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41" r:id="rId2"/>
    <p:sldId id="333" r:id="rId3"/>
    <p:sldId id="334" r:id="rId4"/>
    <p:sldId id="289" r:id="rId5"/>
    <p:sldId id="317" r:id="rId6"/>
    <p:sldId id="342" r:id="rId7"/>
    <p:sldId id="353" r:id="rId8"/>
    <p:sldId id="291" r:id="rId9"/>
    <p:sldId id="337" r:id="rId10"/>
    <p:sldId id="292" r:id="rId11"/>
    <p:sldId id="356" r:id="rId12"/>
    <p:sldId id="297" r:id="rId13"/>
    <p:sldId id="315" r:id="rId14"/>
    <p:sldId id="357" r:id="rId15"/>
    <p:sldId id="299" r:id="rId16"/>
    <p:sldId id="354" r:id="rId17"/>
    <p:sldId id="303" r:id="rId18"/>
    <p:sldId id="339" r:id="rId19"/>
    <p:sldId id="340" r:id="rId20"/>
  </p:sldIdLst>
  <p:sldSz cx="9144000" cy="5143500" type="screen16x9"/>
  <p:notesSz cx="7010400" cy="9236075"/>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guide id="4" orient="horz" pos="186">
          <p15:clr>
            <a:srgbClr val="A4A3A4"/>
          </p15:clr>
        </p15:guide>
        <p15:guide id="5" orient="horz" pos="3161">
          <p15:clr>
            <a:srgbClr val="A4A3A4"/>
          </p15:clr>
        </p15:guide>
        <p15:guide id="6" pos="2879">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7646"/>
    <a:srgbClr val="006394"/>
    <a:srgbClr val="530D1A"/>
    <a:srgbClr val="109AD6"/>
    <a:srgbClr val="7E1428"/>
    <a:srgbClr val="CBBA00"/>
    <a:srgbClr val="C6203E"/>
    <a:srgbClr val="0F406B"/>
    <a:srgbClr val="4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6" autoAdjust="0"/>
    <p:restoredTop sz="50000" autoAdjust="0"/>
  </p:normalViewPr>
  <p:slideViewPr>
    <p:cSldViewPr>
      <p:cViewPr>
        <p:scale>
          <a:sx n="90" d="100"/>
          <a:sy n="90" d="100"/>
        </p:scale>
        <p:origin x="1363" y="480"/>
      </p:cViewPr>
      <p:guideLst>
        <p:guide orient="horz" pos="1620"/>
        <p:guide pos="2880"/>
        <p:guide orient="horz" pos="2160"/>
        <p:guide orient="horz" pos="186"/>
        <p:guide orient="horz" pos="3161"/>
        <p:guide pos="2879"/>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0"/>
    </p:cViewPr>
  </p:sorterViewPr>
  <p:notesViewPr>
    <p:cSldViewPr>
      <p:cViewPr varScale="1">
        <p:scale>
          <a:sx n="131" d="100"/>
          <a:sy n="131" d="100"/>
        </p:scale>
        <p:origin x="-4272" y="-112"/>
      </p:cViewPr>
      <p:guideLst>
        <p:guide orient="horz" pos="2909"/>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mineh\Downloads\gbx-2017_04_28%20-%20Publications%20and%20abstracts%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 Date Summation</a:t>
            </a:r>
            <a:r>
              <a:rPr lang="en-US" baseline="0"/>
              <a:t> of Abstract/Publication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'[1]Overview  2010-2016'!$B$25</c:f>
              <c:strCache>
                <c:ptCount val="1"/>
                <c:pt idx="0">
                  <c:v>Peer-reviewed Publications</c:v>
                </c:pt>
              </c:strCache>
            </c:strRef>
          </c:tx>
          <c:spPr>
            <a:solidFill>
              <a:schemeClr val="accent1"/>
            </a:solidFill>
            <a:ln>
              <a:noFill/>
            </a:ln>
            <a:effectLst/>
          </c:spPr>
          <c:invertIfNegative val="0"/>
          <c:dLbls>
            <c:dLbl>
              <c:idx val="7"/>
              <c:tx>
                <c:rich>
                  <a:bodyPr/>
                  <a:lstStyle/>
                  <a:p>
                    <a:r>
                      <a:rPr lang="en-US"/>
                      <a:t>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CF-4A6B-B883-CF92DB3FFB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'[1]Overview  2010-2016'!$A$26:$A$33</c:f>
              <c:strCache>
                <c:ptCount val="8"/>
                <c:pt idx="0">
                  <c:v>2010</c:v>
                </c:pt>
                <c:pt idx="1">
                  <c:v>2011</c:v>
                </c:pt>
                <c:pt idx="2">
                  <c:v>2012</c:v>
                </c:pt>
                <c:pt idx="3">
                  <c:v>2013</c:v>
                </c:pt>
                <c:pt idx="4">
                  <c:v>2014</c:v>
                </c:pt>
                <c:pt idx="5">
                  <c:v>2015</c:v>
                </c:pt>
                <c:pt idx="6">
                  <c:v>2016</c:v>
                </c:pt>
                <c:pt idx="7">
                  <c:v>To Date</c:v>
                </c:pt>
              </c:strCache>
            </c:strRef>
          </c:cat>
          <c:val>
            <c:numRef>
              <c:f>'[1]Overview  2010-2016'!$B$26:$B$33</c:f>
              <c:numCache>
                <c:formatCode>General</c:formatCode>
                <c:ptCount val="8"/>
                <c:pt idx="0">
                  <c:v>1</c:v>
                </c:pt>
                <c:pt idx="1">
                  <c:v>1</c:v>
                </c:pt>
                <c:pt idx="2">
                  <c:v>4</c:v>
                </c:pt>
                <c:pt idx="3">
                  <c:v>9</c:v>
                </c:pt>
                <c:pt idx="4">
                  <c:v>19</c:v>
                </c:pt>
                <c:pt idx="5">
                  <c:v>34</c:v>
                </c:pt>
                <c:pt idx="6">
                  <c:v>58</c:v>
                </c:pt>
                <c:pt idx="7">
                  <c:v>83</c:v>
                </c:pt>
              </c:numCache>
            </c:numRef>
          </c:val>
          <c:extLst>
            <c:ext xmlns:c16="http://schemas.microsoft.com/office/drawing/2014/chart" uri="{C3380CC4-5D6E-409C-BE32-E72D297353CC}">
              <c16:uniqueId val="{00000000-BDCF-4A6B-B883-CF92DB3FFB68}"/>
            </c:ext>
          </c:extLst>
        </c:ser>
        <c:ser>
          <c:idx val="1"/>
          <c:order val="1"/>
          <c:tx>
            <c:strRef>
              <c:f>'[1]Overview  2010-2016'!$C$25</c:f>
              <c:strCache>
                <c:ptCount val="1"/>
                <c:pt idx="0">
                  <c:v>Podiums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'[1]Overview  2010-2016'!$A$26:$A$33</c:f>
              <c:strCache>
                <c:ptCount val="8"/>
                <c:pt idx="0">
                  <c:v>2010</c:v>
                </c:pt>
                <c:pt idx="1">
                  <c:v>2011</c:v>
                </c:pt>
                <c:pt idx="2">
                  <c:v>2012</c:v>
                </c:pt>
                <c:pt idx="3">
                  <c:v>2013</c:v>
                </c:pt>
                <c:pt idx="4">
                  <c:v>2014</c:v>
                </c:pt>
                <c:pt idx="5">
                  <c:v>2015</c:v>
                </c:pt>
                <c:pt idx="6">
                  <c:v>2016</c:v>
                </c:pt>
                <c:pt idx="7">
                  <c:v>To Date</c:v>
                </c:pt>
              </c:strCache>
            </c:strRef>
          </c:cat>
          <c:val>
            <c:numRef>
              <c:f>'[1]Overview  2010-2016'!$C$26:$C$33</c:f>
              <c:numCache>
                <c:formatCode>General</c:formatCode>
                <c:ptCount val="8"/>
                <c:pt idx="0">
                  <c:v>0</c:v>
                </c:pt>
                <c:pt idx="1">
                  <c:v>2</c:v>
                </c:pt>
                <c:pt idx="2">
                  <c:v>5</c:v>
                </c:pt>
                <c:pt idx="3">
                  <c:v>13</c:v>
                </c:pt>
                <c:pt idx="4">
                  <c:v>30</c:v>
                </c:pt>
                <c:pt idx="5">
                  <c:v>57</c:v>
                </c:pt>
                <c:pt idx="6">
                  <c:v>78</c:v>
                </c:pt>
                <c:pt idx="7">
                  <c:v>94</c:v>
                </c:pt>
              </c:numCache>
            </c:numRef>
          </c:val>
          <c:extLst>
            <c:ext xmlns:c16="http://schemas.microsoft.com/office/drawing/2014/chart" uri="{C3380CC4-5D6E-409C-BE32-E72D297353CC}">
              <c16:uniqueId val="{00000001-BDCF-4A6B-B883-CF92DB3FFB68}"/>
            </c:ext>
          </c:extLst>
        </c:ser>
        <c:ser>
          <c:idx val="2"/>
          <c:order val="2"/>
          <c:tx>
            <c:strRef>
              <c:f>'[1]Overview  2010-2016'!$D$25</c:f>
              <c:strCache>
                <c:ptCount val="1"/>
                <c:pt idx="0">
                  <c:v>Posters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'[1]Overview  2010-2016'!$A$26:$A$33</c:f>
              <c:strCache>
                <c:ptCount val="8"/>
                <c:pt idx="0">
                  <c:v>2010</c:v>
                </c:pt>
                <c:pt idx="1">
                  <c:v>2011</c:v>
                </c:pt>
                <c:pt idx="2">
                  <c:v>2012</c:v>
                </c:pt>
                <c:pt idx="3">
                  <c:v>2013</c:v>
                </c:pt>
                <c:pt idx="4">
                  <c:v>2014</c:v>
                </c:pt>
                <c:pt idx="5">
                  <c:v>2015</c:v>
                </c:pt>
                <c:pt idx="6">
                  <c:v>2016</c:v>
                </c:pt>
                <c:pt idx="7">
                  <c:v>To Date</c:v>
                </c:pt>
              </c:strCache>
            </c:strRef>
          </c:cat>
          <c:val>
            <c:numRef>
              <c:f>'[1]Overview  2010-2016'!$D$26:$D$33</c:f>
              <c:numCache>
                <c:formatCode>General</c:formatCode>
                <c:ptCount val="8"/>
                <c:pt idx="0">
                  <c:v>0</c:v>
                </c:pt>
                <c:pt idx="1">
                  <c:v>2</c:v>
                </c:pt>
                <c:pt idx="2">
                  <c:v>12</c:v>
                </c:pt>
                <c:pt idx="3">
                  <c:v>27</c:v>
                </c:pt>
                <c:pt idx="4">
                  <c:v>60</c:v>
                </c:pt>
                <c:pt idx="5">
                  <c:v>96</c:v>
                </c:pt>
                <c:pt idx="6">
                  <c:v>152</c:v>
                </c:pt>
                <c:pt idx="7">
                  <c:v>174</c:v>
                </c:pt>
              </c:numCache>
            </c:numRef>
          </c:val>
          <c:extLst>
            <c:ext xmlns:c16="http://schemas.microsoft.com/office/drawing/2014/chart" uri="{C3380CC4-5D6E-409C-BE32-E72D297353CC}">
              <c16:uniqueId val="{00000002-BDCF-4A6B-B883-CF92DB3FFB68}"/>
            </c:ext>
          </c:extLst>
        </c:ser>
        <c:ser>
          <c:idx val="3"/>
          <c:order val="3"/>
          <c:tx>
            <c:strRef>
              <c:f>'[1]Overview  2010-2016'!$E$25</c:f>
              <c:strCache>
                <c:ptCount val="1"/>
                <c:pt idx="0">
                  <c:v>Total Published Abstracts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'[1]Overview  2010-2016'!$A$26:$A$33</c:f>
              <c:strCache>
                <c:ptCount val="8"/>
                <c:pt idx="0">
                  <c:v>2010</c:v>
                </c:pt>
                <c:pt idx="1">
                  <c:v>2011</c:v>
                </c:pt>
                <c:pt idx="2">
                  <c:v>2012</c:v>
                </c:pt>
                <c:pt idx="3">
                  <c:v>2013</c:v>
                </c:pt>
                <c:pt idx="4">
                  <c:v>2014</c:v>
                </c:pt>
                <c:pt idx="5">
                  <c:v>2015</c:v>
                </c:pt>
                <c:pt idx="6">
                  <c:v>2016</c:v>
                </c:pt>
                <c:pt idx="7">
                  <c:v>To Date</c:v>
                </c:pt>
              </c:strCache>
            </c:strRef>
          </c:cat>
          <c:val>
            <c:numRef>
              <c:f>'[1]Overview  2010-2016'!$E$26:$E$33</c:f>
              <c:numCache>
                <c:formatCode>General</c:formatCode>
                <c:ptCount val="8"/>
                <c:pt idx="0">
                  <c:v>0</c:v>
                </c:pt>
                <c:pt idx="1">
                  <c:v>2</c:v>
                </c:pt>
                <c:pt idx="2">
                  <c:v>14</c:v>
                </c:pt>
                <c:pt idx="3">
                  <c:v>31</c:v>
                </c:pt>
                <c:pt idx="4">
                  <c:v>75</c:v>
                </c:pt>
                <c:pt idx="5">
                  <c:v>119</c:v>
                </c:pt>
                <c:pt idx="6">
                  <c:v>186</c:v>
                </c:pt>
                <c:pt idx="7">
                  <c:v>220</c:v>
                </c:pt>
              </c:numCache>
            </c:numRef>
          </c:val>
          <c:extLst>
            <c:ext xmlns:c16="http://schemas.microsoft.com/office/drawing/2014/chart" uri="{C3380CC4-5D6E-409C-BE32-E72D297353CC}">
              <c16:uniqueId val="{00000003-BDCF-4A6B-B883-CF92DB3FFB68}"/>
            </c:ext>
          </c:extLst>
        </c:ser>
        <c:dLbls>
          <c:showLegendKey val="0"/>
          <c:showVal val="1"/>
          <c:showCatName val="0"/>
          <c:showSerName val="0"/>
          <c:showPercent val="0"/>
          <c:showBubbleSize val="0"/>
        </c:dLbls>
        <c:gapWidth val="219"/>
        <c:overlap val="-27"/>
        <c:axId val="2115990584"/>
        <c:axId val="2134355080"/>
      </c:barChart>
      <c:catAx>
        <c:axId val="21159905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355080"/>
        <c:crosses val="autoZero"/>
        <c:auto val="1"/>
        <c:lblAlgn val="ctr"/>
        <c:lblOffset val="100"/>
        <c:noMultiLvlLbl val="0"/>
      </c:catAx>
      <c:valAx>
        <c:axId val="2134355080"/>
        <c:scaling>
          <c:orientation val="minMax"/>
          <c:max val="225"/>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990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latin typeface="Gotham Book"/>
            </a:endParaRPr>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A88C8FA2-9B5B-4C40-AB5C-519F68941851}" type="datetime4">
              <a:rPr lang="en-US" smtClean="0">
                <a:latin typeface="Gotham Book"/>
              </a:rPr>
              <a:t>October 13, 2017</a:t>
            </a:fld>
            <a:endParaRPr lang="en-US" dirty="0">
              <a:latin typeface="Gotham Book"/>
            </a:endParaRPr>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r>
              <a:rPr lang="en-US" dirty="0">
                <a:latin typeface="Gotham Book"/>
              </a:rPr>
              <a:t>GenomeDX Confidential</a:t>
            </a:r>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305891E7-81ED-4C98-BFE5-7803A84846C0}" type="slidenum">
              <a:rPr lang="en-US" smtClean="0">
                <a:latin typeface="Gotham Book"/>
              </a:rPr>
              <a:t>‹#›</a:t>
            </a:fld>
            <a:endParaRPr lang="en-US" dirty="0">
              <a:latin typeface="Gotham Book"/>
            </a:endParaRPr>
          </a:p>
        </p:txBody>
      </p:sp>
    </p:spTree>
    <p:extLst>
      <p:ext uri="{BB962C8B-B14F-4D97-AF65-F5344CB8AC3E}">
        <p14:creationId xmlns:p14="http://schemas.microsoft.com/office/powerpoint/2010/main" val="27007303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atin typeface="Gotham Book"/>
              </a:defRPr>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atin typeface="Gotham Book"/>
              </a:defRPr>
            </a:lvl1pPr>
          </a:lstStyle>
          <a:p>
            <a:fld id="{8A71235F-43AD-44DB-8F8E-82936716F35E}" type="datetime4">
              <a:rPr lang="en-US" smtClean="0"/>
              <a:pPr/>
              <a:t>October 13, 2017</a:t>
            </a:fld>
            <a:endParaRPr lang="en-US"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atin typeface="Gotham Book"/>
              </a:defRPr>
            </a:lvl1pPr>
          </a:lstStyle>
          <a:p>
            <a:r>
              <a:rPr lang="en-US" dirty="0"/>
              <a:t>GenomeDX Confidential</a:t>
            </a:r>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atin typeface="Gotham Book"/>
              </a:defRPr>
            </a:lvl1pPr>
          </a:lstStyle>
          <a:p>
            <a:fld id="{1C838E8C-5ECD-4A32-930F-1AD52738BB13}" type="slidenum">
              <a:rPr lang="en-US" smtClean="0"/>
              <a:pPr/>
              <a:t>‹#›</a:t>
            </a:fld>
            <a:endParaRPr lang="en-US" dirty="0"/>
          </a:p>
        </p:txBody>
      </p:sp>
    </p:spTree>
    <p:extLst>
      <p:ext uri="{BB962C8B-B14F-4D97-AF65-F5344CB8AC3E}">
        <p14:creationId xmlns:p14="http://schemas.microsoft.com/office/powerpoint/2010/main" val="3695950896"/>
      </p:ext>
    </p:extLst>
  </p:cSld>
  <p:clrMap bg1="lt1" tx1="dk1" bg2="lt2" tx2="dk2" accent1="accent1" accent2="accent2" accent3="accent3" accent4="accent4" accent5="accent5" accent6="accent6" hlink="hlink" folHlink="folHlink"/>
  <p:hf hdr="0"/>
  <p:notesStyle>
    <a:lvl1pPr marL="0" algn="l" defTabSz="914378" rtl="0" eaLnBrk="1" latinLnBrk="0" hangingPunct="1">
      <a:defRPr sz="1200" kern="1200">
        <a:solidFill>
          <a:schemeClr val="tx1"/>
        </a:solidFill>
        <a:latin typeface="Gotham Book"/>
        <a:ea typeface="+mn-ea"/>
        <a:cs typeface="+mn-cs"/>
      </a:defRPr>
    </a:lvl1pPr>
    <a:lvl2pPr marL="457189" algn="l" defTabSz="914378" rtl="0" eaLnBrk="1" latinLnBrk="0" hangingPunct="1">
      <a:defRPr sz="1200" kern="1200">
        <a:solidFill>
          <a:schemeClr val="tx1"/>
        </a:solidFill>
        <a:latin typeface="Gotham Book"/>
        <a:ea typeface="+mn-ea"/>
        <a:cs typeface="+mn-cs"/>
      </a:defRPr>
    </a:lvl2pPr>
    <a:lvl3pPr marL="914378" algn="l" defTabSz="914378" rtl="0" eaLnBrk="1" latinLnBrk="0" hangingPunct="1">
      <a:defRPr sz="1200" kern="1200">
        <a:solidFill>
          <a:schemeClr val="tx1"/>
        </a:solidFill>
        <a:latin typeface="Gotham Book"/>
        <a:ea typeface="+mn-ea"/>
        <a:cs typeface="+mn-cs"/>
      </a:defRPr>
    </a:lvl3pPr>
    <a:lvl4pPr marL="1371566" algn="l" defTabSz="914378" rtl="0" eaLnBrk="1" latinLnBrk="0" hangingPunct="1">
      <a:defRPr sz="1200" kern="1200">
        <a:solidFill>
          <a:schemeClr val="tx1"/>
        </a:solidFill>
        <a:latin typeface="Gotham Book"/>
        <a:ea typeface="+mn-ea"/>
        <a:cs typeface="+mn-cs"/>
      </a:defRPr>
    </a:lvl4pPr>
    <a:lvl5pPr marL="1828754" algn="l" defTabSz="914378" rtl="0" eaLnBrk="1" latinLnBrk="0" hangingPunct="1">
      <a:defRPr sz="1200" kern="1200">
        <a:solidFill>
          <a:schemeClr val="tx1"/>
        </a:solidFill>
        <a:latin typeface="Gotham Book"/>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D919ADD-60EA-E349-B28C-8DC6DDAE7C01}" type="slidenum">
              <a:rPr lang="en-US"/>
              <a:pPr/>
              <a:t>2</a:t>
            </a:fld>
            <a:endParaRPr lang="en-US" dirty="0"/>
          </a:p>
        </p:txBody>
      </p:sp>
    </p:spTree>
    <p:extLst>
      <p:ext uri="{BB962C8B-B14F-4D97-AF65-F5344CB8AC3E}">
        <p14:creationId xmlns:p14="http://schemas.microsoft.com/office/powerpoint/2010/main" val="112366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CD:  Format font</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6055064-8122-194A-B098-FC580056561D}" type="slidenum">
              <a:rPr lang="en-US"/>
              <a:pPr/>
              <a:t>8</a:t>
            </a:fld>
            <a:endParaRPr lang="en-US" dirty="0"/>
          </a:p>
        </p:txBody>
      </p:sp>
    </p:spTree>
    <p:extLst>
      <p:ext uri="{BB962C8B-B14F-4D97-AF65-F5344CB8AC3E}">
        <p14:creationId xmlns:p14="http://schemas.microsoft.com/office/powerpoint/2010/main" val="159665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CD:  References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Helvetica" charset="0"/>
                <a:ea typeface="MS PGothic" charset="0"/>
                <a:cs typeface="MS PGothic" charset="0"/>
              </a:defRPr>
            </a:lvl1pPr>
            <a:lvl2pPr marL="742950" indent="-285750">
              <a:defRPr>
                <a:solidFill>
                  <a:schemeClr val="tx1"/>
                </a:solidFill>
                <a:latin typeface="Helvetica" charset="0"/>
                <a:ea typeface="MS PGothic" charset="0"/>
                <a:cs typeface="MS PGothic" charset="0"/>
              </a:defRPr>
            </a:lvl2pPr>
            <a:lvl3pPr marL="1143000" indent="-228600">
              <a:defRPr>
                <a:solidFill>
                  <a:schemeClr val="tx1"/>
                </a:solidFill>
                <a:latin typeface="Helvetica" charset="0"/>
                <a:ea typeface="MS PGothic" charset="0"/>
                <a:cs typeface="MS PGothic" charset="0"/>
              </a:defRPr>
            </a:lvl3pPr>
            <a:lvl4pPr marL="1600200" indent="-228600">
              <a:defRPr>
                <a:solidFill>
                  <a:schemeClr val="tx1"/>
                </a:solidFill>
                <a:latin typeface="Helvetica" charset="0"/>
                <a:ea typeface="MS PGothic" charset="0"/>
                <a:cs typeface="MS PGothic" charset="0"/>
              </a:defRPr>
            </a:lvl4pPr>
            <a:lvl5pPr marL="2057400" indent="-228600">
              <a:defRPr>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Helvetica" charset="0"/>
                <a:ea typeface="MS PGothic" charset="0"/>
                <a:cs typeface="MS PGothic" charset="0"/>
              </a:defRPr>
            </a:lvl9pPr>
          </a:lstStyle>
          <a:p>
            <a:fld id="{6CD183B1-974B-784F-8EDF-BE59DD66F668}" type="slidenum">
              <a:rPr lang="en-US">
                <a:latin typeface="Calibri" charset="0"/>
              </a:rPr>
              <a:pPr/>
              <a:t>12</a:t>
            </a:fld>
            <a:endParaRPr lang="en-US" dirty="0">
              <a:latin typeface="Calibri" charset="0"/>
            </a:endParaRPr>
          </a:p>
        </p:txBody>
      </p:sp>
    </p:spTree>
    <p:extLst>
      <p:ext uri="{BB962C8B-B14F-4D97-AF65-F5344CB8AC3E}">
        <p14:creationId xmlns:p14="http://schemas.microsoft.com/office/powerpoint/2010/main" val="173475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1235F-43AD-44DB-8F8E-82936716F35E}"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14, 2017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GenomeDX Confidential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38E8C-5ECD-4A32-930F-1AD52738BB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90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A71235F-43AD-44DB-8F8E-82936716F35E}" type="datetime4">
              <a:rPr lang="en-US" smtClean="0"/>
              <a:pPr/>
              <a:t>October 13, 2017</a:t>
            </a:fld>
            <a:endParaRPr lang="en-US" dirty="0"/>
          </a:p>
        </p:txBody>
      </p:sp>
      <p:sp>
        <p:nvSpPr>
          <p:cNvPr id="5" name="Footer Placeholder 4"/>
          <p:cNvSpPr>
            <a:spLocks noGrp="1"/>
          </p:cNvSpPr>
          <p:nvPr>
            <p:ph type="ftr" sz="quarter" idx="11"/>
          </p:nvPr>
        </p:nvSpPr>
        <p:spPr/>
        <p:txBody>
          <a:bodyPr/>
          <a:lstStyle/>
          <a:p>
            <a:r>
              <a:rPr lang="en-US" dirty="0"/>
              <a:t>GenomeDX Confidential</a:t>
            </a:r>
          </a:p>
        </p:txBody>
      </p:sp>
      <p:sp>
        <p:nvSpPr>
          <p:cNvPr id="6" name="Slide Number Placeholder 5"/>
          <p:cNvSpPr>
            <a:spLocks noGrp="1"/>
          </p:cNvSpPr>
          <p:nvPr>
            <p:ph type="sldNum" sz="quarter" idx="12"/>
          </p:nvPr>
        </p:nvSpPr>
        <p:spPr/>
        <p:txBody>
          <a:bodyPr/>
          <a:lstStyle/>
          <a:p>
            <a:fld id="{1C838E8C-5ECD-4A32-930F-1AD52738BB13}" type="slidenum">
              <a:rPr lang="en-US" smtClean="0"/>
              <a:pPr/>
              <a:t>16</a:t>
            </a:fld>
            <a:endParaRPr lang="en-US" dirty="0"/>
          </a:p>
        </p:txBody>
      </p:sp>
    </p:spTree>
    <p:extLst>
      <p:ext uri="{BB962C8B-B14F-4D97-AF65-F5344CB8AC3E}">
        <p14:creationId xmlns:p14="http://schemas.microsoft.com/office/powerpoint/2010/main" val="156454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Decipher accuracy is primarily measured by AUC which is better than any existing path or clinical information. Also  better than any combination of features (nomograms). This accuracy data is repeated in multiple validation studies.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BEA5CB1-D2ED-2540-BD45-BFF389253649}" type="slidenum">
              <a:rPr lang="en-US"/>
              <a:pPr/>
              <a:t>17</a:t>
            </a:fld>
            <a:endParaRPr lang="en-US" dirty="0"/>
          </a:p>
        </p:txBody>
      </p:sp>
    </p:spTree>
    <p:extLst>
      <p:ext uri="{BB962C8B-B14F-4D97-AF65-F5344CB8AC3E}">
        <p14:creationId xmlns:p14="http://schemas.microsoft.com/office/powerpoint/2010/main" val="160122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96">
              <a:defRPr/>
            </a:pPr>
            <a:r>
              <a:rPr lang="en-US" dirty="0">
                <a:latin typeface="Calibri"/>
              </a:rPr>
              <a:t>This study (Den et al JCO, 2015) shown here provides further validation for the use of Decipher</a:t>
            </a:r>
            <a:r>
              <a:rPr lang="en-US" baseline="30000" dirty="0">
                <a:latin typeface="Calibri"/>
              </a:rPr>
              <a:t>® </a:t>
            </a:r>
            <a:r>
              <a:rPr lang="en-US" dirty="0">
                <a:latin typeface="Calibri"/>
              </a:rPr>
              <a:t>as a tool to guide radiotherapy and represents a collaboration between the Mayo Clinic and TJU. It </a:t>
            </a:r>
            <a:r>
              <a:rPr lang="en-US" dirty="0"/>
              <a:t>demonstrates that </a:t>
            </a:r>
            <a:r>
              <a:rPr lang="en-US" baseline="0" dirty="0"/>
              <a:t>Decipher can predict metastasis in men following postoperative radiotherapy.  </a:t>
            </a:r>
          </a:p>
          <a:p>
            <a:endParaRPr lang="en-US" dirty="0">
              <a:latin typeface="Calibri"/>
            </a:endParaRPr>
          </a:p>
          <a:p>
            <a:pPr defTabSz="450296">
              <a:defRPr/>
            </a:pPr>
            <a:r>
              <a:rPr lang="en-US" dirty="0">
                <a:latin typeface="Calibri"/>
              </a:rPr>
              <a:t>You can see incidence of metastasis of post-surgery treated with adjuvant or salvage radiation for each Decipher risk category (i.e. Decipher low-risk (A), Decipher high-risk (B), N=188). </a:t>
            </a:r>
          </a:p>
          <a:p>
            <a:pPr defTabSz="450296">
              <a:defRPr/>
            </a:pPr>
            <a:endParaRPr lang="en-US" dirty="0">
              <a:latin typeface="Calibri"/>
            </a:endParaRPr>
          </a:p>
          <a:p>
            <a:pPr defTabSz="450296">
              <a:defRPr/>
            </a:pPr>
            <a:r>
              <a:rPr lang="en-US" dirty="0">
                <a:latin typeface="Calibri"/>
              </a:rPr>
              <a:t>For Decipher low-risk men, the results demonstrate that these patients do not benefit from adjuvant therapy and suggest these men may be safely managed with observation with PSA monitoring, while for Decipher high-risk men, there is a clear benefit in receiving adjuvant radiation. </a:t>
            </a:r>
          </a:p>
          <a:p>
            <a:pPr defTabSz="450296">
              <a:defRPr/>
            </a:pPr>
            <a:endParaRPr lang="en-US" dirty="0">
              <a:latin typeface="Calibri"/>
            </a:endParaRPr>
          </a:p>
          <a:p>
            <a:pPr defTabSz="450296">
              <a:defRPr/>
            </a:pPr>
            <a:r>
              <a:rPr lang="en-US" dirty="0">
                <a:latin typeface="Calibri"/>
              </a:rPr>
              <a:t>Hazard ratio (HR) for adjuvant radiotherapy relative to salvage radiotherapy is 0.2 indicating that Decipher high-risk men who received adjuvant radiotherapy had 80% reduction in metastasis risk compared to those Decipher high-risk men who received salvage radiotherapy. </a:t>
            </a:r>
          </a:p>
          <a:p>
            <a:endParaRPr lang="en-CA" b="0" dirty="0">
              <a:effectLst/>
            </a:endParaRPr>
          </a:p>
        </p:txBody>
      </p:sp>
      <p:sp>
        <p:nvSpPr>
          <p:cNvPr id="4" name="Slide Number Placeholder 3"/>
          <p:cNvSpPr>
            <a:spLocks noGrp="1"/>
          </p:cNvSpPr>
          <p:nvPr>
            <p:ph type="sldNum" sz="quarter" idx="10"/>
          </p:nvPr>
        </p:nvSpPr>
        <p:spPr/>
        <p:txBody>
          <a:bodyPr/>
          <a:lstStyle/>
          <a:p>
            <a:fld id="{1C17F883-AA5C-4305-8099-FC8F8F4A32C5}" type="slidenum">
              <a:rPr lang="en-US" altLang="en-US" smtClean="0"/>
              <a:pPr/>
              <a:t>18</a:t>
            </a:fld>
            <a:endParaRPr lang="en-US" altLang="en-US" dirty="0"/>
          </a:p>
        </p:txBody>
      </p:sp>
    </p:spTree>
    <p:extLst>
      <p:ext uri="{BB962C8B-B14F-4D97-AF65-F5344CB8AC3E}">
        <p14:creationId xmlns:p14="http://schemas.microsoft.com/office/powerpoint/2010/main" val="17951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a:buChar char="•"/>
              <a:defRPr/>
            </a:pPr>
            <a:r>
              <a:rPr lang="en-US" dirty="0">
                <a:ea typeface="+mn-ea"/>
                <a:cs typeface="+mn-cs"/>
              </a:rPr>
              <a:t>Freedland Salvage RT study results.</a:t>
            </a:r>
          </a:p>
          <a:p>
            <a:pPr marL="171450" indent="-171450" eaLnBrk="1" fontAlgn="auto" hangingPunct="1">
              <a:spcBef>
                <a:spcPts val="0"/>
              </a:spcBef>
              <a:spcAft>
                <a:spcPts val="0"/>
              </a:spcAft>
              <a:buFont typeface="Arial"/>
              <a:buChar char="•"/>
              <a:defRPr/>
            </a:pPr>
            <a:endParaRPr lang="en-US" dirty="0">
              <a:ea typeface="+mn-ea"/>
              <a:cs typeface="+mn-cs"/>
            </a:endParaRPr>
          </a:p>
          <a:p>
            <a:pPr marL="171450" indent="-171450" eaLnBrk="1" fontAlgn="auto" hangingPunct="1">
              <a:spcBef>
                <a:spcPts val="0"/>
              </a:spcBef>
              <a:spcAft>
                <a:spcPts val="0"/>
              </a:spcAft>
              <a:buFont typeface="Arial"/>
              <a:buChar char="•"/>
              <a:defRPr/>
            </a:pPr>
            <a:r>
              <a:rPr lang="en-US" dirty="0">
                <a:ea typeface="+mn-ea"/>
                <a:cs typeface="+mn-cs"/>
              </a:rPr>
              <a:t>All cases had RP followed by SRT (&gt;0.2ng/mL)</a:t>
            </a:r>
          </a:p>
          <a:p>
            <a:pPr marL="171450" indent="-171450" eaLnBrk="1" fontAlgn="auto" hangingPunct="1">
              <a:spcBef>
                <a:spcPts val="0"/>
              </a:spcBef>
              <a:spcAft>
                <a:spcPts val="0"/>
              </a:spcAft>
              <a:buFont typeface="Arial"/>
              <a:buChar char="•"/>
              <a:defRPr/>
            </a:pPr>
            <a:endParaRPr lang="en-US" dirty="0">
              <a:ea typeface="+mn-ea"/>
              <a:cs typeface="+mn-cs"/>
            </a:endParaRPr>
          </a:p>
          <a:p>
            <a:pPr marL="171450" indent="-171450" eaLnBrk="1" fontAlgn="auto" hangingPunct="1">
              <a:spcBef>
                <a:spcPts val="0"/>
              </a:spcBef>
              <a:spcAft>
                <a:spcPts val="0"/>
              </a:spcAft>
              <a:buFont typeface="Arial"/>
              <a:buChar char="•"/>
              <a:defRPr/>
            </a:pPr>
            <a:r>
              <a:rPr lang="en-US" dirty="0">
                <a:ea typeface="+mn-ea"/>
                <a:cs typeface="+mn-cs"/>
              </a:rPr>
              <a:t>Decipher was able to predict which patients would respond well to SRT (blue), which would not (red). </a:t>
            </a:r>
          </a:p>
          <a:p>
            <a:pPr marL="171450" indent="-171450" eaLnBrk="1" fontAlgn="auto" hangingPunct="1">
              <a:spcBef>
                <a:spcPts val="0"/>
              </a:spcBef>
              <a:spcAft>
                <a:spcPts val="0"/>
              </a:spcAft>
              <a:buFont typeface="Arial"/>
              <a:buChar char="•"/>
              <a:defRPr/>
            </a:pPr>
            <a:endParaRPr lang="en-US" dirty="0">
              <a:ea typeface="+mn-ea"/>
              <a:cs typeface="+mn-cs"/>
            </a:endParaRPr>
          </a:p>
          <a:p>
            <a:pPr marL="171450" indent="-171450" eaLnBrk="1" fontAlgn="auto" hangingPunct="1">
              <a:spcBef>
                <a:spcPts val="0"/>
              </a:spcBef>
              <a:spcAft>
                <a:spcPts val="0"/>
              </a:spcAft>
              <a:buFont typeface="Arial"/>
              <a:buChar char="•"/>
              <a:defRPr/>
            </a:pPr>
            <a:r>
              <a:rPr lang="en-US" dirty="0">
                <a:ea typeface="+mn-ea"/>
                <a:cs typeface="+mn-cs"/>
              </a:rPr>
              <a:t>~30% of Decipher high-risk men failed SRT by 5 years and probably need more systemic, intensified therapy.</a:t>
            </a:r>
          </a:p>
          <a:p>
            <a:pPr eaLnBrk="1" fontAlgn="auto" hangingPunct="1">
              <a:spcBef>
                <a:spcPts val="0"/>
              </a:spcBef>
              <a:spcAft>
                <a:spcPts val="0"/>
              </a:spcAft>
              <a:defRPr/>
            </a:pPr>
            <a:endParaRPr lang="en-US" dirty="0">
              <a:ea typeface="+mn-ea"/>
              <a:cs typeface="+mn-cs"/>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856015C-AEC2-AD49-AE7A-7FAC3F89A226}" type="slidenum">
              <a:rPr lang="en-US"/>
              <a:pPr/>
              <a:t>19</a:t>
            </a:fld>
            <a:endParaRPr lang="en-US" dirty="0"/>
          </a:p>
        </p:txBody>
      </p:sp>
    </p:spTree>
    <p:extLst>
      <p:ext uri="{BB962C8B-B14F-4D97-AF65-F5344CB8AC3E}">
        <p14:creationId xmlns:p14="http://schemas.microsoft.com/office/powerpoint/2010/main" val="192190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GDx - Title">
    <p:spTree>
      <p:nvGrpSpPr>
        <p:cNvPr id="1" name=""/>
        <p:cNvGrpSpPr/>
        <p:nvPr/>
      </p:nvGrpSpPr>
      <p:grpSpPr>
        <a:xfrm>
          <a:off x="0" y="0"/>
          <a:ext cx="0" cy="0"/>
          <a:chOff x="0" y="0"/>
          <a:chExt cx="0" cy="0"/>
        </a:xfrm>
      </p:grpSpPr>
      <p:pic>
        <p:nvPicPr>
          <p:cNvPr id="6" name="Picture 5" descr="dotsCor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114" y="3435846"/>
            <a:ext cx="1373886" cy="1513332"/>
          </a:xfrm>
          <a:prstGeom prst="rect">
            <a:avLst/>
          </a:prstGeom>
        </p:spPr>
      </p:pic>
      <p:sp>
        <p:nvSpPr>
          <p:cNvPr id="2" name="Title 1"/>
          <p:cNvSpPr>
            <a:spLocks noGrp="1"/>
          </p:cNvSpPr>
          <p:nvPr>
            <p:ph type="ctrTitle"/>
          </p:nvPr>
        </p:nvSpPr>
        <p:spPr>
          <a:xfrm>
            <a:off x="449673" y="2441341"/>
            <a:ext cx="8244656" cy="588801"/>
          </a:xfrm>
        </p:spPr>
        <p:txBody>
          <a:bodyPr lIns="0" anchor="b" anchorCtr="0">
            <a:noAutofit/>
          </a:bodyPr>
          <a:lstStyle>
            <a:lvl1pPr algn="ctr">
              <a:defRPr sz="2800" b="0">
                <a:solidFill>
                  <a:schemeClr val="accent2"/>
                </a:solidFill>
                <a:latin typeface="+mj-lt"/>
                <a:cs typeface="Gotham Book"/>
              </a:defRPr>
            </a:lvl1pPr>
          </a:lstStyle>
          <a:p>
            <a:r>
              <a:rPr lang="en-US" dirty="0"/>
              <a:t>Click to edit Master title style</a:t>
            </a:r>
          </a:p>
        </p:txBody>
      </p:sp>
      <p:sp>
        <p:nvSpPr>
          <p:cNvPr id="3" name="Subtitle 2"/>
          <p:cNvSpPr>
            <a:spLocks noGrp="1"/>
          </p:cNvSpPr>
          <p:nvPr>
            <p:ph type="subTitle" idx="1"/>
          </p:nvPr>
        </p:nvSpPr>
        <p:spPr>
          <a:xfrm>
            <a:off x="2480940" y="3384435"/>
            <a:ext cx="4182120" cy="510462"/>
          </a:xfrm>
        </p:spPr>
        <p:txBody>
          <a:bodyPr lIns="0">
            <a:normAutofit/>
          </a:bodyPr>
          <a:lstStyle>
            <a:lvl1pPr marL="0" indent="0" algn="ctr">
              <a:buNone/>
              <a:defRPr sz="2000">
                <a:solidFill>
                  <a:schemeClr val="bg2"/>
                </a:solidFill>
                <a:latin typeface="+mn-lt"/>
                <a:cs typeface="Gotham Book"/>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2" name="Date Placeholder 5"/>
          <p:cNvSpPr>
            <a:spLocks noGrp="1"/>
          </p:cNvSpPr>
          <p:nvPr>
            <p:ph type="dt" sz="half" idx="2"/>
          </p:nvPr>
        </p:nvSpPr>
        <p:spPr>
          <a:xfrm>
            <a:off x="179512" y="4894009"/>
            <a:ext cx="1778732" cy="188648"/>
          </a:xfrm>
          <a:prstGeom prst="rect">
            <a:avLst/>
          </a:prstGeom>
        </p:spPr>
        <p:txBody>
          <a:bodyPr vert="horz" lIns="0" tIns="45719" rIns="91438" bIns="45719" rtlCol="0" anchor="ctr"/>
          <a:lstStyle>
            <a:lvl1pPr algn="l">
              <a:defRPr sz="900">
                <a:solidFill>
                  <a:schemeClr val="tx1">
                    <a:lumMod val="65000"/>
                    <a:lumOff val="35000"/>
                  </a:schemeClr>
                </a:solidFill>
                <a:latin typeface="+mn-lt"/>
              </a:defRPr>
            </a:lvl1pPr>
          </a:lstStyle>
          <a:p>
            <a:endParaRPr lang="en-US" dirty="0"/>
          </a:p>
        </p:txBody>
      </p:sp>
      <p:sp>
        <p:nvSpPr>
          <p:cNvPr id="8" name="TextBox 7"/>
          <p:cNvSpPr txBox="1"/>
          <p:nvPr userDrawn="1"/>
        </p:nvSpPr>
        <p:spPr>
          <a:xfrm>
            <a:off x="179512" y="4709344"/>
            <a:ext cx="1944216" cy="246221"/>
          </a:xfrm>
          <a:prstGeom prst="rect">
            <a:avLst/>
          </a:prstGeom>
          <a:noFill/>
        </p:spPr>
        <p:txBody>
          <a:bodyPr wrap="square" lIns="0" tIns="45719" rIns="91438" bIns="45719" rtlCol="0">
            <a:spAutoFit/>
          </a:bodyPr>
          <a:lstStyle/>
          <a:p>
            <a:r>
              <a:rPr lang="en-US" sz="1000" b="0" i="0" dirty="0">
                <a:solidFill>
                  <a:schemeClr val="tx1">
                    <a:lumMod val="65000"/>
                    <a:lumOff val="35000"/>
                  </a:schemeClr>
                </a:solidFill>
                <a:latin typeface="+mn-lt"/>
                <a:cs typeface="Gotham Book"/>
              </a:rPr>
              <a:t>Confidential</a:t>
            </a:r>
          </a:p>
        </p:txBody>
      </p:sp>
      <p:pic>
        <p:nvPicPr>
          <p:cNvPr id="10" name="Picture 9" descr="GenomeDx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769" y="1410621"/>
            <a:ext cx="3917290" cy="466344"/>
          </a:xfrm>
          <a:prstGeom prst="rect">
            <a:avLst/>
          </a:prstGeom>
        </p:spPr>
      </p:pic>
      <p:grpSp>
        <p:nvGrpSpPr>
          <p:cNvPr id="18" name="Group 17"/>
          <p:cNvGrpSpPr>
            <a:grpSpLocks noChangeAspect="1"/>
          </p:cNvGrpSpPr>
          <p:nvPr userDrawn="1"/>
        </p:nvGrpSpPr>
        <p:grpSpPr>
          <a:xfrm>
            <a:off x="0" y="3147814"/>
            <a:ext cx="9144000" cy="58608"/>
            <a:chOff x="0" y="4677984"/>
            <a:chExt cx="9144000" cy="58608"/>
          </a:xfrm>
        </p:grpSpPr>
        <p:sp>
          <p:nvSpPr>
            <p:cNvPr id="19" name="Rectangle 18"/>
            <p:cNvSpPr/>
            <p:nvPr userDrawn="1"/>
          </p:nvSpPr>
          <p:spPr>
            <a:xfrm>
              <a:off x="0" y="4677984"/>
              <a:ext cx="9144000" cy="548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nvGrpSpPr>
            <p:cNvPr id="20" name="Group 19"/>
            <p:cNvGrpSpPr/>
            <p:nvPr userDrawn="1"/>
          </p:nvGrpSpPr>
          <p:grpSpPr>
            <a:xfrm>
              <a:off x="4432914" y="4681728"/>
              <a:ext cx="274997" cy="54864"/>
              <a:chOff x="4432914" y="4083918"/>
              <a:chExt cx="274997" cy="54864"/>
            </a:xfrm>
          </p:grpSpPr>
          <p:sp>
            <p:nvSpPr>
              <p:cNvPr id="21" name="Rectangle 20"/>
              <p:cNvSpPr>
                <a:spLocks noChangeAspect="1"/>
              </p:cNvSpPr>
              <p:nvPr userDrawn="1"/>
            </p:nvSpPr>
            <p:spPr>
              <a:xfrm>
                <a:off x="4432914"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22" name="Rectangle 21"/>
              <p:cNvSpPr>
                <a:spLocks noChangeAspect="1"/>
              </p:cNvSpPr>
              <p:nvPr userDrawn="1"/>
            </p:nvSpPr>
            <p:spPr>
              <a:xfrm>
                <a:off x="4542981" y="4083918"/>
                <a:ext cx="54864"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23" name="Rectangle 22"/>
              <p:cNvSpPr>
                <a:spLocks noChangeAspect="1"/>
              </p:cNvSpPr>
              <p:nvPr userDrawn="1"/>
            </p:nvSpPr>
            <p:spPr>
              <a:xfrm>
                <a:off x="4653047"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gr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GDx - Title_Option2">
    <p:spTree>
      <p:nvGrpSpPr>
        <p:cNvPr id="1" name=""/>
        <p:cNvGrpSpPr/>
        <p:nvPr/>
      </p:nvGrpSpPr>
      <p:grpSpPr>
        <a:xfrm>
          <a:off x="0" y="0"/>
          <a:ext cx="0" cy="0"/>
          <a:chOff x="0" y="0"/>
          <a:chExt cx="0" cy="0"/>
        </a:xfrm>
      </p:grpSpPr>
      <p:sp>
        <p:nvSpPr>
          <p:cNvPr id="7" name="Rectangle 6"/>
          <p:cNvSpPr/>
          <p:nvPr userDrawn="1"/>
        </p:nvSpPr>
        <p:spPr>
          <a:xfrm>
            <a:off x="0" y="2436736"/>
            <a:ext cx="4572000" cy="2706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itle 1"/>
          <p:cNvSpPr>
            <a:spLocks noGrp="1"/>
          </p:cNvSpPr>
          <p:nvPr>
            <p:ph type="ctrTitle"/>
          </p:nvPr>
        </p:nvSpPr>
        <p:spPr>
          <a:xfrm>
            <a:off x="179513" y="3028207"/>
            <a:ext cx="4122328" cy="588801"/>
          </a:xfrm>
        </p:spPr>
        <p:txBody>
          <a:bodyPr lIns="0" anchor="b" anchorCtr="0">
            <a:noAutofit/>
          </a:bodyPr>
          <a:lstStyle>
            <a:lvl1pPr algn="l">
              <a:defRPr sz="2800" b="0">
                <a:solidFill>
                  <a:schemeClr val="accent2"/>
                </a:solidFill>
                <a:latin typeface="+mj-lt"/>
                <a:cs typeface="Gotham Book"/>
              </a:defRPr>
            </a:lvl1pPr>
          </a:lstStyle>
          <a:p>
            <a:r>
              <a:rPr lang="en-US" dirty="0"/>
              <a:t>Click to edit Master title style</a:t>
            </a:r>
          </a:p>
        </p:txBody>
      </p:sp>
      <p:sp>
        <p:nvSpPr>
          <p:cNvPr id="3" name="Subtitle 2"/>
          <p:cNvSpPr>
            <a:spLocks noGrp="1"/>
          </p:cNvSpPr>
          <p:nvPr>
            <p:ph type="subTitle" idx="1"/>
          </p:nvPr>
        </p:nvSpPr>
        <p:spPr>
          <a:xfrm>
            <a:off x="179513" y="3789480"/>
            <a:ext cx="4122328" cy="510462"/>
          </a:xfrm>
        </p:spPr>
        <p:txBody>
          <a:bodyPr lIns="0">
            <a:normAutofit/>
          </a:bodyPr>
          <a:lstStyle>
            <a:lvl1pPr marL="0" indent="0" algn="l">
              <a:buNone/>
              <a:defRPr sz="2000">
                <a:solidFill>
                  <a:schemeClr val="bg2"/>
                </a:solidFill>
                <a:latin typeface="+mn-lt"/>
                <a:cs typeface="Gotham Book"/>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2" name="Date Placeholder 5"/>
          <p:cNvSpPr>
            <a:spLocks noGrp="1"/>
          </p:cNvSpPr>
          <p:nvPr>
            <p:ph type="dt" sz="half" idx="2"/>
          </p:nvPr>
        </p:nvSpPr>
        <p:spPr>
          <a:xfrm>
            <a:off x="179512" y="4894009"/>
            <a:ext cx="1778732" cy="188648"/>
          </a:xfrm>
          <a:prstGeom prst="rect">
            <a:avLst/>
          </a:prstGeom>
        </p:spPr>
        <p:txBody>
          <a:bodyPr vert="horz" lIns="0" tIns="45719" rIns="91438" bIns="45719" rtlCol="0" anchor="ctr"/>
          <a:lstStyle>
            <a:lvl1pPr algn="l">
              <a:defRPr sz="900">
                <a:solidFill>
                  <a:srgbClr val="595959"/>
                </a:solidFill>
                <a:latin typeface="+mn-lt"/>
              </a:defRPr>
            </a:lvl1pPr>
          </a:lstStyle>
          <a:p>
            <a:endParaRPr lang="en-US" dirty="0"/>
          </a:p>
        </p:txBody>
      </p:sp>
      <p:sp>
        <p:nvSpPr>
          <p:cNvPr id="8" name="TextBox 7"/>
          <p:cNvSpPr txBox="1"/>
          <p:nvPr userDrawn="1"/>
        </p:nvSpPr>
        <p:spPr>
          <a:xfrm>
            <a:off x="179512" y="4709344"/>
            <a:ext cx="1944216" cy="246221"/>
          </a:xfrm>
          <a:prstGeom prst="rect">
            <a:avLst/>
          </a:prstGeom>
          <a:noFill/>
        </p:spPr>
        <p:txBody>
          <a:bodyPr wrap="square" lIns="0" tIns="45719" rIns="91438" bIns="45719" rtlCol="0">
            <a:spAutoFit/>
          </a:bodyPr>
          <a:lstStyle/>
          <a:p>
            <a:r>
              <a:rPr lang="en-US" sz="1000" b="0" i="0" dirty="0">
                <a:solidFill>
                  <a:srgbClr val="595959"/>
                </a:solidFill>
                <a:latin typeface="+mn-lt"/>
                <a:cs typeface="Gotham Book"/>
              </a:rPr>
              <a:t>Confidential</a:t>
            </a:r>
          </a:p>
        </p:txBody>
      </p:sp>
      <p:pic>
        <p:nvPicPr>
          <p:cNvPr id="10" name="Picture 9" descr="GenomeDx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0113" y="708543"/>
            <a:ext cx="4800600" cy="571500"/>
          </a:xfrm>
          <a:prstGeom prst="rect">
            <a:avLst/>
          </a:prstGeom>
        </p:spPr>
      </p:pic>
      <p:pic>
        <p:nvPicPr>
          <p:cNvPr id="4" name="Picture 3" descr="Radcoverimage.jpg"/>
          <p:cNvPicPr>
            <a:picLocks noChangeAspect="1"/>
          </p:cNvPicPr>
          <p:nvPr userDrawn="1"/>
        </p:nvPicPr>
        <p:blipFill rotWithShape="1">
          <a:blip r:embed="rId3">
            <a:extLst>
              <a:ext uri="{28A0092B-C50C-407E-A947-70E740481C1C}">
                <a14:useLocalDpi xmlns:a14="http://schemas.microsoft.com/office/drawing/2010/main" val="0"/>
              </a:ext>
            </a:extLst>
          </a:blip>
          <a:srcRect l="15739" t="12274" r="10465" b="22360"/>
          <a:stretch/>
        </p:blipFill>
        <p:spPr>
          <a:xfrm>
            <a:off x="4570414" y="2444422"/>
            <a:ext cx="4573587" cy="2699078"/>
          </a:xfrm>
          <a:prstGeom prst="rect">
            <a:avLst/>
          </a:prstGeom>
        </p:spPr>
      </p:pic>
      <p:pic>
        <p:nvPicPr>
          <p:cNvPr id="19" name="Picture 18" descr="dotsgradie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08405" y="1779663"/>
            <a:ext cx="935797" cy="1032175"/>
          </a:xfrm>
          <a:prstGeom prst="rect">
            <a:avLst/>
          </a:prstGeom>
        </p:spPr>
      </p:pic>
      <p:grpSp>
        <p:nvGrpSpPr>
          <p:cNvPr id="18" name="Group 17"/>
          <p:cNvGrpSpPr/>
          <p:nvPr userDrawn="1"/>
        </p:nvGrpSpPr>
        <p:grpSpPr>
          <a:xfrm>
            <a:off x="0" y="2391730"/>
            <a:ext cx="9144000" cy="58608"/>
            <a:chOff x="0" y="4677984"/>
            <a:chExt cx="9144000" cy="58608"/>
          </a:xfrm>
        </p:grpSpPr>
        <p:sp>
          <p:nvSpPr>
            <p:cNvPr id="20" name="Rectangle 19"/>
            <p:cNvSpPr/>
            <p:nvPr userDrawn="1"/>
          </p:nvSpPr>
          <p:spPr>
            <a:xfrm>
              <a:off x="0" y="4677984"/>
              <a:ext cx="9144000" cy="548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nvGrpSpPr>
            <p:cNvPr id="21" name="Group 20"/>
            <p:cNvGrpSpPr/>
            <p:nvPr userDrawn="1"/>
          </p:nvGrpSpPr>
          <p:grpSpPr>
            <a:xfrm>
              <a:off x="4432914" y="4681728"/>
              <a:ext cx="274997" cy="54864"/>
              <a:chOff x="4432914" y="4083918"/>
              <a:chExt cx="274997" cy="54864"/>
            </a:xfrm>
          </p:grpSpPr>
          <p:sp>
            <p:nvSpPr>
              <p:cNvPr id="22" name="Rectangle 21"/>
              <p:cNvSpPr>
                <a:spLocks noChangeAspect="1"/>
              </p:cNvSpPr>
              <p:nvPr userDrawn="1"/>
            </p:nvSpPr>
            <p:spPr>
              <a:xfrm>
                <a:off x="4432914"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23" name="Rectangle 22"/>
              <p:cNvSpPr>
                <a:spLocks noChangeAspect="1"/>
              </p:cNvSpPr>
              <p:nvPr userDrawn="1"/>
            </p:nvSpPr>
            <p:spPr>
              <a:xfrm>
                <a:off x="4542981" y="4083918"/>
                <a:ext cx="54864"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24" name="Rectangle 23"/>
              <p:cNvSpPr>
                <a:spLocks noChangeAspect="1"/>
              </p:cNvSpPr>
              <p:nvPr userDrawn="1"/>
            </p:nvSpPr>
            <p:spPr>
              <a:xfrm>
                <a:off x="4653047"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gr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Dx -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545637"/>
            <a:ext cx="9144000" cy="857250"/>
          </a:xfrm>
          <a:solidFill>
            <a:schemeClr val="tx2"/>
          </a:solidFill>
        </p:spPr>
        <p:txBody>
          <a:bodyPr lIns="91438" tIns="45719" anchor="ctr" anchorCtr="1">
            <a:noAutofit/>
          </a:bodyPr>
          <a:lstStyle>
            <a:lvl1pPr algn="ctr">
              <a:defRPr sz="2800" b="0" i="0">
                <a:solidFill>
                  <a:schemeClr val="bg1"/>
                </a:solidFill>
              </a:defRPr>
            </a:lvl1pPr>
          </a:lstStyle>
          <a:p>
            <a:r>
              <a:rPr lang="en-US" dirty="0"/>
              <a:t>Click to edit Master subtitle</a:t>
            </a:r>
          </a:p>
        </p:txBody>
      </p:sp>
      <p:sp>
        <p:nvSpPr>
          <p:cNvPr id="3" name="Subtitle 2"/>
          <p:cNvSpPr>
            <a:spLocks noGrp="1"/>
          </p:cNvSpPr>
          <p:nvPr>
            <p:ph type="subTitle" idx="1"/>
          </p:nvPr>
        </p:nvSpPr>
        <p:spPr>
          <a:xfrm>
            <a:off x="2102769" y="2746902"/>
            <a:ext cx="4938464" cy="742950"/>
          </a:xfrm>
        </p:spPr>
        <p:txBody>
          <a:bodyPr lIns="0">
            <a:normAutofit/>
          </a:bodyPr>
          <a:lstStyle>
            <a:lvl1pPr marL="0" indent="0" algn="ctr">
              <a:buNone/>
              <a:defRPr sz="2000">
                <a:solidFill>
                  <a:schemeClr val="bg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a:off x="0" y="2571750"/>
            <a:ext cx="9144000" cy="58608"/>
            <a:chOff x="0" y="4677984"/>
            <a:chExt cx="9144000" cy="58608"/>
          </a:xfrm>
        </p:grpSpPr>
        <p:sp>
          <p:nvSpPr>
            <p:cNvPr id="14" name="Rectangle 13"/>
            <p:cNvSpPr/>
            <p:nvPr userDrawn="1"/>
          </p:nvSpPr>
          <p:spPr>
            <a:xfrm>
              <a:off x="0" y="4677984"/>
              <a:ext cx="9144000" cy="548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nvGrpSpPr>
            <p:cNvPr id="15" name="Group 14"/>
            <p:cNvGrpSpPr/>
            <p:nvPr userDrawn="1"/>
          </p:nvGrpSpPr>
          <p:grpSpPr>
            <a:xfrm>
              <a:off x="4432914" y="4681728"/>
              <a:ext cx="274997" cy="54864"/>
              <a:chOff x="4432914" y="4083918"/>
              <a:chExt cx="274997" cy="54864"/>
            </a:xfrm>
          </p:grpSpPr>
          <p:sp>
            <p:nvSpPr>
              <p:cNvPr id="16" name="Rectangle 15"/>
              <p:cNvSpPr>
                <a:spLocks noChangeAspect="1"/>
              </p:cNvSpPr>
              <p:nvPr userDrawn="1"/>
            </p:nvSpPr>
            <p:spPr>
              <a:xfrm>
                <a:off x="4432914"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17" name="Rectangle 16"/>
              <p:cNvSpPr>
                <a:spLocks noChangeAspect="1"/>
              </p:cNvSpPr>
              <p:nvPr userDrawn="1"/>
            </p:nvSpPr>
            <p:spPr>
              <a:xfrm>
                <a:off x="4542981" y="4083918"/>
                <a:ext cx="54864"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18" name="Rectangle 17"/>
              <p:cNvSpPr>
                <a:spLocks noChangeAspect="1"/>
              </p:cNvSpPr>
              <p:nvPr userDrawn="1"/>
            </p:nvSpPr>
            <p:spPr>
              <a:xfrm>
                <a:off x="4653047"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grpSp>
    </p:spTree>
    <p:extLst>
      <p:ext uri="{BB962C8B-B14F-4D97-AF65-F5344CB8AC3E}">
        <p14:creationId xmlns:p14="http://schemas.microsoft.com/office/powerpoint/2010/main" val="24157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28650" y="274322"/>
            <a:ext cx="7886700" cy="646331"/>
          </a:xfrm>
          <a:prstGeom prst="rect">
            <a:avLst/>
          </a:prstGeom>
        </p:spPr>
        <p:txBody>
          <a:bodyPr vert="horz" lIns="91438" tIns="228594" rIns="91438" bIns="45719" rtlCol="0" anchor="t" anchorCtr="0">
            <a:spAutoFit/>
          </a:bodyPr>
          <a:lstStyle/>
          <a:p>
            <a:r>
              <a:rPr lang="en-US" dirty="0"/>
              <a:t>Click to edit Master title style</a:t>
            </a:r>
          </a:p>
        </p:txBody>
      </p:sp>
      <p:sp>
        <p:nvSpPr>
          <p:cNvPr id="4" name="Content Placeholder 3"/>
          <p:cNvSpPr>
            <a:spLocks noGrp="1"/>
          </p:cNvSpPr>
          <p:nvPr>
            <p:ph sz="quarter" idx="10"/>
          </p:nvPr>
        </p:nvSpPr>
        <p:spPr>
          <a:xfrm>
            <a:off x="628650" y="951571"/>
            <a:ext cx="7886700" cy="3673418"/>
          </a:xfrm>
        </p:spPr>
        <p:txBody>
          <a:bodyPr>
            <a:normAutofit/>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Footer Placeholder 4"/>
          <p:cNvSpPr>
            <a:spLocks noGrp="1"/>
          </p:cNvSpPr>
          <p:nvPr>
            <p:ph type="ftr" sz="quarter" idx="3"/>
          </p:nvPr>
        </p:nvSpPr>
        <p:spPr>
          <a:xfrm>
            <a:off x="4285232" y="4819282"/>
            <a:ext cx="609542" cy="138500"/>
          </a:xfrm>
          <a:prstGeom prst="rect">
            <a:avLst/>
          </a:prstGeom>
        </p:spPr>
        <p:txBody>
          <a:bodyPr vert="horz" wrap="none" lIns="0" tIns="0" rIns="0" bIns="0" rtlCol="0" anchor="t" anchorCtr="0">
            <a:spAutoFit/>
          </a:bodyPr>
          <a:lstStyle>
            <a:lvl1pPr algn="ctr">
              <a:defRPr sz="900" spc="0">
                <a:solidFill>
                  <a:schemeClr val="tx1">
                    <a:lumMod val="75000"/>
                    <a:lumOff val="25000"/>
                  </a:schemeClr>
                </a:solidFill>
                <a:latin typeface="Gotham Book"/>
                <a:cs typeface="Avenir Light"/>
              </a:defRPr>
            </a:lvl1pPr>
          </a:lstStyle>
          <a:p>
            <a:r>
              <a:rPr lang="en-US">
                <a:cs typeface="Gotham Book"/>
              </a:rPr>
              <a:t>Confidential</a:t>
            </a:r>
            <a:endParaRPr lang="en-US" dirty="0">
              <a:cs typeface="Gotham Book"/>
            </a:endParaRPr>
          </a:p>
        </p:txBody>
      </p:sp>
      <p:sp>
        <p:nvSpPr>
          <p:cNvPr id="7" name="Slide Number Placeholder 3"/>
          <p:cNvSpPr>
            <a:spLocks noGrp="1"/>
          </p:cNvSpPr>
          <p:nvPr>
            <p:ph type="sldNum" sz="quarter" idx="4"/>
          </p:nvPr>
        </p:nvSpPr>
        <p:spPr>
          <a:xfrm>
            <a:off x="4392471" y="4954870"/>
            <a:ext cx="359060" cy="137160"/>
          </a:xfrm>
          <a:prstGeom prst="rect">
            <a:avLst/>
          </a:prstGeom>
        </p:spPr>
        <p:txBody>
          <a:bodyPr vert="horz" wrap="none" lIns="0" tIns="0" rIns="0" bIns="0" rtlCol="0" anchor="ctr"/>
          <a:lstStyle>
            <a:lvl1pPr algn="ctr">
              <a:defRPr sz="900" b="0" i="0">
                <a:solidFill>
                  <a:schemeClr val="tx1">
                    <a:tint val="75000"/>
                  </a:schemeClr>
                </a:solidFill>
                <a:latin typeface="Gotham Book"/>
                <a:cs typeface="Gotham Book"/>
              </a:defRPr>
            </a:lvl1pPr>
          </a:lstStyle>
          <a:p>
            <a:fld id="{4BE0E73C-A543-4743-8479-5235288748BD}" type="slidenum">
              <a:rPr lang="en-US" smtClean="0"/>
              <a:pPr/>
              <a:t>‹#›</a:t>
            </a:fld>
            <a:endParaRPr lang="en-US"/>
          </a:p>
        </p:txBody>
      </p:sp>
    </p:spTree>
    <p:extLst>
      <p:ext uri="{BB962C8B-B14F-4D97-AF65-F5344CB8AC3E}">
        <p14:creationId xmlns:p14="http://schemas.microsoft.com/office/powerpoint/2010/main" val="55560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228594" anchor="t" anchorCtr="0">
            <a:noAutofit/>
          </a:bodyPr>
          <a:lstStyle/>
          <a:p>
            <a:r>
              <a:rPr lang="en-US"/>
              <a:t>Click to edit Master title style</a:t>
            </a:r>
          </a:p>
        </p:txBody>
      </p:sp>
      <p:sp>
        <p:nvSpPr>
          <p:cNvPr id="13" name="Footer Placeholder 4"/>
          <p:cNvSpPr>
            <a:spLocks noGrp="1"/>
          </p:cNvSpPr>
          <p:nvPr>
            <p:ph type="ftr" sz="quarter" idx="3"/>
          </p:nvPr>
        </p:nvSpPr>
        <p:spPr>
          <a:xfrm>
            <a:off x="4285232" y="4819282"/>
            <a:ext cx="609542" cy="138500"/>
          </a:xfrm>
          <a:prstGeom prst="rect">
            <a:avLst/>
          </a:prstGeom>
        </p:spPr>
        <p:txBody>
          <a:bodyPr vert="horz" wrap="none" lIns="0" tIns="0" rIns="0" bIns="0" rtlCol="0" anchor="t" anchorCtr="0">
            <a:spAutoFit/>
          </a:bodyPr>
          <a:lstStyle>
            <a:lvl1pPr algn="ctr">
              <a:defRPr sz="900" spc="0">
                <a:solidFill>
                  <a:schemeClr val="tx1">
                    <a:lumMod val="75000"/>
                    <a:lumOff val="25000"/>
                  </a:schemeClr>
                </a:solidFill>
                <a:latin typeface="Gotham Book"/>
                <a:cs typeface="Avenir Light"/>
              </a:defRPr>
            </a:lvl1pPr>
          </a:lstStyle>
          <a:p>
            <a:r>
              <a:rPr lang="en-US">
                <a:cs typeface="Gotham Book"/>
              </a:rPr>
              <a:t>Confidential</a:t>
            </a:r>
            <a:endParaRPr lang="en-US" dirty="0">
              <a:cs typeface="Gotham Book"/>
            </a:endParaRPr>
          </a:p>
        </p:txBody>
      </p:sp>
      <p:sp>
        <p:nvSpPr>
          <p:cNvPr id="14" name="Slide Number Placeholder 3"/>
          <p:cNvSpPr>
            <a:spLocks noGrp="1"/>
          </p:cNvSpPr>
          <p:nvPr>
            <p:ph type="sldNum" sz="quarter" idx="4"/>
          </p:nvPr>
        </p:nvSpPr>
        <p:spPr>
          <a:xfrm>
            <a:off x="4392471" y="4954870"/>
            <a:ext cx="359060" cy="137160"/>
          </a:xfrm>
          <a:prstGeom prst="rect">
            <a:avLst/>
          </a:prstGeom>
        </p:spPr>
        <p:txBody>
          <a:bodyPr vert="horz" wrap="none" lIns="0" tIns="0" rIns="0" bIns="0" rtlCol="0" anchor="ctr"/>
          <a:lstStyle>
            <a:lvl1pPr algn="ctr">
              <a:defRPr sz="900" b="0" i="0">
                <a:solidFill>
                  <a:schemeClr val="tx1">
                    <a:tint val="75000"/>
                  </a:schemeClr>
                </a:solidFill>
                <a:latin typeface="Gotham Book"/>
                <a:cs typeface="Gotham Book"/>
              </a:defRPr>
            </a:lvl1pPr>
          </a:lstStyle>
          <a:p>
            <a:fld id="{4BE0E73C-A543-4743-8479-5235288748BD}" type="slidenum">
              <a:rPr lang="en-US" smtClean="0"/>
              <a:pPr/>
              <a:t>‹#›</a:t>
            </a:fld>
            <a:endParaRPr lang="en-US"/>
          </a:p>
        </p:txBody>
      </p:sp>
    </p:spTree>
    <p:extLst>
      <p:ext uri="{BB962C8B-B14F-4D97-AF65-F5344CB8AC3E}">
        <p14:creationId xmlns:p14="http://schemas.microsoft.com/office/powerpoint/2010/main" val="258358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Dx - Title and Content">
    <p:spTree>
      <p:nvGrpSpPr>
        <p:cNvPr id="1" name=""/>
        <p:cNvGrpSpPr/>
        <p:nvPr/>
      </p:nvGrpSpPr>
      <p:grpSpPr>
        <a:xfrm>
          <a:off x="0" y="0"/>
          <a:ext cx="0" cy="0"/>
          <a:chOff x="0" y="0"/>
          <a:chExt cx="0" cy="0"/>
        </a:xfrm>
      </p:grpSpPr>
      <p:sp>
        <p:nvSpPr>
          <p:cNvPr id="13" name="Title 10"/>
          <p:cNvSpPr>
            <a:spLocks noGrp="1"/>
          </p:cNvSpPr>
          <p:nvPr>
            <p:ph type="title"/>
          </p:nvPr>
        </p:nvSpPr>
        <p:spPr>
          <a:xfrm>
            <a:off x="630938" y="274322"/>
            <a:ext cx="7885363" cy="646331"/>
          </a:xfrm>
        </p:spPr>
        <p:txBody>
          <a:bodyPr tIns="228594" anchor="t">
            <a:spAutoFit/>
          </a:bodyPr>
          <a:lstStyle>
            <a:lvl1pPr>
              <a:defRPr sz="2400">
                <a:solidFill>
                  <a:srgbClr val="C6203E"/>
                </a:solidFill>
              </a:defRPr>
            </a:lvl1pPr>
          </a:lstStyle>
          <a:p>
            <a:r>
              <a:rPr lang="en-CA" dirty="0"/>
              <a:t>Click to edit Master title style</a:t>
            </a:r>
            <a:endParaRPr lang="en-US" dirty="0"/>
          </a:p>
        </p:txBody>
      </p:sp>
      <p:sp>
        <p:nvSpPr>
          <p:cNvPr id="14" name="Text Placeholder 12"/>
          <p:cNvSpPr>
            <a:spLocks noGrp="1"/>
          </p:cNvSpPr>
          <p:nvPr>
            <p:ph type="body" idx="12"/>
          </p:nvPr>
        </p:nvSpPr>
        <p:spPr>
          <a:xfrm>
            <a:off x="630938" y="114477"/>
            <a:ext cx="7885363" cy="171450"/>
          </a:xfrm>
        </p:spPr>
        <p:txBody>
          <a:bodyPr tIns="0" anchor="t" anchorCtr="0">
            <a:noAutofit/>
          </a:bodyPr>
          <a:lstStyle>
            <a:lvl1pPr marL="0" indent="0">
              <a:buNone/>
              <a:defRPr sz="1400" spc="300">
                <a:solidFill>
                  <a:srgbClr val="006394"/>
                </a:solidFill>
              </a:defRPr>
            </a:lvl1pPr>
            <a:lvl2pPr marL="228594" indent="0">
              <a:buNone/>
              <a:defRPr sz="1600"/>
            </a:lvl2pPr>
            <a:lvl3pPr marL="457189" indent="0">
              <a:buNone/>
              <a:defRPr sz="1400"/>
            </a:lvl3pPr>
            <a:lvl4pPr marL="685783" indent="0">
              <a:buNone/>
              <a:defRPr sz="1400"/>
            </a:lvl4pPr>
            <a:lvl5pPr marL="914378" indent="0">
              <a:buNone/>
              <a:defRPr sz="1800"/>
            </a:lvl5pPr>
          </a:lstStyle>
          <a:p>
            <a:pPr lvl="0"/>
            <a:r>
              <a:rPr lang="en-CA" dirty="0"/>
              <a:t>Click to edit Master text styles</a:t>
            </a:r>
          </a:p>
        </p:txBody>
      </p:sp>
      <p:sp>
        <p:nvSpPr>
          <p:cNvPr id="19" name="Content Placeholder 3"/>
          <p:cNvSpPr>
            <a:spLocks noGrp="1"/>
          </p:cNvSpPr>
          <p:nvPr>
            <p:ph sz="quarter" idx="10"/>
          </p:nvPr>
        </p:nvSpPr>
        <p:spPr>
          <a:xfrm>
            <a:off x="628650" y="951571"/>
            <a:ext cx="7867786" cy="3672409"/>
          </a:xfrm>
        </p:spPr>
        <p:txBody>
          <a:bodyPr>
            <a:normAutofit/>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p:cNvSpPr>
            <a:spLocks noGrp="1"/>
          </p:cNvSpPr>
          <p:nvPr>
            <p:ph type="ftr" sz="quarter" idx="3"/>
          </p:nvPr>
        </p:nvSpPr>
        <p:spPr>
          <a:xfrm>
            <a:off x="4285232" y="4819282"/>
            <a:ext cx="609542" cy="138500"/>
          </a:xfrm>
          <a:prstGeom prst="rect">
            <a:avLst/>
          </a:prstGeom>
        </p:spPr>
        <p:txBody>
          <a:bodyPr vert="horz" wrap="none" lIns="0" tIns="0" rIns="0" bIns="0" rtlCol="0" anchor="t" anchorCtr="0">
            <a:spAutoFit/>
          </a:bodyPr>
          <a:lstStyle>
            <a:lvl1pPr algn="ctr">
              <a:defRPr sz="900" spc="0">
                <a:solidFill>
                  <a:schemeClr val="tx1">
                    <a:lumMod val="75000"/>
                    <a:lumOff val="25000"/>
                  </a:schemeClr>
                </a:solidFill>
                <a:latin typeface="Gotham Book"/>
                <a:cs typeface="Avenir Light"/>
              </a:defRPr>
            </a:lvl1pPr>
          </a:lstStyle>
          <a:p>
            <a:r>
              <a:rPr lang="en-US">
                <a:cs typeface="Gotham Book"/>
              </a:rPr>
              <a:t>Confidential</a:t>
            </a:r>
            <a:endParaRPr lang="en-US" dirty="0">
              <a:cs typeface="Gotham Book"/>
            </a:endParaRPr>
          </a:p>
        </p:txBody>
      </p:sp>
      <p:sp>
        <p:nvSpPr>
          <p:cNvPr id="17" name="Slide Number Placeholder 3"/>
          <p:cNvSpPr>
            <a:spLocks noGrp="1"/>
          </p:cNvSpPr>
          <p:nvPr>
            <p:ph type="sldNum" sz="quarter" idx="4"/>
          </p:nvPr>
        </p:nvSpPr>
        <p:spPr>
          <a:xfrm>
            <a:off x="4392471" y="4954870"/>
            <a:ext cx="359060" cy="137160"/>
          </a:xfrm>
          <a:prstGeom prst="rect">
            <a:avLst/>
          </a:prstGeom>
        </p:spPr>
        <p:txBody>
          <a:bodyPr vert="horz" wrap="none" lIns="0" tIns="0" rIns="0" bIns="0" rtlCol="0" anchor="ctr"/>
          <a:lstStyle>
            <a:lvl1pPr algn="ctr">
              <a:defRPr sz="900" b="0" i="0">
                <a:solidFill>
                  <a:schemeClr val="tx1">
                    <a:tint val="75000"/>
                  </a:schemeClr>
                </a:solidFill>
                <a:latin typeface="Gotham Book"/>
                <a:cs typeface="Gotham Book"/>
              </a:defRPr>
            </a:lvl1pPr>
          </a:lstStyle>
          <a:p>
            <a:fld id="{4BE0E73C-A543-4743-8479-5235288748BD}" type="slidenum">
              <a:rPr lang="en-US" smtClean="0"/>
              <a:pPr/>
              <a:t>‹#›</a:t>
            </a:fld>
            <a:endParaRPr lang="en-US"/>
          </a:p>
        </p:txBody>
      </p:sp>
    </p:spTree>
    <p:extLst>
      <p:ext uri="{BB962C8B-B14F-4D97-AF65-F5344CB8AC3E}">
        <p14:creationId xmlns:p14="http://schemas.microsoft.com/office/powerpoint/2010/main" val="281058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Dx - Blank">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4285232" y="4819282"/>
            <a:ext cx="609542" cy="138500"/>
          </a:xfrm>
          <a:prstGeom prst="rect">
            <a:avLst/>
          </a:prstGeom>
        </p:spPr>
        <p:txBody>
          <a:bodyPr vert="horz" wrap="none" lIns="0" tIns="0" rIns="0" bIns="0" rtlCol="0" anchor="t" anchorCtr="0">
            <a:spAutoFit/>
          </a:bodyPr>
          <a:lstStyle>
            <a:lvl1pPr algn="ctr">
              <a:defRPr sz="900" spc="0">
                <a:solidFill>
                  <a:schemeClr val="tx1">
                    <a:lumMod val="75000"/>
                    <a:lumOff val="25000"/>
                  </a:schemeClr>
                </a:solidFill>
                <a:latin typeface="Gotham Book"/>
                <a:cs typeface="Avenir Light"/>
              </a:defRPr>
            </a:lvl1pPr>
          </a:lstStyle>
          <a:p>
            <a:r>
              <a:rPr lang="en-US">
                <a:cs typeface="Gotham Book"/>
              </a:rPr>
              <a:t>Confidential</a:t>
            </a:r>
            <a:endParaRPr lang="en-US" dirty="0">
              <a:cs typeface="Gotham Book"/>
            </a:endParaRPr>
          </a:p>
        </p:txBody>
      </p:sp>
      <p:sp>
        <p:nvSpPr>
          <p:cNvPr id="11" name="Slide Number Placeholder 3"/>
          <p:cNvSpPr>
            <a:spLocks noGrp="1"/>
          </p:cNvSpPr>
          <p:nvPr>
            <p:ph type="sldNum" sz="quarter" idx="4"/>
          </p:nvPr>
        </p:nvSpPr>
        <p:spPr>
          <a:xfrm>
            <a:off x="4392471" y="4954870"/>
            <a:ext cx="359060" cy="137160"/>
          </a:xfrm>
          <a:prstGeom prst="rect">
            <a:avLst/>
          </a:prstGeom>
        </p:spPr>
        <p:txBody>
          <a:bodyPr vert="horz" wrap="none" lIns="0" tIns="0" rIns="0" bIns="0" rtlCol="0" anchor="ctr"/>
          <a:lstStyle>
            <a:lvl1pPr algn="ctr">
              <a:defRPr sz="900" b="0" i="0">
                <a:solidFill>
                  <a:schemeClr val="tx1">
                    <a:tint val="75000"/>
                  </a:schemeClr>
                </a:solidFill>
                <a:latin typeface="Gotham Book"/>
                <a:cs typeface="Gotham Book"/>
              </a:defRPr>
            </a:lvl1pPr>
          </a:lstStyle>
          <a:p>
            <a:fld id="{4BE0E73C-A543-4743-8479-5235288748BD}" type="slidenum">
              <a:rPr lang="en-US" smtClean="0"/>
              <a:pPr/>
              <a:t>‹#›</a:t>
            </a:fld>
            <a:endParaRPr lang="en-US"/>
          </a:p>
        </p:txBody>
      </p:sp>
    </p:spTree>
    <p:extLst>
      <p:ext uri="{BB962C8B-B14F-4D97-AF65-F5344CB8AC3E}">
        <p14:creationId xmlns:p14="http://schemas.microsoft.com/office/powerpoint/2010/main" val="130606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56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CAF17"/>
                </a:solidFill>
              </a:defRPr>
            </a:lvl1pPr>
          </a:lstStyle>
          <a:p>
            <a:r>
              <a:rPr lang="en-US" dirty="0"/>
              <a:t>Click to edit Master title style</a:t>
            </a:r>
          </a:p>
        </p:txBody>
      </p:sp>
      <p:sp>
        <p:nvSpPr>
          <p:cNvPr id="3" name="Date Placeholder 6"/>
          <p:cNvSpPr>
            <a:spLocks noGrp="1"/>
          </p:cNvSpPr>
          <p:nvPr>
            <p:ph type="dt" sz="half" idx="2"/>
          </p:nvPr>
        </p:nvSpPr>
        <p:spPr>
          <a:xfrm>
            <a:off x="7275236" y="4766457"/>
            <a:ext cx="815835"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lgn="r"/>
            <a:fld id="{67056EC2-23FA-A246-9850-616A0A125096}" type="datetime1">
              <a:rPr lang="en-CA" smtClean="0">
                <a:solidFill>
                  <a:prstClr val="black">
                    <a:tint val="75000"/>
                  </a:prstClr>
                </a:solidFill>
                <a:latin typeface="Helvetica"/>
              </a:rPr>
              <a:pPr algn="r"/>
              <a:t>14/10/2017</a:t>
            </a:fld>
            <a:endParaRPr lang="en-US" dirty="0">
              <a:solidFill>
                <a:prstClr val="black">
                  <a:tint val="75000"/>
                </a:prstClr>
              </a:solidFill>
              <a:latin typeface="Helvetica"/>
            </a:endParaRPr>
          </a:p>
        </p:txBody>
      </p:sp>
      <p:sp>
        <p:nvSpPr>
          <p:cNvPr id="4" name="Footer Placeholder 7"/>
          <p:cNvSpPr>
            <a:spLocks noGrp="1"/>
          </p:cNvSpPr>
          <p:nvPr>
            <p:ph type="ftr" sz="quarter" idx="3"/>
          </p:nvPr>
        </p:nvSpPr>
        <p:spPr>
          <a:xfrm>
            <a:off x="457201" y="4788776"/>
            <a:ext cx="184731" cy="23083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latin typeface="Helvetica"/>
            </a:endParaRPr>
          </a:p>
        </p:txBody>
      </p:sp>
      <p:sp>
        <p:nvSpPr>
          <p:cNvPr id="5" name="Slide Number Placeholder 8"/>
          <p:cNvSpPr>
            <a:spLocks noGrp="1"/>
          </p:cNvSpPr>
          <p:nvPr>
            <p:ph type="sldNum" sz="quarter" idx="4"/>
          </p:nvPr>
        </p:nvSpPr>
        <p:spPr>
          <a:xfrm>
            <a:off x="8171493" y="4767263"/>
            <a:ext cx="515311" cy="273032"/>
          </a:xfrm>
          <a:prstGeom prst="rect">
            <a:avLst/>
          </a:prstGeom>
        </p:spPr>
        <p:txBody>
          <a:bodyPr vert="horz" lIns="91440" tIns="45720" rIns="91440" bIns="45720" rtlCol="0" anchor="ctr"/>
          <a:lstStyle>
            <a:lvl1pPr algn="r">
              <a:defRPr sz="900">
                <a:solidFill>
                  <a:schemeClr val="tx1">
                    <a:tint val="75000"/>
                  </a:schemeClr>
                </a:solidFill>
              </a:defRPr>
            </a:lvl1pPr>
          </a:lstStyle>
          <a:p>
            <a:fld id="{A2F08225-56A3-CA48-B898-591BE4BCC798}" type="slidenum">
              <a:rPr lang="en-US" smtClean="0">
                <a:solidFill>
                  <a:prstClr val="black">
                    <a:tint val="75000"/>
                  </a:prstClr>
                </a:solidFill>
                <a:latin typeface="Helvetica"/>
              </a:rPr>
              <a:pPr/>
              <a:t>‹#›</a:t>
            </a:fld>
            <a:endParaRPr lang="en-US">
              <a:solidFill>
                <a:prstClr val="black">
                  <a:tint val="75000"/>
                </a:prstClr>
              </a:solidFill>
              <a:latin typeface="Helvetica"/>
            </a:endParaRPr>
          </a:p>
        </p:txBody>
      </p:sp>
    </p:spTree>
    <p:extLst>
      <p:ext uri="{BB962C8B-B14F-4D97-AF65-F5344CB8AC3E}">
        <p14:creationId xmlns:p14="http://schemas.microsoft.com/office/powerpoint/2010/main" val="225476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646331"/>
          </a:xfrm>
          <a:prstGeom prst="rect">
            <a:avLst/>
          </a:prstGeom>
        </p:spPr>
        <p:txBody>
          <a:bodyPr vert="horz" lIns="91438" tIns="228594" rIns="91438" bIns="45719" rtlCol="0" anchor="t" anchorCtr="0">
            <a:spAutoFit/>
          </a:bodyPr>
          <a:lstStyle/>
          <a:p>
            <a:r>
              <a:rPr lang="en-US" dirty="0"/>
              <a:t>Click to edit Master title style</a:t>
            </a:r>
          </a:p>
        </p:txBody>
      </p:sp>
      <p:sp>
        <p:nvSpPr>
          <p:cNvPr id="3" name="Text Placeholder 2"/>
          <p:cNvSpPr>
            <a:spLocks noGrp="1"/>
          </p:cNvSpPr>
          <p:nvPr>
            <p:ph type="body" idx="1"/>
          </p:nvPr>
        </p:nvSpPr>
        <p:spPr>
          <a:xfrm>
            <a:off x="630936" y="951571"/>
            <a:ext cx="7886700" cy="3672989"/>
          </a:xfrm>
          <a:prstGeom prst="rect">
            <a:avLst/>
          </a:prstGeom>
        </p:spPr>
        <p:txBody>
          <a:bodyPr vert="horz" lIns="91438" tIns="45719" rIns="0"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p:cNvSpPr>
            <a:spLocks noGrp="1"/>
          </p:cNvSpPr>
          <p:nvPr>
            <p:ph type="ftr" sz="quarter" idx="3"/>
          </p:nvPr>
        </p:nvSpPr>
        <p:spPr>
          <a:xfrm>
            <a:off x="4285231" y="4819283"/>
            <a:ext cx="609542" cy="138499"/>
          </a:xfrm>
          <a:prstGeom prst="rect">
            <a:avLst/>
          </a:prstGeom>
        </p:spPr>
        <p:txBody>
          <a:bodyPr vert="horz" wrap="none" lIns="0" tIns="0" rIns="0" bIns="0" rtlCol="0" anchor="t" anchorCtr="0">
            <a:spAutoFit/>
          </a:bodyPr>
          <a:lstStyle>
            <a:lvl1pPr algn="ctr">
              <a:defRPr sz="900" spc="0">
                <a:solidFill>
                  <a:schemeClr val="tx1">
                    <a:lumMod val="65000"/>
                    <a:lumOff val="35000"/>
                  </a:schemeClr>
                </a:solidFill>
                <a:latin typeface="+mn-lt"/>
                <a:cs typeface="Avenir Light"/>
              </a:defRPr>
            </a:lvl1pPr>
          </a:lstStyle>
          <a:p>
            <a:r>
              <a:rPr lang="en-US" dirty="0">
                <a:cs typeface="Gotham Book"/>
              </a:rPr>
              <a:t>Confidential</a:t>
            </a:r>
          </a:p>
        </p:txBody>
      </p:sp>
      <p:sp>
        <p:nvSpPr>
          <p:cNvPr id="4" name="Slide Number Placeholder 3"/>
          <p:cNvSpPr>
            <a:spLocks noGrp="1"/>
          </p:cNvSpPr>
          <p:nvPr>
            <p:ph type="sldNum" sz="quarter" idx="4"/>
          </p:nvPr>
        </p:nvSpPr>
        <p:spPr>
          <a:xfrm>
            <a:off x="4392471" y="4954870"/>
            <a:ext cx="359060" cy="137160"/>
          </a:xfrm>
          <a:prstGeom prst="rect">
            <a:avLst/>
          </a:prstGeom>
        </p:spPr>
        <p:txBody>
          <a:bodyPr vert="horz" wrap="none" lIns="0" tIns="0" rIns="0" bIns="0" rtlCol="0" anchor="ctr"/>
          <a:lstStyle>
            <a:lvl1pPr algn="ctr">
              <a:defRPr sz="900" b="0" i="0">
                <a:solidFill>
                  <a:srgbClr val="595959"/>
                </a:solidFill>
                <a:latin typeface="+mn-lt"/>
                <a:cs typeface="Gotham Book"/>
              </a:defRPr>
            </a:lvl1pPr>
          </a:lstStyle>
          <a:p>
            <a:fld id="{4BE0E73C-A543-4743-8479-5235288748BD}" type="slidenum">
              <a:rPr lang="en-US" smtClean="0"/>
              <a:pPr/>
              <a:t>‹#›</a:t>
            </a:fld>
            <a:endParaRPr lang="en-US"/>
          </a:p>
        </p:txBody>
      </p:sp>
      <p:grpSp>
        <p:nvGrpSpPr>
          <p:cNvPr id="8" name="Group 7"/>
          <p:cNvGrpSpPr/>
          <p:nvPr userDrawn="1"/>
        </p:nvGrpSpPr>
        <p:grpSpPr>
          <a:xfrm>
            <a:off x="0" y="4677984"/>
            <a:ext cx="9144000" cy="58608"/>
            <a:chOff x="0" y="4677984"/>
            <a:chExt cx="9144000" cy="58608"/>
          </a:xfrm>
        </p:grpSpPr>
        <p:sp>
          <p:nvSpPr>
            <p:cNvPr id="22" name="Rectangle 21"/>
            <p:cNvSpPr/>
            <p:nvPr userDrawn="1"/>
          </p:nvSpPr>
          <p:spPr>
            <a:xfrm>
              <a:off x="0" y="4677984"/>
              <a:ext cx="9144000" cy="548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nvGrpSpPr>
            <p:cNvPr id="7" name="Group 6"/>
            <p:cNvGrpSpPr/>
            <p:nvPr userDrawn="1"/>
          </p:nvGrpSpPr>
          <p:grpSpPr>
            <a:xfrm>
              <a:off x="4432914" y="4681728"/>
              <a:ext cx="274997" cy="54864"/>
              <a:chOff x="4432914" y="4083918"/>
              <a:chExt cx="274997" cy="54864"/>
            </a:xfrm>
          </p:grpSpPr>
          <p:sp>
            <p:nvSpPr>
              <p:cNvPr id="13" name="Rectangle 12"/>
              <p:cNvSpPr>
                <a:spLocks noChangeAspect="1"/>
              </p:cNvSpPr>
              <p:nvPr userDrawn="1"/>
            </p:nvSpPr>
            <p:spPr>
              <a:xfrm>
                <a:off x="4432914"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15" name="Rectangle 14"/>
              <p:cNvSpPr>
                <a:spLocks noChangeAspect="1"/>
              </p:cNvSpPr>
              <p:nvPr userDrawn="1"/>
            </p:nvSpPr>
            <p:spPr>
              <a:xfrm>
                <a:off x="4542981" y="4083918"/>
                <a:ext cx="54864"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sp>
            <p:nvSpPr>
              <p:cNvPr id="17" name="Rectangle 16"/>
              <p:cNvSpPr>
                <a:spLocks noChangeAspect="1"/>
              </p:cNvSpPr>
              <p:nvPr userDrawn="1"/>
            </p:nvSpPr>
            <p:spPr>
              <a:xfrm>
                <a:off x="4653047" y="4083918"/>
                <a:ext cx="54864" cy="54864"/>
              </a:xfrm>
              <a:prstGeom prst="rect">
                <a:avLst/>
              </a:prstGeom>
              <a:solidFill>
                <a:srgbClr val="36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ook"/>
                </a:endParaRPr>
              </a:p>
            </p:txBody>
          </p:sp>
        </p:grpSp>
      </p:grpSp>
      <p:pic>
        <p:nvPicPr>
          <p:cNvPr id="14" name="Picture 13" descr="dotsgradient.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54996" y="4162839"/>
            <a:ext cx="789005" cy="870265"/>
          </a:xfrm>
          <a:prstGeom prst="rect">
            <a:avLst/>
          </a:prstGeom>
        </p:spPr>
      </p:pic>
      <p:pic>
        <p:nvPicPr>
          <p:cNvPr id="16" name="Picture 15" descr="Decipher_byGenomeDx_RGB.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9554" y="4794421"/>
            <a:ext cx="1213043" cy="225308"/>
          </a:xfrm>
          <a:prstGeom prst="rect">
            <a:avLst/>
          </a:prstGeom>
        </p:spPr>
      </p:pic>
    </p:spTree>
    <p:extLst>
      <p:ext uri="{BB962C8B-B14F-4D97-AF65-F5344CB8AC3E}">
        <p14:creationId xmlns:p14="http://schemas.microsoft.com/office/powerpoint/2010/main" val="244807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9" r:id="rId3"/>
    <p:sldLayoutId id="2147483678" r:id="rId4"/>
    <p:sldLayoutId id="2147483675" r:id="rId5"/>
    <p:sldLayoutId id="2147483650" r:id="rId6"/>
    <p:sldLayoutId id="2147483655" r:id="rId7"/>
    <p:sldLayoutId id="2147483682" r:id="rId8"/>
    <p:sldLayoutId id="2147483687" r:id="rId9"/>
  </p:sldLayoutIdLst>
  <p:hf hdr="0" dt="0"/>
  <p:txStyles>
    <p:titleStyle>
      <a:lvl1pPr algn="l" defTabSz="914378" rtl="0" eaLnBrk="1" latinLnBrk="0" hangingPunct="1">
        <a:spcBef>
          <a:spcPct val="0"/>
        </a:spcBef>
        <a:buNone/>
        <a:defRPr sz="2400" b="0" i="0" kern="1200" cap="all">
          <a:solidFill>
            <a:schemeClr val="tx2"/>
          </a:solidFill>
          <a:latin typeface="+mj-lt"/>
          <a:ea typeface="+mj-ea"/>
          <a:cs typeface="Gotham Medium"/>
        </a:defRPr>
      </a:lvl1pPr>
    </p:titleStyle>
    <p:bodyStyle>
      <a:lvl1pPr marL="230394" indent="-228594" algn="l" defTabSz="914378" rtl="0" eaLnBrk="1" latinLnBrk="0" hangingPunct="1">
        <a:spcBef>
          <a:spcPts val="25"/>
        </a:spcBef>
        <a:spcAft>
          <a:spcPts val="1000"/>
        </a:spcAft>
        <a:buClr>
          <a:schemeClr val="accent6"/>
        </a:buClr>
        <a:buFont typeface="Wingdings" charset="2"/>
        <a:buChar char="§"/>
        <a:defRPr sz="2000" kern="1200" spc="0">
          <a:solidFill>
            <a:schemeClr val="tx1">
              <a:lumMod val="65000"/>
              <a:lumOff val="35000"/>
            </a:schemeClr>
          </a:solidFill>
          <a:latin typeface="+mn-lt"/>
          <a:ea typeface="+mn-ea"/>
          <a:cs typeface="Gotham Book"/>
        </a:defRPr>
      </a:lvl1pPr>
      <a:lvl2pPr marL="457189" indent="-228594" algn="l" defTabSz="914378" rtl="0" eaLnBrk="1" latinLnBrk="0" hangingPunct="1">
        <a:spcBef>
          <a:spcPts val="25"/>
        </a:spcBef>
        <a:spcAft>
          <a:spcPts val="1000"/>
        </a:spcAft>
        <a:buClr>
          <a:schemeClr val="accent6"/>
        </a:buClr>
        <a:buFont typeface="Wingdings" charset="2"/>
        <a:buChar char="§"/>
        <a:defRPr sz="1800" kern="1200" spc="0">
          <a:solidFill>
            <a:schemeClr val="tx1">
              <a:lumMod val="65000"/>
              <a:lumOff val="35000"/>
            </a:schemeClr>
          </a:solidFill>
          <a:latin typeface="+mn-lt"/>
          <a:ea typeface="+mn-ea"/>
          <a:cs typeface="Gotham Book"/>
        </a:defRPr>
      </a:lvl2pPr>
      <a:lvl3pPr marL="685783" indent="-228594" algn="l" defTabSz="914378" rtl="0" eaLnBrk="1" latinLnBrk="0" hangingPunct="1">
        <a:spcBef>
          <a:spcPts val="25"/>
        </a:spcBef>
        <a:spcAft>
          <a:spcPts val="1000"/>
        </a:spcAft>
        <a:buClr>
          <a:schemeClr val="accent6"/>
        </a:buClr>
        <a:buFont typeface="Wingdings" charset="2"/>
        <a:buChar char="§"/>
        <a:defRPr sz="1600" kern="1200" spc="0">
          <a:solidFill>
            <a:schemeClr val="tx1">
              <a:lumMod val="65000"/>
              <a:lumOff val="35000"/>
            </a:schemeClr>
          </a:solidFill>
          <a:latin typeface="+mn-lt"/>
          <a:ea typeface="+mn-ea"/>
          <a:cs typeface="Gotham Book"/>
        </a:defRPr>
      </a:lvl3pPr>
      <a:lvl4pPr marL="914378" indent="-228594" algn="l" defTabSz="914378" rtl="0" eaLnBrk="1" latinLnBrk="0" hangingPunct="1">
        <a:spcBef>
          <a:spcPts val="25"/>
        </a:spcBef>
        <a:spcAft>
          <a:spcPts val="1000"/>
        </a:spcAft>
        <a:buClr>
          <a:schemeClr val="accent6"/>
        </a:buClr>
        <a:buFont typeface="Wingdings" charset="2"/>
        <a:buChar char="§"/>
        <a:defRPr sz="1600" kern="1200" spc="0">
          <a:solidFill>
            <a:schemeClr val="tx1">
              <a:lumMod val="65000"/>
              <a:lumOff val="35000"/>
            </a:schemeClr>
          </a:solidFill>
          <a:latin typeface="+mn-lt"/>
          <a:ea typeface="+mn-ea"/>
          <a:cs typeface="Gotham Book"/>
        </a:defRPr>
      </a:lvl4pPr>
      <a:lvl5pPr marL="1142972" indent="-228594" algn="l" defTabSz="914378" rtl="0" eaLnBrk="1" latinLnBrk="0" hangingPunct="1">
        <a:spcBef>
          <a:spcPts val="25"/>
        </a:spcBef>
        <a:spcAft>
          <a:spcPts val="1000"/>
        </a:spcAft>
        <a:buClr>
          <a:schemeClr val="accent6"/>
        </a:buClr>
        <a:buFont typeface="Wingdings" charset="2"/>
        <a:buChar char="§"/>
        <a:defRPr sz="1600" kern="1200" spc="0">
          <a:solidFill>
            <a:schemeClr val="tx1">
              <a:lumMod val="65000"/>
              <a:lumOff val="35000"/>
            </a:schemeClr>
          </a:solidFill>
          <a:latin typeface="+mn-lt"/>
          <a:ea typeface="+mn-ea"/>
          <a:cs typeface="Gotham Book"/>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3.tiff"/></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tiff"/><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3039802"/>
            <a:ext cx="3276364" cy="588801"/>
          </a:xfrm>
        </p:spPr>
        <p:txBody>
          <a:bodyPr/>
          <a:lstStyle/>
          <a:p>
            <a:r>
              <a:rPr lang="en-US"/>
              <a:t>Information for life</a:t>
            </a:r>
          </a:p>
        </p:txBody>
      </p:sp>
      <p:sp>
        <p:nvSpPr>
          <p:cNvPr id="5" name="Subtitle 4"/>
          <p:cNvSpPr>
            <a:spLocks noGrp="1"/>
          </p:cNvSpPr>
          <p:nvPr>
            <p:ph type="subTitle" idx="1"/>
          </p:nvPr>
        </p:nvSpPr>
        <p:spPr>
          <a:xfrm>
            <a:off x="467545" y="3831890"/>
            <a:ext cx="3852428" cy="510462"/>
          </a:xfrm>
        </p:spPr>
        <p:txBody>
          <a:bodyPr>
            <a:normAutofit fontScale="85000" lnSpcReduction="20000"/>
          </a:bodyPr>
          <a:lstStyle/>
          <a:p>
            <a:r>
              <a:rPr lang="en-US" dirty="0"/>
              <a:t>Decipher Prostate, </a:t>
            </a:r>
            <a:r>
              <a:rPr lang="en-US"/>
              <a:t>Decipher Bladder and Decipher GRID</a:t>
            </a:r>
            <a:endParaRPr lang="en-US" dirty="0"/>
          </a:p>
        </p:txBody>
      </p:sp>
    </p:spTree>
    <p:extLst>
      <p:ext uri="{BB962C8B-B14F-4D97-AF65-F5344CB8AC3E}">
        <p14:creationId xmlns:p14="http://schemas.microsoft.com/office/powerpoint/2010/main" val="74581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solidFill>
            <a:schemeClr val="accent3"/>
          </a:solidFill>
        </p:spPr>
        <p:txBody>
          <a:bodyPr/>
          <a:lstStyle/>
          <a:p>
            <a:pPr eaLnBrk="1" hangingPunct="1"/>
            <a:r>
              <a:rPr lang="en-US" sz="2700" dirty="0">
                <a:latin typeface="Helvetica" charset="0"/>
                <a:ea typeface="MS PGothic" charset="0"/>
                <a:cs typeface="Avenir Light" charset="0"/>
              </a:rPr>
              <a:t>Decipher PROSTATE Biopsy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056" y="2967794"/>
            <a:ext cx="3675888" cy="682752"/>
          </a:xfrm>
          <a:prstGeom prst="rect">
            <a:avLst/>
          </a:prstGeom>
        </p:spPr>
      </p:pic>
    </p:spTree>
    <p:extLst>
      <p:ext uri="{BB962C8B-B14F-4D97-AF65-F5344CB8AC3E}">
        <p14:creationId xmlns:p14="http://schemas.microsoft.com/office/powerpoint/2010/main" val="7538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 y="-196285"/>
            <a:ext cx="3384798" cy="553991"/>
          </a:xfrm>
        </p:spPr>
        <p:txBody>
          <a:bodyPr/>
          <a:lstStyle/>
          <a:p>
            <a:r>
              <a:rPr lang="en-US" sz="1800" dirty="0"/>
              <a:t>Role of decipher</a:t>
            </a:r>
          </a:p>
        </p:txBody>
      </p:sp>
      <p:sp>
        <p:nvSpPr>
          <p:cNvPr id="4" name="Footer Placeholder 3"/>
          <p:cNvSpPr>
            <a:spLocks noGrp="1"/>
          </p:cNvSpPr>
          <p:nvPr>
            <p:ph type="ftr" sz="quarter" idx="3"/>
          </p:nvPr>
        </p:nvSpPr>
        <p:spPr>
          <a:xfrm>
            <a:off x="4303867" y="4819282"/>
            <a:ext cx="572272" cy="138499"/>
          </a:xfrm>
        </p:spPr>
        <p:txBody>
          <a:bodyPr/>
          <a:lstStyle/>
          <a:p>
            <a:r>
              <a:rPr lang="en-US">
                <a:cs typeface="Gotham Book"/>
              </a:rPr>
              <a:t>Confidential</a:t>
            </a:r>
            <a:endParaRPr lang="en-US" dirty="0">
              <a:cs typeface="Gotham Book"/>
            </a:endParaRPr>
          </a:p>
        </p:txBody>
      </p:sp>
      <p:sp>
        <p:nvSpPr>
          <p:cNvPr id="5" name="Slide Number Placeholder 4"/>
          <p:cNvSpPr>
            <a:spLocks noGrp="1"/>
          </p:cNvSpPr>
          <p:nvPr>
            <p:ph type="sldNum" sz="quarter" idx="4"/>
          </p:nvPr>
        </p:nvSpPr>
        <p:spPr/>
        <p:txBody>
          <a:bodyPr/>
          <a:lstStyle/>
          <a:p>
            <a:fld id="{4BE0E73C-A543-4743-8479-5235288748BD}" type="slidenum">
              <a:rPr lang="en-US" smtClean="0"/>
              <a:pPr/>
              <a:t>11</a:t>
            </a:fld>
            <a:endParaRPr lang="en-US"/>
          </a:p>
        </p:txBody>
      </p:sp>
      <p:sp>
        <p:nvSpPr>
          <p:cNvPr id="9" name="Right Arrow 8"/>
          <p:cNvSpPr/>
          <p:nvPr/>
        </p:nvSpPr>
        <p:spPr>
          <a:xfrm>
            <a:off x="532206" y="2765981"/>
            <a:ext cx="2205232" cy="242888"/>
          </a:xfrm>
          <a:prstGeom prst="rightArrow">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sz="1350" dirty="0"/>
          </a:p>
        </p:txBody>
      </p:sp>
      <p:sp>
        <p:nvSpPr>
          <p:cNvPr id="12" name="Rounded Rectangle 11"/>
          <p:cNvSpPr/>
          <p:nvPr/>
        </p:nvSpPr>
        <p:spPr>
          <a:xfrm>
            <a:off x="1170114" y="2484602"/>
            <a:ext cx="1188244" cy="82391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200" b="1" dirty="0">
                <a:solidFill>
                  <a:schemeClr val="tx2"/>
                </a:solidFill>
              </a:rPr>
              <a:t>Biopsy</a:t>
            </a:r>
          </a:p>
        </p:txBody>
      </p:sp>
      <p:sp>
        <p:nvSpPr>
          <p:cNvPr id="13" name="Rounded Rectangle 12"/>
          <p:cNvSpPr/>
          <p:nvPr/>
        </p:nvSpPr>
        <p:spPr>
          <a:xfrm>
            <a:off x="3186225" y="1778135"/>
            <a:ext cx="1188244" cy="82391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200" b="1" dirty="0">
                <a:solidFill>
                  <a:schemeClr val="tx2"/>
                </a:solidFill>
              </a:rPr>
              <a:t>Active Surveillance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966" y="3860014"/>
            <a:ext cx="1567458" cy="291136"/>
          </a:xfrm>
          <a:prstGeom prst="rect">
            <a:avLst/>
          </a:prstGeom>
        </p:spPr>
      </p:pic>
      <p:cxnSp>
        <p:nvCxnSpPr>
          <p:cNvPr id="21" name="Straight Arrow Connector 20"/>
          <p:cNvCxnSpPr/>
          <p:nvPr/>
        </p:nvCxnSpPr>
        <p:spPr>
          <a:xfrm flipV="1">
            <a:off x="2638625" y="2962500"/>
            <a:ext cx="0" cy="785429"/>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ounded Rectangle 14"/>
          <p:cNvSpPr/>
          <p:nvPr/>
        </p:nvSpPr>
        <p:spPr>
          <a:xfrm>
            <a:off x="5416895" y="2322157"/>
            <a:ext cx="1160859" cy="796528"/>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200" b="1" dirty="0">
                <a:solidFill>
                  <a:schemeClr val="tx2"/>
                </a:solidFill>
              </a:rPr>
              <a:t>Local Therapy</a:t>
            </a:r>
          </a:p>
        </p:txBody>
      </p:sp>
      <p:sp>
        <p:nvSpPr>
          <p:cNvPr id="6" name="Arc 5"/>
          <p:cNvSpPr/>
          <p:nvPr/>
        </p:nvSpPr>
        <p:spPr>
          <a:xfrm rot="17636531">
            <a:off x="2382703" y="2438847"/>
            <a:ext cx="1985299" cy="1466364"/>
          </a:xfrm>
          <a:prstGeom prst="arc">
            <a:avLst>
              <a:gd name="adj1" fmla="val 16200000"/>
              <a:gd name="adj2" fmla="val 19203209"/>
            </a:avLst>
          </a:prstGeom>
          <a:ln w="76200">
            <a:solidFill>
              <a:schemeClr val="tx1">
                <a:lumMod val="50000"/>
                <a:lumOff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lIns="68570" tIns="34289" rIns="68570" bIns="34289" rtlCol="0" anchor="ctr"/>
          <a:lstStyle/>
          <a:p>
            <a:pPr algn="ctr"/>
            <a:endParaRPr lang="en-US" sz="1350"/>
          </a:p>
        </p:txBody>
      </p:sp>
      <p:sp>
        <p:nvSpPr>
          <p:cNvPr id="24" name="Arc 23"/>
          <p:cNvSpPr/>
          <p:nvPr/>
        </p:nvSpPr>
        <p:spPr>
          <a:xfrm rot="3963469" flipV="1">
            <a:off x="2382703" y="1884414"/>
            <a:ext cx="1985299" cy="1466364"/>
          </a:xfrm>
          <a:prstGeom prst="arc">
            <a:avLst>
              <a:gd name="adj1" fmla="val 16200000"/>
              <a:gd name="adj2" fmla="val 19203209"/>
            </a:avLst>
          </a:prstGeom>
          <a:ln w="76200">
            <a:solidFill>
              <a:schemeClr val="tx1">
                <a:lumMod val="50000"/>
                <a:lumOff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lIns="68570" tIns="34289" rIns="68570" bIns="34289" rtlCol="0" anchor="ctr"/>
          <a:lstStyle/>
          <a:p>
            <a:pPr algn="ctr"/>
            <a:endParaRPr lang="en-US" sz="1350"/>
          </a:p>
        </p:txBody>
      </p:sp>
      <p:sp>
        <p:nvSpPr>
          <p:cNvPr id="25" name="Rounded Rectangle 14"/>
          <p:cNvSpPr/>
          <p:nvPr/>
        </p:nvSpPr>
        <p:spPr>
          <a:xfrm>
            <a:off x="5416895" y="3672427"/>
            <a:ext cx="1160859" cy="796528"/>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200" b="1" dirty="0">
                <a:solidFill>
                  <a:schemeClr val="tx2"/>
                </a:solidFill>
              </a:rPr>
              <a:t>Local + Systemic Therapy </a:t>
            </a:r>
          </a:p>
        </p:txBody>
      </p:sp>
      <p:sp>
        <p:nvSpPr>
          <p:cNvPr id="26" name="Right Arrow 8"/>
          <p:cNvSpPr/>
          <p:nvPr/>
        </p:nvSpPr>
        <p:spPr>
          <a:xfrm>
            <a:off x="3160011" y="3267935"/>
            <a:ext cx="1796544" cy="242888"/>
          </a:xfrm>
          <a:prstGeom prst="rightArrow">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en-US" sz="1350" dirty="0"/>
          </a:p>
        </p:txBody>
      </p:sp>
      <p:cxnSp>
        <p:nvCxnSpPr>
          <p:cNvPr id="27" name="Straight Arrow Connector 26"/>
          <p:cNvCxnSpPr/>
          <p:nvPr/>
        </p:nvCxnSpPr>
        <p:spPr>
          <a:xfrm flipV="1">
            <a:off x="4897253" y="3467304"/>
            <a:ext cx="0" cy="785429"/>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Arc 27"/>
          <p:cNvSpPr/>
          <p:nvPr/>
        </p:nvSpPr>
        <p:spPr>
          <a:xfrm rot="17636531">
            <a:off x="4614495" y="2939244"/>
            <a:ext cx="1985299" cy="1466364"/>
          </a:xfrm>
          <a:prstGeom prst="arc">
            <a:avLst>
              <a:gd name="adj1" fmla="val 16200000"/>
              <a:gd name="adj2" fmla="val 19203209"/>
            </a:avLst>
          </a:prstGeom>
          <a:ln w="76200">
            <a:solidFill>
              <a:schemeClr val="tx1">
                <a:lumMod val="50000"/>
                <a:lumOff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lIns="68570" tIns="34289" rIns="68570" bIns="34289" rtlCol="0" anchor="ctr"/>
          <a:lstStyle/>
          <a:p>
            <a:pPr algn="ctr"/>
            <a:endParaRPr lang="en-US" sz="1350"/>
          </a:p>
        </p:txBody>
      </p:sp>
      <p:sp>
        <p:nvSpPr>
          <p:cNvPr id="15" name="Rounded Rectangle 14"/>
          <p:cNvSpPr/>
          <p:nvPr/>
        </p:nvSpPr>
        <p:spPr>
          <a:xfrm>
            <a:off x="3146909" y="3066184"/>
            <a:ext cx="1160859" cy="796528"/>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200" b="1" dirty="0">
                <a:solidFill>
                  <a:schemeClr val="tx2"/>
                </a:solidFill>
              </a:rPr>
              <a:t>1</a:t>
            </a:r>
            <a:r>
              <a:rPr lang="en-US" sz="1200" b="1" baseline="30000" dirty="0">
                <a:solidFill>
                  <a:schemeClr val="tx2"/>
                </a:solidFill>
              </a:rPr>
              <a:t>st</a:t>
            </a:r>
            <a:r>
              <a:rPr lang="en-US" sz="1200" b="1" dirty="0">
                <a:solidFill>
                  <a:schemeClr val="tx2"/>
                </a:solidFill>
              </a:rPr>
              <a:t> Line Treatment</a:t>
            </a:r>
          </a:p>
        </p:txBody>
      </p:sp>
      <p:sp>
        <p:nvSpPr>
          <p:cNvPr id="29" name="Arc 28"/>
          <p:cNvSpPr/>
          <p:nvPr/>
        </p:nvSpPr>
        <p:spPr>
          <a:xfrm rot="3963469" flipV="1">
            <a:off x="4614495" y="2385501"/>
            <a:ext cx="1985299" cy="1466364"/>
          </a:xfrm>
          <a:prstGeom prst="arc">
            <a:avLst>
              <a:gd name="adj1" fmla="val 16200000"/>
              <a:gd name="adj2" fmla="val 19203209"/>
            </a:avLst>
          </a:prstGeom>
          <a:ln w="76200">
            <a:solidFill>
              <a:schemeClr val="tx1">
                <a:lumMod val="50000"/>
                <a:lumOff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lIns="68570" tIns="34289" rIns="68570" bIns="34289" rtlCol="0" anchor="ctr"/>
          <a:lstStyle/>
          <a:p>
            <a:pPr algn="ctr"/>
            <a:endParaRPr lang="en-US" sz="1350"/>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742" y="4335946"/>
            <a:ext cx="1567458" cy="291136"/>
          </a:xfrm>
          <a:prstGeom prst="rect">
            <a:avLst/>
          </a:prstGeom>
        </p:spPr>
      </p:pic>
      <p:sp>
        <p:nvSpPr>
          <p:cNvPr id="7" name="TextBox 6"/>
          <p:cNvSpPr txBox="1"/>
          <p:nvPr/>
        </p:nvSpPr>
        <p:spPr>
          <a:xfrm>
            <a:off x="6577759" y="2419736"/>
            <a:ext cx="1156387" cy="692495"/>
          </a:xfrm>
          <a:prstGeom prst="rect">
            <a:avLst/>
          </a:prstGeom>
          <a:noFill/>
        </p:spPr>
        <p:txBody>
          <a:bodyPr wrap="none" lIns="68570" tIns="34289" rIns="68570" bIns="34289" rtlCol="0">
            <a:spAutoFit/>
          </a:bodyPr>
          <a:lstStyle/>
          <a:p>
            <a:r>
              <a:rPr lang="en-US" sz="1350" b="1" dirty="0"/>
              <a:t>RP + PLND</a:t>
            </a:r>
            <a:r>
              <a:rPr lang="en-US" sz="1350" dirty="0"/>
              <a:t> </a:t>
            </a:r>
          </a:p>
          <a:p>
            <a:r>
              <a:rPr lang="en-US" sz="1350" b="1" dirty="0"/>
              <a:t>EBRT + ADT</a:t>
            </a:r>
          </a:p>
          <a:p>
            <a:r>
              <a:rPr lang="en-US" sz="1350" dirty="0"/>
              <a:t>BRACHY</a:t>
            </a:r>
          </a:p>
        </p:txBody>
      </p:sp>
      <p:sp>
        <p:nvSpPr>
          <p:cNvPr id="31" name="TextBox 30"/>
          <p:cNvSpPr txBox="1"/>
          <p:nvPr/>
        </p:nvSpPr>
        <p:spPr>
          <a:xfrm>
            <a:off x="6718618" y="3705917"/>
            <a:ext cx="2148838" cy="900244"/>
          </a:xfrm>
          <a:prstGeom prst="rect">
            <a:avLst/>
          </a:prstGeom>
          <a:noFill/>
        </p:spPr>
        <p:txBody>
          <a:bodyPr wrap="none" lIns="68570" tIns="34289" rIns="68570" bIns="34289" rtlCol="0">
            <a:spAutoFit/>
          </a:bodyPr>
          <a:lstStyle/>
          <a:p>
            <a:r>
              <a:rPr lang="en-US" sz="1350" dirty="0"/>
              <a:t>RP + EPLND +/- early RT </a:t>
            </a:r>
          </a:p>
          <a:p>
            <a:r>
              <a:rPr lang="en-US" sz="1350" dirty="0"/>
              <a:t>EBRT + ADT (&gt; 6mth)</a:t>
            </a:r>
          </a:p>
          <a:p>
            <a:r>
              <a:rPr lang="en-US" sz="1350" dirty="0"/>
              <a:t>EBRT+BRACHY</a:t>
            </a:r>
          </a:p>
          <a:p>
            <a:r>
              <a:rPr lang="en-US" sz="1350" dirty="0"/>
              <a:t>EBRT+BRACHY+ADT</a:t>
            </a:r>
          </a:p>
        </p:txBody>
      </p:sp>
      <p:sp>
        <p:nvSpPr>
          <p:cNvPr id="23" name="Content Placeholder 3">
            <a:extLst>
              <a:ext uri="{FF2B5EF4-FFF2-40B4-BE49-F238E27FC236}">
                <a16:creationId xmlns:a16="http://schemas.microsoft.com/office/drawing/2014/main" id="{3BC853ED-D1E6-452B-8F04-733975241925}"/>
              </a:ext>
            </a:extLst>
          </p:cNvPr>
          <p:cNvSpPr>
            <a:spLocks noGrp="1"/>
          </p:cNvSpPr>
          <p:nvPr>
            <p:ph sz="quarter" idx="10"/>
          </p:nvPr>
        </p:nvSpPr>
        <p:spPr>
          <a:xfrm>
            <a:off x="-11810" y="357706"/>
            <a:ext cx="7284843" cy="2966912"/>
          </a:xfrm>
        </p:spPr>
        <p:txBody>
          <a:bodyPr rtlCol="0">
            <a:noAutofit/>
          </a:bodyPr>
          <a:lstStyle/>
          <a:p>
            <a:pPr marL="1350" indent="0">
              <a:spcBef>
                <a:spcPts val="689"/>
              </a:spcBef>
              <a:spcAft>
                <a:spcPts val="900"/>
              </a:spcAft>
              <a:buNone/>
              <a:defRPr/>
            </a:pPr>
            <a:r>
              <a:rPr lang="en-US" sz="1400" dirty="0">
                <a:solidFill>
                  <a:srgbClr val="000000"/>
                </a:solidFill>
              </a:rPr>
              <a:t>Classifies</a:t>
            </a:r>
            <a:r>
              <a:rPr lang="en-US" sz="1400" dirty="0">
                <a:solidFill>
                  <a:schemeClr val="tx1"/>
                </a:solidFill>
              </a:rPr>
              <a:t> men by Decipher genomic risk for: </a:t>
            </a:r>
          </a:p>
          <a:p>
            <a:pPr marL="471476" lvl="1" indent="-342892">
              <a:spcBef>
                <a:spcPts val="600"/>
              </a:spcBef>
              <a:spcAft>
                <a:spcPts val="600"/>
              </a:spcAft>
              <a:defRPr/>
            </a:pPr>
            <a:r>
              <a:rPr lang="en-US" sz="1400" dirty="0">
                <a:solidFill>
                  <a:schemeClr val="tx1"/>
                </a:solidFill>
              </a:rPr>
              <a:t>% likelihood of Metastasis 5 years post prostatectomy</a:t>
            </a:r>
          </a:p>
          <a:p>
            <a:pPr marL="471476" lvl="1" indent="-342892">
              <a:spcBef>
                <a:spcPts val="600"/>
              </a:spcBef>
              <a:spcAft>
                <a:spcPts val="600"/>
              </a:spcAft>
              <a:defRPr/>
            </a:pPr>
            <a:r>
              <a:rPr lang="en-US" sz="1400" dirty="0">
                <a:solidFill>
                  <a:schemeClr val="tx1"/>
                </a:solidFill>
              </a:rPr>
              <a:t>% likelihood High grade disease (</a:t>
            </a:r>
            <a:r>
              <a:rPr lang="en-US" sz="1400" dirty="0">
                <a:solidFill>
                  <a:srgbClr val="000000"/>
                </a:solidFill>
              </a:rPr>
              <a:t>Primary </a:t>
            </a:r>
            <a:r>
              <a:rPr lang="en-US" sz="1400" dirty="0">
                <a:solidFill>
                  <a:schemeClr val="tx1"/>
                </a:solidFill>
              </a:rPr>
              <a:t>Gleason 4 or 5)</a:t>
            </a:r>
          </a:p>
          <a:p>
            <a:pPr marL="471476" lvl="1" indent="-342892">
              <a:spcBef>
                <a:spcPts val="600"/>
              </a:spcBef>
              <a:spcAft>
                <a:spcPts val="600"/>
              </a:spcAft>
              <a:defRPr/>
            </a:pPr>
            <a:r>
              <a:rPr lang="en-US" sz="1400" dirty="0">
                <a:solidFill>
                  <a:schemeClr val="tx1"/>
                </a:solidFill>
              </a:rPr>
              <a:t>% likelihood Prostate Cancer Specific Mortality (PCSM) 10 years post prostatectomy</a:t>
            </a:r>
          </a:p>
          <a:p>
            <a:pPr marL="471476" lvl="1" indent="-342892">
              <a:spcBef>
                <a:spcPts val="689"/>
              </a:spcBef>
              <a:spcAft>
                <a:spcPts val="900"/>
              </a:spcAft>
              <a:defRPr/>
            </a:pPr>
            <a:endParaRPr lang="en-US" sz="1400" dirty="0">
              <a:solidFill>
                <a:schemeClr val="tx1"/>
              </a:solidFill>
            </a:endParaRPr>
          </a:p>
          <a:p>
            <a:pPr marL="471476" lvl="1" indent="-342892">
              <a:spcAft>
                <a:spcPts val="900"/>
              </a:spcAft>
              <a:defRPr/>
            </a:pPr>
            <a:endParaRPr lang="en-US" sz="1400" dirty="0">
              <a:solidFill>
                <a:srgbClr val="FF0000"/>
              </a:solidFill>
            </a:endParaRPr>
          </a:p>
        </p:txBody>
      </p:sp>
    </p:spTree>
    <p:extLst>
      <p:ext uri="{BB962C8B-B14F-4D97-AF65-F5344CB8AC3E}">
        <p14:creationId xmlns:p14="http://schemas.microsoft.com/office/powerpoint/2010/main" val="386056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287524" y="209426"/>
            <a:ext cx="8712460" cy="994172"/>
          </a:xfrm>
        </p:spPr>
        <p:txBody>
          <a:bodyPr>
            <a:normAutofit/>
          </a:bodyPr>
          <a:lstStyle/>
          <a:p>
            <a:pPr eaLnBrk="1" hangingPunct="1"/>
            <a:r>
              <a:rPr lang="en-US" sz="2300" dirty="0">
                <a:solidFill>
                  <a:schemeClr val="accent1"/>
                </a:solidFill>
                <a:latin typeface="Helvetica" charset="0"/>
                <a:ea typeface="MS PGothic" charset="0"/>
                <a:cs typeface="Avenir Light" charset="0"/>
              </a:rPr>
              <a:t>Comparison of Accuracy for Predicting Metastasis after </a:t>
            </a:r>
            <a:r>
              <a:rPr lang="en-US" sz="2300" b="1" dirty="0">
                <a:solidFill>
                  <a:schemeClr val="accent1"/>
                </a:solidFill>
                <a:latin typeface="Helvetica" charset="0"/>
                <a:ea typeface="MS PGothic" charset="0"/>
                <a:cs typeface="Avenir Light" charset="0"/>
              </a:rPr>
              <a:t>Radical Proctectomy</a:t>
            </a:r>
          </a:p>
        </p:txBody>
      </p:sp>
      <p:sp>
        <p:nvSpPr>
          <p:cNvPr id="2" name="TextBox 1"/>
          <p:cNvSpPr txBox="1"/>
          <p:nvPr/>
        </p:nvSpPr>
        <p:spPr>
          <a:xfrm>
            <a:off x="5601419" y="4357820"/>
            <a:ext cx="2139298" cy="276996"/>
          </a:xfrm>
          <a:prstGeom prst="rect">
            <a:avLst/>
          </a:prstGeom>
          <a:noFill/>
        </p:spPr>
        <p:txBody>
          <a:bodyPr wrap="none" lIns="91438" tIns="45719" rIns="91438" bIns="45719" rtlCol="0">
            <a:spAutoFit/>
          </a:bodyPr>
          <a:lstStyle/>
          <a:p>
            <a:pPr algn="r"/>
            <a:r>
              <a:rPr lang="en-US" sz="1200" i="1" dirty="0">
                <a:solidFill>
                  <a:schemeClr val="tx1">
                    <a:lumMod val="50000"/>
                    <a:lumOff val="50000"/>
                  </a:schemeClr>
                </a:solidFill>
              </a:rPr>
              <a:t>1. Klein et al., Urology, 2016</a:t>
            </a:r>
          </a:p>
        </p:txBody>
      </p:sp>
      <p:sp>
        <p:nvSpPr>
          <p:cNvPr id="3" name="Rectangle 2"/>
          <p:cNvSpPr/>
          <p:nvPr/>
        </p:nvSpPr>
        <p:spPr>
          <a:xfrm>
            <a:off x="6745654" y="1822633"/>
            <a:ext cx="105003" cy="120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400" dirty="0"/>
          </a:p>
        </p:txBody>
      </p:sp>
      <p:sp>
        <p:nvSpPr>
          <p:cNvPr id="7" name="Rectangle 6"/>
          <p:cNvSpPr/>
          <p:nvPr/>
        </p:nvSpPr>
        <p:spPr>
          <a:xfrm>
            <a:off x="7620713" y="2611984"/>
            <a:ext cx="105003" cy="120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400" dirty="0"/>
          </a:p>
        </p:txBody>
      </p:sp>
      <p:sp>
        <p:nvSpPr>
          <p:cNvPr id="10" name="TextBox 9"/>
          <p:cNvSpPr txBox="1"/>
          <p:nvPr/>
        </p:nvSpPr>
        <p:spPr>
          <a:xfrm>
            <a:off x="6693520" y="1778439"/>
            <a:ext cx="167269" cy="200053"/>
          </a:xfrm>
          <a:prstGeom prst="rect">
            <a:avLst/>
          </a:prstGeom>
          <a:noFill/>
        </p:spPr>
        <p:txBody>
          <a:bodyPr wrap="square" lIns="91438" tIns="45719" rIns="91438" bIns="45719" rtlCol="0">
            <a:spAutoFit/>
          </a:bodyPr>
          <a:lstStyle/>
          <a:p>
            <a:r>
              <a:rPr lang="en-US" sz="700" dirty="0"/>
              <a:t>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71" y="1575212"/>
            <a:ext cx="7003759" cy="2109695"/>
          </a:xfrm>
          <a:prstGeom prst="rect">
            <a:avLst/>
          </a:prstGeom>
        </p:spPr>
      </p:pic>
      <p:sp>
        <p:nvSpPr>
          <p:cNvPr id="5" name="TextBox 4"/>
          <p:cNvSpPr txBox="1"/>
          <p:nvPr/>
        </p:nvSpPr>
        <p:spPr>
          <a:xfrm>
            <a:off x="7673215" y="1822633"/>
            <a:ext cx="1260140" cy="1569660"/>
          </a:xfrm>
          <a:prstGeom prst="rect">
            <a:avLst/>
          </a:prstGeom>
          <a:noFill/>
        </p:spPr>
        <p:txBody>
          <a:bodyPr wrap="square" lIns="91438" tIns="45719" rIns="91438" bIns="45719" rtlCol="0">
            <a:spAutoFit/>
          </a:bodyPr>
          <a:lstStyle/>
          <a:p>
            <a:r>
              <a:rPr lang="en-US" sz="1200" dirty="0">
                <a:solidFill>
                  <a:schemeClr val="bg2"/>
                </a:solidFill>
              </a:rPr>
              <a:t>AUC &gt; 0.7 is clinically actionable</a:t>
            </a:r>
          </a:p>
          <a:p>
            <a:endParaRPr lang="en-US" sz="1200" dirty="0">
              <a:solidFill>
                <a:schemeClr val="bg2"/>
              </a:solidFill>
            </a:endParaRPr>
          </a:p>
          <a:p>
            <a:r>
              <a:rPr lang="en-US" sz="1200" dirty="0">
                <a:solidFill>
                  <a:schemeClr val="bg2"/>
                </a:solidFill>
              </a:rPr>
              <a:t>AUC=0.5 accuracy is comparable to a coin toss</a:t>
            </a:r>
          </a:p>
        </p:txBody>
      </p:sp>
    </p:spTree>
    <p:extLst>
      <p:ext uri="{BB962C8B-B14F-4D97-AF65-F5344CB8AC3E}">
        <p14:creationId xmlns:p14="http://schemas.microsoft.com/office/powerpoint/2010/main" val="153861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2"/>
            <a:ext cx="7886700" cy="1015663"/>
          </a:xfrm>
        </p:spPr>
        <p:txBody>
          <a:bodyPr/>
          <a:lstStyle/>
          <a:p>
            <a:r>
              <a:rPr lang="en-US" dirty="0"/>
              <a:t>Comparison of accuracy for predicting 5 year metastasis after </a:t>
            </a:r>
            <a:r>
              <a:rPr lang="en-US" b="1" dirty="0"/>
              <a:t>first line radiation</a:t>
            </a:r>
          </a:p>
        </p:txBody>
      </p:sp>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28651" y="1671651"/>
            <a:ext cx="6312023" cy="1953248"/>
          </a:xfrm>
        </p:spPr>
      </p:pic>
    </p:spTree>
    <p:extLst>
      <p:ext uri="{BB962C8B-B14F-4D97-AF65-F5344CB8AC3E}">
        <p14:creationId xmlns:p14="http://schemas.microsoft.com/office/powerpoint/2010/main" val="403472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83933"/>
          </a:xfrm>
          <a:prstGeom prst="rect">
            <a:avLst/>
          </a:prstGeom>
        </p:spPr>
        <p:txBody>
          <a:bodyPr wrap="square">
            <a:spAutoFit/>
          </a:bodyPr>
          <a:lstStyle/>
          <a:p>
            <a:pPr defTabSz="685800">
              <a:lnSpc>
                <a:spcPct val="107000"/>
              </a:lnSpc>
              <a:spcBef>
                <a:spcPts val="900"/>
              </a:spcBef>
              <a:spcAft>
                <a:spcPts val="600"/>
              </a:spcAft>
              <a:defRPr/>
            </a:pPr>
            <a:r>
              <a:rPr lang="en-US" sz="2100" dirty="0">
                <a:solidFill>
                  <a:srgbClr val="365E9F"/>
                </a:solidFill>
                <a:latin typeface="Helvetica"/>
                <a:ea typeface="Calibri" charset="0"/>
                <a:cs typeface="Times New Roman" charset="0"/>
              </a:rPr>
              <a:t>PROSPECTIVE STUDY OF BIOPSY DECIPHER SCORES IN POTENTIAL CANDIDATES FOR ACTIVE SURVEILLANCE</a:t>
            </a:r>
          </a:p>
        </p:txBody>
      </p:sp>
      <p:sp>
        <p:nvSpPr>
          <p:cNvPr id="4" name="TextBox 3"/>
          <p:cNvSpPr txBox="1"/>
          <p:nvPr/>
        </p:nvSpPr>
        <p:spPr>
          <a:xfrm>
            <a:off x="3011338" y="4772471"/>
            <a:ext cx="3167586" cy="415498"/>
          </a:xfrm>
          <a:prstGeom prst="rect">
            <a:avLst/>
          </a:prstGeom>
          <a:noFill/>
        </p:spPr>
        <p:txBody>
          <a:bodyPr wrap="square">
            <a:spAutoFit/>
          </a:bodyPr>
          <a:lstStyle/>
          <a:p>
            <a:pPr defTabSz="685800">
              <a:defRPr/>
            </a:pPr>
            <a:r>
              <a:rPr lang="en-US" sz="1050" dirty="0">
                <a:solidFill>
                  <a:prstClr val="black"/>
                </a:solidFill>
                <a:latin typeface="Helvetica"/>
                <a:ea typeface="MS PGothic" charset="0"/>
                <a:cs typeface="Avenir Light"/>
              </a:rPr>
              <a:t>Loeb, Klein et al., AUA 2017, Podium Presentation</a:t>
            </a:r>
          </a:p>
        </p:txBody>
      </p:sp>
      <p:sp>
        <p:nvSpPr>
          <p:cNvPr id="5" name="Content Placeholder 3"/>
          <p:cNvSpPr txBox="1">
            <a:spLocks/>
          </p:cNvSpPr>
          <p:nvPr/>
        </p:nvSpPr>
        <p:spPr>
          <a:xfrm>
            <a:off x="272492" y="817121"/>
            <a:ext cx="8727749" cy="3379751"/>
          </a:xfrm>
          <a:prstGeom prst="rect">
            <a:avLst/>
          </a:prstGeom>
        </p:spPr>
        <p:txBody>
          <a:bodyPr vert="horz" lIns="68580" tIns="34290" rIns="0" bIns="34290" rtlCol="0">
            <a:noAutofit/>
          </a:bodyPr>
          <a:lstStyle>
            <a:lvl1pPr marL="230400" indent="-228600" algn="l" defTabSz="914400" rtl="0" eaLnBrk="1" latinLnBrk="0" hangingPunct="1">
              <a:spcBef>
                <a:spcPts val="25"/>
              </a:spcBef>
              <a:spcAft>
                <a:spcPts val="1000"/>
              </a:spcAft>
              <a:buClr>
                <a:srgbClr val="0F406B"/>
              </a:buClr>
              <a:buFont typeface="Arial" panose="020B0604020202020204" pitchFamily="34" charset="0"/>
              <a:buChar char="•"/>
              <a:defRPr sz="2000" kern="1200">
                <a:solidFill>
                  <a:schemeClr val="tx1">
                    <a:lumMod val="75000"/>
                    <a:lumOff val="25000"/>
                  </a:schemeClr>
                </a:solidFill>
                <a:latin typeface="+mn-lt"/>
                <a:ea typeface="+mn-ea"/>
                <a:cs typeface="Avenir Light"/>
              </a:defRPr>
            </a:lvl1pPr>
            <a:lvl2pPr marL="457200" indent="-228600" algn="l" defTabSz="914400" rtl="0" eaLnBrk="1" latinLnBrk="0" hangingPunct="1">
              <a:spcBef>
                <a:spcPts val="25"/>
              </a:spcBef>
              <a:spcAft>
                <a:spcPts val="1000"/>
              </a:spcAft>
              <a:buClr>
                <a:srgbClr val="006394"/>
              </a:buClr>
              <a:buFont typeface="Arial" panose="020B0604020202020204" pitchFamily="34" charset="0"/>
              <a:buChar char="‒"/>
              <a:defRPr sz="1800" kern="1200">
                <a:solidFill>
                  <a:schemeClr val="tx1">
                    <a:lumMod val="75000"/>
                    <a:lumOff val="25000"/>
                  </a:schemeClr>
                </a:solidFill>
                <a:latin typeface="+mn-lt"/>
                <a:ea typeface="+mn-ea"/>
                <a:cs typeface="Avenir Light"/>
              </a:defRPr>
            </a:lvl2pPr>
            <a:lvl3pPr marL="685800" indent="-228600" algn="l" defTabSz="914400" rtl="0" eaLnBrk="1" latinLnBrk="0" hangingPunct="1">
              <a:spcBef>
                <a:spcPts val="25"/>
              </a:spcBef>
              <a:spcAft>
                <a:spcPts val="1000"/>
              </a:spcAft>
              <a:buClr>
                <a:srgbClr val="C6203E"/>
              </a:buClr>
              <a:buFont typeface="Arial" panose="020B0604020202020204" pitchFamily="34" charset="0"/>
              <a:buChar char="•"/>
              <a:defRPr sz="1600" kern="1200">
                <a:solidFill>
                  <a:schemeClr val="tx1">
                    <a:lumMod val="75000"/>
                    <a:lumOff val="25000"/>
                  </a:schemeClr>
                </a:solidFill>
                <a:latin typeface="+mn-lt"/>
                <a:ea typeface="+mn-ea"/>
                <a:cs typeface="Avenir Light"/>
              </a:defRPr>
            </a:lvl3pPr>
            <a:lvl4pPr marL="914400" indent="-228600" algn="l" defTabSz="914400" rtl="0" eaLnBrk="1" latinLnBrk="0" hangingPunct="1">
              <a:spcBef>
                <a:spcPts val="25"/>
              </a:spcBef>
              <a:spcAft>
                <a:spcPts val="1000"/>
              </a:spcAft>
              <a:buClr>
                <a:srgbClr val="006394"/>
              </a:buClr>
              <a:buFont typeface="Arial" panose="020B0604020202020204" pitchFamily="34" charset="0"/>
              <a:buChar char="‒"/>
              <a:defRPr sz="1600" kern="1200">
                <a:solidFill>
                  <a:schemeClr val="tx1">
                    <a:lumMod val="75000"/>
                    <a:lumOff val="25000"/>
                  </a:schemeClr>
                </a:solidFill>
                <a:latin typeface="+mn-lt"/>
                <a:ea typeface="+mn-ea"/>
                <a:cs typeface="Avenir Light"/>
              </a:defRPr>
            </a:lvl4pPr>
            <a:lvl5pPr marL="1143000" indent="-228600" algn="l" defTabSz="914400" rtl="0" eaLnBrk="1" latinLnBrk="0" hangingPunct="1">
              <a:spcBef>
                <a:spcPts val="25"/>
              </a:spcBef>
              <a:spcAft>
                <a:spcPts val="1000"/>
              </a:spcAft>
              <a:buClr>
                <a:srgbClr val="C6203E"/>
              </a:buClr>
              <a:buFont typeface="Arial" panose="020B0604020202020204" pitchFamily="34" charset="0"/>
              <a:buChar char="•"/>
              <a:defRPr sz="1600" kern="1200">
                <a:solidFill>
                  <a:schemeClr val="tx1">
                    <a:lumMod val="75000"/>
                    <a:lumOff val="25000"/>
                  </a:schemeClr>
                </a:solidFill>
                <a:latin typeface="+mn-lt"/>
                <a:ea typeface="+mn-ea"/>
                <a:cs typeface="Avenir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2800" indent="-171450" defTabSz="685800">
              <a:spcBef>
                <a:spcPts val="919"/>
              </a:spcBef>
              <a:spcAft>
                <a:spcPts val="1200"/>
              </a:spcAft>
              <a:defRPr/>
            </a:pPr>
            <a:r>
              <a:rPr lang="en-US" sz="1800" dirty="0">
                <a:solidFill>
                  <a:prstClr val="black"/>
                </a:solidFill>
                <a:latin typeface="Helvetica"/>
              </a:rPr>
              <a:t>Examined Decipher score distribution in a </a:t>
            </a:r>
            <a:r>
              <a:rPr lang="en-US" sz="1800" u="sng" dirty="0">
                <a:solidFill>
                  <a:prstClr val="black"/>
                </a:solidFill>
                <a:latin typeface="Helvetica"/>
              </a:rPr>
              <a:t>prospective</a:t>
            </a:r>
            <a:r>
              <a:rPr lang="en-US" sz="1800" dirty="0">
                <a:solidFill>
                  <a:prstClr val="black"/>
                </a:solidFill>
                <a:latin typeface="Helvetica"/>
              </a:rPr>
              <a:t> biopsy population (n=1,694)</a:t>
            </a:r>
          </a:p>
          <a:p>
            <a:pPr marL="1350" indent="0" defTabSz="685800">
              <a:spcBef>
                <a:spcPts val="919"/>
              </a:spcBef>
              <a:spcAft>
                <a:spcPts val="1200"/>
              </a:spcAft>
              <a:buNone/>
              <a:defRPr/>
            </a:pPr>
            <a:endParaRPr lang="en-US" sz="1800" dirty="0">
              <a:solidFill>
                <a:prstClr val="black"/>
              </a:solidFill>
              <a:latin typeface="Helvetica"/>
            </a:endParaRPr>
          </a:p>
          <a:p>
            <a:pPr marL="171450" lvl="1" indent="0" defTabSz="685800">
              <a:spcBef>
                <a:spcPts val="919"/>
              </a:spcBef>
              <a:spcAft>
                <a:spcPts val="1200"/>
              </a:spcAft>
              <a:buNone/>
              <a:defRPr/>
            </a:pPr>
            <a:endParaRPr lang="en-US" dirty="0">
              <a:solidFill>
                <a:srgbClr val="FF0000"/>
              </a:solidFill>
              <a:latin typeface="Helvetica"/>
            </a:endParaRPr>
          </a:p>
        </p:txBody>
      </p:sp>
      <p:pic>
        <p:nvPicPr>
          <p:cNvPr id="11" name="Picture 10">
            <a:extLst>
              <a:ext uri="{FF2B5EF4-FFF2-40B4-BE49-F238E27FC236}">
                <a16:creationId xmlns:a16="http://schemas.microsoft.com/office/drawing/2014/main" id="{6CFBE1C4-5753-4A5F-8FD9-B5EC2EC78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284272"/>
            <a:ext cx="3938953" cy="3200400"/>
          </a:xfrm>
          <a:prstGeom prst="rect">
            <a:avLst/>
          </a:prstGeom>
        </p:spPr>
      </p:pic>
    </p:spTree>
    <p:extLst>
      <p:ext uri="{BB962C8B-B14F-4D97-AF65-F5344CB8AC3E}">
        <p14:creationId xmlns:p14="http://schemas.microsoft.com/office/powerpoint/2010/main" val="117028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solidFill>
            <a:schemeClr val="accent3"/>
          </a:solidFill>
        </p:spPr>
        <p:txBody>
          <a:bodyPr/>
          <a:lstStyle/>
          <a:p>
            <a:pPr eaLnBrk="1" hangingPunct="1"/>
            <a:r>
              <a:rPr lang="en-US" dirty="0">
                <a:latin typeface="Helvetica" charset="0"/>
                <a:ea typeface="MS PGothic" charset="0"/>
                <a:cs typeface="Avenir Light" charset="0"/>
              </a:rPr>
              <a:t>Decipher Prostate </a:t>
            </a:r>
            <a:r>
              <a:rPr lang="en-US" dirty="0" err="1">
                <a:latin typeface="Helvetica" charset="0"/>
                <a:ea typeface="MS PGothic" charset="0"/>
                <a:cs typeface="Avenir Light" charset="0"/>
              </a:rPr>
              <a:t>rp</a:t>
            </a:r>
            <a:endParaRPr lang="en-US" dirty="0">
              <a:latin typeface="Helvetica" charset="0"/>
              <a:ea typeface="MS PGothic" charset="0"/>
              <a:cs typeface="Avenir Light"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003798"/>
            <a:ext cx="3675888" cy="682752"/>
          </a:xfrm>
          <a:prstGeom prst="rect">
            <a:avLst/>
          </a:prstGeom>
        </p:spPr>
      </p:pic>
    </p:spTree>
    <p:extLst>
      <p:ext uri="{BB962C8B-B14F-4D97-AF65-F5344CB8AC3E}">
        <p14:creationId xmlns:p14="http://schemas.microsoft.com/office/powerpoint/2010/main" val="197504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138" y="910651"/>
            <a:ext cx="4156656" cy="2703302"/>
          </a:xfrm>
          <a:prstGeom prst="rect">
            <a:avLst/>
          </a:prstGeom>
          <a:noFill/>
        </p:spPr>
        <p:txBody>
          <a:bodyPr wrap="square" lIns="68579" tIns="34289" rIns="68579" bIns="34289" rtlCol="0">
            <a:spAutoFit/>
          </a:bodyPr>
          <a:lstStyle/>
          <a:p>
            <a:pPr marL="214302" indent="-214302">
              <a:buFont typeface="Arial"/>
              <a:buChar char="•"/>
              <a:defRPr/>
            </a:pPr>
            <a:r>
              <a:rPr lang="en-US" sz="1500" dirty="0"/>
              <a:t>Genomic signature selected for the ability to predict rapid metastasis after RP</a:t>
            </a:r>
          </a:p>
          <a:p>
            <a:pPr marL="214302" indent="-214302">
              <a:buFont typeface="Arial"/>
              <a:buChar char="•"/>
              <a:defRPr/>
            </a:pPr>
            <a:r>
              <a:rPr lang="en-US" sz="1500" dirty="0"/>
              <a:t>Outputs a Genomic Classifier (GC) score that ranges from 0 to 1</a:t>
            </a:r>
          </a:p>
          <a:p>
            <a:pPr marL="214302" indent="-214302">
              <a:buFont typeface="Arial"/>
              <a:buChar char="•"/>
              <a:defRPr/>
            </a:pPr>
            <a:r>
              <a:rPr lang="en-US" sz="1500" dirty="0"/>
              <a:t>Actionable genomic test results</a:t>
            </a:r>
          </a:p>
          <a:p>
            <a:pPr marL="557213" lvl="1" indent="-214313">
              <a:spcBef>
                <a:spcPts val="469"/>
              </a:spcBef>
              <a:spcAft>
                <a:spcPts val="300"/>
              </a:spcAft>
              <a:buFont typeface="Arial"/>
              <a:buChar char="•"/>
            </a:pPr>
            <a:r>
              <a:rPr lang="en-US" sz="1200" dirty="0">
                <a:cs typeface="Helvetica"/>
              </a:rPr>
              <a:t>Be </a:t>
            </a:r>
            <a:r>
              <a:rPr lang="en-US" sz="1200" b="1" dirty="0">
                <a:cs typeface="Helvetica"/>
              </a:rPr>
              <a:t>safely observed </a:t>
            </a:r>
            <a:r>
              <a:rPr lang="en-US" sz="1200" dirty="0">
                <a:cs typeface="Helvetica"/>
              </a:rPr>
              <a:t>after RP?</a:t>
            </a:r>
          </a:p>
          <a:p>
            <a:pPr marL="557213" lvl="1" indent="-214313">
              <a:spcBef>
                <a:spcPts val="469"/>
              </a:spcBef>
              <a:spcAft>
                <a:spcPts val="300"/>
              </a:spcAft>
              <a:buFont typeface="Arial"/>
              <a:buChar char="•"/>
            </a:pPr>
            <a:r>
              <a:rPr lang="en-US" sz="1200" dirty="0">
                <a:cs typeface="Helvetica"/>
              </a:rPr>
              <a:t>Need adjuvant or early salvage </a:t>
            </a:r>
            <a:r>
              <a:rPr lang="en-US" sz="1200" b="1" dirty="0">
                <a:cs typeface="Helvetica"/>
              </a:rPr>
              <a:t>radiation</a:t>
            </a:r>
            <a:r>
              <a:rPr lang="en-US" sz="1200" dirty="0">
                <a:cs typeface="Helvetica"/>
              </a:rPr>
              <a:t>?</a:t>
            </a:r>
          </a:p>
          <a:p>
            <a:pPr marL="557213" lvl="1" indent="-214313">
              <a:spcBef>
                <a:spcPts val="469"/>
              </a:spcBef>
              <a:spcAft>
                <a:spcPts val="300"/>
              </a:spcAft>
              <a:buFont typeface="Arial"/>
              <a:buChar char="•"/>
            </a:pPr>
            <a:r>
              <a:rPr lang="en-US" sz="1200" dirty="0">
                <a:cs typeface="Helvetica"/>
              </a:rPr>
              <a:t>Be better managed with </a:t>
            </a:r>
            <a:r>
              <a:rPr lang="en-US" sz="1200" b="1" dirty="0">
                <a:cs typeface="Helvetica"/>
              </a:rPr>
              <a:t>salvage radiation at BCR</a:t>
            </a:r>
            <a:r>
              <a:rPr lang="en-US" sz="1200" dirty="0">
                <a:cs typeface="Helvetica"/>
              </a:rPr>
              <a:t>?</a:t>
            </a:r>
          </a:p>
          <a:p>
            <a:pPr marL="557213" lvl="1" indent="-214313">
              <a:spcBef>
                <a:spcPts val="469"/>
              </a:spcBef>
              <a:spcAft>
                <a:spcPts val="300"/>
              </a:spcAft>
              <a:buFont typeface="Arial"/>
              <a:buChar char="•"/>
            </a:pPr>
            <a:r>
              <a:rPr lang="en-US" sz="1200" dirty="0">
                <a:cs typeface="Helvetica"/>
              </a:rPr>
              <a:t>Possibly avoid concurrent </a:t>
            </a:r>
            <a:r>
              <a:rPr lang="en-US" sz="1200" b="1" dirty="0">
                <a:cs typeface="Helvetica"/>
              </a:rPr>
              <a:t>hormone therapy with </a:t>
            </a:r>
            <a:br>
              <a:rPr lang="en-US" sz="1200" b="1" dirty="0">
                <a:cs typeface="Helvetica"/>
              </a:rPr>
            </a:br>
            <a:r>
              <a:rPr lang="en-US" sz="1200" b="1" dirty="0">
                <a:cs typeface="Helvetica"/>
              </a:rPr>
              <a:t>radiation at BCR</a:t>
            </a:r>
            <a:r>
              <a:rPr lang="en-US" sz="1200" dirty="0">
                <a:cs typeface="Helvetica"/>
              </a:rPr>
              <a:t>?</a:t>
            </a:r>
          </a:p>
        </p:txBody>
      </p:sp>
      <p:pic>
        <p:nvPicPr>
          <p:cNvPr id="7" name="Picture 6"/>
          <p:cNvPicPr>
            <a:picLocks noChangeAspect="1"/>
          </p:cNvPicPr>
          <p:nvPr/>
        </p:nvPicPr>
        <p:blipFill>
          <a:blip r:embed="rId3"/>
          <a:stretch>
            <a:fillRect/>
          </a:stretch>
        </p:blipFill>
        <p:spPr>
          <a:xfrm>
            <a:off x="1555115" y="221822"/>
            <a:ext cx="2758679" cy="515463"/>
          </a:xfrm>
          <a:prstGeom prst="rect">
            <a:avLst/>
          </a:prstGeom>
        </p:spPr>
      </p:pic>
      <p:sp>
        <p:nvSpPr>
          <p:cNvPr id="8" name="Title 7"/>
          <p:cNvSpPr>
            <a:spLocks noGrp="1"/>
          </p:cNvSpPr>
          <p:nvPr>
            <p:ph type="title"/>
          </p:nvPr>
        </p:nvSpPr>
        <p:spPr>
          <a:xfrm>
            <a:off x="157138" y="1"/>
            <a:ext cx="7886700" cy="646331"/>
          </a:xfrm>
        </p:spPr>
        <p:txBody>
          <a:bodyPr/>
          <a:lstStyle/>
          <a:p>
            <a:r>
              <a:rPr lang="en-US" dirty="0"/>
              <a:t>What is                                   ? </a:t>
            </a:r>
          </a:p>
        </p:txBody>
      </p:sp>
      <p:sp>
        <p:nvSpPr>
          <p:cNvPr id="6" name="Rectangle 5"/>
          <p:cNvSpPr/>
          <p:nvPr/>
        </p:nvSpPr>
        <p:spPr>
          <a:xfrm>
            <a:off x="0" y="3616754"/>
            <a:ext cx="4433967" cy="1535929"/>
          </a:xfrm>
          <a:prstGeom prst="rect">
            <a:avLst/>
          </a:prstGeom>
          <a:gradFill rotWithShape="1">
            <a:gsLst>
              <a:gs pos="0">
                <a:srgbClr val="0F406B">
                  <a:shade val="51000"/>
                  <a:satMod val="130000"/>
                </a:srgbClr>
              </a:gs>
              <a:gs pos="80000">
                <a:srgbClr val="0F406B">
                  <a:shade val="93000"/>
                  <a:satMod val="130000"/>
                </a:srgbClr>
              </a:gs>
              <a:gs pos="100000">
                <a:srgbClr val="0F406B">
                  <a:shade val="94000"/>
                  <a:satMod val="135000"/>
                </a:srgbClr>
              </a:gs>
            </a:gsLst>
            <a:lin ang="16200000" scaled="0"/>
          </a:gradFill>
          <a:ln w="9525" cap="flat" cmpd="sng" algn="ctr">
            <a:solidFill>
              <a:srgbClr val="0F406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kern="0">
              <a:solidFill>
                <a:prstClr val="white"/>
              </a:solidFill>
              <a:latin typeface="Helvetica"/>
            </a:endParaRPr>
          </a:p>
        </p:txBody>
      </p:sp>
      <p:sp>
        <p:nvSpPr>
          <p:cNvPr id="9" name="Rectangle 8"/>
          <p:cNvSpPr/>
          <p:nvPr/>
        </p:nvSpPr>
        <p:spPr>
          <a:xfrm>
            <a:off x="623807" y="3657596"/>
            <a:ext cx="3186354" cy="1477328"/>
          </a:xfrm>
          <a:prstGeom prst="rect">
            <a:avLst/>
          </a:prstGeom>
        </p:spPr>
        <p:txBody>
          <a:bodyPr wrap="square">
            <a:spAutoFit/>
          </a:bodyPr>
          <a:lstStyle/>
          <a:p>
            <a:r>
              <a:rPr lang="en-US" sz="1500" dirty="0">
                <a:solidFill>
                  <a:schemeClr val="bg1"/>
                </a:solidFill>
                <a:latin typeface="DINOT"/>
              </a:rPr>
              <a:t>Medicare Indications**</a:t>
            </a:r>
          </a:p>
          <a:p>
            <a:r>
              <a:rPr lang="en-US" sz="1500" dirty="0">
                <a:solidFill>
                  <a:schemeClr val="bg1"/>
                </a:solidFill>
                <a:latin typeface="DINOT"/>
              </a:rPr>
              <a:t>• </a:t>
            </a:r>
            <a:r>
              <a:rPr lang="en-US" sz="1200" dirty="0">
                <a:solidFill>
                  <a:schemeClr val="bg1"/>
                </a:solidFill>
                <a:latin typeface="DINOT"/>
              </a:rPr>
              <a:t>Positive Surgical Margin (SM+)</a:t>
            </a:r>
          </a:p>
          <a:p>
            <a:r>
              <a:rPr lang="en-US" sz="1500" dirty="0">
                <a:solidFill>
                  <a:schemeClr val="bg1"/>
                </a:solidFill>
                <a:latin typeface="DINOT"/>
              </a:rPr>
              <a:t>• </a:t>
            </a:r>
            <a:r>
              <a:rPr lang="en-US" sz="1200" dirty="0">
                <a:solidFill>
                  <a:schemeClr val="bg1"/>
                </a:solidFill>
                <a:latin typeface="DINOT"/>
              </a:rPr>
              <a:t>Extraprostatic Extension (pT3a disease)</a:t>
            </a:r>
          </a:p>
          <a:p>
            <a:r>
              <a:rPr lang="en-US" sz="1500" dirty="0">
                <a:solidFill>
                  <a:schemeClr val="bg1"/>
                </a:solidFill>
                <a:latin typeface="DINOT"/>
              </a:rPr>
              <a:t>• </a:t>
            </a:r>
            <a:r>
              <a:rPr lang="en-US" sz="1200" dirty="0">
                <a:solidFill>
                  <a:schemeClr val="bg1"/>
                </a:solidFill>
                <a:latin typeface="DINOT"/>
              </a:rPr>
              <a:t>Seminal Vesicle Invasion (pT3b disease)</a:t>
            </a:r>
          </a:p>
          <a:p>
            <a:r>
              <a:rPr lang="en-US" sz="1500" dirty="0">
                <a:solidFill>
                  <a:schemeClr val="bg1"/>
                </a:solidFill>
                <a:latin typeface="DINOT"/>
              </a:rPr>
              <a:t>• </a:t>
            </a:r>
            <a:r>
              <a:rPr lang="en-US" sz="1200" dirty="0">
                <a:solidFill>
                  <a:schemeClr val="bg1"/>
                </a:solidFill>
                <a:latin typeface="DINOT"/>
              </a:rPr>
              <a:t>Bladder Neck Invasion (pT4 disease)</a:t>
            </a:r>
          </a:p>
          <a:p>
            <a:r>
              <a:rPr lang="en-US" sz="1500" dirty="0">
                <a:solidFill>
                  <a:schemeClr val="bg1"/>
                </a:solidFill>
                <a:latin typeface="DINOT"/>
              </a:rPr>
              <a:t>• </a:t>
            </a:r>
            <a:r>
              <a:rPr lang="en-US" sz="1200" dirty="0">
                <a:solidFill>
                  <a:schemeClr val="bg1"/>
                </a:solidFill>
                <a:latin typeface="DINOT"/>
              </a:rPr>
              <a:t>Rising PSA or Biochemical Recurrence</a:t>
            </a:r>
          </a:p>
        </p:txBody>
      </p:sp>
      <p:pic>
        <p:nvPicPr>
          <p:cNvPr id="10" name="Picture 9">
            <a:extLst>
              <a:ext uri="{FF2B5EF4-FFF2-40B4-BE49-F238E27FC236}">
                <a16:creationId xmlns:a16="http://schemas.microsoft.com/office/drawing/2014/main" id="{584BA8B1-BFAB-47BA-821C-76A448E2E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03498"/>
            <a:ext cx="3401568" cy="4352544"/>
          </a:xfrm>
          <a:prstGeom prst="rect">
            <a:avLst/>
          </a:prstGeom>
        </p:spPr>
      </p:pic>
    </p:spTree>
    <p:extLst>
      <p:ext uri="{BB962C8B-B14F-4D97-AF65-F5344CB8AC3E}">
        <p14:creationId xmlns:p14="http://schemas.microsoft.com/office/powerpoint/2010/main" val="229952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3"/>
          <p:cNvSpPr>
            <a:spLocks noGrp="1"/>
          </p:cNvSpPr>
          <p:nvPr>
            <p:ph type="title"/>
          </p:nvPr>
        </p:nvSpPr>
        <p:spPr>
          <a:xfrm>
            <a:off x="193774" y="163651"/>
            <a:ext cx="8959707" cy="858260"/>
          </a:xfrm>
        </p:spPr>
        <p:txBody>
          <a:bodyPr>
            <a:noAutofit/>
          </a:bodyPr>
          <a:lstStyle/>
          <a:p>
            <a:pPr>
              <a:defRPr/>
            </a:pPr>
            <a:r>
              <a:rPr lang="en-US" sz="1900" b="1" dirty="0">
                <a:solidFill>
                  <a:schemeClr val="accent1"/>
                </a:solidFill>
                <a:latin typeface="+mn-lt"/>
              </a:rPr>
              <a:t>Decipher outperforms clinical risk factors and nomograms</a:t>
            </a:r>
          </a:p>
        </p:txBody>
      </p:sp>
      <p:sp>
        <p:nvSpPr>
          <p:cNvPr id="7" name="TextBox 6"/>
          <p:cNvSpPr txBox="1"/>
          <p:nvPr/>
        </p:nvSpPr>
        <p:spPr>
          <a:xfrm>
            <a:off x="5170224" y="4429290"/>
            <a:ext cx="3236779" cy="307775"/>
          </a:xfrm>
          <a:prstGeom prst="rect">
            <a:avLst/>
          </a:prstGeom>
          <a:noFill/>
        </p:spPr>
        <p:txBody>
          <a:bodyPr wrap="none" lIns="91438" tIns="45719" rIns="91438" bIns="45719">
            <a:spAutoFit/>
          </a:bodyPr>
          <a:lstStyle>
            <a:defPPr>
              <a:defRPr lang="en-US"/>
            </a:defPPr>
            <a:lvl1pPr fontAlgn="auto">
              <a:spcBef>
                <a:spcPts val="0"/>
              </a:spcBef>
              <a:spcAft>
                <a:spcPts val="0"/>
              </a:spcAft>
              <a:defRPr sz="1400">
                <a:solidFill>
                  <a:srgbClr val="595959"/>
                </a:solidFill>
                <a:latin typeface="Helvetica"/>
              </a:defRPr>
            </a:lvl1pPr>
          </a:lstStyle>
          <a:p>
            <a:pPr algn="r" eaLnBrk="1" hangingPunct="1">
              <a:defRPr/>
            </a:pPr>
            <a:r>
              <a:rPr lang="en-US" i="1" dirty="0">
                <a:solidFill>
                  <a:schemeClr val="tx1">
                    <a:lumMod val="65000"/>
                    <a:lumOff val="35000"/>
                  </a:schemeClr>
                </a:solidFill>
                <a:latin typeface="+mn-lt"/>
              </a:rPr>
              <a:t>Karnes et al., Journal of Urology 2013</a:t>
            </a:r>
          </a:p>
        </p:txBody>
      </p:sp>
      <p:grpSp>
        <p:nvGrpSpPr>
          <p:cNvPr id="52228" name="Group 7"/>
          <p:cNvGrpSpPr>
            <a:grpSpLocks/>
          </p:cNvGrpSpPr>
          <p:nvPr/>
        </p:nvGrpSpPr>
        <p:grpSpPr bwMode="auto">
          <a:xfrm>
            <a:off x="757022" y="1086268"/>
            <a:ext cx="7235358" cy="3382216"/>
            <a:chOff x="1207570" y="2043871"/>
            <a:chExt cx="6728861" cy="4066367"/>
          </a:xfrm>
        </p:grpSpPr>
        <p:cxnSp>
          <p:nvCxnSpPr>
            <p:cNvPr id="9" name="Straight Connector 8"/>
            <p:cNvCxnSpPr/>
            <p:nvPr/>
          </p:nvCxnSpPr>
          <p:spPr>
            <a:xfrm flipH="1">
              <a:off x="2933751" y="5433901"/>
              <a:ext cx="466447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75257" y="5483572"/>
              <a:ext cx="753514" cy="370034"/>
            </a:xfrm>
            <a:prstGeom prst="rect">
              <a:avLst/>
            </a:prstGeom>
            <a:noFill/>
          </p:spPr>
          <p:txBody>
            <a:bodyPr>
              <a:spAutoFit/>
            </a:bodyPr>
            <a:lstStyle/>
            <a:p>
              <a:pPr algn="ctr">
                <a:defRPr/>
              </a:pPr>
              <a:r>
                <a:rPr lang="en-US" sz="1400" dirty="0">
                  <a:solidFill>
                    <a:schemeClr val="tx1">
                      <a:lumMod val="65000"/>
                      <a:lumOff val="35000"/>
                    </a:schemeClr>
                  </a:solidFill>
                  <a:cs typeface="Helvetica"/>
                </a:rPr>
                <a:t>0.45</a:t>
              </a:r>
            </a:p>
          </p:txBody>
        </p:sp>
        <p:sp>
          <p:nvSpPr>
            <p:cNvPr id="11" name="TextBox 10"/>
            <p:cNvSpPr txBox="1"/>
            <p:nvPr/>
          </p:nvSpPr>
          <p:spPr>
            <a:xfrm>
              <a:off x="7182917" y="5458737"/>
              <a:ext cx="753514" cy="370034"/>
            </a:xfrm>
            <a:prstGeom prst="rect">
              <a:avLst/>
            </a:prstGeom>
            <a:noFill/>
          </p:spPr>
          <p:txBody>
            <a:bodyPr>
              <a:spAutoFit/>
            </a:bodyPr>
            <a:lstStyle/>
            <a:p>
              <a:pPr algn="ctr">
                <a:defRPr/>
              </a:pPr>
              <a:r>
                <a:rPr lang="en-US" sz="1400" dirty="0">
                  <a:solidFill>
                    <a:schemeClr val="tx1">
                      <a:lumMod val="65000"/>
                      <a:lumOff val="35000"/>
                    </a:schemeClr>
                  </a:solidFill>
                  <a:cs typeface="Helvetica"/>
                </a:rPr>
                <a:t>0.80</a:t>
              </a:r>
            </a:p>
          </p:txBody>
        </p:sp>
        <p:cxnSp>
          <p:nvCxnSpPr>
            <p:cNvPr id="12" name="Straight Connector 11"/>
            <p:cNvCxnSpPr/>
            <p:nvPr/>
          </p:nvCxnSpPr>
          <p:spPr>
            <a:xfrm>
              <a:off x="2935104" y="5422863"/>
              <a:ext cx="0"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610155" y="5433901"/>
              <a:ext cx="0"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26435" y="5433901"/>
              <a:ext cx="0"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5585253" y="5433901"/>
              <a:ext cx="2706"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901533" y="5433901"/>
              <a:ext cx="0"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nvGrpSpPr>
            <p:cNvPr id="52237" name="Group 16"/>
            <p:cNvGrpSpPr>
              <a:grpSpLocks/>
            </p:cNvGrpSpPr>
            <p:nvPr/>
          </p:nvGrpSpPr>
          <p:grpSpPr bwMode="auto">
            <a:xfrm>
              <a:off x="1207570" y="2435718"/>
              <a:ext cx="5244831" cy="555050"/>
              <a:chOff x="1043608" y="2435718"/>
              <a:chExt cx="5244831" cy="555050"/>
            </a:xfrm>
          </p:grpSpPr>
          <p:sp>
            <p:nvSpPr>
              <p:cNvPr id="48" name="TextBox 47"/>
              <p:cNvSpPr txBox="1"/>
              <p:nvPr/>
            </p:nvSpPr>
            <p:spPr>
              <a:xfrm>
                <a:off x="5422643" y="2508844"/>
                <a:ext cx="865796" cy="370034"/>
              </a:xfrm>
              <a:prstGeom prst="rect">
                <a:avLst/>
              </a:prstGeom>
              <a:noFill/>
            </p:spPr>
            <p:txBody>
              <a:bodyPr>
                <a:spAutoFit/>
              </a:bodyPr>
              <a:lstStyle/>
              <a:p>
                <a:pPr>
                  <a:defRPr/>
                </a:pPr>
                <a:r>
                  <a:rPr lang="en-US" sz="1400" dirty="0">
                    <a:solidFill>
                      <a:schemeClr val="tx1">
                        <a:lumMod val="65000"/>
                        <a:lumOff val="35000"/>
                      </a:schemeClr>
                    </a:solidFill>
                    <a:cs typeface="Helvetica"/>
                  </a:rPr>
                  <a:t>0.65</a:t>
                </a:r>
              </a:p>
            </p:txBody>
          </p:sp>
          <p:grpSp>
            <p:nvGrpSpPr>
              <p:cNvPr id="52268" name="Group 48"/>
              <p:cNvGrpSpPr>
                <a:grpSpLocks/>
              </p:cNvGrpSpPr>
              <p:nvPr/>
            </p:nvGrpSpPr>
            <p:grpSpPr bwMode="auto">
              <a:xfrm>
                <a:off x="1043608" y="2435718"/>
                <a:ext cx="4361449" cy="555050"/>
                <a:chOff x="1043608" y="2435718"/>
                <a:chExt cx="4361449" cy="555050"/>
              </a:xfrm>
            </p:grpSpPr>
            <p:sp>
              <p:nvSpPr>
                <p:cNvPr id="50" name="Rectangle 49"/>
                <p:cNvSpPr/>
                <p:nvPr/>
              </p:nvSpPr>
              <p:spPr>
                <a:xfrm>
                  <a:off x="2772495" y="2501946"/>
                  <a:ext cx="2632562" cy="3283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51" name="TextBox 50"/>
                <p:cNvSpPr txBox="1"/>
                <p:nvPr/>
              </p:nvSpPr>
              <p:spPr>
                <a:xfrm>
                  <a:off x="1043608" y="2435718"/>
                  <a:ext cx="1716711" cy="555050"/>
                </a:xfrm>
                <a:prstGeom prst="rect">
                  <a:avLst/>
                </a:prstGeom>
                <a:noFill/>
              </p:spPr>
              <p:txBody>
                <a:bodyPr>
                  <a:spAutoFit/>
                </a:bodyPr>
                <a:lstStyle/>
                <a:p>
                  <a:pPr algn="r">
                    <a:defRPr/>
                  </a:pPr>
                  <a:r>
                    <a:rPr lang="en-US" sz="1200" dirty="0">
                      <a:solidFill>
                        <a:schemeClr val="tx1">
                          <a:lumMod val="65000"/>
                          <a:lumOff val="35000"/>
                        </a:schemeClr>
                      </a:solidFill>
                      <a:cs typeface="Helvetica"/>
                    </a:rPr>
                    <a:t>Extra prostatic Extension</a:t>
                  </a:r>
                </a:p>
              </p:txBody>
            </p:sp>
          </p:grpSp>
        </p:grpSp>
        <p:grpSp>
          <p:nvGrpSpPr>
            <p:cNvPr id="52238" name="Group 17"/>
            <p:cNvGrpSpPr>
              <a:grpSpLocks/>
            </p:cNvGrpSpPr>
            <p:nvPr/>
          </p:nvGrpSpPr>
          <p:grpSpPr bwMode="auto">
            <a:xfrm>
              <a:off x="1226509" y="2950362"/>
              <a:ext cx="5225892" cy="370034"/>
              <a:chOff x="1062547" y="2950362"/>
              <a:chExt cx="5225892" cy="370034"/>
            </a:xfrm>
          </p:grpSpPr>
          <p:sp>
            <p:nvSpPr>
              <p:cNvPr id="45" name="Rectangle 44"/>
              <p:cNvSpPr/>
              <p:nvPr/>
            </p:nvSpPr>
            <p:spPr>
              <a:xfrm>
                <a:off x="2771142" y="2951742"/>
                <a:ext cx="2633915" cy="32975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46" name="TextBox 45"/>
              <p:cNvSpPr txBox="1"/>
              <p:nvPr/>
            </p:nvSpPr>
            <p:spPr>
              <a:xfrm>
                <a:off x="5422643" y="2950362"/>
                <a:ext cx="865796" cy="370034"/>
              </a:xfrm>
              <a:prstGeom prst="rect">
                <a:avLst/>
              </a:prstGeom>
              <a:noFill/>
            </p:spPr>
            <p:txBody>
              <a:bodyPr>
                <a:spAutoFit/>
              </a:bodyPr>
              <a:lstStyle/>
              <a:p>
                <a:pPr>
                  <a:defRPr/>
                </a:pPr>
                <a:r>
                  <a:rPr lang="en-US" sz="1400" dirty="0">
                    <a:solidFill>
                      <a:schemeClr val="tx1">
                        <a:lumMod val="65000"/>
                        <a:lumOff val="35000"/>
                      </a:schemeClr>
                    </a:solidFill>
                    <a:cs typeface="Helvetica"/>
                  </a:rPr>
                  <a:t>0.64</a:t>
                </a:r>
              </a:p>
            </p:txBody>
          </p:sp>
          <p:sp>
            <p:nvSpPr>
              <p:cNvPr id="47" name="TextBox 46"/>
              <p:cNvSpPr txBox="1"/>
              <p:nvPr/>
            </p:nvSpPr>
            <p:spPr>
              <a:xfrm>
                <a:off x="1062547" y="2980716"/>
                <a:ext cx="1716710" cy="333030"/>
              </a:xfrm>
              <a:prstGeom prst="rect">
                <a:avLst/>
              </a:prstGeom>
              <a:noFill/>
            </p:spPr>
            <p:txBody>
              <a:bodyPr>
                <a:spAutoFit/>
              </a:bodyPr>
              <a:lstStyle/>
              <a:p>
                <a:pPr algn="r">
                  <a:defRPr/>
                </a:pPr>
                <a:r>
                  <a:rPr lang="en-US" sz="1200" dirty="0">
                    <a:solidFill>
                      <a:schemeClr val="tx1">
                        <a:lumMod val="65000"/>
                        <a:lumOff val="35000"/>
                      </a:schemeClr>
                    </a:solidFill>
                    <a:cs typeface="Helvetica"/>
                  </a:rPr>
                  <a:t>Gleason Score</a:t>
                </a:r>
              </a:p>
            </p:txBody>
          </p:sp>
        </p:grpSp>
        <p:grpSp>
          <p:nvGrpSpPr>
            <p:cNvPr id="52239" name="Group 18"/>
            <p:cNvGrpSpPr>
              <a:grpSpLocks/>
            </p:cNvGrpSpPr>
            <p:nvPr/>
          </p:nvGrpSpPr>
          <p:grpSpPr bwMode="auto">
            <a:xfrm>
              <a:off x="1235303" y="3332744"/>
              <a:ext cx="4556928" cy="555050"/>
              <a:chOff x="1071341" y="3332744"/>
              <a:chExt cx="4556928" cy="555050"/>
            </a:xfrm>
          </p:grpSpPr>
          <p:sp>
            <p:nvSpPr>
              <p:cNvPr id="42" name="Rectangle 41"/>
              <p:cNvSpPr/>
              <p:nvPr/>
            </p:nvSpPr>
            <p:spPr>
              <a:xfrm>
                <a:off x="2771142" y="3427753"/>
                <a:ext cx="1975098" cy="3159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43" name="TextBox 42"/>
              <p:cNvSpPr txBox="1"/>
              <p:nvPr/>
            </p:nvSpPr>
            <p:spPr>
              <a:xfrm>
                <a:off x="4762473" y="3412576"/>
                <a:ext cx="865796" cy="370033"/>
              </a:xfrm>
              <a:prstGeom prst="rect">
                <a:avLst/>
              </a:prstGeom>
              <a:noFill/>
            </p:spPr>
            <p:txBody>
              <a:bodyPr>
                <a:spAutoFit/>
              </a:bodyPr>
              <a:lstStyle/>
              <a:p>
                <a:pPr>
                  <a:defRPr/>
                </a:pPr>
                <a:r>
                  <a:rPr lang="en-US" sz="1400" dirty="0">
                    <a:solidFill>
                      <a:schemeClr val="tx1">
                        <a:lumMod val="65000"/>
                        <a:lumOff val="35000"/>
                      </a:schemeClr>
                    </a:solidFill>
                    <a:cs typeface="Helvetica"/>
                  </a:rPr>
                  <a:t>0.59</a:t>
                </a:r>
              </a:p>
            </p:txBody>
          </p:sp>
          <p:sp>
            <p:nvSpPr>
              <p:cNvPr id="44" name="TextBox 43"/>
              <p:cNvSpPr txBox="1"/>
              <p:nvPr/>
            </p:nvSpPr>
            <p:spPr>
              <a:xfrm>
                <a:off x="1071341" y="3332744"/>
                <a:ext cx="1716710" cy="555050"/>
              </a:xfrm>
              <a:prstGeom prst="rect">
                <a:avLst/>
              </a:prstGeom>
              <a:noFill/>
            </p:spPr>
            <p:txBody>
              <a:bodyPr>
                <a:spAutoFit/>
              </a:bodyPr>
              <a:lstStyle/>
              <a:p>
                <a:pPr algn="r">
                  <a:defRPr/>
                </a:pPr>
                <a:r>
                  <a:rPr lang="en-US" sz="1200" dirty="0">
                    <a:solidFill>
                      <a:schemeClr val="tx1">
                        <a:lumMod val="65000"/>
                        <a:lumOff val="35000"/>
                      </a:schemeClr>
                    </a:solidFill>
                    <a:cs typeface="Helvetica"/>
                  </a:rPr>
                  <a:t>Seminal Vesicle Invasion</a:t>
                </a:r>
              </a:p>
            </p:txBody>
          </p:sp>
        </p:grpSp>
        <p:grpSp>
          <p:nvGrpSpPr>
            <p:cNvPr id="52240" name="Group 19"/>
            <p:cNvGrpSpPr>
              <a:grpSpLocks/>
            </p:cNvGrpSpPr>
            <p:nvPr/>
          </p:nvGrpSpPr>
          <p:grpSpPr bwMode="auto">
            <a:xfrm>
              <a:off x="1243421" y="3831214"/>
              <a:ext cx="3889994" cy="443964"/>
              <a:chOff x="1079459" y="3831214"/>
              <a:chExt cx="3889994" cy="443964"/>
            </a:xfrm>
          </p:grpSpPr>
          <p:sp>
            <p:nvSpPr>
              <p:cNvPr id="39" name="Rectangle 38"/>
              <p:cNvSpPr/>
              <p:nvPr/>
            </p:nvSpPr>
            <p:spPr>
              <a:xfrm>
                <a:off x="2772495" y="3914804"/>
                <a:ext cx="1314928" cy="32975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40" name="TextBox 39"/>
              <p:cNvSpPr txBox="1"/>
              <p:nvPr/>
            </p:nvSpPr>
            <p:spPr>
              <a:xfrm>
                <a:off x="4103657" y="3905144"/>
                <a:ext cx="865796" cy="370034"/>
              </a:xfrm>
              <a:prstGeom prst="rect">
                <a:avLst/>
              </a:prstGeom>
              <a:noFill/>
            </p:spPr>
            <p:txBody>
              <a:bodyPr>
                <a:spAutoFit/>
              </a:bodyPr>
              <a:lstStyle/>
              <a:p>
                <a:pPr>
                  <a:defRPr/>
                </a:pPr>
                <a:r>
                  <a:rPr lang="en-US" sz="1400" dirty="0">
                    <a:solidFill>
                      <a:schemeClr val="tx1">
                        <a:lumMod val="65000"/>
                        <a:lumOff val="35000"/>
                      </a:schemeClr>
                    </a:solidFill>
                    <a:cs typeface="Helvetica"/>
                  </a:rPr>
                  <a:t>0.56</a:t>
                </a:r>
              </a:p>
            </p:txBody>
          </p:sp>
          <p:sp>
            <p:nvSpPr>
              <p:cNvPr id="41" name="TextBox 40"/>
              <p:cNvSpPr txBox="1"/>
              <p:nvPr/>
            </p:nvSpPr>
            <p:spPr>
              <a:xfrm>
                <a:off x="1079459" y="3831214"/>
                <a:ext cx="1716711" cy="333030"/>
              </a:xfrm>
              <a:prstGeom prst="rect">
                <a:avLst/>
              </a:prstGeom>
              <a:noFill/>
            </p:spPr>
            <p:txBody>
              <a:bodyPr>
                <a:spAutoFit/>
              </a:bodyPr>
              <a:lstStyle/>
              <a:p>
                <a:pPr algn="r">
                  <a:defRPr/>
                </a:pPr>
                <a:r>
                  <a:rPr lang="en-US" sz="1200" dirty="0">
                    <a:solidFill>
                      <a:schemeClr val="tx1">
                        <a:lumMod val="65000"/>
                        <a:lumOff val="35000"/>
                      </a:schemeClr>
                    </a:solidFill>
                    <a:cs typeface="Helvetica"/>
                  </a:rPr>
                  <a:t>Lymph Node Invasion</a:t>
                </a:r>
              </a:p>
            </p:txBody>
          </p:sp>
        </p:grpSp>
        <p:grpSp>
          <p:nvGrpSpPr>
            <p:cNvPr id="52241" name="Group 20"/>
            <p:cNvGrpSpPr>
              <a:grpSpLocks/>
            </p:cNvGrpSpPr>
            <p:nvPr/>
          </p:nvGrpSpPr>
          <p:grpSpPr bwMode="auto">
            <a:xfrm>
              <a:off x="1219745" y="4386676"/>
              <a:ext cx="3916375" cy="378562"/>
              <a:chOff x="1055783" y="4386676"/>
              <a:chExt cx="3916375" cy="378562"/>
            </a:xfrm>
          </p:grpSpPr>
          <p:sp>
            <p:nvSpPr>
              <p:cNvPr id="36" name="Rectangle 35"/>
              <p:cNvSpPr/>
              <p:nvPr/>
            </p:nvSpPr>
            <p:spPr>
              <a:xfrm>
                <a:off x="2771142" y="4393574"/>
                <a:ext cx="1316281" cy="3283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37" name="TextBox 36"/>
              <p:cNvSpPr txBox="1"/>
              <p:nvPr/>
            </p:nvSpPr>
            <p:spPr>
              <a:xfrm>
                <a:off x="4106362" y="4386676"/>
                <a:ext cx="865796" cy="370033"/>
              </a:xfrm>
              <a:prstGeom prst="rect">
                <a:avLst/>
              </a:prstGeom>
              <a:noFill/>
            </p:spPr>
            <p:txBody>
              <a:bodyPr>
                <a:spAutoFit/>
              </a:bodyPr>
              <a:lstStyle/>
              <a:p>
                <a:pPr>
                  <a:defRPr/>
                </a:pPr>
                <a:r>
                  <a:rPr lang="en-US" sz="1400" dirty="0">
                    <a:solidFill>
                      <a:schemeClr val="tx1">
                        <a:lumMod val="65000"/>
                        <a:lumOff val="35000"/>
                      </a:schemeClr>
                    </a:solidFill>
                    <a:cs typeface="Helvetica"/>
                  </a:rPr>
                  <a:t>0.56</a:t>
                </a:r>
              </a:p>
            </p:txBody>
          </p:sp>
          <p:sp>
            <p:nvSpPr>
              <p:cNvPr id="38" name="TextBox 37"/>
              <p:cNvSpPr txBox="1"/>
              <p:nvPr/>
            </p:nvSpPr>
            <p:spPr>
              <a:xfrm>
                <a:off x="1055783" y="4432208"/>
                <a:ext cx="1716712" cy="333030"/>
              </a:xfrm>
              <a:prstGeom prst="rect">
                <a:avLst/>
              </a:prstGeom>
              <a:noFill/>
            </p:spPr>
            <p:txBody>
              <a:bodyPr>
                <a:spAutoFit/>
              </a:bodyPr>
              <a:lstStyle/>
              <a:p>
                <a:pPr algn="r">
                  <a:defRPr/>
                </a:pPr>
                <a:r>
                  <a:rPr lang="en-US" sz="1200" dirty="0">
                    <a:solidFill>
                      <a:schemeClr val="tx1">
                        <a:lumMod val="65000"/>
                        <a:lumOff val="35000"/>
                      </a:schemeClr>
                    </a:solidFill>
                    <a:cs typeface="Helvetica"/>
                  </a:rPr>
                  <a:t>Pre-Op PSA</a:t>
                </a:r>
              </a:p>
            </p:txBody>
          </p:sp>
        </p:grpSp>
        <p:grpSp>
          <p:nvGrpSpPr>
            <p:cNvPr id="52242" name="Group 21"/>
            <p:cNvGrpSpPr>
              <a:grpSpLocks/>
            </p:cNvGrpSpPr>
            <p:nvPr/>
          </p:nvGrpSpPr>
          <p:grpSpPr bwMode="auto">
            <a:xfrm>
              <a:off x="1207570" y="4887522"/>
              <a:ext cx="3273792" cy="378562"/>
              <a:chOff x="1043608" y="4887522"/>
              <a:chExt cx="3273792" cy="378562"/>
            </a:xfrm>
          </p:grpSpPr>
          <p:sp>
            <p:nvSpPr>
              <p:cNvPr id="33" name="Rectangle 32"/>
              <p:cNvSpPr/>
              <p:nvPr/>
            </p:nvSpPr>
            <p:spPr>
              <a:xfrm>
                <a:off x="2771142" y="4887522"/>
                <a:ext cx="658817" cy="3297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34" name="TextBox 33"/>
              <p:cNvSpPr txBox="1"/>
              <p:nvPr/>
            </p:nvSpPr>
            <p:spPr>
              <a:xfrm>
                <a:off x="3451604" y="4888903"/>
                <a:ext cx="865796" cy="370033"/>
              </a:xfrm>
              <a:prstGeom prst="rect">
                <a:avLst/>
              </a:prstGeom>
              <a:noFill/>
            </p:spPr>
            <p:txBody>
              <a:bodyPr>
                <a:spAutoFit/>
              </a:bodyPr>
              <a:lstStyle/>
              <a:p>
                <a:pPr>
                  <a:defRPr/>
                </a:pPr>
                <a:r>
                  <a:rPr lang="en-US" sz="1400" dirty="0">
                    <a:solidFill>
                      <a:schemeClr val="tx1">
                        <a:lumMod val="65000"/>
                        <a:lumOff val="35000"/>
                      </a:schemeClr>
                    </a:solidFill>
                    <a:cs typeface="Helvetica"/>
                  </a:rPr>
                  <a:t>0.49</a:t>
                </a:r>
              </a:p>
            </p:txBody>
          </p:sp>
          <p:sp>
            <p:nvSpPr>
              <p:cNvPr id="35" name="TextBox 34"/>
              <p:cNvSpPr txBox="1"/>
              <p:nvPr/>
            </p:nvSpPr>
            <p:spPr>
              <a:xfrm>
                <a:off x="1043608" y="4933054"/>
                <a:ext cx="1716711" cy="333030"/>
              </a:xfrm>
              <a:prstGeom prst="rect">
                <a:avLst/>
              </a:prstGeom>
              <a:noFill/>
            </p:spPr>
            <p:txBody>
              <a:bodyPr>
                <a:spAutoFit/>
              </a:bodyPr>
              <a:lstStyle/>
              <a:p>
                <a:pPr algn="r">
                  <a:defRPr/>
                </a:pPr>
                <a:r>
                  <a:rPr lang="en-US" sz="1200" dirty="0">
                    <a:solidFill>
                      <a:schemeClr val="tx1">
                        <a:lumMod val="65000"/>
                        <a:lumOff val="35000"/>
                      </a:schemeClr>
                    </a:solidFill>
                    <a:cs typeface="Helvetica"/>
                  </a:rPr>
                  <a:t>Surgical Margins</a:t>
                </a:r>
              </a:p>
            </p:txBody>
          </p:sp>
        </p:grpSp>
        <p:cxnSp>
          <p:nvCxnSpPr>
            <p:cNvPr id="23" name="Straight Connector 22"/>
            <p:cNvCxnSpPr/>
            <p:nvPr/>
          </p:nvCxnSpPr>
          <p:spPr>
            <a:xfrm flipH="1">
              <a:off x="4268971" y="5433901"/>
              <a:ext cx="0"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244069" y="5433901"/>
              <a:ext cx="0" cy="10348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92818" y="5424243"/>
              <a:ext cx="0" cy="10210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35104" y="2043871"/>
              <a:ext cx="0" cy="339003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52247" name="Group 26"/>
            <p:cNvGrpSpPr>
              <a:grpSpLocks/>
            </p:cNvGrpSpPr>
            <p:nvPr/>
          </p:nvGrpSpPr>
          <p:grpSpPr bwMode="auto">
            <a:xfrm>
              <a:off x="2945207" y="2053529"/>
              <a:ext cx="4983107" cy="370034"/>
              <a:chOff x="2781245" y="2053529"/>
              <a:chExt cx="4983107" cy="370034"/>
            </a:xfrm>
          </p:grpSpPr>
          <p:sp>
            <p:nvSpPr>
              <p:cNvPr id="31" name="Rectangle 30"/>
              <p:cNvSpPr/>
              <p:nvPr/>
            </p:nvSpPr>
            <p:spPr>
              <a:xfrm>
                <a:off x="2781245" y="2057668"/>
                <a:ext cx="4120650" cy="3297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400" dirty="0">
                  <a:solidFill>
                    <a:schemeClr val="tx1">
                      <a:lumMod val="65000"/>
                      <a:lumOff val="35000"/>
                    </a:schemeClr>
                  </a:solidFill>
                  <a:cs typeface="Helvetica"/>
                </a:endParaRPr>
              </a:p>
            </p:txBody>
          </p:sp>
          <p:sp>
            <p:nvSpPr>
              <p:cNvPr id="32" name="TextBox 31"/>
              <p:cNvSpPr txBox="1"/>
              <p:nvPr/>
            </p:nvSpPr>
            <p:spPr>
              <a:xfrm>
                <a:off x="6898556" y="2053529"/>
                <a:ext cx="865796" cy="370034"/>
              </a:xfrm>
              <a:prstGeom prst="rect">
                <a:avLst/>
              </a:prstGeom>
              <a:noFill/>
            </p:spPr>
            <p:txBody>
              <a:bodyPr>
                <a:spAutoFit/>
              </a:bodyPr>
              <a:lstStyle/>
              <a:p>
                <a:pPr>
                  <a:defRPr/>
                </a:pPr>
                <a:r>
                  <a:rPr lang="en-US" sz="1400" dirty="0">
                    <a:solidFill>
                      <a:schemeClr val="tx1">
                        <a:lumMod val="65000"/>
                        <a:lumOff val="35000"/>
                      </a:schemeClr>
                    </a:solidFill>
                    <a:cs typeface="Helvetica"/>
                  </a:rPr>
                  <a:t>0.79</a:t>
                </a:r>
              </a:p>
            </p:txBody>
          </p:sp>
        </p:grpSp>
        <p:sp>
          <p:nvSpPr>
            <p:cNvPr id="29" name="TextBox 28"/>
            <p:cNvSpPr txBox="1"/>
            <p:nvPr/>
          </p:nvSpPr>
          <p:spPr>
            <a:xfrm>
              <a:off x="1805511" y="5740204"/>
              <a:ext cx="6088983" cy="370034"/>
            </a:xfrm>
            <a:prstGeom prst="rect">
              <a:avLst/>
            </a:prstGeom>
            <a:noFill/>
          </p:spPr>
          <p:txBody>
            <a:bodyPr>
              <a:spAutoFit/>
            </a:bodyPr>
            <a:lstStyle/>
            <a:p>
              <a:pPr algn="ctr">
                <a:defRPr/>
              </a:pPr>
              <a:r>
                <a:rPr lang="en-US" sz="1400" b="1" dirty="0">
                  <a:solidFill>
                    <a:schemeClr val="tx1">
                      <a:lumMod val="65000"/>
                      <a:lumOff val="35000"/>
                    </a:schemeClr>
                  </a:solidFill>
                  <a:cs typeface="Helvetica"/>
                </a:rPr>
                <a:t>Predictive power measured by Area Under the Curve (AUC)</a:t>
              </a:r>
            </a:p>
          </p:txBody>
        </p:sp>
      </p:grpSp>
      <p:sp>
        <p:nvSpPr>
          <p:cNvPr id="52" name="TextBox 51"/>
          <p:cNvSpPr txBox="1"/>
          <p:nvPr/>
        </p:nvSpPr>
        <p:spPr>
          <a:xfrm>
            <a:off x="7269003" y="1781426"/>
            <a:ext cx="1260140" cy="1569660"/>
          </a:xfrm>
          <a:prstGeom prst="rect">
            <a:avLst/>
          </a:prstGeom>
          <a:noFill/>
        </p:spPr>
        <p:txBody>
          <a:bodyPr wrap="square" lIns="91438" tIns="45719" rIns="91438" bIns="45719" rtlCol="0">
            <a:spAutoFit/>
          </a:bodyPr>
          <a:lstStyle/>
          <a:p>
            <a:r>
              <a:rPr lang="en-US" sz="1200" dirty="0">
                <a:solidFill>
                  <a:schemeClr val="bg2"/>
                </a:solidFill>
              </a:rPr>
              <a:t>AUC &gt; 0.7 is clinically actionable</a:t>
            </a:r>
          </a:p>
          <a:p>
            <a:endParaRPr lang="en-US" sz="1200" dirty="0">
              <a:solidFill>
                <a:schemeClr val="bg2"/>
              </a:solidFill>
            </a:endParaRPr>
          </a:p>
          <a:p>
            <a:r>
              <a:rPr lang="en-US" sz="1200" dirty="0">
                <a:solidFill>
                  <a:schemeClr val="bg2"/>
                </a:solidFill>
              </a:rPr>
              <a:t>AUC=0.5 accuracy is comparable to a coin toss</a:t>
            </a:r>
          </a:p>
        </p:txBody>
      </p:sp>
      <p:sp>
        <p:nvSpPr>
          <p:cNvPr id="3" name="Rectangle 2"/>
          <p:cNvSpPr/>
          <p:nvPr/>
        </p:nvSpPr>
        <p:spPr>
          <a:xfrm>
            <a:off x="6855663" y="1166493"/>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3" name="Rectangle 52"/>
          <p:cNvSpPr/>
          <p:nvPr/>
        </p:nvSpPr>
        <p:spPr>
          <a:xfrm>
            <a:off x="5221299" y="1527634"/>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4" name="Rectangle 53"/>
          <p:cNvSpPr/>
          <p:nvPr/>
        </p:nvSpPr>
        <p:spPr>
          <a:xfrm>
            <a:off x="5221299" y="1919608"/>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5" name="Rectangle 54"/>
          <p:cNvSpPr/>
          <p:nvPr/>
        </p:nvSpPr>
        <p:spPr>
          <a:xfrm>
            <a:off x="4535997" y="2306575"/>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6" name="Rectangle 55"/>
          <p:cNvSpPr/>
          <p:nvPr/>
        </p:nvSpPr>
        <p:spPr>
          <a:xfrm>
            <a:off x="3815916" y="2725759"/>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7" name="Rectangle 56"/>
          <p:cNvSpPr/>
          <p:nvPr/>
        </p:nvSpPr>
        <p:spPr>
          <a:xfrm>
            <a:off x="3811758" y="3110301"/>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8" name="Rectangle 57"/>
          <p:cNvSpPr/>
          <p:nvPr/>
        </p:nvSpPr>
        <p:spPr>
          <a:xfrm>
            <a:off x="3126561" y="3525352"/>
            <a:ext cx="122716" cy="12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14" y="1093987"/>
            <a:ext cx="1719676" cy="319409"/>
          </a:xfrm>
          <a:prstGeom prst="rect">
            <a:avLst/>
          </a:prstGeom>
        </p:spPr>
      </p:pic>
    </p:spTree>
    <p:extLst>
      <p:ext uri="{BB962C8B-B14F-4D97-AF65-F5344CB8AC3E}">
        <p14:creationId xmlns:p14="http://schemas.microsoft.com/office/powerpoint/2010/main" val="180565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6264" y="-82064"/>
            <a:ext cx="8892480" cy="994174"/>
          </a:xfrm>
          <a:noFill/>
        </p:spPr>
        <p:txBody>
          <a:bodyPr>
            <a:noAutofit/>
          </a:bodyPr>
          <a:lstStyle/>
          <a:p>
            <a:r>
              <a:rPr lang="en-US" sz="2300" b="1" dirty="0">
                <a:solidFill>
                  <a:srgbClr val="0A4F81"/>
                </a:solidFill>
              </a:rPr>
              <a:t>Decipher High Risk </a:t>
            </a:r>
            <a:r>
              <a:rPr lang="en-US" sz="2300" b="1" dirty="0">
                <a:solidFill>
                  <a:schemeClr val="tx2">
                    <a:lumMod val="75000"/>
                  </a:schemeClr>
                </a:solidFill>
              </a:rPr>
              <a:t>Patients</a:t>
            </a:r>
            <a:r>
              <a:rPr lang="en-US" sz="2300" b="1" dirty="0">
                <a:solidFill>
                  <a:srgbClr val="0A4F81"/>
                </a:solidFill>
              </a:rPr>
              <a:t> Who Received Adjuvant Therapy Had Improved Metastasis Free Survival </a:t>
            </a:r>
          </a:p>
        </p:txBody>
      </p:sp>
      <p:sp>
        <p:nvSpPr>
          <p:cNvPr id="20" name="Rectangle 19"/>
          <p:cNvSpPr/>
          <p:nvPr/>
        </p:nvSpPr>
        <p:spPr>
          <a:xfrm>
            <a:off x="5031356" y="4753027"/>
            <a:ext cx="2727303" cy="219288"/>
          </a:xfrm>
          <a:prstGeom prst="rect">
            <a:avLst/>
          </a:prstGeom>
        </p:spPr>
        <p:txBody>
          <a:bodyPr wrap="square" lIns="91438" tIns="45719" rIns="91438" bIns="45719">
            <a:spAutoFit/>
          </a:bodyPr>
          <a:lstStyle/>
          <a:p>
            <a:pPr algn="r"/>
            <a:r>
              <a:rPr lang="en-US" sz="800" b="1" i="1" dirty="0">
                <a:solidFill>
                  <a:srgbClr val="595959"/>
                </a:solidFill>
              </a:rPr>
              <a:t>Den et al. Journal of Clinical Oncology 2015</a:t>
            </a:r>
          </a:p>
        </p:txBody>
      </p:sp>
      <p:grpSp>
        <p:nvGrpSpPr>
          <p:cNvPr id="3" name="Group 2">
            <a:extLst>
              <a:ext uri="{FF2B5EF4-FFF2-40B4-BE49-F238E27FC236}">
                <a16:creationId xmlns:a16="http://schemas.microsoft.com/office/drawing/2014/main" id="{3E134AC9-6A2F-4EAB-B200-16550BCB5827}"/>
              </a:ext>
            </a:extLst>
          </p:cNvPr>
          <p:cNvGrpSpPr/>
          <p:nvPr/>
        </p:nvGrpSpPr>
        <p:grpSpPr>
          <a:xfrm>
            <a:off x="5148064" y="933951"/>
            <a:ext cx="3182715" cy="1853823"/>
            <a:chOff x="4545001" y="1226174"/>
            <a:chExt cx="3362735" cy="2689616"/>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895" b="20629"/>
            <a:stretch/>
          </p:blipFill>
          <p:spPr>
            <a:xfrm>
              <a:off x="4545001" y="1491630"/>
              <a:ext cx="3362735" cy="2424160"/>
            </a:xfrm>
            <a:prstGeom prst="rect">
              <a:avLst/>
            </a:prstGeom>
          </p:spPr>
        </p:pic>
        <p:sp>
          <p:nvSpPr>
            <p:cNvPr id="12" name="TextBox 11"/>
            <p:cNvSpPr txBox="1"/>
            <p:nvPr/>
          </p:nvSpPr>
          <p:spPr>
            <a:xfrm>
              <a:off x="6928536" y="3171901"/>
              <a:ext cx="936935" cy="357226"/>
            </a:xfrm>
            <a:prstGeom prst="rect">
              <a:avLst/>
            </a:prstGeom>
            <a:noFill/>
          </p:spPr>
          <p:txBody>
            <a:bodyPr wrap="none" lIns="91438" tIns="45719" rIns="91438" bIns="45719" rtlCol="0">
              <a:spAutoFit/>
            </a:bodyPr>
            <a:lstStyle/>
            <a:p>
              <a:r>
                <a:rPr lang="en-US" sz="1000" dirty="0">
                  <a:solidFill>
                    <a:srgbClr val="EF2345"/>
                  </a:solidFill>
                </a:rPr>
                <a:t>Adjuvant RT</a:t>
              </a:r>
            </a:p>
          </p:txBody>
        </p:sp>
        <p:sp>
          <p:nvSpPr>
            <p:cNvPr id="13" name="TextBox 12"/>
            <p:cNvSpPr txBox="1"/>
            <p:nvPr/>
          </p:nvSpPr>
          <p:spPr>
            <a:xfrm>
              <a:off x="6950922" y="2078536"/>
              <a:ext cx="899674" cy="357226"/>
            </a:xfrm>
            <a:prstGeom prst="rect">
              <a:avLst/>
            </a:prstGeom>
            <a:noFill/>
          </p:spPr>
          <p:txBody>
            <a:bodyPr wrap="none" lIns="91438" tIns="45719" rIns="91438" bIns="45719" rtlCol="0">
              <a:spAutoFit/>
            </a:bodyPr>
            <a:lstStyle/>
            <a:p>
              <a:r>
                <a:rPr lang="en-US" sz="1000" dirty="0">
                  <a:solidFill>
                    <a:srgbClr val="EF2345"/>
                  </a:solidFill>
                </a:rPr>
                <a:t>Salvage RT</a:t>
              </a:r>
            </a:p>
          </p:txBody>
        </p:sp>
        <p:sp>
          <p:nvSpPr>
            <p:cNvPr id="18" name="TextBox 17"/>
            <p:cNvSpPr txBox="1"/>
            <p:nvPr/>
          </p:nvSpPr>
          <p:spPr>
            <a:xfrm>
              <a:off x="5207435" y="1226174"/>
              <a:ext cx="2700300" cy="276999"/>
            </a:xfrm>
            <a:prstGeom prst="rect">
              <a:avLst/>
            </a:prstGeom>
            <a:solidFill>
              <a:schemeClr val="bg1"/>
            </a:solidFill>
          </p:spPr>
          <p:txBody>
            <a:bodyPr wrap="square" lIns="91438" tIns="45719" rIns="91438" bIns="45719" rtlCol="0" anchor="ctr">
              <a:spAutoFit/>
            </a:bodyPr>
            <a:lstStyle/>
            <a:p>
              <a:pPr algn="ctr"/>
              <a:r>
                <a:rPr lang="en-US" sz="1200" dirty="0">
                  <a:solidFill>
                    <a:srgbClr val="C00000"/>
                  </a:solidFill>
                  <a:latin typeface="Calibri"/>
                </a:rPr>
                <a:t>Decipher high-risk </a:t>
              </a:r>
              <a:r>
                <a:rPr lang="en-US" sz="1200" dirty="0">
                  <a:solidFill>
                    <a:prstClr val="black">
                      <a:lumMod val="65000"/>
                      <a:lumOff val="35000"/>
                    </a:prstClr>
                  </a:solidFill>
                  <a:latin typeface="Calibri"/>
                </a:rPr>
                <a:t>(GC ≥ 0.4)</a:t>
              </a:r>
            </a:p>
          </p:txBody>
        </p:sp>
        <p:sp>
          <p:nvSpPr>
            <p:cNvPr id="15" name="TextBox 14"/>
            <p:cNvSpPr txBox="1"/>
            <p:nvPr/>
          </p:nvSpPr>
          <p:spPr>
            <a:xfrm>
              <a:off x="6624228" y="1701545"/>
              <a:ext cx="1170990" cy="230832"/>
            </a:xfrm>
            <a:prstGeom prst="rect">
              <a:avLst/>
            </a:prstGeom>
            <a:solidFill>
              <a:srgbClr val="E6E6E6"/>
            </a:solidFill>
          </p:spPr>
          <p:txBody>
            <a:bodyPr wrap="square" lIns="91438" tIns="45719" rIns="91438" bIns="45719" rtlCol="0">
              <a:spAutoFit/>
            </a:bodyPr>
            <a:lstStyle/>
            <a:p>
              <a:pPr algn="r"/>
              <a:r>
                <a:rPr lang="en-US" sz="900" dirty="0">
                  <a:solidFill>
                    <a:srgbClr val="C00000"/>
                  </a:solidFill>
                </a:rPr>
                <a:t>P-value = 0.008</a:t>
              </a:r>
            </a:p>
          </p:txBody>
        </p:sp>
      </p:grpSp>
      <p:grpSp>
        <p:nvGrpSpPr>
          <p:cNvPr id="4" name="Group 3">
            <a:extLst>
              <a:ext uri="{FF2B5EF4-FFF2-40B4-BE49-F238E27FC236}">
                <a16:creationId xmlns:a16="http://schemas.microsoft.com/office/drawing/2014/main" id="{A3FD425B-B155-4D08-B027-DE36EF337E41}"/>
              </a:ext>
            </a:extLst>
          </p:cNvPr>
          <p:cNvGrpSpPr/>
          <p:nvPr/>
        </p:nvGrpSpPr>
        <p:grpSpPr>
          <a:xfrm>
            <a:off x="5172057" y="2796412"/>
            <a:ext cx="3163725" cy="1785976"/>
            <a:chOff x="1223628" y="1247858"/>
            <a:chExt cx="3362735" cy="266793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7420" b="19450"/>
            <a:stretch/>
          </p:blipFill>
          <p:spPr>
            <a:xfrm>
              <a:off x="1223628" y="1456610"/>
              <a:ext cx="3362735" cy="2459180"/>
            </a:xfrm>
            <a:prstGeom prst="rect">
              <a:avLst/>
            </a:prstGeom>
          </p:spPr>
        </p:pic>
        <p:sp>
          <p:nvSpPr>
            <p:cNvPr id="17" name="TextBox 16"/>
            <p:cNvSpPr txBox="1"/>
            <p:nvPr/>
          </p:nvSpPr>
          <p:spPr>
            <a:xfrm>
              <a:off x="1763690" y="1247858"/>
              <a:ext cx="2727303" cy="276999"/>
            </a:xfrm>
            <a:prstGeom prst="rect">
              <a:avLst/>
            </a:prstGeom>
            <a:solidFill>
              <a:schemeClr val="bg1"/>
            </a:solidFill>
          </p:spPr>
          <p:txBody>
            <a:bodyPr wrap="square" lIns="91438" tIns="45719" rIns="91438" bIns="45719" rtlCol="0" anchor="ctr">
              <a:spAutoFit/>
            </a:bodyPr>
            <a:lstStyle/>
            <a:p>
              <a:pPr algn="ctr"/>
              <a:r>
                <a:rPr lang="en-US" sz="1200" dirty="0">
                  <a:solidFill>
                    <a:schemeClr val="tx2">
                      <a:lumMod val="60000"/>
                      <a:lumOff val="40000"/>
                    </a:schemeClr>
                  </a:solidFill>
                  <a:latin typeface="Calibri"/>
                </a:rPr>
                <a:t>Decipher low-risk</a:t>
              </a:r>
              <a:r>
                <a:rPr lang="en-US" sz="1200" dirty="0">
                  <a:solidFill>
                    <a:prstClr val="black">
                      <a:lumMod val="65000"/>
                      <a:lumOff val="35000"/>
                    </a:prstClr>
                  </a:solidFill>
                  <a:latin typeface="Calibri"/>
                </a:rPr>
                <a:t> (GC &lt; 0.4)</a:t>
              </a:r>
            </a:p>
          </p:txBody>
        </p:sp>
        <p:sp>
          <p:nvSpPr>
            <p:cNvPr id="10" name="TextBox 9"/>
            <p:cNvSpPr txBox="1"/>
            <p:nvPr/>
          </p:nvSpPr>
          <p:spPr>
            <a:xfrm>
              <a:off x="3464877" y="2715152"/>
              <a:ext cx="1002974" cy="379303"/>
            </a:xfrm>
            <a:prstGeom prst="rect">
              <a:avLst/>
            </a:prstGeom>
            <a:noFill/>
          </p:spPr>
          <p:txBody>
            <a:bodyPr wrap="square" lIns="91438" tIns="45719" rIns="91438" bIns="45719" rtlCol="0">
              <a:spAutoFit/>
            </a:bodyPr>
            <a:lstStyle/>
            <a:p>
              <a:r>
                <a:rPr lang="en-US" sz="1000" dirty="0">
                  <a:solidFill>
                    <a:schemeClr val="tx2"/>
                  </a:solidFill>
                </a:rPr>
                <a:t>Adjuvant RT</a:t>
              </a:r>
            </a:p>
          </p:txBody>
        </p:sp>
        <p:sp>
          <p:nvSpPr>
            <p:cNvPr id="11" name="TextBox 10"/>
            <p:cNvSpPr txBox="1"/>
            <p:nvPr/>
          </p:nvSpPr>
          <p:spPr>
            <a:xfrm>
              <a:off x="3464877" y="3159708"/>
              <a:ext cx="1026116" cy="367808"/>
            </a:xfrm>
            <a:prstGeom prst="rect">
              <a:avLst/>
            </a:prstGeom>
            <a:noFill/>
          </p:spPr>
          <p:txBody>
            <a:bodyPr wrap="square" lIns="91438" tIns="45719" rIns="91438" bIns="45719" rtlCol="0">
              <a:spAutoFit/>
            </a:bodyPr>
            <a:lstStyle/>
            <a:p>
              <a:r>
                <a:rPr lang="en-US" sz="1000" dirty="0">
                  <a:solidFill>
                    <a:schemeClr val="tx2"/>
                  </a:solidFill>
                </a:rPr>
                <a:t>Salvage RT</a:t>
              </a:r>
            </a:p>
          </p:txBody>
        </p:sp>
        <p:sp>
          <p:nvSpPr>
            <p:cNvPr id="21" name="TextBox 20"/>
            <p:cNvSpPr txBox="1"/>
            <p:nvPr/>
          </p:nvSpPr>
          <p:spPr>
            <a:xfrm>
              <a:off x="3289833" y="1693001"/>
              <a:ext cx="1115917" cy="344819"/>
            </a:xfrm>
            <a:prstGeom prst="rect">
              <a:avLst/>
            </a:prstGeom>
            <a:solidFill>
              <a:srgbClr val="E7E7E7"/>
            </a:solidFill>
          </p:spPr>
          <p:txBody>
            <a:bodyPr wrap="square" lIns="91438" tIns="45719" rIns="91438" bIns="45719" rtlCol="0">
              <a:spAutoFit/>
            </a:bodyPr>
            <a:lstStyle/>
            <a:p>
              <a:pPr algn="r"/>
              <a:r>
                <a:rPr lang="en-US" sz="900" dirty="0">
                  <a:solidFill>
                    <a:srgbClr val="0070C0"/>
                  </a:solidFill>
                </a:rPr>
                <a:t>P-value = 0.788</a:t>
              </a:r>
            </a:p>
          </p:txBody>
        </p:sp>
      </p:grpSp>
      <p:sp>
        <p:nvSpPr>
          <p:cNvPr id="22" name="Title 1"/>
          <p:cNvSpPr txBox="1">
            <a:spLocks/>
          </p:cNvSpPr>
          <p:nvPr/>
        </p:nvSpPr>
        <p:spPr>
          <a:xfrm>
            <a:off x="1366860" y="27659"/>
            <a:ext cx="6491288" cy="402729"/>
          </a:xfrm>
          <a:prstGeom prst="rect">
            <a:avLst/>
          </a:prstGeom>
        </p:spPr>
        <p:txBody>
          <a:bodyPr vert="horz" lIns="68579" tIns="34289" rIns="68579" bIns="34289" rtlCol="0" anchor="t">
            <a:normAutofit fontScale="97500"/>
          </a:bodyPr>
          <a:lstStyle>
            <a:lvl1pPr algn="l" defTabSz="914400" rtl="0" eaLnBrk="1" latinLnBrk="0" hangingPunct="1">
              <a:spcBef>
                <a:spcPct val="0"/>
              </a:spcBef>
              <a:buNone/>
              <a:defRPr sz="2400" b="0" kern="1200">
                <a:solidFill>
                  <a:srgbClr val="C6203E"/>
                </a:solidFill>
                <a:latin typeface="+mj-lt"/>
                <a:ea typeface="+mj-ea"/>
                <a:cs typeface="Avenir Light"/>
              </a:defRPr>
            </a:lvl1pPr>
          </a:lstStyle>
          <a:p>
            <a:endParaRPr lang="en-US" sz="1400" dirty="0"/>
          </a:p>
        </p:txBody>
      </p:sp>
      <p:sp>
        <p:nvSpPr>
          <p:cNvPr id="24" name="Rectangle 21"/>
          <p:cNvSpPr>
            <a:spLocks noChangeArrowheads="1"/>
          </p:cNvSpPr>
          <p:nvPr/>
        </p:nvSpPr>
        <p:spPr bwMode="auto">
          <a:xfrm>
            <a:off x="150850" y="1032213"/>
            <a:ext cx="4817194" cy="2862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p>
            <a:pPr marL="171446" indent="-171446">
              <a:buFont typeface="Wingdings" charset="2"/>
              <a:buChar char="§"/>
            </a:pPr>
            <a:endParaRPr lang="en-US" dirty="0">
              <a:latin typeface="Arial" charset="0"/>
              <a:cs typeface="Avenir Light" charset="0"/>
            </a:endParaRPr>
          </a:p>
          <a:p>
            <a:pPr marL="214308" indent="-214308">
              <a:buFont typeface="Wingdings" charset="2"/>
              <a:buChar char="§"/>
            </a:pPr>
            <a:r>
              <a:rPr lang="en-US" dirty="0">
                <a:latin typeface="Arial" charset="0"/>
                <a:cs typeface="Avenir Light" charset="0"/>
              </a:rPr>
              <a:t>Decipher </a:t>
            </a:r>
            <a:r>
              <a:rPr lang="en-US" b="1" dirty="0">
                <a:solidFill>
                  <a:srgbClr val="FF0000"/>
                </a:solidFill>
                <a:latin typeface="Arial" charset="0"/>
                <a:cs typeface="Avenir Light" charset="0"/>
              </a:rPr>
              <a:t>high risk</a:t>
            </a:r>
            <a:r>
              <a:rPr lang="en-US" dirty="0">
                <a:solidFill>
                  <a:srgbClr val="FF0000"/>
                </a:solidFill>
                <a:latin typeface="Arial" charset="0"/>
                <a:cs typeface="Avenir Light" charset="0"/>
              </a:rPr>
              <a:t> </a:t>
            </a:r>
            <a:r>
              <a:rPr lang="en-US" dirty="0">
                <a:latin typeface="Arial" charset="0"/>
                <a:cs typeface="Avenir Light" charset="0"/>
              </a:rPr>
              <a:t>patients may experience lower incidence rates of metastasis when treated with adjuvant radiation post-RP</a:t>
            </a:r>
          </a:p>
          <a:p>
            <a:pPr marL="214308" indent="-214308">
              <a:buFont typeface="Wingdings" charset="2"/>
              <a:buChar char="§"/>
            </a:pPr>
            <a:endParaRPr lang="en-US" dirty="0">
              <a:latin typeface="Arial" charset="0"/>
              <a:cs typeface="Avenir Light" charset="0"/>
            </a:endParaRPr>
          </a:p>
          <a:p>
            <a:pPr marL="214308" indent="-214308">
              <a:buFont typeface="Wingdings" charset="2"/>
              <a:buChar char="§"/>
            </a:pPr>
            <a:endParaRPr lang="en-US" dirty="0">
              <a:latin typeface="Arial" charset="0"/>
              <a:cs typeface="Avenir Light" charset="0"/>
            </a:endParaRPr>
          </a:p>
          <a:p>
            <a:pPr marL="214308" indent="-214308">
              <a:buFont typeface="Wingdings" charset="2"/>
              <a:buChar char="§"/>
            </a:pPr>
            <a:r>
              <a:rPr lang="en-US" dirty="0">
                <a:latin typeface="Arial" charset="0"/>
                <a:cs typeface="Avenir Light" charset="0"/>
              </a:rPr>
              <a:t>Decipher </a:t>
            </a:r>
            <a:r>
              <a:rPr lang="en-US" b="1" dirty="0">
                <a:solidFill>
                  <a:srgbClr val="1188D0"/>
                </a:solidFill>
                <a:latin typeface="Arial" charset="0"/>
                <a:cs typeface="Avenir Light" charset="0"/>
              </a:rPr>
              <a:t>low-risk</a:t>
            </a:r>
            <a:r>
              <a:rPr lang="en-US" dirty="0">
                <a:solidFill>
                  <a:srgbClr val="1188D0"/>
                </a:solidFill>
                <a:latin typeface="Arial" charset="0"/>
                <a:cs typeface="Avenir Light" charset="0"/>
              </a:rPr>
              <a:t> </a:t>
            </a:r>
            <a:r>
              <a:rPr lang="en-US" dirty="0">
                <a:latin typeface="Arial" charset="0"/>
                <a:cs typeface="Avenir Light" charset="0"/>
              </a:rPr>
              <a:t>patients may be managed safely with observation until PSA rise.</a:t>
            </a:r>
            <a:endParaRPr lang="en-US" dirty="0">
              <a:cs typeface="Avenir Light" charset="0"/>
            </a:endParaRPr>
          </a:p>
        </p:txBody>
      </p:sp>
    </p:spTree>
    <p:extLst>
      <p:ext uri="{BB962C8B-B14F-4D97-AF65-F5344CB8AC3E}">
        <p14:creationId xmlns:p14="http://schemas.microsoft.com/office/powerpoint/2010/main" val="34474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61108" y="57289"/>
            <a:ext cx="8568951" cy="1073174"/>
          </a:xfrm>
        </p:spPr>
        <p:txBody>
          <a:bodyPr>
            <a:noAutofit/>
          </a:bodyPr>
          <a:lstStyle/>
          <a:p>
            <a:pPr eaLnBrk="1" hangingPunct="1">
              <a:defRPr/>
            </a:pPr>
            <a:r>
              <a:rPr lang="en-US" sz="2300" dirty="0">
                <a:solidFill>
                  <a:schemeClr val="accent1"/>
                </a:solidFill>
                <a:ea typeface="ＭＳ Ｐゴシック" charset="0"/>
              </a:rPr>
              <a:t>Decipher </a:t>
            </a:r>
            <a:r>
              <a:rPr lang="en-US" sz="2300" dirty="0">
                <a:solidFill>
                  <a:srgbClr val="1188D0"/>
                </a:solidFill>
                <a:ea typeface="ＭＳ Ｐゴシック" charset="0"/>
              </a:rPr>
              <a:t>low risk </a:t>
            </a:r>
            <a:r>
              <a:rPr lang="en-US" sz="2300" dirty="0">
                <a:solidFill>
                  <a:schemeClr val="accent1"/>
                </a:solidFill>
                <a:ea typeface="ＭＳ Ｐゴシック" charset="0"/>
              </a:rPr>
              <a:t>patients may avoid concurrent hormones after BCR</a:t>
            </a:r>
          </a:p>
        </p:txBody>
      </p:sp>
      <p:sp>
        <p:nvSpPr>
          <p:cNvPr id="3" name="Content Placeholder 2"/>
          <p:cNvSpPr>
            <a:spLocks noGrp="1"/>
          </p:cNvSpPr>
          <p:nvPr>
            <p:ph sz="quarter" idx="10"/>
          </p:nvPr>
        </p:nvSpPr>
        <p:spPr>
          <a:xfrm>
            <a:off x="4892098" y="1455626"/>
            <a:ext cx="2920603" cy="3419475"/>
          </a:xfrm>
        </p:spPr>
        <p:txBody>
          <a:bodyPr rtlCol="0">
            <a:noAutofit/>
          </a:bodyPr>
          <a:lstStyle/>
          <a:p>
            <a:pPr marL="0" indent="0">
              <a:buNone/>
              <a:defRPr/>
            </a:pPr>
            <a:r>
              <a:rPr lang="en-US" sz="1400" dirty="0">
                <a:solidFill>
                  <a:srgbClr val="C70038"/>
                </a:solidFill>
              </a:rPr>
              <a:t>Decipher high-risk </a:t>
            </a:r>
            <a:r>
              <a:rPr lang="en-US" sz="1400" dirty="0">
                <a:solidFill>
                  <a:schemeClr val="tx1">
                    <a:lumMod val="75000"/>
                    <a:lumOff val="25000"/>
                  </a:schemeClr>
                </a:solidFill>
              </a:rPr>
              <a:t>patients may require intensification of therapy beyond radiation as incidence of metastasis remains high.</a:t>
            </a:r>
          </a:p>
          <a:p>
            <a:pPr marL="0" indent="0">
              <a:buNone/>
              <a:defRPr/>
            </a:pPr>
            <a:endParaRPr lang="en-US" sz="1400" dirty="0">
              <a:solidFill>
                <a:schemeClr val="tx1">
                  <a:lumMod val="75000"/>
                  <a:lumOff val="25000"/>
                </a:schemeClr>
              </a:solidFill>
            </a:endParaRPr>
          </a:p>
          <a:p>
            <a:pPr marL="0" indent="0">
              <a:buNone/>
              <a:defRPr/>
            </a:pPr>
            <a:r>
              <a:rPr lang="en-US" sz="1400" dirty="0">
                <a:solidFill>
                  <a:srgbClr val="1188D0"/>
                </a:solidFill>
              </a:rPr>
              <a:t>Decipher low-risk </a:t>
            </a:r>
            <a:r>
              <a:rPr lang="en-US" sz="1400" dirty="0">
                <a:solidFill>
                  <a:schemeClr val="tx1">
                    <a:lumMod val="75000"/>
                    <a:lumOff val="25000"/>
                  </a:schemeClr>
                </a:solidFill>
              </a:rPr>
              <a:t>patients have excellent prognosis with salvage radiation and may avoid concurrent hormonal therapy, as incidence of metastasis remains low.</a:t>
            </a:r>
          </a:p>
        </p:txBody>
      </p:sp>
      <p:sp>
        <p:nvSpPr>
          <p:cNvPr id="56324" name="TextBox 11"/>
          <p:cNvSpPr txBox="1">
            <a:spLocks noChangeArrowheads="1"/>
          </p:cNvSpPr>
          <p:nvPr/>
        </p:nvSpPr>
        <p:spPr bwMode="auto">
          <a:xfrm>
            <a:off x="4879597" y="4406122"/>
            <a:ext cx="2945606" cy="26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defTabSz="457200">
              <a:defRPr sz="2000">
                <a:solidFill>
                  <a:srgbClr val="404040"/>
                </a:solidFill>
                <a:latin typeface="Helvetica" charset="0"/>
                <a:ea typeface="MS PGothic" charset="0"/>
                <a:cs typeface="Avenir Light" charset="0"/>
              </a:defRPr>
            </a:lvl1pPr>
            <a:lvl2pPr marL="742950" indent="-285750" defTabSz="457200">
              <a:defRPr>
                <a:solidFill>
                  <a:srgbClr val="404040"/>
                </a:solidFill>
                <a:latin typeface="Helvetica" charset="0"/>
                <a:ea typeface="MS PGothic" charset="0"/>
                <a:cs typeface="Avenir Light" charset="0"/>
              </a:defRPr>
            </a:lvl2pPr>
            <a:lvl3pPr marL="1143000" defTabSz="457200">
              <a:defRPr sz="1600">
                <a:solidFill>
                  <a:srgbClr val="404040"/>
                </a:solidFill>
                <a:latin typeface="Helvetica" charset="0"/>
                <a:ea typeface="MS PGothic" charset="0"/>
                <a:cs typeface="Avenir Light" charset="0"/>
              </a:defRPr>
            </a:lvl3pPr>
            <a:lvl4pPr marL="1600200" defTabSz="457200">
              <a:defRPr sz="1600">
                <a:solidFill>
                  <a:srgbClr val="404040"/>
                </a:solidFill>
                <a:latin typeface="Helvetica" charset="0"/>
                <a:ea typeface="MS PGothic" charset="0"/>
                <a:cs typeface="Avenir Light" charset="0"/>
              </a:defRPr>
            </a:lvl4pPr>
            <a:lvl5pPr marL="2057400" defTabSz="457200">
              <a:defRPr sz="1600">
                <a:solidFill>
                  <a:srgbClr val="404040"/>
                </a:solidFill>
                <a:latin typeface="Helvetica" charset="0"/>
                <a:ea typeface="MS PGothic" charset="0"/>
                <a:cs typeface="Avenir Light" charset="0"/>
              </a:defRPr>
            </a:lvl5pPr>
            <a:lvl6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6pPr>
            <a:lvl7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7pPr>
            <a:lvl8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8pPr>
            <a:lvl9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9pPr>
          </a:lstStyle>
          <a:p>
            <a:pPr eaLnBrk="1" hangingPunct="1"/>
            <a:r>
              <a:rPr lang="en-US" sz="1100" i="1" dirty="0">
                <a:solidFill>
                  <a:schemeClr val="tx1"/>
                </a:solidFill>
                <a:cs typeface="Arial" charset="0"/>
              </a:rPr>
              <a:t>Freedland et al. European Urology 2016</a:t>
            </a:r>
          </a:p>
        </p:txBody>
      </p:sp>
      <p:pic>
        <p:nvPicPr>
          <p:cNvPr id="56325" name="Picture 4" descr="DDR2016.0420Final.pdf"/>
          <p:cNvPicPr>
            <a:picLocks noChangeAspect="1"/>
          </p:cNvPicPr>
          <p:nvPr/>
        </p:nvPicPr>
        <p:blipFill>
          <a:blip r:embed="rId3">
            <a:extLst>
              <a:ext uri="{28A0092B-C50C-407E-A947-70E740481C1C}">
                <a14:useLocalDpi xmlns:a14="http://schemas.microsoft.com/office/drawing/2010/main" val="0"/>
              </a:ext>
            </a:extLst>
          </a:blip>
          <a:srcRect l="32805" t="70122" r="33253" b="9097"/>
          <a:stretch>
            <a:fillRect/>
          </a:stretch>
        </p:blipFill>
        <p:spPr bwMode="auto">
          <a:xfrm>
            <a:off x="1223628" y="1671650"/>
            <a:ext cx="3413522" cy="2650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983016" y="1304712"/>
            <a:ext cx="2654135" cy="430885"/>
          </a:xfrm>
          <a:prstGeom prst="rect">
            <a:avLst/>
          </a:prstGeom>
          <a:noFill/>
        </p:spPr>
        <p:txBody>
          <a:bodyPr wrap="square" lIns="91438" tIns="45719" rIns="91438" bIns="45719" rtlCol="0">
            <a:spAutoFit/>
          </a:bodyPr>
          <a:lstStyle/>
          <a:p>
            <a:r>
              <a:rPr lang="en-US" sz="1100" dirty="0"/>
              <a:t>Patient treated with salvage radiotherapy*</a:t>
            </a:r>
          </a:p>
        </p:txBody>
      </p:sp>
    </p:spTree>
    <p:extLst>
      <p:ext uri="{BB962C8B-B14F-4D97-AF65-F5344CB8AC3E}">
        <p14:creationId xmlns:p14="http://schemas.microsoft.com/office/powerpoint/2010/main" val="122264803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71392" y="0"/>
            <a:ext cx="5472608" cy="5270672"/>
          </a:xfrm>
          <a:prstGeom prst="rect">
            <a:avLst/>
          </a:prstGeom>
          <a:noFill/>
        </p:spPr>
        <p:txBody>
          <a:bodyPr wrap="square" lIns="91438" tIns="45719" rIns="91438" bIns="45719">
            <a:spAutoFit/>
          </a:bodyPr>
          <a:lstStyle/>
          <a:p>
            <a:pPr defTabSz="914175"/>
            <a:r>
              <a:rPr lang="en-US" b="1" dirty="0">
                <a:solidFill>
                  <a:schemeClr val="accent2"/>
                </a:solidFill>
              </a:rPr>
              <a:t>Genomic information company founded in 2007 to transform the practice of urologic oncology</a:t>
            </a:r>
            <a:endParaRPr lang="en-US" sz="1600" dirty="0">
              <a:solidFill>
                <a:schemeClr val="accent2"/>
              </a:solidFill>
            </a:endParaRPr>
          </a:p>
          <a:p>
            <a:endParaRPr lang="en-US" sz="1600" dirty="0">
              <a:solidFill>
                <a:schemeClr val="accent2"/>
              </a:solidFill>
            </a:endParaRPr>
          </a:p>
          <a:p>
            <a:pPr marL="285680" indent="-285680">
              <a:spcAft>
                <a:spcPts val="300"/>
              </a:spcAft>
              <a:buFont typeface="Wingdings" charset="2"/>
              <a:buChar char="ü"/>
            </a:pPr>
            <a:r>
              <a:rPr lang="en-US" sz="1100" b="1" dirty="0"/>
              <a:t>Fastest growing genomics company in the space</a:t>
            </a:r>
          </a:p>
          <a:p>
            <a:pPr marL="742769" lvl="1" indent="-285680">
              <a:spcAft>
                <a:spcPts val="300"/>
              </a:spcAft>
              <a:buFont typeface="Arial"/>
              <a:buChar char="•"/>
            </a:pPr>
            <a:r>
              <a:rPr lang="en-US" sz="1100" dirty="0">
                <a:solidFill>
                  <a:schemeClr val="tx1">
                    <a:lumMod val="65000"/>
                    <a:lumOff val="35000"/>
                  </a:schemeClr>
                </a:solidFill>
              </a:rPr>
              <a:t>#1 Post-RP test on the market </a:t>
            </a:r>
          </a:p>
          <a:p>
            <a:pPr marL="742769" lvl="1" indent="-285680">
              <a:spcAft>
                <a:spcPts val="300"/>
              </a:spcAft>
              <a:buFont typeface="Arial"/>
              <a:buChar char="•"/>
            </a:pPr>
            <a:r>
              <a:rPr lang="en-US" sz="1100" dirty="0">
                <a:solidFill>
                  <a:schemeClr val="tx1">
                    <a:lumMod val="65000"/>
                    <a:lumOff val="35000"/>
                  </a:schemeClr>
                </a:solidFill>
              </a:rPr>
              <a:t>Launched Decipher Biopsy test in 2016, 4,000+ study patients in pipeline</a:t>
            </a:r>
          </a:p>
          <a:p>
            <a:pPr marL="742769" lvl="1" indent="-285680">
              <a:spcAft>
                <a:spcPts val="300"/>
              </a:spcAft>
              <a:buFont typeface="Arial"/>
              <a:buChar char="•"/>
            </a:pPr>
            <a:r>
              <a:rPr lang="en-US" sz="1100" dirty="0">
                <a:solidFill>
                  <a:schemeClr val="tx1">
                    <a:lumMod val="65000"/>
                    <a:lumOff val="35000"/>
                  </a:schemeClr>
                </a:solidFill>
              </a:rPr>
              <a:t>Launched Bladder Cancer test in 2017</a:t>
            </a:r>
          </a:p>
          <a:p>
            <a:pPr marL="742769" lvl="1" indent="-285680">
              <a:spcAft>
                <a:spcPts val="300"/>
              </a:spcAft>
              <a:buFont typeface="Arial"/>
              <a:buChar char="•"/>
            </a:pPr>
            <a:r>
              <a:rPr lang="en-US" sz="1100" dirty="0">
                <a:solidFill>
                  <a:schemeClr val="tx1">
                    <a:lumMod val="65000"/>
                    <a:lumOff val="35000"/>
                  </a:schemeClr>
                </a:solidFill>
              </a:rPr>
              <a:t>Licensing agreement with Color Genetics to market Hereditary Testing </a:t>
            </a:r>
          </a:p>
          <a:p>
            <a:pPr marL="742769" lvl="1" indent="-285680">
              <a:spcAft>
                <a:spcPts val="300"/>
              </a:spcAft>
              <a:buFont typeface="Arial"/>
              <a:buChar char="•"/>
            </a:pPr>
            <a:r>
              <a:rPr lang="en-US" sz="1100" dirty="0">
                <a:solidFill>
                  <a:schemeClr val="tx1">
                    <a:lumMod val="65000"/>
                    <a:lumOff val="35000"/>
                  </a:schemeClr>
                </a:solidFill>
              </a:rPr>
              <a:t>Average 3-4 publications/month between all products </a:t>
            </a:r>
          </a:p>
          <a:p>
            <a:pPr lvl="1">
              <a:spcAft>
                <a:spcPts val="300"/>
              </a:spcAft>
            </a:pPr>
            <a:endParaRPr lang="en-US" sz="1100" dirty="0">
              <a:solidFill>
                <a:schemeClr val="tx1">
                  <a:lumMod val="65000"/>
                  <a:lumOff val="35000"/>
                </a:schemeClr>
              </a:solidFill>
            </a:endParaRPr>
          </a:p>
          <a:p>
            <a:pPr marL="285680" indent="-285680">
              <a:spcAft>
                <a:spcPts val="300"/>
              </a:spcAft>
              <a:buFont typeface="Wingdings" charset="2"/>
              <a:buChar char="ü"/>
            </a:pPr>
            <a:r>
              <a:rPr lang="en-US" sz="1100" b="1" dirty="0">
                <a:solidFill>
                  <a:srgbClr val="000000"/>
                </a:solidFill>
              </a:rPr>
              <a:t>Most accurate and actionable genomic informatio</a:t>
            </a:r>
            <a:r>
              <a:rPr lang="en-US" sz="1100" b="1" dirty="0">
                <a:solidFill>
                  <a:schemeClr val="tx1">
                    <a:lumMod val="75000"/>
                    <a:lumOff val="25000"/>
                  </a:schemeClr>
                </a:solidFill>
              </a:rPr>
              <a:t>n </a:t>
            </a:r>
          </a:p>
          <a:p>
            <a:pPr marL="628499" lvl="1" indent="-171410">
              <a:spcAft>
                <a:spcPts val="300"/>
              </a:spcAft>
              <a:buFont typeface="Arial"/>
              <a:buChar char="•"/>
            </a:pPr>
            <a:r>
              <a:rPr lang="en-US" sz="1100" dirty="0">
                <a:solidFill>
                  <a:srgbClr val="595959"/>
                </a:solidFill>
              </a:rPr>
              <a:t>“Pure” genomic test that does not rely on clinical inputs</a:t>
            </a:r>
          </a:p>
          <a:p>
            <a:pPr marL="628499" lvl="1" indent="-171410">
              <a:spcAft>
                <a:spcPts val="300"/>
              </a:spcAft>
              <a:buFont typeface="Arial"/>
              <a:buChar char="•"/>
            </a:pPr>
            <a:r>
              <a:rPr lang="en-US" sz="1100" dirty="0">
                <a:solidFill>
                  <a:srgbClr val="595959"/>
                </a:solidFill>
              </a:rPr>
              <a:t>Most accurate test (to our knowledge) based on published studies</a:t>
            </a:r>
          </a:p>
          <a:p>
            <a:pPr marL="742769" lvl="1" indent="-285680">
              <a:spcAft>
                <a:spcPts val="300"/>
              </a:spcAft>
              <a:buFont typeface="Arial"/>
              <a:buChar char="•"/>
            </a:pPr>
            <a:r>
              <a:rPr lang="en-US" sz="1100" dirty="0">
                <a:solidFill>
                  <a:srgbClr val="595959"/>
                </a:solidFill>
              </a:rPr>
              <a:t>First company with Predictive data that provides meaningful information to Patients, Practitioners and value to the health care system</a:t>
            </a:r>
          </a:p>
          <a:p>
            <a:pPr marL="742769" lvl="1" indent="-285680">
              <a:spcAft>
                <a:spcPts val="300"/>
              </a:spcAft>
              <a:buFont typeface="Arial"/>
              <a:buChar char="•"/>
            </a:pPr>
            <a:r>
              <a:rPr lang="en-US" sz="1100" dirty="0">
                <a:solidFill>
                  <a:srgbClr val="595959"/>
                </a:solidFill>
              </a:rPr>
              <a:t>Only company that’s focusing studies on hormone, radiation and chemo-sensitivity</a:t>
            </a:r>
          </a:p>
          <a:p>
            <a:pPr lvl="1">
              <a:spcAft>
                <a:spcPts val="300"/>
              </a:spcAft>
            </a:pPr>
            <a:endParaRPr lang="en-US" sz="1100" dirty="0">
              <a:solidFill>
                <a:srgbClr val="595959"/>
              </a:solidFill>
            </a:endParaRPr>
          </a:p>
          <a:p>
            <a:pPr marL="285680" indent="-285680">
              <a:spcAft>
                <a:spcPts val="300"/>
              </a:spcAft>
              <a:buFont typeface="Wingdings" charset="2"/>
              <a:buChar char="ü"/>
            </a:pPr>
            <a:r>
              <a:rPr lang="en-US" sz="1100" b="1" dirty="0">
                <a:solidFill>
                  <a:srgbClr val="000000"/>
                </a:solidFill>
              </a:rPr>
              <a:t>Open Research platform (GRID) that allows for the advancement of Biomarker discovery</a:t>
            </a:r>
          </a:p>
          <a:p>
            <a:pPr marL="742769" lvl="1" indent="-285680">
              <a:spcAft>
                <a:spcPts val="300"/>
              </a:spcAft>
              <a:buFont typeface="Arial"/>
              <a:buChar char="•"/>
            </a:pPr>
            <a:r>
              <a:rPr lang="en-US" sz="1100" dirty="0">
                <a:solidFill>
                  <a:srgbClr val="595959"/>
                </a:solidFill>
              </a:rPr>
              <a:t>Platform allows for capture of 1.4 million data points per patient</a:t>
            </a:r>
          </a:p>
          <a:p>
            <a:pPr marL="742769" lvl="1" indent="-285680">
              <a:spcAft>
                <a:spcPts val="300"/>
              </a:spcAft>
              <a:buFont typeface="Arial"/>
              <a:buChar char="•"/>
            </a:pPr>
            <a:r>
              <a:rPr lang="en-US" sz="1100" dirty="0">
                <a:solidFill>
                  <a:srgbClr val="595959"/>
                </a:solidFill>
              </a:rPr>
              <a:t>Whole genome data sharing and collaborative research program </a:t>
            </a:r>
          </a:p>
          <a:p>
            <a:pPr lvl="1">
              <a:spcAft>
                <a:spcPts val="300"/>
              </a:spcAft>
            </a:pPr>
            <a:endParaRPr lang="en-US" sz="1100" b="1" dirty="0"/>
          </a:p>
          <a:p>
            <a:pPr>
              <a:defRPr/>
            </a:pPr>
            <a:r>
              <a:rPr lang="en-US" sz="2200" dirty="0"/>
              <a:t>.</a:t>
            </a:r>
            <a:endParaRPr lang="en-US" sz="2200" dirty="0">
              <a:solidFill>
                <a:srgbClr val="000000"/>
              </a:solidFill>
            </a:endParaRPr>
          </a:p>
        </p:txBody>
      </p:sp>
      <p:grpSp>
        <p:nvGrpSpPr>
          <p:cNvPr id="19459" name="Group 7"/>
          <p:cNvGrpSpPr>
            <a:grpSpLocks/>
          </p:cNvGrpSpPr>
          <p:nvPr/>
        </p:nvGrpSpPr>
        <p:grpSpPr bwMode="auto">
          <a:xfrm>
            <a:off x="215516" y="1023578"/>
            <a:ext cx="3050381" cy="2917031"/>
            <a:chOff x="0" y="1653173"/>
            <a:chExt cx="4506068" cy="4368115"/>
          </a:xfrm>
        </p:grpSpPr>
        <p:sp>
          <p:nvSpPr>
            <p:cNvPr id="9" name="Oval 8"/>
            <p:cNvSpPr>
              <a:spLocks noChangeAspect="1"/>
            </p:cNvSpPr>
            <p:nvPr/>
          </p:nvSpPr>
          <p:spPr>
            <a:xfrm>
              <a:off x="3310078" y="2066807"/>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 name="Oval 9"/>
            <p:cNvSpPr>
              <a:spLocks noChangeAspect="1"/>
            </p:cNvSpPr>
            <p:nvPr/>
          </p:nvSpPr>
          <p:spPr>
            <a:xfrm>
              <a:off x="3310078" y="1653173"/>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 name="Oval 10"/>
            <p:cNvSpPr>
              <a:spLocks noChangeAspect="1"/>
            </p:cNvSpPr>
            <p:nvPr/>
          </p:nvSpPr>
          <p:spPr>
            <a:xfrm>
              <a:off x="3310078" y="1790456"/>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 name="Oval 11"/>
            <p:cNvSpPr>
              <a:spLocks noChangeAspect="1"/>
            </p:cNvSpPr>
            <p:nvPr/>
          </p:nvSpPr>
          <p:spPr>
            <a:xfrm>
              <a:off x="3311837" y="1929523"/>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 name="Oval 12"/>
            <p:cNvSpPr>
              <a:spLocks noChangeAspect="1"/>
            </p:cNvSpPr>
            <p:nvPr/>
          </p:nvSpPr>
          <p:spPr>
            <a:xfrm>
              <a:off x="2068359" y="2343156"/>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 name="Oval 13"/>
            <p:cNvSpPr>
              <a:spLocks noChangeAspect="1"/>
            </p:cNvSpPr>
            <p:nvPr/>
          </p:nvSpPr>
          <p:spPr>
            <a:xfrm>
              <a:off x="2483438" y="1929523"/>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 name="Oval 14"/>
            <p:cNvSpPr>
              <a:spLocks noChangeAspect="1"/>
            </p:cNvSpPr>
            <p:nvPr/>
          </p:nvSpPr>
          <p:spPr>
            <a:xfrm>
              <a:off x="2483438" y="2066807"/>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 name="Oval 15"/>
            <p:cNvSpPr>
              <a:spLocks noChangeAspect="1"/>
            </p:cNvSpPr>
            <p:nvPr/>
          </p:nvSpPr>
          <p:spPr>
            <a:xfrm>
              <a:off x="2620625" y="22040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 name="Oval 16"/>
            <p:cNvSpPr>
              <a:spLocks noChangeAspect="1"/>
            </p:cNvSpPr>
            <p:nvPr/>
          </p:nvSpPr>
          <p:spPr>
            <a:xfrm>
              <a:off x="3310078" y="3033141"/>
              <a:ext cx="93217"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 name="Oval 17"/>
            <p:cNvSpPr>
              <a:spLocks noChangeAspect="1"/>
            </p:cNvSpPr>
            <p:nvPr/>
          </p:nvSpPr>
          <p:spPr>
            <a:xfrm>
              <a:off x="2068359" y="2480440"/>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 name="Oval 18"/>
            <p:cNvSpPr>
              <a:spLocks noChangeAspect="1"/>
            </p:cNvSpPr>
            <p:nvPr/>
          </p:nvSpPr>
          <p:spPr>
            <a:xfrm>
              <a:off x="3310078" y="2343156"/>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 name="Oval 19"/>
            <p:cNvSpPr>
              <a:spLocks noChangeAspect="1"/>
            </p:cNvSpPr>
            <p:nvPr/>
          </p:nvSpPr>
          <p:spPr>
            <a:xfrm>
              <a:off x="3310078" y="2480440"/>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1" name="Oval 20"/>
            <p:cNvSpPr>
              <a:spLocks noChangeAspect="1"/>
            </p:cNvSpPr>
            <p:nvPr/>
          </p:nvSpPr>
          <p:spPr>
            <a:xfrm>
              <a:off x="3311837"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2" name="Oval 21"/>
            <p:cNvSpPr>
              <a:spLocks noChangeAspect="1"/>
            </p:cNvSpPr>
            <p:nvPr/>
          </p:nvSpPr>
          <p:spPr>
            <a:xfrm>
              <a:off x="3310078" y="2756790"/>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3" name="Oval 22"/>
            <p:cNvSpPr>
              <a:spLocks noChangeAspect="1"/>
            </p:cNvSpPr>
            <p:nvPr/>
          </p:nvSpPr>
          <p:spPr>
            <a:xfrm>
              <a:off x="3310078" y="2894074"/>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4" name="Oval 23"/>
            <p:cNvSpPr>
              <a:spLocks noChangeAspect="1"/>
            </p:cNvSpPr>
            <p:nvPr/>
          </p:nvSpPr>
          <p:spPr>
            <a:xfrm>
              <a:off x="2068359" y="2894074"/>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5" name="Oval 24"/>
            <p:cNvSpPr>
              <a:spLocks noChangeAspect="1"/>
            </p:cNvSpPr>
            <p:nvPr/>
          </p:nvSpPr>
          <p:spPr>
            <a:xfrm>
              <a:off x="3310078" y="3723124"/>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6" name="Oval 25"/>
            <p:cNvSpPr>
              <a:spLocks noChangeAspect="1"/>
            </p:cNvSpPr>
            <p:nvPr/>
          </p:nvSpPr>
          <p:spPr>
            <a:xfrm>
              <a:off x="2068359" y="2619507"/>
              <a:ext cx="93217"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7" name="Oval 26"/>
            <p:cNvSpPr>
              <a:spLocks noChangeAspect="1"/>
            </p:cNvSpPr>
            <p:nvPr/>
          </p:nvSpPr>
          <p:spPr>
            <a:xfrm>
              <a:off x="2068359" y="2756790"/>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8" name="Oval 27"/>
            <p:cNvSpPr>
              <a:spLocks noChangeAspect="1"/>
            </p:cNvSpPr>
            <p:nvPr/>
          </p:nvSpPr>
          <p:spPr>
            <a:xfrm>
              <a:off x="3449024"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9" name="Oval 28"/>
            <p:cNvSpPr>
              <a:spLocks noChangeAspect="1"/>
            </p:cNvSpPr>
            <p:nvPr/>
          </p:nvSpPr>
          <p:spPr>
            <a:xfrm>
              <a:off x="3449024"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0" name="Oval 29"/>
            <p:cNvSpPr>
              <a:spLocks noChangeAspect="1"/>
            </p:cNvSpPr>
            <p:nvPr/>
          </p:nvSpPr>
          <p:spPr>
            <a:xfrm>
              <a:off x="3449024"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1" name="Oval 30"/>
            <p:cNvSpPr>
              <a:spLocks noChangeAspect="1"/>
            </p:cNvSpPr>
            <p:nvPr/>
          </p:nvSpPr>
          <p:spPr>
            <a:xfrm>
              <a:off x="3449024"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2" name="Oval 31"/>
            <p:cNvSpPr>
              <a:spLocks noChangeAspect="1"/>
            </p:cNvSpPr>
            <p:nvPr/>
          </p:nvSpPr>
          <p:spPr>
            <a:xfrm>
              <a:off x="4275665" y="4964025"/>
              <a:ext cx="93216"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3" name="Oval 32"/>
            <p:cNvSpPr>
              <a:spLocks noChangeAspect="1"/>
            </p:cNvSpPr>
            <p:nvPr/>
          </p:nvSpPr>
          <p:spPr>
            <a:xfrm>
              <a:off x="3449024"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4" name="Oval 33"/>
            <p:cNvSpPr>
              <a:spLocks noChangeAspect="1"/>
            </p:cNvSpPr>
            <p:nvPr/>
          </p:nvSpPr>
          <p:spPr>
            <a:xfrm>
              <a:off x="3449024"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5" name="Oval 34"/>
            <p:cNvSpPr>
              <a:spLocks noChangeAspect="1"/>
            </p:cNvSpPr>
            <p:nvPr/>
          </p:nvSpPr>
          <p:spPr>
            <a:xfrm>
              <a:off x="3586212"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6" name="Oval 35"/>
            <p:cNvSpPr>
              <a:spLocks noChangeAspect="1"/>
            </p:cNvSpPr>
            <p:nvPr/>
          </p:nvSpPr>
          <p:spPr>
            <a:xfrm>
              <a:off x="3586212"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7" name="Oval 36"/>
            <p:cNvSpPr>
              <a:spLocks noChangeAspect="1"/>
            </p:cNvSpPr>
            <p:nvPr/>
          </p:nvSpPr>
          <p:spPr>
            <a:xfrm>
              <a:off x="3586212"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8" name="Oval 37"/>
            <p:cNvSpPr>
              <a:spLocks noChangeAspect="1"/>
            </p:cNvSpPr>
            <p:nvPr/>
          </p:nvSpPr>
          <p:spPr>
            <a:xfrm>
              <a:off x="4414610" y="468767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39" name="Oval 38"/>
            <p:cNvSpPr>
              <a:spLocks noChangeAspect="1"/>
            </p:cNvSpPr>
            <p:nvPr/>
          </p:nvSpPr>
          <p:spPr>
            <a:xfrm>
              <a:off x="3725157"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0" name="Oval 39"/>
            <p:cNvSpPr>
              <a:spLocks noChangeAspect="1"/>
            </p:cNvSpPr>
            <p:nvPr/>
          </p:nvSpPr>
          <p:spPr>
            <a:xfrm>
              <a:off x="3586212"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1" name="Oval 40"/>
            <p:cNvSpPr>
              <a:spLocks noChangeAspect="1"/>
            </p:cNvSpPr>
            <p:nvPr/>
          </p:nvSpPr>
          <p:spPr>
            <a:xfrm>
              <a:off x="3586212"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2" name="Oval 41"/>
            <p:cNvSpPr>
              <a:spLocks noChangeAspect="1"/>
            </p:cNvSpPr>
            <p:nvPr/>
          </p:nvSpPr>
          <p:spPr>
            <a:xfrm>
              <a:off x="3449024" y="3860408"/>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3" name="Oval 42"/>
            <p:cNvSpPr>
              <a:spLocks noChangeAspect="1"/>
            </p:cNvSpPr>
            <p:nvPr/>
          </p:nvSpPr>
          <p:spPr>
            <a:xfrm>
              <a:off x="3310078" y="3307708"/>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4" name="Oval 43"/>
            <p:cNvSpPr>
              <a:spLocks noChangeAspect="1"/>
            </p:cNvSpPr>
            <p:nvPr/>
          </p:nvSpPr>
          <p:spPr>
            <a:xfrm>
              <a:off x="3310078" y="3584058"/>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5" name="Oval 44"/>
            <p:cNvSpPr>
              <a:spLocks noChangeAspect="1"/>
            </p:cNvSpPr>
            <p:nvPr/>
          </p:nvSpPr>
          <p:spPr>
            <a:xfrm>
              <a:off x="4138478" y="510130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6" name="Oval 45"/>
            <p:cNvSpPr>
              <a:spLocks noChangeAspect="1"/>
            </p:cNvSpPr>
            <p:nvPr/>
          </p:nvSpPr>
          <p:spPr>
            <a:xfrm>
              <a:off x="3310078" y="3446775"/>
              <a:ext cx="93217"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7" name="Oval 46"/>
            <p:cNvSpPr>
              <a:spLocks noChangeAspect="1"/>
            </p:cNvSpPr>
            <p:nvPr/>
          </p:nvSpPr>
          <p:spPr>
            <a:xfrm>
              <a:off x="3172891"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8" name="Oval 47"/>
            <p:cNvSpPr>
              <a:spLocks noChangeAspect="1"/>
            </p:cNvSpPr>
            <p:nvPr/>
          </p:nvSpPr>
          <p:spPr>
            <a:xfrm>
              <a:off x="3172891"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49" name="Oval 48"/>
            <p:cNvSpPr>
              <a:spLocks noChangeAspect="1"/>
            </p:cNvSpPr>
            <p:nvPr/>
          </p:nvSpPr>
          <p:spPr>
            <a:xfrm>
              <a:off x="3172891" y="1653173"/>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0" name="Oval 49"/>
            <p:cNvSpPr>
              <a:spLocks noChangeAspect="1"/>
            </p:cNvSpPr>
            <p:nvPr/>
          </p:nvSpPr>
          <p:spPr>
            <a:xfrm>
              <a:off x="3172891" y="179045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1" name="Oval 50"/>
            <p:cNvSpPr>
              <a:spLocks noChangeAspect="1"/>
            </p:cNvSpPr>
            <p:nvPr/>
          </p:nvSpPr>
          <p:spPr>
            <a:xfrm>
              <a:off x="3172891" y="1929523"/>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2" name="Oval 51"/>
            <p:cNvSpPr>
              <a:spLocks noChangeAspect="1"/>
            </p:cNvSpPr>
            <p:nvPr/>
          </p:nvSpPr>
          <p:spPr>
            <a:xfrm>
              <a:off x="3172891" y="2066807"/>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3" name="Oval 52"/>
            <p:cNvSpPr>
              <a:spLocks noChangeAspect="1"/>
            </p:cNvSpPr>
            <p:nvPr/>
          </p:nvSpPr>
          <p:spPr>
            <a:xfrm>
              <a:off x="3172891" y="22040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4" name="Oval 53"/>
            <p:cNvSpPr>
              <a:spLocks noChangeAspect="1"/>
            </p:cNvSpPr>
            <p:nvPr/>
          </p:nvSpPr>
          <p:spPr>
            <a:xfrm>
              <a:off x="3172891"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5" name="Oval 54"/>
            <p:cNvSpPr>
              <a:spLocks noChangeAspect="1"/>
            </p:cNvSpPr>
            <p:nvPr/>
          </p:nvSpPr>
          <p:spPr>
            <a:xfrm>
              <a:off x="3172891" y="4136758"/>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6" name="Oval 55"/>
            <p:cNvSpPr>
              <a:spLocks noChangeAspect="1"/>
            </p:cNvSpPr>
            <p:nvPr/>
          </p:nvSpPr>
          <p:spPr>
            <a:xfrm>
              <a:off x="3999531" y="5240376"/>
              <a:ext cx="93217"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7" name="Oval 56"/>
            <p:cNvSpPr>
              <a:spLocks noChangeAspect="1"/>
            </p:cNvSpPr>
            <p:nvPr/>
          </p:nvSpPr>
          <p:spPr>
            <a:xfrm>
              <a:off x="3033946" y="3997691"/>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8" name="Oval 57"/>
            <p:cNvSpPr>
              <a:spLocks noChangeAspect="1"/>
            </p:cNvSpPr>
            <p:nvPr/>
          </p:nvSpPr>
          <p:spPr>
            <a:xfrm>
              <a:off x="2207306"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59" name="Oval 58"/>
            <p:cNvSpPr>
              <a:spLocks noChangeAspect="1"/>
            </p:cNvSpPr>
            <p:nvPr/>
          </p:nvSpPr>
          <p:spPr>
            <a:xfrm>
              <a:off x="2344493" y="3170424"/>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0" name="Oval 59"/>
            <p:cNvSpPr>
              <a:spLocks noChangeAspect="1"/>
            </p:cNvSpPr>
            <p:nvPr/>
          </p:nvSpPr>
          <p:spPr>
            <a:xfrm>
              <a:off x="3172891" y="358405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1" name="Oval 60"/>
            <p:cNvSpPr>
              <a:spLocks noChangeAspect="1"/>
            </p:cNvSpPr>
            <p:nvPr/>
          </p:nvSpPr>
          <p:spPr>
            <a:xfrm>
              <a:off x="3172891" y="3446775"/>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2" name="Oval 61"/>
            <p:cNvSpPr>
              <a:spLocks noChangeAspect="1"/>
            </p:cNvSpPr>
            <p:nvPr/>
          </p:nvSpPr>
          <p:spPr>
            <a:xfrm>
              <a:off x="3172891" y="3997691"/>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3" name="Oval 62"/>
            <p:cNvSpPr>
              <a:spLocks noChangeAspect="1"/>
            </p:cNvSpPr>
            <p:nvPr/>
          </p:nvSpPr>
          <p:spPr>
            <a:xfrm>
              <a:off x="3033946" y="2343156"/>
              <a:ext cx="93216"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4" name="Oval 63"/>
            <p:cNvSpPr>
              <a:spLocks noChangeAspect="1"/>
            </p:cNvSpPr>
            <p:nvPr/>
          </p:nvSpPr>
          <p:spPr>
            <a:xfrm>
              <a:off x="3033946" y="2480440"/>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5" name="Oval 64"/>
            <p:cNvSpPr>
              <a:spLocks noChangeAspect="1"/>
            </p:cNvSpPr>
            <p:nvPr/>
          </p:nvSpPr>
          <p:spPr>
            <a:xfrm>
              <a:off x="3033946" y="1790456"/>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6" name="Oval 65"/>
            <p:cNvSpPr>
              <a:spLocks noChangeAspect="1"/>
            </p:cNvSpPr>
            <p:nvPr/>
          </p:nvSpPr>
          <p:spPr>
            <a:xfrm>
              <a:off x="3035704" y="1929523"/>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7" name="Oval 66"/>
            <p:cNvSpPr>
              <a:spLocks noChangeAspect="1"/>
            </p:cNvSpPr>
            <p:nvPr/>
          </p:nvSpPr>
          <p:spPr>
            <a:xfrm>
              <a:off x="3033946" y="2066807"/>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8" name="Oval 67"/>
            <p:cNvSpPr>
              <a:spLocks noChangeAspect="1"/>
            </p:cNvSpPr>
            <p:nvPr/>
          </p:nvSpPr>
          <p:spPr>
            <a:xfrm>
              <a:off x="3033946" y="2204090"/>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69" name="Oval 68"/>
            <p:cNvSpPr>
              <a:spLocks noChangeAspect="1"/>
            </p:cNvSpPr>
            <p:nvPr/>
          </p:nvSpPr>
          <p:spPr>
            <a:xfrm>
              <a:off x="3033946" y="2619507"/>
              <a:ext cx="93216"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0" name="Oval 69"/>
            <p:cNvSpPr>
              <a:spLocks noChangeAspect="1"/>
            </p:cNvSpPr>
            <p:nvPr/>
          </p:nvSpPr>
          <p:spPr>
            <a:xfrm>
              <a:off x="3033946" y="3033141"/>
              <a:ext cx="93216"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1" name="Oval 70"/>
            <p:cNvSpPr>
              <a:spLocks noChangeAspect="1"/>
            </p:cNvSpPr>
            <p:nvPr/>
          </p:nvSpPr>
          <p:spPr>
            <a:xfrm>
              <a:off x="3033946" y="2756790"/>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2" name="Oval 71"/>
            <p:cNvSpPr>
              <a:spLocks noChangeAspect="1"/>
            </p:cNvSpPr>
            <p:nvPr/>
          </p:nvSpPr>
          <p:spPr>
            <a:xfrm>
              <a:off x="3033946" y="2894074"/>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3" name="Oval 72"/>
            <p:cNvSpPr>
              <a:spLocks noChangeAspect="1"/>
            </p:cNvSpPr>
            <p:nvPr/>
          </p:nvSpPr>
          <p:spPr>
            <a:xfrm>
              <a:off x="3033946" y="3307708"/>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4" name="Oval 73"/>
            <p:cNvSpPr>
              <a:spLocks noChangeAspect="1"/>
            </p:cNvSpPr>
            <p:nvPr/>
          </p:nvSpPr>
          <p:spPr>
            <a:xfrm>
              <a:off x="3033946" y="3584058"/>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5" name="Oval 74"/>
            <p:cNvSpPr>
              <a:spLocks noChangeAspect="1"/>
            </p:cNvSpPr>
            <p:nvPr/>
          </p:nvSpPr>
          <p:spPr>
            <a:xfrm>
              <a:off x="3862344" y="5240376"/>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6" name="Oval 75"/>
            <p:cNvSpPr>
              <a:spLocks noChangeAspect="1"/>
            </p:cNvSpPr>
            <p:nvPr/>
          </p:nvSpPr>
          <p:spPr>
            <a:xfrm>
              <a:off x="3033946" y="3446775"/>
              <a:ext cx="93216"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7" name="Oval 76"/>
            <p:cNvSpPr>
              <a:spLocks noChangeAspect="1"/>
            </p:cNvSpPr>
            <p:nvPr/>
          </p:nvSpPr>
          <p:spPr>
            <a:xfrm>
              <a:off x="2896759"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8" name="Oval 77"/>
            <p:cNvSpPr>
              <a:spLocks noChangeAspect="1"/>
            </p:cNvSpPr>
            <p:nvPr/>
          </p:nvSpPr>
          <p:spPr>
            <a:xfrm>
              <a:off x="2896759"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79" name="Oval 78"/>
            <p:cNvSpPr>
              <a:spLocks noChangeAspect="1"/>
            </p:cNvSpPr>
            <p:nvPr/>
          </p:nvSpPr>
          <p:spPr>
            <a:xfrm>
              <a:off x="2896759" y="1929523"/>
              <a:ext cx="93216"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0" name="Oval 79"/>
            <p:cNvSpPr>
              <a:spLocks noChangeAspect="1"/>
            </p:cNvSpPr>
            <p:nvPr/>
          </p:nvSpPr>
          <p:spPr>
            <a:xfrm>
              <a:off x="2896759" y="2066807"/>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1" name="Oval 80"/>
            <p:cNvSpPr>
              <a:spLocks noChangeAspect="1"/>
            </p:cNvSpPr>
            <p:nvPr/>
          </p:nvSpPr>
          <p:spPr>
            <a:xfrm>
              <a:off x="2896759" y="22040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2" name="Oval 81"/>
            <p:cNvSpPr>
              <a:spLocks noChangeAspect="1"/>
            </p:cNvSpPr>
            <p:nvPr/>
          </p:nvSpPr>
          <p:spPr>
            <a:xfrm>
              <a:off x="2896759"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3" name="Oval 82"/>
            <p:cNvSpPr>
              <a:spLocks noChangeAspect="1"/>
            </p:cNvSpPr>
            <p:nvPr/>
          </p:nvSpPr>
          <p:spPr>
            <a:xfrm>
              <a:off x="2896759"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4" name="Oval 83"/>
            <p:cNvSpPr>
              <a:spLocks noChangeAspect="1"/>
            </p:cNvSpPr>
            <p:nvPr/>
          </p:nvSpPr>
          <p:spPr>
            <a:xfrm>
              <a:off x="2896759"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5" name="Oval 84"/>
            <p:cNvSpPr>
              <a:spLocks noChangeAspect="1"/>
            </p:cNvSpPr>
            <p:nvPr/>
          </p:nvSpPr>
          <p:spPr>
            <a:xfrm>
              <a:off x="2896759"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6" name="Oval 85"/>
            <p:cNvSpPr>
              <a:spLocks noChangeAspect="1"/>
            </p:cNvSpPr>
            <p:nvPr/>
          </p:nvSpPr>
          <p:spPr>
            <a:xfrm>
              <a:off x="2896759"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7" name="Oval 86"/>
            <p:cNvSpPr>
              <a:spLocks noChangeAspect="1"/>
            </p:cNvSpPr>
            <p:nvPr/>
          </p:nvSpPr>
          <p:spPr>
            <a:xfrm>
              <a:off x="2896759" y="3860408"/>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8" name="Oval 87"/>
            <p:cNvSpPr>
              <a:spLocks noChangeAspect="1"/>
            </p:cNvSpPr>
            <p:nvPr/>
          </p:nvSpPr>
          <p:spPr>
            <a:xfrm>
              <a:off x="3725157" y="5240376"/>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89" name="Oval 88"/>
            <p:cNvSpPr>
              <a:spLocks noChangeAspect="1"/>
            </p:cNvSpPr>
            <p:nvPr/>
          </p:nvSpPr>
          <p:spPr>
            <a:xfrm>
              <a:off x="2896759" y="3723124"/>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0" name="Oval 89"/>
            <p:cNvSpPr>
              <a:spLocks noChangeAspect="1"/>
            </p:cNvSpPr>
            <p:nvPr/>
          </p:nvSpPr>
          <p:spPr>
            <a:xfrm>
              <a:off x="2896759" y="3997691"/>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1" name="Oval 90"/>
            <p:cNvSpPr>
              <a:spLocks noChangeAspect="1"/>
            </p:cNvSpPr>
            <p:nvPr/>
          </p:nvSpPr>
          <p:spPr>
            <a:xfrm>
              <a:off x="2896759" y="358405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2" name="Oval 91"/>
            <p:cNvSpPr>
              <a:spLocks noChangeAspect="1"/>
            </p:cNvSpPr>
            <p:nvPr/>
          </p:nvSpPr>
          <p:spPr>
            <a:xfrm>
              <a:off x="3725157" y="4274042"/>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3" name="Oval 92"/>
            <p:cNvSpPr>
              <a:spLocks noChangeAspect="1"/>
            </p:cNvSpPr>
            <p:nvPr/>
          </p:nvSpPr>
          <p:spPr>
            <a:xfrm>
              <a:off x="2759571"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4" name="Oval 93"/>
            <p:cNvSpPr>
              <a:spLocks noChangeAspect="1"/>
            </p:cNvSpPr>
            <p:nvPr/>
          </p:nvSpPr>
          <p:spPr>
            <a:xfrm>
              <a:off x="2759571"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5" name="Oval 94"/>
            <p:cNvSpPr>
              <a:spLocks noChangeAspect="1"/>
            </p:cNvSpPr>
            <p:nvPr/>
          </p:nvSpPr>
          <p:spPr>
            <a:xfrm>
              <a:off x="2759571" y="1929523"/>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6" name="Oval 95"/>
            <p:cNvSpPr>
              <a:spLocks noChangeAspect="1"/>
            </p:cNvSpPr>
            <p:nvPr/>
          </p:nvSpPr>
          <p:spPr>
            <a:xfrm>
              <a:off x="2759571" y="2066807"/>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7" name="Oval 96"/>
            <p:cNvSpPr>
              <a:spLocks noChangeAspect="1"/>
            </p:cNvSpPr>
            <p:nvPr/>
          </p:nvSpPr>
          <p:spPr>
            <a:xfrm>
              <a:off x="2759571" y="22040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8" name="Oval 97"/>
            <p:cNvSpPr>
              <a:spLocks noChangeAspect="1"/>
            </p:cNvSpPr>
            <p:nvPr/>
          </p:nvSpPr>
          <p:spPr>
            <a:xfrm>
              <a:off x="2759571"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99" name="Oval 98"/>
            <p:cNvSpPr>
              <a:spLocks noChangeAspect="1"/>
            </p:cNvSpPr>
            <p:nvPr/>
          </p:nvSpPr>
          <p:spPr>
            <a:xfrm>
              <a:off x="2759571"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0" name="Oval 99"/>
            <p:cNvSpPr>
              <a:spLocks noChangeAspect="1"/>
            </p:cNvSpPr>
            <p:nvPr/>
          </p:nvSpPr>
          <p:spPr>
            <a:xfrm>
              <a:off x="2759571"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1" name="Oval 100"/>
            <p:cNvSpPr>
              <a:spLocks noChangeAspect="1"/>
            </p:cNvSpPr>
            <p:nvPr/>
          </p:nvSpPr>
          <p:spPr>
            <a:xfrm>
              <a:off x="2759571"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2" name="Oval 101"/>
            <p:cNvSpPr>
              <a:spLocks noChangeAspect="1"/>
            </p:cNvSpPr>
            <p:nvPr/>
          </p:nvSpPr>
          <p:spPr>
            <a:xfrm>
              <a:off x="2759571"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3" name="Oval 102"/>
            <p:cNvSpPr>
              <a:spLocks noChangeAspect="1"/>
            </p:cNvSpPr>
            <p:nvPr/>
          </p:nvSpPr>
          <p:spPr>
            <a:xfrm>
              <a:off x="2759571" y="3860408"/>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4" name="Oval 103"/>
            <p:cNvSpPr>
              <a:spLocks noChangeAspect="1"/>
            </p:cNvSpPr>
            <p:nvPr/>
          </p:nvSpPr>
          <p:spPr>
            <a:xfrm>
              <a:off x="2759571" y="3723124"/>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5" name="Oval 104"/>
            <p:cNvSpPr>
              <a:spLocks noChangeAspect="1"/>
            </p:cNvSpPr>
            <p:nvPr/>
          </p:nvSpPr>
          <p:spPr>
            <a:xfrm>
              <a:off x="2759571" y="358405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6" name="Oval 105"/>
            <p:cNvSpPr>
              <a:spLocks noChangeAspect="1"/>
            </p:cNvSpPr>
            <p:nvPr/>
          </p:nvSpPr>
          <p:spPr>
            <a:xfrm>
              <a:off x="3586212" y="4274042"/>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7" name="Oval 106"/>
            <p:cNvSpPr>
              <a:spLocks noChangeAspect="1"/>
            </p:cNvSpPr>
            <p:nvPr/>
          </p:nvSpPr>
          <p:spPr>
            <a:xfrm>
              <a:off x="2620625" y="1929523"/>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8" name="Oval 107"/>
            <p:cNvSpPr>
              <a:spLocks noChangeAspect="1"/>
            </p:cNvSpPr>
            <p:nvPr/>
          </p:nvSpPr>
          <p:spPr>
            <a:xfrm>
              <a:off x="2620625" y="2066807"/>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09" name="Oval 108"/>
            <p:cNvSpPr>
              <a:spLocks noChangeAspect="1"/>
            </p:cNvSpPr>
            <p:nvPr/>
          </p:nvSpPr>
          <p:spPr>
            <a:xfrm>
              <a:off x="2620625"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0" name="Oval 109"/>
            <p:cNvSpPr>
              <a:spLocks noChangeAspect="1"/>
            </p:cNvSpPr>
            <p:nvPr/>
          </p:nvSpPr>
          <p:spPr>
            <a:xfrm>
              <a:off x="2620625"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1" name="Oval 110"/>
            <p:cNvSpPr>
              <a:spLocks noChangeAspect="1"/>
            </p:cNvSpPr>
            <p:nvPr/>
          </p:nvSpPr>
          <p:spPr>
            <a:xfrm>
              <a:off x="2620625"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2" name="Oval 111"/>
            <p:cNvSpPr>
              <a:spLocks noChangeAspect="1"/>
            </p:cNvSpPr>
            <p:nvPr/>
          </p:nvSpPr>
          <p:spPr>
            <a:xfrm>
              <a:off x="2620625"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3" name="Oval 112"/>
            <p:cNvSpPr>
              <a:spLocks noChangeAspect="1"/>
            </p:cNvSpPr>
            <p:nvPr/>
          </p:nvSpPr>
          <p:spPr>
            <a:xfrm>
              <a:off x="2620625"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4" name="Oval 113"/>
            <p:cNvSpPr>
              <a:spLocks noChangeAspect="1"/>
            </p:cNvSpPr>
            <p:nvPr/>
          </p:nvSpPr>
          <p:spPr>
            <a:xfrm>
              <a:off x="2620625"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5" name="Oval 114"/>
            <p:cNvSpPr>
              <a:spLocks noChangeAspect="1"/>
            </p:cNvSpPr>
            <p:nvPr/>
          </p:nvSpPr>
          <p:spPr>
            <a:xfrm>
              <a:off x="2620625"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6" name="Oval 115"/>
            <p:cNvSpPr>
              <a:spLocks noChangeAspect="1"/>
            </p:cNvSpPr>
            <p:nvPr/>
          </p:nvSpPr>
          <p:spPr>
            <a:xfrm>
              <a:off x="3449024" y="48249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7" name="Oval 116"/>
            <p:cNvSpPr>
              <a:spLocks noChangeAspect="1"/>
            </p:cNvSpPr>
            <p:nvPr/>
          </p:nvSpPr>
          <p:spPr>
            <a:xfrm>
              <a:off x="2620625" y="3723124"/>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8" name="Oval 117"/>
            <p:cNvSpPr>
              <a:spLocks noChangeAspect="1"/>
            </p:cNvSpPr>
            <p:nvPr/>
          </p:nvSpPr>
          <p:spPr>
            <a:xfrm>
              <a:off x="2620625" y="358405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19" name="Oval 118"/>
            <p:cNvSpPr>
              <a:spLocks noChangeAspect="1"/>
            </p:cNvSpPr>
            <p:nvPr/>
          </p:nvSpPr>
          <p:spPr>
            <a:xfrm>
              <a:off x="3449024" y="4274042"/>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0" name="Oval 119"/>
            <p:cNvSpPr>
              <a:spLocks noChangeAspect="1"/>
            </p:cNvSpPr>
            <p:nvPr/>
          </p:nvSpPr>
          <p:spPr>
            <a:xfrm>
              <a:off x="2483438"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1" name="Oval 120"/>
            <p:cNvSpPr>
              <a:spLocks noChangeAspect="1"/>
            </p:cNvSpPr>
            <p:nvPr/>
          </p:nvSpPr>
          <p:spPr>
            <a:xfrm>
              <a:off x="2483438"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2" name="Oval 121"/>
            <p:cNvSpPr>
              <a:spLocks noChangeAspect="1"/>
            </p:cNvSpPr>
            <p:nvPr/>
          </p:nvSpPr>
          <p:spPr>
            <a:xfrm>
              <a:off x="2483438"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3" name="Oval 122"/>
            <p:cNvSpPr>
              <a:spLocks noChangeAspect="1"/>
            </p:cNvSpPr>
            <p:nvPr/>
          </p:nvSpPr>
          <p:spPr>
            <a:xfrm>
              <a:off x="2483438" y="3033141"/>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4" name="Oval 123"/>
            <p:cNvSpPr>
              <a:spLocks noChangeAspect="1"/>
            </p:cNvSpPr>
            <p:nvPr/>
          </p:nvSpPr>
          <p:spPr>
            <a:xfrm>
              <a:off x="2483438"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5" name="Oval 124"/>
            <p:cNvSpPr>
              <a:spLocks noChangeAspect="1"/>
            </p:cNvSpPr>
            <p:nvPr/>
          </p:nvSpPr>
          <p:spPr>
            <a:xfrm>
              <a:off x="2483438"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6" name="Oval 125"/>
            <p:cNvSpPr>
              <a:spLocks noChangeAspect="1"/>
            </p:cNvSpPr>
            <p:nvPr/>
          </p:nvSpPr>
          <p:spPr>
            <a:xfrm>
              <a:off x="2483438" y="330770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7" name="Oval 126"/>
            <p:cNvSpPr>
              <a:spLocks noChangeAspect="1"/>
            </p:cNvSpPr>
            <p:nvPr/>
          </p:nvSpPr>
          <p:spPr>
            <a:xfrm>
              <a:off x="3310078" y="4687676"/>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8" name="Oval 127"/>
            <p:cNvSpPr>
              <a:spLocks noChangeAspect="1"/>
            </p:cNvSpPr>
            <p:nvPr/>
          </p:nvSpPr>
          <p:spPr>
            <a:xfrm>
              <a:off x="2483438" y="3584058"/>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29" name="Oval 128"/>
            <p:cNvSpPr>
              <a:spLocks noChangeAspect="1"/>
            </p:cNvSpPr>
            <p:nvPr/>
          </p:nvSpPr>
          <p:spPr>
            <a:xfrm>
              <a:off x="3310078" y="4274042"/>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0" name="Oval 129"/>
            <p:cNvSpPr>
              <a:spLocks noChangeAspect="1"/>
            </p:cNvSpPr>
            <p:nvPr/>
          </p:nvSpPr>
          <p:spPr>
            <a:xfrm>
              <a:off x="2344493" y="2204090"/>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1" name="Oval 130"/>
            <p:cNvSpPr>
              <a:spLocks noChangeAspect="1"/>
            </p:cNvSpPr>
            <p:nvPr/>
          </p:nvSpPr>
          <p:spPr>
            <a:xfrm>
              <a:off x="2344493" y="2343156"/>
              <a:ext cx="93216"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2" name="Oval 131"/>
            <p:cNvSpPr>
              <a:spLocks noChangeAspect="1"/>
            </p:cNvSpPr>
            <p:nvPr/>
          </p:nvSpPr>
          <p:spPr>
            <a:xfrm>
              <a:off x="2344493" y="2480440"/>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3" name="Oval 132"/>
            <p:cNvSpPr>
              <a:spLocks noChangeAspect="1"/>
            </p:cNvSpPr>
            <p:nvPr/>
          </p:nvSpPr>
          <p:spPr>
            <a:xfrm>
              <a:off x="2344493" y="2894074"/>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4" name="Oval 133"/>
            <p:cNvSpPr>
              <a:spLocks noChangeAspect="1"/>
            </p:cNvSpPr>
            <p:nvPr/>
          </p:nvSpPr>
          <p:spPr>
            <a:xfrm>
              <a:off x="2344493" y="2619507"/>
              <a:ext cx="93216"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5" name="Oval 134"/>
            <p:cNvSpPr>
              <a:spLocks noChangeAspect="1"/>
            </p:cNvSpPr>
            <p:nvPr/>
          </p:nvSpPr>
          <p:spPr>
            <a:xfrm>
              <a:off x="2344493" y="2756790"/>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6" name="Oval 135"/>
            <p:cNvSpPr>
              <a:spLocks noChangeAspect="1"/>
            </p:cNvSpPr>
            <p:nvPr/>
          </p:nvSpPr>
          <p:spPr>
            <a:xfrm>
              <a:off x="2344493" y="3033141"/>
              <a:ext cx="93216"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7" name="Oval 136"/>
            <p:cNvSpPr>
              <a:spLocks noChangeAspect="1"/>
            </p:cNvSpPr>
            <p:nvPr/>
          </p:nvSpPr>
          <p:spPr>
            <a:xfrm>
              <a:off x="2207306"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8" name="Oval 137"/>
            <p:cNvSpPr>
              <a:spLocks noChangeAspect="1"/>
            </p:cNvSpPr>
            <p:nvPr/>
          </p:nvSpPr>
          <p:spPr>
            <a:xfrm>
              <a:off x="2207306"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39" name="Oval 138"/>
            <p:cNvSpPr>
              <a:spLocks noChangeAspect="1"/>
            </p:cNvSpPr>
            <p:nvPr/>
          </p:nvSpPr>
          <p:spPr>
            <a:xfrm>
              <a:off x="2207306"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0" name="Oval 139"/>
            <p:cNvSpPr>
              <a:spLocks noChangeAspect="1"/>
            </p:cNvSpPr>
            <p:nvPr/>
          </p:nvSpPr>
          <p:spPr>
            <a:xfrm>
              <a:off x="2207306"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1" name="Oval 140"/>
            <p:cNvSpPr>
              <a:spLocks noChangeAspect="1"/>
            </p:cNvSpPr>
            <p:nvPr/>
          </p:nvSpPr>
          <p:spPr>
            <a:xfrm>
              <a:off x="2207306"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2" name="Oval 141"/>
            <p:cNvSpPr>
              <a:spLocks noChangeAspect="1"/>
            </p:cNvSpPr>
            <p:nvPr/>
          </p:nvSpPr>
          <p:spPr>
            <a:xfrm>
              <a:off x="1931172" y="22040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3" name="Oval 142"/>
            <p:cNvSpPr>
              <a:spLocks noChangeAspect="1"/>
            </p:cNvSpPr>
            <p:nvPr/>
          </p:nvSpPr>
          <p:spPr>
            <a:xfrm>
              <a:off x="1931172"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4" name="Oval 143"/>
            <p:cNvSpPr>
              <a:spLocks noChangeAspect="1"/>
            </p:cNvSpPr>
            <p:nvPr/>
          </p:nvSpPr>
          <p:spPr>
            <a:xfrm>
              <a:off x="1931172"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5" name="Oval 144"/>
            <p:cNvSpPr>
              <a:spLocks noChangeAspect="1"/>
            </p:cNvSpPr>
            <p:nvPr/>
          </p:nvSpPr>
          <p:spPr>
            <a:xfrm>
              <a:off x="1931172"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6" name="Oval 145"/>
            <p:cNvSpPr>
              <a:spLocks noChangeAspect="1"/>
            </p:cNvSpPr>
            <p:nvPr/>
          </p:nvSpPr>
          <p:spPr>
            <a:xfrm>
              <a:off x="1931172"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7" name="Oval 146"/>
            <p:cNvSpPr>
              <a:spLocks noChangeAspect="1"/>
            </p:cNvSpPr>
            <p:nvPr/>
          </p:nvSpPr>
          <p:spPr>
            <a:xfrm>
              <a:off x="1793985" y="22040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8" name="Oval 147"/>
            <p:cNvSpPr>
              <a:spLocks noChangeAspect="1"/>
            </p:cNvSpPr>
            <p:nvPr/>
          </p:nvSpPr>
          <p:spPr>
            <a:xfrm>
              <a:off x="1793985" y="2343156"/>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49" name="Oval 148"/>
            <p:cNvSpPr>
              <a:spLocks noChangeAspect="1"/>
            </p:cNvSpPr>
            <p:nvPr/>
          </p:nvSpPr>
          <p:spPr>
            <a:xfrm>
              <a:off x="1793985" y="289407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0" name="Oval 149"/>
            <p:cNvSpPr>
              <a:spLocks noChangeAspect="1"/>
            </p:cNvSpPr>
            <p:nvPr/>
          </p:nvSpPr>
          <p:spPr>
            <a:xfrm>
              <a:off x="1793985"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1" name="Oval 150"/>
            <p:cNvSpPr>
              <a:spLocks noChangeAspect="1"/>
            </p:cNvSpPr>
            <p:nvPr/>
          </p:nvSpPr>
          <p:spPr>
            <a:xfrm>
              <a:off x="1793985" y="2619507"/>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2" name="Oval 151"/>
            <p:cNvSpPr>
              <a:spLocks noChangeAspect="1"/>
            </p:cNvSpPr>
            <p:nvPr/>
          </p:nvSpPr>
          <p:spPr>
            <a:xfrm>
              <a:off x="1793985" y="275679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3" name="Oval 152"/>
            <p:cNvSpPr>
              <a:spLocks noChangeAspect="1"/>
            </p:cNvSpPr>
            <p:nvPr/>
          </p:nvSpPr>
          <p:spPr>
            <a:xfrm>
              <a:off x="1655040" y="2480440"/>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4" name="Oval 153"/>
            <p:cNvSpPr>
              <a:spLocks noChangeAspect="1"/>
            </p:cNvSpPr>
            <p:nvPr/>
          </p:nvSpPr>
          <p:spPr>
            <a:xfrm>
              <a:off x="2896759" y="3446775"/>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5" name="Oval 154"/>
            <p:cNvSpPr>
              <a:spLocks noChangeAspect="1"/>
            </p:cNvSpPr>
            <p:nvPr/>
          </p:nvSpPr>
          <p:spPr>
            <a:xfrm>
              <a:off x="2759571" y="3446775"/>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6" name="Oval 155"/>
            <p:cNvSpPr>
              <a:spLocks noChangeAspect="1"/>
            </p:cNvSpPr>
            <p:nvPr/>
          </p:nvSpPr>
          <p:spPr>
            <a:xfrm>
              <a:off x="2620625" y="3446775"/>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7" name="Oval 156"/>
            <p:cNvSpPr>
              <a:spLocks noChangeAspect="1"/>
            </p:cNvSpPr>
            <p:nvPr/>
          </p:nvSpPr>
          <p:spPr>
            <a:xfrm>
              <a:off x="2483438" y="3446775"/>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8" name="Oval 157"/>
            <p:cNvSpPr>
              <a:spLocks noChangeAspect="1"/>
            </p:cNvSpPr>
            <p:nvPr/>
          </p:nvSpPr>
          <p:spPr>
            <a:xfrm>
              <a:off x="3725157" y="4411325"/>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59" name="Oval 158"/>
            <p:cNvSpPr>
              <a:spLocks noChangeAspect="1"/>
            </p:cNvSpPr>
            <p:nvPr/>
          </p:nvSpPr>
          <p:spPr>
            <a:xfrm>
              <a:off x="3586212" y="4411325"/>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0" name="Oval 159"/>
            <p:cNvSpPr>
              <a:spLocks noChangeAspect="1"/>
            </p:cNvSpPr>
            <p:nvPr/>
          </p:nvSpPr>
          <p:spPr>
            <a:xfrm>
              <a:off x="3449024" y="4411325"/>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1" name="Oval 160"/>
            <p:cNvSpPr>
              <a:spLocks noChangeAspect="1"/>
            </p:cNvSpPr>
            <p:nvPr/>
          </p:nvSpPr>
          <p:spPr>
            <a:xfrm>
              <a:off x="4275665" y="4550392"/>
              <a:ext cx="93216"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2" name="Oval 161"/>
            <p:cNvSpPr>
              <a:spLocks noChangeAspect="1"/>
            </p:cNvSpPr>
            <p:nvPr/>
          </p:nvSpPr>
          <p:spPr>
            <a:xfrm>
              <a:off x="4414610" y="4550392"/>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3" name="Oval 162"/>
            <p:cNvSpPr>
              <a:spLocks noChangeAspect="1"/>
            </p:cNvSpPr>
            <p:nvPr/>
          </p:nvSpPr>
          <p:spPr>
            <a:xfrm>
              <a:off x="4138478" y="4550392"/>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4" name="Oval 163"/>
            <p:cNvSpPr>
              <a:spLocks noChangeAspect="1"/>
            </p:cNvSpPr>
            <p:nvPr/>
          </p:nvSpPr>
          <p:spPr>
            <a:xfrm>
              <a:off x="3999531" y="4550392"/>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5" name="Oval 164"/>
            <p:cNvSpPr>
              <a:spLocks noChangeAspect="1"/>
            </p:cNvSpPr>
            <p:nvPr/>
          </p:nvSpPr>
          <p:spPr>
            <a:xfrm>
              <a:off x="3862344" y="4550392"/>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6" name="Oval 165"/>
            <p:cNvSpPr>
              <a:spLocks noChangeAspect="1"/>
            </p:cNvSpPr>
            <p:nvPr/>
          </p:nvSpPr>
          <p:spPr>
            <a:xfrm>
              <a:off x="3725157" y="4550392"/>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7" name="Oval 166"/>
            <p:cNvSpPr>
              <a:spLocks noChangeAspect="1"/>
            </p:cNvSpPr>
            <p:nvPr/>
          </p:nvSpPr>
          <p:spPr>
            <a:xfrm>
              <a:off x="3586212" y="4550392"/>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8" name="Oval 167"/>
            <p:cNvSpPr>
              <a:spLocks noChangeAspect="1"/>
            </p:cNvSpPr>
            <p:nvPr/>
          </p:nvSpPr>
          <p:spPr>
            <a:xfrm>
              <a:off x="3449024" y="4550392"/>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69" name="Oval 168"/>
            <p:cNvSpPr>
              <a:spLocks noChangeAspect="1"/>
            </p:cNvSpPr>
            <p:nvPr/>
          </p:nvSpPr>
          <p:spPr>
            <a:xfrm>
              <a:off x="3310078" y="4550392"/>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0" name="Oval 169"/>
            <p:cNvSpPr>
              <a:spLocks noChangeAspect="1"/>
            </p:cNvSpPr>
            <p:nvPr/>
          </p:nvSpPr>
          <p:spPr>
            <a:xfrm>
              <a:off x="4275665" y="4687676"/>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1" name="Oval 170"/>
            <p:cNvSpPr>
              <a:spLocks noChangeAspect="1"/>
            </p:cNvSpPr>
            <p:nvPr/>
          </p:nvSpPr>
          <p:spPr>
            <a:xfrm>
              <a:off x="4138478" y="468767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2" name="Oval 171"/>
            <p:cNvSpPr>
              <a:spLocks noChangeAspect="1"/>
            </p:cNvSpPr>
            <p:nvPr/>
          </p:nvSpPr>
          <p:spPr>
            <a:xfrm>
              <a:off x="3999531" y="4687676"/>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3" name="Oval 172"/>
            <p:cNvSpPr>
              <a:spLocks noChangeAspect="1"/>
            </p:cNvSpPr>
            <p:nvPr/>
          </p:nvSpPr>
          <p:spPr>
            <a:xfrm>
              <a:off x="3862344" y="468767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4" name="Oval 173"/>
            <p:cNvSpPr>
              <a:spLocks noChangeAspect="1"/>
            </p:cNvSpPr>
            <p:nvPr/>
          </p:nvSpPr>
          <p:spPr>
            <a:xfrm>
              <a:off x="3725157" y="468767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5" name="Oval 174"/>
            <p:cNvSpPr>
              <a:spLocks noChangeAspect="1"/>
            </p:cNvSpPr>
            <p:nvPr/>
          </p:nvSpPr>
          <p:spPr>
            <a:xfrm>
              <a:off x="3586212" y="468767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6" name="Oval 175"/>
            <p:cNvSpPr>
              <a:spLocks noChangeAspect="1"/>
            </p:cNvSpPr>
            <p:nvPr/>
          </p:nvSpPr>
          <p:spPr>
            <a:xfrm>
              <a:off x="3449024" y="4687676"/>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7" name="Oval 176"/>
            <p:cNvSpPr>
              <a:spLocks noChangeAspect="1"/>
            </p:cNvSpPr>
            <p:nvPr/>
          </p:nvSpPr>
          <p:spPr>
            <a:xfrm>
              <a:off x="4275665" y="4824959"/>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8" name="Oval 177"/>
            <p:cNvSpPr>
              <a:spLocks noChangeAspect="1"/>
            </p:cNvSpPr>
            <p:nvPr/>
          </p:nvSpPr>
          <p:spPr>
            <a:xfrm>
              <a:off x="4138478" y="48249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79" name="Oval 178"/>
            <p:cNvSpPr>
              <a:spLocks noChangeAspect="1"/>
            </p:cNvSpPr>
            <p:nvPr/>
          </p:nvSpPr>
          <p:spPr>
            <a:xfrm>
              <a:off x="3999531" y="4824959"/>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0" name="Oval 179"/>
            <p:cNvSpPr>
              <a:spLocks noChangeAspect="1"/>
            </p:cNvSpPr>
            <p:nvPr/>
          </p:nvSpPr>
          <p:spPr>
            <a:xfrm>
              <a:off x="3862344" y="48249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1" name="Oval 180"/>
            <p:cNvSpPr>
              <a:spLocks noChangeAspect="1"/>
            </p:cNvSpPr>
            <p:nvPr/>
          </p:nvSpPr>
          <p:spPr>
            <a:xfrm>
              <a:off x="3725157" y="48249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2" name="Oval 181"/>
            <p:cNvSpPr>
              <a:spLocks noChangeAspect="1"/>
            </p:cNvSpPr>
            <p:nvPr/>
          </p:nvSpPr>
          <p:spPr>
            <a:xfrm>
              <a:off x="3586212" y="48249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3" name="Oval 182"/>
            <p:cNvSpPr>
              <a:spLocks noChangeAspect="1"/>
            </p:cNvSpPr>
            <p:nvPr/>
          </p:nvSpPr>
          <p:spPr>
            <a:xfrm>
              <a:off x="4138478" y="4964025"/>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4" name="Oval 183"/>
            <p:cNvSpPr>
              <a:spLocks noChangeAspect="1"/>
            </p:cNvSpPr>
            <p:nvPr/>
          </p:nvSpPr>
          <p:spPr>
            <a:xfrm>
              <a:off x="3999531" y="4964025"/>
              <a:ext cx="93217"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5" name="Oval 184"/>
            <p:cNvSpPr>
              <a:spLocks noChangeAspect="1"/>
            </p:cNvSpPr>
            <p:nvPr/>
          </p:nvSpPr>
          <p:spPr>
            <a:xfrm>
              <a:off x="3862344" y="4964025"/>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6" name="Oval 185"/>
            <p:cNvSpPr>
              <a:spLocks noChangeAspect="1"/>
            </p:cNvSpPr>
            <p:nvPr/>
          </p:nvSpPr>
          <p:spPr>
            <a:xfrm>
              <a:off x="3725157" y="4964025"/>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7" name="Oval 186"/>
            <p:cNvSpPr>
              <a:spLocks noChangeAspect="1"/>
            </p:cNvSpPr>
            <p:nvPr/>
          </p:nvSpPr>
          <p:spPr>
            <a:xfrm>
              <a:off x="3586212" y="4964025"/>
              <a:ext cx="91458" cy="90929"/>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8" name="Oval 187"/>
            <p:cNvSpPr>
              <a:spLocks noChangeAspect="1"/>
            </p:cNvSpPr>
            <p:nvPr/>
          </p:nvSpPr>
          <p:spPr>
            <a:xfrm>
              <a:off x="3999531" y="5101309"/>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89" name="Oval 188"/>
            <p:cNvSpPr>
              <a:spLocks noChangeAspect="1"/>
            </p:cNvSpPr>
            <p:nvPr/>
          </p:nvSpPr>
          <p:spPr>
            <a:xfrm>
              <a:off x="3862344" y="510130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0" name="Oval 189"/>
            <p:cNvSpPr>
              <a:spLocks noChangeAspect="1"/>
            </p:cNvSpPr>
            <p:nvPr/>
          </p:nvSpPr>
          <p:spPr>
            <a:xfrm>
              <a:off x="3725157" y="510130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1" name="Oval 190"/>
            <p:cNvSpPr>
              <a:spLocks noChangeAspect="1"/>
            </p:cNvSpPr>
            <p:nvPr/>
          </p:nvSpPr>
          <p:spPr>
            <a:xfrm>
              <a:off x="3862344" y="53776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2" name="Oval 191"/>
            <p:cNvSpPr>
              <a:spLocks noChangeAspect="1"/>
            </p:cNvSpPr>
            <p:nvPr/>
          </p:nvSpPr>
          <p:spPr>
            <a:xfrm>
              <a:off x="3725157" y="5514943"/>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3" name="Oval 192"/>
            <p:cNvSpPr>
              <a:spLocks noChangeAspect="1"/>
            </p:cNvSpPr>
            <p:nvPr/>
          </p:nvSpPr>
          <p:spPr>
            <a:xfrm>
              <a:off x="3586212" y="5514943"/>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4" name="Oval 193"/>
            <p:cNvSpPr>
              <a:spLocks noChangeAspect="1"/>
            </p:cNvSpPr>
            <p:nvPr/>
          </p:nvSpPr>
          <p:spPr>
            <a:xfrm>
              <a:off x="3725157" y="5654010"/>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5" name="Oval 194"/>
            <p:cNvSpPr>
              <a:spLocks noChangeAspect="1"/>
            </p:cNvSpPr>
            <p:nvPr/>
          </p:nvSpPr>
          <p:spPr>
            <a:xfrm>
              <a:off x="3586212" y="5654010"/>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6" name="Oval 195"/>
            <p:cNvSpPr>
              <a:spLocks noChangeAspect="1"/>
            </p:cNvSpPr>
            <p:nvPr/>
          </p:nvSpPr>
          <p:spPr>
            <a:xfrm>
              <a:off x="3725157" y="5791293"/>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7" name="Oval 196"/>
            <p:cNvSpPr>
              <a:spLocks noChangeAspect="1"/>
            </p:cNvSpPr>
            <p:nvPr/>
          </p:nvSpPr>
          <p:spPr>
            <a:xfrm>
              <a:off x="3586212" y="5791293"/>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8" name="Oval 197"/>
            <p:cNvSpPr>
              <a:spLocks noChangeAspect="1"/>
            </p:cNvSpPr>
            <p:nvPr/>
          </p:nvSpPr>
          <p:spPr>
            <a:xfrm>
              <a:off x="3725157" y="5928577"/>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199" name="Oval 198"/>
            <p:cNvSpPr>
              <a:spLocks noChangeAspect="1"/>
            </p:cNvSpPr>
            <p:nvPr/>
          </p:nvSpPr>
          <p:spPr>
            <a:xfrm>
              <a:off x="3725157" y="53776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0" name="Oval 199"/>
            <p:cNvSpPr>
              <a:spLocks noChangeAspect="1"/>
            </p:cNvSpPr>
            <p:nvPr/>
          </p:nvSpPr>
          <p:spPr>
            <a:xfrm>
              <a:off x="3586212" y="5377659"/>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1" name="Oval 200"/>
            <p:cNvSpPr>
              <a:spLocks noChangeAspect="1"/>
            </p:cNvSpPr>
            <p:nvPr/>
          </p:nvSpPr>
          <p:spPr>
            <a:xfrm>
              <a:off x="3449024"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2" name="Oval 201"/>
            <p:cNvSpPr>
              <a:spLocks noChangeAspect="1"/>
            </p:cNvSpPr>
            <p:nvPr/>
          </p:nvSpPr>
          <p:spPr>
            <a:xfrm>
              <a:off x="3586212"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3" name="Oval 202"/>
            <p:cNvSpPr>
              <a:spLocks noChangeAspect="1"/>
            </p:cNvSpPr>
            <p:nvPr/>
          </p:nvSpPr>
          <p:spPr>
            <a:xfrm>
              <a:off x="3310078" y="3170424"/>
              <a:ext cx="93217"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4" name="Oval 203"/>
            <p:cNvSpPr>
              <a:spLocks noChangeAspect="1"/>
            </p:cNvSpPr>
            <p:nvPr/>
          </p:nvSpPr>
          <p:spPr>
            <a:xfrm>
              <a:off x="3172891"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5" name="Oval 204"/>
            <p:cNvSpPr>
              <a:spLocks noChangeAspect="1"/>
            </p:cNvSpPr>
            <p:nvPr/>
          </p:nvSpPr>
          <p:spPr>
            <a:xfrm>
              <a:off x="3033946" y="3170424"/>
              <a:ext cx="93216"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6" name="Oval 205"/>
            <p:cNvSpPr>
              <a:spLocks noChangeAspect="1"/>
            </p:cNvSpPr>
            <p:nvPr/>
          </p:nvSpPr>
          <p:spPr>
            <a:xfrm>
              <a:off x="2896759"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7" name="Oval 206"/>
            <p:cNvSpPr>
              <a:spLocks noChangeAspect="1"/>
            </p:cNvSpPr>
            <p:nvPr/>
          </p:nvSpPr>
          <p:spPr>
            <a:xfrm>
              <a:off x="2759571"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8" name="Oval 207"/>
            <p:cNvSpPr>
              <a:spLocks noChangeAspect="1"/>
            </p:cNvSpPr>
            <p:nvPr/>
          </p:nvSpPr>
          <p:spPr>
            <a:xfrm>
              <a:off x="2620625"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09" name="Oval 208"/>
            <p:cNvSpPr>
              <a:spLocks noChangeAspect="1"/>
            </p:cNvSpPr>
            <p:nvPr/>
          </p:nvSpPr>
          <p:spPr>
            <a:xfrm>
              <a:off x="2483438" y="3170424"/>
              <a:ext cx="91458" cy="92711"/>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10" name="TextBox 209"/>
            <p:cNvSpPr txBox="1"/>
            <p:nvPr/>
          </p:nvSpPr>
          <p:spPr>
            <a:xfrm>
              <a:off x="736941" y="5265337"/>
              <a:ext cx="1980419" cy="553057"/>
            </a:xfrm>
            <a:prstGeom prst="rect">
              <a:avLst/>
            </a:prstGeom>
            <a:noFill/>
          </p:spPr>
          <p:txBody>
            <a:bodyPr>
              <a:spAutoFit/>
            </a:bodyPr>
            <a:lstStyle/>
            <a:p>
              <a:pPr algn="ctr">
                <a:defRPr/>
              </a:pPr>
              <a:r>
                <a:rPr lang="en-US" sz="900" dirty="0">
                  <a:solidFill>
                    <a:schemeClr val="tx1">
                      <a:lumMod val="65000"/>
                      <a:lumOff val="35000"/>
                    </a:schemeClr>
                  </a:solidFill>
                </a:rPr>
                <a:t>Commercial Facility</a:t>
              </a:r>
            </a:p>
            <a:p>
              <a:pPr algn="ctr">
                <a:defRPr/>
              </a:pPr>
              <a:r>
                <a:rPr lang="en-US" sz="900" dirty="0">
                  <a:solidFill>
                    <a:schemeClr val="tx1">
                      <a:lumMod val="65000"/>
                      <a:lumOff val="35000"/>
                    </a:schemeClr>
                  </a:solidFill>
                </a:rPr>
                <a:t>San Diego, CA</a:t>
              </a:r>
            </a:p>
          </p:txBody>
        </p:sp>
        <p:pic>
          <p:nvPicPr>
            <p:cNvPr id="211" name="Picture 2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2847" y="4198355"/>
              <a:ext cx="1002929" cy="10079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12" name="TextBox 211"/>
            <p:cNvSpPr txBox="1"/>
            <p:nvPr/>
          </p:nvSpPr>
          <p:spPr>
            <a:xfrm>
              <a:off x="0" y="3824750"/>
              <a:ext cx="1519611" cy="553057"/>
            </a:xfrm>
            <a:prstGeom prst="rect">
              <a:avLst/>
            </a:prstGeom>
            <a:noFill/>
          </p:spPr>
          <p:txBody>
            <a:bodyPr>
              <a:spAutoFit/>
            </a:bodyPr>
            <a:lstStyle/>
            <a:p>
              <a:pPr algn="ctr">
                <a:defRPr/>
              </a:pPr>
              <a:r>
                <a:rPr lang="en-US" sz="900" dirty="0">
                  <a:solidFill>
                    <a:schemeClr val="tx1">
                      <a:lumMod val="65000"/>
                      <a:lumOff val="35000"/>
                    </a:schemeClr>
                  </a:solidFill>
                </a:rPr>
                <a:t>HQ + R&amp;D</a:t>
              </a:r>
            </a:p>
            <a:p>
              <a:pPr algn="ctr">
                <a:defRPr/>
              </a:pPr>
              <a:r>
                <a:rPr lang="en-US" sz="900" dirty="0">
                  <a:solidFill>
                    <a:schemeClr val="tx1">
                      <a:lumMod val="65000"/>
                      <a:lumOff val="35000"/>
                    </a:schemeClr>
                  </a:solidFill>
                </a:rPr>
                <a:t>Vancouver, BC</a:t>
              </a:r>
            </a:p>
          </p:txBody>
        </p:sp>
        <p:pic>
          <p:nvPicPr>
            <p:cNvPr id="213" name="Picture 212"/>
            <p:cNvPicPr>
              <a:picLocks/>
            </p:cNvPicPr>
            <p:nvPr/>
          </p:nvPicPr>
          <p:blipFill rotWithShape="1">
            <a:blip r:embed="rId4" cstate="email">
              <a:extLst>
                <a:ext uri="{28A0092B-C50C-407E-A947-70E740481C1C}">
                  <a14:useLocalDpi xmlns:a14="http://schemas.microsoft.com/office/drawing/2010/main"/>
                </a:ext>
              </a:extLst>
            </a:blip>
            <a:srcRect l="-1"/>
            <a:stretch/>
          </p:blipFill>
          <p:spPr>
            <a:xfrm>
              <a:off x="467544" y="2780928"/>
              <a:ext cx="976526" cy="1008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666" name="Group 213"/>
            <p:cNvGrpSpPr>
              <a:grpSpLocks/>
            </p:cNvGrpSpPr>
            <p:nvPr/>
          </p:nvGrpSpPr>
          <p:grpSpPr bwMode="auto">
            <a:xfrm>
              <a:off x="2300888" y="2867320"/>
              <a:ext cx="182880" cy="182880"/>
              <a:chOff x="1833526" y="2867320"/>
              <a:chExt cx="182880" cy="182880"/>
            </a:xfrm>
          </p:grpSpPr>
          <p:sp>
            <p:nvSpPr>
              <p:cNvPr id="225" name="Teardrop 224"/>
              <p:cNvSpPr>
                <a:spLocks/>
              </p:cNvSpPr>
              <p:nvPr/>
            </p:nvSpPr>
            <p:spPr bwMode="auto">
              <a:xfrm rot="8100000">
                <a:off x="1833160" y="2867330"/>
                <a:ext cx="182917" cy="183639"/>
              </a:xfrm>
              <a:custGeom>
                <a:avLst/>
                <a:gdLst>
                  <a:gd name="T0" fmla="*/ 0 w 182917"/>
                  <a:gd name="T1" fmla="*/ 91820 h 183639"/>
                  <a:gd name="T2" fmla="*/ 91459 w 182917"/>
                  <a:gd name="T3" fmla="*/ 0 h 183639"/>
                  <a:gd name="T4" fmla="*/ 243807 w 182917"/>
                  <a:gd name="T5" fmla="*/ -61131 h 183639"/>
                  <a:gd name="T6" fmla="*/ 182917 w 182917"/>
                  <a:gd name="T7" fmla="*/ 91820 h 183639"/>
                  <a:gd name="T8" fmla="*/ 91458 w 182917"/>
                  <a:gd name="T9" fmla="*/ 183640 h 183639"/>
                  <a:gd name="T10" fmla="*/ -1 w 182917"/>
                  <a:gd name="T11" fmla="*/ 91820 h 183639"/>
                  <a:gd name="T12" fmla="*/ 0 w 182917"/>
                  <a:gd name="T13" fmla="*/ 91820 h 1836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17" h="183639">
                    <a:moveTo>
                      <a:pt x="0" y="91820"/>
                    </a:moveTo>
                    <a:cubicBezTo>
                      <a:pt x="0" y="41109"/>
                      <a:pt x="40948" y="0"/>
                      <a:pt x="91459" y="0"/>
                    </a:cubicBezTo>
                    <a:cubicBezTo>
                      <a:pt x="142242" y="0"/>
                      <a:pt x="193024" y="-20377"/>
                      <a:pt x="243807" y="-61131"/>
                    </a:cubicBezTo>
                    <a:cubicBezTo>
                      <a:pt x="203214" y="-10148"/>
                      <a:pt x="182917" y="40836"/>
                      <a:pt x="182917" y="91820"/>
                    </a:cubicBezTo>
                    <a:cubicBezTo>
                      <a:pt x="182917" y="142531"/>
                      <a:pt x="141969" y="183640"/>
                      <a:pt x="91458" y="183640"/>
                    </a:cubicBezTo>
                    <a:cubicBezTo>
                      <a:pt x="40947" y="183640"/>
                      <a:pt x="-1" y="142531"/>
                      <a:pt x="-1" y="91820"/>
                    </a:cubicBezTo>
                    <a:lnTo>
                      <a:pt x="0" y="91820"/>
                    </a:lnTo>
                    <a:close/>
                  </a:path>
                </a:pathLst>
              </a:custGeom>
              <a:solidFill>
                <a:srgbClr val="C6203E">
                  <a:alpha val="70195"/>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US" sz="1400" dirty="0"/>
              </a:p>
            </p:txBody>
          </p:sp>
          <p:sp>
            <p:nvSpPr>
              <p:cNvPr id="226" name="Oval 225"/>
              <p:cNvSpPr/>
              <p:nvPr/>
            </p:nvSpPr>
            <p:spPr>
              <a:xfrm>
                <a:off x="1859543" y="2892291"/>
                <a:ext cx="130152" cy="133718"/>
              </a:xfrm>
              <a:prstGeom prst="ellipse">
                <a:avLst/>
              </a:prstGeom>
              <a:noFill/>
              <a:ln w="19050">
                <a:solidFill>
                  <a:schemeClr val="bg1">
                    <a:lumMod val="9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grpSp>
        <p:grpSp>
          <p:nvGrpSpPr>
            <p:cNvPr id="19667" name="Group 214"/>
            <p:cNvGrpSpPr>
              <a:grpSpLocks/>
            </p:cNvGrpSpPr>
            <p:nvPr/>
          </p:nvGrpSpPr>
          <p:grpSpPr bwMode="auto">
            <a:xfrm>
              <a:off x="2588920" y="3462144"/>
              <a:ext cx="182880" cy="182880"/>
              <a:chOff x="2588920" y="3462144"/>
              <a:chExt cx="182880" cy="182880"/>
            </a:xfrm>
          </p:grpSpPr>
          <p:sp>
            <p:nvSpPr>
              <p:cNvPr id="223" name="Teardrop 222"/>
              <p:cNvSpPr>
                <a:spLocks/>
              </p:cNvSpPr>
              <p:nvPr/>
            </p:nvSpPr>
            <p:spPr bwMode="auto">
              <a:xfrm rot="8100000">
                <a:off x="2588967" y="3462820"/>
                <a:ext cx="182917" cy="181856"/>
              </a:xfrm>
              <a:custGeom>
                <a:avLst/>
                <a:gdLst>
                  <a:gd name="T0" fmla="*/ 0 w 182917"/>
                  <a:gd name="T1" fmla="*/ 90928 h 181856"/>
                  <a:gd name="T2" fmla="*/ 91459 w 182917"/>
                  <a:gd name="T3" fmla="*/ 0 h 181856"/>
                  <a:gd name="T4" fmla="*/ 246159 w 182917"/>
                  <a:gd name="T5" fmla="*/ -62875 h 181856"/>
                  <a:gd name="T6" fmla="*/ 182917 w 182917"/>
                  <a:gd name="T7" fmla="*/ 90928 h 181856"/>
                  <a:gd name="T8" fmla="*/ 91458 w 182917"/>
                  <a:gd name="T9" fmla="*/ 181856 h 181856"/>
                  <a:gd name="T10" fmla="*/ -1 w 182917"/>
                  <a:gd name="T11" fmla="*/ 90928 h 181856"/>
                  <a:gd name="T12" fmla="*/ 0 w 182917"/>
                  <a:gd name="T13" fmla="*/ 90928 h 1818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17" h="181856">
                    <a:moveTo>
                      <a:pt x="0" y="90928"/>
                    </a:moveTo>
                    <a:cubicBezTo>
                      <a:pt x="0" y="40710"/>
                      <a:pt x="40948" y="0"/>
                      <a:pt x="91459" y="0"/>
                    </a:cubicBezTo>
                    <a:cubicBezTo>
                      <a:pt x="143026" y="0"/>
                      <a:pt x="194592" y="-20958"/>
                      <a:pt x="246159" y="-62875"/>
                    </a:cubicBezTo>
                    <a:cubicBezTo>
                      <a:pt x="203998" y="-11607"/>
                      <a:pt x="182917" y="39661"/>
                      <a:pt x="182917" y="90928"/>
                    </a:cubicBezTo>
                    <a:cubicBezTo>
                      <a:pt x="182917" y="141146"/>
                      <a:pt x="141969" y="181856"/>
                      <a:pt x="91458" y="181856"/>
                    </a:cubicBezTo>
                    <a:cubicBezTo>
                      <a:pt x="40947" y="181856"/>
                      <a:pt x="-1" y="141146"/>
                      <a:pt x="-1" y="90928"/>
                    </a:cubicBezTo>
                    <a:lnTo>
                      <a:pt x="0" y="90928"/>
                    </a:lnTo>
                    <a:close/>
                  </a:path>
                </a:pathLst>
              </a:custGeom>
              <a:solidFill>
                <a:srgbClr val="C6203E">
                  <a:alpha val="69019"/>
                </a:srgbClr>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US" sz="1400" dirty="0"/>
              </a:p>
            </p:txBody>
          </p:sp>
          <p:sp>
            <p:nvSpPr>
              <p:cNvPr id="224" name="Oval 223"/>
              <p:cNvSpPr/>
              <p:nvPr/>
            </p:nvSpPr>
            <p:spPr>
              <a:xfrm>
                <a:off x="2615349" y="3485998"/>
                <a:ext cx="130152" cy="135500"/>
              </a:xfrm>
              <a:prstGeom prst="ellipse">
                <a:avLst/>
              </a:prstGeom>
              <a:noFill/>
              <a:ln w="19050">
                <a:solidFill>
                  <a:schemeClr val="bg1">
                    <a:lumMod val="9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grpSp>
        <p:cxnSp>
          <p:nvCxnSpPr>
            <p:cNvPr id="216" name="Straight Connector 215"/>
            <p:cNvCxnSpPr>
              <a:stCxn id="225" idx="3"/>
              <a:endCxn id="213" idx="0"/>
            </p:cNvCxnSpPr>
            <p:nvPr/>
          </p:nvCxnSpPr>
          <p:spPr>
            <a:xfrm flipH="1" flipV="1">
              <a:off x="955034" y="2781751"/>
              <a:ext cx="1436946" cy="85579"/>
            </a:xfrm>
            <a:prstGeom prst="line">
              <a:avLst/>
            </a:prstGeom>
            <a:ln>
              <a:solidFill>
                <a:schemeClr val="bg1">
                  <a:lumMod val="65000"/>
                </a:schemeClr>
              </a:solidFill>
              <a:prstDash val="sysDash"/>
            </a:ln>
          </p:spPr>
          <p:style>
            <a:lnRef idx="1">
              <a:schemeClr val="dk1"/>
            </a:lnRef>
            <a:fillRef idx="0">
              <a:schemeClr val="dk1"/>
            </a:fillRef>
            <a:effectRef idx="0">
              <a:schemeClr val="dk1"/>
            </a:effectRef>
            <a:fontRef idx="minor">
              <a:schemeClr val="tx1"/>
            </a:fontRef>
          </p:style>
        </p:cxnSp>
        <p:cxnSp>
          <p:nvCxnSpPr>
            <p:cNvPr id="217" name="Straight Connector 216"/>
            <p:cNvCxnSpPr>
              <a:stCxn id="225" idx="6"/>
              <a:endCxn id="213" idx="5"/>
            </p:cNvCxnSpPr>
            <p:nvPr/>
          </p:nvCxnSpPr>
          <p:spPr>
            <a:xfrm flipH="1">
              <a:off x="1301518" y="3024226"/>
              <a:ext cx="1155538" cy="616885"/>
            </a:xfrm>
            <a:prstGeom prst="line">
              <a:avLst/>
            </a:prstGeom>
            <a:ln>
              <a:solidFill>
                <a:schemeClr val="bg1">
                  <a:lumMod val="65000"/>
                </a:schemeClr>
              </a:solidFill>
              <a:prstDash val="sysDash"/>
            </a:ln>
          </p:spPr>
          <p:style>
            <a:lnRef idx="1">
              <a:schemeClr val="dk1"/>
            </a:lnRef>
            <a:fillRef idx="0">
              <a:schemeClr val="dk1"/>
            </a:fillRef>
            <a:effectRef idx="0">
              <a:schemeClr val="dk1"/>
            </a:effectRef>
            <a:fontRef idx="minor">
              <a:schemeClr val="tx1"/>
            </a:fontRef>
          </p:style>
        </p:cxnSp>
        <p:cxnSp>
          <p:nvCxnSpPr>
            <p:cNvPr id="218" name="Straight Connector 217"/>
            <p:cNvCxnSpPr>
              <a:stCxn id="223" idx="1"/>
              <a:endCxn id="211" idx="1"/>
            </p:cNvCxnSpPr>
            <p:nvPr/>
          </p:nvCxnSpPr>
          <p:spPr>
            <a:xfrm flipH="1">
              <a:off x="1699009" y="3553749"/>
              <a:ext cx="889957" cy="791609"/>
            </a:xfrm>
            <a:prstGeom prst="line">
              <a:avLst/>
            </a:prstGeom>
            <a:ln>
              <a:solidFill>
                <a:schemeClr val="bg1">
                  <a:lumMod val="65000"/>
                </a:schemeClr>
              </a:solidFill>
              <a:prstDash val="sysDash"/>
            </a:ln>
          </p:spPr>
          <p:style>
            <a:lnRef idx="1">
              <a:schemeClr val="dk1"/>
            </a:lnRef>
            <a:fillRef idx="0">
              <a:schemeClr val="dk1"/>
            </a:fillRef>
            <a:effectRef idx="0">
              <a:schemeClr val="dk1"/>
            </a:effectRef>
            <a:fontRef idx="minor">
              <a:schemeClr val="tx1"/>
            </a:fontRef>
          </p:style>
        </p:cxnSp>
        <p:cxnSp>
          <p:nvCxnSpPr>
            <p:cNvPr id="219" name="Straight Connector 218"/>
            <p:cNvCxnSpPr>
              <a:stCxn id="223" idx="5"/>
              <a:endCxn id="211" idx="6"/>
            </p:cNvCxnSpPr>
            <p:nvPr/>
          </p:nvCxnSpPr>
          <p:spPr>
            <a:xfrm flipH="1">
              <a:off x="2555550" y="3553749"/>
              <a:ext cx="216333" cy="1148190"/>
            </a:xfrm>
            <a:prstGeom prst="line">
              <a:avLst/>
            </a:prstGeom>
            <a:ln>
              <a:solidFill>
                <a:schemeClr val="bg1">
                  <a:lumMod val="65000"/>
                </a:schemeClr>
              </a:solidFill>
              <a:prstDash val="sysDash"/>
            </a:ln>
          </p:spPr>
          <p:style>
            <a:lnRef idx="1">
              <a:schemeClr val="dk1"/>
            </a:lnRef>
            <a:fillRef idx="0">
              <a:schemeClr val="dk1"/>
            </a:fillRef>
            <a:effectRef idx="0">
              <a:schemeClr val="dk1"/>
            </a:effectRef>
            <a:fontRef idx="minor">
              <a:schemeClr val="tx1"/>
            </a:fontRef>
          </p:style>
        </p:cxnSp>
        <p:sp>
          <p:nvSpPr>
            <p:cNvPr id="220" name="Oval 219"/>
            <p:cNvSpPr>
              <a:spLocks noChangeAspect="1"/>
            </p:cNvSpPr>
            <p:nvPr/>
          </p:nvSpPr>
          <p:spPr>
            <a:xfrm>
              <a:off x="3862344" y="4413109"/>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21" name="Oval 220"/>
            <p:cNvSpPr>
              <a:spLocks noChangeAspect="1"/>
            </p:cNvSpPr>
            <p:nvPr/>
          </p:nvSpPr>
          <p:spPr>
            <a:xfrm>
              <a:off x="3999531" y="4413109"/>
              <a:ext cx="93217"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sp>
          <p:nvSpPr>
            <p:cNvPr id="222" name="Oval 221"/>
            <p:cNvSpPr>
              <a:spLocks noChangeAspect="1"/>
            </p:cNvSpPr>
            <p:nvPr/>
          </p:nvSpPr>
          <p:spPr>
            <a:xfrm>
              <a:off x="4138478" y="4413109"/>
              <a:ext cx="91458" cy="90928"/>
            </a:xfrm>
            <a:prstGeom prst="ellipse">
              <a:avLst/>
            </a:prstGeom>
            <a:solidFill>
              <a:schemeClr val="accent3">
                <a:lumMod val="75000"/>
                <a:alpha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dirty="0"/>
            </a:p>
          </p:txBody>
        </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524" y="195486"/>
            <a:ext cx="3259098" cy="387988"/>
          </a:xfrm>
          <a:prstGeom prst="rect">
            <a:avLst/>
          </a:prstGeom>
        </p:spPr>
      </p:pic>
    </p:spTree>
    <p:extLst>
      <p:ext uri="{BB962C8B-B14F-4D97-AF65-F5344CB8AC3E}">
        <p14:creationId xmlns:p14="http://schemas.microsoft.com/office/powerpoint/2010/main" val="129964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Arrow Connector 60"/>
          <p:cNvCxnSpPr/>
          <p:nvPr/>
        </p:nvCxnSpPr>
        <p:spPr>
          <a:xfrm flipV="1">
            <a:off x="4572000" y="1977628"/>
            <a:ext cx="0" cy="270272"/>
          </a:xfrm>
          <a:prstGeom prst="straightConnector1">
            <a:avLst/>
          </a:prstGeom>
          <a:ln w="19050" cmpd="sng">
            <a:solidFill>
              <a:schemeClr val="bg1">
                <a:lumMod val="85000"/>
                <a:alpha val="50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4572000" y="3327798"/>
            <a:ext cx="0" cy="355997"/>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p:cNvCxnSpPr/>
          <p:nvPr/>
        </p:nvCxnSpPr>
        <p:spPr>
          <a:xfrm flipV="1">
            <a:off x="5381626" y="2781300"/>
            <a:ext cx="270272" cy="0"/>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p:cNvCxnSpPr/>
          <p:nvPr/>
        </p:nvCxnSpPr>
        <p:spPr>
          <a:xfrm flipH="1" flipV="1">
            <a:off x="3492103" y="2781300"/>
            <a:ext cx="270272" cy="0"/>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31" name="Straight Arrow Connector 130"/>
          <p:cNvCxnSpPr>
            <a:cxnSpLocks noChangeAspect="1"/>
          </p:cNvCxnSpPr>
          <p:nvPr/>
        </p:nvCxnSpPr>
        <p:spPr>
          <a:xfrm flipV="1">
            <a:off x="5166124" y="2083595"/>
            <a:ext cx="215503" cy="246460"/>
          </a:xfrm>
          <a:prstGeom prst="straightConnector1">
            <a:avLst/>
          </a:prstGeom>
          <a:ln w="19050" cmpd="sng">
            <a:solidFill>
              <a:schemeClr val="bg1">
                <a:lumMod val="85000"/>
                <a:alpha val="50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p:cNvCxnSpPr>
            <a:cxnSpLocks/>
          </p:cNvCxnSpPr>
          <p:nvPr/>
        </p:nvCxnSpPr>
        <p:spPr>
          <a:xfrm>
            <a:off x="4979195" y="3269457"/>
            <a:ext cx="502444" cy="490538"/>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p:cNvCxnSpPr>
            <a:cxnSpLocks noChangeAspect="1"/>
          </p:cNvCxnSpPr>
          <p:nvPr/>
        </p:nvCxnSpPr>
        <p:spPr>
          <a:xfrm flipH="1" flipV="1">
            <a:off x="3765949" y="2084785"/>
            <a:ext cx="211931" cy="270272"/>
          </a:xfrm>
          <a:prstGeom prst="straightConnector1">
            <a:avLst/>
          </a:prstGeom>
          <a:ln w="19050" cmpd="sng">
            <a:solidFill>
              <a:schemeClr val="bg1">
                <a:lumMod val="85000"/>
                <a:alpha val="50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V="1">
            <a:off x="5274469" y="2018110"/>
            <a:ext cx="1241822" cy="545306"/>
          </a:xfrm>
          <a:prstGeom prst="straightConnector1">
            <a:avLst/>
          </a:prstGeom>
          <a:ln w="19050" cmpd="sng">
            <a:solidFill>
              <a:schemeClr val="bg1">
                <a:lumMod val="85000"/>
                <a:alpha val="50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p:cNvCxnSpPr>
            <a:cxnSpLocks noChangeAspect="1"/>
          </p:cNvCxnSpPr>
          <p:nvPr/>
        </p:nvCxnSpPr>
        <p:spPr>
          <a:xfrm flipH="1" flipV="1">
            <a:off x="2627711" y="2020492"/>
            <a:ext cx="1169194" cy="513159"/>
          </a:xfrm>
          <a:prstGeom prst="straightConnector1">
            <a:avLst/>
          </a:prstGeom>
          <a:ln w="19050" cmpd="sng">
            <a:solidFill>
              <a:schemeClr val="bg1">
                <a:lumMod val="85000"/>
                <a:alpha val="50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p:cNvCxnSpPr>
            <a:cxnSpLocks noChangeAspect="1"/>
          </p:cNvCxnSpPr>
          <p:nvPr/>
        </p:nvCxnSpPr>
        <p:spPr>
          <a:xfrm>
            <a:off x="5274470" y="3057525"/>
            <a:ext cx="1264444" cy="513160"/>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a:cxnSpLocks/>
          </p:cNvCxnSpPr>
          <p:nvPr/>
        </p:nvCxnSpPr>
        <p:spPr>
          <a:xfrm flipH="1">
            <a:off x="2574133" y="3057525"/>
            <a:ext cx="1269206" cy="513160"/>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pic>
        <p:nvPicPr>
          <p:cNvPr id="2151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8820" y="2399110"/>
            <a:ext cx="782241"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423" y="2075260"/>
            <a:ext cx="794147" cy="59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383508"/>
            <a:ext cx="858441" cy="34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2" name="Picture 6"/>
          <p:cNvPicPr>
            <a:picLocks noChangeAspect="1"/>
          </p:cNvPicPr>
          <p:nvPr/>
        </p:nvPicPr>
        <p:blipFill>
          <a:blip r:embed="rId5" cstate="print">
            <a:extLst>
              <a:ext uri="{28A0092B-C50C-407E-A947-70E740481C1C}">
                <a14:useLocalDpi xmlns:a14="http://schemas.microsoft.com/office/drawing/2010/main" val="0"/>
              </a:ext>
            </a:extLst>
          </a:blip>
          <a:srcRect l="5981" t="23898" r="69415" b="23405"/>
          <a:stretch>
            <a:fillRect/>
          </a:stretch>
        </p:blipFill>
        <p:spPr bwMode="auto">
          <a:xfrm>
            <a:off x="1609726" y="3186114"/>
            <a:ext cx="686991" cy="789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3" name="Picture 6" descr="http://salilab.org/~ursula/img/ucsf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1150" y="1975247"/>
            <a:ext cx="715566" cy="427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grpSp>
        <p:nvGrpSpPr>
          <p:cNvPr id="21524" name="Group 73"/>
          <p:cNvGrpSpPr>
            <a:grpSpLocks noChangeAspect="1"/>
          </p:cNvGrpSpPr>
          <p:nvPr/>
        </p:nvGrpSpPr>
        <p:grpSpPr bwMode="auto">
          <a:xfrm>
            <a:off x="2672954" y="1414464"/>
            <a:ext cx="1123950" cy="635794"/>
            <a:chOff x="8549267" y="1040934"/>
            <a:chExt cx="2006571" cy="1135060"/>
          </a:xfrm>
        </p:grpSpPr>
        <p:pic>
          <p:nvPicPr>
            <p:cNvPr id="21551" name="Picture 9"/>
            <p:cNvPicPr>
              <a:picLocks noChangeAspect="1"/>
            </p:cNvPicPr>
            <p:nvPr/>
          </p:nvPicPr>
          <p:blipFill>
            <a:blip r:embed="rId7" cstate="print">
              <a:extLst>
                <a:ext uri="{28A0092B-C50C-407E-A947-70E740481C1C}">
                  <a14:useLocalDpi xmlns:a14="http://schemas.microsoft.com/office/drawing/2010/main" val="0"/>
                </a:ext>
              </a:extLst>
            </a:blip>
            <a:srcRect r="80067"/>
            <a:stretch>
              <a:fillRect/>
            </a:stretch>
          </p:blipFill>
          <p:spPr bwMode="auto">
            <a:xfrm>
              <a:off x="9301518" y="1648107"/>
              <a:ext cx="502069" cy="52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52" name="Picture 72"/>
            <p:cNvPicPr>
              <a:picLocks noChangeAspect="1"/>
            </p:cNvPicPr>
            <p:nvPr/>
          </p:nvPicPr>
          <p:blipFill>
            <a:blip r:embed="rId7" cstate="print">
              <a:extLst>
                <a:ext uri="{28A0092B-C50C-407E-A947-70E740481C1C}">
                  <a14:useLocalDpi xmlns:a14="http://schemas.microsoft.com/office/drawing/2010/main" val="0"/>
                </a:ext>
              </a:extLst>
            </a:blip>
            <a:srcRect l="20338"/>
            <a:stretch>
              <a:fillRect/>
            </a:stretch>
          </p:blipFill>
          <p:spPr bwMode="auto">
            <a:xfrm>
              <a:off x="8549267" y="1040934"/>
              <a:ext cx="2006571" cy="527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grpSp>
      <p:grpSp>
        <p:nvGrpSpPr>
          <p:cNvPr id="21525" name="Group 115"/>
          <p:cNvGrpSpPr>
            <a:grpSpLocks/>
          </p:cNvGrpSpPr>
          <p:nvPr/>
        </p:nvGrpSpPr>
        <p:grpSpPr bwMode="auto">
          <a:xfrm>
            <a:off x="4146244" y="3787380"/>
            <a:ext cx="851514" cy="697828"/>
            <a:chOff x="4627267" y="5333176"/>
            <a:chExt cx="1135797" cy="931428"/>
          </a:xfrm>
        </p:grpSpPr>
        <p:grpSp>
          <p:nvGrpSpPr>
            <p:cNvPr id="21546" name="Group 101"/>
            <p:cNvGrpSpPr>
              <a:grpSpLocks/>
            </p:cNvGrpSpPr>
            <p:nvPr/>
          </p:nvGrpSpPr>
          <p:grpSpPr bwMode="auto">
            <a:xfrm>
              <a:off x="4627267" y="5585168"/>
              <a:ext cx="1135797" cy="679436"/>
              <a:chOff x="9554601" y="605672"/>
              <a:chExt cx="1246362" cy="745578"/>
            </a:xfrm>
          </p:grpSpPr>
          <p:pic>
            <p:nvPicPr>
              <p:cNvPr id="21549" name="Picture 4" descr="http://www.kantaelectric.com/images/clientLogos/columbiaUniversity.png"/>
              <p:cNvPicPr>
                <a:picLocks noChangeAspect="1" noChangeArrowheads="1"/>
              </p:cNvPicPr>
              <p:nvPr/>
            </p:nvPicPr>
            <p:blipFill>
              <a:blip r:embed="rId8" cstate="print">
                <a:extLst>
                  <a:ext uri="{28A0092B-C50C-407E-A947-70E740481C1C}">
                    <a14:useLocalDpi xmlns:a14="http://schemas.microsoft.com/office/drawing/2010/main" val="0"/>
                  </a:ext>
                </a:extLst>
              </a:blip>
              <a:srcRect l="11359" r="46423" b="46368"/>
              <a:stretch>
                <a:fillRect/>
              </a:stretch>
            </p:blipFill>
            <p:spPr bwMode="auto">
              <a:xfrm>
                <a:off x="9627598" y="605672"/>
                <a:ext cx="1063864" cy="250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sp>
            <p:nvSpPr>
              <p:cNvPr id="26" name="TextBox 25"/>
              <p:cNvSpPr txBox="1"/>
              <p:nvPr/>
            </p:nvSpPr>
            <p:spPr>
              <a:xfrm>
                <a:off x="9554601" y="1080771"/>
                <a:ext cx="1246362" cy="270479"/>
              </a:xfrm>
              <a:prstGeom prst="rect">
                <a:avLst/>
              </a:prstGeom>
              <a:noFill/>
              <a:ln w="57150" cmpd="sng">
                <a:noFill/>
              </a:ln>
            </p:spPr>
            <p:txBody>
              <a:bodyPr wrap="none">
                <a:spAutoFit/>
              </a:bodyPr>
              <a:lstStyle/>
              <a:p>
                <a:pPr algn="ctr">
                  <a:defRPr/>
                </a:pPr>
                <a:r>
                  <a:rPr lang="en-US" sz="600" spc="225" dirty="0">
                    <a:solidFill>
                      <a:schemeClr val="tx2">
                        <a:lumMod val="60000"/>
                        <a:lumOff val="40000"/>
                      </a:schemeClr>
                    </a:solidFill>
                    <a:latin typeface="Times New Roman"/>
                    <a:cs typeface="Times New Roman"/>
                  </a:rPr>
                  <a:t>MEDICAL CENTER</a:t>
                </a:r>
              </a:p>
            </p:txBody>
          </p:sp>
        </p:grpSp>
        <p:pic>
          <p:nvPicPr>
            <p:cNvPr id="21547" name="Picture 4" descr="http://www.kantaelectric.com/images/clientLogos/columbiaUniversity.png"/>
            <p:cNvPicPr>
              <a:picLocks noChangeAspect="1" noChangeArrowheads="1"/>
            </p:cNvPicPr>
            <p:nvPr/>
          </p:nvPicPr>
          <p:blipFill>
            <a:blip r:embed="rId8" cstate="print">
              <a:extLst>
                <a:ext uri="{28A0092B-C50C-407E-A947-70E740481C1C}">
                  <a14:useLocalDpi xmlns:a14="http://schemas.microsoft.com/office/drawing/2010/main" val="0"/>
                </a:ext>
              </a:extLst>
            </a:blip>
            <a:srcRect l="52698" b="46368"/>
            <a:stretch>
              <a:fillRect/>
            </a:stretch>
          </p:blipFill>
          <p:spPr bwMode="auto">
            <a:xfrm>
              <a:off x="4652027" y="5801192"/>
              <a:ext cx="1086276" cy="22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48" name="Picture 4" descr="http://www.kantaelectric.com/images/clientLogos/columbiaUniversity.png"/>
            <p:cNvPicPr>
              <a:picLocks noChangeAspect="1" noChangeArrowheads="1"/>
            </p:cNvPicPr>
            <p:nvPr/>
          </p:nvPicPr>
          <p:blipFill>
            <a:blip r:embed="rId9" cstate="print">
              <a:extLst>
                <a:ext uri="{28A0092B-C50C-407E-A947-70E740481C1C}">
                  <a14:useLocalDpi xmlns:a14="http://schemas.microsoft.com/office/drawing/2010/main" val="0"/>
                </a:ext>
              </a:extLst>
            </a:blip>
            <a:srcRect r="87325" b="46368"/>
            <a:stretch>
              <a:fillRect/>
            </a:stretch>
          </p:blipFill>
          <p:spPr bwMode="auto">
            <a:xfrm>
              <a:off x="5008126" y="5333176"/>
              <a:ext cx="413910" cy="3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grpSp>
      <p:pic>
        <p:nvPicPr>
          <p:cNvPr id="21526" name="Picture 11"/>
          <p:cNvPicPr>
            <a:picLocks noChangeAspect="1"/>
          </p:cNvPicPr>
          <p:nvPr/>
        </p:nvPicPr>
        <p:blipFill>
          <a:blip r:embed="rId10" cstate="print">
            <a:extLst>
              <a:ext uri="{28A0092B-C50C-407E-A947-70E740481C1C}">
                <a14:useLocalDpi xmlns:a14="http://schemas.microsoft.com/office/drawing/2010/main" val="0"/>
              </a:ext>
            </a:extLst>
          </a:blip>
          <a:srcRect l="20322"/>
          <a:stretch>
            <a:fillRect/>
          </a:stretch>
        </p:blipFill>
        <p:spPr bwMode="auto">
          <a:xfrm>
            <a:off x="5257801" y="1431131"/>
            <a:ext cx="1173956"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7" name="Picture 122"/>
          <p:cNvPicPr>
            <a:picLocks noChangeAspect="1"/>
          </p:cNvPicPr>
          <p:nvPr/>
        </p:nvPicPr>
        <p:blipFill>
          <a:blip r:embed="rId11" cstate="print">
            <a:extLst>
              <a:ext uri="{28A0092B-C50C-407E-A947-70E740481C1C}">
                <a14:useLocalDpi xmlns:a14="http://schemas.microsoft.com/office/drawing/2010/main" val="0"/>
              </a:ext>
            </a:extLst>
          </a:blip>
          <a:srcRect l="1906" r="79358"/>
          <a:stretch>
            <a:fillRect/>
          </a:stretch>
        </p:blipFill>
        <p:spPr bwMode="auto">
          <a:xfrm>
            <a:off x="5717382" y="1707357"/>
            <a:ext cx="253604" cy="254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8" name="Picture 119"/>
          <p:cNvPicPr>
            <a:picLocks noChangeAspect="1"/>
          </p:cNvPicPr>
          <p:nvPr/>
        </p:nvPicPr>
        <p:blipFill>
          <a:blip r:embed="rId12" cstate="print">
            <a:extLst>
              <a:ext uri="{28A0092B-C50C-407E-A947-70E740481C1C}">
                <a14:useLocalDpi xmlns:a14="http://schemas.microsoft.com/office/drawing/2010/main" val="0"/>
              </a:ext>
            </a:extLst>
          </a:blip>
          <a:srcRect l="26692" t="-5211" b="2"/>
          <a:stretch>
            <a:fillRect/>
          </a:stretch>
        </p:blipFill>
        <p:spPr bwMode="auto">
          <a:xfrm>
            <a:off x="4031457" y="1209676"/>
            <a:ext cx="1120379" cy="32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29" name="Picture 123"/>
          <p:cNvPicPr>
            <a:picLocks noChangeAspect="1"/>
          </p:cNvPicPr>
          <p:nvPr/>
        </p:nvPicPr>
        <p:blipFill>
          <a:blip r:embed="rId13" cstate="print">
            <a:extLst>
              <a:ext uri="{28A0092B-C50C-407E-A947-70E740481C1C}">
                <a14:useLocalDpi xmlns:a14="http://schemas.microsoft.com/office/drawing/2010/main" val="0"/>
              </a:ext>
            </a:extLst>
          </a:blip>
          <a:srcRect r="72028"/>
          <a:stretch>
            <a:fillRect/>
          </a:stretch>
        </p:blipFill>
        <p:spPr bwMode="auto">
          <a:xfrm>
            <a:off x="4421983" y="1568054"/>
            <a:ext cx="340519"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pic>
        <p:nvPicPr>
          <p:cNvPr id="21530"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83658" y="3917156"/>
            <a:ext cx="128468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grpSp>
        <p:nvGrpSpPr>
          <p:cNvPr id="21531" name="Group 14"/>
          <p:cNvGrpSpPr>
            <a:grpSpLocks noChangeAspect="1"/>
          </p:cNvGrpSpPr>
          <p:nvPr/>
        </p:nvGrpSpPr>
        <p:grpSpPr bwMode="auto">
          <a:xfrm>
            <a:off x="5401866" y="3899297"/>
            <a:ext cx="1277338" cy="431854"/>
            <a:chOff x="323528" y="5463587"/>
            <a:chExt cx="2042828" cy="691029"/>
          </a:xfrm>
        </p:grpSpPr>
        <p:pic>
          <p:nvPicPr>
            <p:cNvPr id="21541" name="Picture 1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63688" y="5517312"/>
              <a:ext cx="503976" cy="503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sp>
          <p:nvSpPr>
            <p:cNvPr id="21542" name="TextBox 16"/>
            <p:cNvSpPr txBox="1">
              <a:spLocks noChangeArrowheads="1"/>
            </p:cNvSpPr>
            <p:nvPr/>
          </p:nvSpPr>
          <p:spPr bwMode="auto">
            <a:xfrm>
              <a:off x="323528" y="5514382"/>
              <a:ext cx="2042828" cy="640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none">
              <a:spAutoFit/>
            </a:bodyPr>
            <a:lstStyle>
              <a:lvl1pPr defTabSz="457200">
                <a:defRPr sz="2000">
                  <a:solidFill>
                    <a:srgbClr val="404040"/>
                  </a:solidFill>
                  <a:latin typeface="Helvetica" charset="0"/>
                  <a:ea typeface="MS PGothic" charset="0"/>
                  <a:cs typeface="Avenir Light" charset="0"/>
                </a:defRPr>
              </a:lvl1pPr>
              <a:lvl2pPr marL="742950" indent="-285750" defTabSz="457200">
                <a:defRPr>
                  <a:solidFill>
                    <a:srgbClr val="404040"/>
                  </a:solidFill>
                  <a:latin typeface="Helvetica" charset="0"/>
                  <a:ea typeface="MS PGothic" charset="0"/>
                  <a:cs typeface="Avenir Light" charset="0"/>
                </a:defRPr>
              </a:lvl2pPr>
              <a:lvl3pPr marL="1143000" defTabSz="457200">
                <a:defRPr sz="1600">
                  <a:solidFill>
                    <a:srgbClr val="404040"/>
                  </a:solidFill>
                  <a:latin typeface="Helvetica" charset="0"/>
                  <a:ea typeface="MS PGothic" charset="0"/>
                  <a:cs typeface="Avenir Light" charset="0"/>
                </a:defRPr>
              </a:lvl3pPr>
              <a:lvl4pPr marL="1600200" defTabSz="457200">
                <a:defRPr sz="1600">
                  <a:solidFill>
                    <a:srgbClr val="404040"/>
                  </a:solidFill>
                  <a:latin typeface="Helvetica" charset="0"/>
                  <a:ea typeface="MS PGothic" charset="0"/>
                  <a:cs typeface="Avenir Light" charset="0"/>
                </a:defRPr>
              </a:lvl4pPr>
              <a:lvl5pPr marL="2057400" defTabSz="457200">
                <a:defRPr sz="1600">
                  <a:solidFill>
                    <a:srgbClr val="404040"/>
                  </a:solidFill>
                  <a:latin typeface="Helvetica" charset="0"/>
                  <a:ea typeface="MS PGothic" charset="0"/>
                  <a:cs typeface="Avenir Light" charset="0"/>
                </a:defRPr>
              </a:lvl5pPr>
              <a:lvl6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6pPr>
              <a:lvl7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7pPr>
              <a:lvl8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8pPr>
              <a:lvl9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9pPr>
            </a:lstStyle>
            <a:p>
              <a:pPr eaLnBrk="1" hangingPunct="1"/>
              <a:r>
                <a:rPr lang="en-US" dirty="0">
                  <a:solidFill>
                    <a:schemeClr val="tx1"/>
                  </a:solidFill>
                  <a:latin typeface="Times New Roman" charset="0"/>
                  <a:cs typeface="Times New Roman" charset="0"/>
                </a:rPr>
                <a:t>MOFFITT</a:t>
              </a:r>
            </a:p>
          </p:txBody>
        </p:sp>
        <p:sp>
          <p:nvSpPr>
            <p:cNvPr id="21543" name="TextBox 17"/>
            <p:cNvSpPr txBox="1">
              <a:spLocks noChangeArrowheads="1"/>
            </p:cNvSpPr>
            <p:nvPr/>
          </p:nvSpPr>
          <p:spPr bwMode="auto">
            <a:xfrm>
              <a:off x="323528" y="5813540"/>
              <a:ext cx="1753215" cy="27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none">
              <a:spAutoFit/>
            </a:bodyPr>
            <a:lstStyle>
              <a:lvl1pPr defTabSz="457200">
                <a:defRPr sz="2000">
                  <a:solidFill>
                    <a:srgbClr val="404040"/>
                  </a:solidFill>
                  <a:latin typeface="Helvetica" charset="0"/>
                  <a:ea typeface="MS PGothic" charset="0"/>
                  <a:cs typeface="Avenir Light" charset="0"/>
                </a:defRPr>
              </a:lvl1pPr>
              <a:lvl2pPr marL="742950" indent="-285750" defTabSz="457200">
                <a:defRPr>
                  <a:solidFill>
                    <a:srgbClr val="404040"/>
                  </a:solidFill>
                  <a:latin typeface="Helvetica" charset="0"/>
                  <a:ea typeface="MS PGothic" charset="0"/>
                  <a:cs typeface="Avenir Light" charset="0"/>
                </a:defRPr>
              </a:lvl2pPr>
              <a:lvl3pPr marL="1143000" defTabSz="457200">
                <a:defRPr sz="1600">
                  <a:solidFill>
                    <a:srgbClr val="404040"/>
                  </a:solidFill>
                  <a:latin typeface="Helvetica" charset="0"/>
                  <a:ea typeface="MS PGothic" charset="0"/>
                  <a:cs typeface="Avenir Light" charset="0"/>
                </a:defRPr>
              </a:lvl3pPr>
              <a:lvl4pPr marL="1600200" defTabSz="457200">
                <a:defRPr sz="1600">
                  <a:solidFill>
                    <a:srgbClr val="404040"/>
                  </a:solidFill>
                  <a:latin typeface="Helvetica" charset="0"/>
                  <a:ea typeface="MS PGothic" charset="0"/>
                  <a:cs typeface="Avenir Light" charset="0"/>
                </a:defRPr>
              </a:lvl4pPr>
              <a:lvl5pPr marL="2057400" defTabSz="457200">
                <a:defRPr sz="1600">
                  <a:solidFill>
                    <a:srgbClr val="404040"/>
                  </a:solidFill>
                  <a:latin typeface="Helvetica" charset="0"/>
                  <a:ea typeface="MS PGothic" charset="0"/>
                  <a:cs typeface="Avenir Light" charset="0"/>
                </a:defRPr>
              </a:lvl5pPr>
              <a:lvl6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6pPr>
              <a:lvl7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7pPr>
              <a:lvl8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8pPr>
              <a:lvl9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9pPr>
            </a:lstStyle>
            <a:p>
              <a:pPr eaLnBrk="1" hangingPunct="1"/>
              <a:r>
                <a:rPr lang="en-US" sz="500" dirty="0">
                  <a:solidFill>
                    <a:schemeClr val="tx1"/>
                  </a:solidFill>
                  <a:latin typeface="Times New Roman" charset="0"/>
                  <a:cs typeface="Times New Roman" charset="0"/>
                </a:rPr>
                <a:t>Cancer Center &amp; Research Institute</a:t>
              </a:r>
            </a:p>
          </p:txBody>
        </p:sp>
        <p:cxnSp>
          <p:nvCxnSpPr>
            <p:cNvPr id="19" name="Straight Connector 18"/>
            <p:cNvCxnSpPr/>
            <p:nvPr/>
          </p:nvCxnSpPr>
          <p:spPr>
            <a:xfrm>
              <a:off x="451105" y="6021801"/>
              <a:ext cx="164137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45" name="TextBox 19"/>
            <p:cNvSpPr txBox="1">
              <a:spLocks noChangeArrowheads="1"/>
            </p:cNvSpPr>
            <p:nvPr/>
          </p:nvSpPr>
          <p:spPr bwMode="auto">
            <a:xfrm>
              <a:off x="378943" y="5463587"/>
              <a:ext cx="728631" cy="246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defTabSz="457200">
                <a:defRPr sz="2000">
                  <a:solidFill>
                    <a:srgbClr val="404040"/>
                  </a:solidFill>
                  <a:latin typeface="Helvetica" charset="0"/>
                  <a:ea typeface="MS PGothic" charset="0"/>
                  <a:cs typeface="Avenir Light" charset="0"/>
                </a:defRPr>
              </a:lvl1pPr>
              <a:lvl2pPr marL="742950" indent="-285750" defTabSz="457200">
                <a:defRPr>
                  <a:solidFill>
                    <a:srgbClr val="404040"/>
                  </a:solidFill>
                  <a:latin typeface="Helvetica" charset="0"/>
                  <a:ea typeface="MS PGothic" charset="0"/>
                  <a:cs typeface="Avenir Light" charset="0"/>
                </a:defRPr>
              </a:lvl2pPr>
              <a:lvl3pPr marL="1143000" defTabSz="457200">
                <a:defRPr sz="1600">
                  <a:solidFill>
                    <a:srgbClr val="404040"/>
                  </a:solidFill>
                  <a:latin typeface="Helvetica" charset="0"/>
                  <a:ea typeface="MS PGothic" charset="0"/>
                  <a:cs typeface="Avenir Light" charset="0"/>
                </a:defRPr>
              </a:lvl3pPr>
              <a:lvl4pPr marL="1600200" defTabSz="457200">
                <a:defRPr sz="1600">
                  <a:solidFill>
                    <a:srgbClr val="404040"/>
                  </a:solidFill>
                  <a:latin typeface="Helvetica" charset="0"/>
                  <a:ea typeface="MS PGothic" charset="0"/>
                  <a:cs typeface="Avenir Light" charset="0"/>
                </a:defRPr>
              </a:lvl4pPr>
              <a:lvl5pPr marL="2057400" defTabSz="457200">
                <a:defRPr sz="1600">
                  <a:solidFill>
                    <a:srgbClr val="404040"/>
                  </a:solidFill>
                  <a:latin typeface="Helvetica" charset="0"/>
                  <a:ea typeface="MS PGothic" charset="0"/>
                  <a:cs typeface="Avenir Light" charset="0"/>
                </a:defRPr>
              </a:lvl5pPr>
              <a:lvl6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6pPr>
              <a:lvl7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7pPr>
              <a:lvl8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8pPr>
              <a:lvl9pPr defTabSz="457200" eaLnBrk="0" fontAlgn="base" hangingPunct="0">
                <a:spcBef>
                  <a:spcPts val="25"/>
                </a:spcBef>
                <a:spcAft>
                  <a:spcPts val="1000"/>
                </a:spcAft>
                <a:buClr>
                  <a:srgbClr val="C6203E"/>
                </a:buClr>
                <a:buFont typeface="Arial" charset="0"/>
                <a:defRPr sz="1600">
                  <a:solidFill>
                    <a:srgbClr val="404040"/>
                  </a:solidFill>
                  <a:latin typeface="Helvetica" charset="0"/>
                  <a:ea typeface="MS PGothic" charset="0"/>
                  <a:cs typeface="Avenir Light" charset="0"/>
                </a:defRPr>
              </a:lvl9pPr>
            </a:lstStyle>
            <a:p>
              <a:pPr eaLnBrk="1" hangingPunct="1"/>
              <a:r>
                <a:rPr lang="en-US" sz="400" dirty="0">
                  <a:solidFill>
                    <a:schemeClr val="tx1"/>
                  </a:solidFill>
                  <a:latin typeface="Times New Roman" charset="0"/>
                  <a:cs typeface="Times New Roman" charset="0"/>
                </a:rPr>
                <a:t>H. LEE</a:t>
              </a:r>
            </a:p>
          </p:txBody>
        </p:sp>
      </p:grpSp>
      <p:cxnSp>
        <p:nvCxnSpPr>
          <p:cNvPr id="105" name="Straight Arrow Connector 104"/>
          <p:cNvCxnSpPr>
            <a:cxnSpLocks/>
          </p:cNvCxnSpPr>
          <p:nvPr/>
        </p:nvCxnSpPr>
        <p:spPr>
          <a:xfrm flipH="1">
            <a:off x="3637361" y="3269457"/>
            <a:ext cx="502444" cy="490538"/>
          </a:xfrm>
          <a:prstGeom prst="straightConnector1">
            <a:avLst/>
          </a:prstGeom>
          <a:ln w="19050" cmpd="sng">
            <a:solidFill>
              <a:srgbClr val="D9D9D9">
                <a:alpha val="50000"/>
              </a:srgbClr>
            </a:solidFill>
            <a:prstDash val="sysDash"/>
            <a:headEnd type="none"/>
            <a:tailEnd type="triangle"/>
          </a:ln>
        </p:spPr>
        <p:style>
          <a:lnRef idx="1">
            <a:schemeClr val="dk1"/>
          </a:lnRef>
          <a:fillRef idx="0">
            <a:schemeClr val="dk1"/>
          </a:fillRef>
          <a:effectRef idx="0">
            <a:schemeClr val="dk1"/>
          </a:effectRef>
          <a:fontRef idx="minor">
            <a:schemeClr val="tx1"/>
          </a:fontRef>
        </p:style>
      </p:cxnSp>
      <p:pic>
        <p:nvPicPr>
          <p:cNvPr id="21533" name="Picture 1"/>
          <p:cNvPicPr>
            <a:picLocks noChangeAspect="1"/>
          </p:cNvPicPr>
          <p:nvPr/>
        </p:nvPicPr>
        <p:blipFill>
          <a:blip r:embed="rId16">
            <a:extLst>
              <a:ext uri="{28A0092B-C50C-407E-A947-70E740481C1C}">
                <a14:useLocalDpi xmlns:a14="http://schemas.microsoft.com/office/drawing/2010/main" val="0"/>
              </a:ext>
            </a:extLst>
          </a:blip>
          <a:srcRect l="39732"/>
          <a:stretch>
            <a:fillRect/>
          </a:stretch>
        </p:blipFill>
        <p:spPr bwMode="auto">
          <a:xfrm>
            <a:off x="6674644" y="1181101"/>
            <a:ext cx="947738" cy="634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4" name="Picture 2"/>
          <p:cNvPicPr>
            <a:picLocks noChangeAspect="1"/>
          </p:cNvPicPr>
          <p:nvPr/>
        </p:nvPicPr>
        <p:blipFill>
          <a:blip r:embed="rId17" cstate="print">
            <a:extLst>
              <a:ext uri="{28A0092B-C50C-407E-A947-70E740481C1C}">
                <a14:useLocalDpi xmlns:a14="http://schemas.microsoft.com/office/drawing/2010/main" val="0"/>
              </a:ext>
            </a:extLst>
          </a:blip>
          <a:srcRect l="7474" t="35271" r="37389" b="26500"/>
          <a:stretch>
            <a:fillRect/>
          </a:stretch>
        </p:blipFill>
        <p:spPr bwMode="auto">
          <a:xfrm>
            <a:off x="5938837" y="4425555"/>
            <a:ext cx="1739504" cy="258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10"/>
          <p:cNvPicPr>
            <a:picLocks noChangeAspect="1"/>
          </p:cNvPicPr>
          <p:nvPr/>
        </p:nvPicPr>
        <p:blipFill>
          <a:blip r:embed="rId18">
            <a:extLst>
              <a:ext uri="{28A0092B-C50C-407E-A947-70E740481C1C}">
                <a14:useLocalDpi xmlns:a14="http://schemas.microsoft.com/office/drawing/2010/main" val="0"/>
              </a:ext>
            </a:extLst>
          </a:blip>
          <a:srcRect b="28348"/>
          <a:stretch>
            <a:fillRect/>
          </a:stretch>
        </p:blipFill>
        <p:spPr bwMode="auto">
          <a:xfrm>
            <a:off x="1907383" y="2582466"/>
            <a:ext cx="1440656" cy="332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6" name="Picture 20"/>
          <p:cNvPicPr>
            <a:picLocks noChangeAspect="1"/>
          </p:cNvPicPr>
          <p:nvPr/>
        </p:nvPicPr>
        <p:blipFill>
          <a:blip r:embed="rId19">
            <a:extLst>
              <a:ext uri="{28A0092B-C50C-407E-A947-70E740481C1C}">
                <a14:useLocalDpi xmlns:a14="http://schemas.microsoft.com/office/drawing/2010/main" val="0"/>
              </a:ext>
            </a:extLst>
          </a:blip>
          <a:srcRect t="16647" r="29424" b="34897"/>
          <a:stretch>
            <a:fillRect/>
          </a:stretch>
        </p:blipFill>
        <p:spPr bwMode="auto">
          <a:xfrm>
            <a:off x="1604963" y="4345782"/>
            <a:ext cx="1593056"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37" name="Title 23"/>
          <p:cNvSpPr>
            <a:spLocks noGrp="1"/>
          </p:cNvSpPr>
          <p:nvPr>
            <p:ph type="title"/>
          </p:nvPr>
        </p:nvSpPr>
        <p:spPr>
          <a:xfrm>
            <a:off x="670322" y="43460"/>
            <a:ext cx="8294166" cy="695325"/>
          </a:xfrm>
        </p:spPr>
        <p:txBody>
          <a:bodyPr>
            <a:noAutofit/>
          </a:bodyPr>
          <a:lstStyle/>
          <a:p>
            <a:pPr eaLnBrk="1" hangingPunct="1"/>
            <a:r>
              <a:rPr lang="en-US" sz="2300" b="1" dirty="0">
                <a:solidFill>
                  <a:schemeClr val="accent1"/>
                </a:solidFill>
                <a:latin typeface="Helvetica" charset="0"/>
                <a:ea typeface="MS PGothic" charset="0"/>
                <a:cs typeface="Avenir Light" charset="0"/>
              </a:rPr>
              <a:t>Top 10 urology programs collaborated to develop and validate Decipher</a:t>
            </a:r>
            <a:r>
              <a:rPr lang="en-US" sz="2300" b="1" baseline="30000" dirty="0">
                <a:solidFill>
                  <a:schemeClr val="accent1"/>
                </a:solidFill>
                <a:latin typeface="Helvetica" charset="0"/>
                <a:ea typeface="MS PGothic" charset="0"/>
                <a:cs typeface="Avenir Light" charset="0"/>
              </a:rPr>
              <a:t>®</a:t>
            </a:r>
          </a:p>
        </p:txBody>
      </p:sp>
      <p:pic>
        <p:nvPicPr>
          <p:cNvPr id="21540" name="Picture 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31795" y="3408761"/>
            <a:ext cx="1026319" cy="35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70673" y="2658664"/>
            <a:ext cx="2144713" cy="255323"/>
          </a:xfrm>
          <a:prstGeom prst="rect">
            <a:avLst/>
          </a:prstGeom>
        </p:spPr>
      </p:pic>
    </p:spTree>
    <p:extLst>
      <p:ext uri="{BB962C8B-B14F-4D97-AF65-F5344CB8AC3E}">
        <p14:creationId xmlns:p14="http://schemas.microsoft.com/office/powerpoint/2010/main" val="40688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82560"/>
            <a:ext cx="8964488" cy="994174"/>
          </a:xfrm>
        </p:spPr>
        <p:txBody>
          <a:bodyPr>
            <a:normAutofit fontScale="90000"/>
          </a:bodyPr>
          <a:lstStyle/>
          <a:p>
            <a:r>
              <a:rPr lang="en-US" dirty="0">
                <a:solidFill>
                  <a:schemeClr val="accent1"/>
                </a:solidFill>
              </a:rPr>
              <a:t>Decipher:  Most widely published genomic test and test platform</a:t>
            </a:r>
          </a:p>
        </p:txBody>
      </p:sp>
      <p:sp>
        <p:nvSpPr>
          <p:cNvPr id="8" name="TextBox 7"/>
          <p:cNvSpPr txBox="1"/>
          <p:nvPr/>
        </p:nvSpPr>
        <p:spPr>
          <a:xfrm>
            <a:off x="6948264" y="1491630"/>
            <a:ext cx="1862826" cy="2123658"/>
          </a:xfrm>
          <a:prstGeom prst="rect">
            <a:avLst/>
          </a:prstGeom>
          <a:noFill/>
        </p:spPr>
        <p:txBody>
          <a:bodyPr wrap="square" lIns="91438" tIns="45719" rIns="91438" bIns="45719" rtlCol="0">
            <a:spAutoFit/>
          </a:bodyPr>
          <a:lstStyle/>
          <a:p>
            <a:pPr marL="214308" indent="-214308">
              <a:buFont typeface="Arial" panose="020B0604020202020204" pitchFamily="34" charset="0"/>
              <a:buChar char="•"/>
            </a:pPr>
            <a:r>
              <a:rPr lang="en-US" sz="1200" dirty="0"/>
              <a:t>220 published abstracts</a:t>
            </a:r>
            <a:br>
              <a:rPr lang="en-US" sz="1200" dirty="0"/>
            </a:br>
            <a:endParaRPr lang="en-US" sz="1200" dirty="0"/>
          </a:p>
          <a:p>
            <a:pPr marL="214308" indent="-214308">
              <a:buFont typeface="Arial" panose="020B0604020202020204" pitchFamily="34" charset="0"/>
              <a:buChar char="•"/>
            </a:pPr>
            <a:r>
              <a:rPr lang="en-US" sz="1200" dirty="0"/>
              <a:t>174 Presented posters</a:t>
            </a:r>
            <a:br>
              <a:rPr lang="en-US" sz="1200" dirty="0"/>
            </a:br>
            <a:endParaRPr lang="en-US" sz="1200" dirty="0"/>
          </a:p>
          <a:p>
            <a:pPr marL="214308" indent="-214308">
              <a:buFont typeface="Arial" panose="020B0604020202020204" pitchFamily="34" charset="0"/>
              <a:buChar char="•"/>
            </a:pPr>
            <a:r>
              <a:rPr lang="en-US" sz="1200" dirty="0"/>
              <a:t>94 Podium Presentations</a:t>
            </a:r>
          </a:p>
          <a:p>
            <a:pPr marL="214308" indent="-214308">
              <a:buFont typeface="Arial" panose="020B0604020202020204" pitchFamily="34" charset="0"/>
              <a:buChar char="•"/>
            </a:pPr>
            <a:endParaRPr lang="en-US" sz="1200" dirty="0"/>
          </a:p>
          <a:p>
            <a:pPr marL="214308" indent="-214308">
              <a:buFont typeface="Arial" panose="020B0604020202020204" pitchFamily="34" charset="0"/>
              <a:buChar char="•"/>
            </a:pPr>
            <a:r>
              <a:rPr lang="en-US" sz="1200" dirty="0"/>
              <a:t>84 Peer-reviewed Publications</a:t>
            </a:r>
          </a:p>
        </p:txBody>
      </p:sp>
      <p:graphicFrame>
        <p:nvGraphicFramePr>
          <p:cNvPr id="5" name="Chart 4"/>
          <p:cNvGraphicFramePr>
            <a:graphicFrameLocks/>
          </p:cNvGraphicFramePr>
          <p:nvPr>
            <p:extLst>
              <p:ext uri="{D42A27DB-BD31-4B8C-83A1-F6EECF244321}">
                <p14:modId xmlns:p14="http://schemas.microsoft.com/office/powerpoint/2010/main" val="411177817"/>
              </p:ext>
            </p:extLst>
          </p:nvPr>
        </p:nvGraphicFramePr>
        <p:xfrm>
          <a:off x="287524" y="1221602"/>
          <a:ext cx="6552728" cy="3186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801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decipher</a:t>
            </a:r>
          </a:p>
        </p:txBody>
      </p:sp>
      <p:sp>
        <p:nvSpPr>
          <p:cNvPr id="4" name="Footer Placeholder 3"/>
          <p:cNvSpPr>
            <a:spLocks noGrp="1"/>
          </p:cNvSpPr>
          <p:nvPr>
            <p:ph type="ftr" sz="quarter" idx="3"/>
          </p:nvPr>
        </p:nvSpPr>
        <p:spPr/>
        <p:txBody>
          <a:bodyPr/>
          <a:lstStyle/>
          <a:p>
            <a:r>
              <a:rPr lang="en-US">
                <a:cs typeface="Gotham Book"/>
              </a:rPr>
              <a:t>Confidential</a:t>
            </a:r>
            <a:endParaRPr lang="en-US" dirty="0">
              <a:cs typeface="Gotham Book"/>
            </a:endParaRPr>
          </a:p>
        </p:txBody>
      </p:sp>
      <p:sp>
        <p:nvSpPr>
          <p:cNvPr id="5" name="Slide Number Placeholder 4"/>
          <p:cNvSpPr>
            <a:spLocks noGrp="1"/>
          </p:cNvSpPr>
          <p:nvPr>
            <p:ph type="sldNum" sz="quarter" idx="4"/>
          </p:nvPr>
        </p:nvSpPr>
        <p:spPr/>
        <p:txBody>
          <a:bodyPr/>
          <a:lstStyle/>
          <a:p>
            <a:fld id="{4BE0E73C-A543-4743-8479-5235288748BD}" type="slidenum">
              <a:rPr lang="en-US" smtClean="0"/>
              <a:pPr/>
              <a:t>5</a:t>
            </a:fld>
            <a:endParaRPr lang="en-US"/>
          </a:p>
        </p:txBody>
      </p:sp>
      <p:sp>
        <p:nvSpPr>
          <p:cNvPr id="9" name="Right Arrow 8"/>
          <p:cNvSpPr/>
          <p:nvPr/>
        </p:nvSpPr>
        <p:spPr>
          <a:xfrm>
            <a:off x="755577" y="1916907"/>
            <a:ext cx="7444097" cy="242888"/>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1400" dirty="0"/>
          </a:p>
        </p:txBody>
      </p:sp>
      <p:sp>
        <p:nvSpPr>
          <p:cNvPr id="12" name="Rounded Rectangle 11"/>
          <p:cNvSpPr/>
          <p:nvPr/>
        </p:nvSpPr>
        <p:spPr>
          <a:xfrm>
            <a:off x="1367645" y="1626395"/>
            <a:ext cx="1188244" cy="82391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1200" b="1" dirty="0">
                <a:solidFill>
                  <a:schemeClr val="tx2"/>
                </a:solidFill>
              </a:rPr>
              <a:t>Biopsy</a:t>
            </a:r>
          </a:p>
        </p:txBody>
      </p:sp>
      <p:sp>
        <p:nvSpPr>
          <p:cNvPr id="13" name="Rounded Rectangle 12"/>
          <p:cNvSpPr/>
          <p:nvPr/>
        </p:nvSpPr>
        <p:spPr>
          <a:xfrm>
            <a:off x="3491880" y="1626394"/>
            <a:ext cx="1188244" cy="82391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1200" b="1" dirty="0">
                <a:solidFill>
                  <a:schemeClr val="tx2"/>
                </a:solidFill>
              </a:rPr>
              <a:t>Surgery</a:t>
            </a:r>
          </a:p>
        </p:txBody>
      </p:sp>
      <p:sp>
        <p:nvSpPr>
          <p:cNvPr id="15" name="Rounded Rectangle 14"/>
          <p:cNvSpPr/>
          <p:nvPr/>
        </p:nvSpPr>
        <p:spPr>
          <a:xfrm>
            <a:off x="5652121" y="1626393"/>
            <a:ext cx="1160859" cy="796528"/>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r>
              <a:rPr lang="en-US" sz="1200" b="1" dirty="0">
                <a:solidFill>
                  <a:schemeClr val="tx2"/>
                </a:solidFill>
              </a:rPr>
              <a:t>PSA Rise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442" y="2964790"/>
            <a:ext cx="1567458" cy="29113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931790"/>
            <a:ext cx="1619560" cy="30081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237" y="2931790"/>
            <a:ext cx="1619560" cy="300814"/>
          </a:xfrm>
          <a:prstGeom prst="rect">
            <a:avLst/>
          </a:prstGeom>
        </p:spPr>
      </p:pic>
      <p:cxnSp>
        <p:nvCxnSpPr>
          <p:cNvPr id="21" name="Straight Arrow Connector 20"/>
          <p:cNvCxnSpPr/>
          <p:nvPr/>
        </p:nvCxnSpPr>
        <p:spPr>
          <a:xfrm flipV="1">
            <a:off x="2987824" y="2038350"/>
            <a:ext cx="0" cy="785429"/>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220072" y="2038350"/>
            <a:ext cx="0" cy="785429"/>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7452320" y="2038350"/>
            <a:ext cx="0" cy="785429"/>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28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a:t>
            </a:r>
          </a:p>
        </p:txBody>
      </p:sp>
      <p:sp>
        <p:nvSpPr>
          <p:cNvPr id="3" name="Subtitle 2"/>
          <p:cNvSpPr>
            <a:spLocks noGrp="1"/>
          </p:cNvSpPr>
          <p:nvPr>
            <p:ph type="subTitle" idx="1"/>
          </p:nvPr>
        </p:nvSpPr>
        <p:spPr/>
        <p:txBody>
          <a:bodyPr/>
          <a:lstStyle/>
          <a:p>
            <a:r>
              <a:rPr lang="en-US" dirty="0"/>
              <a:t>Genomic Testing</a:t>
            </a:r>
          </a:p>
        </p:txBody>
      </p:sp>
    </p:spTree>
    <p:extLst>
      <p:ext uri="{BB962C8B-B14F-4D97-AF65-F5344CB8AC3E}">
        <p14:creationId xmlns:p14="http://schemas.microsoft.com/office/powerpoint/2010/main" val="1099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38" y="32131"/>
            <a:ext cx="6815125" cy="484748"/>
          </a:xfrm>
        </p:spPr>
        <p:txBody>
          <a:bodyPr/>
          <a:lstStyle/>
          <a:p>
            <a:pPr algn="ctr"/>
            <a:r>
              <a:rPr lang="en-US" dirty="0"/>
              <a:t>Decipher technology</a:t>
            </a:r>
            <a:br>
              <a:rPr lang="en-US" dirty="0"/>
            </a:br>
            <a:endParaRPr lang="en-US" dirty="0"/>
          </a:p>
        </p:txBody>
      </p:sp>
      <p:pic>
        <p:nvPicPr>
          <p:cNvPr id="5" name="Picture 8"/>
          <p:cNvPicPr>
            <a:picLocks/>
          </p:cNvPicPr>
          <p:nvPr/>
        </p:nvPicPr>
        <p:blipFill>
          <a:blip r:embed="rId2" cstate="print">
            <a:extLst>
              <a:ext uri="{28A0092B-C50C-407E-A947-70E740481C1C}">
                <a14:useLocalDpi xmlns:a14="http://schemas.microsoft.com/office/drawing/2010/main" val="0"/>
              </a:ext>
            </a:extLst>
          </a:blip>
          <a:srcRect l="6277" t="6697" r="31421"/>
          <a:stretch>
            <a:fillRect/>
          </a:stretch>
        </p:blipFill>
        <p:spPr bwMode="auto">
          <a:xfrm>
            <a:off x="2220017" y="789553"/>
            <a:ext cx="1133903" cy="850203"/>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rcRect l="52254" t="6384" r="7726" b="43587"/>
          <a:stretch>
            <a:fillRect/>
          </a:stretch>
        </p:blipFill>
        <p:spPr bwMode="auto">
          <a:xfrm>
            <a:off x="3936107" y="789553"/>
            <a:ext cx="1133826" cy="850203"/>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14"/>
          <p:cNvPicPr>
            <a:picLocks/>
          </p:cNvPicPr>
          <p:nvPr/>
        </p:nvPicPr>
        <p:blipFill>
          <a:blip r:embed="rId4" cstate="print">
            <a:extLst>
              <a:ext uri="{28A0092B-C50C-407E-A947-70E740481C1C}">
                <a14:useLocalDpi xmlns:a14="http://schemas.microsoft.com/office/drawing/2010/main" val="0"/>
              </a:ext>
            </a:extLst>
          </a:blip>
          <a:srcRect l="58965" b="41658"/>
          <a:stretch>
            <a:fillRect/>
          </a:stretch>
        </p:blipFill>
        <p:spPr bwMode="auto">
          <a:xfrm>
            <a:off x="5652121" y="789553"/>
            <a:ext cx="1133903" cy="850203"/>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123728" y="1639757"/>
            <a:ext cx="1325870" cy="800217"/>
          </a:xfrm>
          <a:prstGeom prst="rect">
            <a:avLst/>
          </a:prstGeom>
          <a:noFill/>
        </p:spPr>
        <p:txBody>
          <a:bodyPr wrap="square" lIns="91438" tIns="45719" rIns="91438" bIns="45719" rtlCol="0">
            <a:spAutoFit/>
          </a:bodyPr>
          <a:lstStyle/>
          <a:p>
            <a:r>
              <a:rPr lang="en-US" sz="800" b="1" i="1" dirty="0"/>
              <a:t>ANY</a:t>
            </a:r>
            <a:r>
              <a:rPr lang="en-US" sz="800" dirty="0"/>
              <a:t> FFPE </a:t>
            </a:r>
          </a:p>
          <a:p>
            <a:r>
              <a:rPr lang="en-US" sz="800" dirty="0"/>
              <a:t>TUMOR TISSUE</a:t>
            </a:r>
          </a:p>
          <a:p>
            <a:endParaRPr lang="en-US" sz="600" i="1" dirty="0"/>
          </a:p>
          <a:p>
            <a:r>
              <a:rPr lang="en-US" sz="800" dirty="0">
                <a:solidFill>
                  <a:srgbClr val="006394"/>
                </a:solidFill>
              </a:rPr>
              <a:t>Long term follow-up available</a:t>
            </a:r>
          </a:p>
          <a:p>
            <a:endParaRPr lang="en-US" sz="800" dirty="0" err="1"/>
          </a:p>
        </p:txBody>
      </p:sp>
      <p:sp>
        <p:nvSpPr>
          <p:cNvPr id="9" name="TextBox 8"/>
          <p:cNvSpPr txBox="1"/>
          <p:nvPr/>
        </p:nvSpPr>
        <p:spPr>
          <a:xfrm>
            <a:off x="3850726" y="1639756"/>
            <a:ext cx="1396350" cy="692497"/>
          </a:xfrm>
          <a:prstGeom prst="rect">
            <a:avLst/>
          </a:prstGeom>
          <a:noFill/>
        </p:spPr>
        <p:txBody>
          <a:bodyPr wrap="square" lIns="91438" tIns="45719" rIns="91438" bIns="45719" rtlCol="0">
            <a:spAutoFit/>
          </a:bodyPr>
          <a:lstStyle/>
          <a:p>
            <a:r>
              <a:rPr lang="en-US" sz="800" dirty="0"/>
              <a:t>GENECHIP TECHNOLOGY</a:t>
            </a:r>
            <a:endParaRPr lang="en-US" sz="800" i="1" dirty="0"/>
          </a:p>
          <a:p>
            <a:endParaRPr lang="en-US" sz="600" dirty="0"/>
          </a:p>
          <a:p>
            <a:r>
              <a:rPr lang="en-US" sz="800" dirty="0">
                <a:solidFill>
                  <a:srgbClr val="006394"/>
                </a:solidFill>
              </a:rPr>
              <a:t>Genome-wide expression analysis</a:t>
            </a:r>
          </a:p>
        </p:txBody>
      </p:sp>
      <p:sp>
        <p:nvSpPr>
          <p:cNvPr id="10" name="TextBox 9"/>
          <p:cNvSpPr txBox="1"/>
          <p:nvPr/>
        </p:nvSpPr>
        <p:spPr bwMode="auto">
          <a:xfrm>
            <a:off x="5595168" y="1639755"/>
            <a:ext cx="1137072" cy="727122"/>
          </a:xfrm>
          <a:prstGeom prst="rect">
            <a:avLst/>
          </a:prstGeom>
          <a:noFill/>
        </p:spPr>
        <p:txBody>
          <a:bodyPr wrap="square" lIns="91438" tIns="45719" rIns="91438" bIns="45719">
            <a:spAutoFit/>
          </a:bodyPr>
          <a:lstStyle/>
          <a:p>
            <a:pPr>
              <a:defRPr/>
            </a:pPr>
            <a:r>
              <a:rPr lang="en-US" sz="800" dirty="0">
                <a:solidFill>
                  <a:schemeClr val="tx1">
                    <a:lumMod val="75000"/>
                    <a:lumOff val="25000"/>
                  </a:schemeClr>
                </a:solidFill>
                <a:ea typeface="MS PGothic" charset="0"/>
                <a:cs typeface="Avenir Light"/>
              </a:rPr>
              <a:t>MACHINE LEARNING</a:t>
            </a:r>
          </a:p>
          <a:p>
            <a:pPr>
              <a:defRPr/>
            </a:pPr>
            <a:endParaRPr lang="en-US" sz="800" dirty="0">
              <a:ea typeface="MS PGothic" charset="0"/>
              <a:cs typeface="Avenir Light"/>
            </a:endParaRPr>
          </a:p>
          <a:p>
            <a:pPr>
              <a:defRPr/>
            </a:pPr>
            <a:r>
              <a:rPr lang="en-US" sz="800" dirty="0">
                <a:solidFill>
                  <a:srgbClr val="006394"/>
                </a:solidFill>
                <a:ea typeface="MS PGothic" charset="0"/>
                <a:cs typeface="Avenir Light"/>
              </a:rPr>
              <a:t>Cancer disease signatures</a:t>
            </a:r>
          </a:p>
        </p:txBody>
      </p:sp>
      <p:sp>
        <p:nvSpPr>
          <p:cNvPr id="11" name="TextBox 10"/>
          <p:cNvSpPr txBox="1"/>
          <p:nvPr/>
        </p:nvSpPr>
        <p:spPr>
          <a:xfrm>
            <a:off x="3487909" y="987103"/>
            <a:ext cx="385849" cy="461665"/>
          </a:xfrm>
          <a:prstGeom prst="rect">
            <a:avLst/>
          </a:prstGeom>
          <a:noFill/>
        </p:spPr>
        <p:txBody>
          <a:bodyPr wrap="square" lIns="91438" tIns="45719" rIns="91438" bIns="45719" rtlCol="0">
            <a:spAutoFit/>
          </a:bodyPr>
          <a:lstStyle/>
          <a:p>
            <a:r>
              <a:rPr lang="en-US" sz="2400"/>
              <a:t>+</a:t>
            </a:r>
            <a:endParaRPr lang="en-US" sz="2400" dirty="0" err="1"/>
          </a:p>
        </p:txBody>
      </p:sp>
      <p:sp>
        <p:nvSpPr>
          <p:cNvPr id="12" name="TextBox 11"/>
          <p:cNvSpPr txBox="1"/>
          <p:nvPr/>
        </p:nvSpPr>
        <p:spPr>
          <a:xfrm>
            <a:off x="5209321" y="985675"/>
            <a:ext cx="385849" cy="461665"/>
          </a:xfrm>
          <a:prstGeom prst="rect">
            <a:avLst/>
          </a:prstGeom>
          <a:noFill/>
        </p:spPr>
        <p:txBody>
          <a:bodyPr wrap="square" lIns="91438" tIns="45719" rIns="91438" bIns="45719" rtlCol="0">
            <a:spAutoFit/>
          </a:bodyPr>
          <a:lstStyle/>
          <a:p>
            <a:r>
              <a:rPr lang="en-US" sz="2400"/>
              <a:t>+</a:t>
            </a:r>
            <a:endParaRPr lang="en-US" sz="2400" dirty="0" err="1"/>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068" y="3368858"/>
            <a:ext cx="980723" cy="1269172"/>
          </a:xfrm>
          <a:prstGeom prst="rect">
            <a:avLst/>
          </a:prstGeom>
          <a:ln>
            <a:solidFill>
              <a:schemeClr val="bg1">
                <a:lumMod val="75000"/>
              </a:schemeClr>
            </a:solidFill>
          </a:ln>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4675" y="3502671"/>
            <a:ext cx="1023055" cy="1323954"/>
          </a:xfrm>
          <a:prstGeom prst="rect">
            <a:avLst/>
          </a:prstGeom>
          <a:ln>
            <a:solidFill>
              <a:schemeClr val="bg1">
                <a:lumMod val="75000"/>
              </a:schemeClr>
            </a:solidFill>
          </a:ln>
        </p:spPr>
      </p:pic>
      <p:sp>
        <p:nvSpPr>
          <p:cNvPr id="15" name="TextBox 14"/>
          <p:cNvSpPr txBox="1"/>
          <p:nvPr/>
        </p:nvSpPr>
        <p:spPr>
          <a:xfrm>
            <a:off x="1628674" y="2841780"/>
            <a:ext cx="2054951" cy="230832"/>
          </a:xfrm>
          <a:prstGeom prst="rect">
            <a:avLst/>
          </a:prstGeom>
          <a:noFill/>
        </p:spPr>
        <p:txBody>
          <a:bodyPr wrap="square" lIns="91438" tIns="45719" rIns="91438" bIns="45719" rtlCol="0">
            <a:spAutoFit/>
          </a:bodyPr>
          <a:lstStyle/>
          <a:p>
            <a:r>
              <a:rPr lang="en-US" sz="900" dirty="0"/>
              <a:t>DECIPHER CLINICAL REPORTS</a:t>
            </a:r>
          </a:p>
        </p:txBody>
      </p:sp>
      <p:sp>
        <p:nvSpPr>
          <p:cNvPr id="16" name="TextBox 15"/>
          <p:cNvSpPr txBox="1"/>
          <p:nvPr/>
        </p:nvSpPr>
        <p:spPr>
          <a:xfrm>
            <a:off x="3710373" y="2841781"/>
            <a:ext cx="1694584" cy="369332"/>
          </a:xfrm>
          <a:prstGeom prst="rect">
            <a:avLst/>
          </a:prstGeom>
          <a:noFill/>
        </p:spPr>
        <p:txBody>
          <a:bodyPr wrap="square" lIns="91438" tIns="45719" rIns="91438" bIns="45719" rtlCol="0">
            <a:spAutoFit/>
          </a:bodyPr>
          <a:lstStyle/>
          <a:p>
            <a:r>
              <a:rPr lang="en-US" sz="900" dirty="0"/>
              <a:t>GRID RESEARCH USE ONLY (RUO) REPORTS</a:t>
            </a:r>
          </a:p>
        </p:txBody>
      </p:sp>
      <p:sp>
        <p:nvSpPr>
          <p:cNvPr id="18" name="TextBox 17"/>
          <p:cNvSpPr txBox="1"/>
          <p:nvPr/>
        </p:nvSpPr>
        <p:spPr>
          <a:xfrm>
            <a:off x="2060490" y="4814021"/>
            <a:ext cx="927712" cy="184666"/>
          </a:xfrm>
          <a:prstGeom prst="rect">
            <a:avLst/>
          </a:prstGeom>
          <a:noFill/>
        </p:spPr>
        <p:txBody>
          <a:bodyPr wrap="square" lIns="91438" tIns="45719" rIns="91438" bIns="45719" rtlCol="0">
            <a:spAutoFit/>
          </a:bodyPr>
          <a:lstStyle/>
          <a:p>
            <a:r>
              <a:rPr lang="en-US" sz="600"/>
              <a:t>Prostate</a:t>
            </a:r>
            <a:endParaRPr lang="en-US" sz="600" dirty="0" err="1"/>
          </a:p>
        </p:txBody>
      </p:sp>
      <p:sp>
        <p:nvSpPr>
          <p:cNvPr id="19" name="TextBox 18"/>
          <p:cNvSpPr txBox="1"/>
          <p:nvPr/>
        </p:nvSpPr>
        <p:spPr>
          <a:xfrm>
            <a:off x="1646067" y="4630512"/>
            <a:ext cx="927712" cy="184666"/>
          </a:xfrm>
          <a:prstGeom prst="rect">
            <a:avLst/>
          </a:prstGeom>
          <a:noFill/>
        </p:spPr>
        <p:txBody>
          <a:bodyPr wrap="square" lIns="91438" tIns="45719" rIns="91438" bIns="45719" rtlCol="0">
            <a:spAutoFit/>
          </a:bodyPr>
          <a:lstStyle/>
          <a:p>
            <a:r>
              <a:rPr lang="en-US" sz="600" dirty="0"/>
              <a:t>Bladder</a:t>
            </a:r>
          </a:p>
        </p:txBody>
      </p:sp>
      <p:sp>
        <p:nvSpPr>
          <p:cNvPr id="20" name="TextBox 19"/>
          <p:cNvSpPr txBox="1"/>
          <p:nvPr/>
        </p:nvSpPr>
        <p:spPr>
          <a:xfrm>
            <a:off x="5801676" y="2841780"/>
            <a:ext cx="1694584" cy="230832"/>
          </a:xfrm>
          <a:prstGeom prst="rect">
            <a:avLst/>
          </a:prstGeom>
          <a:noFill/>
        </p:spPr>
        <p:txBody>
          <a:bodyPr wrap="square" lIns="91438" tIns="45719" rIns="91438" bIns="45719" rtlCol="0">
            <a:spAutoFit/>
          </a:bodyPr>
          <a:lstStyle/>
          <a:p>
            <a:r>
              <a:rPr lang="en-US" sz="900" dirty="0"/>
              <a:t>GRID RESEARCH DATA</a:t>
            </a:r>
          </a:p>
        </p:txBody>
      </p:sp>
      <p:pic>
        <p:nvPicPr>
          <p:cNvPr id="22" name="Picture 21"/>
          <p:cNvPicPr>
            <a:picLocks noChangeAspect="1"/>
          </p:cNvPicPr>
          <p:nvPr/>
        </p:nvPicPr>
        <p:blipFill>
          <a:blip r:embed="rId7"/>
          <a:stretch>
            <a:fillRect/>
          </a:stretch>
        </p:blipFill>
        <p:spPr>
          <a:xfrm>
            <a:off x="6027392" y="3543859"/>
            <a:ext cx="896105" cy="1082090"/>
          </a:xfrm>
          <a:prstGeom prst="rect">
            <a:avLst/>
          </a:prstGeom>
        </p:spPr>
      </p:pic>
      <p:sp>
        <p:nvSpPr>
          <p:cNvPr id="23" name="TextBox 22"/>
          <p:cNvSpPr txBox="1"/>
          <p:nvPr/>
        </p:nvSpPr>
        <p:spPr>
          <a:xfrm>
            <a:off x="4205957" y="4799874"/>
            <a:ext cx="927712" cy="184666"/>
          </a:xfrm>
          <a:prstGeom prst="rect">
            <a:avLst/>
          </a:prstGeom>
          <a:noFill/>
        </p:spPr>
        <p:txBody>
          <a:bodyPr wrap="square" lIns="91438" tIns="45719" rIns="91438" bIns="45719" rtlCol="0">
            <a:spAutoFit/>
          </a:bodyPr>
          <a:lstStyle/>
          <a:p>
            <a:r>
              <a:rPr lang="en-US" sz="600"/>
              <a:t>Prostate</a:t>
            </a:r>
            <a:endParaRPr lang="en-US" sz="600" dirty="0" err="1"/>
          </a:p>
        </p:txBody>
      </p:sp>
      <p:sp>
        <p:nvSpPr>
          <p:cNvPr id="24" name="TextBox 23"/>
          <p:cNvSpPr txBox="1"/>
          <p:nvPr/>
        </p:nvSpPr>
        <p:spPr>
          <a:xfrm>
            <a:off x="6292230" y="4623979"/>
            <a:ext cx="927712" cy="369330"/>
          </a:xfrm>
          <a:prstGeom prst="rect">
            <a:avLst/>
          </a:prstGeom>
          <a:noFill/>
        </p:spPr>
        <p:txBody>
          <a:bodyPr wrap="square" lIns="91438" tIns="45719" rIns="91438" bIns="45719" rtlCol="0">
            <a:spAutoFit/>
          </a:bodyPr>
          <a:lstStyle/>
          <a:p>
            <a:r>
              <a:rPr lang="en-US" sz="600" dirty="0"/>
              <a:t>Prostate</a:t>
            </a:r>
          </a:p>
          <a:p>
            <a:r>
              <a:rPr lang="en-US" sz="600" dirty="0"/>
              <a:t>Bladder</a:t>
            </a:r>
          </a:p>
          <a:p>
            <a:r>
              <a:rPr lang="en-US" sz="600" dirty="0"/>
              <a:t>Other</a:t>
            </a:r>
          </a:p>
        </p:txBody>
      </p:sp>
      <p:sp>
        <p:nvSpPr>
          <p:cNvPr id="25" name="TextBox 24"/>
          <p:cNvSpPr txBox="1"/>
          <p:nvPr/>
        </p:nvSpPr>
        <p:spPr>
          <a:xfrm>
            <a:off x="3724212" y="4705422"/>
            <a:ext cx="927712" cy="184666"/>
          </a:xfrm>
          <a:prstGeom prst="rect">
            <a:avLst/>
          </a:prstGeom>
          <a:noFill/>
        </p:spPr>
        <p:txBody>
          <a:bodyPr wrap="square" lIns="91438" tIns="45719" rIns="91438" bIns="45719" rtlCol="0">
            <a:spAutoFit/>
          </a:bodyPr>
          <a:lstStyle/>
          <a:p>
            <a:r>
              <a:rPr lang="en-US" sz="600" dirty="0"/>
              <a:t>Bladder</a:t>
            </a: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476" y="3404054"/>
            <a:ext cx="1012627" cy="1310458"/>
          </a:xfrm>
          <a:prstGeom prst="rect">
            <a:avLst/>
          </a:prstGeom>
          <a:ln>
            <a:solidFill>
              <a:schemeClr val="bg1">
                <a:lumMod val="65000"/>
              </a:schemeClr>
            </a:solidFill>
          </a:ln>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8566" y="3490771"/>
            <a:ext cx="1022513" cy="1323251"/>
          </a:xfrm>
          <a:prstGeom prst="rect">
            <a:avLst/>
          </a:prstGeom>
          <a:ln>
            <a:solidFill>
              <a:schemeClr val="bg1">
                <a:lumMod val="75000"/>
              </a:schemeClr>
            </a:solidFill>
          </a:ln>
        </p:spPr>
      </p:pic>
      <p:sp>
        <p:nvSpPr>
          <p:cNvPr id="28" name="Triangle 27"/>
          <p:cNvSpPr/>
          <p:nvPr/>
        </p:nvSpPr>
        <p:spPr>
          <a:xfrm rot="10800000">
            <a:off x="2303749" y="2384933"/>
            <a:ext cx="4269197" cy="405090"/>
          </a:xfrm>
          <a:prstGeom prst="triangle">
            <a:avLst/>
          </a:prstGeom>
          <a:solidFill>
            <a:schemeClr val="bg1">
              <a:lumMod val="85000"/>
            </a:schemeClr>
          </a:solidFill>
          <a:ln w="3175">
            <a:no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a:endParaRPr lang="en-US" sz="1400"/>
          </a:p>
        </p:txBody>
      </p:sp>
      <p:sp>
        <p:nvSpPr>
          <p:cNvPr id="29" name="TextBox 28"/>
          <p:cNvSpPr txBox="1"/>
          <p:nvPr/>
        </p:nvSpPr>
        <p:spPr>
          <a:xfrm>
            <a:off x="1628674" y="3138416"/>
            <a:ext cx="2130291" cy="230832"/>
          </a:xfrm>
          <a:prstGeom prst="rect">
            <a:avLst/>
          </a:prstGeom>
          <a:noFill/>
        </p:spPr>
        <p:txBody>
          <a:bodyPr wrap="square" lIns="91438" tIns="45719" rIns="91438" bIns="45719" rtlCol="0">
            <a:spAutoFit/>
          </a:bodyPr>
          <a:lstStyle/>
          <a:p>
            <a:r>
              <a:rPr lang="en-US" sz="900">
                <a:solidFill>
                  <a:srgbClr val="006394"/>
                </a:solidFill>
              </a:rPr>
              <a:t>Guides treatment decisions</a:t>
            </a:r>
            <a:endParaRPr lang="en-US" sz="900" dirty="0" err="1">
              <a:solidFill>
                <a:srgbClr val="006394"/>
              </a:solidFill>
            </a:endParaRPr>
          </a:p>
        </p:txBody>
      </p:sp>
      <p:sp>
        <p:nvSpPr>
          <p:cNvPr id="31" name="TextBox 30"/>
          <p:cNvSpPr txBox="1"/>
          <p:nvPr/>
        </p:nvSpPr>
        <p:spPr>
          <a:xfrm>
            <a:off x="3707905" y="3138416"/>
            <a:ext cx="2130291" cy="230832"/>
          </a:xfrm>
          <a:prstGeom prst="rect">
            <a:avLst/>
          </a:prstGeom>
          <a:noFill/>
        </p:spPr>
        <p:txBody>
          <a:bodyPr wrap="square" lIns="91438" tIns="45719" rIns="91438" bIns="45719" rtlCol="0">
            <a:spAutoFit/>
          </a:bodyPr>
          <a:lstStyle/>
          <a:p>
            <a:r>
              <a:rPr lang="en-US" sz="900" dirty="0">
                <a:solidFill>
                  <a:srgbClr val="006394"/>
                </a:solidFill>
              </a:rPr>
              <a:t>Provides additional tumor insights</a:t>
            </a:r>
          </a:p>
        </p:txBody>
      </p:sp>
      <p:sp>
        <p:nvSpPr>
          <p:cNvPr id="32" name="TextBox 31"/>
          <p:cNvSpPr txBox="1"/>
          <p:nvPr/>
        </p:nvSpPr>
        <p:spPr>
          <a:xfrm>
            <a:off x="5801677" y="3138416"/>
            <a:ext cx="2130291" cy="230832"/>
          </a:xfrm>
          <a:prstGeom prst="rect">
            <a:avLst/>
          </a:prstGeom>
          <a:noFill/>
        </p:spPr>
        <p:txBody>
          <a:bodyPr wrap="square" lIns="91438" tIns="45719" rIns="91438" bIns="45719" rtlCol="0">
            <a:spAutoFit/>
          </a:bodyPr>
          <a:lstStyle/>
          <a:p>
            <a:r>
              <a:rPr lang="en-US" sz="900" dirty="0">
                <a:solidFill>
                  <a:srgbClr val="006394"/>
                </a:solidFill>
              </a:rPr>
              <a:t>Fuels </a:t>
            </a:r>
            <a:r>
              <a:rPr lang="en-US" sz="900">
                <a:solidFill>
                  <a:srgbClr val="006394"/>
                </a:solidFill>
              </a:rPr>
              <a:t>new discoveries</a:t>
            </a:r>
            <a:endParaRPr lang="en-US" sz="900" dirty="0" err="1">
              <a:solidFill>
                <a:srgbClr val="006394"/>
              </a:solidFill>
            </a:endParaRPr>
          </a:p>
        </p:txBody>
      </p:sp>
    </p:spTree>
    <p:extLst>
      <p:ext uri="{BB962C8B-B14F-4D97-AF65-F5344CB8AC3E}">
        <p14:creationId xmlns:p14="http://schemas.microsoft.com/office/powerpoint/2010/main" val="84769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3"/>
          <p:cNvSpPr>
            <a:spLocks noGrp="1"/>
          </p:cNvSpPr>
          <p:nvPr>
            <p:ph type="title"/>
          </p:nvPr>
        </p:nvSpPr>
        <p:spPr>
          <a:xfrm>
            <a:off x="719572" y="411511"/>
            <a:ext cx="7886700" cy="646331"/>
          </a:xfrm>
        </p:spPr>
        <p:txBody>
          <a:bodyPr vert="horz" lIns="51434" tIns="25718" rIns="51434" bIns="25718" rtlCol="0" anchor="t" anchorCtr="0">
            <a:normAutofit/>
          </a:bodyPr>
          <a:lstStyle/>
          <a:p>
            <a:pPr>
              <a:defRPr/>
            </a:pPr>
            <a:r>
              <a:rPr lang="en-US" sz="2300" b="1" dirty="0">
                <a:solidFill>
                  <a:schemeClr val="accent1"/>
                </a:solidFill>
                <a:latin typeface="+mn-lt"/>
              </a:rPr>
              <a:t>Decipher and Clinical Risk Information</a:t>
            </a:r>
          </a:p>
        </p:txBody>
      </p:sp>
      <p:sp>
        <p:nvSpPr>
          <p:cNvPr id="2" name="Content Placeholder 1"/>
          <p:cNvSpPr>
            <a:spLocks noGrp="1"/>
          </p:cNvSpPr>
          <p:nvPr>
            <p:ph sz="quarter" idx="10"/>
          </p:nvPr>
        </p:nvSpPr>
        <p:spPr>
          <a:xfrm>
            <a:off x="539552" y="1203598"/>
            <a:ext cx="7886700" cy="3673418"/>
          </a:xfrm>
        </p:spPr>
        <p:txBody>
          <a:bodyPr/>
          <a:lstStyle/>
          <a:p>
            <a:r>
              <a:rPr lang="en-US" sz="2100" dirty="0"/>
              <a:t>Independent Genomic Risk on both biopsy and prostatectomy</a:t>
            </a:r>
          </a:p>
          <a:p>
            <a:r>
              <a:rPr lang="en-US" sz="2100" dirty="0"/>
              <a:t>Does not require clinical information to be accurate</a:t>
            </a:r>
          </a:p>
          <a:p>
            <a:pPr marL="1191" indent="0">
              <a:buNone/>
            </a:pPr>
            <a:endParaRPr lang="en-US" sz="2100" dirty="0"/>
          </a:p>
          <a:p>
            <a:pPr marL="1191" indent="0">
              <a:buNone/>
            </a:pPr>
            <a:endParaRPr lang="en-US" sz="800" dirty="0"/>
          </a:p>
          <a:p>
            <a:pPr marL="1191" indent="0" algn="r">
              <a:buNone/>
            </a:pPr>
            <a:endParaRPr lang="en-US" dirty="0"/>
          </a:p>
        </p:txBody>
      </p:sp>
      <p:sp>
        <p:nvSpPr>
          <p:cNvPr id="4" name="TextBox 3"/>
          <p:cNvSpPr txBox="1"/>
          <p:nvPr/>
        </p:nvSpPr>
        <p:spPr>
          <a:xfrm>
            <a:off x="4975860" y="3497581"/>
            <a:ext cx="2482704" cy="1061829"/>
          </a:xfrm>
          <a:prstGeom prst="rect">
            <a:avLst/>
          </a:prstGeom>
          <a:noFill/>
        </p:spPr>
        <p:txBody>
          <a:bodyPr wrap="square" lIns="91438" tIns="45719" rIns="91438" bIns="45719" rtlCol="0">
            <a:spAutoFit/>
          </a:bodyPr>
          <a:lstStyle/>
          <a:p>
            <a:pPr algn="r" eaLnBrk="1" hangingPunct="1">
              <a:defRPr/>
            </a:pPr>
            <a:r>
              <a:rPr lang="en-US" sz="900" i="1" dirty="0">
                <a:solidFill>
                  <a:schemeClr val="tx1">
                    <a:lumMod val="65000"/>
                    <a:lumOff val="35000"/>
                  </a:schemeClr>
                </a:solidFill>
              </a:rPr>
              <a:t>Karnes et al., Journal of Urology 2013</a:t>
            </a:r>
          </a:p>
          <a:p>
            <a:pPr algn="r" eaLnBrk="1" hangingPunct="1">
              <a:defRPr/>
            </a:pPr>
            <a:r>
              <a:rPr lang="en-US" sz="900" i="1" dirty="0">
                <a:solidFill>
                  <a:schemeClr val="tx1">
                    <a:lumMod val="65000"/>
                    <a:lumOff val="35000"/>
                  </a:schemeClr>
                </a:solidFill>
              </a:rPr>
              <a:t>Den et al, Journal of Clinical Oncology, 2015</a:t>
            </a:r>
          </a:p>
          <a:p>
            <a:pPr algn="r" eaLnBrk="1" hangingPunct="1">
              <a:defRPr/>
            </a:pPr>
            <a:r>
              <a:rPr lang="en-US" sz="900" i="1" dirty="0">
                <a:solidFill>
                  <a:schemeClr val="tx1">
                    <a:lumMod val="65000"/>
                    <a:lumOff val="35000"/>
                  </a:schemeClr>
                </a:solidFill>
              </a:rPr>
              <a:t>Ross et al, European Urology, 2016</a:t>
            </a:r>
          </a:p>
          <a:p>
            <a:pPr algn="r" eaLnBrk="1" hangingPunct="1">
              <a:defRPr/>
            </a:pPr>
            <a:r>
              <a:rPr lang="en-US" sz="900" i="1" dirty="0">
                <a:solidFill>
                  <a:schemeClr val="tx1">
                    <a:lumMod val="65000"/>
                    <a:lumOff val="35000"/>
                  </a:schemeClr>
                </a:solidFill>
              </a:rPr>
              <a:t>Glass et al., Journal of Urology, 2016</a:t>
            </a:r>
          </a:p>
          <a:p>
            <a:pPr algn="r" eaLnBrk="1" hangingPunct="1">
              <a:defRPr/>
            </a:pPr>
            <a:r>
              <a:rPr lang="en-US" sz="900" i="1" dirty="0">
                <a:solidFill>
                  <a:schemeClr val="tx1">
                    <a:lumMod val="65000"/>
                    <a:lumOff val="35000"/>
                  </a:schemeClr>
                </a:solidFill>
              </a:rPr>
              <a:t>Freedland et al., European Urology, 2016</a:t>
            </a:r>
          </a:p>
          <a:p>
            <a:pPr algn="r" eaLnBrk="1" hangingPunct="1">
              <a:defRPr/>
            </a:pPr>
            <a:r>
              <a:rPr lang="en-US" sz="900" i="1" dirty="0">
                <a:solidFill>
                  <a:schemeClr val="tx1">
                    <a:lumMod val="65000"/>
                    <a:lumOff val="35000"/>
                  </a:schemeClr>
                </a:solidFill>
              </a:rPr>
              <a:t>Klein et al., Urology, 2016 </a:t>
            </a:r>
          </a:p>
          <a:p>
            <a:endParaRPr lang="en-US" sz="900" dirty="0"/>
          </a:p>
        </p:txBody>
      </p:sp>
    </p:spTree>
    <p:extLst>
      <p:ext uri="{BB962C8B-B14F-4D97-AF65-F5344CB8AC3E}">
        <p14:creationId xmlns:p14="http://schemas.microsoft.com/office/powerpoint/2010/main" val="173142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8066" y="87475"/>
            <a:ext cx="9036495" cy="695325"/>
          </a:xfrm>
        </p:spPr>
        <p:txBody>
          <a:bodyPr rtlCol="0">
            <a:noAutofit/>
          </a:bodyPr>
          <a:lstStyle/>
          <a:p>
            <a:pPr>
              <a:defRPr/>
            </a:pPr>
            <a:r>
              <a:rPr lang="en-US" sz="2300" dirty="0">
                <a:solidFill>
                  <a:schemeClr val="accent1"/>
                </a:solidFill>
                <a:latin typeface="+mn-lt"/>
                <a:ea typeface="MS PGothic" charset="0"/>
              </a:rPr>
              <a:t>The Decipher metastasis signature represents multiple biological pathways involved in aggressive prostate cancer</a:t>
            </a:r>
            <a:endParaRPr lang="en-US" sz="2300" dirty="0">
              <a:solidFill>
                <a:schemeClr val="accent1"/>
              </a:solidFill>
              <a:latin typeface="+mn-lt"/>
            </a:endParaRPr>
          </a:p>
        </p:txBody>
      </p:sp>
      <p:grpSp>
        <p:nvGrpSpPr>
          <p:cNvPr id="26628" name="Group 2"/>
          <p:cNvGrpSpPr>
            <a:grpSpLocks/>
          </p:cNvGrpSpPr>
          <p:nvPr/>
        </p:nvGrpSpPr>
        <p:grpSpPr bwMode="auto">
          <a:xfrm>
            <a:off x="1507332" y="1563639"/>
            <a:ext cx="6129338" cy="1477655"/>
            <a:chOff x="485775" y="1856675"/>
            <a:chExt cx="8172679" cy="1971023"/>
          </a:xfrm>
        </p:grpSpPr>
        <p:sp>
          <p:nvSpPr>
            <p:cNvPr id="13" name="TextBox 12"/>
            <p:cNvSpPr txBox="1"/>
            <p:nvPr/>
          </p:nvSpPr>
          <p:spPr bwMode="auto">
            <a:xfrm>
              <a:off x="485775" y="3027148"/>
              <a:ext cx="1728836" cy="800550"/>
            </a:xfrm>
            <a:prstGeom prst="rect">
              <a:avLst/>
            </a:prstGeom>
            <a:noFill/>
          </p:spPr>
          <p:txBody>
            <a:bodyPr>
              <a:spAutoFit/>
            </a:bodyPr>
            <a:lstStyle/>
            <a:p>
              <a:pPr algn="ctr" defTabSz="685783">
                <a:defRPr/>
              </a:pPr>
              <a:r>
                <a:rPr lang="en-US" sz="1100" b="1" dirty="0">
                  <a:solidFill>
                    <a:schemeClr val="tx1">
                      <a:lumMod val="65000"/>
                      <a:lumOff val="35000"/>
                    </a:schemeClr>
                  </a:solidFill>
                  <a:ea typeface="MS PGothic" panose="020B0600070205080204" pitchFamily="34" charset="-128"/>
                </a:rPr>
                <a:t>Cell Proliferation, Differentiation</a:t>
              </a:r>
            </a:p>
          </p:txBody>
        </p:sp>
        <p:sp>
          <p:nvSpPr>
            <p:cNvPr id="14" name="TextBox 13"/>
            <p:cNvSpPr txBox="1"/>
            <p:nvPr/>
          </p:nvSpPr>
          <p:spPr bwMode="auto">
            <a:xfrm>
              <a:off x="2178097" y="3027146"/>
              <a:ext cx="1727248" cy="800550"/>
            </a:xfrm>
            <a:prstGeom prst="rect">
              <a:avLst/>
            </a:prstGeom>
            <a:noFill/>
          </p:spPr>
          <p:txBody>
            <a:bodyPr>
              <a:spAutoFit/>
            </a:bodyPr>
            <a:lstStyle/>
            <a:p>
              <a:pPr algn="ctr" defTabSz="685783">
                <a:defRPr/>
              </a:pPr>
              <a:r>
                <a:rPr lang="en-US" sz="1100" b="1" dirty="0">
                  <a:solidFill>
                    <a:schemeClr val="tx1">
                      <a:lumMod val="65000"/>
                      <a:lumOff val="35000"/>
                    </a:schemeClr>
                  </a:solidFill>
                  <a:ea typeface="MS PGothic" panose="020B0600070205080204" pitchFamily="34" charset="-128"/>
                </a:rPr>
                <a:t>Cell Structure, Adhesion, Motility</a:t>
              </a:r>
            </a:p>
          </p:txBody>
        </p:sp>
        <p:sp>
          <p:nvSpPr>
            <p:cNvPr id="15" name="TextBox 14"/>
            <p:cNvSpPr txBox="1"/>
            <p:nvPr/>
          </p:nvSpPr>
          <p:spPr bwMode="auto">
            <a:xfrm>
              <a:off x="3905347" y="3027146"/>
              <a:ext cx="1584370" cy="800550"/>
            </a:xfrm>
            <a:prstGeom prst="rect">
              <a:avLst/>
            </a:prstGeom>
            <a:noFill/>
          </p:spPr>
          <p:txBody>
            <a:bodyPr>
              <a:spAutoFit/>
            </a:bodyPr>
            <a:lstStyle/>
            <a:p>
              <a:pPr algn="ctr" defTabSz="685783">
                <a:defRPr/>
              </a:pPr>
              <a:r>
                <a:rPr lang="en-US" sz="1100" b="1" dirty="0">
                  <a:solidFill>
                    <a:schemeClr val="tx1">
                      <a:lumMod val="65000"/>
                      <a:lumOff val="35000"/>
                    </a:schemeClr>
                  </a:solidFill>
                  <a:ea typeface="MS PGothic" panose="020B0600070205080204" pitchFamily="34" charset="-128"/>
                </a:rPr>
                <a:t>Immune System Modulation</a:t>
              </a:r>
            </a:p>
          </p:txBody>
        </p:sp>
        <p:sp>
          <p:nvSpPr>
            <p:cNvPr id="16" name="TextBox 15"/>
            <p:cNvSpPr txBox="1"/>
            <p:nvPr/>
          </p:nvSpPr>
          <p:spPr bwMode="auto">
            <a:xfrm>
              <a:off x="5580207" y="3027146"/>
              <a:ext cx="1584370" cy="574754"/>
            </a:xfrm>
            <a:prstGeom prst="rect">
              <a:avLst/>
            </a:prstGeom>
            <a:noFill/>
          </p:spPr>
          <p:txBody>
            <a:bodyPr>
              <a:spAutoFit/>
            </a:bodyPr>
            <a:lstStyle/>
            <a:p>
              <a:pPr algn="ctr" defTabSz="685783">
                <a:defRPr/>
              </a:pPr>
              <a:r>
                <a:rPr lang="en-US" sz="1100" b="1" dirty="0">
                  <a:solidFill>
                    <a:schemeClr val="tx1">
                      <a:lumMod val="65000"/>
                      <a:lumOff val="35000"/>
                    </a:schemeClr>
                  </a:solidFill>
                  <a:ea typeface="MS PGothic" panose="020B0600070205080204" pitchFamily="34" charset="-128"/>
                </a:rPr>
                <a:t>Cell Cycle Progression</a:t>
              </a:r>
            </a:p>
          </p:txBody>
        </p:sp>
        <p:grpSp>
          <p:nvGrpSpPr>
            <p:cNvPr id="26643" name="Group 12"/>
            <p:cNvGrpSpPr>
              <a:grpSpLocks/>
            </p:cNvGrpSpPr>
            <p:nvPr/>
          </p:nvGrpSpPr>
          <p:grpSpPr bwMode="auto">
            <a:xfrm>
              <a:off x="5791656" y="1856675"/>
              <a:ext cx="1072581" cy="1042092"/>
              <a:chOff x="5850821" y="1955176"/>
              <a:chExt cx="822960" cy="822960"/>
            </a:xfrm>
          </p:grpSpPr>
          <p:sp>
            <p:nvSpPr>
              <p:cNvPr id="31" name="Oval 30"/>
              <p:cNvSpPr/>
              <p:nvPr/>
            </p:nvSpPr>
            <p:spPr>
              <a:xfrm>
                <a:off x="5850585" y="1955176"/>
                <a:ext cx="823420" cy="824008"/>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b="1" dirty="0"/>
              </a:p>
            </p:txBody>
          </p:sp>
          <p:pic>
            <p:nvPicPr>
              <p:cNvPr id="3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6851" y="1972822"/>
                <a:ext cx="790900" cy="787669"/>
              </a:xfrm>
              <a:prstGeom prst="ellipse">
                <a:avLst/>
              </a:prstGeom>
              <a:ln>
                <a:noFill/>
              </a:ln>
              <a:effectLst>
                <a:softEdge rad="112500"/>
              </a:effectLst>
              <a:extLst/>
            </p:spPr>
          </p:pic>
        </p:grpSp>
        <p:grpSp>
          <p:nvGrpSpPr>
            <p:cNvPr id="26644" name="Group 13"/>
            <p:cNvGrpSpPr>
              <a:grpSpLocks/>
            </p:cNvGrpSpPr>
            <p:nvPr/>
          </p:nvGrpSpPr>
          <p:grpSpPr bwMode="auto">
            <a:xfrm>
              <a:off x="4147686" y="1856675"/>
              <a:ext cx="1072581" cy="1042092"/>
              <a:chOff x="4145807" y="1955176"/>
              <a:chExt cx="822960" cy="822960"/>
            </a:xfrm>
          </p:grpSpPr>
          <p:sp>
            <p:nvSpPr>
              <p:cNvPr id="29" name="Oval 28"/>
              <p:cNvSpPr/>
              <p:nvPr/>
            </p:nvSpPr>
            <p:spPr>
              <a:xfrm>
                <a:off x="4146233" y="1955176"/>
                <a:ext cx="822201" cy="82275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b="1" dirty="0"/>
              </a:p>
            </p:txBody>
          </p:sp>
          <p:pic>
            <p:nvPicPr>
              <p:cNvPr id="30"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547" y="1974129"/>
                <a:ext cx="771480" cy="785054"/>
              </a:xfrm>
              <a:prstGeom prst="ellipse">
                <a:avLst/>
              </a:prstGeom>
              <a:ln>
                <a:noFill/>
              </a:ln>
              <a:effectLst>
                <a:softEdge rad="112500"/>
              </a:effectLst>
              <a:extLst/>
            </p:spPr>
          </p:pic>
        </p:grpSp>
        <p:grpSp>
          <p:nvGrpSpPr>
            <p:cNvPr id="26645" name="Group 14"/>
            <p:cNvGrpSpPr>
              <a:grpSpLocks/>
            </p:cNvGrpSpPr>
            <p:nvPr/>
          </p:nvGrpSpPr>
          <p:grpSpPr bwMode="auto">
            <a:xfrm>
              <a:off x="2503716" y="1856675"/>
              <a:ext cx="1072581" cy="1042092"/>
              <a:chOff x="2380888" y="1955176"/>
              <a:chExt cx="822960" cy="822960"/>
            </a:xfrm>
          </p:grpSpPr>
          <p:sp>
            <p:nvSpPr>
              <p:cNvPr id="27" name="Oval 26"/>
              <p:cNvSpPr/>
              <p:nvPr/>
            </p:nvSpPr>
            <p:spPr>
              <a:xfrm>
                <a:off x="2380757" y="1955176"/>
                <a:ext cx="823420" cy="82275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b="1" dirty="0"/>
              </a:p>
            </p:txBody>
          </p:sp>
          <p:pic>
            <p:nvPicPr>
              <p:cNvPr id="28" name="Picture 3"/>
              <p:cNvPicPr>
                <a:picLocks noChangeArrowheads="1"/>
              </p:cNvPicPr>
              <p:nvPr/>
            </p:nvPicPr>
            <p:blipFill rotWithShape="1">
              <a:blip r:embed="rId4" cstate="print">
                <a:extLst>
                  <a:ext uri="{28A0092B-C50C-407E-A947-70E740481C1C}">
                    <a14:useLocalDpi xmlns:a14="http://schemas.microsoft.com/office/drawing/2010/main" val="0"/>
                  </a:ext>
                </a:extLst>
              </a:blip>
              <a:srcRect b="10753"/>
              <a:stretch/>
            </p:blipFill>
            <p:spPr bwMode="auto">
              <a:xfrm>
                <a:off x="2416338" y="1974129"/>
                <a:ext cx="752060" cy="785054"/>
              </a:xfrm>
              <a:prstGeom prst="ellipse">
                <a:avLst/>
              </a:prstGeom>
              <a:ln>
                <a:noFill/>
              </a:ln>
              <a:effectLst>
                <a:softEdge rad="112500"/>
              </a:effectLst>
              <a:extLst/>
            </p:spPr>
          </p:pic>
        </p:grpSp>
        <p:grpSp>
          <p:nvGrpSpPr>
            <p:cNvPr id="26646" name="Group 15"/>
            <p:cNvGrpSpPr>
              <a:grpSpLocks/>
            </p:cNvGrpSpPr>
            <p:nvPr/>
          </p:nvGrpSpPr>
          <p:grpSpPr bwMode="auto">
            <a:xfrm>
              <a:off x="847512" y="1856675"/>
              <a:ext cx="1084815" cy="1042092"/>
              <a:chOff x="705371" y="1955176"/>
              <a:chExt cx="832347" cy="822960"/>
            </a:xfrm>
          </p:grpSpPr>
          <p:sp>
            <p:nvSpPr>
              <p:cNvPr id="25" name="Oval 24"/>
              <p:cNvSpPr/>
              <p:nvPr/>
            </p:nvSpPr>
            <p:spPr>
              <a:xfrm>
                <a:off x="710414" y="1955176"/>
                <a:ext cx="822202" cy="824008"/>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400" b="1" dirty="0"/>
              </a:p>
            </p:txBody>
          </p:sp>
          <p:pic>
            <p:nvPicPr>
              <p:cNvPr id="26" name="Picture 5"/>
              <p:cNvPicPr>
                <a:picLocks noChangeArrowheads="1"/>
              </p:cNvPicPr>
              <p:nvPr/>
            </p:nvPicPr>
            <p:blipFill rotWithShape="1">
              <a:blip r:embed="rId5" cstate="print">
                <a:extLst>
                  <a:ext uri="{28A0092B-C50C-407E-A947-70E740481C1C}">
                    <a14:useLocalDpi xmlns:a14="http://schemas.microsoft.com/office/drawing/2010/main" val="0"/>
                  </a:ext>
                </a:extLst>
              </a:blip>
              <a:srcRect b="10048"/>
              <a:stretch/>
            </p:blipFill>
            <p:spPr bwMode="auto">
              <a:xfrm>
                <a:off x="705371" y="1968314"/>
                <a:ext cx="832347" cy="796684"/>
              </a:xfrm>
              <a:prstGeom prst="ellipse">
                <a:avLst/>
              </a:prstGeom>
              <a:ln>
                <a:noFill/>
              </a:ln>
              <a:effectLst>
                <a:softEdge rad="112500"/>
              </a:effectLst>
              <a:extLst/>
            </p:spPr>
          </p:pic>
        </p:grpSp>
        <p:sp>
          <p:nvSpPr>
            <p:cNvPr id="21" name="TextBox 28"/>
            <p:cNvSpPr txBox="1">
              <a:spLocks noChangeArrowheads="1"/>
            </p:cNvSpPr>
            <p:nvPr/>
          </p:nvSpPr>
          <p:spPr bwMode="auto">
            <a:xfrm>
              <a:off x="7289990" y="3058910"/>
              <a:ext cx="1368464" cy="574754"/>
            </a:xfrm>
            <a:prstGeom prst="rect">
              <a:avLst/>
            </a:prstGeom>
            <a:noFill/>
            <a:ln>
              <a:noFill/>
            </a:ln>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685783">
                <a:defRPr/>
              </a:pPr>
              <a:r>
                <a:rPr lang="en-US" sz="1100" b="1" dirty="0">
                  <a:solidFill>
                    <a:srgbClr val="595959"/>
                  </a:solidFill>
                  <a:latin typeface="+mn-lt"/>
                </a:rPr>
                <a:t>Androgen-Signaling</a:t>
              </a:r>
            </a:p>
          </p:txBody>
        </p:sp>
        <p:grpSp>
          <p:nvGrpSpPr>
            <p:cNvPr id="26648" name="Group 1"/>
            <p:cNvGrpSpPr>
              <a:grpSpLocks/>
            </p:cNvGrpSpPr>
            <p:nvPr/>
          </p:nvGrpSpPr>
          <p:grpSpPr bwMode="auto">
            <a:xfrm>
              <a:off x="7435786" y="1856688"/>
              <a:ext cx="1072641" cy="1042066"/>
              <a:chOff x="7435786" y="1867042"/>
              <a:chExt cx="1072641" cy="1042066"/>
            </a:xfrm>
          </p:grpSpPr>
          <p:pic>
            <p:nvPicPr>
              <p:cNvPr id="26649"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2012376"/>
                <a:ext cx="844636" cy="80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Oval 23"/>
              <p:cNvSpPr/>
              <p:nvPr/>
            </p:nvSpPr>
            <p:spPr>
              <a:xfrm>
                <a:off x="7436045" y="1867029"/>
                <a:ext cx="1071593" cy="1041830"/>
              </a:xfrm>
              <a:prstGeom prst="ellipse">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defTabSz="685783">
                  <a:defRPr/>
                </a:pPr>
                <a:endParaRPr lang="en-US" sz="1400" b="1" dirty="0">
                  <a:solidFill>
                    <a:prstClr val="black"/>
                  </a:solidFill>
                </a:endParaRPr>
              </a:p>
            </p:txBody>
          </p:sp>
        </p:grpSp>
      </p:grpSp>
      <p:sp>
        <p:nvSpPr>
          <p:cNvPr id="33" name="TextBox 32"/>
          <p:cNvSpPr txBox="1">
            <a:spLocks noChangeArrowheads="1"/>
          </p:cNvSpPr>
          <p:nvPr/>
        </p:nvSpPr>
        <p:spPr bwMode="auto">
          <a:xfrm>
            <a:off x="6748382" y="3101762"/>
            <a:ext cx="796693" cy="646331"/>
          </a:xfrm>
          <a:prstGeom prst="rect">
            <a:avLst/>
          </a:prstGeom>
          <a:noFill/>
          <a:ln w="12700" cmpd="sng">
            <a:noFill/>
            <a:miter lim="800000"/>
            <a:headEnd/>
            <a:tailEnd/>
          </a:ln>
          <a:extLst/>
        </p:spPr>
        <p:txBody>
          <a:bodyPr wrap="none" lIns="91438" tIns="45719" rIns="91438" bIns="45719">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n-US" sz="1200" dirty="0">
                <a:latin typeface="+mn-lt"/>
              </a:rPr>
              <a:t>ANO7</a:t>
            </a:r>
          </a:p>
          <a:p>
            <a:pPr algn="ctr">
              <a:defRPr/>
            </a:pPr>
            <a:r>
              <a:rPr lang="en-US" sz="1200" dirty="0">
                <a:latin typeface="+mn-lt"/>
              </a:rPr>
              <a:t>PCAT-32</a:t>
            </a:r>
          </a:p>
          <a:p>
            <a:pPr algn="ctr">
              <a:defRPr/>
            </a:pPr>
            <a:r>
              <a:rPr lang="en-US" sz="1200" dirty="0">
                <a:latin typeface="+mn-lt"/>
              </a:rPr>
              <a:t>UBE2C</a:t>
            </a:r>
          </a:p>
        </p:txBody>
      </p:sp>
      <p:sp>
        <p:nvSpPr>
          <p:cNvPr id="34" name="TextBox 33"/>
          <p:cNvSpPr txBox="1">
            <a:spLocks noChangeArrowheads="1"/>
          </p:cNvSpPr>
          <p:nvPr/>
        </p:nvSpPr>
        <p:spPr bwMode="auto">
          <a:xfrm>
            <a:off x="5574654" y="3108906"/>
            <a:ext cx="798617" cy="646331"/>
          </a:xfrm>
          <a:prstGeom prst="rect">
            <a:avLst/>
          </a:prstGeom>
          <a:noFill/>
          <a:ln w="12700" cmpd="sng">
            <a:noFill/>
            <a:miter lim="800000"/>
            <a:headEnd/>
            <a:tailEnd/>
          </a:ln>
          <a:extLst/>
        </p:spPr>
        <p:txBody>
          <a:bodyPr wrap="none" lIns="91438" tIns="45719" rIns="91438" bIns="45719">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n-US" sz="1200" dirty="0">
                <a:latin typeface="+mn-lt"/>
              </a:rPr>
              <a:t>NFIB</a:t>
            </a:r>
          </a:p>
          <a:p>
            <a:pPr algn="ctr">
              <a:defRPr/>
            </a:pPr>
            <a:r>
              <a:rPr lang="en-US" sz="1200" dirty="0">
                <a:latin typeface="+mn-lt"/>
              </a:rPr>
              <a:t>NUSAP1</a:t>
            </a:r>
          </a:p>
          <a:p>
            <a:pPr algn="ctr">
              <a:defRPr/>
            </a:pPr>
            <a:r>
              <a:rPr lang="en-US" sz="1200" dirty="0">
                <a:latin typeface="+mn-lt"/>
              </a:rPr>
              <a:t>ZWILCH</a:t>
            </a:r>
          </a:p>
        </p:txBody>
      </p:sp>
      <p:sp>
        <p:nvSpPr>
          <p:cNvPr id="35" name="TextBox 34"/>
          <p:cNvSpPr txBox="1">
            <a:spLocks noChangeArrowheads="1"/>
          </p:cNvSpPr>
          <p:nvPr/>
        </p:nvSpPr>
        <p:spPr bwMode="auto">
          <a:xfrm>
            <a:off x="4184950" y="3108905"/>
            <a:ext cx="1013419" cy="830997"/>
          </a:xfrm>
          <a:prstGeom prst="rect">
            <a:avLst/>
          </a:prstGeom>
          <a:noFill/>
          <a:ln w="12700" cmpd="sng">
            <a:noFill/>
            <a:miter lim="800000"/>
            <a:headEnd/>
            <a:tailEnd/>
          </a:ln>
          <a:extLst/>
        </p:spPr>
        <p:txBody>
          <a:bodyPr wrap="none" lIns="91438" tIns="45719" rIns="91438" bIns="45719">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n-US" sz="1200" dirty="0">
                <a:latin typeface="+mn-lt"/>
              </a:rPr>
              <a:t>GLYATL1P4</a:t>
            </a:r>
          </a:p>
          <a:p>
            <a:pPr algn="ctr">
              <a:defRPr/>
            </a:pPr>
            <a:r>
              <a:rPr lang="en-US" sz="1200" dirty="0">
                <a:latin typeface="+mn-lt"/>
              </a:rPr>
              <a:t>S1PR4</a:t>
            </a:r>
          </a:p>
          <a:p>
            <a:pPr algn="ctr">
              <a:defRPr/>
            </a:pPr>
            <a:r>
              <a:rPr lang="en-US" sz="1200" dirty="0">
                <a:latin typeface="+mn-lt"/>
              </a:rPr>
              <a:t>TNFRSF19</a:t>
            </a:r>
          </a:p>
          <a:p>
            <a:pPr algn="ctr">
              <a:defRPr/>
            </a:pPr>
            <a:r>
              <a:rPr lang="en-US" sz="1200" dirty="0">
                <a:latin typeface="+mn-lt"/>
              </a:rPr>
              <a:t>TSBP</a:t>
            </a:r>
          </a:p>
        </p:txBody>
      </p:sp>
      <p:sp>
        <p:nvSpPr>
          <p:cNvPr id="36" name="TextBox 35"/>
          <p:cNvSpPr txBox="1">
            <a:spLocks noChangeArrowheads="1"/>
          </p:cNvSpPr>
          <p:nvPr/>
        </p:nvSpPr>
        <p:spPr bwMode="auto">
          <a:xfrm>
            <a:off x="2963468" y="3058964"/>
            <a:ext cx="910827" cy="1384995"/>
          </a:xfrm>
          <a:prstGeom prst="rect">
            <a:avLst/>
          </a:prstGeom>
          <a:noFill/>
          <a:ln w="12700" cmpd="sng">
            <a:noFill/>
            <a:miter lim="800000"/>
            <a:headEnd/>
            <a:tailEnd/>
          </a:ln>
          <a:extLst/>
        </p:spPr>
        <p:txBody>
          <a:bodyPr wrap="none" lIns="91438" tIns="45719" rIns="91438" bIns="45719">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n-US" sz="1200" dirty="0">
                <a:latin typeface="+mn-lt"/>
              </a:rPr>
              <a:t>ANO7</a:t>
            </a:r>
          </a:p>
          <a:p>
            <a:pPr algn="ctr">
              <a:defRPr/>
            </a:pPr>
            <a:r>
              <a:rPr lang="en-US" sz="1200" dirty="0">
                <a:latin typeface="+mn-lt"/>
              </a:rPr>
              <a:t>EPPK1</a:t>
            </a:r>
          </a:p>
          <a:p>
            <a:pPr algn="ctr">
              <a:defRPr/>
            </a:pPr>
            <a:r>
              <a:rPr lang="en-US" sz="1200" dirty="0">
                <a:latin typeface="+mn-lt"/>
              </a:rPr>
              <a:t>IQGAP3</a:t>
            </a:r>
          </a:p>
          <a:p>
            <a:pPr algn="ctr">
              <a:defRPr/>
            </a:pPr>
            <a:r>
              <a:rPr lang="en-US" sz="1200" dirty="0">
                <a:latin typeface="+mn-lt"/>
              </a:rPr>
              <a:t>LASP1</a:t>
            </a:r>
          </a:p>
          <a:p>
            <a:pPr algn="ctr">
              <a:defRPr/>
            </a:pPr>
            <a:r>
              <a:rPr lang="en-US" sz="1200" dirty="0">
                <a:latin typeface="+mn-lt"/>
              </a:rPr>
              <a:t>MYBPC1</a:t>
            </a:r>
          </a:p>
          <a:p>
            <a:pPr algn="ctr">
              <a:defRPr/>
            </a:pPr>
            <a:r>
              <a:rPr lang="en-US" sz="1200" dirty="0">
                <a:latin typeface="+mn-lt"/>
              </a:rPr>
              <a:t>PCDH7</a:t>
            </a:r>
          </a:p>
          <a:p>
            <a:pPr algn="ctr">
              <a:defRPr/>
            </a:pPr>
            <a:r>
              <a:rPr lang="en-US" sz="1200" dirty="0">
                <a:latin typeface="+mn-lt"/>
              </a:rPr>
              <a:t>RABGAP1</a:t>
            </a:r>
          </a:p>
        </p:txBody>
      </p:sp>
      <p:sp>
        <p:nvSpPr>
          <p:cNvPr id="37" name="TextBox 36"/>
          <p:cNvSpPr txBox="1">
            <a:spLocks noChangeArrowheads="1"/>
          </p:cNvSpPr>
          <p:nvPr/>
        </p:nvSpPr>
        <p:spPr bwMode="auto">
          <a:xfrm>
            <a:off x="1671250" y="3068256"/>
            <a:ext cx="909224" cy="1015663"/>
          </a:xfrm>
          <a:prstGeom prst="rect">
            <a:avLst/>
          </a:prstGeom>
          <a:noFill/>
          <a:ln w="12700" cmpd="sng">
            <a:noFill/>
            <a:miter lim="800000"/>
            <a:headEnd/>
            <a:tailEnd/>
          </a:ln>
          <a:extLst/>
        </p:spPr>
        <p:txBody>
          <a:bodyPr wrap="none" lIns="91438" tIns="45719" rIns="91438" bIns="45719">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n-US" sz="1200" dirty="0">
                <a:latin typeface="+mn-lt"/>
              </a:rPr>
              <a:t>CAMK2N1</a:t>
            </a:r>
          </a:p>
          <a:p>
            <a:pPr algn="ctr">
              <a:defRPr/>
            </a:pPr>
            <a:r>
              <a:rPr lang="en-US" sz="1200" dirty="0">
                <a:latin typeface="+mn-lt"/>
              </a:rPr>
              <a:t>MYBPC1</a:t>
            </a:r>
          </a:p>
          <a:p>
            <a:pPr algn="ctr">
              <a:defRPr/>
            </a:pPr>
            <a:r>
              <a:rPr lang="en-US" sz="1200" dirty="0">
                <a:latin typeface="+mn-lt"/>
              </a:rPr>
              <a:t>PBX1</a:t>
            </a:r>
          </a:p>
          <a:p>
            <a:pPr algn="ctr">
              <a:defRPr/>
            </a:pPr>
            <a:r>
              <a:rPr lang="en-US" sz="1200" dirty="0">
                <a:latin typeface="+mn-lt"/>
              </a:rPr>
              <a:t>THBS2</a:t>
            </a:r>
          </a:p>
          <a:p>
            <a:pPr algn="ctr">
              <a:defRPr/>
            </a:pPr>
            <a:r>
              <a:rPr lang="en-US" sz="1200" dirty="0">
                <a:latin typeface="+mn-lt"/>
              </a:rPr>
              <a:t>UBE2C</a:t>
            </a:r>
          </a:p>
        </p:txBody>
      </p:sp>
      <p:cxnSp>
        <p:nvCxnSpPr>
          <p:cNvPr id="38" name="Straight Connector 37"/>
          <p:cNvCxnSpPr/>
          <p:nvPr/>
        </p:nvCxnSpPr>
        <p:spPr>
          <a:xfrm>
            <a:off x="4517233" y="2404651"/>
            <a:ext cx="269081"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002068" y="2404651"/>
            <a:ext cx="269081"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813824" y="2404651"/>
            <a:ext cx="269081"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81202" y="2396316"/>
            <a:ext cx="269081"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75411" y="2396316"/>
            <a:ext cx="269081"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43280"/>
      </p:ext>
    </p:extLst>
  </p:cSld>
  <p:clrMapOvr>
    <a:masterClrMapping/>
  </p:clrMapOvr>
</p:sld>
</file>

<file path=ppt/theme/theme1.xml><?xml version="1.0" encoding="utf-8"?>
<a:theme xmlns:a="http://schemas.openxmlformats.org/drawingml/2006/main" name="GenomeDx Theme">
  <a:themeElements>
    <a:clrScheme name="GenomeDx2017">
      <a:dk1>
        <a:sysClr val="windowText" lastClr="000000"/>
      </a:dk1>
      <a:lt1>
        <a:srgbClr val="FFFFFF"/>
      </a:lt1>
      <a:dk2>
        <a:srgbClr val="365E9F"/>
      </a:dk2>
      <a:lt2>
        <a:srgbClr val="7D868C"/>
      </a:lt2>
      <a:accent1>
        <a:srgbClr val="4F81BD"/>
      </a:accent1>
      <a:accent2>
        <a:srgbClr val="E73F51"/>
      </a:accent2>
      <a:accent3>
        <a:srgbClr val="00A0DD"/>
      </a:accent3>
      <a:accent4>
        <a:srgbClr val="A8238A"/>
      </a:accent4>
      <a:accent5>
        <a:srgbClr val="CDB64A"/>
      </a:accent5>
      <a:accent6>
        <a:srgbClr val="7D868C"/>
      </a:accent6>
      <a:hlink>
        <a:srgbClr val="00A0DD"/>
      </a:hlink>
      <a:folHlink>
        <a:srgbClr val="A8238A"/>
      </a:folHlink>
    </a:clrScheme>
    <a:fontScheme name="GenomeDx -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11783</TotalTime>
  <Words>1194</Words>
  <Application>Microsoft Office PowerPoint</Application>
  <PresentationFormat>On-screen Show (16:9)</PresentationFormat>
  <Paragraphs>227</Paragraphs>
  <Slides>19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MS PGothic</vt:lpstr>
      <vt:lpstr>MS PGothic</vt:lpstr>
      <vt:lpstr>Arial</vt:lpstr>
      <vt:lpstr>Avenir Light</vt:lpstr>
      <vt:lpstr>Calibri</vt:lpstr>
      <vt:lpstr>DINOT</vt:lpstr>
      <vt:lpstr>Gotham Book</vt:lpstr>
      <vt:lpstr>Gotham Medium</vt:lpstr>
      <vt:lpstr>Helvetica</vt:lpstr>
      <vt:lpstr>Times New Roman</vt:lpstr>
      <vt:lpstr>Wingdings</vt:lpstr>
      <vt:lpstr>GenomeDx Theme</vt:lpstr>
      <vt:lpstr>Information for life</vt:lpstr>
      <vt:lpstr>PowerPoint Presentation</vt:lpstr>
      <vt:lpstr>Top 10 urology programs collaborated to develop and validate Decipher®</vt:lpstr>
      <vt:lpstr>Decipher:  Most widely published genomic test and test platform</vt:lpstr>
      <vt:lpstr>Role of decipher</vt:lpstr>
      <vt:lpstr>TECHNOLOGY</vt:lpstr>
      <vt:lpstr>Decipher technology </vt:lpstr>
      <vt:lpstr>Decipher and Clinical Risk Information</vt:lpstr>
      <vt:lpstr>The Decipher metastasis signature represents multiple biological pathways involved in aggressive prostate cancer</vt:lpstr>
      <vt:lpstr>Decipher PROSTATE Biopsy</vt:lpstr>
      <vt:lpstr>Role of decipher</vt:lpstr>
      <vt:lpstr>Comparison of Accuracy for Predicting Metastasis after Radical Proctectomy</vt:lpstr>
      <vt:lpstr>Comparison of accuracy for predicting 5 year metastasis after first line radiation</vt:lpstr>
      <vt:lpstr>PowerPoint Presentation</vt:lpstr>
      <vt:lpstr>Decipher Prostate rp</vt:lpstr>
      <vt:lpstr>What is                                   ? </vt:lpstr>
      <vt:lpstr>Decipher outperforms clinical risk factors and nomograms</vt:lpstr>
      <vt:lpstr>Decipher High Risk Patients Who Received Adjuvant Therapy Had Improved Metastasis Free Survival </vt:lpstr>
      <vt:lpstr>Decipher low risk patients may avoid concurrent hormones after BCR</vt:lpstr>
    </vt:vector>
  </TitlesOfParts>
  <Manager/>
  <Company>JC Creative Designs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jc@jcCreativeDesigns.com</dc:creator>
  <cp:keywords/>
  <dc:description/>
  <cp:lastModifiedBy>andrea.cronican</cp:lastModifiedBy>
  <cp:revision>368</cp:revision>
  <cp:lastPrinted>2013-11-28T21:32:32Z</cp:lastPrinted>
  <dcterms:created xsi:type="dcterms:W3CDTF">2013-10-01T20:24:48Z</dcterms:created>
  <dcterms:modified xsi:type="dcterms:W3CDTF">2017-10-14T11:40:14Z</dcterms:modified>
  <cp:category/>
</cp:coreProperties>
</file>