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6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  <p:sldMasterId id="2147483696" r:id="rId5"/>
    <p:sldMasterId id="2147483715" r:id="rId6"/>
    <p:sldMasterId id="2147483729" r:id="rId7"/>
    <p:sldMasterId id="2147483771" r:id="rId8"/>
    <p:sldMasterId id="2147483783" r:id="rId9"/>
    <p:sldMasterId id="2147483807" r:id="rId10"/>
    <p:sldMasterId id="2147483821" r:id="rId11"/>
    <p:sldMasterId id="2147483830" r:id="rId12"/>
    <p:sldMasterId id="2147483842" r:id="rId13"/>
    <p:sldMasterId id="2147483854" r:id="rId14"/>
    <p:sldMasterId id="2147483872" r:id="rId15"/>
    <p:sldMasterId id="2147483885" r:id="rId16"/>
    <p:sldMasterId id="2147483897" r:id="rId17"/>
    <p:sldMasterId id="2147483906" r:id="rId18"/>
    <p:sldMasterId id="2147483915" r:id="rId19"/>
    <p:sldMasterId id="2147483924" r:id="rId20"/>
  </p:sldMasterIdLst>
  <p:notesMasterIdLst>
    <p:notesMasterId r:id="rId51"/>
  </p:notesMasterIdLst>
  <p:sldIdLst>
    <p:sldId id="299" r:id="rId21"/>
    <p:sldId id="311" r:id="rId22"/>
    <p:sldId id="312" r:id="rId23"/>
    <p:sldId id="282" r:id="rId24"/>
    <p:sldId id="315" r:id="rId25"/>
    <p:sldId id="320" r:id="rId26"/>
    <p:sldId id="317" r:id="rId27"/>
    <p:sldId id="318" r:id="rId28"/>
    <p:sldId id="284" r:id="rId29"/>
    <p:sldId id="297" r:id="rId30"/>
    <p:sldId id="285" r:id="rId31"/>
    <p:sldId id="286" r:id="rId32"/>
    <p:sldId id="290" r:id="rId33"/>
    <p:sldId id="304" r:id="rId34"/>
    <p:sldId id="305" r:id="rId35"/>
    <p:sldId id="323" r:id="rId36"/>
    <p:sldId id="303" r:id="rId37"/>
    <p:sldId id="313" r:id="rId38"/>
    <p:sldId id="314" r:id="rId39"/>
    <p:sldId id="300" r:id="rId40"/>
    <p:sldId id="306" r:id="rId41"/>
    <p:sldId id="307" r:id="rId42"/>
    <p:sldId id="308" r:id="rId43"/>
    <p:sldId id="309" r:id="rId44"/>
    <p:sldId id="310" r:id="rId45"/>
    <p:sldId id="322" r:id="rId46"/>
    <p:sldId id="295" r:id="rId47"/>
    <p:sldId id="293" r:id="rId48"/>
    <p:sldId id="298" r:id="rId49"/>
    <p:sldId id="316" r:id="rId5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CCC1B0-68C0-4C7E-AE8F-471654CC9185}">
          <p14:sldIdLst>
            <p14:sldId id="299"/>
            <p14:sldId id="311"/>
            <p14:sldId id="312"/>
            <p14:sldId id="282"/>
            <p14:sldId id="315"/>
            <p14:sldId id="320"/>
            <p14:sldId id="317"/>
            <p14:sldId id="318"/>
            <p14:sldId id="284"/>
            <p14:sldId id="297"/>
            <p14:sldId id="285"/>
            <p14:sldId id="286"/>
            <p14:sldId id="290"/>
            <p14:sldId id="304"/>
            <p14:sldId id="305"/>
            <p14:sldId id="323"/>
            <p14:sldId id="303"/>
            <p14:sldId id="313"/>
            <p14:sldId id="314"/>
            <p14:sldId id="300"/>
            <p14:sldId id="306"/>
            <p14:sldId id="307"/>
            <p14:sldId id="308"/>
            <p14:sldId id="309"/>
            <p14:sldId id="310"/>
            <p14:sldId id="322"/>
            <p14:sldId id="295"/>
            <p14:sldId id="293"/>
            <p14:sldId id="298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6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lley, James (NIH/NCI) [E]" initials="GJ([" lastIdx="2" clrIdx="0">
    <p:extLst>
      <p:ext uri="{19B8F6BF-5375-455C-9EA6-DF929625EA0E}">
        <p15:presenceInfo xmlns:p15="http://schemas.microsoft.com/office/powerpoint/2012/main" userId="S-1-5-21-12604286-656692736-1848903544-85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FECB4D8-DB02-4DC6-A0A2-4F2EBAE1DC90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0" autoAdjust="0"/>
    <p:restoredTop sz="94639" autoAdjust="0"/>
  </p:normalViewPr>
  <p:slideViewPr>
    <p:cSldViewPr snapToGrid="0" showGuides="1">
      <p:cViewPr varScale="1">
        <p:scale>
          <a:sx n="95" d="100"/>
          <a:sy n="95" d="100"/>
        </p:scale>
        <p:origin x="732" y="84"/>
      </p:cViewPr>
      <p:guideLst>
        <p:guide orient="horz" pos="1620"/>
        <p:guide pos="2880"/>
        <p:guide orient="horz" pos="6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 Cancer</c:v>
                </c:pt>
                <c:pt idx="1">
                  <c:v>AS</c:v>
                </c:pt>
                <c:pt idx="2">
                  <c:v>EBRT</c:v>
                </c:pt>
                <c:pt idx="3">
                  <c:v>EBRT + ADT</c:v>
                </c:pt>
                <c:pt idx="4">
                  <c:v>EBRT + Vaccine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11.1</c:v>
                </c:pt>
                <c:pt idx="2">
                  <c:v>12.5</c:v>
                </c:pt>
                <c:pt idx="3">
                  <c:v>20</c:v>
                </c:pt>
                <c:pt idx="4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0-427D-9E0A-55E916A8C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62342319"/>
        <c:axId val="1104298431"/>
      </c:barChart>
      <c:catAx>
        <c:axId val="662342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4298431"/>
        <c:crosses val="autoZero"/>
        <c:auto val="1"/>
        <c:lblAlgn val="ctr"/>
        <c:lblOffset val="100"/>
        <c:noMultiLvlLbl val="0"/>
      </c:catAx>
      <c:valAx>
        <c:axId val="1104298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2342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4B096-2BFC-4D8C-AF21-776331DB4805}" type="datetimeFigureOut">
              <a:rPr lang="en-GB" smtClean="0"/>
              <a:t>13/10/2017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069BF-6E27-4C15-9C19-390D152B5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819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en-US" sz="9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Annual Meeting of the National Alliance of State Prostate Cancer Coalitions (NASPCC). The Meeting will take place at the Liaison Capitol Hill Hotel in Washington, D.C.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B8E86-456E-4170-86F0-EF9F922AA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65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65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069BF-6E27-4C15-9C19-390D152B581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25" tIns="44862" rIns="89725" bIns="44862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DE4757-BF9D-45E5-8820-17223C6EC4A2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CCCC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sz="1200" b="1" i="0" u="none" strike="noStrike" kern="1200" cap="none" spc="0" normalizeH="0" baseline="0" noProof="0" dirty="0">
              <a:ln>
                <a:noFill/>
              </a:ln>
              <a:solidFill>
                <a:srgbClr val="CCCC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7388"/>
            <a:ext cx="6092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4343400"/>
            <a:ext cx="548322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z="14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6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30" tIns="44865" rIns="89730" bIns="44865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81D1D-DA30-437D-B26C-4E334F6692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6931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937A1E-7EE4-47EE-94D3-7006966C58E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69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4563" y="742950"/>
            <a:ext cx="5019675" cy="2824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870325"/>
            <a:ext cx="5486400" cy="476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13" tIns="46156" rIns="92313" bIns="4615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These results have significantly spurred interested in the field of therapeutic vaccines and I am confident that there will be other successful vaccines in the near future.</a:t>
            </a:r>
          </a:p>
        </p:txBody>
      </p:sp>
    </p:spTree>
    <p:extLst>
      <p:ext uri="{BB962C8B-B14F-4D97-AF65-F5344CB8AC3E}">
        <p14:creationId xmlns:p14="http://schemas.microsoft.com/office/powerpoint/2010/main" val="89123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D44960-1E83-4577-824F-3F6C5623A0E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78 publications on PubMed “Prostvac OR PSA-TRICOM”</a:t>
            </a:r>
          </a:p>
        </p:txBody>
      </p:sp>
    </p:spTree>
    <p:extLst>
      <p:ext uri="{BB962C8B-B14F-4D97-AF65-F5344CB8AC3E}">
        <p14:creationId xmlns:p14="http://schemas.microsoft.com/office/powerpoint/2010/main" val="82316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CCR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71850"/>
            <a:ext cx="9144000" cy="457200"/>
          </a:xfrm>
        </p:spPr>
        <p:txBody>
          <a:bodyPr anchor="t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00500"/>
            <a:ext cx="9144000" cy="342900"/>
          </a:xfrm>
        </p:spPr>
        <p:txBody>
          <a:bodyPr/>
          <a:lstStyle>
            <a:lvl1pPr marL="0" indent="0" algn="ctr">
              <a:buFontTx/>
              <a:buNone/>
              <a:defRPr sz="1500" i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3305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8902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162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037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15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018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455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10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290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471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778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4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153"/>
            <a:ext cx="2133600" cy="491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3" y="57153"/>
            <a:ext cx="6248400" cy="491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16100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19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20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EC14-79CB-4CAD-9B88-AEDD86E54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43406-DA80-47A7-B2F2-6F4F9687E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8CB91-A450-470C-BCED-F6981C5B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8E9CB-F4F7-4DA2-8CCE-B670D925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ABAED-0578-4153-B81E-3680AA330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197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447B-81E2-42BE-9D65-EDB9D4FC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C943E-C277-45EA-86D8-FCA5EF55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4122F-B915-4BAC-B20E-8565D8BF1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9EF85-2D6D-4DEF-9F1E-06C18952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3842B-4DC8-4890-A5D8-D1DF7B3D0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237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80F7-6DD9-4F4F-8FA2-7839D416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FBD83-417E-47D3-A0C2-5116C2843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242FE-513F-4D3A-A61D-8E44710FB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76C19-2B62-4BC9-8AB2-F47F370F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AE7CC-1191-403B-9468-35429AF9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684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92B4-3264-4061-9688-3B760717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7E0F-3821-497F-817C-DA8325C61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00EE7-7495-4FFD-9FA2-7BCE974DB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F5754-9203-413A-9156-D84ABB49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3C811-EA5C-4391-B086-16325AC1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33AA1-CC04-40FB-A8A3-94B99AF6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466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78AE-33D2-4ABA-AF32-78B36F88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08C48-2D86-44FC-B4ED-7245D88D5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582F2-F7D9-4472-B872-B47F40858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ABC9C-359F-4FF7-86B6-FDFB764A5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04A07-7D68-4DA2-B456-D85D01766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ECE94-440B-4584-A3E8-7449AD192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98B77-AE36-440D-AD4B-A116C76C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A3001-C3B8-48F8-B9A2-D3A2BC15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681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2C887-C20E-4620-AA3C-38EDD1F8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5FACA-5585-448F-9E4D-60366C10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BE1E4-4EC2-408A-BFE7-3919FFD43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21F29-6E2E-43AB-A5B3-2E323110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988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D665F-869E-4D73-A090-C6A467BF7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47DC2D-C4AE-4D6E-AC10-C465D49F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F059D-D7B3-457B-88ED-5BC30C5E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470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E83AA-8D53-4DA5-823E-A9EECF38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DBFC-6A8F-4098-9A76-5D0A2F3E2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E1529-A0CB-43C8-B31D-FBDEA8825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827D8-0A62-407D-B3B9-E2BEDC53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656B7-4A05-46FC-AA3F-970C990C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E5000-F400-44D8-81D5-0E58DFDD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33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2586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201E-BD7A-40E9-96AB-4E2DE9656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ADB420-F591-4D90-AF6D-E0CE169A2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28FB6-3F1E-496C-ABC2-63B90B953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A20A5-0570-4C96-9587-3E6E95146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1EBF4-15BB-4839-9EEF-580EA6B9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EDA88-CB4E-4958-9DC3-A5F27EA0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844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0045D-31F3-429B-8BE3-B6C804A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63412-24C1-4B95-AD8E-793B982CA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C3A9A-E9F0-4BB5-AFCD-9A3E591F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C9C52-583B-483D-BF8A-2B3FB863E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1DFF5-B2B2-452A-9318-A4284166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31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58413-AAFF-45E5-81CD-343E4D893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A218D-13AA-4687-B849-04936BFAC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7AA76-9F68-4B3F-8583-63A8D74E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A0F6-1216-4730-8A51-344B0D2E9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739A9-3AEB-404A-8FA2-3D45AD46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46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1838" y="238125"/>
            <a:ext cx="7048500" cy="666750"/>
          </a:xfrm>
          <a:prstGeom prst="rect">
            <a:avLst/>
          </a:prstGeom>
        </p:spPr>
        <p:txBody>
          <a:bodyPr/>
          <a:lstStyle>
            <a:lvl1pPr marL="0" indent="0" algn="l" defTabSz="816233" rtl="0" eaLnBrk="1" latinLnBrk="0" hangingPunct="1">
              <a:spcBef>
                <a:spcPct val="0"/>
              </a:spcBef>
              <a:buNone/>
              <a:defRPr lang="en-US" sz="2750" b="1" i="0" kern="1200" dirty="0" smtClean="0">
                <a:solidFill>
                  <a:schemeClr val="bg1"/>
                </a:solidFill>
                <a:effectLst/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431386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1838" y="238125"/>
            <a:ext cx="7048500" cy="666750"/>
          </a:xfrm>
          <a:prstGeom prst="rect">
            <a:avLst/>
          </a:prstGeom>
        </p:spPr>
        <p:txBody>
          <a:bodyPr/>
          <a:lstStyle>
            <a:lvl1pPr marL="0" indent="0" algn="l" defTabSz="816233" rtl="0" eaLnBrk="1" latinLnBrk="0" hangingPunct="1">
              <a:spcBef>
                <a:spcPct val="0"/>
              </a:spcBef>
              <a:buNone/>
              <a:defRPr lang="en-US" sz="2750" b="1" i="0" kern="1200" dirty="0" smtClean="0">
                <a:solidFill>
                  <a:schemeClr val="bg1"/>
                </a:solidFill>
                <a:effectLst/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281505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1838" y="238125"/>
            <a:ext cx="7048500" cy="666750"/>
          </a:xfrm>
          <a:prstGeom prst="rect">
            <a:avLst/>
          </a:prstGeom>
        </p:spPr>
        <p:txBody>
          <a:bodyPr/>
          <a:lstStyle>
            <a:lvl1pPr marL="0" indent="0" algn="l" defTabSz="816233" rtl="0" eaLnBrk="1" latinLnBrk="0" hangingPunct="1">
              <a:spcBef>
                <a:spcPct val="0"/>
              </a:spcBef>
              <a:buNone/>
              <a:defRPr lang="en-US" sz="2750" b="1" i="0" kern="1200" dirty="0" smtClean="0">
                <a:solidFill>
                  <a:schemeClr val="bg1"/>
                </a:solidFill>
                <a:effectLst/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687778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1838" y="238125"/>
            <a:ext cx="7048500" cy="666750"/>
          </a:xfrm>
          <a:prstGeom prst="rect">
            <a:avLst/>
          </a:prstGeom>
        </p:spPr>
        <p:txBody>
          <a:bodyPr/>
          <a:lstStyle>
            <a:lvl1pPr marL="0" indent="0" algn="l" defTabSz="816233" rtl="0" eaLnBrk="1" latinLnBrk="0" hangingPunct="1">
              <a:spcBef>
                <a:spcPct val="0"/>
              </a:spcBef>
              <a:buNone/>
              <a:defRPr lang="en-US" sz="2750" b="1" i="0" kern="1200" dirty="0" smtClean="0">
                <a:solidFill>
                  <a:schemeClr val="bg1"/>
                </a:solidFill>
                <a:effectLst/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637358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1838" y="238125"/>
            <a:ext cx="7048500" cy="666750"/>
          </a:xfrm>
          <a:prstGeom prst="rect">
            <a:avLst/>
          </a:prstGeom>
        </p:spPr>
        <p:txBody>
          <a:bodyPr/>
          <a:lstStyle>
            <a:lvl1pPr marL="0" indent="0" algn="l" defTabSz="816233" rtl="0" eaLnBrk="1" latinLnBrk="0" hangingPunct="1">
              <a:spcBef>
                <a:spcPct val="0"/>
              </a:spcBef>
              <a:buNone/>
              <a:defRPr lang="en-US" sz="2750" b="1" i="0" kern="1200" dirty="0" smtClean="0">
                <a:solidFill>
                  <a:schemeClr val="bg1"/>
                </a:solidFill>
                <a:effectLst/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1458773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4355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0000"/>
                </a:solidFill>
                <a:ea typeface="MS PGothic" pitchFamily="34" charset="-128"/>
              </a:defRPr>
            </a:lvl1pPr>
          </a:lstStyle>
          <a:p>
            <a:fld id="{F7A56DD3-061F-425F-9E3E-A35EE1BCFB75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9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1071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7DD74EDB-33F9-49FF-A477-BF36D2F4D0ED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280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C334AD40-0A40-4C9C-A07E-3E7E5B1EE0FD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925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4BED8BC8-3493-41ED-90F0-A75EBBB1C863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9535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01A51C57-0BA2-4FFA-9686-88EF12BA82AE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084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F41DA603-CA16-4C47-893E-624F0D5622D6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236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4862AD98-1D9A-4A34-849C-21F39513896B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011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94466DFB-3951-4110-AD54-7F0560017531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773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8C108EB3-9A3D-422E-AD74-7FE456C98904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966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343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343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  <a:latin typeface="Times" pitchFamily="18" charset="0"/>
                <a:ea typeface="MS PGothic" pitchFamily="34" charset="-128"/>
              </a:defRPr>
            </a:lvl1pPr>
          </a:lstStyle>
          <a:p>
            <a:fld id="{1D8354C7-94C7-44E4-B873-AEC970DA3D60}" type="slidenum">
              <a:rPr lang="en-US" altLang="en-US" smtClean="0">
                <a:cs typeface="Arial" pitchFamily="34" charset="0"/>
              </a:rPr>
              <a:pPr/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052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pitchFamily="-65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0" hangingPunct="0">
              <a:defRPr sz="1800">
                <a:solidFill>
                  <a:srgbClr val="000000"/>
                </a:solidFill>
                <a:latin typeface="Times" pitchFamily="-65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6492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>
            <a:spLocks noChangeAspect="1"/>
          </p:cNvSpPr>
          <p:nvPr userDrawn="1"/>
        </p:nvSpPr>
        <p:spPr>
          <a:xfrm>
            <a:off x="1166486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/>
          <p:cNvSpPr>
            <a:spLocks noChangeAspect="1"/>
          </p:cNvSpPr>
          <p:nvPr userDrawn="1"/>
        </p:nvSpPr>
        <p:spPr>
          <a:xfrm>
            <a:off x="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3776472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28725"/>
            <a:ext cx="7772400" cy="1370882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74620"/>
            <a:ext cx="7772400" cy="514782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295775"/>
            <a:ext cx="2286000" cy="355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400" smtClean="0"/>
            </a:lvl1pPr>
          </a:lstStyle>
          <a:p>
            <a:pPr>
              <a:defRPr/>
            </a:pPr>
            <a:r>
              <a:rPr lang="en-US"/>
              <a:t>INSERT DATE</a:t>
            </a:r>
          </a:p>
        </p:txBody>
      </p:sp>
      <p:pic>
        <p:nvPicPr>
          <p:cNvPr id="12" name="Picture 11" descr="CCR_54px Logo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82743"/>
            <a:ext cx="2775387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15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16C6397-8716-4806-B4CB-E5F7DAE54A5E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62B7297-306B-4B61-9DDE-65067CB50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281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7086B3B-D7A9-4297-9187-CEF2502C73C7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4DC181F-72BD-40F6-9F9C-F4BD40652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6021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98692DC-32B1-4E18-9D62-53EE144486F3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8B87C34-DCD8-4309-8A21-512DDD288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5795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0ED9629-CB02-487C-92DF-F48C896B8418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F4B8A47-1831-43B8-8EA4-2BE780B7A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0419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0A372F9-2F64-4962-819D-57BBE2FAF2BE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CA40ECD-2AFD-4D8F-B041-AAFF65495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6351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1D0289F-8DDC-418F-9ABF-648CD125148A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5B142D5-6355-478E-8FC1-1AD873A26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9298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35FFD40-100C-448C-9CEF-EA151A625598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30E7437-9053-4FBA-A07A-7EDA67A7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7088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C6682FA-D368-4BDD-9BB9-E54D0FC127C7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49E86D2-2255-42FA-A19F-8616B11D3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6626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7EEBB50-66C3-4CE6-BA83-3D8A7E660920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27F380A-587C-4400-8C8A-8E088494E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6563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D41AF233-4672-45B2-8B00-3D9D784F2AFA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81B2202-00F9-4DA8-801B-5601A7F99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7677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371600"/>
            <a:ext cx="3017520" cy="13716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5148072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  <p:pic>
        <p:nvPicPr>
          <p:cNvPr id="10" name="Picture 9" descr="CCR_54px Logo GREY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sp>
        <p:nvSpPr>
          <p:cNvPr id="17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1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4B0D837-4687-4DE4-9D5E-1B3DDCE294CA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5A9C74A-1F3E-4BDE-A02B-9D555949B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5399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4" y="-7144"/>
            <a:ext cx="9174957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/>
          <p:cNvSpPr txBox="1">
            <a:spLocks noChangeArrowheads="1"/>
          </p:cNvSpPr>
          <p:nvPr userDrawn="1"/>
        </p:nvSpPr>
        <p:spPr bwMode="auto">
          <a:xfrm>
            <a:off x="232172" y="4133850"/>
            <a:ext cx="2074583" cy="2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975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symposium sponsored by</a:t>
            </a:r>
            <a:endParaRPr lang="de-DE" altLang="en-US" sz="975" i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6"/>
          <a:stretch>
            <a:fillRect/>
          </a:stretch>
        </p:blipFill>
        <p:spPr bwMode="auto">
          <a:xfrm>
            <a:off x="223443" y="4536282"/>
            <a:ext cx="1120378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313135" y="631031"/>
            <a:ext cx="8497490" cy="3092054"/>
          </a:xfrm>
          <a:prstGeom prst="rect">
            <a:avLst/>
          </a:prstGeom>
          <a:solidFill>
            <a:srgbClr val="210F45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71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i="0" dirty="0">
              <a:solidFill>
                <a:srgbClr val="210F45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0"/>
          <a:stretch>
            <a:fillRect/>
          </a:stretch>
        </p:blipFill>
        <p:spPr bwMode="auto">
          <a:xfrm>
            <a:off x="1640287" y="4504135"/>
            <a:ext cx="831056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 userDrawn="1"/>
        </p:nvSpPr>
        <p:spPr>
          <a:xfrm>
            <a:off x="522515" y="1368449"/>
            <a:ext cx="7498080" cy="730235"/>
          </a:xfrm>
          <a:prstGeom prst="rect">
            <a:avLst/>
          </a:prstGeom>
        </p:spPr>
        <p:txBody>
          <a:bodyPr lIns="68571" tIns="34286" rIns="68571" bIns="34286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i="0" dirty="0">
                <a:solidFill>
                  <a:prstClr val="white"/>
                </a:solidFill>
                <a:latin typeface="Arial"/>
                <a:cs typeface="Arial"/>
              </a:rPr>
              <a:t>SATELLITE SYMPOSIUM</a:t>
            </a:r>
          </a:p>
        </p:txBody>
      </p:sp>
      <p:sp>
        <p:nvSpPr>
          <p:cNvPr id="13" name="Subtitle 4"/>
          <p:cNvSpPr txBox="1">
            <a:spLocks/>
          </p:cNvSpPr>
          <p:nvPr userDrawn="1"/>
        </p:nvSpPr>
        <p:spPr>
          <a:xfrm>
            <a:off x="529770" y="2098682"/>
            <a:ext cx="8166757" cy="951579"/>
          </a:xfrm>
          <a:prstGeom prst="rect">
            <a:avLst/>
          </a:prstGeom>
        </p:spPr>
        <p:txBody>
          <a:bodyPr lIns="68571" tIns="34286" rIns="68571" bIns="34286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i="0" dirty="0">
                <a:solidFill>
                  <a:srgbClr val="FFFFFF"/>
                </a:solidFill>
                <a:latin typeface="Arial"/>
                <a:cs typeface="Arial"/>
              </a:rPr>
              <a:t>Progress in immuno-intervention: future innovations in multiple </a:t>
            </a:r>
            <a:r>
              <a:rPr lang="en-US" sz="2400" i="0" dirty="0" err="1">
                <a:solidFill>
                  <a:srgbClr val="FFFFFF"/>
                </a:solidFill>
                <a:latin typeface="Arial"/>
                <a:cs typeface="Arial"/>
              </a:rPr>
              <a:t>tumours</a:t>
            </a:r>
            <a:endParaRPr lang="en-US" sz="2400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528904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46" y="1220645"/>
            <a:ext cx="7886700" cy="3275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rgbClr val="595959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595959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100">
                <a:solidFill>
                  <a:srgbClr val="595959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30890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orient="horz" pos="9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09290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esenter 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46" y="1220645"/>
            <a:ext cx="7886700" cy="3275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rgbClr val="595959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595959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100">
                <a:solidFill>
                  <a:srgbClr val="595959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19209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orient="horz" pos="9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422511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229214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42958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152172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4" y="-7144"/>
            <a:ext cx="9174957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/>
          <p:cNvSpPr txBox="1">
            <a:spLocks noChangeArrowheads="1"/>
          </p:cNvSpPr>
          <p:nvPr userDrawn="1"/>
        </p:nvSpPr>
        <p:spPr bwMode="auto">
          <a:xfrm>
            <a:off x="232173" y="4133850"/>
            <a:ext cx="1566757" cy="20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>
            <a:spAutoFit/>
          </a:bodyPr>
          <a:lstStyle>
            <a:lvl1pPr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73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symposium sponsored by</a:t>
            </a:r>
            <a:endParaRPr lang="de-DE" altLang="en-US" sz="731" i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6"/>
          <a:stretch>
            <a:fillRect/>
          </a:stretch>
        </p:blipFill>
        <p:spPr bwMode="auto">
          <a:xfrm>
            <a:off x="223443" y="4536282"/>
            <a:ext cx="1120378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313135" y="631032"/>
            <a:ext cx="8497490" cy="3092054"/>
          </a:xfrm>
          <a:prstGeom prst="rect">
            <a:avLst/>
          </a:prstGeom>
          <a:solidFill>
            <a:srgbClr val="210F45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3428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i="0" dirty="0">
              <a:solidFill>
                <a:srgbClr val="210F45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0"/>
          <a:stretch>
            <a:fillRect/>
          </a:stretch>
        </p:blipFill>
        <p:spPr bwMode="auto">
          <a:xfrm>
            <a:off x="1640287" y="4504136"/>
            <a:ext cx="831056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 userDrawn="1"/>
        </p:nvSpPr>
        <p:spPr>
          <a:xfrm>
            <a:off x="522515" y="1368450"/>
            <a:ext cx="7498080" cy="730235"/>
          </a:xfrm>
          <a:prstGeom prst="rect">
            <a:avLst/>
          </a:prstGeom>
        </p:spPr>
        <p:txBody>
          <a:bodyPr lIns="51428" tIns="25715" rIns="51428" bIns="25715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75" b="1" i="0" dirty="0">
                <a:solidFill>
                  <a:prstClr val="white"/>
                </a:solidFill>
                <a:latin typeface="Arial"/>
                <a:cs typeface="Arial"/>
              </a:rPr>
              <a:t>SATELLITE SYMPOSIUM</a:t>
            </a:r>
          </a:p>
        </p:txBody>
      </p:sp>
      <p:sp>
        <p:nvSpPr>
          <p:cNvPr id="13" name="Subtitle 4"/>
          <p:cNvSpPr txBox="1">
            <a:spLocks/>
          </p:cNvSpPr>
          <p:nvPr userDrawn="1"/>
        </p:nvSpPr>
        <p:spPr>
          <a:xfrm>
            <a:off x="529772" y="2098682"/>
            <a:ext cx="8166757" cy="951579"/>
          </a:xfrm>
          <a:prstGeom prst="rect">
            <a:avLst/>
          </a:prstGeom>
        </p:spPr>
        <p:txBody>
          <a:bodyPr lIns="51428" tIns="25715" rIns="51428" bIns="25715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en-US" sz="1800" i="0" dirty="0">
                <a:solidFill>
                  <a:srgbClr val="FFFFFF"/>
                </a:solidFill>
                <a:latin typeface="Arial"/>
                <a:cs typeface="Arial"/>
              </a:rPr>
              <a:t>Progress in immuno-intervention: future innovations in multiple </a:t>
            </a:r>
            <a:r>
              <a:rPr lang="en-US" sz="1800" i="0" dirty="0" err="1">
                <a:solidFill>
                  <a:srgbClr val="FFFFFF"/>
                </a:solidFill>
                <a:latin typeface="Arial"/>
                <a:cs typeface="Arial"/>
              </a:rPr>
              <a:t>tumours</a:t>
            </a:r>
            <a:endParaRPr lang="en-US" sz="1800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21991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9000" y="1817370"/>
            <a:ext cx="5029199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3257550"/>
            <a:ext cx="5022892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 descr="CCR_54px Logo 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2312"/>
            <a:ext cx="1916339" cy="2651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034" y="4917552"/>
            <a:ext cx="128016" cy="104281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66" y="4907904"/>
            <a:ext cx="923544" cy="1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903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46" y="1220646"/>
            <a:ext cx="7886700" cy="3275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350">
                <a:solidFill>
                  <a:srgbClr val="595959"/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defRPr sz="1050">
                <a:solidFill>
                  <a:srgbClr val="595959"/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defRPr sz="825">
                <a:solidFill>
                  <a:srgbClr val="595959"/>
                </a:solidFill>
              </a:defRPr>
            </a:lvl3pPr>
            <a:lvl4pPr>
              <a:lnSpc>
                <a:spcPct val="100000"/>
              </a:lnSpc>
              <a:spcBef>
                <a:spcPts val="450"/>
              </a:spcBef>
              <a:defRPr sz="788">
                <a:solidFill>
                  <a:srgbClr val="595959"/>
                </a:solidFill>
              </a:defRPr>
            </a:lvl4pPr>
            <a:lvl5pPr>
              <a:lnSpc>
                <a:spcPct val="100000"/>
              </a:lnSpc>
              <a:spcBef>
                <a:spcPts val="450"/>
              </a:spcBef>
              <a:defRPr sz="788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56874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orient="horz" pos="9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181085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esenter 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46" y="1220646"/>
            <a:ext cx="7886700" cy="3275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350">
                <a:solidFill>
                  <a:srgbClr val="595959"/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defRPr sz="1050">
                <a:solidFill>
                  <a:srgbClr val="595959"/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defRPr sz="825">
                <a:solidFill>
                  <a:srgbClr val="595959"/>
                </a:solidFill>
              </a:defRPr>
            </a:lvl3pPr>
            <a:lvl4pPr>
              <a:lnSpc>
                <a:spcPct val="100000"/>
              </a:lnSpc>
              <a:spcBef>
                <a:spcPts val="450"/>
              </a:spcBef>
              <a:defRPr sz="788">
                <a:solidFill>
                  <a:srgbClr val="595959"/>
                </a:solidFill>
              </a:defRPr>
            </a:lvl4pPr>
            <a:lvl5pPr>
              <a:lnSpc>
                <a:spcPct val="100000"/>
              </a:lnSpc>
              <a:spcBef>
                <a:spcPts val="450"/>
              </a:spcBef>
              <a:defRPr sz="788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51036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orient="horz" pos="9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42603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1"/>
            <a:ext cx="7886700" cy="213995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1"/>
            <a:ext cx="7886700" cy="112553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10899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3699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999603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4" y="-7144"/>
            <a:ext cx="9174957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/>
          <p:cNvSpPr txBox="1">
            <a:spLocks noChangeArrowheads="1"/>
          </p:cNvSpPr>
          <p:nvPr userDrawn="1"/>
        </p:nvSpPr>
        <p:spPr bwMode="auto">
          <a:xfrm>
            <a:off x="232172" y="4133850"/>
            <a:ext cx="2074583" cy="2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975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symposium sponsored by</a:t>
            </a:r>
            <a:endParaRPr lang="de-DE" altLang="en-US" sz="975" i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6"/>
          <a:stretch>
            <a:fillRect/>
          </a:stretch>
        </p:blipFill>
        <p:spPr bwMode="auto">
          <a:xfrm>
            <a:off x="223443" y="4536282"/>
            <a:ext cx="1120378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313135" y="631031"/>
            <a:ext cx="8497490" cy="3092054"/>
          </a:xfrm>
          <a:prstGeom prst="rect">
            <a:avLst/>
          </a:prstGeom>
          <a:solidFill>
            <a:srgbClr val="210F45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71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i="0" dirty="0">
              <a:solidFill>
                <a:srgbClr val="210F45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0"/>
          <a:stretch>
            <a:fillRect/>
          </a:stretch>
        </p:blipFill>
        <p:spPr bwMode="auto">
          <a:xfrm>
            <a:off x="1640287" y="4504135"/>
            <a:ext cx="831056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 userDrawn="1"/>
        </p:nvSpPr>
        <p:spPr>
          <a:xfrm>
            <a:off x="522515" y="1368449"/>
            <a:ext cx="7498080" cy="730235"/>
          </a:xfrm>
          <a:prstGeom prst="rect">
            <a:avLst/>
          </a:prstGeom>
        </p:spPr>
        <p:txBody>
          <a:bodyPr lIns="68571" tIns="34286" rIns="68571" bIns="34286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i="0" dirty="0">
                <a:solidFill>
                  <a:prstClr val="white"/>
                </a:solidFill>
                <a:latin typeface="Arial"/>
                <a:cs typeface="Arial"/>
              </a:rPr>
              <a:t>SATELLITE SYMPOSIUM</a:t>
            </a:r>
          </a:p>
        </p:txBody>
      </p:sp>
      <p:sp>
        <p:nvSpPr>
          <p:cNvPr id="13" name="Subtitle 4"/>
          <p:cNvSpPr txBox="1">
            <a:spLocks/>
          </p:cNvSpPr>
          <p:nvPr userDrawn="1"/>
        </p:nvSpPr>
        <p:spPr>
          <a:xfrm>
            <a:off x="529770" y="2098682"/>
            <a:ext cx="8166757" cy="951579"/>
          </a:xfrm>
          <a:prstGeom prst="rect">
            <a:avLst/>
          </a:prstGeom>
        </p:spPr>
        <p:txBody>
          <a:bodyPr lIns="68571" tIns="34286" rIns="68571" bIns="34286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i="0" dirty="0">
                <a:solidFill>
                  <a:srgbClr val="FFFFFF"/>
                </a:solidFill>
                <a:latin typeface="Arial"/>
                <a:cs typeface="Arial"/>
              </a:rPr>
              <a:t>Progress in immuno-intervention: future innovations in multiple </a:t>
            </a:r>
            <a:r>
              <a:rPr lang="en-US" sz="2400" i="0" dirty="0" err="1">
                <a:solidFill>
                  <a:srgbClr val="FFFFFF"/>
                </a:solidFill>
                <a:latin typeface="Arial"/>
                <a:cs typeface="Arial"/>
              </a:rPr>
              <a:t>tumours</a:t>
            </a:r>
            <a:endParaRPr lang="en-US" sz="2400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758504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46" y="1220645"/>
            <a:ext cx="7886700" cy="3275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rgbClr val="595959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595959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100">
                <a:solidFill>
                  <a:srgbClr val="595959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16245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orient="horz" pos="9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1350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5148072"/>
          </a:xfrm>
          <a:prstGeom prst="homePlate">
            <a:avLst>
              <a:gd name="adj" fmla="val 36290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3228985" cy="5148072"/>
          </a:xfrm>
          <a:prstGeom prst="homePlate">
            <a:avLst>
              <a:gd name="adj" fmla="val 32357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1817370"/>
            <a:ext cx="4062728" cy="13716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3257550"/>
            <a:ext cx="4056420" cy="51435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2" name="Picture 11" descr="CCR_54px Logo 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2312"/>
            <a:ext cx="1916339" cy="265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7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787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esenter 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46" y="1220645"/>
            <a:ext cx="7886700" cy="3275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rgbClr val="595959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595959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100">
                <a:solidFill>
                  <a:srgbClr val="595959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01477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orient="horz" pos="94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94783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12754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02735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07618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048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23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115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874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51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371600"/>
            <a:ext cx="7772400" cy="24003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pic>
        <p:nvPicPr>
          <p:cNvPr id="12" name="Picture 11" descr="CCR_54px Logo 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2312"/>
            <a:ext cx="1916339" cy="2651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034" y="4917552"/>
            <a:ext cx="128016" cy="104281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chemeClr val="bg1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chemeClr val="bg1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chemeClr val="bg1"/>
              </a:solidFill>
              <a:latin typeface="+mn-lt"/>
              <a:cs typeface="SapientSansRegular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66" y="4907904"/>
            <a:ext cx="923544" cy="1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962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463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826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8470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7654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287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03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253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8165592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0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90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7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1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2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67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1" y="1069975"/>
            <a:ext cx="4108387" cy="36004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069975"/>
            <a:ext cx="3897313" cy="360045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83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5" name="Picture 4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8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11658"/>
            <a:ext cx="8165592" cy="317395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4" name="Picture 3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75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87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R_54px Logo GRE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88604"/>
            <a:ext cx="1870869" cy="258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71" y="4921250"/>
            <a:ext cx="120829" cy="98425"/>
          </a:xfrm>
          <a:prstGeom prst="rect">
            <a:avLst/>
          </a:prstGeom>
        </p:spPr>
      </p:pic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13" y="4889711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6C6C6C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6C6C6C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>
              <a:solidFill>
                <a:srgbClr val="6C6C6C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38" y="4908677"/>
            <a:ext cx="918972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34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0" y="0"/>
            <a:ext cx="8458198" cy="51435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7289798" cy="51435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3"/>
          <p:cNvSpPr txBox="1">
            <a:spLocks noChangeArrowheads="1"/>
          </p:cNvSpPr>
          <p:nvPr userDrawn="1"/>
        </p:nvSpPr>
        <p:spPr bwMode="auto">
          <a:xfrm>
            <a:off x="3767197" y="4356100"/>
            <a:ext cx="16096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err="1">
                <a:solidFill>
                  <a:schemeClr val="bg1"/>
                </a:solidFill>
                <a:latin typeface="Arial" charset="0"/>
              </a:rPr>
              <a:t>ccr.cancer.gov</a:t>
            </a:r>
            <a:endParaRPr lang="en-US" sz="1600" b="1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946017" y="2148840"/>
            <a:ext cx="5251967" cy="813435"/>
            <a:chOff x="2994026" y="2148840"/>
            <a:chExt cx="5251967" cy="813435"/>
          </a:xfrm>
        </p:grpSpPr>
        <p:pic>
          <p:nvPicPr>
            <p:cNvPr id="11" name="Picture 10" descr="4_hhs_logo_white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026" y="2148840"/>
              <a:ext cx="813435" cy="813435"/>
            </a:xfrm>
            <a:prstGeom prst="rect">
              <a:avLst/>
            </a:prstGeom>
          </p:spPr>
        </p:pic>
        <p:pic>
          <p:nvPicPr>
            <p:cNvPr id="12" name="Picture 11" descr="CCR_54px Logo WHITE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152" y="2282447"/>
              <a:ext cx="4271841" cy="591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71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1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86" indent="0">
              <a:buNone/>
              <a:defRPr sz="1350"/>
            </a:lvl2pPr>
            <a:lvl3pPr marL="685374" indent="0">
              <a:buNone/>
              <a:defRPr sz="1200"/>
            </a:lvl3pPr>
            <a:lvl4pPr marL="1028061" indent="0">
              <a:buNone/>
              <a:defRPr sz="1050"/>
            </a:lvl4pPr>
            <a:lvl5pPr marL="1370747" indent="0">
              <a:buNone/>
              <a:defRPr sz="1050"/>
            </a:lvl5pPr>
            <a:lvl6pPr marL="1713434" indent="0">
              <a:buNone/>
              <a:defRPr sz="1050"/>
            </a:lvl6pPr>
            <a:lvl7pPr marL="2056121" indent="0">
              <a:buNone/>
              <a:defRPr sz="1050"/>
            </a:lvl7pPr>
            <a:lvl8pPr marL="2398806" indent="0">
              <a:buNone/>
              <a:defRPr sz="1050"/>
            </a:lvl8pPr>
            <a:lvl9pPr marL="2741494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080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9BD3-C961-6B42-98DA-D21D6740736C}" type="datetime1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B1DBA-C7BD-1347-A5F4-5B8C28A6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32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008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CCR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71850"/>
            <a:ext cx="9144000" cy="457200"/>
          </a:xfrm>
        </p:spPr>
        <p:txBody>
          <a:bodyPr anchor="t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00500"/>
            <a:ext cx="9144000" cy="342900"/>
          </a:xfrm>
        </p:spPr>
        <p:txBody>
          <a:bodyPr/>
          <a:lstStyle>
            <a:lvl1pPr marL="0" indent="0" algn="ctr">
              <a:buFontTx/>
              <a:buNone/>
              <a:defRPr sz="1500" i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0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318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828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85850"/>
            <a:ext cx="41148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5850"/>
            <a:ext cx="41148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454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5336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427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887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444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85850"/>
            <a:ext cx="41148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085850"/>
            <a:ext cx="4114800" cy="3886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438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843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289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150"/>
            <a:ext cx="2133600" cy="491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57150"/>
            <a:ext cx="6248400" cy="491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4757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095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529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b="0"/>
            </a:lvl1pPr>
          </a:lstStyle>
          <a:p>
            <a:pPr>
              <a:defRPr/>
            </a:pPr>
            <a:fld id="{2D4B490D-0E09-4E51-9A4B-5DD98E15F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95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459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2542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2806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8829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74" indent="0">
              <a:buNone/>
              <a:defRPr sz="1350" b="1"/>
            </a:lvl3pPr>
            <a:lvl4pPr marL="1028061" indent="0">
              <a:buNone/>
              <a:defRPr sz="1200" b="1"/>
            </a:lvl4pPr>
            <a:lvl5pPr marL="1370747" indent="0">
              <a:buNone/>
              <a:defRPr sz="1200" b="1"/>
            </a:lvl5pPr>
            <a:lvl6pPr marL="1713434" indent="0">
              <a:buNone/>
              <a:defRPr sz="1200" b="1"/>
            </a:lvl6pPr>
            <a:lvl7pPr marL="2056121" indent="0">
              <a:buNone/>
              <a:defRPr sz="1200" b="1"/>
            </a:lvl7pPr>
            <a:lvl8pPr marL="2398806" indent="0">
              <a:buNone/>
              <a:defRPr sz="1200" b="1"/>
            </a:lvl8pPr>
            <a:lvl9pPr marL="274149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74" indent="0">
              <a:buNone/>
              <a:defRPr sz="1350" b="1"/>
            </a:lvl3pPr>
            <a:lvl4pPr marL="1028061" indent="0">
              <a:buNone/>
              <a:defRPr sz="1200" b="1"/>
            </a:lvl4pPr>
            <a:lvl5pPr marL="1370747" indent="0">
              <a:buNone/>
              <a:defRPr sz="1200" b="1"/>
            </a:lvl5pPr>
            <a:lvl6pPr marL="1713434" indent="0">
              <a:buNone/>
              <a:defRPr sz="1200" b="1"/>
            </a:lvl6pPr>
            <a:lvl7pPr marL="2056121" indent="0">
              <a:buNone/>
              <a:defRPr sz="1200" b="1"/>
            </a:lvl7pPr>
            <a:lvl8pPr marL="2398806" indent="0">
              <a:buNone/>
              <a:defRPr sz="1200" b="1"/>
            </a:lvl8pPr>
            <a:lvl9pPr marL="274149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825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621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0914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74975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22799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72751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04078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46403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17399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76458-AF8E-4C56-8728-6B4C4382322E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D718-C09C-4034-86C5-F3BA2CD96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37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64CD9-562F-4CC1-B8E4-8991102D00B0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38FD1-07B0-4F17-9EF2-8A58A154C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33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1094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92C94-64E0-4763-927A-3DC20158A1AB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E70C0-63F9-4ACF-AFE2-17ECE0D62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74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AFB33-F244-443E-A607-438FD9832CBB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D5D5C-A7B7-4D3D-93AD-62D95952F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75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082F2-8008-4C3B-B3AD-DB2ABEBB3A4C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2CCFA-AB69-4178-AC7A-0AEB2B43E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D75DE-EA90-411F-A54D-AD81D14E9B5B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82AFF-0C73-403A-82E2-9FD1FBFDE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05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D50A-E640-42FD-80C8-0B1BB8018E12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BC91D-D0A6-4283-935C-71D21C25C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717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C6B84-B497-4151-8078-05167EC9FDD8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FA842-2BB8-42A4-A306-4511D7FC9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5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3FD4C-1351-4D73-B2F1-44AF465205BC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DBB12-7384-4D69-ACA6-803B7C54D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77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511BC-A901-4587-B695-FFB07FCE6BC7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FEAFF-A4BA-4F7F-95AC-4C038AD67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3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F2A83-EF32-47B6-80EC-0182A4FB8A5D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982C1-CC7B-4863-BAD5-6D6F5B5A3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32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4D094-0D94-4536-828D-F92BB7712015}" type="datetime1">
              <a:rPr lang="en-GB" smtClean="0"/>
              <a:t>13/10/2017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ABA9-FDBC-404A-8885-A9833F77867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529515"/>
            <a:ext cx="8642350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  <a:lvl2pPr marL="342900" indent="0">
              <a:buNone/>
              <a:defRPr sz="1050"/>
            </a:lvl2pPr>
            <a:lvl3pPr marL="685800" indent="0">
              <a:buNone/>
              <a:defRPr sz="100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604" y="386477"/>
            <a:ext cx="1914538" cy="3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6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739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0059FAD-856E-4965-B1CA-B24D2F104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82983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642EEE4-C8B7-4D40-9B6F-D0F02B55D7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78329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8500CB2-610A-41CA-B874-13D1A53AE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11745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094D709-B84E-4922-886F-5874214294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87274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776DA56-A146-48D8-BA94-94F2808396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2589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DE7D4C5-5180-4940-A2E2-468114FA50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398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EEADA74-DD39-46A5-AE97-1DEECC7867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74021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FB7213E-1993-4B49-9D3A-A3F1D5433C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47033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E446C8C-4DB3-42A4-9BEF-C7AD0E721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42498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03F8408-7603-4D07-8170-9FAAF3BB7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7162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802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0481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86" indent="0">
              <a:buNone/>
              <a:defRPr sz="900"/>
            </a:lvl2pPr>
            <a:lvl3pPr marL="685374" indent="0">
              <a:buNone/>
              <a:defRPr sz="750"/>
            </a:lvl3pPr>
            <a:lvl4pPr marL="1028061" indent="0">
              <a:buNone/>
              <a:defRPr sz="675"/>
            </a:lvl4pPr>
            <a:lvl5pPr marL="1370747" indent="0">
              <a:buNone/>
              <a:defRPr sz="675"/>
            </a:lvl5pPr>
            <a:lvl6pPr marL="1713434" indent="0">
              <a:buNone/>
              <a:defRPr sz="675"/>
            </a:lvl6pPr>
            <a:lvl7pPr marL="2056121" indent="0">
              <a:buNone/>
              <a:defRPr sz="675"/>
            </a:lvl7pPr>
            <a:lvl8pPr marL="2398806" indent="0">
              <a:buNone/>
              <a:defRPr sz="675"/>
            </a:lvl8pPr>
            <a:lvl9pPr marL="274149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1202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7FAEFC1-E88B-4A91-A043-7F80CFD3C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87479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EE9D2-5F54-41DD-91E3-624DA6E532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91329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4" y="-7144"/>
            <a:ext cx="9174957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3"/>
          <p:cNvSpPr txBox="1">
            <a:spLocks noChangeArrowheads="1"/>
          </p:cNvSpPr>
          <p:nvPr userDrawn="1"/>
        </p:nvSpPr>
        <p:spPr bwMode="auto">
          <a:xfrm>
            <a:off x="232172" y="4133850"/>
            <a:ext cx="2074583" cy="2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08013"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975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symposium sponsored by</a:t>
            </a:r>
            <a:endParaRPr lang="de-DE" altLang="en-US" sz="975" i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6"/>
          <a:stretch>
            <a:fillRect/>
          </a:stretch>
        </p:blipFill>
        <p:spPr bwMode="auto">
          <a:xfrm>
            <a:off x="223443" y="4536282"/>
            <a:ext cx="1120378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313135" y="631031"/>
            <a:ext cx="8497490" cy="3092054"/>
          </a:xfrm>
          <a:prstGeom prst="rect">
            <a:avLst/>
          </a:prstGeom>
          <a:solidFill>
            <a:srgbClr val="210F45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571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i="0" dirty="0">
              <a:solidFill>
                <a:srgbClr val="210F45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0"/>
          <a:stretch>
            <a:fillRect/>
          </a:stretch>
        </p:blipFill>
        <p:spPr bwMode="auto">
          <a:xfrm>
            <a:off x="1640287" y="4504135"/>
            <a:ext cx="831056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 userDrawn="1"/>
        </p:nvSpPr>
        <p:spPr>
          <a:xfrm>
            <a:off x="522515" y="1368449"/>
            <a:ext cx="7498080" cy="730235"/>
          </a:xfrm>
          <a:prstGeom prst="rect">
            <a:avLst/>
          </a:prstGeom>
        </p:spPr>
        <p:txBody>
          <a:bodyPr lIns="68571" tIns="34286" rIns="68571" bIns="34286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i="0" dirty="0">
                <a:solidFill>
                  <a:prstClr val="white"/>
                </a:solidFill>
                <a:latin typeface="Arial"/>
                <a:cs typeface="Arial"/>
              </a:rPr>
              <a:t>SATELLITE SYMPOSIUM</a:t>
            </a:r>
          </a:p>
        </p:txBody>
      </p:sp>
      <p:sp>
        <p:nvSpPr>
          <p:cNvPr id="13" name="Subtitle 4"/>
          <p:cNvSpPr txBox="1">
            <a:spLocks/>
          </p:cNvSpPr>
          <p:nvPr userDrawn="1"/>
        </p:nvSpPr>
        <p:spPr>
          <a:xfrm>
            <a:off x="529770" y="2098682"/>
            <a:ext cx="8166757" cy="951579"/>
          </a:xfrm>
          <a:prstGeom prst="rect">
            <a:avLst/>
          </a:prstGeom>
        </p:spPr>
        <p:txBody>
          <a:bodyPr lIns="68571" tIns="34286" rIns="68571" bIns="34286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en-US" sz="2400" i="0" dirty="0">
                <a:solidFill>
                  <a:srgbClr val="FFFFFF"/>
                </a:solidFill>
                <a:latin typeface="Arial"/>
                <a:cs typeface="Arial"/>
              </a:rPr>
              <a:t>Progress in immuno-intervention: future innovations in multiple </a:t>
            </a:r>
            <a:r>
              <a:rPr lang="en-US" sz="2400" i="0" dirty="0" err="1">
                <a:solidFill>
                  <a:srgbClr val="FFFFFF"/>
                </a:solidFill>
                <a:latin typeface="Arial"/>
                <a:cs typeface="Arial"/>
              </a:rPr>
              <a:t>tumours</a:t>
            </a:r>
            <a:endParaRPr lang="en-US" sz="2400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1884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46" y="1220645"/>
            <a:ext cx="7886700" cy="3275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rgbClr val="595959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595959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100">
                <a:solidFill>
                  <a:srgbClr val="595959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93069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orient="horz" pos="9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44998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esenter Title and Content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946" y="1220645"/>
            <a:ext cx="7886700" cy="3275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solidFill>
                  <a:srgbClr val="595959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595959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100">
                <a:solidFill>
                  <a:srgbClr val="595959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05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47630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orient="horz" pos="9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17736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405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60317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G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9608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66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74" indent="0">
              <a:buNone/>
              <a:defRPr sz="1800"/>
            </a:lvl3pPr>
            <a:lvl4pPr marL="1028061" indent="0">
              <a:buNone/>
              <a:defRPr sz="1500"/>
            </a:lvl4pPr>
            <a:lvl5pPr marL="1370747" indent="0">
              <a:buNone/>
              <a:defRPr sz="1500"/>
            </a:lvl5pPr>
            <a:lvl6pPr marL="1713434" indent="0">
              <a:buNone/>
              <a:defRPr sz="1500"/>
            </a:lvl6pPr>
            <a:lvl7pPr marL="2056121" indent="0">
              <a:buNone/>
              <a:defRPr sz="1500"/>
            </a:lvl7pPr>
            <a:lvl8pPr marL="2398806" indent="0">
              <a:buNone/>
              <a:defRPr sz="1500"/>
            </a:lvl8pPr>
            <a:lvl9pPr marL="2741494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86" indent="0">
              <a:buNone/>
              <a:defRPr sz="900"/>
            </a:lvl2pPr>
            <a:lvl3pPr marL="685374" indent="0">
              <a:buNone/>
              <a:defRPr sz="750"/>
            </a:lvl3pPr>
            <a:lvl4pPr marL="1028061" indent="0">
              <a:buNone/>
              <a:defRPr sz="675"/>
            </a:lvl4pPr>
            <a:lvl5pPr marL="1370747" indent="0">
              <a:buNone/>
              <a:defRPr sz="675"/>
            </a:lvl5pPr>
            <a:lvl6pPr marL="1713434" indent="0">
              <a:buNone/>
              <a:defRPr sz="675"/>
            </a:lvl6pPr>
            <a:lvl7pPr marL="2056121" indent="0">
              <a:buNone/>
              <a:defRPr sz="675"/>
            </a:lvl7pPr>
            <a:lvl8pPr marL="2398806" indent="0">
              <a:buNone/>
              <a:defRPr sz="675"/>
            </a:lvl8pPr>
            <a:lvl9pPr marL="274149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079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53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23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73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790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130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311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893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593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260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9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1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154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3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162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1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170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85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7" descr="CCR_insid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7150"/>
            <a:ext cx="6400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85850"/>
            <a:ext cx="838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73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+mj-lt"/>
          <a:ea typeface="MS PGothic" pitchFamily="34" charset="-128"/>
          <a:cs typeface="ＭＳ Ｐゴシック" pitchFamily="-9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  <a:ea typeface="MS PGothic" pitchFamily="34" charset="-128"/>
          <a:cs typeface="ＭＳ Ｐゴシック" pitchFamily="-9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  <a:ea typeface="MS PGothic" pitchFamily="34" charset="-128"/>
          <a:cs typeface="ＭＳ Ｐゴシック" pitchFamily="-9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  <a:ea typeface="MS PGothic" pitchFamily="34" charset="-128"/>
          <a:cs typeface="ＭＳ Ｐゴシック" pitchFamily="-9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  <a:ea typeface="MS PGothic" pitchFamily="34" charset="-128"/>
          <a:cs typeface="ＭＳ Ｐゴシック" pitchFamily="-97" charset="-128"/>
        </a:defRPr>
      </a:lvl5pPr>
      <a:lvl6pPr marL="342686" algn="l" rtl="0" fontAlgn="base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</a:defRPr>
      </a:lvl6pPr>
      <a:lvl7pPr marL="685374" algn="l" rtl="0" fontAlgn="base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</a:defRPr>
      </a:lvl7pPr>
      <a:lvl8pPr marL="1028061" algn="l" rtl="0" fontAlgn="base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</a:defRPr>
      </a:lvl8pPr>
      <a:lvl9pPr marL="1370747" algn="l" rtl="0" fontAlgn="base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b="1">
          <a:solidFill>
            <a:schemeClr val="tx1"/>
          </a:solidFill>
          <a:latin typeface="+mn-lt"/>
          <a:ea typeface="MS PGothic" pitchFamily="34" charset="-128"/>
          <a:cs typeface="ＭＳ Ｐゴシック" pitchFamily="-97" charset="-128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1200">
          <a:solidFill>
            <a:schemeClr val="tx1"/>
          </a:solidFill>
          <a:latin typeface="+mn-lt"/>
          <a:ea typeface="MS PGothic" pitchFamily="34" charset="-128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MS PGothic" pitchFamily="34" charset="-128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MS PGothic" pitchFamily="34" charset="-128"/>
        </a:defRPr>
      </a:lvl5pPr>
      <a:lvl6pPr marL="1884777" indent="-171344" algn="l" rtl="0" fontAlgn="base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ＭＳ Ｐゴシック" pitchFamily="-97" charset="-128"/>
        </a:defRPr>
      </a:lvl6pPr>
      <a:lvl7pPr marL="2227464" indent="-171344" algn="l" rtl="0" fontAlgn="base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ＭＳ Ｐゴシック" pitchFamily="-97" charset="-128"/>
        </a:defRPr>
      </a:lvl7pPr>
      <a:lvl8pPr marL="2570151" indent="-171344" algn="l" rtl="0" fontAlgn="base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ＭＳ Ｐゴシック" pitchFamily="-97" charset="-128"/>
        </a:defRPr>
      </a:lvl8pPr>
      <a:lvl9pPr marL="2912837" indent="-171344" algn="l" rtl="0" fontAlgn="base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74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1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47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34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21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06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94" algn="l" defTabSz="3426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5EFD-C5B5-4671-94FD-F2573EDB893B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303DB-130B-4BAA-B879-87BB479A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37D04-693F-4781-A26D-2C96B84C8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F0E4A-8332-489C-98DE-F25DE522E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CD1DD-F6BB-4559-B9AC-B94F15374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72095-340A-4845-BE55-8F302CD5CF4F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06825-3AE3-4EAB-8A2A-A784FCC91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6DD48-1849-4983-B70C-E59B1B75A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64920-DF70-456F-8ECD-EDE16EA9B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5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8" r:id="rId13"/>
    <p:sldLayoutId id="2147483869" r:id="rId14"/>
    <p:sldLayoutId id="2147483870" r:id="rId15"/>
    <p:sldLayoutId id="214748387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E9E8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endParaRPr lang="en-US" altLang="en-US" sz="1013">
              <a:solidFill>
                <a:srgbClr val="000000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8437" name="Picture 13" descr="logo.png                                                       00042D22Mobasity                       C063651D: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4" y="4400551"/>
            <a:ext cx="1766887" cy="57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ColorBar2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265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89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+mj-lt"/>
          <a:ea typeface="ヒラギノ角ゴ Pro W3" charset="-128"/>
          <a:cs typeface="ヒラギノ角ゴ Pro W3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42900" algn="r" rtl="0" fontAlgn="base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</a:defRPr>
      </a:lvl6pPr>
      <a:lvl7pPr marL="685800" algn="r" rtl="0" fontAlgn="base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</a:defRPr>
      </a:lvl7pPr>
      <a:lvl8pPr marL="1028700" algn="r" rtl="0" fontAlgn="base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</a:defRPr>
      </a:lvl8pPr>
      <a:lvl9pPr marL="1371600" algn="r" rtl="0" fontAlgn="base"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0" fontAlgn="base" hangingPunct="0">
        <a:lnSpc>
          <a:spcPts val="2100"/>
        </a:lnSpc>
        <a:spcBef>
          <a:spcPts val="1050"/>
        </a:spcBef>
        <a:spcAft>
          <a:spcPct val="0"/>
        </a:spcAft>
        <a:buChar char="•"/>
        <a:defRPr sz="165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557213" indent="-214313" algn="l" rtl="0" eaLnBrk="0" fontAlgn="base" hangingPunct="0">
        <a:lnSpc>
          <a:spcPts val="1800"/>
        </a:lnSpc>
        <a:spcBef>
          <a:spcPct val="50000"/>
        </a:spcBef>
        <a:spcAft>
          <a:spcPct val="0"/>
        </a:spcAft>
        <a:buFont typeface="Times" pitchFamily="18" charset="0"/>
        <a:buChar char="•"/>
        <a:defRPr sz="21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2pPr>
      <a:lvl3pPr marL="857250" indent="-171450" algn="l" rtl="0" eaLnBrk="0" fontAlgn="base" hangingPunct="0">
        <a:spcBef>
          <a:spcPct val="50000"/>
        </a:spcBef>
        <a:spcAft>
          <a:spcPct val="0"/>
        </a:spcAft>
        <a:buChar char="o"/>
        <a:defRPr sz="18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B670FF48-4D8D-4894-9341-894CFC9A347C}" type="datetimeFigureOut">
              <a:rPr lang="en-US"/>
              <a:pPr eaLnBrk="1" hangingPunct="1"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3AE36A66-08F1-4AFF-BD32-9AD0DF5AF062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2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hutterstock_195782243_SMALL_FADE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52" y="1"/>
            <a:ext cx="3744516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898" tIns="60949" rIns="121898" bIns="60949" rtlCol="0" anchor="t">
            <a:normAutofit/>
          </a:bodyPr>
          <a:lstStyle/>
          <a:p>
            <a:pPr marL="0" marR="0" lvl="0" indent="0" defTabSz="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710" lvl="0" indent="-341710" defTabSz="45601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/>
              <a:t>Edit Master text styles</a:t>
            </a:r>
          </a:p>
          <a:p>
            <a:pPr marL="741760" lvl="1" indent="-284560" defTabSz="456010" eaLnBrk="0" fontAlgn="base" hangingPunct="0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/>
              <a:t>Second level</a:t>
            </a:r>
          </a:p>
          <a:p>
            <a:pPr marL="1141810" lvl="2" indent="-227410" defTabSz="45601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/>
              <a:t>Third level</a:t>
            </a:r>
          </a:p>
          <a:p>
            <a:pPr marL="1599010" lvl="3" indent="-227410" defTabSz="456010" eaLnBrk="0" fontAlgn="base" hangingPunct="0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/>
              <a:t>Fourth level</a:t>
            </a:r>
          </a:p>
          <a:p>
            <a:pPr marL="2056210" lvl="4" indent="-227410" defTabSz="456010" eaLnBrk="0" fontAlgn="base" hangingPunct="0">
              <a:spcBef>
                <a:spcPct val="20000"/>
              </a:spcBef>
              <a:spcAft>
                <a:spcPct val="0"/>
              </a:spcAft>
              <a:buChar char="»"/>
            </a:pPr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55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GB" sz="2400" b="1" i="0" u="none" strike="noStrike" kern="0" cap="none" spc="0" normalizeH="0" baseline="0" smtClean="0">
          <a:ln>
            <a:noFill/>
          </a:ln>
          <a:solidFill>
            <a:srgbClr val="0E7AC4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1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35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hutterstock_195782243_SMALL_FADE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52" y="2"/>
            <a:ext cx="3744516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898" tIns="60949" rIns="121898" bIns="60949" rtlCol="0" anchor="t">
            <a:normAutofit/>
          </a:bodyPr>
          <a:lstStyle/>
          <a:p>
            <a:pPr marL="0" marR="0" lvl="0" indent="0" defTabSz="257175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56283" lvl="0" indent="-256283" defTabSz="342008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/>
              <a:t>Edit Master text styles</a:t>
            </a:r>
          </a:p>
          <a:p>
            <a:pPr marL="556320" lvl="1" indent="-213420" defTabSz="342008" eaLnBrk="0" fontAlgn="base" hangingPunct="0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/>
              <a:t>Second level</a:t>
            </a:r>
          </a:p>
          <a:p>
            <a:pPr marL="856358" lvl="2" indent="-170558" defTabSz="342008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/>
              <a:t>Third level</a:t>
            </a:r>
          </a:p>
          <a:p>
            <a:pPr marL="1199258" lvl="3" indent="-170558" defTabSz="342008" eaLnBrk="0" fontAlgn="base" hangingPunct="0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/>
              <a:t>Fourth level</a:t>
            </a:r>
          </a:p>
          <a:p>
            <a:pPr marL="1542158" lvl="4" indent="-170558" defTabSz="342008" eaLnBrk="0" fontAlgn="base" hangingPunct="0">
              <a:spcBef>
                <a:spcPct val="20000"/>
              </a:spcBef>
              <a:spcAft>
                <a:spcPct val="0"/>
              </a:spcAft>
              <a:buChar char="»"/>
            </a:pPr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3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0" lang="en-GB" sz="1800" b="1" i="0" u="none" strike="noStrike" kern="0" cap="none" spc="0" normalizeH="0" baseline="0" smtClean="0">
          <a:ln>
            <a:noFill/>
          </a:ln>
          <a:solidFill>
            <a:srgbClr val="0E7AC4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1575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35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013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9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GB"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hutterstock_195782243_SMALL_FADE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52" y="1"/>
            <a:ext cx="3744516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898" tIns="60949" rIns="121898" bIns="60949" rtlCol="0" anchor="t">
            <a:normAutofit/>
          </a:bodyPr>
          <a:lstStyle/>
          <a:p>
            <a:pPr marL="0" marR="0" lvl="0" indent="0" defTabSz="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710" lvl="0" indent="-341710" defTabSz="45601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/>
              <a:t>Edit Master text styles</a:t>
            </a:r>
          </a:p>
          <a:p>
            <a:pPr marL="741760" lvl="1" indent="-284560" defTabSz="456010" eaLnBrk="0" fontAlgn="base" hangingPunct="0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/>
              <a:t>Second level</a:t>
            </a:r>
          </a:p>
          <a:p>
            <a:pPr marL="1141810" lvl="2" indent="-227410" defTabSz="45601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/>
              <a:t>Third level</a:t>
            </a:r>
          </a:p>
          <a:p>
            <a:pPr marL="1599010" lvl="3" indent="-227410" defTabSz="456010" eaLnBrk="0" fontAlgn="base" hangingPunct="0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/>
              <a:t>Fourth level</a:t>
            </a:r>
          </a:p>
          <a:p>
            <a:pPr marL="2056210" lvl="4" indent="-227410" defTabSz="456010" eaLnBrk="0" fontAlgn="base" hangingPunct="0">
              <a:spcBef>
                <a:spcPct val="20000"/>
              </a:spcBef>
              <a:spcAft>
                <a:spcPct val="0"/>
              </a:spcAft>
              <a:buChar char="»"/>
            </a:pPr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19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GB" sz="2400" b="1" i="0" u="none" strike="noStrike" kern="0" cap="none" spc="0" normalizeH="0" baseline="0" smtClean="0">
          <a:ln>
            <a:noFill/>
          </a:ln>
          <a:solidFill>
            <a:srgbClr val="0E7AC4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1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35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13BDF-AEBD-4115-A14C-4E629A1B8EC8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98061-6862-416D-89D5-FE5B0628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09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2654"/>
            <a:ext cx="8229600" cy="3462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37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en-US" sz="900" smtClean="0"/>
            </a:lvl1pPr>
          </a:lstStyle>
          <a:p>
            <a:pPr>
              <a:defRPr/>
            </a:pPr>
            <a:r>
              <a:rPr lang="en-US"/>
              <a:t>INSERT DATE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4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7" descr="CCR_insid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7150"/>
            <a:ext cx="6400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85850"/>
            <a:ext cx="838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09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+mj-lt"/>
          <a:ea typeface="MS PGothic" pitchFamily="34" charset="-128"/>
          <a:cs typeface="ＭＳ Ｐゴシック" pitchFamily="-9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  <a:ea typeface="MS PGothic" pitchFamily="34" charset="-128"/>
          <a:cs typeface="ＭＳ Ｐゴシック" pitchFamily="-9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  <a:ea typeface="MS PGothic" pitchFamily="34" charset="-128"/>
          <a:cs typeface="ＭＳ Ｐゴシック" pitchFamily="-9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  <a:ea typeface="MS PGothic" pitchFamily="34" charset="-128"/>
          <a:cs typeface="ＭＳ Ｐゴシック" pitchFamily="-9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  <a:ea typeface="MS PGothic" pitchFamily="34" charset="-128"/>
          <a:cs typeface="ＭＳ Ｐゴシック" pitchFamily="-97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rgbClr val="800000"/>
          </a:solidFill>
          <a:latin typeface="Arial Black" pitchFamily="-97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b="1">
          <a:solidFill>
            <a:schemeClr val="tx1"/>
          </a:solidFill>
          <a:latin typeface="+mn-lt"/>
          <a:ea typeface="MS PGothic" pitchFamily="34" charset="-128"/>
          <a:cs typeface="ＭＳ Ｐゴシック" pitchFamily="-97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>
          <a:solidFill>
            <a:schemeClr val="tx1"/>
          </a:solidFill>
          <a:latin typeface="+mn-lt"/>
          <a:ea typeface="MS PGothic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1200">
          <a:solidFill>
            <a:schemeClr val="tx1"/>
          </a:solidFill>
          <a:latin typeface="+mn-lt"/>
          <a:ea typeface="MS PGothic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MS PGothic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MS PGothic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ＭＳ Ｐゴシック" pitchFamily="-97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ＭＳ Ｐゴシック" pitchFamily="-97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ＭＳ Ｐゴシック" pitchFamily="-97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800000"/>
        </a:buClr>
        <a:buChar char="•"/>
        <a:defRPr sz="105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776"/>
            </a:gs>
            <a:gs pos="100000">
              <a:srgbClr val="000F2E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05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05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05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50FE2CA-1AED-4DD7-AED7-F4404679F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6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776"/>
            </a:gs>
            <a:gs pos="100000">
              <a:srgbClr val="000F2E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92" tIns="46246" rIns="92492" bIns="462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050"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050" b="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7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/>
  <p:txStyles>
    <p:titleStyle>
      <a:lvl1pPr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+mj-lt"/>
          <a:ea typeface="+mj-ea"/>
          <a:cs typeface="+mj-cs"/>
        </a:defRPr>
      </a:lvl1pPr>
      <a:lvl2pPr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Times" pitchFamily="18" charset="0"/>
        </a:defRPr>
      </a:lvl2pPr>
      <a:lvl3pPr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Times" pitchFamily="18" charset="0"/>
        </a:defRPr>
      </a:lvl3pPr>
      <a:lvl4pPr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Times" pitchFamily="18" charset="0"/>
        </a:defRPr>
      </a:lvl4pPr>
      <a:lvl5pPr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Times" pitchFamily="18" charset="0"/>
        </a:defRPr>
      </a:lvl5pPr>
      <a:lvl6pPr marL="342900"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Times" pitchFamily="18" charset="0"/>
        </a:defRPr>
      </a:lvl6pPr>
      <a:lvl7pPr marL="685800"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Times" pitchFamily="18" charset="0"/>
        </a:defRPr>
      </a:lvl7pPr>
      <a:lvl8pPr marL="1028700"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Times" pitchFamily="18" charset="0"/>
        </a:defRPr>
      </a:lvl8pPr>
      <a:lvl9pPr marL="1371600" algn="ctr" defTabSz="694135" rtl="0" eaLnBrk="0" fontAlgn="base" hangingPunct="0">
        <a:spcBef>
          <a:spcPct val="0"/>
        </a:spcBef>
        <a:spcAft>
          <a:spcPct val="0"/>
        </a:spcAft>
        <a:defRPr sz="3375">
          <a:solidFill>
            <a:schemeClr val="bg1"/>
          </a:solidFill>
          <a:latin typeface="Times" pitchFamily="18" charset="0"/>
        </a:defRPr>
      </a:lvl9pPr>
    </p:titleStyle>
    <p:bodyStyle>
      <a:lvl1pPr marL="259556" indent="-259556" algn="l" defTabSz="694135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marL="563166" indent="-216694" algn="l" defTabSz="694135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2pPr>
      <a:lvl3pPr marL="866775" indent="-172641" algn="l" defTabSz="694135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bg1"/>
          </a:solidFill>
          <a:latin typeface="+mn-lt"/>
        </a:defRPr>
      </a:lvl3pPr>
      <a:lvl4pPr marL="1214438" indent="-173831" algn="l" defTabSz="694135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60910" indent="-173831" algn="l" defTabSz="694135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903810" indent="-173831" algn="l" defTabSz="694135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46710" indent="-173831" algn="l" defTabSz="694135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89610" indent="-173831" algn="l" defTabSz="694135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32510" indent="-173831" algn="l" defTabSz="694135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F79AF4-7B27-4320-A71B-25C422951A54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12E220-F1AB-4FD7-B788-49D1DB9C1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820" r:id="rId12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776"/>
            </a:gs>
            <a:gs pos="100000">
              <a:srgbClr val="000F2E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050" b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50" b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240D9965-9A7A-468C-8CCE-4F6CA6198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63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hutterstock_195782243_SMALL_FADE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52" y="1"/>
            <a:ext cx="3744516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898" tIns="60949" rIns="121898" bIns="60949" rtlCol="0" anchor="t">
            <a:normAutofit/>
          </a:bodyPr>
          <a:lstStyle/>
          <a:p>
            <a:pPr marL="0" marR="0" lvl="0" indent="0" defTabSz="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710" lvl="0" indent="-341710" defTabSz="45601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/>
              <a:t>Edit Master text styles</a:t>
            </a:r>
          </a:p>
          <a:p>
            <a:pPr marL="741760" lvl="1" indent="-284560" defTabSz="456010" eaLnBrk="0" fontAlgn="base" hangingPunct="0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/>
              <a:t>Second level</a:t>
            </a:r>
          </a:p>
          <a:p>
            <a:pPr marL="1141810" lvl="2" indent="-227410" defTabSz="45601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/>
              <a:t>Third level</a:t>
            </a:r>
          </a:p>
          <a:p>
            <a:pPr marL="1599010" lvl="3" indent="-227410" defTabSz="456010" eaLnBrk="0" fontAlgn="base" hangingPunct="0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/>
              <a:t>Fourth level</a:t>
            </a:r>
          </a:p>
          <a:p>
            <a:pPr marL="2056210" lvl="4" indent="-227410" defTabSz="456010" eaLnBrk="0" fontAlgn="base" hangingPunct="0">
              <a:spcBef>
                <a:spcPct val="20000"/>
              </a:spcBef>
              <a:spcAft>
                <a:spcPct val="0"/>
              </a:spcAft>
              <a:buChar char="»"/>
            </a:pPr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38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n-GB" sz="2400" b="1" i="0" u="none" strike="noStrike" kern="0" cap="none" spc="0" normalizeH="0" baseline="0" smtClean="0">
          <a:ln>
            <a:noFill/>
          </a:ln>
          <a:solidFill>
            <a:srgbClr val="0E7AC4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1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35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6483A-9DF3-48F4-AABF-F3BEA7288F22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6550B-C0B9-4D37-83C6-A45968DB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7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02.xml"/><Relationship Id="rId1" Type="http://schemas.openxmlformats.org/officeDocument/2006/relationships/video" Target="https://www.youtube.com/embed/ntk8XsxVDi0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google.com/imgres?q=drug+vial&amp;um=1&amp;hl=en&amp;tbo=d&amp;biw=1680&amp;bih=932&amp;tbm=isch&amp;tbnid=JeCv0gphZg3nXM:&amp;imgrefurl=http://www.flickr.com/photos/65819195@N00/5882691196/&amp;docid=UoOrgFyV5CBAtM&amp;imgurl=http://farm6.staticflickr.com/5318/5882691196_5d03f98f60_z.jpg&amp;w=426&amp;h=640&amp;ei=G1e5UI2rG8qjigLck4HADg&amp;zoom=1&amp;iact=hc&amp;vpx=1380&amp;vpy=393&amp;dur=1602&amp;hovh=275&amp;hovw=183&amp;tx=113&amp;ty=147&amp;sig=103976659114215162388&amp;page=1&amp;tbnh=148&amp;tbnw=101&amp;start=0&amp;ndsp=47&amp;ved=1t:429,r:27,s:0,i:172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5.xml"/><Relationship Id="rId1" Type="http://schemas.openxmlformats.org/officeDocument/2006/relationships/video" Target="https://www.youtube.com/embed/RgcYFpowrao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6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cr.cancer.gov/news/article/investigators-lead-first-human-trials-of-new-immunotherapy-dru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AutoShape 2" descr="data:image/jpeg;base64,/9j/4AAQSkZJRgABAQAAAQABAAD/2wCEAAkGBxQTEhUUExQWFhQXFxUWFRcXFxgXFxcaFxUYFhQVGxwYHCggGBwnHBcXITEhJSkrLi4uFyAzODMsNygtLisBCgoKDg0OGxAQGywkHyQsLCwsLCwsLCwsLC8sLywsNCwsLCwsLSwsLCwsLCwsLCwsLCwsLCwsLCwsLCwsLCwsLP/AABEIAMIBAwMBIgACEQEDEQH/xAAbAAACAwEBAQAAAAAAAAAAAAADBAECBQAGB//EAEIQAAEDAgMFBQYEBQEIAwEAAAEAAhEDIQQSMQUiQVFhE3GBkaEGIzKxwfAUQlLRYnKC4fEzFRZDU3OSorLC0uIH/8QAGgEAAwEBAQEAAAAAAAAAAAAAAAECAwQFBv/EAC0RAAICAQMDAgUEAwEAAAAAAAABAhESAyExBEFRExQiYXGB8DKRscEzodEj/9oADAMBAAIRAxEAPwDzARmhV7JWa1fQ0eXYWmSE1SrlKsRmsQ0OxrtgdQrjKeiWARMinELDfhweXyQ3YNvIoThCmnWcNCqUWJtEHBcj5qj8I4cJ7ky3EHiAfT5IrHtPNvqE90LYzcqu0rYGGnQtd99VR+zukIzQsWJU8SQnqdcEXj6pd+znDSPNCFIjUIqL4C2jUfQzC0H5hZ9fDkI+HrwbrRZlcNQotxK2Zj0Osp5tMEWTFXBckA4dwOtu5JyTDgXrYUlLPblstek6bEmOoQ62DBFjdNT7MGjJJVSj1KRBgqmVamYEhQGo4pq2SEwBMYucVcqA1ILBEKE6yk3iT5LnYUcClkh0JSVICY7ArssahFoYCFIUuCtTppMaZwYuVoPJcpKFOyUdkmGBEDFfBFifZolNM9kpbRRYizKObS6nsSFLKRGiZp1eBEqHZSYm6kgGmtd1IHRAfQTjIUjPDVYNTZoruyV2QBZ3pmlinjRx+fzVRSU9kk0mOxhuPPFrT10KOyvTdY277hI9mpDFDhEebHzgGuuIPcqHZpGhSzZGkpininjifG6mpLhjyQSiHt+IWTUNdx9UOnjP1NRw6m7VZyvwWmhZ+GIuD9UIuA+KPJaopDgZVKlAHUKVPyPHwZ5pNcOnekKuFjuWocEWmW+RXZZEG3RaRlXBDRjwFbsQ7Sx5fsm6+Di4UUaPT78Fpl3RBnupkKMi2uzmxbmHfdUdhR+k+RR6g8TJyqCtQ4VvUKpwzUZoKZlkKIWi7CBCfQCeaChMBWlENNVNMoBMpmXLiwqUirLCkrtorQOCI4LhhjyRmiaYoxiKKKZFBWFFLIQBmGKJ+H6I7WEIzSeShyYxVuGVzg3d6epv6I7agUObKSRiuwp5Kv4db7Xg8FV9JpTWowcF2Zh/h1IoLXdhwFIwkp+oTgzJGGVewWtUoBtiQDaL9QpGHkA9JS9VB6bMjsVIorV/BnSOIHidFT8OeSfqIWDRnigiCinRRRcg5JOY1Ezw0hSa7h1Tpb0Q3UQpyXcqn2B0sVzCYytdrCXDI4KQ+Pyt8kmvA1LyNCiNFn4jAOaZbcdNUyKvTyKKyt184STlEp4yMiHK7S8c/Jaz3zq2e7VLvp/zDvEq877EY13Fe0dxHooudW+qI5h5oWRPYVsnsgeHqFR+E71zmKA1G/kd/IWqYQ96A6ktKChvZ0TU2FIQ7NcmDTXJ5CM6r7Z5HlrsO60fmvz5dyLT9uKH5qNRv9LD/wDJed9oKnvKpn6/lHMLGp4t0C4/0M+jfitfTqvFj1U6s9afTRTo+i0/bDCn8xHfTP0BTlP2mwpaT2zJltiCDEOmxHcvmNTGENcYaYpMfccTrodET2fxXbO32M1iwP6SeJKb6yWN0THpU5JXyfSGbdw5e9rXg5SQIuCJMZTx0Q9n+1lJ05wW8jEz+y8ntag1jAWgA5hBAA4HksZ+MNIZ4Dg2+V2h6FZx62ctzXU6OMNnyfWsLt3CO1rhozAXEGIJnTnAnvWd/vRQ4k+Anx0WJhsUwsaewpSWuPwn8tVlPlydKYq4yAYpUxAq/lP/AA64pj83Ipe+n2Q/Yx7s1P8AerCzBc4d7DHoj0faDDO0rNk8N4fMLz/tSBmp7o0dw6/zLJr4Noaw5fimdeEd/NXHrptXRnLoYxlVnptv+0zGU4w9Rpq5gCC06GZIkAclgt9psW6R2uWP0taPovI48xPAZufeqUtovbx5cuHkq9xKaMpaEYPY9PjsTVrGatRzzEXgcZ4BUoPqNblbVqBo0Ac4DyBXnhtF54nTgf8A9Ix2mf0nzUX3G/BovrPcbuce9xPdqULZWIrGo2nSquYXOyjecG35wkmbSk/DbxP07k97N3xdH/qD5pamo1G0PT005Uz3mCxNelTcK1YVXsMuhs7sGwJAvMa8km72iqdoSN5ljkIDTEXAPDQrW2tR93U5weCxdqSK/wATRus+IEgid4RB4SuPR6rVk+Wd+r02lGPCo9bh6rajczHBzdJHyVzTWb7HN3KomQHiI0uLwt4017enq5RTZ42ppYyaQgWKvZJ401Xs1eZGAn2S7sk3kVSxGYYCvZKYI4pgtUFiMwwFnShmmm8iqWJ5hgJmkqmmnMqggI9QPTE4IUZuiZcxCc1GaHi0BkfYUqS1clkh0z5htYk1Xkk68zyCXIF78onlxm+iZ2qPev7/AKBBBF76kcNRxXixex6818TKuYL3tYXGovr6WTGxaYFdoERLrAATuGCbKhIuMxO9xGovvd/RH2Sfft73n/wN1M3sx6SWa+pr7dHux/MPkV5naY90/uXp9u/6Y/mHyK8ztP8A0n9yz0eEb9T+p/Q9ngAMjN1vwCd2dYcbH+IT4JxpBFw3j+RuhOY8OLoPql8E2KdPWCxpuIB3YJHO8iU7SeTALyG8YE6MIFu6yxbd/n/TpUVXH5+xge0lZxcyTwOkc0niGODKR7QnMHGLQ2DEJv2g+JncfmhY0+6ocd1//ut9N/Acmsl6h5HH4oQeebu4uSIxXf8AfyVMW7ed/MfmVseyPswccaoFVtPswwmWl0583IiIy+q6rUVbOHFylSKbOwdSu7JSbndlLoBbMCL3HULf2R7F4ipVa2tTdTpkPl80rFtNzmC/N4a3+pem9l/Y12FrCo6u14DHNhrS070Xu48l63sly6nVYv4d0dOn0tq5bHzxvsSxpw4rVuzNSlVfWLuzIpvb/p0xGsyOPkq+y+ywK3aPe1gpvplslu/L8ruNoG8vZbW2T2xbvxAOombjkeiRd7NEAntBYExlPDxQuoUo7le2xlsa206jHUqmVzHWJ3XA/Irz+2WRX/oHCUGjiWt7QgEZmFogC0uab30gIdSvneHPJdcTaCQNRukKdKGEkytVucGj1PsSNyrP6x8l6IgLy2xdq0GZgKORpEkmo67hAAu48D6Fc7Hbrg6vMtLQd0EE/mGVd8daKVM4ZaUm7o9MWhDcAvA0NhsEkYyoCYk52gmOd5XrMHtOkxlNhAqvGRhcam88khpcQ3jeU11UfmT7eQ+Qq5UhidsZatRnZUw1jsoc7tL2bec4HGEZm0weFAcpz3sDI97pcDxCr3MSPSGMq6EFu0QZAp0SeEB9+JI95pdO08bR7JlR7AS4TDA7Lq4AamPgKPcIa0r4FiFUhY23a1Wo9rsOeyaGw5sE3zOM3b+khZe0MbXFNlPOBUcZc+I3ZtG79OCF1EfI3oT8HqSFRyxMVtOp2e5k7Qj8xdlB8GyfReJxtXHPOQ1HvkuacpIbMGxsIBE24p+4i+HYpaM4rdH0zMDcEEcxdCcV8lw2069OkWNe9jXQYuD/AEk3E9Evh9rVKYe1jyA8FpHQ3JHI6+ZT9cjE+vSuXx+ntGq0ACrUAHAOdHoVyPcLwKjNxO0qjnHf9GoZx9T9ZvrYcNEq5Xpug6wsTe2bWAx5cIcd7Uk8Y46dVr7If79t+L//AE1715mnW/iTeD2o9j2kGSCTe+oWM4WnRvpTpps+kN2a3EAtc5zYIIgA8xxUYn2Movplva1AT+bK025ROqc9m61KpRa9rt8gCpeAHQCW3A58ytd0AEzbmuNSlB0j0JLT1N2Yu0qow4otl7oYWgiGGx148Hx4JQbcEEZHcIl+hDS0WDRNrKfaTEU3lkPG6HSCQCZIiBx0KDsfBU60htUZhfKG5rWEzmEXOi2xaWUkYZpvGLM7a9fPlMREjWfoq413uqH8r/8A30XpNo7CYymXh85RLgW66C17eKRwWG7RjzncBTbMZQeboG9bT1Ti448kTzy4PlOIu90fqd8yvoX/APH6RBxMggEUYJBEwapKdZiQP8AfUrQY+rAIpuANwS7KD/FcX71pqNTi4mWmpRllR61rVYNXkfxFXi5g76zf/srNxrx/x2DudUPylcft/mdnrN9v9nqXt3/6fqq4j4Xfyu+RXmXbRdMmvJ/haSf/AChE/FVCJzVyOJ7MAecpeh8x+p8jFdVaJk6a/wDbm+SZ2cA6o0ESMwBHzFlWvjXEw15BOmYkyf6YtC1/Z7YFV1OjiC+nlcQ4XMxre0SuiSeOxippS3MPFbQDBOQHeIgCdO89EVtYlxAZpqYtx/ZejobArMY4MqUsxfTM5vyjPmF28czfJS7YeJDaZdUbDGe895YnM5zncLGVajsYy1d9jApsqnSkddMmg5/D1RHCowZoykEZTAB5h2i2qns5iCKls2YyN9v/ADM36jwVmbAkTUY8O3YhwiBTY06A8WkeHVTNKKtjhKUnQji8Aa9au0wN5jpLjvWaSbAxcLXbg6bW5Q2lERGU8BYfD0CLSpMzOIYA8xnIjM6LDNAB81z296556rvY6NPQSW/IGjQYyMopAjSARAAy2ta0WWTtLaJaQyk8MayRla3dBubSIHxHzW2Gff2Flf7NDqr3umM8RlkGAJ1I5pw1H3ZUtJdkK7PxtQAVqri6m128wQC7TppcJihiW1iS1pGWAM4aSBeBPSEzWwlINMyByAtIHLNErAotc74GuPMjdA74t6rXaa5MrcHdD21M4bDWOcXWlgbu9SbQEjSwz2uAJAJIcQXagamBc2lWcXDWo1vRpLj6SPMhUoODntIc8kTdxF902i/frwRjjErJykrFvaHCtqucHPa2QwghkwQANLcBwXldp7MNJpLjP6TBbYnUghe0o4N12Na2m4uJ3Tw3nTmAm4uR4JHbvsvXqhgoNdUILjUiLWBB3jfQrXTkc2vBcnz4sJ4+q5el/wBw8eLfhX/9o/dctTkpniirsA4+i16uCYR8N+5ZlKgSSALzFraTPyTUkzRxaOsDZc3VHxeEewAlpi9wD0ueXjzQKTSDcEd4IRZR9O2IaTsIxuTsy2G1JytD3ZGEvBBvNhJvZPYvCU/w1MzZheWgFu8SYd387IWGrTh6YqtytAAabnM3K3etpf5IuMZS/DUiDdubshzMw6zhey57+FfU1a+OX0+ng8rWYyRlZa+sTM3Oie9lMHSqHEMecjX0zmdIERUYRqOcJSuXOIJ3eQgDjronvZltJ/btrWpmm7MZy3zs4jrC01H8JjpfqPQe02AbUoHfcMrTlymNYEnmIm3VY2EwVJ9Co0uyZYcCHDecGukX58gtb2r2fRqUAXvy5ASyHNGaRlOutr2WThaeHfQqB+VrW5TTgkAva10d5K5YN4LfudupFZvZceRV5pnLla1oBEBskF1+c3/ZObUrtLqQEyKTAbG0F03jRK1sS1xaSBrDcrcomDwAA53T21jelEj3LBa0guJPqtHyrIjeLxonB4tgptjDOqPc9w7QuAaA1o3YLtdTpeUKptlzcRlp4eiMhqjeEtdAc24DRfiOsIjsW1lJjezY49o45nTxay0CyA/FVfxAyANLXVspawSdx4dc6mJW0YbWc89SWTVjON2piTSZECWhzixhyg5yBGbTRqa2qzFljzUqPzZnl7nFlOQJ0A58uqx9p13mm0PqXLd4ZxJ944fC03tHDgjYqm003HMXAveWkNIm1vjg+iukjO2/Irg277CXEyJA5dF9F2JH+zsPqNyn42Xz3BMe5zIY6APii3evfbFrD8FSphwNRjWB7dcvAzFvVY3ubSWzoUrOlzg1+X4LGOl73vokaoqhr/ftcA0yCwCRGkjTjfqnMXIc8mg5w3LtbbRpi7hPNIY2uzI4dm9u6YJbYRpzjgtUzlo2MFXPZh2fNaTfXnH0Wd/tbFtBPZsddo3Xxq1xPxDmB5p/CPPZslpaS2dbXuBJA7lmuovNICnWdmtLjkqTuaxFuaSV9v4KTaWzDYPEv7Rs0shfTzvhzTmf2ZcaZhoneMymWY+tkpF2Hh735XtD5FNsnfmLiALQNUNlJ2emC5xOSAS1oGbsLuMAcZtorfhcS1lJorNe8OBqvcyM7JOZrQ0QDpB6Lj10svz+j0OnbcO/5QvtfGPIqsAdSDcsViRldMTE8p48ktsRrjUIz59w5TLYOlzkt4637lfbQqAVTVLTQ3cjWD3nDMDmcBe/FB2Qd9/ZiCaTsoeBum0AhrjbTiqj/iJd+sNbSxhZTBNGo7MXNIaAcsSMxkjdtM9QstrC6iALy8Q3mS21ua2MQaoYB7suv2h3gCIvkGsxzMJPZ+X3cT/r04nwUR4+50Ntvfx4B0tjFozVXRABLRvOll36WEkjyTNamylZjBZzmS4kkxLR+6arVAGQLyKsE6at5pGniw6o8DejO/XQQ71HlZdLo403ZGFa2jvEBrd4wABMh1wOpOvVZvtBtuq3L2dR1JpzBwa4gmwiYsfFI4naBD77wJt1AJBF9LgrTo0WvZnblAsATlLiQMxGskxaE4x72TOeSo8ucXV/5lY9ZefVctV216DTBYSRYloZB7lyq15MKZ4443egX58DMGbFEpZspMXsCW73xTYkcTFtVmU6ji05ZLAcxA4fxGyYwu1XUxlpywEySCfHvVOJdjVfEF0ENJBOgbMmRaI1mLJ1mFZE1MxPFpMauB4WHd18EnjarqbA4n4yXh2UiQSCSODbzYd6inXuHExIiSQdLtHDg4SVFeB3vue6biezoMNWHMJApBomGZRAM3kEHnogYjalN1FrIAcy7TpLSZsBbhoeS8lRxbYEuBImztRumOkXngrvrgb5lw1pcoJjgLweutlDTqis978rubFZ2aCTBiwEARw0AvqnPZurSBrfiP8ASFN2acx1fTj4b8l5Nm0CZLs1+IMdwg9xW57PbQptcXVRNPK4OblnNOgjiZM8rdwVTTxFBrK/5PXe1tPDuoDtnBsA9nvZZsJHWyysNicOcPUNWMthThrgM4Y/LGQep1RvaSrSqDLUDYYNwXuXC9xYW4HrdBpY9goVDWaXSGtZLQSCGOyEToI0K54fpXJ1ajWbewriK7i5vaNdJsMzcpFjeDoNUztJ7y6kC0Boosgl1yA5w0jXpOiTxVSoHND2ukkA5jJAgmePL1WltD46H/Tpx5lW9qFD4lsytKjWysBzgZ3ktaxsizcri5wkA6RPBKY3ZTjWLqztwmpDXOJABnK4ibAWPgrbWe7tXAVRTDqrgSXFuaXOygZbuN9EJnZMYWAlx7So1xylsuAAIEyTGV1ytU/gswlFeo0wxo4d4aGvNR1Nn5WFtOM5Mydfi4JmjjBULmtoCAajnPcXPghpJIGjZOl+Kz8I9wptdTpBrX0iZlziSKzmtbnNtGNMADyT+AwFSqWtzk+8cW6ljWuYGAE6NAMu4pykrZMI2k67kmr+oyOp8AtX2arsayqSbTSEnmXuAHibJLH4CjhiWVahqVIbu0oItcEuPXhCxGYpwBEwDByiNRcHTUFYrY01dRNUe9obQO92GKYBumPdug2aSSQTeMveqvx2MqNNN1Sg9rgWuIZvQRDi2HRN7WXhqO08liym4EAEEEEgOzatIi4lcNoUWuDm0S0gg2qmN3+haZI5VP5nucJWDaU1Q/3TTn0hxA3nCxJE6aJF+ysAG05Y5gquaKYJMlxaQ0QWyDlJ1Tuy6tX8MHGkbMGRsyXgNtJixPcorY/KKJfRcS97WwBm7Nx4umIA5wub1JXt/R6EdOGKb8eGK0sKwVGlshoplhEkw0UbcNYjzVaNPDCnh8tUtpip7rfLc797cvd15t0V2Yr3rWAOkMLyIsQaUQDNz4IlTF03Mol9F288dm0sBLHAGHENnJA48JVajdr7cfcNJJJrbvz9UL7Ta1vaODzUeSyaRfLWaZdyd3nPVC2VvVKl8h7JwMGcp/ULCP7K21KtOavZjLWloe4t55Yu8Fpjd5wl8I69TNDvdODrNAItJOUAHjwTT/8AIiVet+/9mjicKTTaG1XjLJJ3XGoL7riRprcXWdhcRAZAuKrXDlYDz4IjKtB1JubI0NM02uIEOgmwMXmfVK0qs5eM1AR1JGimPBumr+3mw1esXgF0sYQ0hg+K7uM9G+vFed2jjMjxlcY6GwJ1mLp/a2OFIBs5qjmsJJ4Q0iepJJ8l52vSJuJN72v1t/dbvk4Zz7INiXQ4ulsPBIA0mdYtHd1Q2Y2WtYTe7gcvpe3XxQczSNYIluuomWmNbiLINSte+WRxDgRb8vhwtFkGabGQ6l+YNnjIbPjIUrFq1C4k5teY/uuVYy8jyIms9mWQCXb0uIcZEQ4aGwPMkeSzajIcWyDBIlplpjUg8Qtei5tnloIvaYnk7p/ZLVsOah3Q0GSdSdNRPHX0WqZOXkEzGEMLSSbEaaNGgvojtylokkEANaD+a2abcJJ7krSwxzZS2Cb3PDUqKhjdyxF/RGPgdh2YclxkXMwLk6R36njay024UvpsOa7swaDBu3QRO62Julm7Qh7HCHFjZBjiW7zTA0BkfcpuphnuaGggsMF4sC0tJMjwc7vlTJ8WO0nRm4elv5P4tJmwJE8ivU7ONNjiHNL2NaARedQ7XzsOCyKFFlOXRmOoLo4zPj4Irca6QBrcyeesj5f5WU3kKE6ZuVNo0MlRtaZyzTDmyBEaEdx4BOUNpijQq9o18PAa2RJBLHZDvGw5LzrKJcMjxJu7OTAjkZ4n6r1GxcUCzEU9fdkz/K0gR5+iylSR06Wpk+y+xl4ptRjmtLBcjNBBgQTNuMiPFN121O2pZzudnTyQBJ3jGb7CVFloY6Q6iTYCnSMmwAk8SnJmsY7bsXxuHHbVC4lwFZzm3iIcQBcG37p/AbIqYjMaVMbri9xnQvkl1zPPRF2ftDA56/4glzpLqZbLmfEZmLHUHjaVkYv2pfBbSGQG1rd+itW1uZTnCLtG/hRRw7xUrubVIncMEG0Xm51tZZe2Pac1XOFMdmybBpsOQH915ouLjLjrz1RGRHyR9DmlruRdr/D5q2ZJ9sG21cTHfHHoEcOlFGDbfIR4lsW5iVFN72PY8Fu7Bnq2CLd6rXeG8UbD1QBJEyYBiwBsfQn+yTdKyk2eswftpW+J7GPuJzNg/FJEwdZjn5Lcpe2WGc1wNNzHZSWnUZgLCB+y+esr7oAMAaaA3n/Kr+IgXvMnnEgD7Kzs6I6r7nvcV7YUX06bA14DMo+EXMEEgh2mlu9M4OqyqCadameEFxY4z0I6ei+dvrSY0PS3Qn1CEKsCLEi06zrPVS45G0OolE9xtFrnh7KfxtjOWvAMD44NtIA1ukMNTqtfvNdvMjf3iWnhLvmvOYfaL2uzNdoIuARAtEHhHP6qcVtOo92Z7ieIA4RpAmBFrBUlUcRPVTll3NDadZzHvBp5TeZHgQeWllm4nHODYnraIFo0Qqzybkk/41JUYeg12tRtMcyHOd4BoOvehKjKU3ewrTrF3xajn858EOuHAEz4cumqdc6k0aOcbi263UwbSSCISOIr2B0mNJnxnhdXw9jJi9Vw14nWPkgOpgiw8RfWZVqzzPHv19I9VQG8xwny+atWBPYMGl/+1cpDD+VzAP4s09dAuVX8yqMZzybfVObObrFjFhBM8yP88QgHDHNlBHebLQwTMjbOkmJmIEWI+Y1WknsS3sEe4Nb/ABHx6gdLoFenmJvEgOvqIsW/PRDrGDI4G1/Hu6qlao+DJIOoHIFSrRKHtnYcAZnNAJnQ6AttN9OKNSrbxEnTTu0070hs5xAgttBJM+Nxw5JhlUw4RqbOsLcvPh1UyW4M6rUAgczvT3R4RKIzeJdENaJA7jY910DEwIzXDeGhNuM/d0OnVOaSXb1hFhf66aIrYDToYgkODrSWyCTcCCJBtqJ9U9hcVTYXkS9xbFMzDZNnSJE2mDBgrDo7ol0amLkmLgqaWLEmCDwADYPhHJS4WUpNcG5icSY3YB4k3nhbhqlsXin1MpqVC7KMrZJMAGQAOn1KT7SBA4CeQJ5BRRadXa8uSEhPUb5GmRBPBAfimgT/AJUPrQb2AWbWrZjYSfP0VRjZPI83HTwS9XGkGfvRRTwziJeHAWndOnO6I3Z7tS+mBqJLS4xMQL8laihqItTxrhca6SmHY4xrcJyo6k4ZYgTIgReIP001VG4OgLS8m0hz2t+l+4FCaZTgTs1zi9rnmwNuJvoe5atXEDTLrafvu9UpUqsADQIAOsTqZ8e7yVcZiviIiwEAxfyWElkwxpjTngAQJJm0+U/NCLgdJ5DlpxQKNbMwcCQIAVGPym+mtgOUHX7ulQMZ7Yu04axHoNfNFNUawI3e8mDHUanzSdGsdWiALHjYd2upv3KKgJk2GkdOZsIRiAz+JEEjQWHCRorPJBABmeggW01gaJWgA1sSNIP7XUms90BkZYINuXfcDS6K8FZMcFQaTy5+V+ihxHAm9uIA4z1StSrHIGBrAnrdTTdFwT4/28UUFlKrnAGBpy+/uEs+oXQSSDA4EtP7FPNrXvY93L7KVxNGIgG/iPLRNUKhZ5I4Tw1IHzQXP4FtiImNLyPh170V7YkAAiwte8cDKEyoQSCDcEH+ExY204LSIIqKzuh6zHouQn14Jt9+N1yugsO6JkC48b8jzsg1K7rRBm/Q/colRwtFoi/7oRflPCNEIlBc1xHlY9+qE6odbCJHiLx3Ln6HzPPkgsNiIkm/cJumkCNKm0ukE3DW2uBEm/X/ACq0KZgkuERpz1BQaFYDmTEdO489UxSeXNEeI06g308FDtCYKpiAItPGf7n7sl6Dy6oAbyfLW4+anEtI+GSCB4cYRMHTjW7SJ09Z5qtkh9gz9w2MwZPKOKvgmsJJ5Rw5ye/okq9TdkGxkQdYn+ythK5ZEix004iJ9Sli6Cj0D2jKHS0MIO8+WgERI+InUn70Jg6eHLQ5xrVDxbSYA0d732SFfF1CwUwSKLXF+Vt76Ajh18FkYnEXEEmDN/SQbTomlFgkj02MxdAFop06bQbTVf2xmCTIZuhFw9GrUY9zKwABALabBRBkTM5SYXkmVXugNga6ADqU9gMfUohzQ8Frru43jUG3ILSLURtB8RWJAmZ5vOY9TMCSNEk/FyCPlbxQcVUJ5CJ1OqWLh4KEu47GDUmTrp6clek8B8m/D5JUdBf78kWlcidE2gbH2uuZNzy07/RUqVYFzddmgEkiSO+3JKdpNz1t8vvooSEc6qefd98lLK5Gih75Q/sFVQDTMaWmwE/vwXNx+kjjPj4pYASCNV1Qf3SxQGgcdMcdAR0+iOapB3XSIg31vPnosKUVrrIcEOjdqvv0I11kyRA581MwLG1vqsRuIPf3/RM0sQXWju4lQ4Mk1adUHXhx0jXl8kW4tOvrCzcE0mbxpFpTjhbdvflbjN/vVZtbgSTYi2vhFrefzS+OpiHGwcBPM30gjh5quKMNkCfn398LIq1icxk3+iuMb3LspHUrlqUhlABa2QP1eui5Xn8g+4oNJI08VRwkCNBqD36KrKnCVad3hxPXuVkE5gbdY6X+iG/Ux99ENzvBFw1MEwTqCfEafVMYJzzYEzEeiZp1HEkRunUAQ0ZhIjkOnRK1D4JsmA2ABMT08PNJgy9bVv6b6dRChtUN3TpN+QkcPRUxFfl0M/4VcTVD4gXvPVJIVF5BOU8ybGeM9xRHtuHcBcTy1kDklKNQtM3BEER81oVi3KCQIknTjH1PPim9gewWlWBaeIgNA0m1u66zajIqQQdbi4Pqr4GoQSJtwBE/44SpxLsrs0zmEtM6DT6KVswXIcgBhAYBMXkk+az6mtlJxLiIJJHehiotHyNIu5ogffoq1GwoCiEDLNKLQcJGvGVRjhBHkpkDjPPzlJgXrP8AP59fkozaIBcZlcigoKSqqq4oAkojtIQmldKAOK4OUSuJQMvmnRWZPNBKs03QIK10ce9H/FkCx80oSqlKrAfZtExBHP8AylHGT3n7KoFfKEJJANNFQWEQuQGuHVSlRJSiN4d6s7QKVyofcGRu+fzCGNR3hcuQNDGC+Lwd8iiY3WOC5cpfIu4A/umY92TxhvqSCpXIYmJE3Cfjcb3t+i5cmwYDFnenu+SDUMkT+lcuQNFK2pVFy5UUSFJXLkCKlcpXIGQrNXLkAcNVC5cgCVC5cgDgpK5cgGcVZmvguXIEyCofquXIGcxEb9CuXJMfcu0KVy5MxP/Z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65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4932" name="AutoShape 4" descr="data:image/jpeg;base64,/9j/4AAQSkZJRgABAQAAAQABAAD/2wCEAAkGBxQTEhUUExQWFhQXFxUWFRcXFxgXFxcaFxUYFhQVGxwYHCggGBwnHBcXITEhJSkrLi4uFyAzODMsNygtLisBCgoKDg0OGxAQGywkHyQsLCwsLCwsLCwsLC8sLywsNCwsLCwsLSwsLCwsLCwsLCwsLCwsLCwsLCwsLCwsLCwsLP/AABEIAMIBAwMBIgACEQEDEQH/xAAbAAACAwEBAQAAAAAAAAAAAAADBAECBQAGB//EAEIQAAEDAgMFBQYEBQEIAwEAAAEAAhEDIQQSMQUiQVFhE3GBkaEGIzKxwfAUQlLRYnKC4fEzFRZDU3OSorLC0uIH/8QAGgEAAwEBAQEAAAAAAAAAAAAAAAECAwQFBv/EAC0RAAICAQMDAgUEAwEAAAAAAAABAhESAyExBEFRExQiYXGB8DKRscEzodEj/9oADAMBAAIRAxEAPwDzARmhV7JWa1fQ0eXYWmSE1SrlKsRmsQ0OxrtgdQrjKeiWARMinELDfhweXyQ3YNvIoThCmnWcNCqUWJtEHBcj5qj8I4cJ7ky3EHiAfT5IrHtPNvqE90LYzcqu0rYGGnQtd99VR+zukIzQsWJU8SQnqdcEXj6pd+znDSPNCFIjUIqL4C2jUfQzC0H5hZ9fDkI+HrwbrRZlcNQotxK2Zj0Osp5tMEWTFXBckA4dwOtu5JyTDgXrYUlLPblstek6bEmOoQ62DBFjdNT7MGjJJVSj1KRBgqmVamYEhQGo4pq2SEwBMYucVcqA1ILBEKE6yk3iT5LnYUcClkh0JSVICY7ArssahFoYCFIUuCtTppMaZwYuVoPJcpKFOyUdkmGBEDFfBFifZolNM9kpbRRYizKObS6nsSFLKRGiZp1eBEqHZSYm6kgGmtd1IHRAfQTjIUjPDVYNTZoruyV2QBZ3pmlinjRx+fzVRSU9kk0mOxhuPPFrT10KOyvTdY277hI9mpDFDhEebHzgGuuIPcqHZpGhSzZGkpininjifG6mpLhjyQSiHt+IWTUNdx9UOnjP1NRw6m7VZyvwWmhZ+GIuD9UIuA+KPJaopDgZVKlAHUKVPyPHwZ5pNcOnekKuFjuWocEWmW+RXZZEG3RaRlXBDRjwFbsQ7Sx5fsm6+Di4UUaPT78Fpl3RBnupkKMi2uzmxbmHfdUdhR+k+RR6g8TJyqCtQ4VvUKpwzUZoKZlkKIWi7CBCfQCeaChMBWlENNVNMoBMpmXLiwqUirLCkrtorQOCI4LhhjyRmiaYoxiKKKZFBWFFLIQBmGKJ+H6I7WEIzSeShyYxVuGVzg3d6epv6I7agUObKSRiuwp5Kv4db7Xg8FV9JpTWowcF2Zh/h1IoLXdhwFIwkp+oTgzJGGVewWtUoBtiQDaL9QpGHkA9JS9VB6bMjsVIorV/BnSOIHidFT8OeSfqIWDRnigiCinRRRcg5JOY1Ezw0hSa7h1Tpb0Q3UQpyXcqn2B0sVzCYytdrCXDI4KQ+Pyt8kmvA1LyNCiNFn4jAOaZbcdNUyKvTyKKyt184STlEp4yMiHK7S8c/Jaz3zq2e7VLvp/zDvEq877EY13Fe0dxHooudW+qI5h5oWRPYVsnsgeHqFR+E71zmKA1G/kd/IWqYQ96A6ktKChvZ0TU2FIQ7NcmDTXJ5CM6r7Z5HlrsO60fmvz5dyLT9uKH5qNRv9LD/wDJed9oKnvKpn6/lHMLGp4t0C4/0M+jfitfTqvFj1U6s9afTRTo+i0/bDCn8xHfTP0BTlP2mwpaT2zJltiCDEOmxHcvmNTGENcYaYpMfccTrodET2fxXbO32M1iwP6SeJKb6yWN0THpU5JXyfSGbdw5e9rXg5SQIuCJMZTx0Q9n+1lJ05wW8jEz+y8ntag1jAWgA5hBAA4HksZ+MNIZ4Dg2+V2h6FZx62ctzXU6OMNnyfWsLt3CO1rhozAXEGIJnTnAnvWd/vRQ4k+Anx0WJhsUwsaewpSWuPwn8tVlPlydKYq4yAYpUxAq/lP/AA64pj83Ipe+n2Q/Yx7s1P8AerCzBc4d7DHoj0faDDO0rNk8N4fMLz/tSBmp7o0dw6/zLJr4Noaw5fimdeEd/NXHrptXRnLoYxlVnptv+0zGU4w9Rpq5gCC06GZIkAclgt9psW6R2uWP0taPovI48xPAZufeqUtovbx5cuHkq9xKaMpaEYPY9PjsTVrGatRzzEXgcZ4BUoPqNblbVqBo0Ac4DyBXnhtF54nTgf8A9Ix2mf0nzUX3G/BovrPcbuce9xPdqULZWIrGo2nSquYXOyjecG35wkmbSk/DbxP07k97N3xdH/qD5pamo1G0PT005Uz3mCxNelTcK1YVXsMuhs7sGwJAvMa8km72iqdoSN5ljkIDTEXAPDQrW2tR93U5weCxdqSK/wATRus+IEgid4RB4SuPR6rVk+Wd+r02lGPCo9bh6rajczHBzdJHyVzTWb7HN3KomQHiI0uLwt4017enq5RTZ42ppYyaQgWKvZJ401Xs1eZGAn2S7sk3kVSxGYYCvZKYI4pgtUFiMwwFnShmmm8iqWJ5hgJmkqmmnMqggI9QPTE4IUZuiZcxCc1GaHi0BkfYUqS1clkh0z5htYk1Xkk68zyCXIF78onlxm+iZ2qPev7/AKBBBF76kcNRxXixex6818TKuYL3tYXGovr6WTGxaYFdoERLrAATuGCbKhIuMxO9xGovvd/RH2Sfft73n/wN1M3sx6SWa+pr7dHux/MPkV5naY90/uXp9u/6Y/mHyK8ztP8A0n9yz0eEb9T+p/Q9ngAMjN1vwCd2dYcbH+IT4JxpBFw3j+RuhOY8OLoPql8E2KdPWCxpuIB3YJHO8iU7SeTALyG8YE6MIFu6yxbd/n/TpUVXH5+xge0lZxcyTwOkc0niGODKR7QnMHGLQ2DEJv2g+JncfmhY0+6ocd1//ut9N/Acmsl6h5HH4oQeebu4uSIxXf8AfyVMW7ed/MfmVseyPswccaoFVtPswwmWl0583IiIy+q6rUVbOHFylSKbOwdSu7JSbndlLoBbMCL3HULf2R7F4ipVa2tTdTpkPl80rFtNzmC/N4a3+pem9l/Y12FrCo6u14DHNhrS070Xu48l63sly6nVYv4d0dOn0tq5bHzxvsSxpw4rVuzNSlVfWLuzIpvb/p0xGsyOPkq+y+ywK3aPe1gpvplslu/L8ruNoG8vZbW2T2xbvxAOombjkeiRd7NEAntBYExlPDxQuoUo7le2xlsa206jHUqmVzHWJ3XA/Irz+2WRX/oHCUGjiWt7QgEZmFogC0uab30gIdSvneHPJdcTaCQNRukKdKGEkytVucGj1PsSNyrP6x8l6IgLy2xdq0GZgKORpEkmo67hAAu48D6Fc7Hbrg6vMtLQd0EE/mGVd8daKVM4ZaUm7o9MWhDcAvA0NhsEkYyoCYk52gmOd5XrMHtOkxlNhAqvGRhcam88khpcQ3jeU11UfmT7eQ+Qq5UhidsZatRnZUw1jsoc7tL2bec4HGEZm0weFAcpz3sDI97pcDxCr3MSPSGMq6EFu0QZAp0SeEB9+JI95pdO08bR7JlR7AS4TDA7Lq4AamPgKPcIa0r4FiFUhY23a1Wo9rsOeyaGw5sE3zOM3b+khZe0MbXFNlPOBUcZc+I3ZtG79OCF1EfI3oT8HqSFRyxMVtOp2e5k7Qj8xdlB8GyfReJxtXHPOQ1HvkuacpIbMGxsIBE24p+4i+HYpaM4rdH0zMDcEEcxdCcV8lw2069OkWNe9jXQYuD/AEk3E9Evh9rVKYe1jyA8FpHQ3JHI6+ZT9cjE+vSuXx+ntGq0ACrUAHAOdHoVyPcLwKjNxO0qjnHf9GoZx9T9ZvrYcNEq5Xpug6wsTe2bWAx5cIcd7Uk8Y46dVr7If79t+L//AE1715mnW/iTeD2o9j2kGSCTe+oWM4WnRvpTpps+kN2a3EAtc5zYIIgA8xxUYn2Movplva1AT+bK025ROqc9m61KpRa9rt8gCpeAHQCW3A58ytd0AEzbmuNSlB0j0JLT1N2Yu0qow4otl7oYWgiGGx148Hx4JQbcEEZHcIl+hDS0WDRNrKfaTEU3lkPG6HSCQCZIiBx0KDsfBU60htUZhfKG5rWEzmEXOi2xaWUkYZpvGLM7a9fPlMREjWfoq413uqH8r/8A30XpNo7CYymXh85RLgW66C17eKRwWG7RjzncBTbMZQeboG9bT1Ti448kTzy4PlOIu90fqd8yvoX/APH6RBxMggEUYJBEwapKdZiQP8AfUrQY+rAIpuANwS7KD/FcX71pqNTi4mWmpRllR61rVYNXkfxFXi5g76zf/srNxrx/x2DudUPylcft/mdnrN9v9nqXt3/6fqq4j4Xfyu+RXmXbRdMmvJ/haSf/AChE/FVCJzVyOJ7MAecpeh8x+p8jFdVaJk6a/wDbm+SZ2cA6o0ESMwBHzFlWvjXEw15BOmYkyf6YtC1/Z7YFV1OjiC+nlcQ4XMxre0SuiSeOxippS3MPFbQDBOQHeIgCdO89EVtYlxAZpqYtx/ZejobArMY4MqUsxfTM5vyjPmF28czfJS7YeJDaZdUbDGe895YnM5zncLGVajsYy1d9jApsqnSkddMmg5/D1RHCowZoykEZTAB5h2i2qns5iCKls2YyN9v/ADM36jwVmbAkTUY8O3YhwiBTY06A8WkeHVTNKKtjhKUnQji8Aa9au0wN5jpLjvWaSbAxcLXbg6bW5Q2lERGU8BYfD0CLSpMzOIYA8xnIjM6LDNAB81z296556rvY6NPQSW/IGjQYyMopAjSARAAy2ta0WWTtLaJaQyk8MayRla3dBubSIHxHzW2Gff2Flf7NDqr3umM8RlkGAJ1I5pw1H3ZUtJdkK7PxtQAVqri6m128wQC7TppcJihiW1iS1pGWAM4aSBeBPSEzWwlINMyByAtIHLNErAotc74GuPMjdA74t6rXaa5MrcHdD21M4bDWOcXWlgbu9SbQEjSwz2uAJAJIcQXagamBc2lWcXDWo1vRpLj6SPMhUoODntIc8kTdxF902i/frwRjjErJykrFvaHCtqucHPa2QwghkwQANLcBwXldp7MNJpLjP6TBbYnUghe0o4N12Na2m4uJ3Tw3nTmAm4uR4JHbvsvXqhgoNdUILjUiLWBB3jfQrXTkc2vBcnz4sJ4+q5el/wBw8eLfhX/9o/dctTkpniirsA4+i16uCYR8N+5ZlKgSSALzFraTPyTUkzRxaOsDZc3VHxeEewAlpi9wD0ueXjzQKTSDcEd4IRZR9O2IaTsIxuTsy2G1JytD3ZGEvBBvNhJvZPYvCU/w1MzZheWgFu8SYd387IWGrTh6YqtytAAabnM3K3etpf5IuMZS/DUiDdubshzMw6zhey57+FfU1a+OX0+ng8rWYyRlZa+sTM3Oie9lMHSqHEMecjX0zmdIERUYRqOcJSuXOIJ3eQgDjronvZltJ/btrWpmm7MZy3zs4jrC01H8JjpfqPQe02AbUoHfcMrTlymNYEnmIm3VY2EwVJ9Co0uyZYcCHDecGukX58gtb2r2fRqUAXvy5ASyHNGaRlOutr2WThaeHfQqB+VrW5TTgkAva10d5K5YN4LfudupFZvZceRV5pnLla1oBEBskF1+c3/ZObUrtLqQEyKTAbG0F03jRK1sS1xaSBrDcrcomDwAA53T21jelEj3LBa0guJPqtHyrIjeLxonB4tgptjDOqPc9w7QuAaA1o3YLtdTpeUKptlzcRlp4eiMhqjeEtdAc24DRfiOsIjsW1lJjezY49o45nTxay0CyA/FVfxAyANLXVspawSdx4dc6mJW0YbWc89SWTVjON2piTSZECWhzixhyg5yBGbTRqa2qzFljzUqPzZnl7nFlOQJ0A58uqx9p13mm0PqXLd4ZxJ944fC03tHDgjYqm003HMXAveWkNIm1vjg+iukjO2/Irg277CXEyJA5dF9F2JH+zsPqNyn42Xz3BMe5zIY6APii3evfbFrD8FSphwNRjWB7dcvAzFvVY3ubSWzoUrOlzg1+X4LGOl73vokaoqhr/ftcA0yCwCRGkjTjfqnMXIc8mg5w3LtbbRpi7hPNIY2uzI4dm9u6YJbYRpzjgtUzlo2MFXPZh2fNaTfXnH0Wd/tbFtBPZsddo3Xxq1xPxDmB5p/CPPZslpaS2dbXuBJA7lmuovNICnWdmtLjkqTuaxFuaSV9v4KTaWzDYPEv7Rs0shfTzvhzTmf2ZcaZhoneMymWY+tkpF2Hh735XtD5FNsnfmLiALQNUNlJ2emC5xOSAS1oGbsLuMAcZtorfhcS1lJorNe8OBqvcyM7JOZrQ0QDpB6Lj10svz+j0OnbcO/5QvtfGPIqsAdSDcsViRldMTE8p48ktsRrjUIz59w5TLYOlzkt4637lfbQqAVTVLTQ3cjWD3nDMDmcBe/FB2Qd9/ZiCaTsoeBum0AhrjbTiqj/iJd+sNbSxhZTBNGo7MXNIaAcsSMxkjdtM9QstrC6iALy8Q3mS21ua2MQaoYB7suv2h3gCIvkGsxzMJPZ+X3cT/r04nwUR4+50Ntvfx4B0tjFozVXRABLRvOll36WEkjyTNamylZjBZzmS4kkxLR+6arVAGQLyKsE6at5pGniw6o8DejO/XQQ71HlZdLo403ZGFa2jvEBrd4wABMh1wOpOvVZvtBtuq3L2dR1JpzBwa4gmwiYsfFI4naBD77wJt1AJBF9LgrTo0WvZnblAsATlLiQMxGskxaE4x72TOeSo8ucXV/5lY9ZefVctV216DTBYSRYloZB7lyq15MKZ4443egX58DMGbFEpZspMXsCW73xTYkcTFtVmU6ji05ZLAcxA4fxGyYwu1XUxlpywEySCfHvVOJdjVfEF0ENJBOgbMmRaI1mLJ1mFZE1MxPFpMauB4WHd18EnjarqbA4n4yXh2UiQSCSODbzYd6inXuHExIiSQdLtHDg4SVFeB3vue6biezoMNWHMJApBomGZRAM3kEHnogYjalN1FrIAcy7TpLSZsBbhoeS8lRxbYEuBImztRumOkXngrvrgb5lw1pcoJjgLweutlDTqis978rubFZ2aCTBiwEARw0AvqnPZurSBrfiP8ASFN2acx1fTj4b8l5Nm0CZLs1+IMdwg9xW57PbQptcXVRNPK4OblnNOgjiZM8rdwVTTxFBrK/5PXe1tPDuoDtnBsA9nvZZsJHWyysNicOcPUNWMthThrgM4Y/LGQep1RvaSrSqDLUDYYNwXuXC9xYW4HrdBpY9goVDWaXSGtZLQSCGOyEToI0K54fpXJ1ajWbewriK7i5vaNdJsMzcpFjeDoNUztJ7y6kC0Boosgl1yA5w0jXpOiTxVSoHND2ukkA5jJAgmePL1WltD46H/Tpx5lW9qFD4lsytKjWysBzgZ3ktaxsizcri5wkA6RPBKY3ZTjWLqztwmpDXOJABnK4ibAWPgrbWe7tXAVRTDqrgSXFuaXOygZbuN9EJnZMYWAlx7So1xylsuAAIEyTGV1ytU/gswlFeo0wxo4d4aGvNR1Nn5WFtOM5Mydfi4JmjjBULmtoCAajnPcXPghpJIGjZOl+Kz8I9wptdTpBrX0iZlziSKzmtbnNtGNMADyT+AwFSqWtzk+8cW6ljWuYGAE6NAMu4pykrZMI2k67kmr+oyOp8AtX2arsayqSbTSEnmXuAHibJLH4CjhiWVahqVIbu0oItcEuPXhCxGYpwBEwDByiNRcHTUFYrY01dRNUe9obQO92GKYBumPdug2aSSQTeMveqvx2MqNNN1Sg9rgWuIZvQRDi2HRN7WXhqO08liym4EAEEEEgOzatIi4lcNoUWuDm0S0gg2qmN3+haZI5VP5nucJWDaU1Q/3TTn0hxA3nCxJE6aJF+ysAG05Y5gquaKYJMlxaQ0QWyDlJ1Tuy6tX8MHGkbMGRsyXgNtJixPcorY/KKJfRcS97WwBm7Nx4umIA5wub1JXt/R6EdOGKb8eGK0sKwVGlshoplhEkw0UbcNYjzVaNPDCnh8tUtpip7rfLc797cvd15t0V2Yr3rWAOkMLyIsQaUQDNz4IlTF03Mol9F288dm0sBLHAGHENnJA48JVajdr7cfcNJJJrbvz9UL7Ta1vaODzUeSyaRfLWaZdyd3nPVC2VvVKl8h7JwMGcp/ULCP7K21KtOavZjLWloe4t55Yu8Fpjd5wl8I69TNDvdODrNAItJOUAHjwTT/8AIiVet+/9mjicKTTaG1XjLJJ3XGoL7riRprcXWdhcRAZAuKrXDlYDz4IjKtB1JubI0NM02uIEOgmwMXmfVK0qs5eM1AR1JGimPBumr+3mw1esXgF0sYQ0hg+K7uM9G+vFed2jjMjxlcY6GwJ1mLp/a2OFIBs5qjmsJJ4Q0iepJJ8l52vSJuJN72v1t/dbvk4Zz7INiXQ4ulsPBIA0mdYtHd1Q2Y2WtYTe7gcvpe3XxQczSNYIluuomWmNbiLINSte+WRxDgRb8vhwtFkGabGQ6l+YNnjIbPjIUrFq1C4k5teY/uuVYy8jyIms9mWQCXb0uIcZEQ4aGwPMkeSzajIcWyDBIlplpjUg8Qtei5tnloIvaYnk7p/ZLVsOah3Q0GSdSdNRPHX0WqZOXkEzGEMLSSbEaaNGgvojtylokkEANaD+a2abcJJ7krSwxzZS2Cb3PDUqKhjdyxF/RGPgdh2YclxkXMwLk6R36njay024UvpsOa7swaDBu3QRO62Julm7Qh7HCHFjZBjiW7zTA0BkfcpuphnuaGggsMF4sC0tJMjwc7vlTJ8WO0nRm4elv5P4tJmwJE8ivU7ONNjiHNL2NaARedQ7XzsOCyKFFlOXRmOoLo4zPj4Irca6QBrcyeesj5f5WU3kKE6ZuVNo0MlRtaZyzTDmyBEaEdx4BOUNpijQq9o18PAa2RJBLHZDvGw5LzrKJcMjxJu7OTAjkZ4n6r1GxcUCzEU9fdkz/K0gR5+iylSR06Wpk+y+xl4ptRjmtLBcjNBBgQTNuMiPFN121O2pZzudnTyQBJ3jGb7CVFloY6Q6iTYCnSMmwAk8SnJmsY7bsXxuHHbVC4lwFZzm3iIcQBcG37p/AbIqYjMaVMbri9xnQvkl1zPPRF2ftDA56/4glzpLqZbLmfEZmLHUHjaVkYv2pfBbSGQG1rd+itW1uZTnCLtG/hRRw7xUrubVIncMEG0Xm51tZZe2Pac1XOFMdmybBpsOQH915ouLjLjrz1RGRHyR9DmlruRdr/D5q2ZJ9sG21cTHfHHoEcOlFGDbfIR4lsW5iVFN72PY8Fu7Bnq2CLd6rXeG8UbD1QBJEyYBiwBsfQn+yTdKyk2eswftpW+J7GPuJzNg/FJEwdZjn5Lcpe2WGc1wNNzHZSWnUZgLCB+y+esr7oAMAaaA3n/Kr+IgXvMnnEgD7Kzs6I6r7nvcV7YUX06bA14DMo+EXMEEgh2mlu9M4OqyqCadameEFxY4z0I6ei+dvrSY0PS3Qn1CEKsCLEi06zrPVS45G0OolE9xtFrnh7KfxtjOWvAMD44NtIA1ukMNTqtfvNdvMjf3iWnhLvmvOYfaL2uzNdoIuARAtEHhHP6qcVtOo92Z7ieIA4RpAmBFrBUlUcRPVTll3NDadZzHvBp5TeZHgQeWllm4nHODYnraIFo0Qqzybkk/41JUYeg12tRtMcyHOd4BoOvehKjKU3ewrTrF3xajn858EOuHAEz4cumqdc6k0aOcbi263UwbSSCISOIr2B0mNJnxnhdXw9jJi9Vw14nWPkgOpgiw8RfWZVqzzPHv19I9VQG8xwny+atWBPYMGl/+1cpDD+VzAP4s09dAuVX8yqMZzybfVObObrFjFhBM8yP88QgHDHNlBHebLQwTMjbOkmJmIEWI+Y1WknsS3sEe4Nb/ABHx6gdLoFenmJvEgOvqIsW/PRDrGDI4G1/Hu6qlao+DJIOoHIFSrRKHtnYcAZnNAJnQ6AttN9OKNSrbxEnTTu0070hs5xAgttBJM+Nxw5JhlUw4RqbOsLcvPh1UyW4M6rUAgczvT3R4RKIzeJdENaJA7jY910DEwIzXDeGhNuM/d0OnVOaSXb1hFhf66aIrYDToYgkODrSWyCTcCCJBtqJ9U9hcVTYXkS9xbFMzDZNnSJE2mDBgrDo7ol0amLkmLgqaWLEmCDwADYPhHJS4WUpNcG5icSY3YB4k3nhbhqlsXin1MpqVC7KMrZJMAGQAOn1KT7SBA4CeQJ5BRRadXa8uSEhPUb5GmRBPBAfimgT/AJUPrQb2AWbWrZjYSfP0VRjZPI83HTwS9XGkGfvRRTwziJeHAWndOnO6I3Z7tS+mBqJLS4xMQL8laihqItTxrhca6SmHY4xrcJyo6k4ZYgTIgReIP001VG4OgLS8m0hz2t+l+4FCaZTgTs1zi9rnmwNuJvoe5atXEDTLrafvu9UpUqsADQIAOsTqZ8e7yVcZiviIiwEAxfyWElkwxpjTngAQJJm0+U/NCLgdJ5DlpxQKNbMwcCQIAVGPym+mtgOUHX7ulQMZ7Yu04axHoNfNFNUawI3e8mDHUanzSdGsdWiALHjYd2upv3KKgJk2GkdOZsIRiAz+JEEjQWHCRorPJBABmeggW01gaJWgA1sSNIP7XUms90BkZYINuXfcDS6K8FZMcFQaTy5+V+ihxHAm9uIA4z1StSrHIGBrAnrdTTdFwT4/28UUFlKrnAGBpy+/uEs+oXQSSDA4EtP7FPNrXvY93L7KVxNGIgG/iPLRNUKhZ5I4Tw1IHzQXP4FtiImNLyPh170V7YkAAiwte8cDKEyoQSCDcEH+ExY204LSIIqKzuh6zHouQn14Jt9+N1yugsO6JkC48b8jzsg1K7rRBm/Q/colRwtFoi/7oRflPCNEIlBc1xHlY9+qE6odbCJHiLx3Ln6HzPPkgsNiIkm/cJumkCNKm0ukE3DW2uBEm/X/ACq0KZgkuERpz1BQaFYDmTEdO489UxSeXNEeI06g308FDtCYKpiAItPGf7n7sl6Dy6oAbyfLW4+anEtI+GSCB4cYRMHTjW7SJ09Z5qtkh9gz9w2MwZPKOKvgmsJJ5Rw5ye/okq9TdkGxkQdYn+ythK5ZEix004iJ9Sli6Cj0D2jKHS0MIO8+WgERI+InUn70Jg6eHLQ5xrVDxbSYA0d732SFfF1CwUwSKLXF+Vt76Ajh18FkYnEXEEmDN/SQbTomlFgkj02MxdAFop06bQbTVf2xmCTIZuhFw9GrUY9zKwABALabBRBkTM5SYXkmVXugNga6ADqU9gMfUohzQ8Frru43jUG3ILSLURtB8RWJAmZ5vOY9TMCSNEk/FyCPlbxQcVUJ5CJ1OqWLh4KEu47GDUmTrp6clek8B8m/D5JUdBf78kWlcidE2gbH2uuZNzy07/RUqVYFzddmgEkiSO+3JKdpNz1t8vvooSEc6qefd98lLK5Gih75Q/sFVQDTMaWmwE/vwXNx+kjjPj4pYASCNV1Qf3SxQGgcdMcdAR0+iOapB3XSIg31vPnosKUVrrIcEOjdqvv0I11kyRA581MwLG1vqsRuIPf3/RM0sQXWju4lQ4Mk1adUHXhx0jXl8kW4tOvrCzcE0mbxpFpTjhbdvflbjN/vVZtbgSTYi2vhFrefzS+OpiHGwcBPM30gjh5quKMNkCfn398LIq1icxk3+iuMb3LspHUrlqUhlABa2QP1eui5Xn8g+4oNJI08VRwkCNBqD36KrKnCVad3hxPXuVkE5gbdY6X+iG/Ux99ENzvBFw1MEwTqCfEafVMYJzzYEzEeiZp1HEkRunUAQ0ZhIjkOnRK1D4JsmA2ABMT08PNJgy9bVv6b6dRChtUN3TpN+QkcPRUxFfl0M/4VcTVD4gXvPVJIVF5BOU8ybGeM9xRHtuHcBcTy1kDklKNQtM3BEER81oVi3KCQIknTjH1PPim9gewWlWBaeIgNA0m1u66zajIqQQdbi4Pqr4GoQSJtwBE/44SpxLsrs0zmEtM6DT6KVswXIcgBhAYBMXkk+az6mtlJxLiIJJHehiotHyNIu5ogffoq1GwoCiEDLNKLQcJGvGVRjhBHkpkDjPPzlJgXrP8AP59fkozaIBcZlcigoKSqqq4oAkojtIQmldKAOK4OUSuJQMvmnRWZPNBKs03QIK10ce9H/FkCx80oSqlKrAfZtExBHP8AylHGT3n7KoFfKEJJANNFQWEQuQGuHVSlRJSiN4d6s7QKVyofcGRu+fzCGNR3hcuQNDGC+Lwd8iiY3WOC5cpfIu4A/umY92TxhvqSCpXIYmJE3Cfjcb3t+i5cmwYDFnenu+SDUMkT+lcuQNFK2pVFy5UUSFJXLkCKlcpXIGQrNXLkAcNVC5cgCVC5cgDgpK5cgGcVZmvguXIEyCofquXIGcxEb9CuXJMfcu0KVy5MxP/Z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65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24933" name="Picture 6" descr="https://www.ninr.nih.gov/sites/www.ninr.nih.gov/files/images/ClinicalCenterCrop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2" y="1571720"/>
            <a:ext cx="6630876" cy="347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59681" y="3470371"/>
            <a:ext cx="5299364" cy="1576567"/>
          </a:xfrm>
          <a:prstGeom prst="rect">
            <a:avLst/>
          </a:prstGeom>
          <a:solidFill>
            <a:schemeClr val="tx2">
              <a:alpha val="72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6954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James L. Gulley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M.D.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, Ph.D.,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F.A.C.P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6954" algn="l"/>
              </a:tabLst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Head, Immunotherapy Section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6954" algn="l"/>
              </a:tabLst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Chief, Genitourinary Malignancies Branch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6954" algn="l"/>
              </a:tabLst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&amp; Director, Medical Oncology Service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6954" algn="l"/>
              </a:tabLst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Center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for Cancer Research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6954" algn="l"/>
              </a:tabLst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National Cancer Institute, NIH </a:t>
            </a:r>
          </a:p>
        </p:txBody>
      </p:sp>
      <p:pic>
        <p:nvPicPr>
          <p:cNvPr id="124935" name="Picture 5" descr="https://ccrod.cancer.gov/confluence/download/attachments/64489237/Med_Onc_Service_B.jpg?version=1&amp;modificationDate=1378388933330&amp;api=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5" y="344125"/>
            <a:ext cx="1173956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434886" y="421894"/>
            <a:ext cx="7235105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ＭＳ Ｐゴシック" pitchFamily="34" charset="-128"/>
                <a:cs typeface="Times New Roman" pitchFamily="18" charset="0"/>
              </a:rPr>
              <a:t>NIH Building 10: Immunotherapy &amp; Prostate Cancer</a:t>
            </a:r>
            <a:endParaRPr kumimoji="0" lang="en-GB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6985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Anti-tumor Immune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Response More Efficient with Vaccine vs. SOC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111090"/>
              </p:ext>
            </p:extLst>
          </p:nvPr>
        </p:nvGraphicFramePr>
        <p:xfrm>
          <a:off x="227560" y="1472800"/>
          <a:ext cx="5714999" cy="309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97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48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97297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Cancer-free controls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15) 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9) 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EBRT (no vaccine;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8) </a:t>
                      </a: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EBRT + 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15) </a:t>
                      </a: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EBRT+ 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Vaccine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33) 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Western blot</a:t>
                      </a: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(0%) 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(11.1%)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(12.5%)</a:t>
                      </a: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(20.0%)</a:t>
                      </a: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(45.5%)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Antigen array</a:t>
                      </a: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(0%) 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(11.1%)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(0%)</a:t>
                      </a: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(13.3%)</a:t>
                      </a: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(21.2%)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(0%) 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(11.1%)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(12.5%)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(20.0%)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(51.5%)</a:t>
                      </a:r>
                    </a:p>
                  </a:txBody>
                  <a:tcPr marL="68580" marR="68580" marT="34291" marB="342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7176" name="TextBox 4"/>
          <p:cNvSpPr txBox="1">
            <a:spLocks noChangeArrowheads="1"/>
          </p:cNvSpPr>
          <p:nvPr/>
        </p:nvSpPr>
        <p:spPr bwMode="auto">
          <a:xfrm>
            <a:off x="5244328" y="4730349"/>
            <a:ext cx="374173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350" kern="0" dirty="0" err="1">
                <a:solidFill>
                  <a:srgbClr val="FFFFFF"/>
                </a:solidFill>
                <a:latin typeface="Calibri" pitchFamily="34" charset="0"/>
                <a:cs typeface="Arial" panose="020B0604020202020204" pitchFamily="34" charset="0"/>
              </a:rPr>
              <a:t>Nesslinger</a:t>
            </a:r>
            <a:r>
              <a:rPr lang="en-US" altLang="en-US" sz="1350" kern="0" dirty="0">
                <a:solidFill>
                  <a:srgbClr val="FFFFFF"/>
                </a:solidFill>
                <a:latin typeface="Calibri" pitchFamily="34" charset="0"/>
                <a:cs typeface="Arial" panose="020B0604020202020204" pitchFamily="34" charset="0"/>
              </a:rPr>
              <a:t>… Schlom, Gulley et al, </a:t>
            </a:r>
            <a:r>
              <a:rPr lang="en-US" altLang="en-US" sz="1350" i="1" kern="0" dirty="0" err="1">
                <a:solidFill>
                  <a:srgbClr val="FFFFFF"/>
                </a:solidFill>
                <a:latin typeface="Calibri" pitchFamily="34" charset="0"/>
                <a:cs typeface="Arial" panose="020B0604020202020204" pitchFamily="34" charset="0"/>
              </a:rPr>
              <a:t>Clin</a:t>
            </a:r>
            <a:r>
              <a:rPr lang="en-US" altLang="en-US" sz="1350" i="1" kern="0" dirty="0">
                <a:solidFill>
                  <a:srgbClr val="FFFFFF"/>
                </a:solidFill>
                <a:latin typeface="Calibri" pitchFamily="34" charset="0"/>
                <a:cs typeface="Arial" panose="020B0604020202020204" pitchFamily="34" charset="0"/>
              </a:rPr>
              <a:t> Ca Res</a:t>
            </a:r>
            <a:r>
              <a:rPr lang="en-US" altLang="en-US" sz="1350" kern="0" dirty="0">
                <a:solidFill>
                  <a:srgbClr val="FFFFFF"/>
                </a:solidFill>
                <a:latin typeface="Calibri" pitchFamily="34" charset="0"/>
                <a:cs typeface="Arial" panose="020B0604020202020204" pitchFamily="34" charset="0"/>
              </a:rPr>
              <a:t>, 2010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7561" y="3945073"/>
            <a:ext cx="5714999" cy="6400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525024"/>
              </p:ext>
            </p:extLst>
          </p:nvPr>
        </p:nvGraphicFramePr>
        <p:xfrm>
          <a:off x="6093228" y="1314450"/>
          <a:ext cx="2892830" cy="328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826518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ChangeArrowheads="1"/>
          </p:cNvSpPr>
          <p:nvPr/>
        </p:nvSpPr>
        <p:spPr bwMode="auto">
          <a:xfrm flipH="1">
            <a:off x="0" y="1907739"/>
            <a:ext cx="9144000" cy="1879282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65672" y="58341"/>
            <a:ext cx="6219825" cy="857250"/>
          </a:xfrm>
        </p:spPr>
        <p:txBody>
          <a:bodyPr/>
          <a:lstStyle/>
          <a:p>
            <a:pPr eaLnBrk="1" hangingPunct="1"/>
            <a:r>
              <a:rPr lang="en-US" altLang="en-US" sz="27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APC Vaccine: Sipuleucel-T (Provenge)</a:t>
            </a:r>
          </a:p>
        </p:txBody>
      </p:sp>
      <p:sp>
        <p:nvSpPr>
          <p:cNvPr id="418820" name="Text Box 4"/>
          <p:cNvSpPr txBox="1">
            <a:spLocks noChangeArrowheads="1"/>
          </p:cNvSpPr>
          <p:nvPr/>
        </p:nvSpPr>
        <p:spPr bwMode="auto">
          <a:xfrm>
            <a:off x="1460668" y="1313260"/>
            <a:ext cx="15327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Day 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Leukapheresis</a:t>
            </a:r>
          </a:p>
        </p:txBody>
      </p:sp>
      <p:sp>
        <p:nvSpPr>
          <p:cNvPr id="418821" name="Text Box 5"/>
          <p:cNvSpPr txBox="1">
            <a:spLocks noChangeArrowheads="1"/>
          </p:cNvSpPr>
          <p:nvPr/>
        </p:nvSpPr>
        <p:spPr bwMode="auto">
          <a:xfrm>
            <a:off x="3488531" y="1108819"/>
            <a:ext cx="19431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 dirty="0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Day 2-3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 dirty="0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sipuleucel-T is manufactured</a:t>
            </a:r>
          </a:p>
        </p:txBody>
      </p:sp>
      <p:sp>
        <p:nvSpPr>
          <p:cNvPr id="418822" name="Text Box 6"/>
          <p:cNvSpPr txBox="1">
            <a:spLocks noChangeArrowheads="1"/>
          </p:cNvSpPr>
          <p:nvPr/>
        </p:nvSpPr>
        <p:spPr bwMode="auto">
          <a:xfrm>
            <a:off x="5793175" y="1327547"/>
            <a:ext cx="17748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Day 3-4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Patient is infused</a:t>
            </a:r>
          </a:p>
        </p:txBody>
      </p:sp>
      <p:sp>
        <p:nvSpPr>
          <p:cNvPr id="418823" name="Text Box 7"/>
          <p:cNvSpPr txBox="1">
            <a:spLocks noChangeArrowheads="1"/>
          </p:cNvSpPr>
          <p:nvPr/>
        </p:nvSpPr>
        <p:spPr bwMode="auto">
          <a:xfrm>
            <a:off x="1422797" y="3739754"/>
            <a:ext cx="177965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Apheresis Center</a:t>
            </a:r>
          </a:p>
        </p:txBody>
      </p:sp>
      <p:sp>
        <p:nvSpPr>
          <p:cNvPr id="418824" name="Text Box 8"/>
          <p:cNvSpPr txBox="1">
            <a:spLocks noChangeArrowheads="1"/>
          </p:cNvSpPr>
          <p:nvPr/>
        </p:nvSpPr>
        <p:spPr bwMode="auto">
          <a:xfrm>
            <a:off x="3374231" y="3740944"/>
            <a:ext cx="205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Company (Dendreon)</a:t>
            </a:r>
          </a:p>
        </p:txBody>
      </p:sp>
      <p:sp>
        <p:nvSpPr>
          <p:cNvPr id="418825" name="Text Box 9"/>
          <p:cNvSpPr txBox="1">
            <a:spLocks noChangeArrowheads="1"/>
          </p:cNvSpPr>
          <p:nvPr/>
        </p:nvSpPr>
        <p:spPr bwMode="auto">
          <a:xfrm>
            <a:off x="5898973" y="3740944"/>
            <a:ext cx="156324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500" b="1">
                <a:solidFill>
                  <a:srgbClr val="CCCC00"/>
                </a:solidFill>
                <a:latin typeface="Arial" charset="0"/>
                <a:ea typeface="ＭＳ Ｐゴシック" pitchFamily="34" charset="-128"/>
                <a:cs typeface="Arial" panose="020B0604020202020204" pitchFamily="34" charset="0"/>
              </a:rPr>
              <a:t>Doctor’s Office</a:t>
            </a:r>
          </a:p>
        </p:txBody>
      </p:sp>
      <p:grpSp>
        <p:nvGrpSpPr>
          <p:cNvPr id="266250" name="Group 10"/>
          <p:cNvGrpSpPr>
            <a:grpSpLocks/>
          </p:cNvGrpSpPr>
          <p:nvPr/>
        </p:nvGrpSpPr>
        <p:grpSpPr bwMode="auto">
          <a:xfrm>
            <a:off x="1485900" y="1901428"/>
            <a:ext cx="1083469" cy="1756172"/>
            <a:chOff x="288" y="1156"/>
            <a:chExt cx="910" cy="1475"/>
          </a:xfrm>
        </p:grpSpPr>
        <p:sp>
          <p:nvSpPr>
            <p:cNvPr id="418985" name="Freeform 11"/>
            <p:cNvSpPr>
              <a:spLocks/>
            </p:cNvSpPr>
            <p:nvPr/>
          </p:nvSpPr>
          <p:spPr bwMode="auto">
            <a:xfrm>
              <a:off x="288" y="1551"/>
              <a:ext cx="424" cy="1080"/>
            </a:xfrm>
            <a:custGeom>
              <a:avLst/>
              <a:gdLst>
                <a:gd name="T0" fmla="*/ 2147483647 w 232"/>
                <a:gd name="T1" fmla="*/ 0 h 502"/>
                <a:gd name="T2" fmla="*/ 2147483647 w 232"/>
                <a:gd name="T3" fmla="*/ 0 h 502"/>
                <a:gd name="T4" fmla="*/ 2147483647 w 232"/>
                <a:gd name="T5" fmla="*/ 2147483647 h 502"/>
                <a:gd name="T6" fmla="*/ 0 w 232"/>
                <a:gd name="T7" fmla="*/ 2147483647 h 502"/>
                <a:gd name="T8" fmla="*/ 0 w 232"/>
                <a:gd name="T9" fmla="*/ 2147483647 h 502"/>
                <a:gd name="T10" fmla="*/ 2147483647 w 232"/>
                <a:gd name="T11" fmla="*/ 2147483647 h 502"/>
                <a:gd name="T12" fmla="*/ 2147483647 w 232"/>
                <a:gd name="T13" fmla="*/ 2147483647 h 502"/>
                <a:gd name="T14" fmla="*/ 2147483647 w 232"/>
                <a:gd name="T15" fmla="*/ 2147483647 h 502"/>
                <a:gd name="T16" fmla="*/ 2147483647 w 232"/>
                <a:gd name="T17" fmla="*/ 2147483647 h 502"/>
                <a:gd name="T18" fmla="*/ 2147483647 w 232"/>
                <a:gd name="T19" fmla="*/ 2147483647 h 502"/>
                <a:gd name="T20" fmla="*/ 2147483647 w 232"/>
                <a:gd name="T21" fmla="*/ 2147483647 h 502"/>
                <a:gd name="T22" fmla="*/ 2147483647 w 232"/>
                <a:gd name="T23" fmla="*/ 2147483647 h 502"/>
                <a:gd name="T24" fmla="*/ 2147483647 w 232"/>
                <a:gd name="T25" fmla="*/ 2147483647 h 502"/>
                <a:gd name="T26" fmla="*/ 2147483647 w 232"/>
                <a:gd name="T27" fmla="*/ 2147483647 h 502"/>
                <a:gd name="T28" fmla="*/ 2147483647 w 232"/>
                <a:gd name="T29" fmla="*/ 2147483647 h 502"/>
                <a:gd name="T30" fmla="*/ 2147483647 w 232"/>
                <a:gd name="T31" fmla="*/ 2147483647 h 502"/>
                <a:gd name="T32" fmla="*/ 2147483647 w 232"/>
                <a:gd name="T33" fmla="*/ 2147483647 h 502"/>
                <a:gd name="T34" fmla="*/ 2147483647 w 232"/>
                <a:gd name="T35" fmla="*/ 2147483647 h 502"/>
                <a:gd name="T36" fmla="*/ 2147483647 w 232"/>
                <a:gd name="T37" fmla="*/ 2147483647 h 502"/>
                <a:gd name="T38" fmla="*/ 2147483647 w 232"/>
                <a:gd name="T39" fmla="*/ 2147483647 h 502"/>
                <a:gd name="T40" fmla="*/ 2147483647 w 232"/>
                <a:gd name="T41" fmla="*/ 2147483647 h 502"/>
                <a:gd name="T42" fmla="*/ 2147483647 w 232"/>
                <a:gd name="T43" fmla="*/ 2147483647 h 502"/>
                <a:gd name="T44" fmla="*/ 2147483647 w 232"/>
                <a:gd name="T45" fmla="*/ 2147483647 h 502"/>
                <a:gd name="T46" fmla="*/ 2147483647 w 232"/>
                <a:gd name="T47" fmla="*/ 2147483647 h 502"/>
                <a:gd name="T48" fmla="*/ 2147483647 w 232"/>
                <a:gd name="T49" fmla="*/ 2147483647 h 502"/>
                <a:gd name="T50" fmla="*/ 2147483647 w 232"/>
                <a:gd name="T51" fmla="*/ 2147483647 h 502"/>
                <a:gd name="T52" fmla="*/ 2147483647 w 232"/>
                <a:gd name="T53" fmla="*/ 2147483647 h 502"/>
                <a:gd name="T54" fmla="*/ 2147483647 w 232"/>
                <a:gd name="T55" fmla="*/ 2147483647 h 502"/>
                <a:gd name="T56" fmla="*/ 2147483647 w 232"/>
                <a:gd name="T57" fmla="*/ 2147483647 h 502"/>
                <a:gd name="T58" fmla="*/ 2147483647 w 232"/>
                <a:gd name="T59" fmla="*/ 2147483647 h 502"/>
                <a:gd name="T60" fmla="*/ 2147483647 w 232"/>
                <a:gd name="T61" fmla="*/ 2147483647 h 502"/>
                <a:gd name="T62" fmla="*/ 2147483647 w 232"/>
                <a:gd name="T63" fmla="*/ 2147483647 h 502"/>
                <a:gd name="T64" fmla="*/ 2147483647 w 232"/>
                <a:gd name="T65" fmla="*/ 2147483647 h 502"/>
                <a:gd name="T66" fmla="*/ 2147483647 w 232"/>
                <a:gd name="T67" fmla="*/ 0 h 5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2"/>
                <a:gd name="T103" fmla="*/ 0 h 502"/>
                <a:gd name="T104" fmla="*/ 232 w 232"/>
                <a:gd name="T105" fmla="*/ 502 h 5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2" h="502">
                  <a:moveTo>
                    <a:pt x="206" y="0"/>
                  </a:moveTo>
                  <a:lnTo>
                    <a:pt x="206" y="0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24"/>
                  </a:lnTo>
                  <a:lnTo>
                    <a:pt x="2" y="234"/>
                  </a:lnTo>
                  <a:lnTo>
                    <a:pt x="8" y="242"/>
                  </a:lnTo>
                  <a:lnTo>
                    <a:pt x="16" y="248"/>
                  </a:lnTo>
                  <a:lnTo>
                    <a:pt x="26" y="250"/>
                  </a:lnTo>
                  <a:lnTo>
                    <a:pt x="36" y="248"/>
                  </a:lnTo>
                  <a:lnTo>
                    <a:pt x="44" y="242"/>
                  </a:lnTo>
                  <a:lnTo>
                    <a:pt x="50" y="234"/>
                  </a:lnTo>
                  <a:lnTo>
                    <a:pt x="52" y="224"/>
                  </a:lnTo>
                  <a:lnTo>
                    <a:pt x="52" y="70"/>
                  </a:lnTo>
                  <a:lnTo>
                    <a:pt x="60" y="70"/>
                  </a:lnTo>
                  <a:lnTo>
                    <a:pt x="60" y="476"/>
                  </a:lnTo>
                  <a:lnTo>
                    <a:pt x="62" y="486"/>
                  </a:lnTo>
                  <a:lnTo>
                    <a:pt x="68" y="494"/>
                  </a:lnTo>
                  <a:lnTo>
                    <a:pt x="76" y="500"/>
                  </a:lnTo>
                  <a:lnTo>
                    <a:pt x="86" y="502"/>
                  </a:lnTo>
                  <a:lnTo>
                    <a:pt x="96" y="500"/>
                  </a:lnTo>
                  <a:lnTo>
                    <a:pt x="104" y="494"/>
                  </a:lnTo>
                  <a:lnTo>
                    <a:pt x="110" y="486"/>
                  </a:lnTo>
                  <a:lnTo>
                    <a:pt x="112" y="476"/>
                  </a:lnTo>
                  <a:lnTo>
                    <a:pt x="112" y="232"/>
                  </a:lnTo>
                  <a:lnTo>
                    <a:pt x="116" y="232"/>
                  </a:lnTo>
                  <a:lnTo>
                    <a:pt x="122" y="232"/>
                  </a:lnTo>
                  <a:lnTo>
                    <a:pt x="122" y="476"/>
                  </a:lnTo>
                  <a:lnTo>
                    <a:pt x="124" y="486"/>
                  </a:lnTo>
                  <a:lnTo>
                    <a:pt x="130" y="494"/>
                  </a:lnTo>
                  <a:lnTo>
                    <a:pt x="138" y="500"/>
                  </a:lnTo>
                  <a:lnTo>
                    <a:pt x="148" y="502"/>
                  </a:lnTo>
                  <a:lnTo>
                    <a:pt x="158" y="500"/>
                  </a:lnTo>
                  <a:lnTo>
                    <a:pt x="166" y="494"/>
                  </a:lnTo>
                  <a:lnTo>
                    <a:pt x="172" y="486"/>
                  </a:lnTo>
                  <a:lnTo>
                    <a:pt x="174" y="476"/>
                  </a:lnTo>
                  <a:lnTo>
                    <a:pt x="174" y="70"/>
                  </a:lnTo>
                  <a:lnTo>
                    <a:pt x="180" y="70"/>
                  </a:lnTo>
                  <a:lnTo>
                    <a:pt x="180" y="224"/>
                  </a:lnTo>
                  <a:lnTo>
                    <a:pt x="182" y="234"/>
                  </a:lnTo>
                  <a:lnTo>
                    <a:pt x="188" y="242"/>
                  </a:lnTo>
                  <a:lnTo>
                    <a:pt x="196" y="248"/>
                  </a:lnTo>
                  <a:lnTo>
                    <a:pt x="206" y="250"/>
                  </a:lnTo>
                  <a:lnTo>
                    <a:pt x="216" y="248"/>
                  </a:lnTo>
                  <a:lnTo>
                    <a:pt x="226" y="242"/>
                  </a:lnTo>
                  <a:lnTo>
                    <a:pt x="230" y="234"/>
                  </a:lnTo>
                  <a:lnTo>
                    <a:pt x="232" y="224"/>
                  </a:lnTo>
                  <a:lnTo>
                    <a:pt x="232" y="26"/>
                  </a:lnTo>
                  <a:lnTo>
                    <a:pt x="230" y="16"/>
                  </a:lnTo>
                  <a:lnTo>
                    <a:pt x="226" y="8"/>
                  </a:lnTo>
                  <a:lnTo>
                    <a:pt x="216" y="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86" name="Freeform 12"/>
            <p:cNvSpPr>
              <a:spLocks/>
            </p:cNvSpPr>
            <p:nvPr/>
          </p:nvSpPr>
          <p:spPr bwMode="auto">
            <a:xfrm>
              <a:off x="402" y="1298"/>
              <a:ext cx="198" cy="237"/>
            </a:xfrm>
            <a:custGeom>
              <a:avLst/>
              <a:gdLst>
                <a:gd name="T0" fmla="*/ 0 w 108"/>
                <a:gd name="T1" fmla="*/ 2147483647 h 110"/>
                <a:gd name="T2" fmla="*/ 0 w 108"/>
                <a:gd name="T3" fmla="*/ 2147483647 h 110"/>
                <a:gd name="T4" fmla="*/ 0 w 108"/>
                <a:gd name="T5" fmla="*/ 2147483647 h 110"/>
                <a:gd name="T6" fmla="*/ 2147483647 w 108"/>
                <a:gd name="T7" fmla="*/ 2147483647 h 110"/>
                <a:gd name="T8" fmla="*/ 2147483647 w 108"/>
                <a:gd name="T9" fmla="*/ 2147483647 h 110"/>
                <a:gd name="T10" fmla="*/ 2147483647 w 108"/>
                <a:gd name="T11" fmla="*/ 2147483647 h 110"/>
                <a:gd name="T12" fmla="*/ 2147483647 w 108"/>
                <a:gd name="T13" fmla="*/ 2147483647 h 110"/>
                <a:gd name="T14" fmla="*/ 2147483647 w 108"/>
                <a:gd name="T15" fmla="*/ 2147483647 h 110"/>
                <a:gd name="T16" fmla="*/ 2147483647 w 108"/>
                <a:gd name="T17" fmla="*/ 2147483647 h 110"/>
                <a:gd name="T18" fmla="*/ 2147483647 w 108"/>
                <a:gd name="T19" fmla="*/ 0 h 110"/>
                <a:gd name="T20" fmla="*/ 2147483647 w 108"/>
                <a:gd name="T21" fmla="*/ 0 h 110"/>
                <a:gd name="T22" fmla="*/ 2147483647 w 108"/>
                <a:gd name="T23" fmla="*/ 2147483647 h 110"/>
                <a:gd name="T24" fmla="*/ 2147483647 w 108"/>
                <a:gd name="T25" fmla="*/ 2147483647 h 110"/>
                <a:gd name="T26" fmla="*/ 2147483647 w 108"/>
                <a:gd name="T27" fmla="*/ 2147483647 h 110"/>
                <a:gd name="T28" fmla="*/ 2147483647 w 108"/>
                <a:gd name="T29" fmla="*/ 2147483647 h 110"/>
                <a:gd name="T30" fmla="*/ 2147483647 w 108"/>
                <a:gd name="T31" fmla="*/ 2147483647 h 110"/>
                <a:gd name="T32" fmla="*/ 2147483647 w 108"/>
                <a:gd name="T33" fmla="*/ 2147483647 h 110"/>
                <a:gd name="T34" fmla="*/ 2147483647 w 108"/>
                <a:gd name="T35" fmla="*/ 2147483647 h 110"/>
                <a:gd name="T36" fmla="*/ 2147483647 w 108"/>
                <a:gd name="T37" fmla="*/ 2147483647 h 110"/>
                <a:gd name="T38" fmla="*/ 2147483647 w 108"/>
                <a:gd name="T39" fmla="*/ 2147483647 h 110"/>
                <a:gd name="T40" fmla="*/ 2147483647 w 108"/>
                <a:gd name="T41" fmla="*/ 2147483647 h 110"/>
                <a:gd name="T42" fmla="*/ 2147483647 w 108"/>
                <a:gd name="T43" fmla="*/ 2147483647 h 110"/>
                <a:gd name="T44" fmla="*/ 2147483647 w 108"/>
                <a:gd name="T45" fmla="*/ 2147483647 h 110"/>
                <a:gd name="T46" fmla="*/ 2147483647 w 108"/>
                <a:gd name="T47" fmla="*/ 2147483647 h 110"/>
                <a:gd name="T48" fmla="*/ 2147483647 w 108"/>
                <a:gd name="T49" fmla="*/ 2147483647 h 110"/>
                <a:gd name="T50" fmla="*/ 2147483647 w 108"/>
                <a:gd name="T51" fmla="*/ 2147483647 h 110"/>
                <a:gd name="T52" fmla="*/ 2147483647 w 108"/>
                <a:gd name="T53" fmla="*/ 2147483647 h 110"/>
                <a:gd name="T54" fmla="*/ 2147483647 w 108"/>
                <a:gd name="T55" fmla="*/ 2147483647 h 110"/>
                <a:gd name="T56" fmla="*/ 2147483647 w 108"/>
                <a:gd name="T57" fmla="*/ 2147483647 h 110"/>
                <a:gd name="T58" fmla="*/ 2147483647 w 108"/>
                <a:gd name="T59" fmla="*/ 2147483647 h 110"/>
                <a:gd name="T60" fmla="*/ 2147483647 w 108"/>
                <a:gd name="T61" fmla="*/ 2147483647 h 110"/>
                <a:gd name="T62" fmla="*/ 2147483647 w 108"/>
                <a:gd name="T63" fmla="*/ 2147483647 h 110"/>
                <a:gd name="T64" fmla="*/ 2147483647 w 108"/>
                <a:gd name="T65" fmla="*/ 2147483647 h 110"/>
                <a:gd name="T66" fmla="*/ 2147483647 w 108"/>
                <a:gd name="T67" fmla="*/ 2147483647 h 110"/>
                <a:gd name="T68" fmla="*/ 2147483647 w 108"/>
                <a:gd name="T69" fmla="*/ 2147483647 h 110"/>
                <a:gd name="T70" fmla="*/ 0 w 108"/>
                <a:gd name="T71" fmla="*/ 2147483647 h 110"/>
                <a:gd name="T72" fmla="*/ 0 w 108"/>
                <a:gd name="T73" fmla="*/ 2147483647 h 110"/>
                <a:gd name="T74" fmla="*/ 0 w 108"/>
                <a:gd name="T75" fmla="*/ 2147483647 h 1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110"/>
                <a:gd name="T116" fmla="*/ 108 w 108"/>
                <a:gd name="T117" fmla="*/ 110 h 1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110">
                  <a:moveTo>
                    <a:pt x="0" y="56"/>
                  </a:moveTo>
                  <a:lnTo>
                    <a:pt x="0" y="56"/>
                  </a:lnTo>
                  <a:lnTo>
                    <a:pt x="0" y="44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2" y="6"/>
                  </a:lnTo>
                  <a:lnTo>
                    <a:pt x="42" y="2"/>
                  </a:lnTo>
                  <a:lnTo>
                    <a:pt x="54" y="0"/>
                  </a:lnTo>
                  <a:lnTo>
                    <a:pt x="64" y="2"/>
                  </a:lnTo>
                  <a:lnTo>
                    <a:pt x="76" y="6"/>
                  </a:lnTo>
                  <a:lnTo>
                    <a:pt x="84" y="10"/>
                  </a:lnTo>
                  <a:lnTo>
                    <a:pt x="92" y="16"/>
                  </a:lnTo>
                  <a:lnTo>
                    <a:pt x="100" y="24"/>
                  </a:lnTo>
                  <a:lnTo>
                    <a:pt x="104" y="34"/>
                  </a:lnTo>
                  <a:lnTo>
                    <a:pt x="108" y="44"/>
                  </a:lnTo>
                  <a:lnTo>
                    <a:pt x="108" y="56"/>
                  </a:lnTo>
                  <a:lnTo>
                    <a:pt x="108" y="66"/>
                  </a:lnTo>
                  <a:lnTo>
                    <a:pt x="104" y="76"/>
                  </a:lnTo>
                  <a:lnTo>
                    <a:pt x="100" y="86"/>
                  </a:lnTo>
                  <a:lnTo>
                    <a:pt x="92" y="94"/>
                  </a:lnTo>
                  <a:lnTo>
                    <a:pt x="84" y="100"/>
                  </a:lnTo>
                  <a:lnTo>
                    <a:pt x="76" y="106"/>
                  </a:lnTo>
                  <a:lnTo>
                    <a:pt x="64" y="110"/>
                  </a:lnTo>
                  <a:lnTo>
                    <a:pt x="54" y="110"/>
                  </a:lnTo>
                  <a:lnTo>
                    <a:pt x="42" y="110"/>
                  </a:lnTo>
                  <a:lnTo>
                    <a:pt x="32" y="106"/>
                  </a:lnTo>
                  <a:lnTo>
                    <a:pt x="24" y="100"/>
                  </a:lnTo>
                  <a:lnTo>
                    <a:pt x="16" y="94"/>
                  </a:lnTo>
                  <a:lnTo>
                    <a:pt x="8" y="86"/>
                  </a:lnTo>
                  <a:lnTo>
                    <a:pt x="4" y="76"/>
                  </a:lnTo>
                  <a:lnTo>
                    <a:pt x="0" y="6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87" name="Freeform 13"/>
            <p:cNvSpPr>
              <a:spLocks/>
            </p:cNvSpPr>
            <p:nvPr/>
          </p:nvSpPr>
          <p:spPr bwMode="auto">
            <a:xfrm>
              <a:off x="1006" y="1926"/>
              <a:ext cx="169" cy="162"/>
            </a:xfrm>
            <a:custGeom>
              <a:avLst/>
              <a:gdLst>
                <a:gd name="T0" fmla="*/ 2147483647 w 92"/>
                <a:gd name="T1" fmla="*/ 0 h 76"/>
                <a:gd name="T2" fmla="*/ 2147483647 w 92"/>
                <a:gd name="T3" fmla="*/ 2147483647 h 76"/>
                <a:gd name="T4" fmla="*/ 2147483647 w 92"/>
                <a:gd name="T5" fmla="*/ 2147483647 h 76"/>
                <a:gd name="T6" fmla="*/ 2147483647 w 92"/>
                <a:gd name="T7" fmla="*/ 2147483647 h 76"/>
                <a:gd name="T8" fmla="*/ 2147483647 w 92"/>
                <a:gd name="T9" fmla="*/ 2147483647 h 76"/>
                <a:gd name="T10" fmla="*/ 2147483647 w 92"/>
                <a:gd name="T11" fmla="*/ 2147483647 h 76"/>
                <a:gd name="T12" fmla="*/ 2147483647 w 92"/>
                <a:gd name="T13" fmla="*/ 2147483647 h 76"/>
                <a:gd name="T14" fmla="*/ 2147483647 w 92"/>
                <a:gd name="T15" fmla="*/ 2147483647 h 76"/>
                <a:gd name="T16" fmla="*/ 2147483647 w 92"/>
                <a:gd name="T17" fmla="*/ 2147483647 h 76"/>
                <a:gd name="T18" fmla="*/ 2147483647 w 92"/>
                <a:gd name="T19" fmla="*/ 2147483647 h 76"/>
                <a:gd name="T20" fmla="*/ 2147483647 w 92"/>
                <a:gd name="T21" fmla="*/ 2147483647 h 76"/>
                <a:gd name="T22" fmla="*/ 2147483647 w 92"/>
                <a:gd name="T23" fmla="*/ 2147483647 h 76"/>
                <a:gd name="T24" fmla="*/ 2147483647 w 92"/>
                <a:gd name="T25" fmla="*/ 2147483647 h 76"/>
                <a:gd name="T26" fmla="*/ 2147483647 w 92"/>
                <a:gd name="T27" fmla="*/ 2147483647 h 76"/>
                <a:gd name="T28" fmla="*/ 2147483647 w 92"/>
                <a:gd name="T29" fmla="*/ 2147483647 h 76"/>
                <a:gd name="T30" fmla="*/ 2147483647 w 92"/>
                <a:gd name="T31" fmla="*/ 2147483647 h 76"/>
                <a:gd name="T32" fmla="*/ 2147483647 w 92"/>
                <a:gd name="T33" fmla="*/ 2147483647 h 76"/>
                <a:gd name="T34" fmla="*/ 2147483647 w 92"/>
                <a:gd name="T35" fmla="*/ 2147483647 h 76"/>
                <a:gd name="T36" fmla="*/ 2147483647 w 92"/>
                <a:gd name="T37" fmla="*/ 2147483647 h 76"/>
                <a:gd name="T38" fmla="*/ 2147483647 w 92"/>
                <a:gd name="T39" fmla="*/ 2147483647 h 76"/>
                <a:gd name="T40" fmla="*/ 0 w 92"/>
                <a:gd name="T41" fmla="*/ 2147483647 h 76"/>
                <a:gd name="T42" fmla="*/ 0 w 92"/>
                <a:gd name="T43" fmla="*/ 0 h 76"/>
                <a:gd name="T44" fmla="*/ 2147483647 w 92"/>
                <a:gd name="T45" fmla="*/ 0 h 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2"/>
                <a:gd name="T70" fmla="*/ 0 h 76"/>
                <a:gd name="T71" fmla="*/ 92 w 92"/>
                <a:gd name="T72" fmla="*/ 76 h 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2" h="76">
                  <a:moveTo>
                    <a:pt x="92" y="0"/>
                  </a:moveTo>
                  <a:lnTo>
                    <a:pt x="92" y="30"/>
                  </a:lnTo>
                  <a:lnTo>
                    <a:pt x="90" y="40"/>
                  </a:lnTo>
                  <a:lnTo>
                    <a:pt x="88" y="48"/>
                  </a:lnTo>
                  <a:lnTo>
                    <a:pt x="84" y="56"/>
                  </a:lnTo>
                  <a:lnTo>
                    <a:pt x="78" y="64"/>
                  </a:lnTo>
                  <a:lnTo>
                    <a:pt x="72" y="68"/>
                  </a:lnTo>
                  <a:lnTo>
                    <a:pt x="64" y="72"/>
                  </a:lnTo>
                  <a:lnTo>
                    <a:pt x="56" y="76"/>
                  </a:lnTo>
                  <a:lnTo>
                    <a:pt x="46" y="76"/>
                  </a:lnTo>
                  <a:lnTo>
                    <a:pt x="36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4" y="64"/>
                  </a:lnTo>
                  <a:lnTo>
                    <a:pt x="8" y="56"/>
                  </a:lnTo>
                  <a:lnTo>
                    <a:pt x="4" y="48"/>
                  </a:lnTo>
                  <a:lnTo>
                    <a:pt x="2" y="4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D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88" name="Line 14"/>
            <p:cNvSpPr>
              <a:spLocks noChangeShapeType="1"/>
            </p:cNvSpPr>
            <p:nvPr/>
          </p:nvSpPr>
          <p:spPr bwMode="auto">
            <a:xfrm>
              <a:off x="1135" y="1499"/>
              <a:ext cx="1" cy="3"/>
            </a:xfrm>
            <a:prstGeom prst="line">
              <a:avLst/>
            </a:prstGeom>
            <a:noFill/>
            <a:ln w="317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89" name="Line 15"/>
            <p:cNvSpPr>
              <a:spLocks noChangeShapeType="1"/>
            </p:cNvSpPr>
            <p:nvPr/>
          </p:nvSpPr>
          <p:spPr bwMode="auto">
            <a:xfrm flipH="1">
              <a:off x="1123" y="1499"/>
              <a:ext cx="12" cy="14"/>
            </a:xfrm>
            <a:prstGeom prst="line">
              <a:avLst/>
            </a:prstGeom>
            <a:noFill/>
            <a:ln w="444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0" name="Line 16"/>
            <p:cNvSpPr>
              <a:spLocks noChangeShapeType="1"/>
            </p:cNvSpPr>
            <p:nvPr/>
          </p:nvSpPr>
          <p:spPr bwMode="auto">
            <a:xfrm flipH="1">
              <a:off x="1112" y="1513"/>
              <a:ext cx="11" cy="22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1" name="Line 17"/>
            <p:cNvSpPr>
              <a:spLocks noChangeShapeType="1"/>
            </p:cNvSpPr>
            <p:nvPr/>
          </p:nvSpPr>
          <p:spPr bwMode="auto">
            <a:xfrm flipH="1">
              <a:off x="1097" y="1535"/>
              <a:ext cx="15" cy="24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2" name="Line 18"/>
            <p:cNvSpPr>
              <a:spLocks noChangeShapeType="1"/>
            </p:cNvSpPr>
            <p:nvPr/>
          </p:nvSpPr>
          <p:spPr bwMode="auto">
            <a:xfrm flipH="1">
              <a:off x="1083" y="1559"/>
              <a:ext cx="14" cy="36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3" name="Line 19"/>
            <p:cNvSpPr>
              <a:spLocks noChangeShapeType="1"/>
            </p:cNvSpPr>
            <p:nvPr/>
          </p:nvSpPr>
          <p:spPr bwMode="auto">
            <a:xfrm flipH="1">
              <a:off x="1071" y="1595"/>
              <a:ext cx="12" cy="38"/>
            </a:xfrm>
            <a:prstGeom prst="line">
              <a:avLst/>
            </a:prstGeom>
            <a:noFill/>
            <a:ln w="3810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4" name="Line 20"/>
            <p:cNvSpPr>
              <a:spLocks noChangeShapeType="1"/>
            </p:cNvSpPr>
            <p:nvPr/>
          </p:nvSpPr>
          <p:spPr bwMode="auto">
            <a:xfrm flipH="1">
              <a:off x="1065" y="1633"/>
              <a:ext cx="6" cy="47"/>
            </a:xfrm>
            <a:prstGeom prst="line">
              <a:avLst/>
            </a:prstGeom>
            <a:noFill/>
            <a:ln w="3492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5" name="Line 21"/>
            <p:cNvSpPr>
              <a:spLocks noChangeShapeType="1"/>
            </p:cNvSpPr>
            <p:nvPr/>
          </p:nvSpPr>
          <p:spPr bwMode="auto">
            <a:xfrm>
              <a:off x="1065" y="1680"/>
              <a:ext cx="1" cy="52"/>
            </a:xfrm>
            <a:prstGeom prst="line">
              <a:avLst/>
            </a:prstGeom>
            <a:noFill/>
            <a:ln w="317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6" name="Line 22"/>
            <p:cNvSpPr>
              <a:spLocks noChangeShapeType="1"/>
            </p:cNvSpPr>
            <p:nvPr/>
          </p:nvSpPr>
          <p:spPr bwMode="auto">
            <a:xfrm>
              <a:off x="1065" y="1732"/>
              <a:ext cx="1" cy="2"/>
            </a:xfrm>
            <a:prstGeom prst="line">
              <a:avLst/>
            </a:prstGeom>
            <a:noFill/>
            <a:ln w="317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7" name="Line 23"/>
            <p:cNvSpPr>
              <a:spLocks noChangeShapeType="1"/>
            </p:cNvSpPr>
            <p:nvPr/>
          </p:nvSpPr>
          <p:spPr bwMode="auto">
            <a:xfrm>
              <a:off x="1065" y="1732"/>
              <a:ext cx="3" cy="13"/>
            </a:xfrm>
            <a:prstGeom prst="line">
              <a:avLst/>
            </a:prstGeom>
            <a:noFill/>
            <a:ln w="3810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8" name="Line 24"/>
            <p:cNvSpPr>
              <a:spLocks noChangeShapeType="1"/>
            </p:cNvSpPr>
            <p:nvPr/>
          </p:nvSpPr>
          <p:spPr bwMode="auto">
            <a:xfrm>
              <a:off x="1068" y="1745"/>
              <a:ext cx="8" cy="12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8999" name="Line 25"/>
            <p:cNvSpPr>
              <a:spLocks noChangeShapeType="1"/>
            </p:cNvSpPr>
            <p:nvPr/>
          </p:nvSpPr>
          <p:spPr bwMode="auto">
            <a:xfrm>
              <a:off x="1076" y="1757"/>
              <a:ext cx="21" cy="22"/>
            </a:xfrm>
            <a:prstGeom prst="line">
              <a:avLst/>
            </a:prstGeom>
            <a:noFill/>
            <a:ln w="444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0" name="Line 26"/>
            <p:cNvSpPr>
              <a:spLocks noChangeShapeType="1"/>
            </p:cNvSpPr>
            <p:nvPr/>
          </p:nvSpPr>
          <p:spPr bwMode="auto">
            <a:xfrm>
              <a:off x="1097" y="1779"/>
              <a:ext cx="12" cy="9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1" name="Line 27"/>
            <p:cNvSpPr>
              <a:spLocks noChangeShapeType="1"/>
            </p:cNvSpPr>
            <p:nvPr/>
          </p:nvSpPr>
          <p:spPr bwMode="auto">
            <a:xfrm>
              <a:off x="1109" y="1788"/>
              <a:ext cx="11" cy="13"/>
            </a:xfrm>
            <a:prstGeom prst="line">
              <a:avLst/>
            </a:prstGeom>
            <a:noFill/>
            <a:ln w="444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2" name="Line 28"/>
            <p:cNvSpPr>
              <a:spLocks noChangeShapeType="1"/>
            </p:cNvSpPr>
            <p:nvPr/>
          </p:nvSpPr>
          <p:spPr bwMode="auto">
            <a:xfrm>
              <a:off x="1120" y="1801"/>
              <a:ext cx="7" cy="13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3" name="Line 29"/>
            <p:cNvSpPr>
              <a:spLocks noChangeShapeType="1"/>
            </p:cNvSpPr>
            <p:nvPr/>
          </p:nvSpPr>
          <p:spPr bwMode="auto">
            <a:xfrm>
              <a:off x="1127" y="1814"/>
              <a:ext cx="1" cy="17"/>
            </a:xfrm>
            <a:prstGeom prst="line">
              <a:avLst/>
            </a:prstGeom>
            <a:noFill/>
            <a:ln w="317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4" name="Line 30"/>
            <p:cNvSpPr>
              <a:spLocks noChangeShapeType="1"/>
            </p:cNvSpPr>
            <p:nvPr/>
          </p:nvSpPr>
          <p:spPr bwMode="auto">
            <a:xfrm>
              <a:off x="1127" y="1831"/>
              <a:ext cx="1" cy="2"/>
            </a:xfrm>
            <a:prstGeom prst="line">
              <a:avLst/>
            </a:prstGeom>
            <a:noFill/>
            <a:ln w="317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5" name="Line 31"/>
            <p:cNvSpPr>
              <a:spLocks noChangeShapeType="1"/>
            </p:cNvSpPr>
            <p:nvPr/>
          </p:nvSpPr>
          <p:spPr bwMode="auto">
            <a:xfrm>
              <a:off x="1127" y="1831"/>
              <a:ext cx="1" cy="17"/>
            </a:xfrm>
            <a:prstGeom prst="line">
              <a:avLst/>
            </a:prstGeom>
            <a:noFill/>
            <a:ln w="317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6" name="Line 32"/>
            <p:cNvSpPr>
              <a:spLocks noChangeShapeType="1"/>
            </p:cNvSpPr>
            <p:nvPr/>
          </p:nvSpPr>
          <p:spPr bwMode="auto">
            <a:xfrm flipH="1">
              <a:off x="1120" y="1848"/>
              <a:ext cx="7" cy="13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7" name="Line 33"/>
            <p:cNvSpPr>
              <a:spLocks noChangeShapeType="1"/>
            </p:cNvSpPr>
            <p:nvPr/>
          </p:nvSpPr>
          <p:spPr bwMode="auto">
            <a:xfrm flipH="1">
              <a:off x="1112" y="1861"/>
              <a:ext cx="8" cy="13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8" name="Line 34"/>
            <p:cNvSpPr>
              <a:spLocks noChangeShapeType="1"/>
            </p:cNvSpPr>
            <p:nvPr/>
          </p:nvSpPr>
          <p:spPr bwMode="auto">
            <a:xfrm flipH="1">
              <a:off x="1101" y="1874"/>
              <a:ext cx="11" cy="8"/>
            </a:xfrm>
            <a:prstGeom prst="line">
              <a:avLst/>
            </a:prstGeom>
            <a:noFill/>
            <a:ln w="41275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09" name="Line 35"/>
            <p:cNvSpPr>
              <a:spLocks noChangeShapeType="1"/>
            </p:cNvSpPr>
            <p:nvPr/>
          </p:nvSpPr>
          <p:spPr bwMode="auto">
            <a:xfrm flipH="1">
              <a:off x="1083" y="1882"/>
              <a:ext cx="18" cy="18"/>
            </a:xfrm>
            <a:prstGeom prst="line">
              <a:avLst/>
            </a:prstGeom>
            <a:noFill/>
            <a:ln w="4445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0" name="Line 36"/>
            <p:cNvSpPr>
              <a:spLocks noChangeShapeType="1"/>
            </p:cNvSpPr>
            <p:nvPr/>
          </p:nvSpPr>
          <p:spPr bwMode="auto">
            <a:xfrm flipH="1">
              <a:off x="1079" y="1900"/>
              <a:ext cx="4" cy="12"/>
            </a:xfrm>
            <a:prstGeom prst="line">
              <a:avLst/>
            </a:prstGeom>
            <a:noFill/>
            <a:ln w="3810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1" name="Line 37"/>
            <p:cNvSpPr>
              <a:spLocks noChangeShapeType="1"/>
            </p:cNvSpPr>
            <p:nvPr/>
          </p:nvSpPr>
          <p:spPr bwMode="auto">
            <a:xfrm flipH="1">
              <a:off x="1076" y="1912"/>
              <a:ext cx="3" cy="14"/>
            </a:xfrm>
            <a:prstGeom prst="line">
              <a:avLst/>
            </a:prstGeom>
            <a:noFill/>
            <a:ln w="3810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2" name="Line 38"/>
            <p:cNvSpPr>
              <a:spLocks noChangeShapeType="1"/>
            </p:cNvSpPr>
            <p:nvPr/>
          </p:nvSpPr>
          <p:spPr bwMode="auto">
            <a:xfrm>
              <a:off x="1175" y="1990"/>
              <a:ext cx="2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3" name="Line 39"/>
            <p:cNvSpPr>
              <a:spLocks noChangeShapeType="1"/>
            </p:cNvSpPr>
            <p:nvPr/>
          </p:nvSpPr>
          <p:spPr bwMode="auto">
            <a:xfrm flipH="1">
              <a:off x="1170" y="1990"/>
              <a:ext cx="5" cy="22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4" name="Line 40"/>
            <p:cNvSpPr>
              <a:spLocks noChangeShapeType="1"/>
            </p:cNvSpPr>
            <p:nvPr/>
          </p:nvSpPr>
          <p:spPr bwMode="auto">
            <a:xfrm flipH="1">
              <a:off x="1167" y="2012"/>
              <a:ext cx="3" cy="16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5" name="Line 41"/>
            <p:cNvSpPr>
              <a:spLocks noChangeShapeType="1"/>
            </p:cNvSpPr>
            <p:nvPr/>
          </p:nvSpPr>
          <p:spPr bwMode="auto">
            <a:xfrm flipH="1">
              <a:off x="1161" y="2028"/>
              <a:ext cx="6" cy="18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6" name="Line 42"/>
            <p:cNvSpPr>
              <a:spLocks noChangeShapeType="1"/>
            </p:cNvSpPr>
            <p:nvPr/>
          </p:nvSpPr>
          <p:spPr bwMode="auto">
            <a:xfrm flipH="1">
              <a:off x="1149" y="2046"/>
              <a:ext cx="12" cy="16"/>
            </a:xfrm>
            <a:prstGeom prst="line">
              <a:avLst/>
            </a:prstGeom>
            <a:noFill/>
            <a:ln w="444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7" name="Line 43"/>
            <p:cNvSpPr>
              <a:spLocks noChangeShapeType="1"/>
            </p:cNvSpPr>
            <p:nvPr/>
          </p:nvSpPr>
          <p:spPr bwMode="auto">
            <a:xfrm flipH="1">
              <a:off x="1138" y="2062"/>
              <a:ext cx="11" cy="10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8" name="Line 44"/>
            <p:cNvSpPr>
              <a:spLocks noChangeShapeType="1"/>
            </p:cNvSpPr>
            <p:nvPr/>
          </p:nvSpPr>
          <p:spPr bwMode="auto">
            <a:xfrm flipH="1">
              <a:off x="1123" y="2072"/>
              <a:ext cx="15" cy="8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19" name="Line 45"/>
            <p:cNvSpPr>
              <a:spLocks noChangeShapeType="1"/>
            </p:cNvSpPr>
            <p:nvPr/>
          </p:nvSpPr>
          <p:spPr bwMode="auto">
            <a:xfrm flipH="1">
              <a:off x="1109" y="2080"/>
              <a:ext cx="14" cy="8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0" name="Line 46"/>
            <p:cNvSpPr>
              <a:spLocks noChangeShapeType="1"/>
            </p:cNvSpPr>
            <p:nvPr/>
          </p:nvSpPr>
          <p:spPr bwMode="auto">
            <a:xfrm flipH="1">
              <a:off x="1091" y="2088"/>
              <a:ext cx="18" cy="3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1" name="Line 47"/>
            <p:cNvSpPr>
              <a:spLocks noChangeShapeType="1"/>
            </p:cNvSpPr>
            <p:nvPr/>
          </p:nvSpPr>
          <p:spPr bwMode="auto">
            <a:xfrm>
              <a:off x="1091" y="2088"/>
              <a:ext cx="1" cy="3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2" name="Line 48"/>
            <p:cNvSpPr>
              <a:spLocks noChangeShapeType="1"/>
            </p:cNvSpPr>
            <p:nvPr/>
          </p:nvSpPr>
          <p:spPr bwMode="auto">
            <a:xfrm>
              <a:off x="1091" y="2088"/>
              <a:ext cx="1" cy="3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3" name="Line 49"/>
            <p:cNvSpPr>
              <a:spLocks noChangeShapeType="1"/>
            </p:cNvSpPr>
            <p:nvPr/>
          </p:nvSpPr>
          <p:spPr bwMode="auto">
            <a:xfrm flipH="1">
              <a:off x="1076" y="2088"/>
              <a:ext cx="15" cy="3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4" name="Line 50"/>
            <p:cNvSpPr>
              <a:spLocks noChangeShapeType="1"/>
            </p:cNvSpPr>
            <p:nvPr/>
          </p:nvSpPr>
          <p:spPr bwMode="auto">
            <a:xfrm flipH="1" flipV="1">
              <a:off x="1057" y="2080"/>
              <a:ext cx="19" cy="8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5" name="Line 51"/>
            <p:cNvSpPr>
              <a:spLocks noChangeShapeType="1"/>
            </p:cNvSpPr>
            <p:nvPr/>
          </p:nvSpPr>
          <p:spPr bwMode="auto">
            <a:xfrm flipH="1" flipV="1">
              <a:off x="1042" y="2072"/>
              <a:ext cx="15" cy="8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6" name="Line 52"/>
            <p:cNvSpPr>
              <a:spLocks noChangeShapeType="1"/>
            </p:cNvSpPr>
            <p:nvPr/>
          </p:nvSpPr>
          <p:spPr bwMode="auto">
            <a:xfrm flipH="1" flipV="1">
              <a:off x="1032" y="2062"/>
              <a:ext cx="10" cy="10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7" name="Line 53"/>
            <p:cNvSpPr>
              <a:spLocks noChangeShapeType="1"/>
            </p:cNvSpPr>
            <p:nvPr/>
          </p:nvSpPr>
          <p:spPr bwMode="auto">
            <a:xfrm flipH="1" flipV="1">
              <a:off x="1021" y="2046"/>
              <a:ext cx="11" cy="16"/>
            </a:xfrm>
            <a:prstGeom prst="line">
              <a:avLst/>
            </a:prstGeom>
            <a:noFill/>
            <a:ln w="444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8" name="Line 54"/>
            <p:cNvSpPr>
              <a:spLocks noChangeShapeType="1"/>
            </p:cNvSpPr>
            <p:nvPr/>
          </p:nvSpPr>
          <p:spPr bwMode="auto">
            <a:xfrm flipH="1" flipV="1">
              <a:off x="1013" y="2028"/>
              <a:ext cx="8" cy="18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29" name="Line 55"/>
            <p:cNvSpPr>
              <a:spLocks noChangeShapeType="1"/>
            </p:cNvSpPr>
            <p:nvPr/>
          </p:nvSpPr>
          <p:spPr bwMode="auto">
            <a:xfrm flipH="1" flipV="1">
              <a:off x="1010" y="2012"/>
              <a:ext cx="3" cy="16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0" name="Line 56"/>
            <p:cNvSpPr>
              <a:spLocks noChangeShapeType="1"/>
            </p:cNvSpPr>
            <p:nvPr/>
          </p:nvSpPr>
          <p:spPr bwMode="auto">
            <a:xfrm flipH="1" flipV="1">
              <a:off x="1006" y="1990"/>
              <a:ext cx="4" cy="22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1" name="Line 57"/>
            <p:cNvSpPr>
              <a:spLocks noChangeShapeType="1"/>
            </p:cNvSpPr>
            <p:nvPr/>
          </p:nvSpPr>
          <p:spPr bwMode="auto">
            <a:xfrm flipV="1">
              <a:off x="1006" y="1719"/>
              <a:ext cx="2" cy="27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2" name="Line 58"/>
            <p:cNvSpPr>
              <a:spLocks noChangeShapeType="1"/>
            </p:cNvSpPr>
            <p:nvPr/>
          </p:nvSpPr>
          <p:spPr bwMode="auto">
            <a:xfrm>
              <a:off x="1006" y="1719"/>
              <a:ext cx="2" cy="2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3" name="Line 59"/>
            <p:cNvSpPr>
              <a:spLocks noChangeShapeType="1"/>
            </p:cNvSpPr>
            <p:nvPr/>
          </p:nvSpPr>
          <p:spPr bwMode="auto">
            <a:xfrm flipH="1" flipV="1">
              <a:off x="1003" y="1697"/>
              <a:ext cx="3" cy="22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4" name="Line 60"/>
            <p:cNvSpPr>
              <a:spLocks noChangeShapeType="1"/>
            </p:cNvSpPr>
            <p:nvPr/>
          </p:nvSpPr>
          <p:spPr bwMode="auto">
            <a:xfrm flipH="1" flipV="1">
              <a:off x="995" y="1685"/>
              <a:ext cx="8" cy="12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5" name="Line 61"/>
            <p:cNvSpPr>
              <a:spLocks noChangeShapeType="1"/>
            </p:cNvSpPr>
            <p:nvPr/>
          </p:nvSpPr>
          <p:spPr bwMode="auto">
            <a:xfrm flipH="1" flipV="1">
              <a:off x="984" y="1671"/>
              <a:ext cx="11" cy="14"/>
            </a:xfrm>
            <a:prstGeom prst="line">
              <a:avLst/>
            </a:prstGeom>
            <a:noFill/>
            <a:ln w="444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6" name="Line 62"/>
            <p:cNvSpPr>
              <a:spLocks noChangeShapeType="1"/>
            </p:cNvSpPr>
            <p:nvPr/>
          </p:nvSpPr>
          <p:spPr bwMode="auto">
            <a:xfrm>
              <a:off x="984" y="1671"/>
              <a:ext cx="212" cy="3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7" name="Line 63"/>
            <p:cNvSpPr>
              <a:spLocks noChangeShapeType="1"/>
            </p:cNvSpPr>
            <p:nvPr/>
          </p:nvSpPr>
          <p:spPr bwMode="auto">
            <a:xfrm>
              <a:off x="1196" y="1671"/>
              <a:ext cx="2" cy="3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8" name="Line 64"/>
            <p:cNvSpPr>
              <a:spLocks noChangeShapeType="1"/>
            </p:cNvSpPr>
            <p:nvPr/>
          </p:nvSpPr>
          <p:spPr bwMode="auto">
            <a:xfrm flipH="1">
              <a:off x="1185" y="1671"/>
              <a:ext cx="11" cy="14"/>
            </a:xfrm>
            <a:prstGeom prst="line">
              <a:avLst/>
            </a:prstGeom>
            <a:noFill/>
            <a:ln w="444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39" name="Line 65"/>
            <p:cNvSpPr>
              <a:spLocks noChangeShapeType="1"/>
            </p:cNvSpPr>
            <p:nvPr/>
          </p:nvSpPr>
          <p:spPr bwMode="auto">
            <a:xfrm flipH="1">
              <a:off x="1179" y="1685"/>
              <a:ext cx="6" cy="12"/>
            </a:xfrm>
            <a:prstGeom prst="line">
              <a:avLst/>
            </a:prstGeom>
            <a:noFill/>
            <a:ln w="412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0" name="Line 66"/>
            <p:cNvSpPr>
              <a:spLocks noChangeShapeType="1"/>
            </p:cNvSpPr>
            <p:nvPr/>
          </p:nvSpPr>
          <p:spPr bwMode="auto">
            <a:xfrm flipH="1">
              <a:off x="1175" y="1697"/>
              <a:ext cx="4" cy="18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1" name="Line 67"/>
            <p:cNvSpPr>
              <a:spLocks noChangeShapeType="1"/>
            </p:cNvSpPr>
            <p:nvPr/>
          </p:nvSpPr>
          <p:spPr bwMode="auto">
            <a:xfrm>
              <a:off x="1175" y="1715"/>
              <a:ext cx="2" cy="275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2" name="Freeform 68"/>
            <p:cNvSpPr>
              <a:spLocks/>
            </p:cNvSpPr>
            <p:nvPr/>
          </p:nvSpPr>
          <p:spPr bwMode="auto">
            <a:xfrm>
              <a:off x="1006" y="1182"/>
              <a:ext cx="169" cy="369"/>
            </a:xfrm>
            <a:custGeom>
              <a:avLst/>
              <a:gdLst>
                <a:gd name="T0" fmla="*/ 2147483647 w 92"/>
                <a:gd name="T1" fmla="*/ 2147483647 h 172"/>
                <a:gd name="T2" fmla="*/ 2147483647 w 92"/>
                <a:gd name="T3" fmla="*/ 2147483647 h 172"/>
                <a:gd name="T4" fmla="*/ 2147483647 w 92"/>
                <a:gd name="T5" fmla="*/ 2147483647 h 172"/>
                <a:gd name="T6" fmla="*/ 2147483647 w 92"/>
                <a:gd name="T7" fmla="*/ 2147483647 h 172"/>
                <a:gd name="T8" fmla="*/ 2147483647 w 92"/>
                <a:gd name="T9" fmla="*/ 2147483647 h 172"/>
                <a:gd name="T10" fmla="*/ 2147483647 w 92"/>
                <a:gd name="T11" fmla="*/ 2147483647 h 172"/>
                <a:gd name="T12" fmla="*/ 2147483647 w 92"/>
                <a:gd name="T13" fmla="*/ 2147483647 h 172"/>
                <a:gd name="T14" fmla="*/ 2147483647 w 92"/>
                <a:gd name="T15" fmla="*/ 2147483647 h 172"/>
                <a:gd name="T16" fmla="*/ 2147483647 w 92"/>
                <a:gd name="T17" fmla="*/ 2147483647 h 172"/>
                <a:gd name="T18" fmla="*/ 2147483647 w 92"/>
                <a:gd name="T19" fmla="*/ 2147483647 h 172"/>
                <a:gd name="T20" fmla="*/ 2147483647 w 92"/>
                <a:gd name="T21" fmla="*/ 2147483647 h 172"/>
                <a:gd name="T22" fmla="*/ 2147483647 w 92"/>
                <a:gd name="T23" fmla="*/ 2147483647 h 172"/>
                <a:gd name="T24" fmla="*/ 2147483647 w 92"/>
                <a:gd name="T25" fmla="*/ 2147483647 h 172"/>
                <a:gd name="T26" fmla="*/ 2147483647 w 92"/>
                <a:gd name="T27" fmla="*/ 2147483647 h 172"/>
                <a:gd name="T28" fmla="*/ 2147483647 w 92"/>
                <a:gd name="T29" fmla="*/ 2147483647 h 172"/>
                <a:gd name="T30" fmla="*/ 2147483647 w 92"/>
                <a:gd name="T31" fmla="*/ 2147483647 h 172"/>
                <a:gd name="T32" fmla="*/ 2147483647 w 92"/>
                <a:gd name="T33" fmla="*/ 2147483647 h 172"/>
                <a:gd name="T34" fmla="*/ 2147483647 w 92"/>
                <a:gd name="T35" fmla="*/ 2147483647 h 172"/>
                <a:gd name="T36" fmla="*/ 2147483647 w 92"/>
                <a:gd name="T37" fmla="*/ 2147483647 h 172"/>
                <a:gd name="T38" fmla="*/ 2147483647 w 92"/>
                <a:gd name="T39" fmla="*/ 2147483647 h 172"/>
                <a:gd name="T40" fmla="*/ 2147483647 w 92"/>
                <a:gd name="T41" fmla="*/ 2147483647 h 172"/>
                <a:gd name="T42" fmla="*/ 2147483647 w 92"/>
                <a:gd name="T43" fmla="*/ 2147483647 h 172"/>
                <a:gd name="T44" fmla="*/ 2147483647 w 92"/>
                <a:gd name="T45" fmla="*/ 2147483647 h 172"/>
                <a:gd name="T46" fmla="*/ 2147483647 w 92"/>
                <a:gd name="T47" fmla="*/ 2147483647 h 172"/>
                <a:gd name="T48" fmla="*/ 2147483647 w 92"/>
                <a:gd name="T49" fmla="*/ 2147483647 h 172"/>
                <a:gd name="T50" fmla="*/ 2147483647 w 92"/>
                <a:gd name="T51" fmla="*/ 2147483647 h 172"/>
                <a:gd name="T52" fmla="*/ 2147483647 w 92"/>
                <a:gd name="T53" fmla="*/ 2147483647 h 172"/>
                <a:gd name="T54" fmla="*/ 2147483647 w 92"/>
                <a:gd name="T55" fmla="*/ 2147483647 h 172"/>
                <a:gd name="T56" fmla="*/ 2147483647 w 92"/>
                <a:gd name="T57" fmla="*/ 2147483647 h 172"/>
                <a:gd name="T58" fmla="*/ 2147483647 w 92"/>
                <a:gd name="T59" fmla="*/ 2147483647 h 172"/>
                <a:gd name="T60" fmla="*/ 2147483647 w 92"/>
                <a:gd name="T61" fmla="*/ 2147483647 h 172"/>
                <a:gd name="T62" fmla="*/ 2147483647 w 92"/>
                <a:gd name="T63" fmla="*/ 2147483647 h 172"/>
                <a:gd name="T64" fmla="*/ 2147483647 w 92"/>
                <a:gd name="T65" fmla="*/ 2147483647 h 172"/>
                <a:gd name="T66" fmla="*/ 2147483647 w 92"/>
                <a:gd name="T67" fmla="*/ 2147483647 h 172"/>
                <a:gd name="T68" fmla="*/ 2147483647 w 92"/>
                <a:gd name="T69" fmla="*/ 2147483647 h 172"/>
                <a:gd name="T70" fmla="*/ 2147483647 w 92"/>
                <a:gd name="T71" fmla="*/ 2147483647 h 172"/>
                <a:gd name="T72" fmla="*/ 2147483647 w 92"/>
                <a:gd name="T73" fmla="*/ 2147483647 h 172"/>
                <a:gd name="T74" fmla="*/ 2147483647 w 92"/>
                <a:gd name="T75" fmla="*/ 2147483647 h 172"/>
                <a:gd name="T76" fmla="*/ 2147483647 w 92"/>
                <a:gd name="T77" fmla="*/ 2147483647 h 172"/>
                <a:gd name="T78" fmla="*/ 2147483647 w 92"/>
                <a:gd name="T79" fmla="*/ 2147483647 h 172"/>
                <a:gd name="T80" fmla="*/ 2147483647 w 92"/>
                <a:gd name="T81" fmla="*/ 2147483647 h 172"/>
                <a:gd name="T82" fmla="*/ 2147483647 w 92"/>
                <a:gd name="T83" fmla="*/ 2147483647 h 172"/>
                <a:gd name="T84" fmla="*/ 2147483647 w 92"/>
                <a:gd name="T85" fmla="*/ 2147483647 h 172"/>
                <a:gd name="T86" fmla="*/ 2147483647 w 92"/>
                <a:gd name="T87" fmla="*/ 2147483647 h 172"/>
                <a:gd name="T88" fmla="*/ 2147483647 w 92"/>
                <a:gd name="T89" fmla="*/ 2147483647 h 172"/>
                <a:gd name="T90" fmla="*/ 2147483647 w 92"/>
                <a:gd name="T91" fmla="*/ 2147483647 h 172"/>
                <a:gd name="T92" fmla="*/ 2147483647 w 92"/>
                <a:gd name="T93" fmla="*/ 2147483647 h 172"/>
                <a:gd name="T94" fmla="*/ 2147483647 w 92"/>
                <a:gd name="T95" fmla="*/ 2147483647 h 172"/>
                <a:gd name="T96" fmla="*/ 2147483647 w 92"/>
                <a:gd name="T97" fmla="*/ 2147483647 h 172"/>
                <a:gd name="T98" fmla="*/ 2147483647 w 92"/>
                <a:gd name="T99" fmla="*/ 2147483647 h 172"/>
                <a:gd name="T100" fmla="*/ 2147483647 w 92"/>
                <a:gd name="T101" fmla="*/ 2147483647 h 172"/>
                <a:gd name="T102" fmla="*/ 2147483647 w 92"/>
                <a:gd name="T103" fmla="*/ 2147483647 h 172"/>
                <a:gd name="T104" fmla="*/ 2147483647 w 92"/>
                <a:gd name="T105" fmla="*/ 2147483647 h 172"/>
                <a:gd name="T106" fmla="*/ 2147483647 w 92"/>
                <a:gd name="T107" fmla="*/ 2147483647 h 1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"/>
                <a:gd name="T163" fmla="*/ 0 h 172"/>
                <a:gd name="T164" fmla="*/ 92 w 92"/>
                <a:gd name="T165" fmla="*/ 172 h 17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" h="172">
                  <a:moveTo>
                    <a:pt x="80" y="120"/>
                  </a:moveTo>
                  <a:lnTo>
                    <a:pt x="80" y="120"/>
                  </a:lnTo>
                  <a:lnTo>
                    <a:pt x="82" y="116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82" y="88"/>
                  </a:lnTo>
                  <a:lnTo>
                    <a:pt x="72" y="56"/>
                  </a:lnTo>
                  <a:lnTo>
                    <a:pt x="70" y="56"/>
                  </a:lnTo>
                  <a:lnTo>
                    <a:pt x="64" y="54"/>
                  </a:lnTo>
                  <a:lnTo>
                    <a:pt x="62" y="50"/>
                  </a:lnTo>
                  <a:lnTo>
                    <a:pt x="64" y="46"/>
                  </a:lnTo>
                  <a:lnTo>
                    <a:pt x="66" y="44"/>
                  </a:lnTo>
                  <a:lnTo>
                    <a:pt x="62" y="34"/>
                  </a:lnTo>
                  <a:lnTo>
                    <a:pt x="60" y="30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2" y="6"/>
                  </a:lnTo>
                  <a:lnTo>
                    <a:pt x="48" y="8"/>
                  </a:lnTo>
                  <a:lnTo>
                    <a:pt x="44" y="6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34" y="20"/>
                  </a:lnTo>
                  <a:lnTo>
                    <a:pt x="38" y="20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2" y="32"/>
                  </a:lnTo>
                  <a:lnTo>
                    <a:pt x="38" y="34"/>
                  </a:lnTo>
                  <a:lnTo>
                    <a:pt x="34" y="32"/>
                  </a:lnTo>
                  <a:lnTo>
                    <a:pt x="30" y="28"/>
                  </a:lnTo>
                  <a:lnTo>
                    <a:pt x="24" y="46"/>
                  </a:lnTo>
                  <a:lnTo>
                    <a:pt x="26" y="50"/>
                  </a:lnTo>
                  <a:lnTo>
                    <a:pt x="24" y="56"/>
                  </a:lnTo>
                  <a:lnTo>
                    <a:pt x="20" y="58"/>
                  </a:lnTo>
                  <a:lnTo>
                    <a:pt x="16" y="70"/>
                  </a:lnTo>
                  <a:lnTo>
                    <a:pt x="18" y="74"/>
                  </a:lnTo>
                  <a:lnTo>
                    <a:pt x="16" y="78"/>
                  </a:lnTo>
                  <a:lnTo>
                    <a:pt x="12" y="82"/>
                  </a:lnTo>
                  <a:lnTo>
                    <a:pt x="4" y="110"/>
                  </a:lnTo>
                  <a:lnTo>
                    <a:pt x="0" y="128"/>
                  </a:lnTo>
                  <a:lnTo>
                    <a:pt x="2" y="136"/>
                  </a:lnTo>
                  <a:lnTo>
                    <a:pt x="4" y="144"/>
                  </a:lnTo>
                  <a:lnTo>
                    <a:pt x="8" y="152"/>
                  </a:lnTo>
                  <a:lnTo>
                    <a:pt x="14" y="158"/>
                  </a:lnTo>
                  <a:lnTo>
                    <a:pt x="20" y="164"/>
                  </a:lnTo>
                  <a:lnTo>
                    <a:pt x="28" y="170"/>
                  </a:lnTo>
                  <a:lnTo>
                    <a:pt x="38" y="172"/>
                  </a:lnTo>
                  <a:lnTo>
                    <a:pt x="46" y="172"/>
                  </a:lnTo>
                  <a:lnTo>
                    <a:pt x="56" y="172"/>
                  </a:lnTo>
                  <a:lnTo>
                    <a:pt x="64" y="170"/>
                  </a:lnTo>
                  <a:lnTo>
                    <a:pt x="72" y="164"/>
                  </a:lnTo>
                  <a:lnTo>
                    <a:pt x="78" y="160"/>
                  </a:lnTo>
                  <a:lnTo>
                    <a:pt x="84" y="152"/>
                  </a:lnTo>
                  <a:lnTo>
                    <a:pt x="88" y="144"/>
                  </a:lnTo>
                  <a:lnTo>
                    <a:pt x="90" y="136"/>
                  </a:lnTo>
                  <a:lnTo>
                    <a:pt x="92" y="128"/>
                  </a:lnTo>
                  <a:lnTo>
                    <a:pt x="92" y="126"/>
                  </a:lnTo>
                  <a:lnTo>
                    <a:pt x="88" y="128"/>
                  </a:lnTo>
                  <a:lnTo>
                    <a:pt x="82" y="126"/>
                  </a:lnTo>
                  <a:lnTo>
                    <a:pt x="80" y="120"/>
                  </a:lnTo>
                  <a:lnTo>
                    <a:pt x="80" y="96"/>
                  </a:lnTo>
                  <a:lnTo>
                    <a:pt x="78" y="100"/>
                  </a:lnTo>
                  <a:lnTo>
                    <a:pt x="72" y="104"/>
                  </a:lnTo>
                  <a:lnTo>
                    <a:pt x="66" y="100"/>
                  </a:lnTo>
                  <a:lnTo>
                    <a:pt x="64" y="96"/>
                  </a:lnTo>
                  <a:lnTo>
                    <a:pt x="66" y="90"/>
                  </a:lnTo>
                  <a:lnTo>
                    <a:pt x="72" y="88"/>
                  </a:lnTo>
                  <a:lnTo>
                    <a:pt x="78" y="90"/>
                  </a:lnTo>
                  <a:lnTo>
                    <a:pt x="80" y="96"/>
                  </a:lnTo>
                  <a:lnTo>
                    <a:pt x="80" y="120"/>
                  </a:lnTo>
                  <a:lnTo>
                    <a:pt x="64" y="68"/>
                  </a:lnTo>
                  <a:lnTo>
                    <a:pt x="68" y="70"/>
                  </a:lnTo>
                  <a:lnTo>
                    <a:pt x="70" y="74"/>
                  </a:lnTo>
                  <a:lnTo>
                    <a:pt x="68" y="80"/>
                  </a:lnTo>
                  <a:lnTo>
                    <a:pt x="64" y="82"/>
                  </a:lnTo>
                  <a:lnTo>
                    <a:pt x="58" y="80"/>
                  </a:lnTo>
                  <a:lnTo>
                    <a:pt x="56" y="74"/>
                  </a:lnTo>
                  <a:lnTo>
                    <a:pt x="58" y="70"/>
                  </a:lnTo>
                  <a:lnTo>
                    <a:pt x="64" y="68"/>
                  </a:lnTo>
                  <a:lnTo>
                    <a:pt x="80" y="120"/>
                  </a:lnTo>
                  <a:lnTo>
                    <a:pt x="46" y="44"/>
                  </a:lnTo>
                  <a:lnTo>
                    <a:pt x="52" y="46"/>
                  </a:lnTo>
                  <a:lnTo>
                    <a:pt x="54" y="50"/>
                  </a:lnTo>
                  <a:lnTo>
                    <a:pt x="52" y="56"/>
                  </a:lnTo>
                  <a:lnTo>
                    <a:pt x="46" y="58"/>
                  </a:lnTo>
                  <a:lnTo>
                    <a:pt x="42" y="56"/>
                  </a:lnTo>
                  <a:lnTo>
                    <a:pt x="40" y="50"/>
                  </a:lnTo>
                  <a:lnTo>
                    <a:pt x="42" y="46"/>
                  </a:lnTo>
                  <a:lnTo>
                    <a:pt x="46" y="44"/>
                  </a:lnTo>
                  <a:lnTo>
                    <a:pt x="80" y="120"/>
                  </a:lnTo>
                  <a:lnTo>
                    <a:pt x="36" y="68"/>
                  </a:lnTo>
                  <a:lnTo>
                    <a:pt x="40" y="70"/>
                  </a:lnTo>
                  <a:lnTo>
                    <a:pt x="42" y="74"/>
                  </a:lnTo>
                  <a:lnTo>
                    <a:pt x="40" y="80"/>
                  </a:lnTo>
                  <a:lnTo>
                    <a:pt x="36" y="82"/>
                  </a:lnTo>
                  <a:lnTo>
                    <a:pt x="30" y="80"/>
                  </a:lnTo>
                  <a:lnTo>
                    <a:pt x="28" y="74"/>
                  </a:lnTo>
                  <a:lnTo>
                    <a:pt x="30" y="70"/>
                  </a:lnTo>
                  <a:lnTo>
                    <a:pt x="36" y="68"/>
                  </a:lnTo>
                  <a:lnTo>
                    <a:pt x="80" y="120"/>
                  </a:lnTo>
                  <a:lnTo>
                    <a:pt x="4" y="122"/>
                  </a:lnTo>
                  <a:lnTo>
                    <a:pt x="6" y="116"/>
                  </a:lnTo>
                  <a:lnTo>
                    <a:pt x="12" y="114"/>
                  </a:lnTo>
                  <a:lnTo>
                    <a:pt x="16" y="116"/>
                  </a:lnTo>
                  <a:lnTo>
                    <a:pt x="18" y="122"/>
                  </a:lnTo>
                  <a:lnTo>
                    <a:pt x="16" y="126"/>
                  </a:lnTo>
                  <a:lnTo>
                    <a:pt x="12" y="128"/>
                  </a:lnTo>
                  <a:lnTo>
                    <a:pt x="6" y="126"/>
                  </a:lnTo>
                  <a:lnTo>
                    <a:pt x="4" y="122"/>
                  </a:lnTo>
                  <a:lnTo>
                    <a:pt x="80" y="120"/>
                  </a:lnTo>
                  <a:lnTo>
                    <a:pt x="20" y="154"/>
                  </a:lnTo>
                  <a:lnTo>
                    <a:pt x="14" y="152"/>
                  </a:lnTo>
                  <a:lnTo>
                    <a:pt x="12" y="146"/>
                  </a:lnTo>
                  <a:lnTo>
                    <a:pt x="14" y="142"/>
                  </a:lnTo>
                  <a:lnTo>
                    <a:pt x="20" y="140"/>
                  </a:lnTo>
                  <a:lnTo>
                    <a:pt x="24" y="142"/>
                  </a:lnTo>
                  <a:lnTo>
                    <a:pt x="26" y="146"/>
                  </a:lnTo>
                  <a:lnTo>
                    <a:pt x="24" y="152"/>
                  </a:lnTo>
                  <a:lnTo>
                    <a:pt x="20" y="154"/>
                  </a:lnTo>
                  <a:lnTo>
                    <a:pt x="80" y="120"/>
                  </a:lnTo>
                  <a:lnTo>
                    <a:pt x="22" y="104"/>
                  </a:lnTo>
                  <a:lnTo>
                    <a:pt x="16" y="102"/>
                  </a:lnTo>
                  <a:lnTo>
                    <a:pt x="14" y="96"/>
                  </a:lnTo>
                  <a:lnTo>
                    <a:pt x="16" y="92"/>
                  </a:lnTo>
                  <a:lnTo>
                    <a:pt x="22" y="90"/>
                  </a:lnTo>
                  <a:lnTo>
                    <a:pt x="26" y="92"/>
                  </a:lnTo>
                  <a:lnTo>
                    <a:pt x="28" y="96"/>
                  </a:lnTo>
                  <a:lnTo>
                    <a:pt x="26" y="102"/>
                  </a:lnTo>
                  <a:lnTo>
                    <a:pt x="22" y="104"/>
                  </a:lnTo>
                  <a:lnTo>
                    <a:pt x="80" y="120"/>
                  </a:lnTo>
                  <a:lnTo>
                    <a:pt x="30" y="122"/>
                  </a:lnTo>
                  <a:lnTo>
                    <a:pt x="32" y="116"/>
                  </a:lnTo>
                  <a:lnTo>
                    <a:pt x="36" y="114"/>
                  </a:lnTo>
                  <a:lnTo>
                    <a:pt x="42" y="116"/>
                  </a:lnTo>
                  <a:lnTo>
                    <a:pt x="44" y="122"/>
                  </a:lnTo>
                  <a:lnTo>
                    <a:pt x="42" y="126"/>
                  </a:lnTo>
                  <a:lnTo>
                    <a:pt x="36" y="128"/>
                  </a:lnTo>
                  <a:lnTo>
                    <a:pt x="32" y="126"/>
                  </a:lnTo>
                  <a:lnTo>
                    <a:pt x="30" y="122"/>
                  </a:lnTo>
                  <a:lnTo>
                    <a:pt x="80" y="120"/>
                  </a:lnTo>
                  <a:lnTo>
                    <a:pt x="46" y="154"/>
                  </a:lnTo>
                  <a:lnTo>
                    <a:pt x="42" y="152"/>
                  </a:lnTo>
                  <a:lnTo>
                    <a:pt x="40" y="146"/>
                  </a:lnTo>
                  <a:lnTo>
                    <a:pt x="42" y="142"/>
                  </a:lnTo>
                  <a:lnTo>
                    <a:pt x="46" y="140"/>
                  </a:lnTo>
                  <a:lnTo>
                    <a:pt x="52" y="142"/>
                  </a:lnTo>
                  <a:lnTo>
                    <a:pt x="54" y="146"/>
                  </a:lnTo>
                  <a:lnTo>
                    <a:pt x="52" y="152"/>
                  </a:lnTo>
                  <a:lnTo>
                    <a:pt x="46" y="154"/>
                  </a:lnTo>
                  <a:lnTo>
                    <a:pt x="80" y="120"/>
                  </a:lnTo>
                  <a:lnTo>
                    <a:pt x="48" y="104"/>
                  </a:lnTo>
                  <a:lnTo>
                    <a:pt x="44" y="102"/>
                  </a:lnTo>
                  <a:lnTo>
                    <a:pt x="42" y="96"/>
                  </a:lnTo>
                  <a:lnTo>
                    <a:pt x="44" y="92"/>
                  </a:lnTo>
                  <a:lnTo>
                    <a:pt x="48" y="90"/>
                  </a:lnTo>
                  <a:lnTo>
                    <a:pt x="54" y="92"/>
                  </a:lnTo>
                  <a:lnTo>
                    <a:pt x="56" y="96"/>
                  </a:lnTo>
                  <a:lnTo>
                    <a:pt x="54" y="102"/>
                  </a:lnTo>
                  <a:lnTo>
                    <a:pt x="48" y="104"/>
                  </a:lnTo>
                  <a:lnTo>
                    <a:pt x="80" y="120"/>
                  </a:lnTo>
                  <a:lnTo>
                    <a:pt x="56" y="122"/>
                  </a:lnTo>
                  <a:lnTo>
                    <a:pt x="58" y="116"/>
                  </a:lnTo>
                  <a:lnTo>
                    <a:pt x="64" y="114"/>
                  </a:lnTo>
                  <a:lnTo>
                    <a:pt x="70" y="116"/>
                  </a:lnTo>
                  <a:lnTo>
                    <a:pt x="72" y="122"/>
                  </a:lnTo>
                  <a:lnTo>
                    <a:pt x="70" y="126"/>
                  </a:lnTo>
                  <a:lnTo>
                    <a:pt x="64" y="128"/>
                  </a:lnTo>
                  <a:lnTo>
                    <a:pt x="58" y="126"/>
                  </a:lnTo>
                  <a:lnTo>
                    <a:pt x="56" y="122"/>
                  </a:lnTo>
                  <a:lnTo>
                    <a:pt x="80" y="120"/>
                  </a:lnTo>
                  <a:lnTo>
                    <a:pt x="74" y="154"/>
                  </a:lnTo>
                  <a:lnTo>
                    <a:pt x="70" y="152"/>
                  </a:lnTo>
                  <a:lnTo>
                    <a:pt x="68" y="146"/>
                  </a:lnTo>
                  <a:lnTo>
                    <a:pt x="70" y="142"/>
                  </a:lnTo>
                  <a:lnTo>
                    <a:pt x="74" y="140"/>
                  </a:lnTo>
                  <a:lnTo>
                    <a:pt x="80" y="142"/>
                  </a:lnTo>
                  <a:lnTo>
                    <a:pt x="82" y="146"/>
                  </a:lnTo>
                  <a:lnTo>
                    <a:pt x="80" y="152"/>
                  </a:lnTo>
                  <a:lnTo>
                    <a:pt x="74" y="154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D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3" name="Freeform 69"/>
            <p:cNvSpPr>
              <a:spLocks/>
            </p:cNvSpPr>
            <p:nvPr/>
          </p:nvSpPr>
          <p:spPr bwMode="auto">
            <a:xfrm>
              <a:off x="1083" y="1156"/>
              <a:ext cx="11" cy="22"/>
            </a:xfrm>
            <a:custGeom>
              <a:avLst/>
              <a:gdLst>
                <a:gd name="T0" fmla="*/ 2147483647 w 6"/>
                <a:gd name="T1" fmla="*/ 2147483647 h 10"/>
                <a:gd name="T2" fmla="*/ 2147483647 w 6"/>
                <a:gd name="T3" fmla="*/ 2147483647 h 10"/>
                <a:gd name="T4" fmla="*/ 2147483647 w 6"/>
                <a:gd name="T5" fmla="*/ 0 h 10"/>
                <a:gd name="T6" fmla="*/ 2147483647 w 6"/>
                <a:gd name="T7" fmla="*/ 0 h 10"/>
                <a:gd name="T8" fmla="*/ 0 w 6"/>
                <a:gd name="T9" fmla="*/ 2147483647 h 10"/>
                <a:gd name="T10" fmla="*/ 0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0"/>
                <a:gd name="T29" fmla="*/ 6 w 6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0">
                  <a:moveTo>
                    <a:pt x="6" y="6"/>
                  </a:moveTo>
                  <a:lnTo>
                    <a:pt x="6" y="6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4" name="Freeform 70"/>
            <p:cNvSpPr>
              <a:spLocks/>
            </p:cNvSpPr>
            <p:nvPr/>
          </p:nvSpPr>
          <p:spPr bwMode="auto">
            <a:xfrm>
              <a:off x="1130" y="1483"/>
              <a:ext cx="26" cy="30"/>
            </a:xfrm>
            <a:custGeom>
              <a:avLst/>
              <a:gdLst>
                <a:gd name="T0" fmla="*/ 2147483647 w 14"/>
                <a:gd name="T1" fmla="*/ 0 h 14"/>
                <a:gd name="T2" fmla="*/ 2147483647 w 14"/>
                <a:gd name="T3" fmla="*/ 0 h 14"/>
                <a:gd name="T4" fmla="*/ 2147483647 w 14"/>
                <a:gd name="T5" fmla="*/ 2147483647 h 14"/>
                <a:gd name="T6" fmla="*/ 0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2147483647 h 14"/>
                <a:gd name="T20" fmla="*/ 2147483647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0 h 14"/>
                <a:gd name="T26" fmla="*/ 2147483647 w 14"/>
                <a:gd name="T27" fmla="*/ 0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5" name="Freeform 71"/>
            <p:cNvSpPr>
              <a:spLocks/>
            </p:cNvSpPr>
            <p:nvPr/>
          </p:nvSpPr>
          <p:spPr bwMode="auto">
            <a:xfrm>
              <a:off x="1079" y="1483"/>
              <a:ext cx="26" cy="30"/>
            </a:xfrm>
            <a:custGeom>
              <a:avLst/>
              <a:gdLst>
                <a:gd name="T0" fmla="*/ 2147483647 w 14"/>
                <a:gd name="T1" fmla="*/ 0 h 14"/>
                <a:gd name="T2" fmla="*/ 2147483647 w 14"/>
                <a:gd name="T3" fmla="*/ 0 h 14"/>
                <a:gd name="T4" fmla="*/ 2147483647 w 14"/>
                <a:gd name="T5" fmla="*/ 2147483647 h 14"/>
                <a:gd name="T6" fmla="*/ 0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2147483647 h 14"/>
                <a:gd name="T20" fmla="*/ 2147483647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0 h 14"/>
                <a:gd name="T26" fmla="*/ 2147483647 w 14"/>
                <a:gd name="T27" fmla="*/ 0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6" name="Freeform 72"/>
            <p:cNvSpPr>
              <a:spLocks/>
            </p:cNvSpPr>
            <p:nvPr/>
          </p:nvSpPr>
          <p:spPr bwMode="auto">
            <a:xfrm>
              <a:off x="1027" y="1483"/>
              <a:ext cx="26" cy="30"/>
            </a:xfrm>
            <a:custGeom>
              <a:avLst/>
              <a:gdLst>
                <a:gd name="T0" fmla="*/ 2147483647 w 14"/>
                <a:gd name="T1" fmla="*/ 0 h 14"/>
                <a:gd name="T2" fmla="*/ 2147483647 w 14"/>
                <a:gd name="T3" fmla="*/ 0 h 14"/>
                <a:gd name="T4" fmla="*/ 2147483647 w 14"/>
                <a:gd name="T5" fmla="*/ 2147483647 h 14"/>
                <a:gd name="T6" fmla="*/ 0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2147483647 h 14"/>
                <a:gd name="T20" fmla="*/ 2147483647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0 h 14"/>
                <a:gd name="T26" fmla="*/ 2147483647 w 14"/>
                <a:gd name="T27" fmla="*/ 0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8" y="0"/>
                  </a:move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7" name="Freeform 73"/>
            <p:cNvSpPr>
              <a:spLocks/>
            </p:cNvSpPr>
            <p:nvPr/>
          </p:nvSpPr>
          <p:spPr bwMode="auto">
            <a:xfrm>
              <a:off x="1109" y="1427"/>
              <a:ext cx="29" cy="30"/>
            </a:xfrm>
            <a:custGeom>
              <a:avLst/>
              <a:gdLst>
                <a:gd name="T0" fmla="*/ 2147483647 w 16"/>
                <a:gd name="T1" fmla="*/ 2147483647 h 14"/>
                <a:gd name="T2" fmla="*/ 2147483647 w 16"/>
                <a:gd name="T3" fmla="*/ 2147483647 h 14"/>
                <a:gd name="T4" fmla="*/ 2147483647 w 16"/>
                <a:gd name="T5" fmla="*/ 2147483647 h 14"/>
                <a:gd name="T6" fmla="*/ 2147483647 w 16"/>
                <a:gd name="T7" fmla="*/ 0 h 14"/>
                <a:gd name="T8" fmla="*/ 2147483647 w 16"/>
                <a:gd name="T9" fmla="*/ 0 h 14"/>
                <a:gd name="T10" fmla="*/ 2147483647 w 16"/>
                <a:gd name="T11" fmla="*/ 2147483647 h 14"/>
                <a:gd name="T12" fmla="*/ 0 w 16"/>
                <a:gd name="T13" fmla="*/ 2147483647 h 14"/>
                <a:gd name="T14" fmla="*/ 0 w 16"/>
                <a:gd name="T15" fmla="*/ 2147483647 h 14"/>
                <a:gd name="T16" fmla="*/ 2147483647 w 16"/>
                <a:gd name="T17" fmla="*/ 2147483647 h 14"/>
                <a:gd name="T18" fmla="*/ 2147483647 w 16"/>
                <a:gd name="T19" fmla="*/ 2147483647 h 14"/>
                <a:gd name="T20" fmla="*/ 2147483647 w 16"/>
                <a:gd name="T21" fmla="*/ 2147483647 h 14"/>
                <a:gd name="T22" fmla="*/ 2147483647 w 16"/>
                <a:gd name="T23" fmla="*/ 2147483647 h 14"/>
                <a:gd name="T24" fmla="*/ 2147483647 w 16"/>
                <a:gd name="T25" fmla="*/ 2147483647 h 14"/>
                <a:gd name="T26" fmla="*/ 2147483647 w 16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14"/>
                <a:gd name="T44" fmla="*/ 16 w 16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14">
                  <a:moveTo>
                    <a:pt x="16" y="8"/>
                  </a:moveTo>
                  <a:lnTo>
                    <a:pt x="16" y="8"/>
                  </a:lnTo>
                  <a:lnTo>
                    <a:pt x="14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8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14" y="12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8" name="Freeform 74"/>
            <p:cNvSpPr>
              <a:spLocks/>
            </p:cNvSpPr>
            <p:nvPr/>
          </p:nvSpPr>
          <p:spPr bwMode="auto">
            <a:xfrm>
              <a:off x="1062" y="1427"/>
              <a:ext cx="24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0 h 14"/>
                <a:gd name="T8" fmla="*/ 2147483647 w 14"/>
                <a:gd name="T9" fmla="*/ 0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2147483647 h 14"/>
                <a:gd name="T20" fmla="*/ 2147483647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8"/>
                  </a:moveTo>
                  <a:lnTo>
                    <a:pt x="14" y="8"/>
                  </a:lnTo>
                  <a:lnTo>
                    <a:pt x="12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49" name="Freeform 75"/>
            <p:cNvSpPr>
              <a:spLocks/>
            </p:cNvSpPr>
            <p:nvPr/>
          </p:nvSpPr>
          <p:spPr bwMode="auto">
            <a:xfrm>
              <a:off x="1013" y="1427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0 h 14"/>
                <a:gd name="T8" fmla="*/ 2147483647 w 14"/>
                <a:gd name="T9" fmla="*/ 0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2147483647 h 14"/>
                <a:gd name="T20" fmla="*/ 2147483647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8"/>
                  </a:moveTo>
                  <a:lnTo>
                    <a:pt x="14" y="8"/>
                  </a:lnTo>
                  <a:lnTo>
                    <a:pt x="12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8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12" y="12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0" name="Freeform 76"/>
            <p:cNvSpPr>
              <a:spLocks/>
            </p:cNvSpPr>
            <p:nvPr/>
          </p:nvSpPr>
          <p:spPr bwMode="auto">
            <a:xfrm>
              <a:off x="1170" y="1427"/>
              <a:ext cx="5" cy="26"/>
            </a:xfrm>
            <a:custGeom>
              <a:avLst/>
              <a:gdLst>
                <a:gd name="T0" fmla="*/ 0 w 2"/>
                <a:gd name="T1" fmla="*/ 0 h 12"/>
                <a:gd name="T2" fmla="*/ 0 w 2"/>
                <a:gd name="T3" fmla="*/ 0 h 12"/>
                <a:gd name="T4" fmla="*/ 2147483647 w 2"/>
                <a:gd name="T5" fmla="*/ 2147483647 h 12"/>
                <a:gd name="T6" fmla="*/ 0 w 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2"/>
                <a:gd name="T14" fmla="*/ 2 w 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2">
                  <a:moveTo>
                    <a:pt x="0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1" name="Freeform 77"/>
            <p:cNvSpPr>
              <a:spLocks/>
            </p:cNvSpPr>
            <p:nvPr/>
          </p:nvSpPr>
          <p:spPr bwMode="auto">
            <a:xfrm>
              <a:off x="1153" y="1427"/>
              <a:ext cx="22" cy="30"/>
            </a:xfrm>
            <a:custGeom>
              <a:avLst/>
              <a:gdLst>
                <a:gd name="T0" fmla="*/ 2147483647 w 12"/>
                <a:gd name="T1" fmla="*/ 0 h 14"/>
                <a:gd name="T2" fmla="*/ 2147483647 w 12"/>
                <a:gd name="T3" fmla="*/ 0 h 14"/>
                <a:gd name="T4" fmla="*/ 2147483647 w 12"/>
                <a:gd name="T5" fmla="*/ 2147483647 h 14"/>
                <a:gd name="T6" fmla="*/ 0 w 12"/>
                <a:gd name="T7" fmla="*/ 2147483647 h 14"/>
                <a:gd name="T8" fmla="*/ 0 w 12"/>
                <a:gd name="T9" fmla="*/ 2147483647 h 14"/>
                <a:gd name="T10" fmla="*/ 2147483647 w 12"/>
                <a:gd name="T11" fmla="*/ 2147483647 h 14"/>
                <a:gd name="T12" fmla="*/ 2147483647 w 12"/>
                <a:gd name="T13" fmla="*/ 2147483647 h 14"/>
                <a:gd name="T14" fmla="*/ 2147483647 w 12"/>
                <a:gd name="T15" fmla="*/ 2147483647 h 14"/>
                <a:gd name="T16" fmla="*/ 2147483647 w 12"/>
                <a:gd name="T17" fmla="*/ 2147483647 h 14"/>
                <a:gd name="T18" fmla="*/ 2147483647 w 12"/>
                <a:gd name="T19" fmla="*/ 2147483647 h 14"/>
                <a:gd name="T20" fmla="*/ 2147483647 w 12"/>
                <a:gd name="T21" fmla="*/ 0 h 14"/>
                <a:gd name="T22" fmla="*/ 2147483647 w 12"/>
                <a:gd name="T23" fmla="*/ 0 h 14"/>
                <a:gd name="T24" fmla="*/ 2147483647 w 12"/>
                <a:gd name="T25" fmla="*/ 0 h 14"/>
                <a:gd name="T26" fmla="*/ 2147483647 w 12"/>
                <a:gd name="T27" fmla="*/ 0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14"/>
                <a:gd name="T44" fmla="*/ 12 w 12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14">
                  <a:moveTo>
                    <a:pt x="8" y="0"/>
                  </a:move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12" y="12"/>
                  </a:lnTo>
                  <a:lnTo>
                    <a:pt x="1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2" name="Freeform 78"/>
            <p:cNvSpPr>
              <a:spLocks/>
            </p:cNvSpPr>
            <p:nvPr/>
          </p:nvSpPr>
          <p:spPr bwMode="auto">
            <a:xfrm>
              <a:off x="1083" y="1375"/>
              <a:ext cx="26" cy="30"/>
            </a:xfrm>
            <a:custGeom>
              <a:avLst/>
              <a:gdLst>
                <a:gd name="T0" fmla="*/ 2147483647 w 14"/>
                <a:gd name="T1" fmla="*/ 0 h 14"/>
                <a:gd name="T2" fmla="*/ 2147483647 w 14"/>
                <a:gd name="T3" fmla="*/ 0 h 14"/>
                <a:gd name="T4" fmla="*/ 2147483647 w 14"/>
                <a:gd name="T5" fmla="*/ 2147483647 h 14"/>
                <a:gd name="T6" fmla="*/ 0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2147483647 h 14"/>
                <a:gd name="T20" fmla="*/ 2147483647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0 h 14"/>
                <a:gd name="T26" fmla="*/ 2147483647 w 14"/>
                <a:gd name="T27" fmla="*/ 0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6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3" name="Freeform 79"/>
            <p:cNvSpPr>
              <a:spLocks/>
            </p:cNvSpPr>
            <p:nvPr/>
          </p:nvSpPr>
          <p:spPr bwMode="auto">
            <a:xfrm>
              <a:off x="1032" y="1375"/>
              <a:ext cx="25" cy="30"/>
            </a:xfrm>
            <a:custGeom>
              <a:avLst/>
              <a:gdLst>
                <a:gd name="T0" fmla="*/ 2147483647 w 14"/>
                <a:gd name="T1" fmla="*/ 0 h 14"/>
                <a:gd name="T2" fmla="*/ 2147483647 w 14"/>
                <a:gd name="T3" fmla="*/ 0 h 14"/>
                <a:gd name="T4" fmla="*/ 2147483647 w 14"/>
                <a:gd name="T5" fmla="*/ 2147483647 h 14"/>
                <a:gd name="T6" fmla="*/ 0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2147483647 h 14"/>
                <a:gd name="T20" fmla="*/ 2147483647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0 h 14"/>
                <a:gd name="T26" fmla="*/ 2147483647 w 14"/>
                <a:gd name="T27" fmla="*/ 0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8" y="0"/>
                  </a:move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4" name="Freeform 80"/>
            <p:cNvSpPr>
              <a:spLocks/>
            </p:cNvSpPr>
            <p:nvPr/>
          </p:nvSpPr>
          <p:spPr bwMode="auto">
            <a:xfrm>
              <a:off x="1123" y="1371"/>
              <a:ext cx="30" cy="34"/>
            </a:xfrm>
            <a:custGeom>
              <a:avLst/>
              <a:gdLst>
                <a:gd name="T0" fmla="*/ 0 w 16"/>
                <a:gd name="T1" fmla="*/ 2147483647 h 16"/>
                <a:gd name="T2" fmla="*/ 0 w 16"/>
                <a:gd name="T3" fmla="*/ 2147483647 h 16"/>
                <a:gd name="T4" fmla="*/ 2147483647 w 16"/>
                <a:gd name="T5" fmla="*/ 2147483647 h 16"/>
                <a:gd name="T6" fmla="*/ 2147483647 w 16"/>
                <a:gd name="T7" fmla="*/ 2147483647 h 16"/>
                <a:gd name="T8" fmla="*/ 2147483647 w 16"/>
                <a:gd name="T9" fmla="*/ 2147483647 h 16"/>
                <a:gd name="T10" fmla="*/ 2147483647 w 16"/>
                <a:gd name="T11" fmla="*/ 2147483647 h 16"/>
                <a:gd name="T12" fmla="*/ 2147483647 w 16"/>
                <a:gd name="T13" fmla="*/ 2147483647 h 16"/>
                <a:gd name="T14" fmla="*/ 2147483647 w 16"/>
                <a:gd name="T15" fmla="*/ 2147483647 h 16"/>
                <a:gd name="T16" fmla="*/ 2147483647 w 16"/>
                <a:gd name="T17" fmla="*/ 2147483647 h 16"/>
                <a:gd name="T18" fmla="*/ 2147483647 w 16"/>
                <a:gd name="T19" fmla="*/ 0 h 16"/>
                <a:gd name="T20" fmla="*/ 2147483647 w 16"/>
                <a:gd name="T21" fmla="*/ 0 h 16"/>
                <a:gd name="T22" fmla="*/ 2147483647 w 16"/>
                <a:gd name="T23" fmla="*/ 2147483647 h 16"/>
                <a:gd name="T24" fmla="*/ 0 w 16"/>
                <a:gd name="T25" fmla="*/ 2147483647 h 16"/>
                <a:gd name="T26" fmla="*/ 0 w 16"/>
                <a:gd name="T27" fmla="*/ 2147483647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16"/>
                <a:gd name="T44" fmla="*/ 16 w 16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16">
                  <a:moveTo>
                    <a:pt x="0" y="8"/>
                  </a:moveTo>
                  <a:lnTo>
                    <a:pt x="0" y="8"/>
                  </a:lnTo>
                  <a:lnTo>
                    <a:pt x="2" y="1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4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5" name="Freeform 81"/>
            <p:cNvSpPr>
              <a:spLocks/>
            </p:cNvSpPr>
            <p:nvPr/>
          </p:nvSpPr>
          <p:spPr bwMode="auto">
            <a:xfrm>
              <a:off x="1109" y="1328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0 h 14"/>
                <a:gd name="T14" fmla="*/ 2147483647 w 14"/>
                <a:gd name="T15" fmla="*/ 0 h 14"/>
                <a:gd name="T16" fmla="*/ 2147483647 w 14"/>
                <a:gd name="T17" fmla="*/ 2147483647 h 14"/>
                <a:gd name="T18" fmla="*/ 0 w 14"/>
                <a:gd name="T19" fmla="*/ 2147483647 h 14"/>
                <a:gd name="T20" fmla="*/ 0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8" y="14"/>
                  </a:moveTo>
                  <a:lnTo>
                    <a:pt x="8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6" name="Freeform 82"/>
            <p:cNvSpPr>
              <a:spLocks/>
            </p:cNvSpPr>
            <p:nvPr/>
          </p:nvSpPr>
          <p:spPr bwMode="auto">
            <a:xfrm>
              <a:off x="1057" y="1328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0 h 14"/>
                <a:gd name="T14" fmla="*/ 2147483647 w 14"/>
                <a:gd name="T15" fmla="*/ 0 h 14"/>
                <a:gd name="T16" fmla="*/ 2147483647 w 14"/>
                <a:gd name="T17" fmla="*/ 2147483647 h 14"/>
                <a:gd name="T18" fmla="*/ 0 w 14"/>
                <a:gd name="T19" fmla="*/ 2147483647 h 14"/>
                <a:gd name="T20" fmla="*/ 0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8" y="14"/>
                  </a:moveTo>
                  <a:lnTo>
                    <a:pt x="8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7" name="Freeform 83"/>
            <p:cNvSpPr>
              <a:spLocks/>
            </p:cNvSpPr>
            <p:nvPr/>
          </p:nvSpPr>
          <p:spPr bwMode="auto">
            <a:xfrm>
              <a:off x="1027" y="1332"/>
              <a:ext cx="12" cy="26"/>
            </a:xfrm>
            <a:custGeom>
              <a:avLst/>
              <a:gdLst>
                <a:gd name="T0" fmla="*/ 2147483647 w 6"/>
                <a:gd name="T1" fmla="*/ 2147483647 h 12"/>
                <a:gd name="T2" fmla="*/ 2147483647 w 6"/>
                <a:gd name="T3" fmla="*/ 2147483647 h 12"/>
                <a:gd name="T4" fmla="*/ 2147483647 w 6"/>
                <a:gd name="T5" fmla="*/ 0 h 12"/>
                <a:gd name="T6" fmla="*/ 2147483647 w 6"/>
                <a:gd name="T7" fmla="*/ 0 h 12"/>
                <a:gd name="T8" fmla="*/ 0 w 6"/>
                <a:gd name="T9" fmla="*/ 2147483647 h 12"/>
                <a:gd name="T10" fmla="*/ 0 w 6"/>
                <a:gd name="T11" fmla="*/ 2147483647 h 12"/>
                <a:gd name="T12" fmla="*/ 2147483647 w 6"/>
                <a:gd name="T13" fmla="*/ 2147483647 h 12"/>
                <a:gd name="T14" fmla="*/ 2147483647 w 6"/>
                <a:gd name="T15" fmla="*/ 2147483647 h 12"/>
                <a:gd name="T16" fmla="*/ 2147483647 w 6"/>
                <a:gd name="T17" fmla="*/ 214748364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8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8" name="Freeform 84"/>
            <p:cNvSpPr>
              <a:spLocks/>
            </p:cNvSpPr>
            <p:nvPr/>
          </p:nvSpPr>
          <p:spPr bwMode="auto">
            <a:xfrm>
              <a:off x="1079" y="1276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0 h 14"/>
                <a:gd name="T14" fmla="*/ 2147483647 w 14"/>
                <a:gd name="T15" fmla="*/ 0 h 14"/>
                <a:gd name="T16" fmla="*/ 2147483647 w 14"/>
                <a:gd name="T17" fmla="*/ 2147483647 h 14"/>
                <a:gd name="T18" fmla="*/ 0 w 14"/>
                <a:gd name="T19" fmla="*/ 2147483647 h 14"/>
                <a:gd name="T20" fmla="*/ 0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6" y="14"/>
                  </a:moveTo>
                  <a:lnTo>
                    <a:pt x="6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59" name="Freeform 85"/>
            <p:cNvSpPr>
              <a:spLocks/>
            </p:cNvSpPr>
            <p:nvPr/>
          </p:nvSpPr>
          <p:spPr bwMode="auto">
            <a:xfrm>
              <a:off x="1042" y="1280"/>
              <a:ext cx="11" cy="26"/>
            </a:xfrm>
            <a:custGeom>
              <a:avLst/>
              <a:gdLst>
                <a:gd name="T0" fmla="*/ 2147483647 w 6"/>
                <a:gd name="T1" fmla="*/ 2147483647 h 12"/>
                <a:gd name="T2" fmla="*/ 2147483647 w 6"/>
                <a:gd name="T3" fmla="*/ 2147483647 h 12"/>
                <a:gd name="T4" fmla="*/ 2147483647 w 6"/>
                <a:gd name="T5" fmla="*/ 0 h 12"/>
                <a:gd name="T6" fmla="*/ 2147483647 w 6"/>
                <a:gd name="T7" fmla="*/ 0 h 12"/>
                <a:gd name="T8" fmla="*/ 0 w 6"/>
                <a:gd name="T9" fmla="*/ 2147483647 h 12"/>
                <a:gd name="T10" fmla="*/ 0 w 6"/>
                <a:gd name="T11" fmla="*/ 2147483647 h 12"/>
                <a:gd name="T12" fmla="*/ 2147483647 w 6"/>
                <a:gd name="T13" fmla="*/ 2147483647 h 12"/>
                <a:gd name="T14" fmla="*/ 2147483647 w 6"/>
                <a:gd name="T15" fmla="*/ 2147483647 h 12"/>
                <a:gd name="T16" fmla="*/ 2147483647 w 6"/>
                <a:gd name="T17" fmla="*/ 214748364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1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0" name="Freeform 86"/>
            <p:cNvSpPr>
              <a:spLocks/>
            </p:cNvSpPr>
            <p:nvPr/>
          </p:nvSpPr>
          <p:spPr bwMode="auto">
            <a:xfrm>
              <a:off x="1120" y="1276"/>
              <a:ext cx="18" cy="26"/>
            </a:xfrm>
            <a:custGeom>
              <a:avLst/>
              <a:gdLst>
                <a:gd name="T0" fmla="*/ 0 w 10"/>
                <a:gd name="T1" fmla="*/ 2147483647 h 12"/>
                <a:gd name="T2" fmla="*/ 0 w 10"/>
                <a:gd name="T3" fmla="*/ 2147483647 h 12"/>
                <a:gd name="T4" fmla="*/ 2147483647 w 10"/>
                <a:gd name="T5" fmla="*/ 2147483647 h 12"/>
                <a:gd name="T6" fmla="*/ 2147483647 w 10"/>
                <a:gd name="T7" fmla="*/ 2147483647 h 12"/>
                <a:gd name="T8" fmla="*/ 2147483647 w 10"/>
                <a:gd name="T9" fmla="*/ 2147483647 h 12"/>
                <a:gd name="T10" fmla="*/ 2147483647 w 10"/>
                <a:gd name="T11" fmla="*/ 2147483647 h 12"/>
                <a:gd name="T12" fmla="*/ 2147483647 w 10"/>
                <a:gd name="T13" fmla="*/ 2147483647 h 12"/>
                <a:gd name="T14" fmla="*/ 2147483647 w 10"/>
                <a:gd name="T15" fmla="*/ 0 h 12"/>
                <a:gd name="T16" fmla="*/ 2147483647 w 10"/>
                <a:gd name="T17" fmla="*/ 0 h 12"/>
                <a:gd name="T18" fmla="*/ 2147483647 w 10"/>
                <a:gd name="T19" fmla="*/ 2147483647 h 12"/>
                <a:gd name="T20" fmla="*/ 0 w 10"/>
                <a:gd name="T21" fmla="*/ 2147483647 h 12"/>
                <a:gd name="T22" fmla="*/ 0 w 10"/>
                <a:gd name="T23" fmla="*/ 2147483647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2"/>
                <a:gd name="T38" fmla="*/ 10 w 10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2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1" name="Freeform 87"/>
            <p:cNvSpPr>
              <a:spLocks/>
            </p:cNvSpPr>
            <p:nvPr/>
          </p:nvSpPr>
          <p:spPr bwMode="auto">
            <a:xfrm>
              <a:off x="1112" y="1228"/>
              <a:ext cx="8" cy="26"/>
            </a:xfrm>
            <a:custGeom>
              <a:avLst/>
              <a:gdLst>
                <a:gd name="T0" fmla="*/ 2147483647 w 4"/>
                <a:gd name="T1" fmla="*/ 2147483647 h 12"/>
                <a:gd name="T2" fmla="*/ 2147483647 w 4"/>
                <a:gd name="T3" fmla="*/ 2147483647 h 12"/>
                <a:gd name="T4" fmla="*/ 0 w 4"/>
                <a:gd name="T5" fmla="*/ 0 h 12"/>
                <a:gd name="T6" fmla="*/ 0 w 4"/>
                <a:gd name="T7" fmla="*/ 0 h 12"/>
                <a:gd name="T8" fmla="*/ 0 w 4"/>
                <a:gd name="T9" fmla="*/ 2147483647 h 12"/>
                <a:gd name="T10" fmla="*/ 0 w 4"/>
                <a:gd name="T11" fmla="*/ 2147483647 h 12"/>
                <a:gd name="T12" fmla="*/ 2147483647 w 4"/>
                <a:gd name="T13" fmla="*/ 2147483647 h 12"/>
                <a:gd name="T14" fmla="*/ 2147483647 w 4"/>
                <a:gd name="T15" fmla="*/ 2147483647 h 12"/>
                <a:gd name="T16" fmla="*/ 2147483647 w 4"/>
                <a:gd name="T17" fmla="*/ 214748364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2"/>
                  </a:moveTo>
                  <a:lnTo>
                    <a:pt x="4" y="12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2" name="Freeform 88"/>
            <p:cNvSpPr>
              <a:spLocks/>
            </p:cNvSpPr>
            <p:nvPr/>
          </p:nvSpPr>
          <p:spPr bwMode="auto">
            <a:xfrm>
              <a:off x="1062" y="1224"/>
              <a:ext cx="6" cy="18"/>
            </a:xfrm>
            <a:custGeom>
              <a:avLst/>
              <a:gdLst>
                <a:gd name="T0" fmla="*/ 0 w 4"/>
                <a:gd name="T1" fmla="*/ 2147483647 h 8"/>
                <a:gd name="T2" fmla="*/ 0 w 4"/>
                <a:gd name="T3" fmla="*/ 2147483647 h 8"/>
                <a:gd name="T4" fmla="*/ 0 w 4"/>
                <a:gd name="T5" fmla="*/ 2147483647 h 8"/>
                <a:gd name="T6" fmla="*/ 0 w 4"/>
                <a:gd name="T7" fmla="*/ 2147483647 h 8"/>
                <a:gd name="T8" fmla="*/ 2147483647 w 4"/>
                <a:gd name="T9" fmla="*/ 0 h 8"/>
                <a:gd name="T10" fmla="*/ 2147483647 w 4"/>
                <a:gd name="T11" fmla="*/ 0 h 8"/>
                <a:gd name="T12" fmla="*/ 2147483647 w 4"/>
                <a:gd name="T13" fmla="*/ 2147483647 h 8"/>
                <a:gd name="T14" fmla="*/ 0 w 4"/>
                <a:gd name="T15" fmla="*/ 2147483647 h 8"/>
                <a:gd name="T16" fmla="*/ 0 w 4"/>
                <a:gd name="T17" fmla="*/ 2147483647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8"/>
                <a:gd name="T29" fmla="*/ 4 w 4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8">
                  <a:moveTo>
                    <a:pt x="0" y="6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3" name="Freeform 89"/>
            <p:cNvSpPr>
              <a:spLocks/>
            </p:cNvSpPr>
            <p:nvPr/>
          </p:nvSpPr>
          <p:spPr bwMode="auto">
            <a:xfrm>
              <a:off x="1062" y="1224"/>
              <a:ext cx="24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0 h 14"/>
                <a:gd name="T14" fmla="*/ 2147483647 w 14"/>
                <a:gd name="T15" fmla="*/ 0 h 14"/>
                <a:gd name="T16" fmla="*/ 2147483647 w 14"/>
                <a:gd name="T17" fmla="*/ 0 h 14"/>
                <a:gd name="T18" fmla="*/ 2147483647 w 14"/>
                <a:gd name="T19" fmla="*/ 0 h 14"/>
                <a:gd name="T20" fmla="*/ 0 w 14"/>
                <a:gd name="T21" fmla="*/ 2147483647 h 14"/>
                <a:gd name="T22" fmla="*/ 0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2147483647 w 14"/>
                <a:gd name="T29" fmla="*/ 2147483647 h 1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14"/>
                <a:gd name="T47" fmla="*/ 14 w 14"/>
                <a:gd name="T48" fmla="*/ 14 h 1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14">
                  <a:moveTo>
                    <a:pt x="8" y="14"/>
                  </a:moveTo>
                  <a:lnTo>
                    <a:pt x="8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4" name="Freeform 90"/>
            <p:cNvSpPr>
              <a:spLocks/>
            </p:cNvSpPr>
            <p:nvPr/>
          </p:nvSpPr>
          <p:spPr bwMode="auto">
            <a:xfrm>
              <a:off x="1083" y="1178"/>
              <a:ext cx="1" cy="4"/>
            </a:xfrm>
            <a:custGeom>
              <a:avLst/>
              <a:gdLst>
                <a:gd name="T0" fmla="*/ 0 w 1"/>
                <a:gd name="T1" fmla="*/ 2147483647 h 2"/>
                <a:gd name="T2" fmla="*/ 0 w 1"/>
                <a:gd name="T3" fmla="*/ 2147483647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2147483647 h 2"/>
                <a:gd name="T10" fmla="*/ 0 w 1"/>
                <a:gd name="T11" fmla="*/ 2147483647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5" name="Freeform 91"/>
            <p:cNvSpPr>
              <a:spLocks/>
            </p:cNvSpPr>
            <p:nvPr/>
          </p:nvSpPr>
          <p:spPr bwMode="auto">
            <a:xfrm>
              <a:off x="1094" y="1168"/>
              <a:ext cx="7" cy="26"/>
            </a:xfrm>
            <a:custGeom>
              <a:avLst/>
              <a:gdLst>
                <a:gd name="T0" fmla="*/ 0 w 4"/>
                <a:gd name="T1" fmla="*/ 0 h 12"/>
                <a:gd name="T2" fmla="*/ 0 w 4"/>
                <a:gd name="T3" fmla="*/ 0 h 12"/>
                <a:gd name="T4" fmla="*/ 0 w 4"/>
                <a:gd name="T5" fmla="*/ 0 h 12"/>
                <a:gd name="T6" fmla="*/ 0 w 4"/>
                <a:gd name="T7" fmla="*/ 0 h 12"/>
                <a:gd name="T8" fmla="*/ 2147483647 w 4"/>
                <a:gd name="T9" fmla="*/ 2147483647 h 12"/>
                <a:gd name="T10" fmla="*/ 0 w 4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0"/>
                  </a:moveTo>
                  <a:lnTo>
                    <a:pt x="0" y="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6" name="Freeform 92"/>
            <p:cNvSpPr>
              <a:spLocks/>
            </p:cNvSpPr>
            <p:nvPr/>
          </p:nvSpPr>
          <p:spPr bwMode="auto">
            <a:xfrm>
              <a:off x="1083" y="1168"/>
              <a:ext cx="18" cy="30"/>
            </a:xfrm>
            <a:custGeom>
              <a:avLst/>
              <a:gdLst>
                <a:gd name="T0" fmla="*/ 2147483647 w 10"/>
                <a:gd name="T1" fmla="*/ 2147483647 h 14"/>
                <a:gd name="T2" fmla="*/ 2147483647 w 10"/>
                <a:gd name="T3" fmla="*/ 2147483647 h 14"/>
                <a:gd name="T4" fmla="*/ 2147483647 w 10"/>
                <a:gd name="T5" fmla="*/ 2147483647 h 14"/>
                <a:gd name="T6" fmla="*/ 2147483647 w 10"/>
                <a:gd name="T7" fmla="*/ 2147483647 h 14"/>
                <a:gd name="T8" fmla="*/ 2147483647 w 10"/>
                <a:gd name="T9" fmla="*/ 0 h 14"/>
                <a:gd name="T10" fmla="*/ 2147483647 w 10"/>
                <a:gd name="T11" fmla="*/ 0 h 14"/>
                <a:gd name="T12" fmla="*/ 2147483647 w 10"/>
                <a:gd name="T13" fmla="*/ 0 h 14"/>
                <a:gd name="T14" fmla="*/ 0 w 10"/>
                <a:gd name="T15" fmla="*/ 2147483647 h 14"/>
                <a:gd name="T16" fmla="*/ 0 w 10"/>
                <a:gd name="T17" fmla="*/ 2147483647 h 14"/>
                <a:gd name="T18" fmla="*/ 0 w 10"/>
                <a:gd name="T19" fmla="*/ 2147483647 h 14"/>
                <a:gd name="T20" fmla="*/ 0 w 10"/>
                <a:gd name="T21" fmla="*/ 2147483647 h 14"/>
                <a:gd name="T22" fmla="*/ 0 w 10"/>
                <a:gd name="T23" fmla="*/ 2147483647 h 14"/>
                <a:gd name="T24" fmla="*/ 0 w 10"/>
                <a:gd name="T25" fmla="*/ 2147483647 h 14"/>
                <a:gd name="T26" fmla="*/ 2147483647 w 10"/>
                <a:gd name="T27" fmla="*/ 2147483647 h 14"/>
                <a:gd name="T28" fmla="*/ 2147483647 w 10"/>
                <a:gd name="T29" fmla="*/ 2147483647 h 14"/>
                <a:gd name="T30" fmla="*/ 2147483647 w 10"/>
                <a:gd name="T31" fmla="*/ 2147483647 h 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"/>
                <a:gd name="T49" fmla="*/ 0 h 14"/>
                <a:gd name="T50" fmla="*/ 10 w 10"/>
                <a:gd name="T51" fmla="*/ 14 h 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" h="14">
                  <a:moveTo>
                    <a:pt x="6" y="14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7" name="Freeform 93"/>
            <p:cNvSpPr>
              <a:spLocks/>
            </p:cNvSpPr>
            <p:nvPr/>
          </p:nvSpPr>
          <p:spPr bwMode="auto">
            <a:xfrm>
              <a:off x="1123" y="2038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8" name="Freeform 94"/>
            <p:cNvSpPr>
              <a:spLocks/>
            </p:cNvSpPr>
            <p:nvPr/>
          </p:nvSpPr>
          <p:spPr bwMode="auto">
            <a:xfrm>
              <a:off x="1027" y="2038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69" name="Freeform 95"/>
            <p:cNvSpPr>
              <a:spLocks/>
            </p:cNvSpPr>
            <p:nvPr/>
          </p:nvSpPr>
          <p:spPr bwMode="auto">
            <a:xfrm>
              <a:off x="1071" y="2042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0" name="Freeform 96"/>
            <p:cNvSpPr>
              <a:spLocks/>
            </p:cNvSpPr>
            <p:nvPr/>
          </p:nvSpPr>
          <p:spPr bwMode="auto">
            <a:xfrm>
              <a:off x="1083" y="1934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1" name="Freeform 97"/>
            <p:cNvSpPr>
              <a:spLocks/>
            </p:cNvSpPr>
            <p:nvPr/>
          </p:nvSpPr>
          <p:spPr bwMode="auto">
            <a:xfrm>
              <a:off x="1130" y="1934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2" name="Freeform 98"/>
            <p:cNvSpPr>
              <a:spLocks/>
            </p:cNvSpPr>
            <p:nvPr/>
          </p:nvSpPr>
          <p:spPr bwMode="auto">
            <a:xfrm>
              <a:off x="1105" y="1986"/>
              <a:ext cx="25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8"/>
                  </a:moveTo>
                  <a:lnTo>
                    <a:pt x="14" y="8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3" name="Freeform 99"/>
            <p:cNvSpPr>
              <a:spLocks/>
            </p:cNvSpPr>
            <p:nvPr/>
          </p:nvSpPr>
          <p:spPr bwMode="auto">
            <a:xfrm>
              <a:off x="1053" y="1986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8"/>
                  </a:moveTo>
                  <a:lnTo>
                    <a:pt x="14" y="8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4" name="Freeform 100"/>
            <p:cNvSpPr>
              <a:spLocks/>
            </p:cNvSpPr>
            <p:nvPr/>
          </p:nvSpPr>
          <p:spPr bwMode="auto">
            <a:xfrm>
              <a:off x="1032" y="1934"/>
              <a:ext cx="25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5" name="Freeform 101"/>
            <p:cNvSpPr>
              <a:spLocks/>
            </p:cNvSpPr>
            <p:nvPr/>
          </p:nvSpPr>
          <p:spPr bwMode="auto">
            <a:xfrm>
              <a:off x="1065" y="1896"/>
              <a:ext cx="29" cy="30"/>
            </a:xfrm>
            <a:custGeom>
              <a:avLst/>
              <a:gdLst>
                <a:gd name="T0" fmla="*/ 2147483647 w 16"/>
                <a:gd name="T1" fmla="*/ 2147483647 h 14"/>
                <a:gd name="T2" fmla="*/ 2147483647 w 16"/>
                <a:gd name="T3" fmla="*/ 2147483647 h 14"/>
                <a:gd name="T4" fmla="*/ 2147483647 w 16"/>
                <a:gd name="T5" fmla="*/ 2147483647 h 14"/>
                <a:gd name="T6" fmla="*/ 2147483647 w 16"/>
                <a:gd name="T7" fmla="*/ 2147483647 h 14"/>
                <a:gd name="T8" fmla="*/ 2147483647 w 16"/>
                <a:gd name="T9" fmla="*/ 2147483647 h 14"/>
                <a:gd name="T10" fmla="*/ 2147483647 w 16"/>
                <a:gd name="T11" fmla="*/ 2147483647 h 14"/>
                <a:gd name="T12" fmla="*/ 0 w 16"/>
                <a:gd name="T13" fmla="*/ 2147483647 h 14"/>
                <a:gd name="T14" fmla="*/ 0 w 16"/>
                <a:gd name="T15" fmla="*/ 2147483647 h 14"/>
                <a:gd name="T16" fmla="*/ 2147483647 w 16"/>
                <a:gd name="T17" fmla="*/ 2147483647 h 14"/>
                <a:gd name="T18" fmla="*/ 2147483647 w 16"/>
                <a:gd name="T19" fmla="*/ 0 h 14"/>
                <a:gd name="T20" fmla="*/ 2147483647 w 16"/>
                <a:gd name="T21" fmla="*/ 0 h 14"/>
                <a:gd name="T22" fmla="*/ 2147483647 w 16"/>
                <a:gd name="T23" fmla="*/ 2147483647 h 14"/>
                <a:gd name="T24" fmla="*/ 2147483647 w 16"/>
                <a:gd name="T25" fmla="*/ 2147483647 h 14"/>
                <a:gd name="T26" fmla="*/ 2147483647 w 16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14"/>
                <a:gd name="T44" fmla="*/ 16 w 16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14">
                  <a:moveTo>
                    <a:pt x="16" y="6"/>
                  </a:moveTo>
                  <a:lnTo>
                    <a:pt x="16" y="6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6" name="Freeform 102"/>
            <p:cNvSpPr>
              <a:spLocks/>
            </p:cNvSpPr>
            <p:nvPr/>
          </p:nvSpPr>
          <p:spPr bwMode="auto">
            <a:xfrm>
              <a:off x="1115" y="1801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7" name="Freeform 103"/>
            <p:cNvSpPr>
              <a:spLocks/>
            </p:cNvSpPr>
            <p:nvPr/>
          </p:nvSpPr>
          <p:spPr bwMode="auto">
            <a:xfrm>
              <a:off x="1076" y="1753"/>
              <a:ext cx="25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8" name="Freeform 104"/>
            <p:cNvSpPr>
              <a:spLocks/>
            </p:cNvSpPr>
            <p:nvPr/>
          </p:nvSpPr>
          <p:spPr bwMode="auto">
            <a:xfrm>
              <a:off x="1053" y="1701"/>
              <a:ext cx="26" cy="31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8"/>
                  </a:moveTo>
                  <a:lnTo>
                    <a:pt x="14" y="8"/>
                  </a:lnTo>
                  <a:lnTo>
                    <a:pt x="12" y="12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12" y="2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79" name="Freeform 105"/>
            <p:cNvSpPr>
              <a:spLocks/>
            </p:cNvSpPr>
            <p:nvPr/>
          </p:nvSpPr>
          <p:spPr bwMode="auto">
            <a:xfrm>
              <a:off x="1065" y="1595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80" name="Freeform 106"/>
            <p:cNvSpPr>
              <a:spLocks/>
            </p:cNvSpPr>
            <p:nvPr/>
          </p:nvSpPr>
          <p:spPr bwMode="auto">
            <a:xfrm>
              <a:off x="1086" y="1539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81" name="Freeform 107"/>
            <p:cNvSpPr>
              <a:spLocks/>
            </p:cNvSpPr>
            <p:nvPr/>
          </p:nvSpPr>
          <p:spPr bwMode="auto">
            <a:xfrm>
              <a:off x="1101" y="1852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2147483647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2147483647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4" y="8"/>
                  </a:moveTo>
                  <a:lnTo>
                    <a:pt x="14" y="8"/>
                  </a:lnTo>
                  <a:lnTo>
                    <a:pt x="12" y="12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12" y="2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82" name="Freeform 108"/>
            <p:cNvSpPr>
              <a:spLocks/>
            </p:cNvSpPr>
            <p:nvPr/>
          </p:nvSpPr>
          <p:spPr bwMode="auto">
            <a:xfrm>
              <a:off x="618" y="1779"/>
              <a:ext cx="99" cy="117"/>
            </a:xfrm>
            <a:custGeom>
              <a:avLst/>
              <a:gdLst>
                <a:gd name="T0" fmla="*/ 2147483647 w 54"/>
                <a:gd name="T1" fmla="*/ 0 h 54"/>
                <a:gd name="T2" fmla="*/ 2147483647 w 54"/>
                <a:gd name="T3" fmla="*/ 0 h 54"/>
                <a:gd name="T4" fmla="*/ 2147483647 w 54"/>
                <a:gd name="T5" fmla="*/ 2147483647 h 54"/>
                <a:gd name="T6" fmla="*/ 2147483647 w 54"/>
                <a:gd name="T7" fmla="*/ 2147483647 h 54"/>
                <a:gd name="T8" fmla="*/ 2147483647 w 54"/>
                <a:gd name="T9" fmla="*/ 2147483647 h 54"/>
                <a:gd name="T10" fmla="*/ 0 w 54"/>
                <a:gd name="T11" fmla="*/ 2147483647 h 54"/>
                <a:gd name="T12" fmla="*/ 0 w 54"/>
                <a:gd name="T13" fmla="*/ 2147483647 h 54"/>
                <a:gd name="T14" fmla="*/ 2147483647 w 54"/>
                <a:gd name="T15" fmla="*/ 2147483647 h 54"/>
                <a:gd name="T16" fmla="*/ 2147483647 w 54"/>
                <a:gd name="T17" fmla="*/ 2147483647 h 54"/>
                <a:gd name="T18" fmla="*/ 2147483647 w 54"/>
                <a:gd name="T19" fmla="*/ 2147483647 h 54"/>
                <a:gd name="T20" fmla="*/ 2147483647 w 54"/>
                <a:gd name="T21" fmla="*/ 2147483647 h 54"/>
                <a:gd name="T22" fmla="*/ 2147483647 w 54"/>
                <a:gd name="T23" fmla="*/ 2147483647 h 54"/>
                <a:gd name="T24" fmla="*/ 2147483647 w 54"/>
                <a:gd name="T25" fmla="*/ 2147483647 h 54"/>
                <a:gd name="T26" fmla="*/ 2147483647 w 54"/>
                <a:gd name="T27" fmla="*/ 2147483647 h 54"/>
                <a:gd name="T28" fmla="*/ 2147483647 w 54"/>
                <a:gd name="T29" fmla="*/ 2147483647 h 54"/>
                <a:gd name="T30" fmla="*/ 2147483647 w 54"/>
                <a:gd name="T31" fmla="*/ 2147483647 h 54"/>
                <a:gd name="T32" fmla="*/ 2147483647 w 54"/>
                <a:gd name="T33" fmla="*/ 2147483647 h 54"/>
                <a:gd name="T34" fmla="*/ 2147483647 w 54"/>
                <a:gd name="T35" fmla="*/ 2147483647 h 54"/>
                <a:gd name="T36" fmla="*/ 2147483647 w 54"/>
                <a:gd name="T37" fmla="*/ 2147483647 h 54"/>
                <a:gd name="T38" fmla="*/ 2147483647 w 54"/>
                <a:gd name="T39" fmla="*/ 2147483647 h 54"/>
                <a:gd name="T40" fmla="*/ 2147483647 w 54"/>
                <a:gd name="T41" fmla="*/ 0 h 54"/>
                <a:gd name="T42" fmla="*/ 2147483647 w 54"/>
                <a:gd name="T43" fmla="*/ 0 h 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4"/>
                <a:gd name="T67" fmla="*/ 0 h 54"/>
                <a:gd name="T68" fmla="*/ 54 w 54"/>
                <a:gd name="T69" fmla="*/ 54 h 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4" h="54">
                  <a:moveTo>
                    <a:pt x="28" y="0"/>
                  </a:moveTo>
                  <a:lnTo>
                    <a:pt x="28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6"/>
                  </a:lnTo>
                  <a:lnTo>
                    <a:pt x="8" y="46"/>
                  </a:lnTo>
                  <a:lnTo>
                    <a:pt x="16" y="52"/>
                  </a:lnTo>
                  <a:lnTo>
                    <a:pt x="26" y="54"/>
                  </a:lnTo>
                  <a:lnTo>
                    <a:pt x="38" y="52"/>
                  </a:lnTo>
                  <a:lnTo>
                    <a:pt x="46" y="46"/>
                  </a:lnTo>
                  <a:lnTo>
                    <a:pt x="52" y="36"/>
                  </a:lnTo>
                  <a:lnTo>
                    <a:pt x="54" y="26"/>
                  </a:lnTo>
                  <a:lnTo>
                    <a:pt x="52" y="16"/>
                  </a:lnTo>
                  <a:lnTo>
                    <a:pt x="46" y="8"/>
                  </a:lnTo>
                  <a:lnTo>
                    <a:pt x="38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83" name="Freeform 109"/>
            <p:cNvSpPr>
              <a:spLocks/>
            </p:cNvSpPr>
            <p:nvPr/>
          </p:nvSpPr>
          <p:spPr bwMode="auto">
            <a:xfrm>
              <a:off x="633" y="1796"/>
              <a:ext cx="26" cy="35"/>
            </a:xfrm>
            <a:custGeom>
              <a:avLst/>
              <a:gdLst>
                <a:gd name="T0" fmla="*/ 2147483647 w 14"/>
                <a:gd name="T1" fmla="*/ 2147483647 h 16"/>
                <a:gd name="T2" fmla="*/ 2147483647 w 14"/>
                <a:gd name="T3" fmla="*/ 2147483647 h 16"/>
                <a:gd name="T4" fmla="*/ 2147483647 w 14"/>
                <a:gd name="T5" fmla="*/ 2147483647 h 16"/>
                <a:gd name="T6" fmla="*/ 2147483647 w 14"/>
                <a:gd name="T7" fmla="*/ 2147483647 h 16"/>
                <a:gd name="T8" fmla="*/ 2147483647 w 14"/>
                <a:gd name="T9" fmla="*/ 2147483647 h 16"/>
                <a:gd name="T10" fmla="*/ 0 w 14"/>
                <a:gd name="T11" fmla="*/ 2147483647 h 16"/>
                <a:gd name="T12" fmla="*/ 0 w 14"/>
                <a:gd name="T13" fmla="*/ 2147483647 h 16"/>
                <a:gd name="T14" fmla="*/ 0 w 14"/>
                <a:gd name="T15" fmla="*/ 2147483647 h 16"/>
                <a:gd name="T16" fmla="*/ 2147483647 w 14"/>
                <a:gd name="T17" fmla="*/ 0 h 16"/>
                <a:gd name="T18" fmla="*/ 2147483647 w 14"/>
                <a:gd name="T19" fmla="*/ 2147483647 h 16"/>
                <a:gd name="T20" fmla="*/ 2147483647 w 14"/>
                <a:gd name="T21" fmla="*/ 2147483647 h 16"/>
                <a:gd name="T22" fmla="*/ 2147483647 w 14"/>
                <a:gd name="T23" fmla="*/ 2147483647 h 16"/>
                <a:gd name="T24" fmla="*/ 2147483647 w 14"/>
                <a:gd name="T25" fmla="*/ 2147483647 h 16"/>
                <a:gd name="T26" fmla="*/ 2147483647 w 14"/>
                <a:gd name="T27" fmla="*/ 2147483647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6"/>
                <a:gd name="T44" fmla="*/ 14 w 14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6">
                  <a:moveTo>
                    <a:pt x="12" y="12"/>
                  </a:moveTo>
                  <a:lnTo>
                    <a:pt x="12" y="12"/>
                  </a:lnTo>
                  <a:lnTo>
                    <a:pt x="8" y="16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4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84" name="Freeform 110"/>
            <p:cNvSpPr>
              <a:spLocks/>
            </p:cNvSpPr>
            <p:nvPr/>
          </p:nvSpPr>
          <p:spPr bwMode="auto">
            <a:xfrm>
              <a:off x="636" y="1852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0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0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2" y="10"/>
                  </a:moveTo>
                  <a:lnTo>
                    <a:pt x="12" y="10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6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85" name="Freeform 111"/>
            <p:cNvSpPr>
              <a:spLocks/>
            </p:cNvSpPr>
            <p:nvPr/>
          </p:nvSpPr>
          <p:spPr bwMode="auto">
            <a:xfrm>
              <a:off x="680" y="1840"/>
              <a:ext cx="26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0 w 14"/>
                <a:gd name="T11" fmla="*/ 2147483647 h 14"/>
                <a:gd name="T12" fmla="*/ 0 w 14"/>
                <a:gd name="T13" fmla="*/ 2147483647 h 14"/>
                <a:gd name="T14" fmla="*/ 0 w 14"/>
                <a:gd name="T15" fmla="*/ 2147483647 h 14"/>
                <a:gd name="T16" fmla="*/ 2147483647 w 14"/>
                <a:gd name="T17" fmla="*/ 0 h 14"/>
                <a:gd name="T18" fmla="*/ 2147483647 w 14"/>
                <a:gd name="T19" fmla="*/ 0 h 14"/>
                <a:gd name="T20" fmla="*/ 2147483647 w 14"/>
                <a:gd name="T21" fmla="*/ 0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2" y="10"/>
                  </a:moveTo>
                  <a:lnTo>
                    <a:pt x="12" y="10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6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19086" name="Freeform 112"/>
            <p:cNvSpPr>
              <a:spLocks/>
            </p:cNvSpPr>
            <p:nvPr/>
          </p:nvSpPr>
          <p:spPr bwMode="auto">
            <a:xfrm>
              <a:off x="673" y="1788"/>
              <a:ext cx="25" cy="30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2147483647 w 14"/>
                <a:gd name="T7" fmla="*/ 2147483647 h 14"/>
                <a:gd name="T8" fmla="*/ 2147483647 w 14"/>
                <a:gd name="T9" fmla="*/ 2147483647 h 14"/>
                <a:gd name="T10" fmla="*/ 0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2147483647 w 14"/>
                <a:gd name="T17" fmla="*/ 0 h 14"/>
                <a:gd name="T18" fmla="*/ 2147483647 w 14"/>
                <a:gd name="T19" fmla="*/ 2147483647 h 14"/>
                <a:gd name="T20" fmla="*/ 2147483647 w 14"/>
                <a:gd name="T21" fmla="*/ 2147483647 h 14"/>
                <a:gd name="T22" fmla="*/ 2147483647 w 14"/>
                <a:gd name="T23" fmla="*/ 2147483647 h 14"/>
                <a:gd name="T24" fmla="*/ 2147483647 w 14"/>
                <a:gd name="T25" fmla="*/ 2147483647 h 14"/>
                <a:gd name="T26" fmla="*/ 2147483647 w 14"/>
                <a:gd name="T27" fmla="*/ 2147483647 h 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"/>
                <a:gd name="T44" fmla="*/ 14 w 14"/>
                <a:gd name="T45" fmla="*/ 14 h 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">
                  <a:moveTo>
                    <a:pt x="12" y="12"/>
                  </a:moveTo>
                  <a:lnTo>
                    <a:pt x="12" y="12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418827" name="Line 113"/>
          <p:cNvSpPr>
            <a:spLocks noChangeShapeType="1"/>
          </p:cNvSpPr>
          <p:nvPr/>
        </p:nvSpPr>
        <p:spPr bwMode="auto">
          <a:xfrm>
            <a:off x="5235179" y="2531269"/>
            <a:ext cx="2381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28" name="Line 114"/>
          <p:cNvSpPr>
            <a:spLocks noChangeShapeType="1"/>
          </p:cNvSpPr>
          <p:nvPr/>
        </p:nvSpPr>
        <p:spPr bwMode="auto">
          <a:xfrm>
            <a:off x="5235179" y="2531269"/>
            <a:ext cx="2381" cy="2143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29" name="Line 115"/>
          <p:cNvSpPr>
            <a:spLocks noChangeShapeType="1"/>
          </p:cNvSpPr>
          <p:nvPr/>
        </p:nvSpPr>
        <p:spPr bwMode="auto">
          <a:xfrm flipH="1">
            <a:off x="5231607" y="2552700"/>
            <a:ext cx="3572" cy="190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0" name="Line 116"/>
          <p:cNvSpPr>
            <a:spLocks noChangeShapeType="1"/>
          </p:cNvSpPr>
          <p:nvPr/>
        </p:nvSpPr>
        <p:spPr bwMode="auto">
          <a:xfrm flipH="1">
            <a:off x="5224463" y="2571751"/>
            <a:ext cx="7144" cy="21431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1" name="Line 117"/>
          <p:cNvSpPr>
            <a:spLocks noChangeShapeType="1"/>
          </p:cNvSpPr>
          <p:nvPr/>
        </p:nvSpPr>
        <p:spPr bwMode="auto">
          <a:xfrm flipH="1">
            <a:off x="5210175" y="2593181"/>
            <a:ext cx="14288" cy="1905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2" name="Line 118"/>
          <p:cNvSpPr>
            <a:spLocks noChangeShapeType="1"/>
          </p:cNvSpPr>
          <p:nvPr/>
        </p:nvSpPr>
        <p:spPr bwMode="auto">
          <a:xfrm flipH="1">
            <a:off x="5193507" y="2612232"/>
            <a:ext cx="16669" cy="11906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3" name="Line 119"/>
          <p:cNvSpPr>
            <a:spLocks noChangeShapeType="1"/>
          </p:cNvSpPr>
          <p:nvPr/>
        </p:nvSpPr>
        <p:spPr bwMode="auto">
          <a:xfrm flipH="1">
            <a:off x="5179219" y="2624138"/>
            <a:ext cx="14288" cy="9525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4" name="Line 120"/>
          <p:cNvSpPr>
            <a:spLocks noChangeShapeType="1"/>
          </p:cNvSpPr>
          <p:nvPr/>
        </p:nvSpPr>
        <p:spPr bwMode="auto">
          <a:xfrm flipH="1">
            <a:off x="5157788" y="2633663"/>
            <a:ext cx="21431" cy="952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5" name="Line 121"/>
          <p:cNvSpPr>
            <a:spLocks noChangeShapeType="1"/>
          </p:cNvSpPr>
          <p:nvPr/>
        </p:nvSpPr>
        <p:spPr bwMode="auto">
          <a:xfrm flipH="1">
            <a:off x="5141119" y="2643188"/>
            <a:ext cx="16669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6" name="Line 122"/>
          <p:cNvSpPr>
            <a:spLocks noChangeShapeType="1"/>
          </p:cNvSpPr>
          <p:nvPr/>
        </p:nvSpPr>
        <p:spPr bwMode="auto">
          <a:xfrm>
            <a:off x="5141119" y="2643188"/>
            <a:ext cx="1191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7" name="Line 123"/>
          <p:cNvSpPr>
            <a:spLocks noChangeShapeType="1"/>
          </p:cNvSpPr>
          <p:nvPr/>
        </p:nvSpPr>
        <p:spPr bwMode="auto">
          <a:xfrm>
            <a:off x="5141119" y="2643188"/>
            <a:ext cx="1191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8" name="Line 124"/>
          <p:cNvSpPr>
            <a:spLocks noChangeShapeType="1"/>
          </p:cNvSpPr>
          <p:nvPr/>
        </p:nvSpPr>
        <p:spPr bwMode="auto">
          <a:xfrm flipH="1">
            <a:off x="5117306" y="2643188"/>
            <a:ext cx="23813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39" name="Line 125"/>
          <p:cNvSpPr>
            <a:spLocks noChangeShapeType="1"/>
          </p:cNvSpPr>
          <p:nvPr/>
        </p:nvSpPr>
        <p:spPr bwMode="auto">
          <a:xfrm flipH="1" flipV="1">
            <a:off x="5100638" y="2633663"/>
            <a:ext cx="16669" cy="9525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0" name="Line 126"/>
          <p:cNvSpPr>
            <a:spLocks noChangeShapeType="1"/>
          </p:cNvSpPr>
          <p:nvPr/>
        </p:nvSpPr>
        <p:spPr bwMode="auto">
          <a:xfrm flipH="1" flipV="1">
            <a:off x="5082779" y="2624138"/>
            <a:ext cx="17859" cy="9525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1" name="Line 127"/>
          <p:cNvSpPr>
            <a:spLocks noChangeShapeType="1"/>
          </p:cNvSpPr>
          <p:nvPr/>
        </p:nvSpPr>
        <p:spPr bwMode="auto">
          <a:xfrm flipH="1" flipV="1">
            <a:off x="5070873" y="2612232"/>
            <a:ext cx="11906" cy="11906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2" name="Line 128"/>
          <p:cNvSpPr>
            <a:spLocks noChangeShapeType="1"/>
          </p:cNvSpPr>
          <p:nvPr/>
        </p:nvSpPr>
        <p:spPr bwMode="auto">
          <a:xfrm flipH="1" flipV="1">
            <a:off x="5057776" y="2593181"/>
            <a:ext cx="13097" cy="19050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3" name="Line 129"/>
          <p:cNvSpPr>
            <a:spLocks noChangeShapeType="1"/>
          </p:cNvSpPr>
          <p:nvPr/>
        </p:nvSpPr>
        <p:spPr bwMode="auto">
          <a:xfrm flipH="1" flipV="1">
            <a:off x="5048250" y="2571751"/>
            <a:ext cx="9525" cy="21431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4" name="Line 130"/>
          <p:cNvSpPr>
            <a:spLocks noChangeShapeType="1"/>
          </p:cNvSpPr>
          <p:nvPr/>
        </p:nvSpPr>
        <p:spPr bwMode="auto">
          <a:xfrm flipH="1" flipV="1">
            <a:off x="5044678" y="2552700"/>
            <a:ext cx="3572" cy="190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5" name="Line 131"/>
          <p:cNvSpPr>
            <a:spLocks noChangeShapeType="1"/>
          </p:cNvSpPr>
          <p:nvPr/>
        </p:nvSpPr>
        <p:spPr bwMode="auto">
          <a:xfrm flipH="1" flipV="1">
            <a:off x="5039916" y="2531269"/>
            <a:ext cx="4763" cy="214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6" name="Line 132"/>
          <p:cNvSpPr>
            <a:spLocks noChangeShapeType="1"/>
          </p:cNvSpPr>
          <p:nvPr/>
        </p:nvSpPr>
        <p:spPr bwMode="auto">
          <a:xfrm flipV="1">
            <a:off x="5039917" y="2203847"/>
            <a:ext cx="2381" cy="32742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7" name="Line 133"/>
          <p:cNvSpPr>
            <a:spLocks noChangeShapeType="1"/>
          </p:cNvSpPr>
          <p:nvPr/>
        </p:nvSpPr>
        <p:spPr bwMode="auto">
          <a:xfrm>
            <a:off x="5039917" y="2203848"/>
            <a:ext cx="2381" cy="238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8" name="Line 134"/>
          <p:cNvSpPr>
            <a:spLocks noChangeShapeType="1"/>
          </p:cNvSpPr>
          <p:nvPr/>
        </p:nvSpPr>
        <p:spPr bwMode="auto">
          <a:xfrm flipH="1" flipV="1">
            <a:off x="5036344" y="2177654"/>
            <a:ext cx="3572" cy="26194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49" name="Line 135"/>
          <p:cNvSpPr>
            <a:spLocks noChangeShapeType="1"/>
          </p:cNvSpPr>
          <p:nvPr/>
        </p:nvSpPr>
        <p:spPr bwMode="auto">
          <a:xfrm flipH="1" flipV="1">
            <a:off x="5026819" y="2163366"/>
            <a:ext cx="9525" cy="14288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50" name="Line 136"/>
          <p:cNvSpPr>
            <a:spLocks noChangeShapeType="1"/>
          </p:cNvSpPr>
          <p:nvPr/>
        </p:nvSpPr>
        <p:spPr bwMode="auto">
          <a:xfrm flipH="1" flipV="1">
            <a:off x="5013722" y="2147887"/>
            <a:ext cx="13097" cy="15479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51" name="Line 137"/>
          <p:cNvSpPr>
            <a:spLocks noChangeShapeType="1"/>
          </p:cNvSpPr>
          <p:nvPr/>
        </p:nvSpPr>
        <p:spPr bwMode="auto">
          <a:xfrm>
            <a:off x="5013722" y="2147888"/>
            <a:ext cx="252413" cy="238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52" name="Line 138"/>
          <p:cNvSpPr>
            <a:spLocks noChangeShapeType="1"/>
          </p:cNvSpPr>
          <p:nvPr/>
        </p:nvSpPr>
        <p:spPr bwMode="auto">
          <a:xfrm>
            <a:off x="5266135" y="2147888"/>
            <a:ext cx="2381" cy="238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53" name="Line 139"/>
          <p:cNvSpPr>
            <a:spLocks noChangeShapeType="1"/>
          </p:cNvSpPr>
          <p:nvPr/>
        </p:nvSpPr>
        <p:spPr bwMode="auto">
          <a:xfrm flipH="1">
            <a:off x="5253038" y="2147887"/>
            <a:ext cx="13097" cy="15479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54" name="Line 140"/>
          <p:cNvSpPr>
            <a:spLocks noChangeShapeType="1"/>
          </p:cNvSpPr>
          <p:nvPr/>
        </p:nvSpPr>
        <p:spPr bwMode="auto">
          <a:xfrm flipH="1">
            <a:off x="5241132" y="2163366"/>
            <a:ext cx="11906" cy="142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55" name="Line 141"/>
          <p:cNvSpPr>
            <a:spLocks noChangeShapeType="1"/>
          </p:cNvSpPr>
          <p:nvPr/>
        </p:nvSpPr>
        <p:spPr bwMode="auto">
          <a:xfrm flipH="1">
            <a:off x="5235179" y="2177654"/>
            <a:ext cx="5953" cy="214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56" name="Line 142"/>
          <p:cNvSpPr>
            <a:spLocks noChangeShapeType="1"/>
          </p:cNvSpPr>
          <p:nvPr/>
        </p:nvSpPr>
        <p:spPr bwMode="auto">
          <a:xfrm>
            <a:off x="5235179" y="2199085"/>
            <a:ext cx="2381" cy="332184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66281" name="Picture 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85" y="2438401"/>
            <a:ext cx="234553" cy="2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858" name="Line 144"/>
          <p:cNvSpPr>
            <a:spLocks noChangeShapeType="1"/>
          </p:cNvSpPr>
          <p:nvPr/>
        </p:nvSpPr>
        <p:spPr bwMode="auto">
          <a:xfrm flipV="1">
            <a:off x="4683919" y="2469357"/>
            <a:ext cx="200025" cy="159544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59" name="Freeform 145"/>
          <p:cNvSpPr>
            <a:spLocks/>
          </p:cNvSpPr>
          <p:nvPr/>
        </p:nvSpPr>
        <p:spPr bwMode="auto">
          <a:xfrm>
            <a:off x="4848226" y="2397919"/>
            <a:ext cx="126206" cy="133350"/>
          </a:xfrm>
          <a:custGeom>
            <a:avLst/>
            <a:gdLst>
              <a:gd name="T0" fmla="*/ 0 w 58"/>
              <a:gd name="T1" fmla="*/ 2147483647 h 52"/>
              <a:gd name="T2" fmla="*/ 2147483647 w 58"/>
              <a:gd name="T3" fmla="*/ 0 h 52"/>
              <a:gd name="T4" fmla="*/ 2147483647 w 58"/>
              <a:gd name="T5" fmla="*/ 2147483647 h 52"/>
              <a:gd name="T6" fmla="*/ 0 w 58"/>
              <a:gd name="T7" fmla="*/ 2147483647 h 52"/>
              <a:gd name="T8" fmla="*/ 0 60000 65536"/>
              <a:gd name="T9" fmla="*/ 0 60000 65536"/>
              <a:gd name="T10" fmla="*/ 0 60000 65536"/>
              <a:gd name="T11" fmla="*/ 0 60000 65536"/>
              <a:gd name="T12" fmla="*/ 0 w 58"/>
              <a:gd name="T13" fmla="*/ 0 h 52"/>
              <a:gd name="T14" fmla="*/ 58 w 58"/>
              <a:gd name="T15" fmla="*/ 52 h 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" h="52">
                <a:moveTo>
                  <a:pt x="0" y="4"/>
                </a:moveTo>
                <a:lnTo>
                  <a:pt x="58" y="0"/>
                </a:lnTo>
                <a:lnTo>
                  <a:pt x="32" y="52"/>
                </a:ln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0" name="Freeform 146"/>
          <p:cNvSpPr>
            <a:spLocks/>
          </p:cNvSpPr>
          <p:nvPr/>
        </p:nvSpPr>
        <p:spPr bwMode="auto">
          <a:xfrm>
            <a:off x="4618435" y="2571750"/>
            <a:ext cx="116681" cy="138113"/>
          </a:xfrm>
          <a:custGeom>
            <a:avLst/>
            <a:gdLst>
              <a:gd name="T0" fmla="*/ 2147483647 w 53"/>
              <a:gd name="T1" fmla="*/ 2147483647 h 54"/>
              <a:gd name="T2" fmla="*/ 2147483647 w 53"/>
              <a:gd name="T3" fmla="*/ 2147483647 h 54"/>
              <a:gd name="T4" fmla="*/ 2147483647 w 53"/>
              <a:gd name="T5" fmla="*/ 2147483647 h 54"/>
              <a:gd name="T6" fmla="*/ 0 w 53"/>
              <a:gd name="T7" fmla="*/ 2147483647 h 54"/>
              <a:gd name="T8" fmla="*/ 0 w 53"/>
              <a:gd name="T9" fmla="*/ 2147483647 h 54"/>
              <a:gd name="T10" fmla="*/ 2147483647 w 53"/>
              <a:gd name="T11" fmla="*/ 2147483647 h 54"/>
              <a:gd name="T12" fmla="*/ 2147483647 w 53"/>
              <a:gd name="T13" fmla="*/ 2147483647 h 54"/>
              <a:gd name="T14" fmla="*/ 2147483647 w 53"/>
              <a:gd name="T15" fmla="*/ 2147483647 h 54"/>
              <a:gd name="T16" fmla="*/ 2147483647 w 53"/>
              <a:gd name="T17" fmla="*/ 2147483647 h 54"/>
              <a:gd name="T18" fmla="*/ 2147483647 w 53"/>
              <a:gd name="T19" fmla="*/ 2147483647 h 54"/>
              <a:gd name="T20" fmla="*/ 2147483647 w 53"/>
              <a:gd name="T21" fmla="*/ 2147483647 h 54"/>
              <a:gd name="T22" fmla="*/ 2147483647 w 53"/>
              <a:gd name="T23" fmla="*/ 2147483647 h 54"/>
              <a:gd name="T24" fmla="*/ 2147483647 w 53"/>
              <a:gd name="T25" fmla="*/ 2147483647 h 54"/>
              <a:gd name="T26" fmla="*/ 2147483647 w 53"/>
              <a:gd name="T27" fmla="*/ 2147483647 h 54"/>
              <a:gd name="T28" fmla="*/ 2147483647 w 53"/>
              <a:gd name="T29" fmla="*/ 2147483647 h 54"/>
              <a:gd name="T30" fmla="*/ 2147483647 w 53"/>
              <a:gd name="T31" fmla="*/ 2147483647 h 54"/>
              <a:gd name="T32" fmla="*/ 2147483647 w 53"/>
              <a:gd name="T33" fmla="*/ 2147483647 h 54"/>
              <a:gd name="T34" fmla="*/ 2147483647 w 53"/>
              <a:gd name="T35" fmla="*/ 2147483647 h 54"/>
              <a:gd name="T36" fmla="*/ 2147483647 w 53"/>
              <a:gd name="T37" fmla="*/ 0 h 54"/>
              <a:gd name="T38" fmla="*/ 2147483647 w 53"/>
              <a:gd name="T39" fmla="*/ 0 h 54"/>
              <a:gd name="T40" fmla="*/ 2147483647 w 53"/>
              <a:gd name="T41" fmla="*/ 2147483647 h 54"/>
              <a:gd name="T42" fmla="*/ 2147483647 w 53"/>
              <a:gd name="T43" fmla="*/ 2147483647 h 5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3"/>
              <a:gd name="T67" fmla="*/ 0 h 54"/>
              <a:gd name="T68" fmla="*/ 53 w 53"/>
              <a:gd name="T69" fmla="*/ 54 h 5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3" h="54">
                <a:moveTo>
                  <a:pt x="10" y="4"/>
                </a:moveTo>
                <a:lnTo>
                  <a:pt x="10" y="4"/>
                </a:lnTo>
                <a:lnTo>
                  <a:pt x="4" y="12"/>
                </a:lnTo>
                <a:lnTo>
                  <a:pt x="0" y="22"/>
                </a:lnTo>
                <a:lnTo>
                  <a:pt x="0" y="32"/>
                </a:lnTo>
                <a:lnTo>
                  <a:pt x="4" y="42"/>
                </a:lnTo>
                <a:lnTo>
                  <a:pt x="12" y="50"/>
                </a:lnTo>
                <a:lnTo>
                  <a:pt x="20" y="54"/>
                </a:lnTo>
                <a:lnTo>
                  <a:pt x="32" y="54"/>
                </a:lnTo>
                <a:lnTo>
                  <a:pt x="42" y="48"/>
                </a:lnTo>
                <a:lnTo>
                  <a:pt x="48" y="42"/>
                </a:lnTo>
                <a:lnTo>
                  <a:pt x="53" y="32"/>
                </a:lnTo>
                <a:lnTo>
                  <a:pt x="53" y="22"/>
                </a:lnTo>
                <a:lnTo>
                  <a:pt x="48" y="12"/>
                </a:lnTo>
                <a:lnTo>
                  <a:pt x="40" y="4"/>
                </a:lnTo>
                <a:lnTo>
                  <a:pt x="30" y="0"/>
                </a:lnTo>
                <a:lnTo>
                  <a:pt x="20" y="0"/>
                </a:lnTo>
                <a:lnTo>
                  <a:pt x="10" y="4"/>
                </a:lnTo>
                <a:close/>
              </a:path>
            </a:pathLst>
          </a:custGeom>
          <a:solidFill>
            <a:srgbClr val="D9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1" name="Freeform 147"/>
          <p:cNvSpPr>
            <a:spLocks/>
          </p:cNvSpPr>
          <p:nvPr/>
        </p:nvSpPr>
        <p:spPr bwMode="auto">
          <a:xfrm>
            <a:off x="4352925" y="2674144"/>
            <a:ext cx="196454" cy="195263"/>
          </a:xfrm>
          <a:custGeom>
            <a:avLst/>
            <a:gdLst>
              <a:gd name="T0" fmla="*/ 2147483647 w 90"/>
              <a:gd name="T1" fmla="*/ 0 h 76"/>
              <a:gd name="T2" fmla="*/ 2147483647 w 90"/>
              <a:gd name="T3" fmla="*/ 2147483647 h 76"/>
              <a:gd name="T4" fmla="*/ 2147483647 w 90"/>
              <a:gd name="T5" fmla="*/ 2147483647 h 76"/>
              <a:gd name="T6" fmla="*/ 2147483647 w 90"/>
              <a:gd name="T7" fmla="*/ 2147483647 h 76"/>
              <a:gd name="T8" fmla="*/ 2147483647 w 90"/>
              <a:gd name="T9" fmla="*/ 2147483647 h 76"/>
              <a:gd name="T10" fmla="*/ 2147483647 w 90"/>
              <a:gd name="T11" fmla="*/ 2147483647 h 76"/>
              <a:gd name="T12" fmla="*/ 2147483647 w 90"/>
              <a:gd name="T13" fmla="*/ 2147483647 h 76"/>
              <a:gd name="T14" fmla="*/ 2147483647 w 90"/>
              <a:gd name="T15" fmla="*/ 2147483647 h 76"/>
              <a:gd name="T16" fmla="*/ 2147483647 w 90"/>
              <a:gd name="T17" fmla="*/ 2147483647 h 76"/>
              <a:gd name="T18" fmla="*/ 2147483647 w 90"/>
              <a:gd name="T19" fmla="*/ 2147483647 h 76"/>
              <a:gd name="T20" fmla="*/ 2147483647 w 90"/>
              <a:gd name="T21" fmla="*/ 2147483647 h 76"/>
              <a:gd name="T22" fmla="*/ 2147483647 w 90"/>
              <a:gd name="T23" fmla="*/ 2147483647 h 76"/>
              <a:gd name="T24" fmla="*/ 2147483647 w 90"/>
              <a:gd name="T25" fmla="*/ 2147483647 h 76"/>
              <a:gd name="T26" fmla="*/ 2147483647 w 90"/>
              <a:gd name="T27" fmla="*/ 2147483647 h 76"/>
              <a:gd name="T28" fmla="*/ 2147483647 w 90"/>
              <a:gd name="T29" fmla="*/ 2147483647 h 76"/>
              <a:gd name="T30" fmla="*/ 2147483647 w 90"/>
              <a:gd name="T31" fmla="*/ 2147483647 h 76"/>
              <a:gd name="T32" fmla="*/ 2147483647 w 90"/>
              <a:gd name="T33" fmla="*/ 2147483647 h 76"/>
              <a:gd name="T34" fmla="*/ 2147483647 w 90"/>
              <a:gd name="T35" fmla="*/ 2147483647 h 76"/>
              <a:gd name="T36" fmla="*/ 2147483647 w 90"/>
              <a:gd name="T37" fmla="*/ 2147483647 h 76"/>
              <a:gd name="T38" fmla="*/ 0 w 90"/>
              <a:gd name="T39" fmla="*/ 2147483647 h 76"/>
              <a:gd name="T40" fmla="*/ 0 w 90"/>
              <a:gd name="T41" fmla="*/ 2147483647 h 76"/>
              <a:gd name="T42" fmla="*/ 0 w 90"/>
              <a:gd name="T43" fmla="*/ 0 h 76"/>
              <a:gd name="T44" fmla="*/ 2147483647 w 90"/>
              <a:gd name="T45" fmla="*/ 0 h 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0"/>
              <a:gd name="T70" fmla="*/ 0 h 76"/>
              <a:gd name="T71" fmla="*/ 90 w 90"/>
              <a:gd name="T72" fmla="*/ 76 h 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0" h="76">
                <a:moveTo>
                  <a:pt x="90" y="0"/>
                </a:moveTo>
                <a:lnTo>
                  <a:pt x="90" y="32"/>
                </a:lnTo>
                <a:lnTo>
                  <a:pt x="90" y="40"/>
                </a:lnTo>
                <a:lnTo>
                  <a:pt x="88" y="48"/>
                </a:lnTo>
                <a:lnTo>
                  <a:pt x="84" y="56"/>
                </a:lnTo>
                <a:lnTo>
                  <a:pt x="78" y="64"/>
                </a:lnTo>
                <a:lnTo>
                  <a:pt x="70" y="68"/>
                </a:lnTo>
                <a:lnTo>
                  <a:pt x="64" y="72"/>
                </a:lnTo>
                <a:lnTo>
                  <a:pt x="54" y="76"/>
                </a:lnTo>
                <a:lnTo>
                  <a:pt x="46" y="76"/>
                </a:lnTo>
                <a:lnTo>
                  <a:pt x="36" y="76"/>
                </a:lnTo>
                <a:lnTo>
                  <a:pt x="28" y="72"/>
                </a:lnTo>
                <a:lnTo>
                  <a:pt x="20" y="68"/>
                </a:lnTo>
                <a:lnTo>
                  <a:pt x="14" y="64"/>
                </a:lnTo>
                <a:lnTo>
                  <a:pt x="8" y="56"/>
                </a:lnTo>
                <a:lnTo>
                  <a:pt x="4" y="48"/>
                </a:lnTo>
                <a:lnTo>
                  <a:pt x="0" y="40"/>
                </a:lnTo>
                <a:lnTo>
                  <a:pt x="0" y="32"/>
                </a:lnTo>
                <a:lnTo>
                  <a:pt x="0" y="0"/>
                </a:lnTo>
                <a:lnTo>
                  <a:pt x="90" y="0"/>
                </a:lnTo>
                <a:close/>
              </a:path>
            </a:pathLst>
          </a:custGeom>
          <a:solidFill>
            <a:srgbClr val="D9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2" name="Line 148"/>
          <p:cNvSpPr>
            <a:spLocks noChangeShapeType="1"/>
          </p:cNvSpPr>
          <p:nvPr/>
        </p:nvSpPr>
        <p:spPr bwMode="auto">
          <a:xfrm>
            <a:off x="4552951" y="2755107"/>
            <a:ext cx="3572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3" name="Line 149"/>
          <p:cNvSpPr>
            <a:spLocks noChangeShapeType="1"/>
          </p:cNvSpPr>
          <p:nvPr/>
        </p:nvSpPr>
        <p:spPr bwMode="auto">
          <a:xfrm flipH="1">
            <a:off x="4549378" y="2755107"/>
            <a:ext cx="3572" cy="214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4" name="Line 150"/>
          <p:cNvSpPr>
            <a:spLocks noChangeShapeType="1"/>
          </p:cNvSpPr>
          <p:nvPr/>
        </p:nvSpPr>
        <p:spPr bwMode="auto">
          <a:xfrm flipH="1">
            <a:off x="4544616" y="2776538"/>
            <a:ext cx="4763" cy="214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5" name="Line 151"/>
          <p:cNvSpPr>
            <a:spLocks noChangeShapeType="1"/>
          </p:cNvSpPr>
          <p:nvPr/>
        </p:nvSpPr>
        <p:spPr bwMode="auto">
          <a:xfrm flipH="1">
            <a:off x="4535091" y="2797969"/>
            <a:ext cx="9525" cy="19050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6" name="Line 152"/>
          <p:cNvSpPr>
            <a:spLocks noChangeShapeType="1"/>
          </p:cNvSpPr>
          <p:nvPr/>
        </p:nvSpPr>
        <p:spPr bwMode="auto">
          <a:xfrm flipH="1">
            <a:off x="4523185" y="2817019"/>
            <a:ext cx="11906" cy="21431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7" name="Line 153"/>
          <p:cNvSpPr>
            <a:spLocks noChangeShapeType="1"/>
          </p:cNvSpPr>
          <p:nvPr/>
        </p:nvSpPr>
        <p:spPr bwMode="auto">
          <a:xfrm flipH="1">
            <a:off x="4510088" y="2838450"/>
            <a:ext cx="13097" cy="9525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8" name="Line 154"/>
          <p:cNvSpPr>
            <a:spLocks noChangeShapeType="1"/>
          </p:cNvSpPr>
          <p:nvPr/>
        </p:nvSpPr>
        <p:spPr bwMode="auto">
          <a:xfrm flipH="1">
            <a:off x="4492229" y="2847975"/>
            <a:ext cx="17859" cy="10716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69" name="Line 155"/>
          <p:cNvSpPr>
            <a:spLocks noChangeShapeType="1"/>
          </p:cNvSpPr>
          <p:nvPr/>
        </p:nvSpPr>
        <p:spPr bwMode="auto">
          <a:xfrm flipH="1">
            <a:off x="4471988" y="2858692"/>
            <a:ext cx="20241" cy="1071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0" name="Line 156"/>
          <p:cNvSpPr>
            <a:spLocks noChangeShapeType="1"/>
          </p:cNvSpPr>
          <p:nvPr/>
        </p:nvSpPr>
        <p:spPr bwMode="auto">
          <a:xfrm flipH="1">
            <a:off x="4454129" y="2869406"/>
            <a:ext cx="17859" cy="119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1" name="Line 157"/>
          <p:cNvSpPr>
            <a:spLocks noChangeShapeType="1"/>
          </p:cNvSpPr>
          <p:nvPr/>
        </p:nvSpPr>
        <p:spPr bwMode="auto">
          <a:xfrm>
            <a:off x="4454129" y="2869406"/>
            <a:ext cx="2381" cy="119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2" name="Line 158"/>
          <p:cNvSpPr>
            <a:spLocks noChangeShapeType="1"/>
          </p:cNvSpPr>
          <p:nvPr/>
        </p:nvSpPr>
        <p:spPr bwMode="auto">
          <a:xfrm>
            <a:off x="4454129" y="2869406"/>
            <a:ext cx="2381" cy="119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3" name="Line 159"/>
          <p:cNvSpPr>
            <a:spLocks noChangeShapeType="1"/>
          </p:cNvSpPr>
          <p:nvPr/>
        </p:nvSpPr>
        <p:spPr bwMode="auto">
          <a:xfrm flipH="1">
            <a:off x="4430316" y="2869406"/>
            <a:ext cx="23813" cy="119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4" name="Line 160"/>
          <p:cNvSpPr>
            <a:spLocks noChangeShapeType="1"/>
          </p:cNvSpPr>
          <p:nvPr/>
        </p:nvSpPr>
        <p:spPr bwMode="auto">
          <a:xfrm flipH="1" flipV="1">
            <a:off x="4413648" y="2858692"/>
            <a:ext cx="16669" cy="10715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5" name="Line 161"/>
          <p:cNvSpPr>
            <a:spLocks noChangeShapeType="1"/>
          </p:cNvSpPr>
          <p:nvPr/>
        </p:nvSpPr>
        <p:spPr bwMode="auto">
          <a:xfrm flipH="1" flipV="1">
            <a:off x="4395788" y="2847975"/>
            <a:ext cx="17860" cy="10716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6" name="Line 162"/>
          <p:cNvSpPr>
            <a:spLocks noChangeShapeType="1"/>
          </p:cNvSpPr>
          <p:nvPr/>
        </p:nvSpPr>
        <p:spPr bwMode="auto">
          <a:xfrm flipH="1" flipV="1">
            <a:off x="4383882" y="2838450"/>
            <a:ext cx="11906" cy="9525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7" name="Line 163"/>
          <p:cNvSpPr>
            <a:spLocks noChangeShapeType="1"/>
          </p:cNvSpPr>
          <p:nvPr/>
        </p:nvSpPr>
        <p:spPr bwMode="auto">
          <a:xfrm flipH="1" flipV="1">
            <a:off x="4370785" y="2817019"/>
            <a:ext cx="13097" cy="21431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8" name="Line 164"/>
          <p:cNvSpPr>
            <a:spLocks noChangeShapeType="1"/>
          </p:cNvSpPr>
          <p:nvPr/>
        </p:nvSpPr>
        <p:spPr bwMode="auto">
          <a:xfrm flipH="1" flipV="1">
            <a:off x="4361260" y="2797969"/>
            <a:ext cx="9525" cy="19050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79" name="Line 165"/>
          <p:cNvSpPr>
            <a:spLocks noChangeShapeType="1"/>
          </p:cNvSpPr>
          <p:nvPr/>
        </p:nvSpPr>
        <p:spPr bwMode="auto">
          <a:xfrm flipH="1" flipV="1">
            <a:off x="4357688" y="2776538"/>
            <a:ext cx="3572" cy="214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0" name="Line 166"/>
          <p:cNvSpPr>
            <a:spLocks noChangeShapeType="1"/>
          </p:cNvSpPr>
          <p:nvPr/>
        </p:nvSpPr>
        <p:spPr bwMode="auto">
          <a:xfrm flipH="1" flipV="1">
            <a:off x="4352925" y="2755107"/>
            <a:ext cx="4763" cy="214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1" name="Line 167"/>
          <p:cNvSpPr>
            <a:spLocks noChangeShapeType="1"/>
          </p:cNvSpPr>
          <p:nvPr/>
        </p:nvSpPr>
        <p:spPr bwMode="auto">
          <a:xfrm flipV="1">
            <a:off x="4352926" y="2428876"/>
            <a:ext cx="2381" cy="32623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2" name="Line 168"/>
          <p:cNvSpPr>
            <a:spLocks noChangeShapeType="1"/>
          </p:cNvSpPr>
          <p:nvPr/>
        </p:nvSpPr>
        <p:spPr bwMode="auto">
          <a:xfrm>
            <a:off x="4352926" y="2428876"/>
            <a:ext cx="2381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3" name="Line 169"/>
          <p:cNvSpPr>
            <a:spLocks noChangeShapeType="1"/>
          </p:cNvSpPr>
          <p:nvPr/>
        </p:nvSpPr>
        <p:spPr bwMode="auto">
          <a:xfrm flipH="1" flipV="1">
            <a:off x="4348162" y="2402682"/>
            <a:ext cx="4763" cy="26194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4" name="Line 170"/>
          <p:cNvSpPr>
            <a:spLocks noChangeShapeType="1"/>
          </p:cNvSpPr>
          <p:nvPr/>
        </p:nvSpPr>
        <p:spPr bwMode="auto">
          <a:xfrm flipH="1" flipV="1">
            <a:off x="4339829" y="2388394"/>
            <a:ext cx="8334" cy="14288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5" name="Line 171"/>
          <p:cNvSpPr>
            <a:spLocks noChangeShapeType="1"/>
          </p:cNvSpPr>
          <p:nvPr/>
        </p:nvSpPr>
        <p:spPr bwMode="auto">
          <a:xfrm flipH="1" flipV="1">
            <a:off x="4326732" y="2372916"/>
            <a:ext cx="13097" cy="1547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6" name="Line 172"/>
          <p:cNvSpPr>
            <a:spLocks noChangeShapeType="1"/>
          </p:cNvSpPr>
          <p:nvPr/>
        </p:nvSpPr>
        <p:spPr bwMode="auto">
          <a:xfrm>
            <a:off x="4326731" y="2372917"/>
            <a:ext cx="253604" cy="238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7" name="Line 173"/>
          <p:cNvSpPr>
            <a:spLocks noChangeShapeType="1"/>
          </p:cNvSpPr>
          <p:nvPr/>
        </p:nvSpPr>
        <p:spPr bwMode="auto">
          <a:xfrm>
            <a:off x="4580335" y="2372917"/>
            <a:ext cx="1190" cy="238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8" name="Line 174"/>
          <p:cNvSpPr>
            <a:spLocks noChangeShapeType="1"/>
          </p:cNvSpPr>
          <p:nvPr/>
        </p:nvSpPr>
        <p:spPr bwMode="auto">
          <a:xfrm flipH="1">
            <a:off x="4566047" y="2372916"/>
            <a:ext cx="14288" cy="1547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89" name="Line 175"/>
          <p:cNvSpPr>
            <a:spLocks noChangeShapeType="1"/>
          </p:cNvSpPr>
          <p:nvPr/>
        </p:nvSpPr>
        <p:spPr bwMode="auto">
          <a:xfrm flipH="1">
            <a:off x="4558904" y="2388394"/>
            <a:ext cx="7144" cy="14288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0" name="Line 176"/>
          <p:cNvSpPr>
            <a:spLocks noChangeShapeType="1"/>
          </p:cNvSpPr>
          <p:nvPr/>
        </p:nvSpPr>
        <p:spPr bwMode="auto">
          <a:xfrm flipH="1">
            <a:off x="4552950" y="2402682"/>
            <a:ext cx="5954" cy="214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1" name="Line 177"/>
          <p:cNvSpPr>
            <a:spLocks noChangeShapeType="1"/>
          </p:cNvSpPr>
          <p:nvPr/>
        </p:nvSpPr>
        <p:spPr bwMode="auto">
          <a:xfrm>
            <a:off x="4552951" y="2424113"/>
            <a:ext cx="3572" cy="330994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2" name="Freeform 178"/>
          <p:cNvSpPr>
            <a:spLocks/>
          </p:cNvSpPr>
          <p:nvPr/>
        </p:nvSpPr>
        <p:spPr bwMode="auto">
          <a:xfrm>
            <a:off x="4496992" y="2807494"/>
            <a:ext cx="30956" cy="40481"/>
          </a:xfrm>
          <a:custGeom>
            <a:avLst/>
            <a:gdLst>
              <a:gd name="T0" fmla="*/ 2147483647 w 14"/>
              <a:gd name="T1" fmla="*/ 2147483647 h 16"/>
              <a:gd name="T2" fmla="*/ 2147483647 w 14"/>
              <a:gd name="T3" fmla="*/ 2147483647 h 16"/>
              <a:gd name="T4" fmla="*/ 2147483647 w 14"/>
              <a:gd name="T5" fmla="*/ 2147483647 h 16"/>
              <a:gd name="T6" fmla="*/ 2147483647 w 14"/>
              <a:gd name="T7" fmla="*/ 2147483647 h 16"/>
              <a:gd name="T8" fmla="*/ 2147483647 w 14"/>
              <a:gd name="T9" fmla="*/ 2147483647 h 16"/>
              <a:gd name="T10" fmla="*/ 2147483647 w 14"/>
              <a:gd name="T11" fmla="*/ 2147483647 h 16"/>
              <a:gd name="T12" fmla="*/ 0 w 14"/>
              <a:gd name="T13" fmla="*/ 2147483647 h 16"/>
              <a:gd name="T14" fmla="*/ 0 w 14"/>
              <a:gd name="T15" fmla="*/ 2147483647 h 16"/>
              <a:gd name="T16" fmla="*/ 2147483647 w 14"/>
              <a:gd name="T17" fmla="*/ 2147483647 h 16"/>
              <a:gd name="T18" fmla="*/ 2147483647 w 14"/>
              <a:gd name="T19" fmla="*/ 0 h 16"/>
              <a:gd name="T20" fmla="*/ 2147483647 w 14"/>
              <a:gd name="T21" fmla="*/ 0 h 16"/>
              <a:gd name="T22" fmla="*/ 2147483647 w 14"/>
              <a:gd name="T23" fmla="*/ 2147483647 h 16"/>
              <a:gd name="T24" fmla="*/ 2147483647 w 14"/>
              <a:gd name="T25" fmla="*/ 2147483647 h 16"/>
              <a:gd name="T26" fmla="*/ 2147483647 w 14"/>
              <a:gd name="T27" fmla="*/ 2147483647 h 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6"/>
              <a:gd name="T44" fmla="*/ 14 w 14"/>
              <a:gd name="T45" fmla="*/ 16 h 1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6">
                <a:moveTo>
                  <a:pt x="14" y="8"/>
                </a:moveTo>
                <a:lnTo>
                  <a:pt x="14" y="8"/>
                </a:lnTo>
                <a:lnTo>
                  <a:pt x="12" y="14"/>
                </a:lnTo>
                <a:lnTo>
                  <a:pt x="6" y="16"/>
                </a:lnTo>
                <a:lnTo>
                  <a:pt x="2" y="14"/>
                </a:lnTo>
                <a:lnTo>
                  <a:pt x="0" y="8"/>
                </a:lnTo>
                <a:lnTo>
                  <a:pt x="2" y="2"/>
                </a:lnTo>
                <a:lnTo>
                  <a:pt x="6" y="0"/>
                </a:lnTo>
                <a:lnTo>
                  <a:pt x="12" y="2"/>
                </a:lnTo>
                <a:lnTo>
                  <a:pt x="14" y="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3" name="Freeform 179"/>
          <p:cNvSpPr>
            <a:spLocks/>
          </p:cNvSpPr>
          <p:nvPr/>
        </p:nvSpPr>
        <p:spPr bwMode="auto">
          <a:xfrm>
            <a:off x="4379119" y="2807494"/>
            <a:ext cx="34529" cy="40481"/>
          </a:xfrm>
          <a:custGeom>
            <a:avLst/>
            <a:gdLst>
              <a:gd name="T0" fmla="*/ 2147483647 w 16"/>
              <a:gd name="T1" fmla="*/ 2147483647 h 16"/>
              <a:gd name="T2" fmla="*/ 2147483647 w 16"/>
              <a:gd name="T3" fmla="*/ 2147483647 h 16"/>
              <a:gd name="T4" fmla="*/ 2147483647 w 16"/>
              <a:gd name="T5" fmla="*/ 2147483647 h 16"/>
              <a:gd name="T6" fmla="*/ 2147483647 w 16"/>
              <a:gd name="T7" fmla="*/ 2147483647 h 16"/>
              <a:gd name="T8" fmla="*/ 2147483647 w 16"/>
              <a:gd name="T9" fmla="*/ 2147483647 h 16"/>
              <a:gd name="T10" fmla="*/ 2147483647 w 16"/>
              <a:gd name="T11" fmla="*/ 2147483647 h 16"/>
              <a:gd name="T12" fmla="*/ 0 w 16"/>
              <a:gd name="T13" fmla="*/ 2147483647 h 16"/>
              <a:gd name="T14" fmla="*/ 0 w 16"/>
              <a:gd name="T15" fmla="*/ 2147483647 h 16"/>
              <a:gd name="T16" fmla="*/ 2147483647 w 16"/>
              <a:gd name="T17" fmla="*/ 2147483647 h 16"/>
              <a:gd name="T18" fmla="*/ 2147483647 w 16"/>
              <a:gd name="T19" fmla="*/ 0 h 16"/>
              <a:gd name="T20" fmla="*/ 2147483647 w 16"/>
              <a:gd name="T21" fmla="*/ 0 h 16"/>
              <a:gd name="T22" fmla="*/ 2147483647 w 16"/>
              <a:gd name="T23" fmla="*/ 2147483647 h 16"/>
              <a:gd name="T24" fmla="*/ 2147483647 w 16"/>
              <a:gd name="T25" fmla="*/ 2147483647 h 16"/>
              <a:gd name="T26" fmla="*/ 2147483647 w 16"/>
              <a:gd name="T27" fmla="*/ 2147483647 h 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"/>
              <a:gd name="T43" fmla="*/ 0 h 16"/>
              <a:gd name="T44" fmla="*/ 16 w 16"/>
              <a:gd name="T45" fmla="*/ 16 h 1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" h="16">
                <a:moveTo>
                  <a:pt x="16" y="8"/>
                </a:moveTo>
                <a:lnTo>
                  <a:pt x="16" y="8"/>
                </a:lnTo>
                <a:lnTo>
                  <a:pt x="12" y="14"/>
                </a:lnTo>
                <a:lnTo>
                  <a:pt x="8" y="16"/>
                </a:lnTo>
                <a:lnTo>
                  <a:pt x="2" y="14"/>
                </a:lnTo>
                <a:lnTo>
                  <a:pt x="0" y="8"/>
                </a:lnTo>
                <a:lnTo>
                  <a:pt x="2" y="2"/>
                </a:lnTo>
                <a:lnTo>
                  <a:pt x="8" y="0"/>
                </a:lnTo>
                <a:lnTo>
                  <a:pt x="12" y="2"/>
                </a:lnTo>
                <a:lnTo>
                  <a:pt x="16" y="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4" name="Freeform 180"/>
          <p:cNvSpPr>
            <a:spLocks/>
          </p:cNvSpPr>
          <p:nvPr/>
        </p:nvSpPr>
        <p:spPr bwMode="auto">
          <a:xfrm>
            <a:off x="4436269" y="2812257"/>
            <a:ext cx="29766" cy="40481"/>
          </a:xfrm>
          <a:custGeom>
            <a:avLst/>
            <a:gdLst>
              <a:gd name="T0" fmla="*/ 2147483647 w 14"/>
              <a:gd name="T1" fmla="*/ 2147483647 h 16"/>
              <a:gd name="T2" fmla="*/ 2147483647 w 14"/>
              <a:gd name="T3" fmla="*/ 2147483647 h 16"/>
              <a:gd name="T4" fmla="*/ 2147483647 w 14"/>
              <a:gd name="T5" fmla="*/ 2147483647 h 16"/>
              <a:gd name="T6" fmla="*/ 2147483647 w 14"/>
              <a:gd name="T7" fmla="*/ 2147483647 h 16"/>
              <a:gd name="T8" fmla="*/ 2147483647 w 14"/>
              <a:gd name="T9" fmla="*/ 2147483647 h 16"/>
              <a:gd name="T10" fmla="*/ 2147483647 w 14"/>
              <a:gd name="T11" fmla="*/ 2147483647 h 16"/>
              <a:gd name="T12" fmla="*/ 0 w 14"/>
              <a:gd name="T13" fmla="*/ 2147483647 h 16"/>
              <a:gd name="T14" fmla="*/ 0 w 14"/>
              <a:gd name="T15" fmla="*/ 2147483647 h 16"/>
              <a:gd name="T16" fmla="*/ 2147483647 w 14"/>
              <a:gd name="T17" fmla="*/ 2147483647 h 16"/>
              <a:gd name="T18" fmla="*/ 2147483647 w 14"/>
              <a:gd name="T19" fmla="*/ 0 h 16"/>
              <a:gd name="T20" fmla="*/ 2147483647 w 14"/>
              <a:gd name="T21" fmla="*/ 0 h 16"/>
              <a:gd name="T22" fmla="*/ 2147483647 w 14"/>
              <a:gd name="T23" fmla="*/ 2147483647 h 16"/>
              <a:gd name="T24" fmla="*/ 2147483647 w 14"/>
              <a:gd name="T25" fmla="*/ 2147483647 h 16"/>
              <a:gd name="T26" fmla="*/ 2147483647 w 14"/>
              <a:gd name="T27" fmla="*/ 2147483647 h 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6"/>
              <a:gd name="T44" fmla="*/ 14 w 14"/>
              <a:gd name="T45" fmla="*/ 16 h 1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6">
                <a:moveTo>
                  <a:pt x="14" y="8"/>
                </a:moveTo>
                <a:lnTo>
                  <a:pt x="14" y="8"/>
                </a:lnTo>
                <a:lnTo>
                  <a:pt x="12" y="14"/>
                </a:lnTo>
                <a:lnTo>
                  <a:pt x="6" y="16"/>
                </a:lnTo>
                <a:lnTo>
                  <a:pt x="2" y="14"/>
                </a:lnTo>
                <a:lnTo>
                  <a:pt x="0" y="8"/>
                </a:lnTo>
                <a:lnTo>
                  <a:pt x="2" y="2"/>
                </a:lnTo>
                <a:lnTo>
                  <a:pt x="6" y="0"/>
                </a:lnTo>
                <a:lnTo>
                  <a:pt x="12" y="2"/>
                </a:lnTo>
                <a:lnTo>
                  <a:pt x="14" y="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5" name="Freeform 181"/>
          <p:cNvSpPr>
            <a:spLocks/>
          </p:cNvSpPr>
          <p:nvPr/>
        </p:nvSpPr>
        <p:spPr bwMode="auto">
          <a:xfrm>
            <a:off x="4444604" y="2690813"/>
            <a:ext cx="30956" cy="35719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2147483647 h 14"/>
              <a:gd name="T6" fmla="*/ 2147483647 w 14"/>
              <a:gd name="T7" fmla="*/ 2147483647 h 14"/>
              <a:gd name="T8" fmla="*/ 2147483647 w 14"/>
              <a:gd name="T9" fmla="*/ 2147483647 h 14"/>
              <a:gd name="T10" fmla="*/ 2147483647 w 14"/>
              <a:gd name="T11" fmla="*/ 2147483647 h 14"/>
              <a:gd name="T12" fmla="*/ 0 w 14"/>
              <a:gd name="T13" fmla="*/ 2147483647 h 14"/>
              <a:gd name="T14" fmla="*/ 0 w 14"/>
              <a:gd name="T15" fmla="*/ 2147483647 h 14"/>
              <a:gd name="T16" fmla="*/ 2147483647 w 14"/>
              <a:gd name="T17" fmla="*/ 2147483647 h 14"/>
              <a:gd name="T18" fmla="*/ 2147483647 w 14"/>
              <a:gd name="T19" fmla="*/ 0 h 14"/>
              <a:gd name="T20" fmla="*/ 2147483647 w 14"/>
              <a:gd name="T21" fmla="*/ 0 h 14"/>
              <a:gd name="T22" fmla="*/ 2147483647 w 14"/>
              <a:gd name="T23" fmla="*/ 2147483647 h 14"/>
              <a:gd name="T24" fmla="*/ 2147483647 w 14"/>
              <a:gd name="T25" fmla="*/ 2147483647 h 14"/>
              <a:gd name="T26" fmla="*/ 2147483647 w 14"/>
              <a:gd name="T27" fmla="*/ 2147483647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4"/>
              <a:gd name="T44" fmla="*/ 14 w 14"/>
              <a:gd name="T45" fmla="*/ 14 h 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4">
                <a:moveTo>
                  <a:pt x="14" y="6"/>
                </a:moveTo>
                <a:lnTo>
                  <a:pt x="14" y="6"/>
                </a:lnTo>
                <a:lnTo>
                  <a:pt x="12" y="12"/>
                </a:lnTo>
                <a:lnTo>
                  <a:pt x="8" y="14"/>
                </a:lnTo>
                <a:lnTo>
                  <a:pt x="2" y="12"/>
                </a:lnTo>
                <a:lnTo>
                  <a:pt x="0" y="6"/>
                </a:lnTo>
                <a:lnTo>
                  <a:pt x="2" y="2"/>
                </a:lnTo>
                <a:lnTo>
                  <a:pt x="8" y="0"/>
                </a:lnTo>
                <a:lnTo>
                  <a:pt x="12" y="2"/>
                </a:lnTo>
                <a:lnTo>
                  <a:pt x="14" y="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6" name="Freeform 182"/>
          <p:cNvSpPr>
            <a:spLocks/>
          </p:cNvSpPr>
          <p:nvPr/>
        </p:nvSpPr>
        <p:spPr bwMode="auto">
          <a:xfrm>
            <a:off x="4506516" y="2690813"/>
            <a:ext cx="28575" cy="35719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2147483647 h 14"/>
              <a:gd name="T6" fmla="*/ 2147483647 w 14"/>
              <a:gd name="T7" fmla="*/ 2147483647 h 14"/>
              <a:gd name="T8" fmla="*/ 2147483647 w 14"/>
              <a:gd name="T9" fmla="*/ 2147483647 h 14"/>
              <a:gd name="T10" fmla="*/ 2147483647 w 14"/>
              <a:gd name="T11" fmla="*/ 2147483647 h 14"/>
              <a:gd name="T12" fmla="*/ 0 w 14"/>
              <a:gd name="T13" fmla="*/ 2147483647 h 14"/>
              <a:gd name="T14" fmla="*/ 0 w 14"/>
              <a:gd name="T15" fmla="*/ 2147483647 h 14"/>
              <a:gd name="T16" fmla="*/ 2147483647 w 14"/>
              <a:gd name="T17" fmla="*/ 2147483647 h 14"/>
              <a:gd name="T18" fmla="*/ 2147483647 w 14"/>
              <a:gd name="T19" fmla="*/ 0 h 14"/>
              <a:gd name="T20" fmla="*/ 2147483647 w 14"/>
              <a:gd name="T21" fmla="*/ 0 h 14"/>
              <a:gd name="T22" fmla="*/ 2147483647 w 14"/>
              <a:gd name="T23" fmla="*/ 2147483647 h 14"/>
              <a:gd name="T24" fmla="*/ 2147483647 w 14"/>
              <a:gd name="T25" fmla="*/ 2147483647 h 14"/>
              <a:gd name="T26" fmla="*/ 2147483647 w 14"/>
              <a:gd name="T27" fmla="*/ 2147483647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4"/>
              <a:gd name="T44" fmla="*/ 14 w 14"/>
              <a:gd name="T45" fmla="*/ 14 h 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4">
                <a:moveTo>
                  <a:pt x="14" y="6"/>
                </a:moveTo>
                <a:lnTo>
                  <a:pt x="14" y="6"/>
                </a:lnTo>
                <a:lnTo>
                  <a:pt x="12" y="12"/>
                </a:lnTo>
                <a:lnTo>
                  <a:pt x="6" y="14"/>
                </a:lnTo>
                <a:lnTo>
                  <a:pt x="2" y="12"/>
                </a:lnTo>
                <a:lnTo>
                  <a:pt x="0" y="6"/>
                </a:lnTo>
                <a:lnTo>
                  <a:pt x="2" y="2"/>
                </a:lnTo>
                <a:lnTo>
                  <a:pt x="6" y="0"/>
                </a:lnTo>
                <a:lnTo>
                  <a:pt x="12" y="2"/>
                </a:lnTo>
                <a:lnTo>
                  <a:pt x="14" y="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7" name="Freeform 183"/>
          <p:cNvSpPr>
            <a:spLocks/>
          </p:cNvSpPr>
          <p:nvPr/>
        </p:nvSpPr>
        <p:spPr bwMode="auto">
          <a:xfrm>
            <a:off x="4475560" y="2750344"/>
            <a:ext cx="30956" cy="35719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2147483647 h 14"/>
              <a:gd name="T6" fmla="*/ 2147483647 w 14"/>
              <a:gd name="T7" fmla="*/ 2147483647 h 14"/>
              <a:gd name="T8" fmla="*/ 2147483647 w 14"/>
              <a:gd name="T9" fmla="*/ 2147483647 h 14"/>
              <a:gd name="T10" fmla="*/ 2147483647 w 14"/>
              <a:gd name="T11" fmla="*/ 2147483647 h 14"/>
              <a:gd name="T12" fmla="*/ 0 w 14"/>
              <a:gd name="T13" fmla="*/ 2147483647 h 14"/>
              <a:gd name="T14" fmla="*/ 0 w 14"/>
              <a:gd name="T15" fmla="*/ 2147483647 h 14"/>
              <a:gd name="T16" fmla="*/ 2147483647 w 14"/>
              <a:gd name="T17" fmla="*/ 2147483647 h 14"/>
              <a:gd name="T18" fmla="*/ 2147483647 w 14"/>
              <a:gd name="T19" fmla="*/ 0 h 14"/>
              <a:gd name="T20" fmla="*/ 2147483647 w 14"/>
              <a:gd name="T21" fmla="*/ 0 h 14"/>
              <a:gd name="T22" fmla="*/ 2147483647 w 14"/>
              <a:gd name="T23" fmla="*/ 2147483647 h 14"/>
              <a:gd name="T24" fmla="*/ 2147483647 w 14"/>
              <a:gd name="T25" fmla="*/ 2147483647 h 14"/>
              <a:gd name="T26" fmla="*/ 2147483647 w 14"/>
              <a:gd name="T27" fmla="*/ 2147483647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4"/>
              <a:gd name="T44" fmla="*/ 14 w 14"/>
              <a:gd name="T45" fmla="*/ 14 h 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4">
                <a:moveTo>
                  <a:pt x="14" y="6"/>
                </a:moveTo>
                <a:lnTo>
                  <a:pt x="14" y="6"/>
                </a:lnTo>
                <a:lnTo>
                  <a:pt x="12" y="12"/>
                </a:lnTo>
                <a:lnTo>
                  <a:pt x="6" y="14"/>
                </a:lnTo>
                <a:lnTo>
                  <a:pt x="2" y="12"/>
                </a:lnTo>
                <a:lnTo>
                  <a:pt x="0" y="6"/>
                </a:lnTo>
                <a:lnTo>
                  <a:pt x="2" y="2"/>
                </a:lnTo>
                <a:lnTo>
                  <a:pt x="6" y="0"/>
                </a:lnTo>
                <a:lnTo>
                  <a:pt x="12" y="2"/>
                </a:lnTo>
                <a:lnTo>
                  <a:pt x="14" y="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8" name="Freeform 184"/>
          <p:cNvSpPr>
            <a:spLocks/>
          </p:cNvSpPr>
          <p:nvPr/>
        </p:nvSpPr>
        <p:spPr bwMode="auto">
          <a:xfrm>
            <a:off x="4413648" y="2750344"/>
            <a:ext cx="30956" cy="35719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2147483647 h 14"/>
              <a:gd name="T6" fmla="*/ 2147483647 w 14"/>
              <a:gd name="T7" fmla="*/ 2147483647 h 14"/>
              <a:gd name="T8" fmla="*/ 2147483647 w 14"/>
              <a:gd name="T9" fmla="*/ 2147483647 h 14"/>
              <a:gd name="T10" fmla="*/ 2147483647 w 14"/>
              <a:gd name="T11" fmla="*/ 2147483647 h 14"/>
              <a:gd name="T12" fmla="*/ 0 w 14"/>
              <a:gd name="T13" fmla="*/ 2147483647 h 14"/>
              <a:gd name="T14" fmla="*/ 0 w 14"/>
              <a:gd name="T15" fmla="*/ 2147483647 h 14"/>
              <a:gd name="T16" fmla="*/ 2147483647 w 14"/>
              <a:gd name="T17" fmla="*/ 2147483647 h 14"/>
              <a:gd name="T18" fmla="*/ 2147483647 w 14"/>
              <a:gd name="T19" fmla="*/ 0 h 14"/>
              <a:gd name="T20" fmla="*/ 2147483647 w 14"/>
              <a:gd name="T21" fmla="*/ 0 h 14"/>
              <a:gd name="T22" fmla="*/ 2147483647 w 14"/>
              <a:gd name="T23" fmla="*/ 2147483647 h 14"/>
              <a:gd name="T24" fmla="*/ 2147483647 w 14"/>
              <a:gd name="T25" fmla="*/ 2147483647 h 14"/>
              <a:gd name="T26" fmla="*/ 2147483647 w 14"/>
              <a:gd name="T27" fmla="*/ 2147483647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4"/>
              <a:gd name="T44" fmla="*/ 14 w 14"/>
              <a:gd name="T45" fmla="*/ 14 h 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4">
                <a:moveTo>
                  <a:pt x="14" y="6"/>
                </a:moveTo>
                <a:lnTo>
                  <a:pt x="14" y="6"/>
                </a:lnTo>
                <a:lnTo>
                  <a:pt x="12" y="12"/>
                </a:lnTo>
                <a:lnTo>
                  <a:pt x="6" y="14"/>
                </a:lnTo>
                <a:lnTo>
                  <a:pt x="2" y="12"/>
                </a:lnTo>
                <a:lnTo>
                  <a:pt x="0" y="6"/>
                </a:lnTo>
                <a:lnTo>
                  <a:pt x="2" y="2"/>
                </a:lnTo>
                <a:lnTo>
                  <a:pt x="6" y="0"/>
                </a:lnTo>
                <a:lnTo>
                  <a:pt x="12" y="2"/>
                </a:lnTo>
                <a:lnTo>
                  <a:pt x="14" y="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899" name="Freeform 185"/>
          <p:cNvSpPr>
            <a:spLocks/>
          </p:cNvSpPr>
          <p:nvPr/>
        </p:nvSpPr>
        <p:spPr bwMode="auto">
          <a:xfrm>
            <a:off x="4388644" y="2683669"/>
            <a:ext cx="30956" cy="42863"/>
          </a:xfrm>
          <a:custGeom>
            <a:avLst/>
            <a:gdLst>
              <a:gd name="T0" fmla="*/ 2147483647 w 14"/>
              <a:gd name="T1" fmla="*/ 2147483647 h 16"/>
              <a:gd name="T2" fmla="*/ 2147483647 w 14"/>
              <a:gd name="T3" fmla="*/ 2147483647 h 16"/>
              <a:gd name="T4" fmla="*/ 2147483647 w 14"/>
              <a:gd name="T5" fmla="*/ 2147483647 h 16"/>
              <a:gd name="T6" fmla="*/ 2147483647 w 14"/>
              <a:gd name="T7" fmla="*/ 2147483647 h 16"/>
              <a:gd name="T8" fmla="*/ 2147483647 w 14"/>
              <a:gd name="T9" fmla="*/ 2147483647 h 16"/>
              <a:gd name="T10" fmla="*/ 2147483647 w 14"/>
              <a:gd name="T11" fmla="*/ 2147483647 h 16"/>
              <a:gd name="T12" fmla="*/ 0 w 14"/>
              <a:gd name="T13" fmla="*/ 2147483647 h 16"/>
              <a:gd name="T14" fmla="*/ 0 w 14"/>
              <a:gd name="T15" fmla="*/ 2147483647 h 16"/>
              <a:gd name="T16" fmla="*/ 2147483647 w 14"/>
              <a:gd name="T17" fmla="*/ 2147483647 h 16"/>
              <a:gd name="T18" fmla="*/ 2147483647 w 14"/>
              <a:gd name="T19" fmla="*/ 0 h 16"/>
              <a:gd name="T20" fmla="*/ 2147483647 w 14"/>
              <a:gd name="T21" fmla="*/ 0 h 16"/>
              <a:gd name="T22" fmla="*/ 2147483647 w 14"/>
              <a:gd name="T23" fmla="*/ 2147483647 h 16"/>
              <a:gd name="T24" fmla="*/ 2147483647 w 14"/>
              <a:gd name="T25" fmla="*/ 2147483647 h 16"/>
              <a:gd name="T26" fmla="*/ 2147483647 w 14"/>
              <a:gd name="T27" fmla="*/ 2147483647 h 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6"/>
              <a:gd name="T44" fmla="*/ 14 w 14"/>
              <a:gd name="T45" fmla="*/ 16 h 1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6">
                <a:moveTo>
                  <a:pt x="14" y="8"/>
                </a:moveTo>
                <a:lnTo>
                  <a:pt x="14" y="8"/>
                </a:lnTo>
                <a:lnTo>
                  <a:pt x="12" y="14"/>
                </a:lnTo>
                <a:lnTo>
                  <a:pt x="6" y="16"/>
                </a:lnTo>
                <a:lnTo>
                  <a:pt x="2" y="14"/>
                </a:lnTo>
                <a:lnTo>
                  <a:pt x="0" y="8"/>
                </a:lnTo>
                <a:lnTo>
                  <a:pt x="2" y="4"/>
                </a:lnTo>
                <a:lnTo>
                  <a:pt x="6" y="0"/>
                </a:lnTo>
                <a:lnTo>
                  <a:pt x="12" y="4"/>
                </a:lnTo>
                <a:lnTo>
                  <a:pt x="14" y="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0" name="Freeform 186"/>
          <p:cNvSpPr>
            <a:spLocks/>
          </p:cNvSpPr>
          <p:nvPr/>
        </p:nvSpPr>
        <p:spPr bwMode="auto">
          <a:xfrm>
            <a:off x="4627960" y="2619375"/>
            <a:ext cx="30956" cy="35719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2147483647 h 14"/>
              <a:gd name="T6" fmla="*/ 2147483647 w 14"/>
              <a:gd name="T7" fmla="*/ 2147483647 h 14"/>
              <a:gd name="T8" fmla="*/ 2147483647 w 14"/>
              <a:gd name="T9" fmla="*/ 2147483647 h 14"/>
              <a:gd name="T10" fmla="*/ 2147483647 w 14"/>
              <a:gd name="T11" fmla="*/ 2147483647 h 14"/>
              <a:gd name="T12" fmla="*/ 0 w 14"/>
              <a:gd name="T13" fmla="*/ 2147483647 h 14"/>
              <a:gd name="T14" fmla="*/ 0 w 14"/>
              <a:gd name="T15" fmla="*/ 2147483647 h 14"/>
              <a:gd name="T16" fmla="*/ 2147483647 w 14"/>
              <a:gd name="T17" fmla="*/ 2147483647 h 14"/>
              <a:gd name="T18" fmla="*/ 2147483647 w 14"/>
              <a:gd name="T19" fmla="*/ 0 h 14"/>
              <a:gd name="T20" fmla="*/ 2147483647 w 14"/>
              <a:gd name="T21" fmla="*/ 0 h 14"/>
              <a:gd name="T22" fmla="*/ 2147483647 w 14"/>
              <a:gd name="T23" fmla="*/ 2147483647 h 14"/>
              <a:gd name="T24" fmla="*/ 2147483647 w 14"/>
              <a:gd name="T25" fmla="*/ 2147483647 h 14"/>
              <a:gd name="T26" fmla="*/ 2147483647 w 14"/>
              <a:gd name="T27" fmla="*/ 2147483647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4"/>
              <a:gd name="T44" fmla="*/ 14 w 14"/>
              <a:gd name="T45" fmla="*/ 14 h 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4">
                <a:moveTo>
                  <a:pt x="14" y="8"/>
                </a:moveTo>
                <a:lnTo>
                  <a:pt x="14" y="8"/>
                </a:lnTo>
                <a:lnTo>
                  <a:pt x="12" y="12"/>
                </a:lnTo>
                <a:lnTo>
                  <a:pt x="6" y="14"/>
                </a:lnTo>
                <a:lnTo>
                  <a:pt x="2" y="12"/>
                </a:lnTo>
                <a:lnTo>
                  <a:pt x="0" y="8"/>
                </a:lnTo>
                <a:lnTo>
                  <a:pt x="2" y="2"/>
                </a:lnTo>
                <a:lnTo>
                  <a:pt x="6" y="0"/>
                </a:lnTo>
                <a:lnTo>
                  <a:pt x="12" y="2"/>
                </a:lnTo>
                <a:lnTo>
                  <a:pt x="14" y="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1" name="Freeform 187"/>
          <p:cNvSpPr>
            <a:spLocks/>
          </p:cNvSpPr>
          <p:nvPr/>
        </p:nvSpPr>
        <p:spPr bwMode="auto">
          <a:xfrm>
            <a:off x="4658916" y="2669382"/>
            <a:ext cx="34528" cy="35719"/>
          </a:xfrm>
          <a:custGeom>
            <a:avLst/>
            <a:gdLst>
              <a:gd name="T0" fmla="*/ 2147483647 w 16"/>
              <a:gd name="T1" fmla="*/ 2147483647 h 14"/>
              <a:gd name="T2" fmla="*/ 2147483647 w 16"/>
              <a:gd name="T3" fmla="*/ 2147483647 h 14"/>
              <a:gd name="T4" fmla="*/ 2147483647 w 16"/>
              <a:gd name="T5" fmla="*/ 2147483647 h 14"/>
              <a:gd name="T6" fmla="*/ 2147483647 w 16"/>
              <a:gd name="T7" fmla="*/ 2147483647 h 14"/>
              <a:gd name="T8" fmla="*/ 2147483647 w 16"/>
              <a:gd name="T9" fmla="*/ 2147483647 h 14"/>
              <a:gd name="T10" fmla="*/ 2147483647 w 16"/>
              <a:gd name="T11" fmla="*/ 2147483647 h 14"/>
              <a:gd name="T12" fmla="*/ 0 w 16"/>
              <a:gd name="T13" fmla="*/ 2147483647 h 14"/>
              <a:gd name="T14" fmla="*/ 0 w 16"/>
              <a:gd name="T15" fmla="*/ 2147483647 h 14"/>
              <a:gd name="T16" fmla="*/ 2147483647 w 16"/>
              <a:gd name="T17" fmla="*/ 2147483647 h 14"/>
              <a:gd name="T18" fmla="*/ 2147483647 w 16"/>
              <a:gd name="T19" fmla="*/ 0 h 14"/>
              <a:gd name="T20" fmla="*/ 2147483647 w 16"/>
              <a:gd name="T21" fmla="*/ 0 h 14"/>
              <a:gd name="T22" fmla="*/ 2147483647 w 16"/>
              <a:gd name="T23" fmla="*/ 2147483647 h 14"/>
              <a:gd name="T24" fmla="*/ 2147483647 w 16"/>
              <a:gd name="T25" fmla="*/ 2147483647 h 14"/>
              <a:gd name="T26" fmla="*/ 2147483647 w 16"/>
              <a:gd name="T27" fmla="*/ 2147483647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"/>
              <a:gd name="T43" fmla="*/ 0 h 14"/>
              <a:gd name="T44" fmla="*/ 16 w 16"/>
              <a:gd name="T45" fmla="*/ 14 h 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" h="14">
                <a:moveTo>
                  <a:pt x="16" y="6"/>
                </a:moveTo>
                <a:lnTo>
                  <a:pt x="16" y="6"/>
                </a:lnTo>
                <a:lnTo>
                  <a:pt x="12" y="12"/>
                </a:lnTo>
                <a:lnTo>
                  <a:pt x="8" y="14"/>
                </a:lnTo>
                <a:lnTo>
                  <a:pt x="2" y="12"/>
                </a:lnTo>
                <a:lnTo>
                  <a:pt x="0" y="6"/>
                </a:lnTo>
                <a:lnTo>
                  <a:pt x="2" y="2"/>
                </a:lnTo>
                <a:lnTo>
                  <a:pt x="8" y="0"/>
                </a:lnTo>
                <a:lnTo>
                  <a:pt x="12" y="2"/>
                </a:lnTo>
                <a:lnTo>
                  <a:pt x="16" y="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2" name="Freeform 188"/>
          <p:cNvSpPr>
            <a:spLocks/>
          </p:cNvSpPr>
          <p:nvPr/>
        </p:nvSpPr>
        <p:spPr bwMode="auto">
          <a:xfrm>
            <a:off x="4698207" y="2619376"/>
            <a:ext cx="30956" cy="40481"/>
          </a:xfrm>
          <a:custGeom>
            <a:avLst/>
            <a:gdLst>
              <a:gd name="T0" fmla="*/ 2147483647 w 14"/>
              <a:gd name="T1" fmla="*/ 2147483647 h 16"/>
              <a:gd name="T2" fmla="*/ 2147483647 w 14"/>
              <a:gd name="T3" fmla="*/ 2147483647 h 16"/>
              <a:gd name="T4" fmla="*/ 2147483647 w 14"/>
              <a:gd name="T5" fmla="*/ 2147483647 h 16"/>
              <a:gd name="T6" fmla="*/ 2147483647 w 14"/>
              <a:gd name="T7" fmla="*/ 2147483647 h 16"/>
              <a:gd name="T8" fmla="*/ 2147483647 w 14"/>
              <a:gd name="T9" fmla="*/ 2147483647 h 16"/>
              <a:gd name="T10" fmla="*/ 2147483647 w 14"/>
              <a:gd name="T11" fmla="*/ 2147483647 h 16"/>
              <a:gd name="T12" fmla="*/ 0 w 14"/>
              <a:gd name="T13" fmla="*/ 2147483647 h 16"/>
              <a:gd name="T14" fmla="*/ 0 w 14"/>
              <a:gd name="T15" fmla="*/ 2147483647 h 16"/>
              <a:gd name="T16" fmla="*/ 2147483647 w 14"/>
              <a:gd name="T17" fmla="*/ 2147483647 h 16"/>
              <a:gd name="T18" fmla="*/ 2147483647 w 14"/>
              <a:gd name="T19" fmla="*/ 0 h 16"/>
              <a:gd name="T20" fmla="*/ 2147483647 w 14"/>
              <a:gd name="T21" fmla="*/ 0 h 16"/>
              <a:gd name="T22" fmla="*/ 2147483647 w 14"/>
              <a:gd name="T23" fmla="*/ 2147483647 h 16"/>
              <a:gd name="T24" fmla="*/ 2147483647 w 14"/>
              <a:gd name="T25" fmla="*/ 2147483647 h 16"/>
              <a:gd name="T26" fmla="*/ 2147483647 w 14"/>
              <a:gd name="T27" fmla="*/ 2147483647 h 1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6"/>
              <a:gd name="T44" fmla="*/ 14 w 14"/>
              <a:gd name="T45" fmla="*/ 16 h 1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6">
                <a:moveTo>
                  <a:pt x="14" y="8"/>
                </a:moveTo>
                <a:lnTo>
                  <a:pt x="14" y="8"/>
                </a:lnTo>
                <a:lnTo>
                  <a:pt x="12" y="14"/>
                </a:lnTo>
                <a:lnTo>
                  <a:pt x="6" y="16"/>
                </a:lnTo>
                <a:lnTo>
                  <a:pt x="2" y="14"/>
                </a:lnTo>
                <a:lnTo>
                  <a:pt x="0" y="8"/>
                </a:lnTo>
                <a:lnTo>
                  <a:pt x="2" y="4"/>
                </a:lnTo>
                <a:lnTo>
                  <a:pt x="6" y="0"/>
                </a:lnTo>
                <a:lnTo>
                  <a:pt x="12" y="4"/>
                </a:lnTo>
                <a:lnTo>
                  <a:pt x="14" y="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3" name="Freeform 189"/>
          <p:cNvSpPr>
            <a:spLocks/>
          </p:cNvSpPr>
          <p:nvPr/>
        </p:nvSpPr>
        <p:spPr bwMode="auto">
          <a:xfrm>
            <a:off x="4658916" y="2576513"/>
            <a:ext cx="34528" cy="35719"/>
          </a:xfrm>
          <a:custGeom>
            <a:avLst/>
            <a:gdLst>
              <a:gd name="T0" fmla="*/ 2147483647 w 16"/>
              <a:gd name="T1" fmla="*/ 2147483647 h 14"/>
              <a:gd name="T2" fmla="*/ 2147483647 w 16"/>
              <a:gd name="T3" fmla="*/ 2147483647 h 14"/>
              <a:gd name="T4" fmla="*/ 2147483647 w 16"/>
              <a:gd name="T5" fmla="*/ 2147483647 h 14"/>
              <a:gd name="T6" fmla="*/ 2147483647 w 16"/>
              <a:gd name="T7" fmla="*/ 2147483647 h 14"/>
              <a:gd name="T8" fmla="*/ 2147483647 w 16"/>
              <a:gd name="T9" fmla="*/ 2147483647 h 14"/>
              <a:gd name="T10" fmla="*/ 2147483647 w 16"/>
              <a:gd name="T11" fmla="*/ 2147483647 h 14"/>
              <a:gd name="T12" fmla="*/ 0 w 16"/>
              <a:gd name="T13" fmla="*/ 2147483647 h 14"/>
              <a:gd name="T14" fmla="*/ 0 w 16"/>
              <a:gd name="T15" fmla="*/ 2147483647 h 14"/>
              <a:gd name="T16" fmla="*/ 2147483647 w 16"/>
              <a:gd name="T17" fmla="*/ 2147483647 h 14"/>
              <a:gd name="T18" fmla="*/ 2147483647 w 16"/>
              <a:gd name="T19" fmla="*/ 0 h 14"/>
              <a:gd name="T20" fmla="*/ 2147483647 w 16"/>
              <a:gd name="T21" fmla="*/ 0 h 14"/>
              <a:gd name="T22" fmla="*/ 2147483647 w 16"/>
              <a:gd name="T23" fmla="*/ 2147483647 h 14"/>
              <a:gd name="T24" fmla="*/ 2147483647 w 16"/>
              <a:gd name="T25" fmla="*/ 2147483647 h 14"/>
              <a:gd name="T26" fmla="*/ 2147483647 w 16"/>
              <a:gd name="T27" fmla="*/ 2147483647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"/>
              <a:gd name="T43" fmla="*/ 0 h 14"/>
              <a:gd name="T44" fmla="*/ 16 w 16"/>
              <a:gd name="T45" fmla="*/ 14 h 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" h="14">
                <a:moveTo>
                  <a:pt x="16" y="6"/>
                </a:moveTo>
                <a:lnTo>
                  <a:pt x="16" y="6"/>
                </a:lnTo>
                <a:lnTo>
                  <a:pt x="12" y="12"/>
                </a:lnTo>
                <a:lnTo>
                  <a:pt x="8" y="14"/>
                </a:lnTo>
                <a:lnTo>
                  <a:pt x="2" y="12"/>
                </a:lnTo>
                <a:lnTo>
                  <a:pt x="0" y="6"/>
                </a:lnTo>
                <a:lnTo>
                  <a:pt x="2" y="2"/>
                </a:lnTo>
                <a:lnTo>
                  <a:pt x="8" y="0"/>
                </a:lnTo>
                <a:lnTo>
                  <a:pt x="12" y="2"/>
                </a:lnTo>
                <a:lnTo>
                  <a:pt x="16" y="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4" name="Freeform 190"/>
          <p:cNvSpPr>
            <a:spLocks/>
          </p:cNvSpPr>
          <p:nvPr/>
        </p:nvSpPr>
        <p:spPr bwMode="auto">
          <a:xfrm>
            <a:off x="3627835" y="2357438"/>
            <a:ext cx="507206" cy="813197"/>
          </a:xfrm>
          <a:custGeom>
            <a:avLst/>
            <a:gdLst>
              <a:gd name="T0" fmla="*/ 2147483647 w 232"/>
              <a:gd name="T1" fmla="*/ 2147483647 h 318"/>
              <a:gd name="T2" fmla="*/ 2147483647 w 232"/>
              <a:gd name="T3" fmla="*/ 2147483647 h 318"/>
              <a:gd name="T4" fmla="*/ 2147483647 w 232"/>
              <a:gd name="T5" fmla="*/ 2147483647 h 318"/>
              <a:gd name="T6" fmla="*/ 2147483647 w 232"/>
              <a:gd name="T7" fmla="*/ 2147483647 h 318"/>
              <a:gd name="T8" fmla="*/ 2147483647 w 232"/>
              <a:gd name="T9" fmla="*/ 2147483647 h 318"/>
              <a:gd name="T10" fmla="*/ 2147483647 w 232"/>
              <a:gd name="T11" fmla="*/ 2147483647 h 318"/>
              <a:gd name="T12" fmla="*/ 2147483647 w 232"/>
              <a:gd name="T13" fmla="*/ 2147483647 h 318"/>
              <a:gd name="T14" fmla="*/ 2147483647 w 232"/>
              <a:gd name="T15" fmla="*/ 2147483647 h 318"/>
              <a:gd name="T16" fmla="*/ 2147483647 w 232"/>
              <a:gd name="T17" fmla="*/ 2147483647 h 318"/>
              <a:gd name="T18" fmla="*/ 2147483647 w 232"/>
              <a:gd name="T19" fmla="*/ 2147483647 h 318"/>
              <a:gd name="T20" fmla="*/ 2147483647 w 232"/>
              <a:gd name="T21" fmla="*/ 2147483647 h 318"/>
              <a:gd name="T22" fmla="*/ 2147483647 w 232"/>
              <a:gd name="T23" fmla="*/ 2147483647 h 318"/>
              <a:gd name="T24" fmla="*/ 2147483647 w 232"/>
              <a:gd name="T25" fmla="*/ 2147483647 h 318"/>
              <a:gd name="T26" fmla="*/ 0 w 232"/>
              <a:gd name="T27" fmla="*/ 2147483647 h 318"/>
              <a:gd name="T28" fmla="*/ 0 w 232"/>
              <a:gd name="T29" fmla="*/ 2147483647 h 318"/>
              <a:gd name="T30" fmla="*/ 0 w 232"/>
              <a:gd name="T31" fmla="*/ 2147483647 h 318"/>
              <a:gd name="T32" fmla="*/ 2147483647 w 232"/>
              <a:gd name="T33" fmla="*/ 2147483647 h 318"/>
              <a:gd name="T34" fmla="*/ 2147483647 w 232"/>
              <a:gd name="T35" fmla="*/ 2147483647 h 318"/>
              <a:gd name="T36" fmla="*/ 2147483647 w 232"/>
              <a:gd name="T37" fmla="*/ 2147483647 h 318"/>
              <a:gd name="T38" fmla="*/ 2147483647 w 232"/>
              <a:gd name="T39" fmla="*/ 0 h 318"/>
              <a:gd name="T40" fmla="*/ 2147483647 w 232"/>
              <a:gd name="T41" fmla="*/ 0 h 318"/>
              <a:gd name="T42" fmla="*/ 2147483647 w 232"/>
              <a:gd name="T43" fmla="*/ 0 h 318"/>
              <a:gd name="T44" fmla="*/ 2147483647 w 232"/>
              <a:gd name="T45" fmla="*/ 0 h 318"/>
              <a:gd name="T46" fmla="*/ 2147483647 w 232"/>
              <a:gd name="T47" fmla="*/ 2147483647 h 318"/>
              <a:gd name="T48" fmla="*/ 2147483647 w 232"/>
              <a:gd name="T49" fmla="*/ 2147483647 h 318"/>
              <a:gd name="T50" fmla="*/ 2147483647 w 232"/>
              <a:gd name="T51" fmla="*/ 2147483647 h 318"/>
              <a:gd name="T52" fmla="*/ 2147483647 w 232"/>
              <a:gd name="T53" fmla="*/ 2147483647 h 318"/>
              <a:gd name="T54" fmla="*/ 2147483647 w 232"/>
              <a:gd name="T55" fmla="*/ 2147483647 h 318"/>
              <a:gd name="T56" fmla="*/ 2147483647 w 232"/>
              <a:gd name="T57" fmla="*/ 2147483647 h 318"/>
              <a:gd name="T58" fmla="*/ 2147483647 w 232"/>
              <a:gd name="T59" fmla="*/ 2147483647 h 318"/>
              <a:gd name="T60" fmla="*/ 2147483647 w 232"/>
              <a:gd name="T61" fmla="*/ 2147483647 h 318"/>
              <a:gd name="T62" fmla="*/ 2147483647 w 232"/>
              <a:gd name="T63" fmla="*/ 2147483647 h 318"/>
              <a:gd name="T64" fmla="*/ 2147483647 w 232"/>
              <a:gd name="T65" fmla="*/ 2147483647 h 318"/>
              <a:gd name="T66" fmla="*/ 2147483647 w 232"/>
              <a:gd name="T67" fmla="*/ 2147483647 h 318"/>
              <a:gd name="T68" fmla="*/ 2147483647 w 232"/>
              <a:gd name="T69" fmla="*/ 2147483647 h 318"/>
              <a:gd name="T70" fmla="*/ 2147483647 w 232"/>
              <a:gd name="T71" fmla="*/ 2147483647 h 318"/>
              <a:gd name="T72" fmla="*/ 2147483647 w 232"/>
              <a:gd name="T73" fmla="*/ 2147483647 h 318"/>
              <a:gd name="T74" fmla="*/ 2147483647 w 232"/>
              <a:gd name="T75" fmla="*/ 2147483647 h 318"/>
              <a:gd name="T76" fmla="*/ 2147483647 w 232"/>
              <a:gd name="T77" fmla="*/ 2147483647 h 318"/>
              <a:gd name="T78" fmla="*/ 2147483647 w 232"/>
              <a:gd name="T79" fmla="*/ 2147483647 h 318"/>
              <a:gd name="T80" fmla="*/ 2147483647 w 232"/>
              <a:gd name="T81" fmla="*/ 2147483647 h 318"/>
              <a:gd name="T82" fmla="*/ 2147483647 w 232"/>
              <a:gd name="T83" fmla="*/ 2147483647 h 31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32"/>
              <a:gd name="T127" fmla="*/ 0 h 318"/>
              <a:gd name="T128" fmla="*/ 232 w 232"/>
              <a:gd name="T129" fmla="*/ 318 h 31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32" h="318">
                <a:moveTo>
                  <a:pt x="50" y="318"/>
                </a:moveTo>
                <a:lnTo>
                  <a:pt x="62" y="70"/>
                </a:lnTo>
                <a:lnTo>
                  <a:pt x="52" y="70"/>
                </a:lnTo>
                <a:lnTo>
                  <a:pt x="52" y="224"/>
                </a:lnTo>
                <a:lnTo>
                  <a:pt x="50" y="234"/>
                </a:lnTo>
                <a:lnTo>
                  <a:pt x="44" y="242"/>
                </a:lnTo>
                <a:lnTo>
                  <a:pt x="36" y="248"/>
                </a:lnTo>
                <a:lnTo>
                  <a:pt x="26" y="250"/>
                </a:lnTo>
                <a:lnTo>
                  <a:pt x="16" y="248"/>
                </a:lnTo>
                <a:lnTo>
                  <a:pt x="8" y="242"/>
                </a:lnTo>
                <a:lnTo>
                  <a:pt x="2" y="234"/>
                </a:lnTo>
                <a:lnTo>
                  <a:pt x="0" y="224"/>
                </a:lnTo>
                <a:lnTo>
                  <a:pt x="0" y="26"/>
                </a:lnTo>
                <a:lnTo>
                  <a:pt x="2" y="16"/>
                </a:lnTo>
                <a:lnTo>
                  <a:pt x="8" y="8"/>
                </a:lnTo>
                <a:lnTo>
                  <a:pt x="16" y="2"/>
                </a:lnTo>
                <a:lnTo>
                  <a:pt x="26" y="0"/>
                </a:lnTo>
                <a:lnTo>
                  <a:pt x="206" y="0"/>
                </a:lnTo>
                <a:lnTo>
                  <a:pt x="216" y="2"/>
                </a:lnTo>
                <a:lnTo>
                  <a:pt x="224" y="8"/>
                </a:lnTo>
                <a:lnTo>
                  <a:pt x="230" y="16"/>
                </a:lnTo>
                <a:lnTo>
                  <a:pt x="232" y="26"/>
                </a:lnTo>
                <a:lnTo>
                  <a:pt x="232" y="224"/>
                </a:lnTo>
                <a:lnTo>
                  <a:pt x="230" y="234"/>
                </a:lnTo>
                <a:lnTo>
                  <a:pt x="224" y="242"/>
                </a:lnTo>
                <a:lnTo>
                  <a:pt x="216" y="248"/>
                </a:lnTo>
                <a:lnTo>
                  <a:pt x="206" y="250"/>
                </a:lnTo>
                <a:lnTo>
                  <a:pt x="196" y="248"/>
                </a:lnTo>
                <a:lnTo>
                  <a:pt x="188" y="242"/>
                </a:lnTo>
                <a:lnTo>
                  <a:pt x="182" y="234"/>
                </a:lnTo>
                <a:lnTo>
                  <a:pt x="180" y="224"/>
                </a:lnTo>
                <a:lnTo>
                  <a:pt x="180" y="70"/>
                </a:lnTo>
                <a:lnTo>
                  <a:pt x="170" y="70"/>
                </a:lnTo>
                <a:lnTo>
                  <a:pt x="180" y="318"/>
                </a:lnTo>
                <a:lnTo>
                  <a:pt x="50" y="31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5" name="Freeform 191"/>
          <p:cNvSpPr>
            <a:spLocks/>
          </p:cNvSpPr>
          <p:nvPr/>
        </p:nvSpPr>
        <p:spPr bwMode="auto">
          <a:xfrm>
            <a:off x="3890963" y="3170635"/>
            <a:ext cx="111919" cy="471488"/>
          </a:xfrm>
          <a:custGeom>
            <a:avLst/>
            <a:gdLst>
              <a:gd name="T0" fmla="*/ 2147483647 w 52"/>
              <a:gd name="T1" fmla="*/ 0 h 184"/>
              <a:gd name="T2" fmla="*/ 2147483647 w 52"/>
              <a:gd name="T3" fmla="*/ 2147483647 h 184"/>
              <a:gd name="T4" fmla="*/ 2147483647 w 52"/>
              <a:gd name="T5" fmla="*/ 2147483647 h 184"/>
              <a:gd name="T6" fmla="*/ 2147483647 w 52"/>
              <a:gd name="T7" fmla="*/ 2147483647 h 184"/>
              <a:gd name="T8" fmla="*/ 2147483647 w 52"/>
              <a:gd name="T9" fmla="*/ 2147483647 h 184"/>
              <a:gd name="T10" fmla="*/ 2147483647 w 52"/>
              <a:gd name="T11" fmla="*/ 2147483647 h 184"/>
              <a:gd name="T12" fmla="*/ 2147483647 w 52"/>
              <a:gd name="T13" fmla="*/ 2147483647 h 184"/>
              <a:gd name="T14" fmla="*/ 2147483647 w 52"/>
              <a:gd name="T15" fmla="*/ 2147483647 h 184"/>
              <a:gd name="T16" fmla="*/ 2147483647 w 52"/>
              <a:gd name="T17" fmla="*/ 2147483647 h 184"/>
              <a:gd name="T18" fmla="*/ 2147483647 w 52"/>
              <a:gd name="T19" fmla="*/ 2147483647 h 184"/>
              <a:gd name="T20" fmla="*/ 2147483647 w 52"/>
              <a:gd name="T21" fmla="*/ 2147483647 h 184"/>
              <a:gd name="T22" fmla="*/ 0 w 52"/>
              <a:gd name="T23" fmla="*/ 2147483647 h 184"/>
              <a:gd name="T24" fmla="*/ 0 w 52"/>
              <a:gd name="T25" fmla="*/ 0 h 184"/>
              <a:gd name="T26" fmla="*/ 2147483647 w 52"/>
              <a:gd name="T27" fmla="*/ 0 h 1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2"/>
              <a:gd name="T43" fmla="*/ 0 h 184"/>
              <a:gd name="T44" fmla="*/ 52 w 52"/>
              <a:gd name="T45" fmla="*/ 184 h 1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2" h="184">
                <a:moveTo>
                  <a:pt x="52" y="0"/>
                </a:moveTo>
                <a:lnTo>
                  <a:pt x="52" y="158"/>
                </a:lnTo>
                <a:lnTo>
                  <a:pt x="50" y="168"/>
                </a:lnTo>
                <a:lnTo>
                  <a:pt x="44" y="176"/>
                </a:lnTo>
                <a:lnTo>
                  <a:pt x="36" y="182"/>
                </a:lnTo>
                <a:lnTo>
                  <a:pt x="26" y="184"/>
                </a:lnTo>
                <a:lnTo>
                  <a:pt x="16" y="182"/>
                </a:lnTo>
                <a:lnTo>
                  <a:pt x="8" y="176"/>
                </a:lnTo>
                <a:lnTo>
                  <a:pt x="2" y="168"/>
                </a:lnTo>
                <a:lnTo>
                  <a:pt x="0" y="158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4D4D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6" name="Freeform 192"/>
          <p:cNvSpPr>
            <a:spLocks/>
          </p:cNvSpPr>
          <p:nvPr/>
        </p:nvSpPr>
        <p:spPr bwMode="auto">
          <a:xfrm>
            <a:off x="3755232" y="3170635"/>
            <a:ext cx="113110" cy="471488"/>
          </a:xfrm>
          <a:custGeom>
            <a:avLst/>
            <a:gdLst>
              <a:gd name="T0" fmla="*/ 2147483647 w 52"/>
              <a:gd name="T1" fmla="*/ 0 h 184"/>
              <a:gd name="T2" fmla="*/ 2147483647 w 52"/>
              <a:gd name="T3" fmla="*/ 2147483647 h 184"/>
              <a:gd name="T4" fmla="*/ 2147483647 w 52"/>
              <a:gd name="T5" fmla="*/ 2147483647 h 184"/>
              <a:gd name="T6" fmla="*/ 2147483647 w 52"/>
              <a:gd name="T7" fmla="*/ 2147483647 h 184"/>
              <a:gd name="T8" fmla="*/ 2147483647 w 52"/>
              <a:gd name="T9" fmla="*/ 2147483647 h 184"/>
              <a:gd name="T10" fmla="*/ 2147483647 w 52"/>
              <a:gd name="T11" fmla="*/ 2147483647 h 184"/>
              <a:gd name="T12" fmla="*/ 2147483647 w 52"/>
              <a:gd name="T13" fmla="*/ 2147483647 h 184"/>
              <a:gd name="T14" fmla="*/ 2147483647 w 52"/>
              <a:gd name="T15" fmla="*/ 2147483647 h 184"/>
              <a:gd name="T16" fmla="*/ 2147483647 w 52"/>
              <a:gd name="T17" fmla="*/ 2147483647 h 184"/>
              <a:gd name="T18" fmla="*/ 2147483647 w 52"/>
              <a:gd name="T19" fmla="*/ 2147483647 h 184"/>
              <a:gd name="T20" fmla="*/ 2147483647 w 52"/>
              <a:gd name="T21" fmla="*/ 2147483647 h 184"/>
              <a:gd name="T22" fmla="*/ 0 w 52"/>
              <a:gd name="T23" fmla="*/ 2147483647 h 184"/>
              <a:gd name="T24" fmla="*/ 0 w 52"/>
              <a:gd name="T25" fmla="*/ 0 h 184"/>
              <a:gd name="T26" fmla="*/ 2147483647 w 52"/>
              <a:gd name="T27" fmla="*/ 0 h 1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2"/>
              <a:gd name="T43" fmla="*/ 0 h 184"/>
              <a:gd name="T44" fmla="*/ 52 w 52"/>
              <a:gd name="T45" fmla="*/ 184 h 1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2" h="184">
                <a:moveTo>
                  <a:pt x="52" y="0"/>
                </a:moveTo>
                <a:lnTo>
                  <a:pt x="52" y="158"/>
                </a:lnTo>
                <a:lnTo>
                  <a:pt x="50" y="168"/>
                </a:lnTo>
                <a:lnTo>
                  <a:pt x="44" y="176"/>
                </a:lnTo>
                <a:lnTo>
                  <a:pt x="36" y="182"/>
                </a:lnTo>
                <a:lnTo>
                  <a:pt x="26" y="184"/>
                </a:lnTo>
                <a:lnTo>
                  <a:pt x="16" y="182"/>
                </a:lnTo>
                <a:lnTo>
                  <a:pt x="8" y="176"/>
                </a:lnTo>
                <a:lnTo>
                  <a:pt x="2" y="168"/>
                </a:lnTo>
                <a:lnTo>
                  <a:pt x="0" y="158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4D4D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7" name="Freeform 193"/>
          <p:cNvSpPr>
            <a:spLocks/>
          </p:cNvSpPr>
          <p:nvPr/>
        </p:nvSpPr>
        <p:spPr bwMode="auto">
          <a:xfrm>
            <a:off x="3759994" y="2056210"/>
            <a:ext cx="242888" cy="285750"/>
          </a:xfrm>
          <a:custGeom>
            <a:avLst/>
            <a:gdLst>
              <a:gd name="T0" fmla="*/ 0 w 112"/>
              <a:gd name="T1" fmla="*/ 2147483647 h 112"/>
              <a:gd name="T2" fmla="*/ 0 w 112"/>
              <a:gd name="T3" fmla="*/ 2147483647 h 112"/>
              <a:gd name="T4" fmla="*/ 2147483647 w 112"/>
              <a:gd name="T5" fmla="*/ 2147483647 h 112"/>
              <a:gd name="T6" fmla="*/ 2147483647 w 112"/>
              <a:gd name="T7" fmla="*/ 2147483647 h 112"/>
              <a:gd name="T8" fmla="*/ 2147483647 w 112"/>
              <a:gd name="T9" fmla="*/ 2147483647 h 112"/>
              <a:gd name="T10" fmla="*/ 2147483647 w 112"/>
              <a:gd name="T11" fmla="*/ 2147483647 h 112"/>
              <a:gd name="T12" fmla="*/ 2147483647 w 112"/>
              <a:gd name="T13" fmla="*/ 2147483647 h 112"/>
              <a:gd name="T14" fmla="*/ 2147483647 w 112"/>
              <a:gd name="T15" fmla="*/ 2147483647 h 112"/>
              <a:gd name="T16" fmla="*/ 2147483647 w 112"/>
              <a:gd name="T17" fmla="*/ 2147483647 h 112"/>
              <a:gd name="T18" fmla="*/ 2147483647 w 112"/>
              <a:gd name="T19" fmla="*/ 0 h 112"/>
              <a:gd name="T20" fmla="*/ 2147483647 w 112"/>
              <a:gd name="T21" fmla="*/ 0 h 112"/>
              <a:gd name="T22" fmla="*/ 2147483647 w 112"/>
              <a:gd name="T23" fmla="*/ 2147483647 h 112"/>
              <a:gd name="T24" fmla="*/ 2147483647 w 112"/>
              <a:gd name="T25" fmla="*/ 2147483647 h 112"/>
              <a:gd name="T26" fmla="*/ 2147483647 w 112"/>
              <a:gd name="T27" fmla="*/ 2147483647 h 112"/>
              <a:gd name="T28" fmla="*/ 2147483647 w 112"/>
              <a:gd name="T29" fmla="*/ 2147483647 h 112"/>
              <a:gd name="T30" fmla="*/ 2147483647 w 112"/>
              <a:gd name="T31" fmla="*/ 2147483647 h 112"/>
              <a:gd name="T32" fmla="*/ 2147483647 w 112"/>
              <a:gd name="T33" fmla="*/ 2147483647 h 112"/>
              <a:gd name="T34" fmla="*/ 2147483647 w 112"/>
              <a:gd name="T35" fmla="*/ 2147483647 h 112"/>
              <a:gd name="T36" fmla="*/ 2147483647 w 112"/>
              <a:gd name="T37" fmla="*/ 2147483647 h 112"/>
              <a:gd name="T38" fmla="*/ 2147483647 w 112"/>
              <a:gd name="T39" fmla="*/ 2147483647 h 112"/>
              <a:gd name="T40" fmla="*/ 2147483647 w 112"/>
              <a:gd name="T41" fmla="*/ 2147483647 h 112"/>
              <a:gd name="T42" fmla="*/ 2147483647 w 112"/>
              <a:gd name="T43" fmla="*/ 2147483647 h 112"/>
              <a:gd name="T44" fmla="*/ 2147483647 w 112"/>
              <a:gd name="T45" fmla="*/ 2147483647 h 112"/>
              <a:gd name="T46" fmla="*/ 2147483647 w 112"/>
              <a:gd name="T47" fmla="*/ 2147483647 h 112"/>
              <a:gd name="T48" fmla="*/ 2147483647 w 112"/>
              <a:gd name="T49" fmla="*/ 2147483647 h 112"/>
              <a:gd name="T50" fmla="*/ 2147483647 w 112"/>
              <a:gd name="T51" fmla="*/ 2147483647 h 112"/>
              <a:gd name="T52" fmla="*/ 2147483647 w 112"/>
              <a:gd name="T53" fmla="*/ 2147483647 h 112"/>
              <a:gd name="T54" fmla="*/ 2147483647 w 112"/>
              <a:gd name="T55" fmla="*/ 2147483647 h 112"/>
              <a:gd name="T56" fmla="*/ 2147483647 w 112"/>
              <a:gd name="T57" fmla="*/ 2147483647 h 112"/>
              <a:gd name="T58" fmla="*/ 2147483647 w 112"/>
              <a:gd name="T59" fmla="*/ 2147483647 h 112"/>
              <a:gd name="T60" fmla="*/ 2147483647 w 112"/>
              <a:gd name="T61" fmla="*/ 2147483647 h 112"/>
              <a:gd name="T62" fmla="*/ 2147483647 w 112"/>
              <a:gd name="T63" fmla="*/ 2147483647 h 112"/>
              <a:gd name="T64" fmla="*/ 2147483647 w 112"/>
              <a:gd name="T65" fmla="*/ 2147483647 h 112"/>
              <a:gd name="T66" fmla="*/ 2147483647 w 112"/>
              <a:gd name="T67" fmla="*/ 2147483647 h 112"/>
              <a:gd name="T68" fmla="*/ 2147483647 w 112"/>
              <a:gd name="T69" fmla="*/ 2147483647 h 112"/>
              <a:gd name="T70" fmla="*/ 2147483647 w 112"/>
              <a:gd name="T71" fmla="*/ 2147483647 h 112"/>
              <a:gd name="T72" fmla="*/ 0 w 112"/>
              <a:gd name="T73" fmla="*/ 2147483647 h 112"/>
              <a:gd name="T74" fmla="*/ 0 w 112"/>
              <a:gd name="T75" fmla="*/ 2147483647 h 11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2"/>
              <a:gd name="T115" fmla="*/ 0 h 112"/>
              <a:gd name="T116" fmla="*/ 112 w 112"/>
              <a:gd name="T117" fmla="*/ 112 h 11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2" h="112">
                <a:moveTo>
                  <a:pt x="0" y="56"/>
                </a:moveTo>
                <a:lnTo>
                  <a:pt x="0" y="56"/>
                </a:lnTo>
                <a:lnTo>
                  <a:pt x="2" y="46"/>
                </a:lnTo>
                <a:lnTo>
                  <a:pt x="4" y="34"/>
                </a:lnTo>
                <a:lnTo>
                  <a:pt x="10" y="26"/>
                </a:lnTo>
                <a:lnTo>
                  <a:pt x="16" y="16"/>
                </a:lnTo>
                <a:lnTo>
                  <a:pt x="24" y="10"/>
                </a:lnTo>
                <a:lnTo>
                  <a:pt x="34" y="6"/>
                </a:lnTo>
                <a:lnTo>
                  <a:pt x="44" y="2"/>
                </a:lnTo>
                <a:lnTo>
                  <a:pt x="56" y="0"/>
                </a:lnTo>
                <a:lnTo>
                  <a:pt x="66" y="2"/>
                </a:lnTo>
                <a:lnTo>
                  <a:pt x="78" y="6"/>
                </a:lnTo>
                <a:lnTo>
                  <a:pt x="86" y="10"/>
                </a:lnTo>
                <a:lnTo>
                  <a:pt x="94" y="16"/>
                </a:lnTo>
                <a:lnTo>
                  <a:pt x="102" y="26"/>
                </a:lnTo>
                <a:lnTo>
                  <a:pt x="106" y="34"/>
                </a:lnTo>
                <a:lnTo>
                  <a:pt x="110" y="46"/>
                </a:lnTo>
                <a:lnTo>
                  <a:pt x="112" y="56"/>
                </a:lnTo>
                <a:lnTo>
                  <a:pt x="110" y="68"/>
                </a:lnTo>
                <a:lnTo>
                  <a:pt x="106" y="78"/>
                </a:lnTo>
                <a:lnTo>
                  <a:pt x="102" y="88"/>
                </a:lnTo>
                <a:lnTo>
                  <a:pt x="94" y="96"/>
                </a:lnTo>
                <a:lnTo>
                  <a:pt x="86" y="102"/>
                </a:lnTo>
                <a:lnTo>
                  <a:pt x="78" y="108"/>
                </a:lnTo>
                <a:lnTo>
                  <a:pt x="66" y="110"/>
                </a:lnTo>
                <a:lnTo>
                  <a:pt x="56" y="112"/>
                </a:lnTo>
                <a:lnTo>
                  <a:pt x="44" y="110"/>
                </a:lnTo>
                <a:lnTo>
                  <a:pt x="34" y="108"/>
                </a:lnTo>
                <a:lnTo>
                  <a:pt x="24" y="102"/>
                </a:lnTo>
                <a:lnTo>
                  <a:pt x="16" y="96"/>
                </a:lnTo>
                <a:lnTo>
                  <a:pt x="10" y="88"/>
                </a:lnTo>
                <a:lnTo>
                  <a:pt x="4" y="78"/>
                </a:lnTo>
                <a:lnTo>
                  <a:pt x="2" y="68"/>
                </a:lnTo>
                <a:lnTo>
                  <a:pt x="0" y="56"/>
                </a:lnTo>
                <a:close/>
              </a:path>
            </a:pathLst>
          </a:custGeom>
          <a:solidFill>
            <a:srgbClr val="4D4D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8" name="Line 194"/>
          <p:cNvSpPr>
            <a:spLocks noChangeShapeType="1"/>
          </p:cNvSpPr>
          <p:nvPr/>
        </p:nvSpPr>
        <p:spPr bwMode="auto">
          <a:xfrm>
            <a:off x="3950494" y="2459832"/>
            <a:ext cx="48816" cy="3572"/>
          </a:xfrm>
          <a:prstGeom prst="line">
            <a:avLst/>
          </a:prstGeom>
          <a:noFill/>
          <a:ln w="15875">
            <a:solidFill>
              <a:srgbClr val="5279A9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09" name="Freeform 195"/>
          <p:cNvSpPr>
            <a:spLocks/>
          </p:cNvSpPr>
          <p:nvPr/>
        </p:nvSpPr>
        <p:spPr bwMode="auto">
          <a:xfrm>
            <a:off x="3815953" y="2357438"/>
            <a:ext cx="127397" cy="470297"/>
          </a:xfrm>
          <a:custGeom>
            <a:avLst/>
            <a:gdLst>
              <a:gd name="T0" fmla="*/ 0 w 58"/>
              <a:gd name="T1" fmla="*/ 0 h 184"/>
              <a:gd name="T2" fmla="*/ 2147483647 w 58"/>
              <a:gd name="T3" fmla="*/ 2147483647 h 184"/>
              <a:gd name="T4" fmla="*/ 2147483647 w 58"/>
              <a:gd name="T5" fmla="*/ 2147483647 h 184"/>
              <a:gd name="T6" fmla="*/ 2147483647 w 58"/>
              <a:gd name="T7" fmla="*/ 2147483647 h 184"/>
              <a:gd name="T8" fmla="*/ 2147483647 w 58"/>
              <a:gd name="T9" fmla="*/ 2147483647 h 184"/>
              <a:gd name="T10" fmla="*/ 2147483647 w 58"/>
              <a:gd name="T11" fmla="*/ 0 h 184"/>
              <a:gd name="T12" fmla="*/ 0 w 58"/>
              <a:gd name="T13" fmla="*/ 0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184"/>
              <a:gd name="T23" fmla="*/ 58 w 58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184">
                <a:moveTo>
                  <a:pt x="0" y="0"/>
                </a:moveTo>
                <a:lnTo>
                  <a:pt x="24" y="22"/>
                </a:lnTo>
                <a:lnTo>
                  <a:pt x="24" y="184"/>
                </a:lnTo>
                <a:lnTo>
                  <a:pt x="36" y="184"/>
                </a:lnTo>
                <a:lnTo>
                  <a:pt x="36" y="22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5279A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0" name="Freeform 196"/>
          <p:cNvSpPr>
            <a:spLocks/>
          </p:cNvSpPr>
          <p:nvPr/>
        </p:nvSpPr>
        <p:spPr bwMode="auto">
          <a:xfrm>
            <a:off x="7180660" y="2052637"/>
            <a:ext cx="239315" cy="280988"/>
          </a:xfrm>
          <a:custGeom>
            <a:avLst/>
            <a:gdLst>
              <a:gd name="T0" fmla="*/ 0 w 110"/>
              <a:gd name="T1" fmla="*/ 2147483647 h 110"/>
              <a:gd name="T2" fmla="*/ 0 w 110"/>
              <a:gd name="T3" fmla="*/ 2147483647 h 110"/>
              <a:gd name="T4" fmla="*/ 0 w 110"/>
              <a:gd name="T5" fmla="*/ 2147483647 h 110"/>
              <a:gd name="T6" fmla="*/ 2147483647 w 110"/>
              <a:gd name="T7" fmla="*/ 2147483647 h 110"/>
              <a:gd name="T8" fmla="*/ 2147483647 w 110"/>
              <a:gd name="T9" fmla="*/ 2147483647 h 110"/>
              <a:gd name="T10" fmla="*/ 2147483647 w 110"/>
              <a:gd name="T11" fmla="*/ 2147483647 h 110"/>
              <a:gd name="T12" fmla="*/ 2147483647 w 110"/>
              <a:gd name="T13" fmla="*/ 2147483647 h 110"/>
              <a:gd name="T14" fmla="*/ 2147483647 w 110"/>
              <a:gd name="T15" fmla="*/ 2147483647 h 110"/>
              <a:gd name="T16" fmla="*/ 2147483647 w 110"/>
              <a:gd name="T17" fmla="*/ 2147483647 h 110"/>
              <a:gd name="T18" fmla="*/ 2147483647 w 110"/>
              <a:gd name="T19" fmla="*/ 0 h 110"/>
              <a:gd name="T20" fmla="*/ 2147483647 w 110"/>
              <a:gd name="T21" fmla="*/ 0 h 110"/>
              <a:gd name="T22" fmla="*/ 2147483647 w 110"/>
              <a:gd name="T23" fmla="*/ 2147483647 h 110"/>
              <a:gd name="T24" fmla="*/ 2147483647 w 110"/>
              <a:gd name="T25" fmla="*/ 2147483647 h 110"/>
              <a:gd name="T26" fmla="*/ 2147483647 w 110"/>
              <a:gd name="T27" fmla="*/ 2147483647 h 110"/>
              <a:gd name="T28" fmla="*/ 2147483647 w 110"/>
              <a:gd name="T29" fmla="*/ 2147483647 h 110"/>
              <a:gd name="T30" fmla="*/ 2147483647 w 110"/>
              <a:gd name="T31" fmla="*/ 2147483647 h 110"/>
              <a:gd name="T32" fmla="*/ 2147483647 w 110"/>
              <a:gd name="T33" fmla="*/ 2147483647 h 110"/>
              <a:gd name="T34" fmla="*/ 2147483647 w 110"/>
              <a:gd name="T35" fmla="*/ 2147483647 h 110"/>
              <a:gd name="T36" fmla="*/ 2147483647 w 110"/>
              <a:gd name="T37" fmla="*/ 2147483647 h 110"/>
              <a:gd name="T38" fmla="*/ 2147483647 w 110"/>
              <a:gd name="T39" fmla="*/ 2147483647 h 110"/>
              <a:gd name="T40" fmla="*/ 2147483647 w 110"/>
              <a:gd name="T41" fmla="*/ 2147483647 h 110"/>
              <a:gd name="T42" fmla="*/ 2147483647 w 110"/>
              <a:gd name="T43" fmla="*/ 2147483647 h 110"/>
              <a:gd name="T44" fmla="*/ 2147483647 w 110"/>
              <a:gd name="T45" fmla="*/ 2147483647 h 110"/>
              <a:gd name="T46" fmla="*/ 2147483647 w 110"/>
              <a:gd name="T47" fmla="*/ 2147483647 h 110"/>
              <a:gd name="T48" fmla="*/ 2147483647 w 110"/>
              <a:gd name="T49" fmla="*/ 2147483647 h 110"/>
              <a:gd name="T50" fmla="*/ 2147483647 w 110"/>
              <a:gd name="T51" fmla="*/ 2147483647 h 110"/>
              <a:gd name="T52" fmla="*/ 2147483647 w 110"/>
              <a:gd name="T53" fmla="*/ 2147483647 h 110"/>
              <a:gd name="T54" fmla="*/ 2147483647 w 110"/>
              <a:gd name="T55" fmla="*/ 2147483647 h 110"/>
              <a:gd name="T56" fmla="*/ 2147483647 w 110"/>
              <a:gd name="T57" fmla="*/ 2147483647 h 110"/>
              <a:gd name="T58" fmla="*/ 2147483647 w 110"/>
              <a:gd name="T59" fmla="*/ 2147483647 h 110"/>
              <a:gd name="T60" fmla="*/ 2147483647 w 110"/>
              <a:gd name="T61" fmla="*/ 2147483647 h 110"/>
              <a:gd name="T62" fmla="*/ 2147483647 w 110"/>
              <a:gd name="T63" fmla="*/ 2147483647 h 110"/>
              <a:gd name="T64" fmla="*/ 2147483647 w 110"/>
              <a:gd name="T65" fmla="*/ 2147483647 h 110"/>
              <a:gd name="T66" fmla="*/ 2147483647 w 110"/>
              <a:gd name="T67" fmla="*/ 2147483647 h 110"/>
              <a:gd name="T68" fmla="*/ 2147483647 w 110"/>
              <a:gd name="T69" fmla="*/ 2147483647 h 110"/>
              <a:gd name="T70" fmla="*/ 0 w 110"/>
              <a:gd name="T71" fmla="*/ 2147483647 h 110"/>
              <a:gd name="T72" fmla="*/ 0 w 110"/>
              <a:gd name="T73" fmla="*/ 2147483647 h 110"/>
              <a:gd name="T74" fmla="*/ 0 w 110"/>
              <a:gd name="T75" fmla="*/ 2147483647 h 11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0"/>
              <a:gd name="T115" fmla="*/ 0 h 110"/>
              <a:gd name="T116" fmla="*/ 110 w 110"/>
              <a:gd name="T117" fmla="*/ 110 h 11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0" h="110">
                <a:moveTo>
                  <a:pt x="0" y="56"/>
                </a:moveTo>
                <a:lnTo>
                  <a:pt x="0" y="56"/>
                </a:lnTo>
                <a:lnTo>
                  <a:pt x="0" y="44"/>
                </a:lnTo>
                <a:lnTo>
                  <a:pt x="4" y="34"/>
                </a:lnTo>
                <a:lnTo>
                  <a:pt x="10" y="24"/>
                </a:lnTo>
                <a:lnTo>
                  <a:pt x="16" y="16"/>
                </a:lnTo>
                <a:lnTo>
                  <a:pt x="24" y="10"/>
                </a:lnTo>
                <a:lnTo>
                  <a:pt x="34" y="6"/>
                </a:lnTo>
                <a:lnTo>
                  <a:pt x="44" y="2"/>
                </a:lnTo>
                <a:lnTo>
                  <a:pt x="54" y="0"/>
                </a:lnTo>
                <a:lnTo>
                  <a:pt x="66" y="2"/>
                </a:lnTo>
                <a:lnTo>
                  <a:pt x="76" y="6"/>
                </a:lnTo>
                <a:lnTo>
                  <a:pt x="84" y="10"/>
                </a:lnTo>
                <a:lnTo>
                  <a:pt x="94" y="16"/>
                </a:lnTo>
                <a:lnTo>
                  <a:pt x="100" y="24"/>
                </a:lnTo>
                <a:lnTo>
                  <a:pt x="104" y="34"/>
                </a:lnTo>
                <a:lnTo>
                  <a:pt x="108" y="44"/>
                </a:lnTo>
                <a:lnTo>
                  <a:pt x="110" y="56"/>
                </a:lnTo>
                <a:lnTo>
                  <a:pt x="108" y="66"/>
                </a:lnTo>
                <a:lnTo>
                  <a:pt x="104" y="76"/>
                </a:lnTo>
                <a:lnTo>
                  <a:pt x="100" y="86"/>
                </a:lnTo>
                <a:lnTo>
                  <a:pt x="94" y="94"/>
                </a:lnTo>
                <a:lnTo>
                  <a:pt x="84" y="100"/>
                </a:lnTo>
                <a:lnTo>
                  <a:pt x="76" y="106"/>
                </a:lnTo>
                <a:lnTo>
                  <a:pt x="66" y="110"/>
                </a:lnTo>
                <a:lnTo>
                  <a:pt x="54" y="110"/>
                </a:lnTo>
                <a:lnTo>
                  <a:pt x="44" y="110"/>
                </a:lnTo>
                <a:lnTo>
                  <a:pt x="34" y="106"/>
                </a:lnTo>
                <a:lnTo>
                  <a:pt x="24" y="100"/>
                </a:lnTo>
                <a:lnTo>
                  <a:pt x="16" y="94"/>
                </a:lnTo>
                <a:lnTo>
                  <a:pt x="10" y="86"/>
                </a:lnTo>
                <a:lnTo>
                  <a:pt x="4" y="76"/>
                </a:lnTo>
                <a:lnTo>
                  <a:pt x="0" y="66"/>
                </a:lnTo>
                <a:lnTo>
                  <a:pt x="0" y="5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1" name="Line 197"/>
          <p:cNvSpPr>
            <a:spLocks noChangeShapeType="1"/>
          </p:cNvSpPr>
          <p:nvPr/>
        </p:nvSpPr>
        <p:spPr bwMode="auto">
          <a:xfrm>
            <a:off x="6638925" y="2856310"/>
            <a:ext cx="1191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2" name="Line 198"/>
          <p:cNvSpPr>
            <a:spLocks noChangeShapeType="1"/>
          </p:cNvSpPr>
          <p:nvPr/>
        </p:nvSpPr>
        <p:spPr bwMode="auto">
          <a:xfrm>
            <a:off x="6638925" y="2856310"/>
            <a:ext cx="1191" cy="26194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3" name="Line 199"/>
          <p:cNvSpPr>
            <a:spLocks noChangeShapeType="1"/>
          </p:cNvSpPr>
          <p:nvPr/>
        </p:nvSpPr>
        <p:spPr bwMode="auto">
          <a:xfrm flipH="1">
            <a:off x="6635353" y="2882504"/>
            <a:ext cx="3572" cy="214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4" name="Line 200"/>
          <p:cNvSpPr>
            <a:spLocks noChangeShapeType="1"/>
          </p:cNvSpPr>
          <p:nvPr/>
        </p:nvSpPr>
        <p:spPr bwMode="auto">
          <a:xfrm flipH="1">
            <a:off x="6624638" y="2903935"/>
            <a:ext cx="10716" cy="19050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5" name="Line 201"/>
          <p:cNvSpPr>
            <a:spLocks noChangeShapeType="1"/>
          </p:cNvSpPr>
          <p:nvPr/>
        </p:nvSpPr>
        <p:spPr bwMode="auto">
          <a:xfrm flipH="1">
            <a:off x="6613923" y="2922985"/>
            <a:ext cx="10715" cy="16669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6" name="Line 202"/>
          <p:cNvSpPr>
            <a:spLocks noChangeShapeType="1"/>
          </p:cNvSpPr>
          <p:nvPr/>
        </p:nvSpPr>
        <p:spPr bwMode="auto">
          <a:xfrm flipH="1">
            <a:off x="6596063" y="2939653"/>
            <a:ext cx="17860" cy="142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7" name="Line 203"/>
          <p:cNvSpPr>
            <a:spLocks noChangeShapeType="1"/>
          </p:cNvSpPr>
          <p:nvPr/>
        </p:nvSpPr>
        <p:spPr bwMode="auto">
          <a:xfrm flipH="1">
            <a:off x="6582966" y="2953942"/>
            <a:ext cx="13097" cy="10715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8" name="Line 204"/>
          <p:cNvSpPr>
            <a:spLocks noChangeShapeType="1"/>
          </p:cNvSpPr>
          <p:nvPr/>
        </p:nvSpPr>
        <p:spPr bwMode="auto">
          <a:xfrm flipH="1">
            <a:off x="6561535" y="2964656"/>
            <a:ext cx="21431" cy="5954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19" name="Line 205"/>
          <p:cNvSpPr>
            <a:spLocks noChangeShapeType="1"/>
          </p:cNvSpPr>
          <p:nvPr/>
        </p:nvSpPr>
        <p:spPr bwMode="auto">
          <a:xfrm flipH="1">
            <a:off x="6543675" y="2970610"/>
            <a:ext cx="17860" cy="476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0" name="Line 206"/>
          <p:cNvSpPr>
            <a:spLocks noChangeShapeType="1"/>
          </p:cNvSpPr>
          <p:nvPr/>
        </p:nvSpPr>
        <p:spPr bwMode="auto">
          <a:xfrm>
            <a:off x="6543676" y="2975373"/>
            <a:ext cx="2381" cy="1190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1" name="Line 207"/>
          <p:cNvSpPr>
            <a:spLocks noChangeShapeType="1"/>
          </p:cNvSpPr>
          <p:nvPr/>
        </p:nvSpPr>
        <p:spPr bwMode="auto">
          <a:xfrm>
            <a:off x="6543676" y="2975373"/>
            <a:ext cx="2381" cy="1190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2" name="Line 208"/>
          <p:cNvSpPr>
            <a:spLocks noChangeShapeType="1"/>
          </p:cNvSpPr>
          <p:nvPr/>
        </p:nvSpPr>
        <p:spPr bwMode="auto">
          <a:xfrm flipH="1" flipV="1">
            <a:off x="6521053" y="2970610"/>
            <a:ext cx="22622" cy="4763"/>
          </a:xfrm>
          <a:prstGeom prst="line">
            <a:avLst/>
          </a:prstGeom>
          <a:noFill/>
          <a:ln w="349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3" name="Line 209"/>
          <p:cNvSpPr>
            <a:spLocks noChangeShapeType="1"/>
          </p:cNvSpPr>
          <p:nvPr/>
        </p:nvSpPr>
        <p:spPr bwMode="auto">
          <a:xfrm flipH="1" flipV="1">
            <a:off x="6503194" y="2964656"/>
            <a:ext cx="17860" cy="595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4" name="Line 210"/>
          <p:cNvSpPr>
            <a:spLocks noChangeShapeType="1"/>
          </p:cNvSpPr>
          <p:nvPr/>
        </p:nvSpPr>
        <p:spPr bwMode="auto">
          <a:xfrm flipH="1" flipV="1">
            <a:off x="6485335" y="2953942"/>
            <a:ext cx="17859" cy="10715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5" name="Line 211"/>
          <p:cNvSpPr>
            <a:spLocks noChangeShapeType="1"/>
          </p:cNvSpPr>
          <p:nvPr/>
        </p:nvSpPr>
        <p:spPr bwMode="auto">
          <a:xfrm flipH="1" flipV="1">
            <a:off x="6472238" y="2939653"/>
            <a:ext cx="13097" cy="142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6" name="Line 212"/>
          <p:cNvSpPr>
            <a:spLocks noChangeShapeType="1"/>
          </p:cNvSpPr>
          <p:nvPr/>
        </p:nvSpPr>
        <p:spPr bwMode="auto">
          <a:xfrm flipH="1" flipV="1">
            <a:off x="6460332" y="2922985"/>
            <a:ext cx="11906" cy="16669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7" name="Line 213"/>
          <p:cNvSpPr>
            <a:spLocks noChangeShapeType="1"/>
          </p:cNvSpPr>
          <p:nvPr/>
        </p:nvSpPr>
        <p:spPr bwMode="auto">
          <a:xfrm flipH="1" flipV="1">
            <a:off x="6450806" y="2903935"/>
            <a:ext cx="9525" cy="19050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8" name="Line 214"/>
          <p:cNvSpPr>
            <a:spLocks noChangeShapeType="1"/>
          </p:cNvSpPr>
          <p:nvPr/>
        </p:nvSpPr>
        <p:spPr bwMode="auto">
          <a:xfrm flipH="1" flipV="1">
            <a:off x="6443663" y="2882504"/>
            <a:ext cx="7144" cy="21431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29" name="Line 215"/>
          <p:cNvSpPr>
            <a:spLocks noChangeShapeType="1"/>
          </p:cNvSpPr>
          <p:nvPr/>
        </p:nvSpPr>
        <p:spPr bwMode="auto">
          <a:xfrm flipV="1">
            <a:off x="6443663" y="2856310"/>
            <a:ext cx="1191" cy="26194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0" name="Line 216"/>
          <p:cNvSpPr>
            <a:spLocks noChangeShapeType="1"/>
          </p:cNvSpPr>
          <p:nvPr/>
        </p:nvSpPr>
        <p:spPr bwMode="auto">
          <a:xfrm flipV="1">
            <a:off x="6443663" y="2528888"/>
            <a:ext cx="1191" cy="32742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1" name="Line 217"/>
          <p:cNvSpPr>
            <a:spLocks noChangeShapeType="1"/>
          </p:cNvSpPr>
          <p:nvPr/>
        </p:nvSpPr>
        <p:spPr bwMode="auto">
          <a:xfrm>
            <a:off x="6443663" y="2528888"/>
            <a:ext cx="1191" cy="357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2" name="Line 218"/>
          <p:cNvSpPr>
            <a:spLocks noChangeShapeType="1"/>
          </p:cNvSpPr>
          <p:nvPr/>
        </p:nvSpPr>
        <p:spPr bwMode="auto">
          <a:xfrm flipH="1" flipV="1">
            <a:off x="6437710" y="2509838"/>
            <a:ext cx="5953" cy="190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3" name="Line 219"/>
          <p:cNvSpPr>
            <a:spLocks noChangeShapeType="1"/>
          </p:cNvSpPr>
          <p:nvPr/>
        </p:nvSpPr>
        <p:spPr bwMode="auto">
          <a:xfrm flipH="1" flipV="1">
            <a:off x="6429375" y="2488407"/>
            <a:ext cx="8335" cy="21431"/>
          </a:xfrm>
          <a:prstGeom prst="line">
            <a:avLst/>
          </a:prstGeom>
          <a:noFill/>
          <a:ln w="412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4" name="Line 220"/>
          <p:cNvSpPr>
            <a:spLocks noChangeShapeType="1"/>
          </p:cNvSpPr>
          <p:nvPr/>
        </p:nvSpPr>
        <p:spPr bwMode="auto">
          <a:xfrm flipH="1" flipV="1">
            <a:off x="6416278" y="2474119"/>
            <a:ext cx="13097" cy="142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5" name="Line 221"/>
          <p:cNvSpPr>
            <a:spLocks noChangeShapeType="1"/>
          </p:cNvSpPr>
          <p:nvPr/>
        </p:nvSpPr>
        <p:spPr bwMode="auto">
          <a:xfrm>
            <a:off x="6416279" y="2474119"/>
            <a:ext cx="253603" cy="119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6" name="Line 222"/>
          <p:cNvSpPr>
            <a:spLocks noChangeShapeType="1"/>
          </p:cNvSpPr>
          <p:nvPr/>
        </p:nvSpPr>
        <p:spPr bwMode="auto">
          <a:xfrm>
            <a:off x="6669881" y="2474119"/>
            <a:ext cx="1191" cy="1191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7" name="Line 223"/>
          <p:cNvSpPr>
            <a:spLocks noChangeShapeType="1"/>
          </p:cNvSpPr>
          <p:nvPr/>
        </p:nvSpPr>
        <p:spPr bwMode="auto">
          <a:xfrm flipH="1">
            <a:off x="6655594" y="2474119"/>
            <a:ext cx="14288" cy="142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8" name="Line 224"/>
          <p:cNvSpPr>
            <a:spLocks noChangeShapeType="1"/>
          </p:cNvSpPr>
          <p:nvPr/>
        </p:nvSpPr>
        <p:spPr bwMode="auto">
          <a:xfrm flipH="1">
            <a:off x="6642497" y="2488407"/>
            <a:ext cx="13097" cy="21431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39" name="Line 225"/>
          <p:cNvSpPr>
            <a:spLocks noChangeShapeType="1"/>
          </p:cNvSpPr>
          <p:nvPr/>
        </p:nvSpPr>
        <p:spPr bwMode="auto">
          <a:xfrm flipH="1">
            <a:off x="6638926" y="2509838"/>
            <a:ext cx="3572" cy="190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40" name="Line 226"/>
          <p:cNvSpPr>
            <a:spLocks noChangeShapeType="1"/>
          </p:cNvSpPr>
          <p:nvPr/>
        </p:nvSpPr>
        <p:spPr bwMode="auto">
          <a:xfrm>
            <a:off x="6638925" y="2528888"/>
            <a:ext cx="1191" cy="32742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66365" name="Picture 2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85" y="2764631"/>
            <a:ext cx="235744" cy="22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942" name="Freeform 228"/>
          <p:cNvSpPr>
            <a:spLocks/>
          </p:cNvSpPr>
          <p:nvPr/>
        </p:nvSpPr>
        <p:spPr bwMode="auto">
          <a:xfrm>
            <a:off x="6575823" y="2882504"/>
            <a:ext cx="150019" cy="132159"/>
          </a:xfrm>
          <a:custGeom>
            <a:avLst/>
            <a:gdLst>
              <a:gd name="T0" fmla="*/ 2147483647 w 114"/>
              <a:gd name="T1" fmla="*/ 0 h 99"/>
              <a:gd name="T2" fmla="*/ 2147483647 w 114"/>
              <a:gd name="T3" fmla="*/ 2147483647 h 99"/>
              <a:gd name="T4" fmla="*/ 2147483647 w 114"/>
              <a:gd name="T5" fmla="*/ 2147483647 h 99"/>
              <a:gd name="T6" fmla="*/ 2147483647 w 114"/>
              <a:gd name="T7" fmla="*/ 2147483647 h 99"/>
              <a:gd name="T8" fmla="*/ 0 w 114"/>
              <a:gd name="T9" fmla="*/ 2147483647 h 99"/>
              <a:gd name="T10" fmla="*/ 2147483647 w 114"/>
              <a:gd name="T11" fmla="*/ 2147483647 h 99"/>
              <a:gd name="T12" fmla="*/ 2147483647 w 114"/>
              <a:gd name="T13" fmla="*/ 0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4"/>
              <a:gd name="T22" fmla="*/ 0 h 99"/>
              <a:gd name="T23" fmla="*/ 114 w 114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4" h="99">
                <a:moveTo>
                  <a:pt x="66" y="0"/>
                </a:moveTo>
                <a:cubicBezTo>
                  <a:pt x="65" y="10"/>
                  <a:pt x="66" y="20"/>
                  <a:pt x="63" y="30"/>
                </a:cubicBezTo>
                <a:cubicBezTo>
                  <a:pt x="62" y="33"/>
                  <a:pt x="57" y="34"/>
                  <a:pt x="54" y="36"/>
                </a:cubicBezTo>
                <a:cubicBezTo>
                  <a:pt x="44" y="44"/>
                  <a:pt x="40" y="53"/>
                  <a:pt x="30" y="60"/>
                </a:cubicBezTo>
                <a:cubicBezTo>
                  <a:pt x="25" y="74"/>
                  <a:pt x="10" y="77"/>
                  <a:pt x="0" y="87"/>
                </a:cubicBezTo>
                <a:lnTo>
                  <a:pt x="114" y="99"/>
                </a:lnTo>
                <a:lnTo>
                  <a:pt x="66" y="0"/>
                </a:lnTo>
                <a:close/>
              </a:path>
            </a:pathLst>
          </a:custGeom>
          <a:solidFill>
            <a:srgbClr val="00CCFF"/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43" name="Freeform 229"/>
          <p:cNvSpPr>
            <a:spLocks/>
          </p:cNvSpPr>
          <p:nvPr/>
        </p:nvSpPr>
        <p:spPr bwMode="auto">
          <a:xfrm rot="5587328">
            <a:off x="6385322" y="2917032"/>
            <a:ext cx="150019" cy="128588"/>
          </a:xfrm>
          <a:custGeom>
            <a:avLst/>
            <a:gdLst>
              <a:gd name="T0" fmla="*/ 2147483647 w 114"/>
              <a:gd name="T1" fmla="*/ 0 h 99"/>
              <a:gd name="T2" fmla="*/ 2147483647 w 114"/>
              <a:gd name="T3" fmla="*/ 2147483647 h 99"/>
              <a:gd name="T4" fmla="*/ 2147483647 w 114"/>
              <a:gd name="T5" fmla="*/ 2147483647 h 99"/>
              <a:gd name="T6" fmla="*/ 2147483647 w 114"/>
              <a:gd name="T7" fmla="*/ 2147483647 h 99"/>
              <a:gd name="T8" fmla="*/ 0 w 114"/>
              <a:gd name="T9" fmla="*/ 2147483647 h 99"/>
              <a:gd name="T10" fmla="*/ 2147483647 w 114"/>
              <a:gd name="T11" fmla="*/ 2147483647 h 99"/>
              <a:gd name="T12" fmla="*/ 2147483647 w 114"/>
              <a:gd name="T13" fmla="*/ 0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4"/>
              <a:gd name="T22" fmla="*/ 0 h 99"/>
              <a:gd name="T23" fmla="*/ 114 w 114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4" h="99">
                <a:moveTo>
                  <a:pt x="66" y="0"/>
                </a:moveTo>
                <a:cubicBezTo>
                  <a:pt x="65" y="10"/>
                  <a:pt x="66" y="20"/>
                  <a:pt x="63" y="30"/>
                </a:cubicBezTo>
                <a:cubicBezTo>
                  <a:pt x="62" y="33"/>
                  <a:pt x="57" y="34"/>
                  <a:pt x="54" y="36"/>
                </a:cubicBezTo>
                <a:cubicBezTo>
                  <a:pt x="44" y="44"/>
                  <a:pt x="40" y="53"/>
                  <a:pt x="30" y="60"/>
                </a:cubicBezTo>
                <a:cubicBezTo>
                  <a:pt x="25" y="74"/>
                  <a:pt x="10" y="77"/>
                  <a:pt x="0" y="87"/>
                </a:cubicBezTo>
                <a:lnTo>
                  <a:pt x="114" y="99"/>
                </a:lnTo>
                <a:lnTo>
                  <a:pt x="66" y="0"/>
                </a:lnTo>
                <a:close/>
              </a:path>
            </a:pathLst>
          </a:custGeom>
          <a:solidFill>
            <a:srgbClr val="00CCFF"/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44" name="Freeform 230"/>
          <p:cNvSpPr>
            <a:spLocks/>
          </p:cNvSpPr>
          <p:nvPr/>
        </p:nvSpPr>
        <p:spPr bwMode="auto">
          <a:xfrm>
            <a:off x="5947173" y="2145506"/>
            <a:ext cx="239315" cy="185738"/>
          </a:xfrm>
          <a:custGeom>
            <a:avLst/>
            <a:gdLst>
              <a:gd name="T0" fmla="*/ 2147483647 w 110"/>
              <a:gd name="T1" fmla="*/ 0 h 72"/>
              <a:gd name="T2" fmla="*/ 2147483647 w 110"/>
              <a:gd name="T3" fmla="*/ 0 h 72"/>
              <a:gd name="T4" fmla="*/ 2147483647 w 110"/>
              <a:gd name="T5" fmla="*/ 2147483647 h 72"/>
              <a:gd name="T6" fmla="*/ 2147483647 w 110"/>
              <a:gd name="T7" fmla="*/ 2147483647 h 72"/>
              <a:gd name="T8" fmla="*/ 2147483647 w 110"/>
              <a:gd name="T9" fmla="*/ 2147483647 h 72"/>
              <a:gd name="T10" fmla="*/ 2147483647 w 110"/>
              <a:gd name="T11" fmla="*/ 2147483647 h 72"/>
              <a:gd name="T12" fmla="*/ 2147483647 w 110"/>
              <a:gd name="T13" fmla="*/ 2147483647 h 72"/>
              <a:gd name="T14" fmla="*/ 2147483647 w 110"/>
              <a:gd name="T15" fmla="*/ 2147483647 h 72"/>
              <a:gd name="T16" fmla="*/ 2147483647 w 110"/>
              <a:gd name="T17" fmla="*/ 2147483647 h 72"/>
              <a:gd name="T18" fmla="*/ 2147483647 w 110"/>
              <a:gd name="T19" fmla="*/ 2147483647 h 72"/>
              <a:gd name="T20" fmla="*/ 2147483647 w 110"/>
              <a:gd name="T21" fmla="*/ 2147483647 h 72"/>
              <a:gd name="T22" fmla="*/ 2147483647 w 110"/>
              <a:gd name="T23" fmla="*/ 2147483647 h 72"/>
              <a:gd name="T24" fmla="*/ 2147483647 w 110"/>
              <a:gd name="T25" fmla="*/ 2147483647 h 72"/>
              <a:gd name="T26" fmla="*/ 2147483647 w 110"/>
              <a:gd name="T27" fmla="*/ 2147483647 h 72"/>
              <a:gd name="T28" fmla="*/ 2147483647 w 110"/>
              <a:gd name="T29" fmla="*/ 2147483647 h 72"/>
              <a:gd name="T30" fmla="*/ 2147483647 w 110"/>
              <a:gd name="T31" fmla="*/ 2147483647 h 72"/>
              <a:gd name="T32" fmla="*/ 2147483647 w 110"/>
              <a:gd name="T33" fmla="*/ 2147483647 h 72"/>
              <a:gd name="T34" fmla="*/ 2147483647 w 110"/>
              <a:gd name="T35" fmla="*/ 2147483647 h 72"/>
              <a:gd name="T36" fmla="*/ 2147483647 w 110"/>
              <a:gd name="T37" fmla="*/ 2147483647 h 72"/>
              <a:gd name="T38" fmla="*/ 2147483647 w 110"/>
              <a:gd name="T39" fmla="*/ 2147483647 h 72"/>
              <a:gd name="T40" fmla="*/ 0 w 110"/>
              <a:gd name="T41" fmla="*/ 2147483647 h 72"/>
              <a:gd name="T42" fmla="*/ 0 w 110"/>
              <a:gd name="T43" fmla="*/ 2147483647 h 72"/>
              <a:gd name="T44" fmla="*/ 0 w 110"/>
              <a:gd name="T45" fmla="*/ 2147483647 h 72"/>
              <a:gd name="T46" fmla="*/ 0 w 110"/>
              <a:gd name="T47" fmla="*/ 2147483647 h 72"/>
              <a:gd name="T48" fmla="*/ 2147483647 w 110"/>
              <a:gd name="T49" fmla="*/ 0 h 72"/>
              <a:gd name="T50" fmla="*/ 2147483647 w 110"/>
              <a:gd name="T51" fmla="*/ 0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10"/>
              <a:gd name="T79" fmla="*/ 0 h 72"/>
              <a:gd name="T80" fmla="*/ 110 w 110"/>
              <a:gd name="T81" fmla="*/ 72 h 7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10" h="72">
                <a:moveTo>
                  <a:pt x="106" y="0"/>
                </a:moveTo>
                <a:lnTo>
                  <a:pt x="106" y="0"/>
                </a:lnTo>
                <a:lnTo>
                  <a:pt x="108" y="8"/>
                </a:lnTo>
                <a:lnTo>
                  <a:pt x="110" y="18"/>
                </a:lnTo>
                <a:lnTo>
                  <a:pt x="108" y="28"/>
                </a:lnTo>
                <a:lnTo>
                  <a:pt x="104" y="38"/>
                </a:lnTo>
                <a:lnTo>
                  <a:pt x="100" y="48"/>
                </a:lnTo>
                <a:lnTo>
                  <a:pt x="94" y="56"/>
                </a:lnTo>
                <a:lnTo>
                  <a:pt x="86" y="62"/>
                </a:lnTo>
                <a:lnTo>
                  <a:pt x="76" y="68"/>
                </a:lnTo>
                <a:lnTo>
                  <a:pt x="66" y="72"/>
                </a:lnTo>
                <a:lnTo>
                  <a:pt x="54" y="72"/>
                </a:lnTo>
                <a:lnTo>
                  <a:pt x="44" y="72"/>
                </a:lnTo>
                <a:lnTo>
                  <a:pt x="34" y="68"/>
                </a:lnTo>
                <a:lnTo>
                  <a:pt x="24" y="62"/>
                </a:lnTo>
                <a:lnTo>
                  <a:pt x="16" y="56"/>
                </a:lnTo>
                <a:lnTo>
                  <a:pt x="10" y="48"/>
                </a:lnTo>
                <a:lnTo>
                  <a:pt x="4" y="38"/>
                </a:lnTo>
                <a:lnTo>
                  <a:pt x="0" y="28"/>
                </a:lnTo>
                <a:lnTo>
                  <a:pt x="0" y="18"/>
                </a:lnTo>
                <a:lnTo>
                  <a:pt x="0" y="8"/>
                </a:lnTo>
                <a:lnTo>
                  <a:pt x="2" y="0"/>
                </a:lnTo>
                <a:lnTo>
                  <a:pt x="106" y="0"/>
                </a:lnTo>
                <a:close/>
              </a:path>
            </a:pathLst>
          </a:custGeom>
          <a:solidFill>
            <a:srgbClr val="4D4D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45" name="Freeform 231"/>
          <p:cNvSpPr>
            <a:spLocks/>
          </p:cNvSpPr>
          <p:nvPr/>
        </p:nvSpPr>
        <p:spPr bwMode="auto">
          <a:xfrm>
            <a:off x="5959078" y="2049066"/>
            <a:ext cx="214313" cy="76200"/>
          </a:xfrm>
          <a:custGeom>
            <a:avLst/>
            <a:gdLst>
              <a:gd name="T0" fmla="*/ 0 w 98"/>
              <a:gd name="T1" fmla="*/ 2147483647 h 30"/>
              <a:gd name="T2" fmla="*/ 0 w 98"/>
              <a:gd name="T3" fmla="*/ 2147483647 h 30"/>
              <a:gd name="T4" fmla="*/ 2147483647 w 98"/>
              <a:gd name="T5" fmla="*/ 2147483647 h 30"/>
              <a:gd name="T6" fmla="*/ 2147483647 w 98"/>
              <a:gd name="T7" fmla="*/ 2147483647 h 30"/>
              <a:gd name="T8" fmla="*/ 2147483647 w 98"/>
              <a:gd name="T9" fmla="*/ 2147483647 h 30"/>
              <a:gd name="T10" fmla="*/ 2147483647 w 98"/>
              <a:gd name="T11" fmla="*/ 0 h 30"/>
              <a:gd name="T12" fmla="*/ 2147483647 w 98"/>
              <a:gd name="T13" fmla="*/ 0 h 30"/>
              <a:gd name="T14" fmla="*/ 2147483647 w 98"/>
              <a:gd name="T15" fmla="*/ 2147483647 h 30"/>
              <a:gd name="T16" fmla="*/ 2147483647 w 98"/>
              <a:gd name="T17" fmla="*/ 2147483647 h 30"/>
              <a:gd name="T18" fmla="*/ 2147483647 w 98"/>
              <a:gd name="T19" fmla="*/ 2147483647 h 30"/>
              <a:gd name="T20" fmla="*/ 2147483647 w 98"/>
              <a:gd name="T21" fmla="*/ 2147483647 h 30"/>
              <a:gd name="T22" fmla="*/ 0 w 98"/>
              <a:gd name="T23" fmla="*/ 2147483647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8"/>
              <a:gd name="T37" fmla="*/ 0 h 30"/>
              <a:gd name="T38" fmla="*/ 98 w 98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8" h="30">
                <a:moveTo>
                  <a:pt x="0" y="30"/>
                </a:moveTo>
                <a:lnTo>
                  <a:pt x="0" y="30"/>
                </a:lnTo>
                <a:lnTo>
                  <a:pt x="8" y="18"/>
                </a:lnTo>
                <a:lnTo>
                  <a:pt x="20" y="10"/>
                </a:lnTo>
                <a:lnTo>
                  <a:pt x="34" y="2"/>
                </a:lnTo>
                <a:lnTo>
                  <a:pt x="48" y="0"/>
                </a:lnTo>
                <a:lnTo>
                  <a:pt x="64" y="2"/>
                </a:lnTo>
                <a:lnTo>
                  <a:pt x="78" y="8"/>
                </a:lnTo>
                <a:lnTo>
                  <a:pt x="88" y="18"/>
                </a:lnTo>
                <a:lnTo>
                  <a:pt x="98" y="30"/>
                </a:lnTo>
                <a:lnTo>
                  <a:pt x="0" y="30"/>
                </a:lnTo>
                <a:close/>
              </a:path>
            </a:pathLst>
          </a:custGeom>
          <a:solidFill>
            <a:srgbClr val="4D4D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46" name="Freeform 232"/>
          <p:cNvSpPr>
            <a:spLocks/>
          </p:cNvSpPr>
          <p:nvPr/>
        </p:nvSpPr>
        <p:spPr bwMode="auto">
          <a:xfrm>
            <a:off x="6034088" y="2099073"/>
            <a:ext cx="65485" cy="82153"/>
          </a:xfrm>
          <a:custGeom>
            <a:avLst/>
            <a:gdLst>
              <a:gd name="T0" fmla="*/ 2147483647 w 30"/>
              <a:gd name="T1" fmla="*/ 2147483647 h 32"/>
              <a:gd name="T2" fmla="*/ 2147483647 w 30"/>
              <a:gd name="T3" fmla="*/ 2147483647 h 32"/>
              <a:gd name="T4" fmla="*/ 2147483647 w 30"/>
              <a:gd name="T5" fmla="*/ 2147483647 h 32"/>
              <a:gd name="T6" fmla="*/ 2147483647 w 30"/>
              <a:gd name="T7" fmla="*/ 2147483647 h 32"/>
              <a:gd name="T8" fmla="*/ 2147483647 w 30"/>
              <a:gd name="T9" fmla="*/ 2147483647 h 32"/>
              <a:gd name="T10" fmla="*/ 2147483647 w 30"/>
              <a:gd name="T11" fmla="*/ 2147483647 h 32"/>
              <a:gd name="T12" fmla="*/ 2147483647 w 30"/>
              <a:gd name="T13" fmla="*/ 2147483647 h 32"/>
              <a:gd name="T14" fmla="*/ 2147483647 w 30"/>
              <a:gd name="T15" fmla="*/ 2147483647 h 32"/>
              <a:gd name="T16" fmla="*/ 2147483647 w 30"/>
              <a:gd name="T17" fmla="*/ 2147483647 h 32"/>
              <a:gd name="T18" fmla="*/ 0 w 30"/>
              <a:gd name="T19" fmla="*/ 2147483647 h 32"/>
              <a:gd name="T20" fmla="*/ 0 w 30"/>
              <a:gd name="T21" fmla="*/ 2147483647 h 32"/>
              <a:gd name="T22" fmla="*/ 0 w 30"/>
              <a:gd name="T23" fmla="*/ 2147483647 h 32"/>
              <a:gd name="T24" fmla="*/ 0 w 30"/>
              <a:gd name="T25" fmla="*/ 2147483647 h 32"/>
              <a:gd name="T26" fmla="*/ 2147483647 w 30"/>
              <a:gd name="T27" fmla="*/ 2147483647 h 32"/>
              <a:gd name="T28" fmla="*/ 2147483647 w 30"/>
              <a:gd name="T29" fmla="*/ 2147483647 h 32"/>
              <a:gd name="T30" fmla="*/ 2147483647 w 30"/>
              <a:gd name="T31" fmla="*/ 0 h 32"/>
              <a:gd name="T32" fmla="*/ 2147483647 w 30"/>
              <a:gd name="T33" fmla="*/ 0 h 32"/>
              <a:gd name="T34" fmla="*/ 2147483647 w 30"/>
              <a:gd name="T35" fmla="*/ 2147483647 h 32"/>
              <a:gd name="T36" fmla="*/ 2147483647 w 30"/>
              <a:gd name="T37" fmla="*/ 2147483647 h 32"/>
              <a:gd name="T38" fmla="*/ 2147483647 w 30"/>
              <a:gd name="T39" fmla="*/ 2147483647 h 32"/>
              <a:gd name="T40" fmla="*/ 2147483647 w 30"/>
              <a:gd name="T41" fmla="*/ 2147483647 h 32"/>
              <a:gd name="T42" fmla="*/ 2147483647 w 30"/>
              <a:gd name="T43" fmla="*/ 2147483647 h 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0"/>
              <a:gd name="T67" fmla="*/ 0 h 32"/>
              <a:gd name="T68" fmla="*/ 30 w 30"/>
              <a:gd name="T69" fmla="*/ 32 h 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0" h="32">
                <a:moveTo>
                  <a:pt x="30" y="16"/>
                </a:moveTo>
                <a:lnTo>
                  <a:pt x="30" y="16"/>
                </a:lnTo>
                <a:lnTo>
                  <a:pt x="30" y="22"/>
                </a:lnTo>
                <a:lnTo>
                  <a:pt x="26" y="28"/>
                </a:lnTo>
                <a:lnTo>
                  <a:pt x="22" y="30"/>
                </a:lnTo>
                <a:lnTo>
                  <a:pt x="14" y="32"/>
                </a:lnTo>
                <a:lnTo>
                  <a:pt x="8" y="30"/>
                </a:lnTo>
                <a:lnTo>
                  <a:pt x="4" y="28"/>
                </a:lnTo>
                <a:lnTo>
                  <a:pt x="0" y="22"/>
                </a:lnTo>
                <a:lnTo>
                  <a:pt x="0" y="16"/>
                </a:lnTo>
                <a:lnTo>
                  <a:pt x="0" y="10"/>
                </a:lnTo>
                <a:lnTo>
                  <a:pt x="4" y="6"/>
                </a:lnTo>
                <a:lnTo>
                  <a:pt x="8" y="2"/>
                </a:lnTo>
                <a:lnTo>
                  <a:pt x="14" y="0"/>
                </a:lnTo>
                <a:lnTo>
                  <a:pt x="22" y="2"/>
                </a:lnTo>
                <a:lnTo>
                  <a:pt x="26" y="6"/>
                </a:lnTo>
                <a:lnTo>
                  <a:pt x="30" y="10"/>
                </a:lnTo>
                <a:lnTo>
                  <a:pt x="30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47" name="Freeform 233"/>
          <p:cNvSpPr>
            <a:spLocks/>
          </p:cNvSpPr>
          <p:nvPr/>
        </p:nvSpPr>
        <p:spPr bwMode="auto">
          <a:xfrm>
            <a:off x="5810251" y="2372916"/>
            <a:ext cx="507206" cy="813197"/>
          </a:xfrm>
          <a:custGeom>
            <a:avLst/>
            <a:gdLst>
              <a:gd name="T0" fmla="*/ 2147483647 w 232"/>
              <a:gd name="T1" fmla="*/ 2147483647 h 318"/>
              <a:gd name="T2" fmla="*/ 2147483647 w 232"/>
              <a:gd name="T3" fmla="*/ 2147483647 h 318"/>
              <a:gd name="T4" fmla="*/ 2147483647 w 232"/>
              <a:gd name="T5" fmla="*/ 2147483647 h 318"/>
              <a:gd name="T6" fmla="*/ 2147483647 w 232"/>
              <a:gd name="T7" fmla="*/ 2147483647 h 318"/>
              <a:gd name="T8" fmla="*/ 2147483647 w 232"/>
              <a:gd name="T9" fmla="*/ 2147483647 h 318"/>
              <a:gd name="T10" fmla="*/ 2147483647 w 232"/>
              <a:gd name="T11" fmla="*/ 2147483647 h 318"/>
              <a:gd name="T12" fmla="*/ 2147483647 w 232"/>
              <a:gd name="T13" fmla="*/ 2147483647 h 318"/>
              <a:gd name="T14" fmla="*/ 2147483647 w 232"/>
              <a:gd name="T15" fmla="*/ 2147483647 h 318"/>
              <a:gd name="T16" fmla="*/ 2147483647 w 232"/>
              <a:gd name="T17" fmla="*/ 2147483647 h 318"/>
              <a:gd name="T18" fmla="*/ 2147483647 w 232"/>
              <a:gd name="T19" fmla="*/ 2147483647 h 318"/>
              <a:gd name="T20" fmla="*/ 2147483647 w 232"/>
              <a:gd name="T21" fmla="*/ 2147483647 h 318"/>
              <a:gd name="T22" fmla="*/ 2147483647 w 232"/>
              <a:gd name="T23" fmla="*/ 2147483647 h 318"/>
              <a:gd name="T24" fmla="*/ 2147483647 w 232"/>
              <a:gd name="T25" fmla="*/ 2147483647 h 318"/>
              <a:gd name="T26" fmla="*/ 0 w 232"/>
              <a:gd name="T27" fmla="*/ 2147483647 h 318"/>
              <a:gd name="T28" fmla="*/ 0 w 232"/>
              <a:gd name="T29" fmla="*/ 2147483647 h 318"/>
              <a:gd name="T30" fmla="*/ 0 w 232"/>
              <a:gd name="T31" fmla="*/ 2147483647 h 318"/>
              <a:gd name="T32" fmla="*/ 2147483647 w 232"/>
              <a:gd name="T33" fmla="*/ 2147483647 h 318"/>
              <a:gd name="T34" fmla="*/ 2147483647 w 232"/>
              <a:gd name="T35" fmla="*/ 2147483647 h 318"/>
              <a:gd name="T36" fmla="*/ 2147483647 w 232"/>
              <a:gd name="T37" fmla="*/ 2147483647 h 318"/>
              <a:gd name="T38" fmla="*/ 2147483647 w 232"/>
              <a:gd name="T39" fmla="*/ 0 h 318"/>
              <a:gd name="T40" fmla="*/ 2147483647 w 232"/>
              <a:gd name="T41" fmla="*/ 0 h 318"/>
              <a:gd name="T42" fmla="*/ 2147483647 w 232"/>
              <a:gd name="T43" fmla="*/ 0 h 318"/>
              <a:gd name="T44" fmla="*/ 2147483647 w 232"/>
              <a:gd name="T45" fmla="*/ 0 h 318"/>
              <a:gd name="T46" fmla="*/ 2147483647 w 232"/>
              <a:gd name="T47" fmla="*/ 2147483647 h 318"/>
              <a:gd name="T48" fmla="*/ 2147483647 w 232"/>
              <a:gd name="T49" fmla="*/ 2147483647 h 318"/>
              <a:gd name="T50" fmla="*/ 2147483647 w 232"/>
              <a:gd name="T51" fmla="*/ 2147483647 h 318"/>
              <a:gd name="T52" fmla="*/ 2147483647 w 232"/>
              <a:gd name="T53" fmla="*/ 2147483647 h 318"/>
              <a:gd name="T54" fmla="*/ 2147483647 w 232"/>
              <a:gd name="T55" fmla="*/ 2147483647 h 318"/>
              <a:gd name="T56" fmla="*/ 2147483647 w 232"/>
              <a:gd name="T57" fmla="*/ 2147483647 h 318"/>
              <a:gd name="T58" fmla="*/ 2147483647 w 232"/>
              <a:gd name="T59" fmla="*/ 2147483647 h 318"/>
              <a:gd name="T60" fmla="*/ 2147483647 w 232"/>
              <a:gd name="T61" fmla="*/ 2147483647 h 318"/>
              <a:gd name="T62" fmla="*/ 2147483647 w 232"/>
              <a:gd name="T63" fmla="*/ 2147483647 h 318"/>
              <a:gd name="T64" fmla="*/ 2147483647 w 232"/>
              <a:gd name="T65" fmla="*/ 2147483647 h 318"/>
              <a:gd name="T66" fmla="*/ 2147483647 w 232"/>
              <a:gd name="T67" fmla="*/ 2147483647 h 318"/>
              <a:gd name="T68" fmla="*/ 2147483647 w 232"/>
              <a:gd name="T69" fmla="*/ 2147483647 h 318"/>
              <a:gd name="T70" fmla="*/ 2147483647 w 232"/>
              <a:gd name="T71" fmla="*/ 2147483647 h 318"/>
              <a:gd name="T72" fmla="*/ 2147483647 w 232"/>
              <a:gd name="T73" fmla="*/ 2147483647 h 318"/>
              <a:gd name="T74" fmla="*/ 2147483647 w 232"/>
              <a:gd name="T75" fmla="*/ 2147483647 h 318"/>
              <a:gd name="T76" fmla="*/ 2147483647 w 232"/>
              <a:gd name="T77" fmla="*/ 2147483647 h 318"/>
              <a:gd name="T78" fmla="*/ 2147483647 w 232"/>
              <a:gd name="T79" fmla="*/ 2147483647 h 318"/>
              <a:gd name="T80" fmla="*/ 2147483647 w 232"/>
              <a:gd name="T81" fmla="*/ 2147483647 h 318"/>
              <a:gd name="T82" fmla="*/ 2147483647 w 232"/>
              <a:gd name="T83" fmla="*/ 2147483647 h 31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32"/>
              <a:gd name="T127" fmla="*/ 0 h 318"/>
              <a:gd name="T128" fmla="*/ 232 w 232"/>
              <a:gd name="T129" fmla="*/ 318 h 31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32" h="318">
                <a:moveTo>
                  <a:pt x="50" y="318"/>
                </a:moveTo>
                <a:lnTo>
                  <a:pt x="62" y="70"/>
                </a:lnTo>
                <a:lnTo>
                  <a:pt x="52" y="70"/>
                </a:lnTo>
                <a:lnTo>
                  <a:pt x="52" y="224"/>
                </a:lnTo>
                <a:lnTo>
                  <a:pt x="50" y="234"/>
                </a:lnTo>
                <a:lnTo>
                  <a:pt x="44" y="242"/>
                </a:lnTo>
                <a:lnTo>
                  <a:pt x="36" y="248"/>
                </a:lnTo>
                <a:lnTo>
                  <a:pt x="26" y="250"/>
                </a:lnTo>
                <a:lnTo>
                  <a:pt x="16" y="248"/>
                </a:lnTo>
                <a:lnTo>
                  <a:pt x="8" y="242"/>
                </a:lnTo>
                <a:lnTo>
                  <a:pt x="2" y="234"/>
                </a:lnTo>
                <a:lnTo>
                  <a:pt x="0" y="224"/>
                </a:lnTo>
                <a:lnTo>
                  <a:pt x="0" y="26"/>
                </a:lnTo>
                <a:lnTo>
                  <a:pt x="2" y="16"/>
                </a:lnTo>
                <a:lnTo>
                  <a:pt x="8" y="8"/>
                </a:lnTo>
                <a:lnTo>
                  <a:pt x="16" y="2"/>
                </a:lnTo>
                <a:lnTo>
                  <a:pt x="26" y="0"/>
                </a:lnTo>
                <a:lnTo>
                  <a:pt x="206" y="0"/>
                </a:lnTo>
                <a:lnTo>
                  <a:pt x="216" y="2"/>
                </a:lnTo>
                <a:lnTo>
                  <a:pt x="224" y="8"/>
                </a:lnTo>
                <a:lnTo>
                  <a:pt x="230" y="16"/>
                </a:lnTo>
                <a:lnTo>
                  <a:pt x="232" y="26"/>
                </a:lnTo>
                <a:lnTo>
                  <a:pt x="232" y="224"/>
                </a:lnTo>
                <a:lnTo>
                  <a:pt x="230" y="234"/>
                </a:lnTo>
                <a:lnTo>
                  <a:pt x="224" y="242"/>
                </a:lnTo>
                <a:lnTo>
                  <a:pt x="216" y="248"/>
                </a:lnTo>
                <a:lnTo>
                  <a:pt x="206" y="250"/>
                </a:lnTo>
                <a:lnTo>
                  <a:pt x="196" y="248"/>
                </a:lnTo>
                <a:lnTo>
                  <a:pt x="188" y="242"/>
                </a:lnTo>
                <a:lnTo>
                  <a:pt x="182" y="234"/>
                </a:lnTo>
                <a:lnTo>
                  <a:pt x="180" y="224"/>
                </a:lnTo>
                <a:lnTo>
                  <a:pt x="180" y="70"/>
                </a:lnTo>
                <a:lnTo>
                  <a:pt x="170" y="70"/>
                </a:lnTo>
                <a:lnTo>
                  <a:pt x="180" y="318"/>
                </a:lnTo>
                <a:lnTo>
                  <a:pt x="50" y="31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48" name="Freeform 234"/>
          <p:cNvSpPr>
            <a:spLocks/>
          </p:cNvSpPr>
          <p:nvPr/>
        </p:nvSpPr>
        <p:spPr bwMode="auto">
          <a:xfrm>
            <a:off x="6073379" y="3186112"/>
            <a:ext cx="111919" cy="471488"/>
          </a:xfrm>
          <a:custGeom>
            <a:avLst/>
            <a:gdLst>
              <a:gd name="T0" fmla="*/ 2147483647 w 52"/>
              <a:gd name="T1" fmla="*/ 0 h 184"/>
              <a:gd name="T2" fmla="*/ 2147483647 w 52"/>
              <a:gd name="T3" fmla="*/ 2147483647 h 184"/>
              <a:gd name="T4" fmla="*/ 2147483647 w 52"/>
              <a:gd name="T5" fmla="*/ 2147483647 h 184"/>
              <a:gd name="T6" fmla="*/ 2147483647 w 52"/>
              <a:gd name="T7" fmla="*/ 2147483647 h 184"/>
              <a:gd name="T8" fmla="*/ 2147483647 w 52"/>
              <a:gd name="T9" fmla="*/ 2147483647 h 184"/>
              <a:gd name="T10" fmla="*/ 2147483647 w 52"/>
              <a:gd name="T11" fmla="*/ 2147483647 h 184"/>
              <a:gd name="T12" fmla="*/ 2147483647 w 52"/>
              <a:gd name="T13" fmla="*/ 2147483647 h 184"/>
              <a:gd name="T14" fmla="*/ 2147483647 w 52"/>
              <a:gd name="T15" fmla="*/ 2147483647 h 184"/>
              <a:gd name="T16" fmla="*/ 2147483647 w 52"/>
              <a:gd name="T17" fmla="*/ 2147483647 h 184"/>
              <a:gd name="T18" fmla="*/ 2147483647 w 52"/>
              <a:gd name="T19" fmla="*/ 2147483647 h 184"/>
              <a:gd name="T20" fmla="*/ 2147483647 w 52"/>
              <a:gd name="T21" fmla="*/ 2147483647 h 184"/>
              <a:gd name="T22" fmla="*/ 0 w 52"/>
              <a:gd name="T23" fmla="*/ 2147483647 h 184"/>
              <a:gd name="T24" fmla="*/ 0 w 52"/>
              <a:gd name="T25" fmla="*/ 0 h 184"/>
              <a:gd name="T26" fmla="*/ 2147483647 w 52"/>
              <a:gd name="T27" fmla="*/ 0 h 1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2"/>
              <a:gd name="T43" fmla="*/ 0 h 184"/>
              <a:gd name="T44" fmla="*/ 52 w 52"/>
              <a:gd name="T45" fmla="*/ 184 h 1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2" h="184">
                <a:moveTo>
                  <a:pt x="52" y="0"/>
                </a:moveTo>
                <a:lnTo>
                  <a:pt x="52" y="158"/>
                </a:lnTo>
                <a:lnTo>
                  <a:pt x="50" y="168"/>
                </a:lnTo>
                <a:lnTo>
                  <a:pt x="44" y="176"/>
                </a:lnTo>
                <a:lnTo>
                  <a:pt x="36" y="182"/>
                </a:lnTo>
                <a:lnTo>
                  <a:pt x="26" y="184"/>
                </a:lnTo>
                <a:lnTo>
                  <a:pt x="16" y="182"/>
                </a:lnTo>
                <a:lnTo>
                  <a:pt x="8" y="176"/>
                </a:lnTo>
                <a:lnTo>
                  <a:pt x="2" y="168"/>
                </a:lnTo>
                <a:lnTo>
                  <a:pt x="0" y="158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4D4D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49" name="Freeform 235"/>
          <p:cNvSpPr>
            <a:spLocks/>
          </p:cNvSpPr>
          <p:nvPr/>
        </p:nvSpPr>
        <p:spPr bwMode="auto">
          <a:xfrm>
            <a:off x="5937647" y="3186112"/>
            <a:ext cx="113109" cy="471488"/>
          </a:xfrm>
          <a:custGeom>
            <a:avLst/>
            <a:gdLst>
              <a:gd name="T0" fmla="*/ 2147483647 w 52"/>
              <a:gd name="T1" fmla="*/ 0 h 184"/>
              <a:gd name="T2" fmla="*/ 2147483647 w 52"/>
              <a:gd name="T3" fmla="*/ 2147483647 h 184"/>
              <a:gd name="T4" fmla="*/ 2147483647 w 52"/>
              <a:gd name="T5" fmla="*/ 2147483647 h 184"/>
              <a:gd name="T6" fmla="*/ 2147483647 w 52"/>
              <a:gd name="T7" fmla="*/ 2147483647 h 184"/>
              <a:gd name="T8" fmla="*/ 2147483647 w 52"/>
              <a:gd name="T9" fmla="*/ 2147483647 h 184"/>
              <a:gd name="T10" fmla="*/ 2147483647 w 52"/>
              <a:gd name="T11" fmla="*/ 2147483647 h 184"/>
              <a:gd name="T12" fmla="*/ 2147483647 w 52"/>
              <a:gd name="T13" fmla="*/ 2147483647 h 184"/>
              <a:gd name="T14" fmla="*/ 2147483647 w 52"/>
              <a:gd name="T15" fmla="*/ 2147483647 h 184"/>
              <a:gd name="T16" fmla="*/ 2147483647 w 52"/>
              <a:gd name="T17" fmla="*/ 2147483647 h 184"/>
              <a:gd name="T18" fmla="*/ 2147483647 w 52"/>
              <a:gd name="T19" fmla="*/ 2147483647 h 184"/>
              <a:gd name="T20" fmla="*/ 2147483647 w 52"/>
              <a:gd name="T21" fmla="*/ 2147483647 h 184"/>
              <a:gd name="T22" fmla="*/ 0 w 52"/>
              <a:gd name="T23" fmla="*/ 2147483647 h 184"/>
              <a:gd name="T24" fmla="*/ 0 w 52"/>
              <a:gd name="T25" fmla="*/ 0 h 184"/>
              <a:gd name="T26" fmla="*/ 2147483647 w 52"/>
              <a:gd name="T27" fmla="*/ 0 h 1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2"/>
              <a:gd name="T43" fmla="*/ 0 h 184"/>
              <a:gd name="T44" fmla="*/ 52 w 52"/>
              <a:gd name="T45" fmla="*/ 184 h 1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2" h="184">
                <a:moveTo>
                  <a:pt x="52" y="0"/>
                </a:moveTo>
                <a:lnTo>
                  <a:pt x="52" y="158"/>
                </a:lnTo>
                <a:lnTo>
                  <a:pt x="50" y="168"/>
                </a:lnTo>
                <a:lnTo>
                  <a:pt x="44" y="176"/>
                </a:lnTo>
                <a:lnTo>
                  <a:pt x="36" y="182"/>
                </a:lnTo>
                <a:lnTo>
                  <a:pt x="26" y="184"/>
                </a:lnTo>
                <a:lnTo>
                  <a:pt x="16" y="182"/>
                </a:lnTo>
                <a:lnTo>
                  <a:pt x="8" y="176"/>
                </a:lnTo>
                <a:lnTo>
                  <a:pt x="2" y="168"/>
                </a:lnTo>
                <a:lnTo>
                  <a:pt x="0" y="158"/>
                </a:lnTo>
                <a:lnTo>
                  <a:pt x="0" y="0"/>
                </a:lnTo>
                <a:lnTo>
                  <a:pt x="52" y="0"/>
                </a:lnTo>
                <a:close/>
              </a:path>
            </a:pathLst>
          </a:custGeom>
          <a:solidFill>
            <a:srgbClr val="4D4D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0" name="Line 236"/>
          <p:cNvSpPr>
            <a:spLocks noChangeShapeType="1"/>
          </p:cNvSpPr>
          <p:nvPr/>
        </p:nvSpPr>
        <p:spPr bwMode="auto">
          <a:xfrm>
            <a:off x="6132910" y="2503885"/>
            <a:ext cx="48815" cy="3572"/>
          </a:xfrm>
          <a:prstGeom prst="line">
            <a:avLst/>
          </a:prstGeom>
          <a:noFill/>
          <a:ln w="15875">
            <a:solidFill>
              <a:srgbClr val="5279A9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1" name="Freeform 237"/>
          <p:cNvSpPr>
            <a:spLocks/>
          </p:cNvSpPr>
          <p:nvPr/>
        </p:nvSpPr>
        <p:spPr bwMode="auto">
          <a:xfrm>
            <a:off x="5998369" y="2372916"/>
            <a:ext cx="127397" cy="470297"/>
          </a:xfrm>
          <a:custGeom>
            <a:avLst/>
            <a:gdLst>
              <a:gd name="T0" fmla="*/ 0 w 58"/>
              <a:gd name="T1" fmla="*/ 0 h 184"/>
              <a:gd name="T2" fmla="*/ 2147483647 w 58"/>
              <a:gd name="T3" fmla="*/ 2147483647 h 184"/>
              <a:gd name="T4" fmla="*/ 2147483647 w 58"/>
              <a:gd name="T5" fmla="*/ 2147483647 h 184"/>
              <a:gd name="T6" fmla="*/ 2147483647 w 58"/>
              <a:gd name="T7" fmla="*/ 2147483647 h 184"/>
              <a:gd name="T8" fmla="*/ 2147483647 w 58"/>
              <a:gd name="T9" fmla="*/ 2147483647 h 184"/>
              <a:gd name="T10" fmla="*/ 2147483647 w 58"/>
              <a:gd name="T11" fmla="*/ 0 h 184"/>
              <a:gd name="T12" fmla="*/ 0 w 58"/>
              <a:gd name="T13" fmla="*/ 0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"/>
              <a:gd name="T22" fmla="*/ 0 h 184"/>
              <a:gd name="T23" fmla="*/ 58 w 58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" h="184">
                <a:moveTo>
                  <a:pt x="0" y="0"/>
                </a:moveTo>
                <a:lnTo>
                  <a:pt x="24" y="22"/>
                </a:lnTo>
                <a:lnTo>
                  <a:pt x="24" y="184"/>
                </a:lnTo>
                <a:lnTo>
                  <a:pt x="36" y="184"/>
                </a:lnTo>
                <a:lnTo>
                  <a:pt x="36" y="22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2" name="Freeform 238"/>
          <p:cNvSpPr>
            <a:spLocks/>
          </p:cNvSpPr>
          <p:nvPr/>
        </p:nvSpPr>
        <p:spPr bwMode="auto">
          <a:xfrm>
            <a:off x="5985272" y="2640807"/>
            <a:ext cx="52388" cy="60722"/>
          </a:xfrm>
          <a:custGeom>
            <a:avLst/>
            <a:gdLst>
              <a:gd name="T0" fmla="*/ 2147483647 w 24"/>
              <a:gd name="T1" fmla="*/ 2147483647 h 24"/>
              <a:gd name="T2" fmla="*/ 2147483647 w 24"/>
              <a:gd name="T3" fmla="*/ 2147483647 h 24"/>
              <a:gd name="T4" fmla="*/ 2147483647 w 24"/>
              <a:gd name="T5" fmla="*/ 2147483647 h 24"/>
              <a:gd name="T6" fmla="*/ 2147483647 w 24"/>
              <a:gd name="T7" fmla="*/ 2147483647 h 24"/>
              <a:gd name="T8" fmla="*/ 2147483647 w 24"/>
              <a:gd name="T9" fmla="*/ 2147483647 h 24"/>
              <a:gd name="T10" fmla="*/ 2147483647 w 24"/>
              <a:gd name="T11" fmla="*/ 2147483647 h 24"/>
              <a:gd name="T12" fmla="*/ 2147483647 w 24"/>
              <a:gd name="T13" fmla="*/ 2147483647 h 24"/>
              <a:gd name="T14" fmla="*/ 2147483647 w 24"/>
              <a:gd name="T15" fmla="*/ 2147483647 h 24"/>
              <a:gd name="T16" fmla="*/ 2147483647 w 24"/>
              <a:gd name="T17" fmla="*/ 2147483647 h 24"/>
              <a:gd name="T18" fmla="*/ 2147483647 w 24"/>
              <a:gd name="T19" fmla="*/ 2147483647 h 24"/>
              <a:gd name="T20" fmla="*/ 0 w 24"/>
              <a:gd name="T21" fmla="*/ 2147483647 h 24"/>
              <a:gd name="T22" fmla="*/ 0 w 24"/>
              <a:gd name="T23" fmla="*/ 2147483647 h 24"/>
              <a:gd name="T24" fmla="*/ 2147483647 w 24"/>
              <a:gd name="T25" fmla="*/ 2147483647 h 24"/>
              <a:gd name="T26" fmla="*/ 2147483647 w 24"/>
              <a:gd name="T27" fmla="*/ 2147483647 h 24"/>
              <a:gd name="T28" fmla="*/ 2147483647 w 24"/>
              <a:gd name="T29" fmla="*/ 2147483647 h 24"/>
              <a:gd name="T30" fmla="*/ 2147483647 w 24"/>
              <a:gd name="T31" fmla="*/ 0 h 24"/>
              <a:gd name="T32" fmla="*/ 2147483647 w 24"/>
              <a:gd name="T33" fmla="*/ 0 h 24"/>
              <a:gd name="T34" fmla="*/ 2147483647 w 24"/>
              <a:gd name="T35" fmla="*/ 2147483647 h 24"/>
              <a:gd name="T36" fmla="*/ 2147483647 w 24"/>
              <a:gd name="T37" fmla="*/ 2147483647 h 24"/>
              <a:gd name="T38" fmla="*/ 2147483647 w 24"/>
              <a:gd name="T39" fmla="*/ 2147483647 h 24"/>
              <a:gd name="T40" fmla="*/ 2147483647 w 24"/>
              <a:gd name="T41" fmla="*/ 2147483647 h 24"/>
              <a:gd name="T42" fmla="*/ 2147483647 w 24"/>
              <a:gd name="T43" fmla="*/ 2147483647 h 2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"/>
              <a:gd name="T67" fmla="*/ 0 h 24"/>
              <a:gd name="T68" fmla="*/ 24 w 24"/>
              <a:gd name="T69" fmla="*/ 24 h 2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" h="24">
                <a:moveTo>
                  <a:pt x="24" y="12"/>
                </a:moveTo>
                <a:lnTo>
                  <a:pt x="24" y="12"/>
                </a:lnTo>
                <a:lnTo>
                  <a:pt x="24" y="16"/>
                </a:lnTo>
                <a:lnTo>
                  <a:pt x="20" y="20"/>
                </a:lnTo>
                <a:lnTo>
                  <a:pt x="16" y="24"/>
                </a:lnTo>
                <a:lnTo>
                  <a:pt x="12" y="24"/>
                </a:lnTo>
                <a:lnTo>
                  <a:pt x="8" y="24"/>
                </a:lnTo>
                <a:lnTo>
                  <a:pt x="4" y="20"/>
                </a:lnTo>
                <a:lnTo>
                  <a:pt x="2" y="16"/>
                </a:lnTo>
                <a:lnTo>
                  <a:pt x="0" y="12"/>
                </a:lnTo>
                <a:lnTo>
                  <a:pt x="2" y="8"/>
                </a:lnTo>
                <a:lnTo>
                  <a:pt x="4" y="4"/>
                </a:lnTo>
                <a:lnTo>
                  <a:pt x="8" y="2"/>
                </a:lnTo>
                <a:lnTo>
                  <a:pt x="12" y="0"/>
                </a:lnTo>
                <a:lnTo>
                  <a:pt x="16" y="2"/>
                </a:lnTo>
                <a:lnTo>
                  <a:pt x="20" y="4"/>
                </a:lnTo>
                <a:lnTo>
                  <a:pt x="24" y="8"/>
                </a:lnTo>
                <a:lnTo>
                  <a:pt x="24" y="1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3" name="Line 239"/>
          <p:cNvSpPr>
            <a:spLocks noChangeShapeType="1"/>
          </p:cNvSpPr>
          <p:nvPr/>
        </p:nvSpPr>
        <p:spPr bwMode="auto">
          <a:xfrm>
            <a:off x="5932885" y="2378869"/>
            <a:ext cx="2381" cy="3572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4" name="Line 240"/>
          <p:cNvSpPr>
            <a:spLocks noChangeShapeType="1"/>
          </p:cNvSpPr>
          <p:nvPr/>
        </p:nvSpPr>
        <p:spPr bwMode="auto">
          <a:xfrm>
            <a:off x="5932885" y="2378869"/>
            <a:ext cx="2381" cy="21431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5" name="Line 241"/>
          <p:cNvSpPr>
            <a:spLocks noChangeShapeType="1"/>
          </p:cNvSpPr>
          <p:nvPr/>
        </p:nvSpPr>
        <p:spPr bwMode="auto">
          <a:xfrm>
            <a:off x="5932885" y="2400300"/>
            <a:ext cx="2381" cy="14288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6" name="Line 242"/>
          <p:cNvSpPr>
            <a:spLocks noChangeShapeType="1"/>
          </p:cNvSpPr>
          <p:nvPr/>
        </p:nvSpPr>
        <p:spPr bwMode="auto">
          <a:xfrm>
            <a:off x="5932885" y="2414588"/>
            <a:ext cx="2381" cy="16669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7" name="Line 243"/>
          <p:cNvSpPr>
            <a:spLocks noChangeShapeType="1"/>
          </p:cNvSpPr>
          <p:nvPr/>
        </p:nvSpPr>
        <p:spPr bwMode="auto">
          <a:xfrm>
            <a:off x="5932885" y="2431256"/>
            <a:ext cx="8334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8" name="Line 244"/>
          <p:cNvSpPr>
            <a:spLocks noChangeShapeType="1"/>
          </p:cNvSpPr>
          <p:nvPr/>
        </p:nvSpPr>
        <p:spPr bwMode="auto">
          <a:xfrm>
            <a:off x="5941219" y="2450307"/>
            <a:ext cx="17860" cy="21431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59" name="Line 245"/>
          <p:cNvSpPr>
            <a:spLocks noChangeShapeType="1"/>
          </p:cNvSpPr>
          <p:nvPr/>
        </p:nvSpPr>
        <p:spPr bwMode="auto">
          <a:xfrm>
            <a:off x="5959078" y="2471738"/>
            <a:ext cx="22622" cy="95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0" name="Line 246"/>
          <p:cNvSpPr>
            <a:spLocks noChangeShapeType="1"/>
          </p:cNvSpPr>
          <p:nvPr/>
        </p:nvSpPr>
        <p:spPr bwMode="auto">
          <a:xfrm>
            <a:off x="5981701" y="2481262"/>
            <a:ext cx="30956" cy="4763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1" name="Line 247"/>
          <p:cNvSpPr>
            <a:spLocks noChangeShapeType="1"/>
          </p:cNvSpPr>
          <p:nvPr/>
        </p:nvSpPr>
        <p:spPr bwMode="auto">
          <a:xfrm>
            <a:off x="6012657" y="2486026"/>
            <a:ext cx="2381" cy="3572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2" name="Line 248"/>
          <p:cNvSpPr>
            <a:spLocks noChangeShapeType="1"/>
          </p:cNvSpPr>
          <p:nvPr/>
        </p:nvSpPr>
        <p:spPr bwMode="auto">
          <a:xfrm>
            <a:off x="6012656" y="2486025"/>
            <a:ext cx="28575" cy="95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3" name="Line 249"/>
          <p:cNvSpPr>
            <a:spLocks noChangeShapeType="1"/>
          </p:cNvSpPr>
          <p:nvPr/>
        </p:nvSpPr>
        <p:spPr bwMode="auto">
          <a:xfrm>
            <a:off x="6041231" y="2495550"/>
            <a:ext cx="23813" cy="16669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4" name="Line 250"/>
          <p:cNvSpPr>
            <a:spLocks noChangeShapeType="1"/>
          </p:cNvSpPr>
          <p:nvPr/>
        </p:nvSpPr>
        <p:spPr bwMode="auto">
          <a:xfrm>
            <a:off x="6065044" y="2512219"/>
            <a:ext cx="7144" cy="142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5" name="Line 251"/>
          <p:cNvSpPr>
            <a:spLocks noChangeShapeType="1"/>
          </p:cNvSpPr>
          <p:nvPr/>
        </p:nvSpPr>
        <p:spPr bwMode="auto">
          <a:xfrm>
            <a:off x="6072187" y="2526507"/>
            <a:ext cx="4763" cy="21431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6" name="Line 252"/>
          <p:cNvSpPr>
            <a:spLocks noChangeShapeType="1"/>
          </p:cNvSpPr>
          <p:nvPr/>
        </p:nvSpPr>
        <p:spPr bwMode="auto">
          <a:xfrm>
            <a:off x="6076950" y="2547938"/>
            <a:ext cx="1191" cy="20241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7" name="Line 253"/>
          <p:cNvSpPr>
            <a:spLocks noChangeShapeType="1"/>
          </p:cNvSpPr>
          <p:nvPr/>
        </p:nvSpPr>
        <p:spPr bwMode="auto">
          <a:xfrm flipH="1">
            <a:off x="6072187" y="2568179"/>
            <a:ext cx="4763" cy="2024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8" name="Line 254"/>
          <p:cNvSpPr>
            <a:spLocks noChangeShapeType="1"/>
          </p:cNvSpPr>
          <p:nvPr/>
        </p:nvSpPr>
        <p:spPr bwMode="auto">
          <a:xfrm flipH="1">
            <a:off x="6065044" y="2588419"/>
            <a:ext cx="7144" cy="16669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69" name="Line 255"/>
          <p:cNvSpPr>
            <a:spLocks noChangeShapeType="1"/>
          </p:cNvSpPr>
          <p:nvPr/>
        </p:nvSpPr>
        <p:spPr bwMode="auto">
          <a:xfrm>
            <a:off x="6065044" y="2605088"/>
            <a:ext cx="2381" cy="1191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0" name="Line 256"/>
          <p:cNvSpPr>
            <a:spLocks noChangeShapeType="1"/>
          </p:cNvSpPr>
          <p:nvPr/>
        </p:nvSpPr>
        <p:spPr bwMode="auto">
          <a:xfrm flipV="1">
            <a:off x="6065044" y="2578894"/>
            <a:ext cx="38100" cy="26194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1" name="Line 257"/>
          <p:cNvSpPr>
            <a:spLocks noChangeShapeType="1"/>
          </p:cNvSpPr>
          <p:nvPr/>
        </p:nvSpPr>
        <p:spPr bwMode="auto">
          <a:xfrm flipV="1">
            <a:off x="6103144" y="2547938"/>
            <a:ext cx="30956" cy="30956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2" name="Line 258"/>
          <p:cNvSpPr>
            <a:spLocks noChangeShapeType="1"/>
          </p:cNvSpPr>
          <p:nvPr/>
        </p:nvSpPr>
        <p:spPr bwMode="auto">
          <a:xfrm flipV="1">
            <a:off x="6134100" y="2516982"/>
            <a:ext cx="35719" cy="30956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3" name="Line 259"/>
          <p:cNvSpPr>
            <a:spLocks noChangeShapeType="1"/>
          </p:cNvSpPr>
          <p:nvPr/>
        </p:nvSpPr>
        <p:spPr bwMode="auto">
          <a:xfrm flipV="1">
            <a:off x="6169819" y="2476501"/>
            <a:ext cx="25004" cy="40481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4" name="Line 260"/>
          <p:cNvSpPr>
            <a:spLocks noChangeShapeType="1"/>
          </p:cNvSpPr>
          <p:nvPr/>
        </p:nvSpPr>
        <p:spPr bwMode="auto">
          <a:xfrm flipV="1">
            <a:off x="6194822" y="2455069"/>
            <a:ext cx="9525" cy="21431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5" name="Line 261"/>
          <p:cNvSpPr>
            <a:spLocks noChangeShapeType="1"/>
          </p:cNvSpPr>
          <p:nvPr/>
        </p:nvSpPr>
        <p:spPr bwMode="auto">
          <a:xfrm flipV="1">
            <a:off x="6204347" y="2436019"/>
            <a:ext cx="3572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6" name="Line 262"/>
          <p:cNvSpPr>
            <a:spLocks noChangeShapeType="1"/>
          </p:cNvSpPr>
          <p:nvPr/>
        </p:nvSpPr>
        <p:spPr bwMode="auto">
          <a:xfrm flipV="1">
            <a:off x="6207919" y="2419350"/>
            <a:ext cx="2381" cy="16669"/>
          </a:xfrm>
          <a:prstGeom prst="line">
            <a:avLst/>
          </a:prstGeom>
          <a:noFill/>
          <a:ln w="158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7" name="Line 263"/>
          <p:cNvSpPr>
            <a:spLocks noChangeShapeType="1"/>
          </p:cNvSpPr>
          <p:nvPr/>
        </p:nvSpPr>
        <p:spPr bwMode="auto">
          <a:xfrm flipH="1" flipV="1">
            <a:off x="6198394" y="2400300"/>
            <a:ext cx="9525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8" name="Line 264"/>
          <p:cNvSpPr>
            <a:spLocks noChangeShapeType="1"/>
          </p:cNvSpPr>
          <p:nvPr/>
        </p:nvSpPr>
        <p:spPr bwMode="auto">
          <a:xfrm flipH="1" flipV="1">
            <a:off x="6180535" y="2383632"/>
            <a:ext cx="17859" cy="16669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79" name="Line 265"/>
          <p:cNvSpPr>
            <a:spLocks noChangeShapeType="1"/>
          </p:cNvSpPr>
          <p:nvPr/>
        </p:nvSpPr>
        <p:spPr bwMode="auto">
          <a:xfrm flipH="1" flipV="1">
            <a:off x="6160294" y="2369344"/>
            <a:ext cx="20241" cy="142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80" name="Freeform 266"/>
          <p:cNvSpPr>
            <a:spLocks/>
          </p:cNvSpPr>
          <p:nvPr/>
        </p:nvSpPr>
        <p:spPr bwMode="auto">
          <a:xfrm>
            <a:off x="7052072" y="2339579"/>
            <a:ext cx="504825" cy="1285875"/>
          </a:xfrm>
          <a:custGeom>
            <a:avLst/>
            <a:gdLst>
              <a:gd name="T0" fmla="*/ 2147483647 w 232"/>
              <a:gd name="T1" fmla="*/ 0 h 502"/>
              <a:gd name="T2" fmla="*/ 2147483647 w 232"/>
              <a:gd name="T3" fmla="*/ 0 h 502"/>
              <a:gd name="T4" fmla="*/ 2147483647 w 232"/>
              <a:gd name="T5" fmla="*/ 2147483647 h 502"/>
              <a:gd name="T6" fmla="*/ 0 w 232"/>
              <a:gd name="T7" fmla="*/ 2147483647 h 502"/>
              <a:gd name="T8" fmla="*/ 0 w 232"/>
              <a:gd name="T9" fmla="*/ 2147483647 h 502"/>
              <a:gd name="T10" fmla="*/ 2147483647 w 232"/>
              <a:gd name="T11" fmla="*/ 2147483647 h 502"/>
              <a:gd name="T12" fmla="*/ 2147483647 w 232"/>
              <a:gd name="T13" fmla="*/ 2147483647 h 502"/>
              <a:gd name="T14" fmla="*/ 2147483647 w 232"/>
              <a:gd name="T15" fmla="*/ 2147483647 h 502"/>
              <a:gd name="T16" fmla="*/ 2147483647 w 232"/>
              <a:gd name="T17" fmla="*/ 2147483647 h 502"/>
              <a:gd name="T18" fmla="*/ 2147483647 w 232"/>
              <a:gd name="T19" fmla="*/ 2147483647 h 502"/>
              <a:gd name="T20" fmla="*/ 2147483647 w 232"/>
              <a:gd name="T21" fmla="*/ 2147483647 h 502"/>
              <a:gd name="T22" fmla="*/ 2147483647 w 232"/>
              <a:gd name="T23" fmla="*/ 2147483647 h 502"/>
              <a:gd name="T24" fmla="*/ 2147483647 w 232"/>
              <a:gd name="T25" fmla="*/ 2147483647 h 502"/>
              <a:gd name="T26" fmla="*/ 2147483647 w 232"/>
              <a:gd name="T27" fmla="*/ 2147483647 h 502"/>
              <a:gd name="T28" fmla="*/ 2147483647 w 232"/>
              <a:gd name="T29" fmla="*/ 2147483647 h 502"/>
              <a:gd name="T30" fmla="*/ 2147483647 w 232"/>
              <a:gd name="T31" fmla="*/ 2147483647 h 502"/>
              <a:gd name="T32" fmla="*/ 2147483647 w 232"/>
              <a:gd name="T33" fmla="*/ 2147483647 h 502"/>
              <a:gd name="T34" fmla="*/ 2147483647 w 232"/>
              <a:gd name="T35" fmla="*/ 2147483647 h 502"/>
              <a:gd name="T36" fmla="*/ 2147483647 w 232"/>
              <a:gd name="T37" fmla="*/ 2147483647 h 502"/>
              <a:gd name="T38" fmla="*/ 2147483647 w 232"/>
              <a:gd name="T39" fmla="*/ 2147483647 h 502"/>
              <a:gd name="T40" fmla="*/ 2147483647 w 232"/>
              <a:gd name="T41" fmla="*/ 2147483647 h 502"/>
              <a:gd name="T42" fmla="*/ 2147483647 w 232"/>
              <a:gd name="T43" fmla="*/ 2147483647 h 502"/>
              <a:gd name="T44" fmla="*/ 2147483647 w 232"/>
              <a:gd name="T45" fmla="*/ 2147483647 h 502"/>
              <a:gd name="T46" fmla="*/ 2147483647 w 232"/>
              <a:gd name="T47" fmla="*/ 2147483647 h 502"/>
              <a:gd name="T48" fmla="*/ 2147483647 w 232"/>
              <a:gd name="T49" fmla="*/ 2147483647 h 502"/>
              <a:gd name="T50" fmla="*/ 2147483647 w 232"/>
              <a:gd name="T51" fmla="*/ 2147483647 h 502"/>
              <a:gd name="T52" fmla="*/ 2147483647 w 232"/>
              <a:gd name="T53" fmla="*/ 2147483647 h 502"/>
              <a:gd name="T54" fmla="*/ 2147483647 w 232"/>
              <a:gd name="T55" fmla="*/ 2147483647 h 502"/>
              <a:gd name="T56" fmla="*/ 2147483647 w 232"/>
              <a:gd name="T57" fmla="*/ 2147483647 h 502"/>
              <a:gd name="T58" fmla="*/ 2147483647 w 232"/>
              <a:gd name="T59" fmla="*/ 2147483647 h 502"/>
              <a:gd name="T60" fmla="*/ 2147483647 w 232"/>
              <a:gd name="T61" fmla="*/ 2147483647 h 502"/>
              <a:gd name="T62" fmla="*/ 2147483647 w 232"/>
              <a:gd name="T63" fmla="*/ 2147483647 h 502"/>
              <a:gd name="T64" fmla="*/ 2147483647 w 232"/>
              <a:gd name="T65" fmla="*/ 2147483647 h 502"/>
              <a:gd name="T66" fmla="*/ 2147483647 w 232"/>
              <a:gd name="T67" fmla="*/ 0 h 50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2"/>
              <a:gd name="T103" fmla="*/ 0 h 502"/>
              <a:gd name="T104" fmla="*/ 232 w 232"/>
              <a:gd name="T105" fmla="*/ 502 h 50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2" h="502">
                <a:moveTo>
                  <a:pt x="206" y="0"/>
                </a:moveTo>
                <a:lnTo>
                  <a:pt x="206" y="0"/>
                </a:lnTo>
                <a:lnTo>
                  <a:pt x="26" y="0"/>
                </a:lnTo>
                <a:lnTo>
                  <a:pt x="16" y="2"/>
                </a:lnTo>
                <a:lnTo>
                  <a:pt x="8" y="8"/>
                </a:lnTo>
                <a:lnTo>
                  <a:pt x="2" y="16"/>
                </a:lnTo>
                <a:lnTo>
                  <a:pt x="0" y="26"/>
                </a:lnTo>
                <a:lnTo>
                  <a:pt x="0" y="224"/>
                </a:lnTo>
                <a:lnTo>
                  <a:pt x="2" y="234"/>
                </a:lnTo>
                <a:lnTo>
                  <a:pt x="8" y="242"/>
                </a:lnTo>
                <a:lnTo>
                  <a:pt x="16" y="248"/>
                </a:lnTo>
                <a:lnTo>
                  <a:pt x="26" y="250"/>
                </a:lnTo>
                <a:lnTo>
                  <a:pt x="36" y="248"/>
                </a:lnTo>
                <a:lnTo>
                  <a:pt x="44" y="242"/>
                </a:lnTo>
                <a:lnTo>
                  <a:pt x="50" y="234"/>
                </a:lnTo>
                <a:lnTo>
                  <a:pt x="52" y="224"/>
                </a:lnTo>
                <a:lnTo>
                  <a:pt x="52" y="70"/>
                </a:lnTo>
                <a:lnTo>
                  <a:pt x="60" y="70"/>
                </a:lnTo>
                <a:lnTo>
                  <a:pt x="60" y="476"/>
                </a:lnTo>
                <a:lnTo>
                  <a:pt x="62" y="486"/>
                </a:lnTo>
                <a:lnTo>
                  <a:pt x="68" y="494"/>
                </a:lnTo>
                <a:lnTo>
                  <a:pt x="76" y="500"/>
                </a:lnTo>
                <a:lnTo>
                  <a:pt x="86" y="502"/>
                </a:lnTo>
                <a:lnTo>
                  <a:pt x="96" y="500"/>
                </a:lnTo>
                <a:lnTo>
                  <a:pt x="104" y="494"/>
                </a:lnTo>
                <a:lnTo>
                  <a:pt x="110" y="486"/>
                </a:lnTo>
                <a:lnTo>
                  <a:pt x="112" y="476"/>
                </a:lnTo>
                <a:lnTo>
                  <a:pt x="112" y="232"/>
                </a:lnTo>
                <a:lnTo>
                  <a:pt x="116" y="232"/>
                </a:lnTo>
                <a:lnTo>
                  <a:pt x="122" y="232"/>
                </a:lnTo>
                <a:lnTo>
                  <a:pt x="122" y="476"/>
                </a:lnTo>
                <a:lnTo>
                  <a:pt x="124" y="486"/>
                </a:lnTo>
                <a:lnTo>
                  <a:pt x="130" y="494"/>
                </a:lnTo>
                <a:lnTo>
                  <a:pt x="138" y="500"/>
                </a:lnTo>
                <a:lnTo>
                  <a:pt x="148" y="502"/>
                </a:lnTo>
                <a:lnTo>
                  <a:pt x="158" y="500"/>
                </a:lnTo>
                <a:lnTo>
                  <a:pt x="166" y="494"/>
                </a:lnTo>
                <a:lnTo>
                  <a:pt x="172" y="486"/>
                </a:lnTo>
                <a:lnTo>
                  <a:pt x="174" y="476"/>
                </a:lnTo>
                <a:lnTo>
                  <a:pt x="174" y="70"/>
                </a:lnTo>
                <a:lnTo>
                  <a:pt x="180" y="70"/>
                </a:lnTo>
                <a:lnTo>
                  <a:pt x="180" y="224"/>
                </a:lnTo>
                <a:lnTo>
                  <a:pt x="182" y="234"/>
                </a:lnTo>
                <a:lnTo>
                  <a:pt x="188" y="242"/>
                </a:lnTo>
                <a:lnTo>
                  <a:pt x="196" y="248"/>
                </a:lnTo>
                <a:lnTo>
                  <a:pt x="206" y="250"/>
                </a:lnTo>
                <a:lnTo>
                  <a:pt x="216" y="248"/>
                </a:lnTo>
                <a:lnTo>
                  <a:pt x="226" y="242"/>
                </a:lnTo>
                <a:lnTo>
                  <a:pt x="230" y="234"/>
                </a:lnTo>
                <a:lnTo>
                  <a:pt x="232" y="224"/>
                </a:lnTo>
                <a:lnTo>
                  <a:pt x="232" y="26"/>
                </a:lnTo>
                <a:lnTo>
                  <a:pt x="230" y="16"/>
                </a:lnTo>
                <a:lnTo>
                  <a:pt x="226" y="8"/>
                </a:lnTo>
                <a:lnTo>
                  <a:pt x="216" y="2"/>
                </a:lnTo>
                <a:lnTo>
                  <a:pt x="20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66405" name="Picture 2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11552" r="11111" b="15544"/>
          <a:stretch>
            <a:fillRect/>
          </a:stretch>
        </p:blipFill>
        <p:spPr bwMode="auto">
          <a:xfrm>
            <a:off x="7184232" y="2351485"/>
            <a:ext cx="245269" cy="5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982" name="Freeform 268"/>
          <p:cNvSpPr>
            <a:spLocks/>
          </p:cNvSpPr>
          <p:nvPr/>
        </p:nvSpPr>
        <p:spPr bwMode="auto">
          <a:xfrm>
            <a:off x="5162550" y="2555082"/>
            <a:ext cx="150019" cy="132160"/>
          </a:xfrm>
          <a:custGeom>
            <a:avLst/>
            <a:gdLst>
              <a:gd name="T0" fmla="*/ 2147483647 w 114"/>
              <a:gd name="T1" fmla="*/ 0 h 99"/>
              <a:gd name="T2" fmla="*/ 2147483647 w 114"/>
              <a:gd name="T3" fmla="*/ 2147483647 h 99"/>
              <a:gd name="T4" fmla="*/ 2147483647 w 114"/>
              <a:gd name="T5" fmla="*/ 2147483647 h 99"/>
              <a:gd name="T6" fmla="*/ 2147483647 w 114"/>
              <a:gd name="T7" fmla="*/ 2147483647 h 99"/>
              <a:gd name="T8" fmla="*/ 0 w 114"/>
              <a:gd name="T9" fmla="*/ 2147483647 h 99"/>
              <a:gd name="T10" fmla="*/ 2147483647 w 114"/>
              <a:gd name="T11" fmla="*/ 2147483647 h 99"/>
              <a:gd name="T12" fmla="*/ 2147483647 w 114"/>
              <a:gd name="T13" fmla="*/ 0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4"/>
              <a:gd name="T22" fmla="*/ 0 h 99"/>
              <a:gd name="T23" fmla="*/ 114 w 114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4" h="99">
                <a:moveTo>
                  <a:pt x="66" y="0"/>
                </a:moveTo>
                <a:cubicBezTo>
                  <a:pt x="65" y="10"/>
                  <a:pt x="66" y="20"/>
                  <a:pt x="63" y="30"/>
                </a:cubicBezTo>
                <a:cubicBezTo>
                  <a:pt x="62" y="33"/>
                  <a:pt x="57" y="34"/>
                  <a:pt x="54" y="36"/>
                </a:cubicBezTo>
                <a:cubicBezTo>
                  <a:pt x="44" y="44"/>
                  <a:pt x="40" y="53"/>
                  <a:pt x="30" y="60"/>
                </a:cubicBezTo>
                <a:cubicBezTo>
                  <a:pt x="25" y="74"/>
                  <a:pt x="10" y="77"/>
                  <a:pt x="0" y="87"/>
                </a:cubicBezTo>
                <a:lnTo>
                  <a:pt x="114" y="99"/>
                </a:lnTo>
                <a:lnTo>
                  <a:pt x="66" y="0"/>
                </a:lnTo>
                <a:close/>
              </a:path>
            </a:pathLst>
          </a:custGeom>
          <a:solidFill>
            <a:srgbClr val="00CCFF"/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18983" name="Freeform 269"/>
          <p:cNvSpPr>
            <a:spLocks/>
          </p:cNvSpPr>
          <p:nvPr/>
        </p:nvSpPr>
        <p:spPr bwMode="auto">
          <a:xfrm rot="5587328">
            <a:off x="4972050" y="2589610"/>
            <a:ext cx="150019" cy="128588"/>
          </a:xfrm>
          <a:custGeom>
            <a:avLst/>
            <a:gdLst>
              <a:gd name="T0" fmla="*/ 2147483647 w 114"/>
              <a:gd name="T1" fmla="*/ 0 h 99"/>
              <a:gd name="T2" fmla="*/ 2147483647 w 114"/>
              <a:gd name="T3" fmla="*/ 2147483647 h 99"/>
              <a:gd name="T4" fmla="*/ 2147483647 w 114"/>
              <a:gd name="T5" fmla="*/ 2147483647 h 99"/>
              <a:gd name="T6" fmla="*/ 2147483647 w 114"/>
              <a:gd name="T7" fmla="*/ 2147483647 h 99"/>
              <a:gd name="T8" fmla="*/ 0 w 114"/>
              <a:gd name="T9" fmla="*/ 2147483647 h 99"/>
              <a:gd name="T10" fmla="*/ 2147483647 w 114"/>
              <a:gd name="T11" fmla="*/ 2147483647 h 99"/>
              <a:gd name="T12" fmla="*/ 2147483647 w 114"/>
              <a:gd name="T13" fmla="*/ 0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4"/>
              <a:gd name="T22" fmla="*/ 0 h 99"/>
              <a:gd name="T23" fmla="*/ 114 w 114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4" h="99">
                <a:moveTo>
                  <a:pt x="66" y="0"/>
                </a:moveTo>
                <a:cubicBezTo>
                  <a:pt x="65" y="10"/>
                  <a:pt x="66" y="20"/>
                  <a:pt x="63" y="30"/>
                </a:cubicBezTo>
                <a:cubicBezTo>
                  <a:pt x="62" y="33"/>
                  <a:pt x="57" y="34"/>
                  <a:pt x="54" y="36"/>
                </a:cubicBezTo>
                <a:cubicBezTo>
                  <a:pt x="44" y="44"/>
                  <a:pt x="40" y="53"/>
                  <a:pt x="30" y="60"/>
                </a:cubicBezTo>
                <a:cubicBezTo>
                  <a:pt x="25" y="74"/>
                  <a:pt x="10" y="77"/>
                  <a:pt x="0" y="87"/>
                </a:cubicBezTo>
                <a:lnTo>
                  <a:pt x="114" y="99"/>
                </a:lnTo>
                <a:lnTo>
                  <a:pt x="66" y="0"/>
                </a:lnTo>
                <a:close/>
              </a:path>
            </a:pathLst>
          </a:custGeom>
          <a:solidFill>
            <a:srgbClr val="00CCFF"/>
          </a:solidFill>
          <a:ln w="19050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100" b="1">
              <a:solidFill>
                <a:srgbClr val="CCCC00"/>
              </a:solidFill>
              <a:latin typeface="Times New Roman" pitchFamily="18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72" name="Slide Number Placeholder 52"/>
          <p:cNvSpPr>
            <a:spLocks noGrp="1"/>
          </p:cNvSpPr>
          <p:nvPr>
            <p:ph type="sldNum" sz="quarter" idx="12"/>
          </p:nvPr>
        </p:nvSpPr>
        <p:spPr>
          <a:xfrm>
            <a:off x="6457950" y="4857750"/>
            <a:ext cx="1428750" cy="3429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984B51-622C-4B65-BCD9-88C2807903FE}" type="slidenum">
              <a:rPr lang="en-US">
                <a:latin typeface="Times New Roman"/>
                <a:ea typeface="ＭＳ Ｐゴシック" pitchFamily="34" charset="-128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>
              <a:latin typeface="Times New Roman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6995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12119" y="347663"/>
            <a:ext cx="5886450" cy="857250"/>
          </a:xfrm>
        </p:spPr>
        <p:txBody>
          <a:bodyPr vert="horz" wrap="square" lIns="67865" tIns="33338" rIns="67865" bIns="3333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100">
                <a:latin typeface="Arial" panose="020B0604020202020204" pitchFamily="34" charset="0"/>
                <a:cs typeface="Arial" panose="020B0604020202020204" pitchFamily="34" charset="0"/>
              </a:rPr>
              <a:t>Sipuleucel-T: IMPACT trial</a:t>
            </a:r>
          </a:p>
        </p:txBody>
      </p:sp>
      <p:graphicFrame>
        <p:nvGraphicFramePr>
          <p:cNvPr id="268291" name="Object 2"/>
          <p:cNvGraphicFramePr>
            <a:graphicFrameLocks noChangeAspect="1"/>
          </p:cNvGraphicFramePr>
          <p:nvPr/>
        </p:nvGraphicFramePr>
        <p:xfrm>
          <a:off x="1543051" y="1042987"/>
          <a:ext cx="5804297" cy="410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rism Project" r:id="rId4" imgW="6867000" imgH="4851000" progId="">
                  <p:embed/>
                </p:oleObj>
              </mc:Choice>
              <mc:Fallback>
                <p:oleObj name="Prism Project" r:id="rId4" imgW="6867000" imgH="4851000" progId="">
                  <p:embed/>
                  <p:pic>
                    <p:nvPicPr>
                      <p:cNvPr id="2682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1" y="1042987"/>
                        <a:ext cx="5804297" cy="410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66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4114800" y="1532335"/>
            <a:ext cx="37338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en-US" sz="165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 = 0.032 (</a:t>
            </a:r>
            <a:r>
              <a:rPr lang="en-US" altLang="en-US" sz="165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Cox model</a:t>
            </a:r>
            <a:r>
              <a:rPr lang="pl-PL" altLang="en-US" sz="165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en-US" sz="165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HR = 0.775 [95% CI: 0.614, 0.979]</a:t>
            </a:r>
            <a:endParaRPr lang="en-US" altLang="en-US" sz="1650" b="1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50" b="1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5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Median Survival Benefit = 4.1 Mos</a:t>
            </a:r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68293" name="Group 8"/>
          <p:cNvGrpSpPr>
            <a:grpSpLocks/>
          </p:cNvGrpSpPr>
          <p:nvPr/>
        </p:nvGrpSpPr>
        <p:grpSpPr bwMode="auto">
          <a:xfrm>
            <a:off x="4799410" y="2656286"/>
            <a:ext cx="2697956" cy="508397"/>
            <a:chOff x="1574" y="2150"/>
            <a:chExt cx="3068" cy="427"/>
          </a:xfrm>
        </p:grpSpPr>
        <p:sp>
          <p:nvSpPr>
            <p:cNvPr id="268299" name="Rectangle 9"/>
            <p:cNvSpPr>
              <a:spLocks noChangeArrowheads="1"/>
            </p:cNvSpPr>
            <p:nvPr/>
          </p:nvSpPr>
          <p:spPr bwMode="auto">
            <a:xfrm>
              <a:off x="1762" y="2150"/>
              <a:ext cx="288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FF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Sipuleucel-T (n = 341)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FF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Median Survival: 25.8 Mos.</a:t>
              </a:r>
            </a:p>
          </p:txBody>
        </p:sp>
        <p:sp>
          <p:nvSpPr>
            <p:cNvPr id="655373" name="Line 10"/>
            <p:cNvSpPr>
              <a:spLocks noChangeShapeType="1"/>
            </p:cNvSpPr>
            <p:nvPr/>
          </p:nvSpPr>
          <p:spPr bwMode="auto">
            <a:xfrm flipV="1">
              <a:off x="1574" y="2347"/>
              <a:ext cx="21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68294" name="Group 14"/>
          <p:cNvGrpSpPr>
            <a:grpSpLocks/>
          </p:cNvGrpSpPr>
          <p:nvPr/>
        </p:nvGrpSpPr>
        <p:grpSpPr bwMode="auto">
          <a:xfrm>
            <a:off x="2457451" y="3771901"/>
            <a:ext cx="3669506" cy="508397"/>
            <a:chOff x="1238" y="2539"/>
            <a:chExt cx="3082" cy="427"/>
          </a:xfrm>
        </p:grpSpPr>
        <p:sp>
          <p:nvSpPr>
            <p:cNvPr id="655370" name="Line 15"/>
            <p:cNvSpPr>
              <a:spLocks noChangeShapeType="1"/>
            </p:cNvSpPr>
            <p:nvPr/>
          </p:nvSpPr>
          <p:spPr bwMode="auto">
            <a:xfrm flipV="1">
              <a:off x="1238" y="2683"/>
              <a:ext cx="210" cy="0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100" b="1">
                <a:solidFill>
                  <a:srgbClr val="CCCC00"/>
                </a:solidFill>
                <a:latin typeface="Times New Roman" pitchFamily="18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68298" name="Rectangle 16"/>
            <p:cNvSpPr>
              <a:spLocks noChangeArrowheads="1"/>
            </p:cNvSpPr>
            <p:nvPr/>
          </p:nvSpPr>
          <p:spPr bwMode="auto">
            <a:xfrm>
              <a:off x="1440" y="2539"/>
              <a:ext cx="288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b="1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Placebo (n = 171)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b="1">
                  <a:solidFill>
                    <a:srgbClr val="FFFFFF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Median Survival: 21.7 Mos.</a:t>
              </a:r>
            </a:p>
          </p:txBody>
        </p:sp>
      </p:grpSp>
      <p:sp>
        <p:nvSpPr>
          <p:cNvPr id="268295" name="Text Box 11"/>
          <p:cNvSpPr txBox="1">
            <a:spLocks noChangeArrowheads="1"/>
          </p:cNvSpPr>
          <p:nvPr/>
        </p:nvSpPr>
        <p:spPr bwMode="auto">
          <a:xfrm>
            <a:off x="1610916" y="4804173"/>
            <a:ext cx="160140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Kantoff et al., NEJM 2010</a:t>
            </a:r>
          </a:p>
        </p:txBody>
      </p:sp>
    </p:spTree>
    <p:extLst>
      <p:ext uri="{BB962C8B-B14F-4D97-AF65-F5344CB8AC3E}">
        <p14:creationId xmlns:p14="http://schemas.microsoft.com/office/powerpoint/2010/main" val="35997040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9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90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99" y="869612"/>
            <a:ext cx="6884695" cy="30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7199" y="4503866"/>
            <a:ext cx="973343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6301" y="4206751"/>
            <a:ext cx="4635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Sipuleucel-T</a:t>
            </a:r>
          </a:p>
          <a:p>
            <a:pPr>
              <a:defRPr/>
            </a:pPr>
            <a:r>
              <a:rPr 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-Use early, in less aggressive disease</a:t>
            </a:r>
          </a:p>
        </p:txBody>
      </p:sp>
    </p:spTree>
    <p:extLst>
      <p:ext uri="{BB962C8B-B14F-4D97-AF65-F5344CB8AC3E}">
        <p14:creationId xmlns:p14="http://schemas.microsoft.com/office/powerpoint/2010/main" val="279814876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6" y="0"/>
            <a:ext cx="8624708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393834"/>
            <a:ext cx="2498459" cy="2309441"/>
          </a:xfrm>
          <a:prstGeom prst="rect">
            <a:avLst/>
          </a:prstGeom>
        </p:spPr>
      </p:pic>
      <p:sp>
        <p:nvSpPr>
          <p:cNvPr id="4" name="Freeform: Shape 3"/>
          <p:cNvSpPr/>
          <p:nvPr/>
        </p:nvSpPr>
        <p:spPr>
          <a:xfrm>
            <a:off x="5516880" y="1202871"/>
            <a:ext cx="3127248" cy="1918281"/>
          </a:xfrm>
          <a:custGeom>
            <a:avLst/>
            <a:gdLst>
              <a:gd name="connsiteX0" fmla="*/ 85344 w 3127248"/>
              <a:gd name="connsiteY0" fmla="*/ 4137 h 1918281"/>
              <a:gd name="connsiteX1" fmla="*/ 85344 w 3127248"/>
              <a:gd name="connsiteY1" fmla="*/ 4137 h 1918281"/>
              <a:gd name="connsiteX2" fmla="*/ 42672 w 3127248"/>
              <a:gd name="connsiteY2" fmla="*/ 40713 h 1918281"/>
              <a:gd name="connsiteX3" fmla="*/ 24384 w 3127248"/>
              <a:gd name="connsiteY3" fmla="*/ 52905 h 1918281"/>
              <a:gd name="connsiteX4" fmla="*/ 0 w 3127248"/>
              <a:gd name="connsiteY4" fmla="*/ 83385 h 1918281"/>
              <a:gd name="connsiteX5" fmla="*/ 6096 w 3127248"/>
              <a:gd name="connsiteY5" fmla="*/ 138249 h 1918281"/>
              <a:gd name="connsiteX6" fmla="*/ 18288 w 3127248"/>
              <a:gd name="connsiteY6" fmla="*/ 193113 h 1918281"/>
              <a:gd name="connsiteX7" fmla="*/ 42672 w 3127248"/>
              <a:gd name="connsiteY7" fmla="*/ 229689 h 1918281"/>
              <a:gd name="connsiteX8" fmla="*/ 54864 w 3127248"/>
              <a:gd name="connsiteY8" fmla="*/ 254073 h 1918281"/>
              <a:gd name="connsiteX9" fmla="*/ 60960 w 3127248"/>
              <a:gd name="connsiteY9" fmla="*/ 284553 h 1918281"/>
              <a:gd name="connsiteX10" fmla="*/ 67056 w 3127248"/>
              <a:gd name="connsiteY10" fmla="*/ 302841 h 1918281"/>
              <a:gd name="connsiteX11" fmla="*/ 73152 w 3127248"/>
              <a:gd name="connsiteY11" fmla="*/ 345513 h 1918281"/>
              <a:gd name="connsiteX12" fmla="*/ 79248 w 3127248"/>
              <a:gd name="connsiteY12" fmla="*/ 473529 h 1918281"/>
              <a:gd name="connsiteX13" fmla="*/ 85344 w 3127248"/>
              <a:gd name="connsiteY13" fmla="*/ 491817 h 1918281"/>
              <a:gd name="connsiteX14" fmla="*/ 97536 w 3127248"/>
              <a:gd name="connsiteY14" fmla="*/ 540585 h 1918281"/>
              <a:gd name="connsiteX15" fmla="*/ 115824 w 3127248"/>
              <a:gd name="connsiteY15" fmla="*/ 558873 h 1918281"/>
              <a:gd name="connsiteX16" fmla="*/ 158496 w 3127248"/>
              <a:gd name="connsiteY16" fmla="*/ 613737 h 1918281"/>
              <a:gd name="connsiteX17" fmla="*/ 164592 w 3127248"/>
              <a:gd name="connsiteY17" fmla="*/ 632025 h 1918281"/>
              <a:gd name="connsiteX18" fmla="*/ 176784 w 3127248"/>
              <a:gd name="connsiteY18" fmla="*/ 650313 h 1918281"/>
              <a:gd name="connsiteX19" fmla="*/ 182880 w 3127248"/>
              <a:gd name="connsiteY19" fmla="*/ 674697 h 1918281"/>
              <a:gd name="connsiteX20" fmla="*/ 195072 w 3127248"/>
              <a:gd name="connsiteY20" fmla="*/ 827097 h 1918281"/>
              <a:gd name="connsiteX21" fmla="*/ 201168 w 3127248"/>
              <a:gd name="connsiteY21" fmla="*/ 857577 h 1918281"/>
              <a:gd name="connsiteX22" fmla="*/ 207264 w 3127248"/>
              <a:gd name="connsiteY22" fmla="*/ 912441 h 1918281"/>
              <a:gd name="connsiteX23" fmla="*/ 231648 w 3127248"/>
              <a:gd name="connsiteY23" fmla="*/ 942921 h 1918281"/>
              <a:gd name="connsiteX24" fmla="*/ 243840 w 3127248"/>
              <a:gd name="connsiteY24" fmla="*/ 961209 h 1918281"/>
              <a:gd name="connsiteX25" fmla="*/ 262128 w 3127248"/>
              <a:gd name="connsiteY25" fmla="*/ 973401 h 1918281"/>
              <a:gd name="connsiteX26" fmla="*/ 268224 w 3127248"/>
              <a:gd name="connsiteY26" fmla="*/ 991689 h 1918281"/>
              <a:gd name="connsiteX27" fmla="*/ 274320 w 3127248"/>
              <a:gd name="connsiteY27" fmla="*/ 1119705 h 1918281"/>
              <a:gd name="connsiteX28" fmla="*/ 280416 w 3127248"/>
              <a:gd name="connsiteY28" fmla="*/ 1144089 h 1918281"/>
              <a:gd name="connsiteX29" fmla="*/ 292608 w 3127248"/>
              <a:gd name="connsiteY29" fmla="*/ 1320873 h 1918281"/>
              <a:gd name="connsiteX30" fmla="*/ 298704 w 3127248"/>
              <a:gd name="connsiteY30" fmla="*/ 1339161 h 1918281"/>
              <a:gd name="connsiteX31" fmla="*/ 310896 w 3127248"/>
              <a:gd name="connsiteY31" fmla="*/ 1485465 h 1918281"/>
              <a:gd name="connsiteX32" fmla="*/ 329184 w 3127248"/>
              <a:gd name="connsiteY32" fmla="*/ 1619577 h 1918281"/>
              <a:gd name="connsiteX33" fmla="*/ 347472 w 3127248"/>
              <a:gd name="connsiteY33" fmla="*/ 1643961 h 1918281"/>
              <a:gd name="connsiteX34" fmla="*/ 353568 w 3127248"/>
              <a:gd name="connsiteY34" fmla="*/ 1662249 h 1918281"/>
              <a:gd name="connsiteX35" fmla="*/ 396240 w 3127248"/>
              <a:gd name="connsiteY35" fmla="*/ 1711017 h 1918281"/>
              <a:gd name="connsiteX36" fmla="*/ 414528 w 3127248"/>
              <a:gd name="connsiteY36" fmla="*/ 1717113 h 1918281"/>
              <a:gd name="connsiteX37" fmla="*/ 542544 w 3127248"/>
              <a:gd name="connsiteY37" fmla="*/ 1711017 h 1918281"/>
              <a:gd name="connsiteX38" fmla="*/ 591312 w 3127248"/>
              <a:gd name="connsiteY38" fmla="*/ 1698825 h 1918281"/>
              <a:gd name="connsiteX39" fmla="*/ 652272 w 3127248"/>
              <a:gd name="connsiteY39" fmla="*/ 1686633 h 1918281"/>
              <a:gd name="connsiteX40" fmla="*/ 719328 w 3127248"/>
              <a:gd name="connsiteY40" fmla="*/ 1668345 h 1918281"/>
              <a:gd name="connsiteX41" fmla="*/ 798576 w 3127248"/>
              <a:gd name="connsiteY41" fmla="*/ 1680537 h 1918281"/>
              <a:gd name="connsiteX42" fmla="*/ 816864 w 3127248"/>
              <a:gd name="connsiteY42" fmla="*/ 1686633 h 1918281"/>
              <a:gd name="connsiteX43" fmla="*/ 853440 w 3127248"/>
              <a:gd name="connsiteY43" fmla="*/ 1704921 h 1918281"/>
              <a:gd name="connsiteX44" fmla="*/ 896112 w 3127248"/>
              <a:gd name="connsiteY44" fmla="*/ 1711017 h 1918281"/>
              <a:gd name="connsiteX45" fmla="*/ 950976 w 3127248"/>
              <a:gd name="connsiteY45" fmla="*/ 1723209 h 1918281"/>
              <a:gd name="connsiteX46" fmla="*/ 1048512 w 3127248"/>
              <a:gd name="connsiteY46" fmla="*/ 1735401 h 1918281"/>
              <a:gd name="connsiteX47" fmla="*/ 1121664 w 3127248"/>
              <a:gd name="connsiteY47" fmla="*/ 1753689 h 1918281"/>
              <a:gd name="connsiteX48" fmla="*/ 1207008 w 3127248"/>
              <a:gd name="connsiteY48" fmla="*/ 1778073 h 1918281"/>
              <a:gd name="connsiteX49" fmla="*/ 1322832 w 3127248"/>
              <a:gd name="connsiteY49" fmla="*/ 1802457 h 1918281"/>
              <a:gd name="connsiteX50" fmla="*/ 1432560 w 3127248"/>
              <a:gd name="connsiteY50" fmla="*/ 1851225 h 1918281"/>
              <a:gd name="connsiteX51" fmla="*/ 1530096 w 3127248"/>
              <a:gd name="connsiteY51" fmla="*/ 1881705 h 1918281"/>
              <a:gd name="connsiteX52" fmla="*/ 1554480 w 3127248"/>
              <a:gd name="connsiteY52" fmla="*/ 1887801 h 1918281"/>
              <a:gd name="connsiteX53" fmla="*/ 1609344 w 3127248"/>
              <a:gd name="connsiteY53" fmla="*/ 1912185 h 1918281"/>
              <a:gd name="connsiteX54" fmla="*/ 1676400 w 3127248"/>
              <a:gd name="connsiteY54" fmla="*/ 1918281 h 1918281"/>
              <a:gd name="connsiteX55" fmla="*/ 1780032 w 3127248"/>
              <a:gd name="connsiteY55" fmla="*/ 1906089 h 1918281"/>
              <a:gd name="connsiteX56" fmla="*/ 1883664 w 3127248"/>
              <a:gd name="connsiteY56" fmla="*/ 1881705 h 1918281"/>
              <a:gd name="connsiteX57" fmla="*/ 1920240 w 3127248"/>
              <a:gd name="connsiteY57" fmla="*/ 1875609 h 1918281"/>
              <a:gd name="connsiteX58" fmla="*/ 1962912 w 3127248"/>
              <a:gd name="connsiteY58" fmla="*/ 1863417 h 1918281"/>
              <a:gd name="connsiteX59" fmla="*/ 2103120 w 3127248"/>
              <a:gd name="connsiteY59" fmla="*/ 1857321 h 1918281"/>
              <a:gd name="connsiteX60" fmla="*/ 2304288 w 3127248"/>
              <a:gd name="connsiteY60" fmla="*/ 1832937 h 1918281"/>
              <a:gd name="connsiteX61" fmla="*/ 2334768 w 3127248"/>
              <a:gd name="connsiteY61" fmla="*/ 1826841 h 1918281"/>
              <a:gd name="connsiteX62" fmla="*/ 2493264 w 3127248"/>
              <a:gd name="connsiteY62" fmla="*/ 1820745 h 1918281"/>
              <a:gd name="connsiteX63" fmla="*/ 2529840 w 3127248"/>
              <a:gd name="connsiteY63" fmla="*/ 1814649 h 1918281"/>
              <a:gd name="connsiteX64" fmla="*/ 2621280 w 3127248"/>
              <a:gd name="connsiteY64" fmla="*/ 1802457 h 1918281"/>
              <a:gd name="connsiteX65" fmla="*/ 2651760 w 3127248"/>
              <a:gd name="connsiteY65" fmla="*/ 1790265 h 1918281"/>
              <a:gd name="connsiteX66" fmla="*/ 2718816 w 3127248"/>
              <a:gd name="connsiteY66" fmla="*/ 1753689 h 1918281"/>
              <a:gd name="connsiteX67" fmla="*/ 2761488 w 3127248"/>
              <a:gd name="connsiteY67" fmla="*/ 1729305 h 1918281"/>
              <a:gd name="connsiteX68" fmla="*/ 2834640 w 3127248"/>
              <a:gd name="connsiteY68" fmla="*/ 1704921 h 1918281"/>
              <a:gd name="connsiteX69" fmla="*/ 2913888 w 3127248"/>
              <a:gd name="connsiteY69" fmla="*/ 1692729 h 1918281"/>
              <a:gd name="connsiteX70" fmla="*/ 2974848 w 3127248"/>
              <a:gd name="connsiteY70" fmla="*/ 1680537 h 1918281"/>
              <a:gd name="connsiteX71" fmla="*/ 2993136 w 3127248"/>
              <a:gd name="connsiteY71" fmla="*/ 1668345 h 1918281"/>
              <a:gd name="connsiteX72" fmla="*/ 3041904 w 3127248"/>
              <a:gd name="connsiteY72" fmla="*/ 1643961 h 1918281"/>
              <a:gd name="connsiteX73" fmla="*/ 3102864 w 3127248"/>
              <a:gd name="connsiteY73" fmla="*/ 1601289 h 1918281"/>
              <a:gd name="connsiteX74" fmla="*/ 3121152 w 3127248"/>
              <a:gd name="connsiteY74" fmla="*/ 1595193 h 1918281"/>
              <a:gd name="connsiteX75" fmla="*/ 3127248 w 3127248"/>
              <a:gd name="connsiteY75" fmla="*/ 1576905 h 1918281"/>
              <a:gd name="connsiteX76" fmla="*/ 3115056 w 3127248"/>
              <a:gd name="connsiteY76" fmla="*/ 1424505 h 1918281"/>
              <a:gd name="connsiteX77" fmla="*/ 3096768 w 3127248"/>
              <a:gd name="connsiteY77" fmla="*/ 1339161 h 1918281"/>
              <a:gd name="connsiteX78" fmla="*/ 3090672 w 3127248"/>
              <a:gd name="connsiteY78" fmla="*/ 1302585 h 1918281"/>
              <a:gd name="connsiteX79" fmla="*/ 3084576 w 3127248"/>
              <a:gd name="connsiteY79" fmla="*/ 1235529 h 1918281"/>
              <a:gd name="connsiteX80" fmla="*/ 3060192 w 3127248"/>
              <a:gd name="connsiteY80" fmla="*/ 1217241 h 1918281"/>
              <a:gd name="connsiteX81" fmla="*/ 3005328 w 3127248"/>
              <a:gd name="connsiteY81" fmla="*/ 1198953 h 1918281"/>
              <a:gd name="connsiteX82" fmla="*/ 2944368 w 3127248"/>
              <a:gd name="connsiteY82" fmla="*/ 1174569 h 1918281"/>
              <a:gd name="connsiteX83" fmla="*/ 2822448 w 3127248"/>
              <a:gd name="connsiteY83" fmla="*/ 1119705 h 1918281"/>
              <a:gd name="connsiteX84" fmla="*/ 2749296 w 3127248"/>
              <a:gd name="connsiteY84" fmla="*/ 1095321 h 1918281"/>
              <a:gd name="connsiteX85" fmla="*/ 2602992 w 3127248"/>
              <a:gd name="connsiteY85" fmla="*/ 1009977 h 1918281"/>
              <a:gd name="connsiteX86" fmla="*/ 2584704 w 3127248"/>
              <a:gd name="connsiteY86" fmla="*/ 985593 h 1918281"/>
              <a:gd name="connsiteX87" fmla="*/ 2535936 w 3127248"/>
              <a:gd name="connsiteY87" fmla="*/ 942921 h 1918281"/>
              <a:gd name="connsiteX88" fmla="*/ 2292096 w 3127248"/>
              <a:gd name="connsiteY88" fmla="*/ 705177 h 1918281"/>
              <a:gd name="connsiteX89" fmla="*/ 2225040 w 3127248"/>
              <a:gd name="connsiteY89" fmla="*/ 656409 h 1918281"/>
              <a:gd name="connsiteX90" fmla="*/ 2170176 w 3127248"/>
              <a:gd name="connsiteY90" fmla="*/ 601545 h 1918281"/>
              <a:gd name="connsiteX91" fmla="*/ 2090928 w 3127248"/>
              <a:gd name="connsiteY91" fmla="*/ 583257 h 1918281"/>
              <a:gd name="connsiteX92" fmla="*/ 1938528 w 3127248"/>
              <a:gd name="connsiteY92" fmla="*/ 552777 h 1918281"/>
              <a:gd name="connsiteX93" fmla="*/ 1865376 w 3127248"/>
              <a:gd name="connsiteY93" fmla="*/ 522297 h 1918281"/>
              <a:gd name="connsiteX94" fmla="*/ 1700784 w 3127248"/>
              <a:gd name="connsiteY94" fmla="*/ 473529 h 1918281"/>
              <a:gd name="connsiteX95" fmla="*/ 1615440 w 3127248"/>
              <a:gd name="connsiteY95" fmla="*/ 418665 h 1918281"/>
              <a:gd name="connsiteX96" fmla="*/ 1566672 w 3127248"/>
              <a:gd name="connsiteY96" fmla="*/ 412569 h 1918281"/>
              <a:gd name="connsiteX97" fmla="*/ 1487424 w 3127248"/>
              <a:gd name="connsiteY97" fmla="*/ 394281 h 1918281"/>
              <a:gd name="connsiteX98" fmla="*/ 1261872 w 3127248"/>
              <a:gd name="connsiteY98" fmla="*/ 333321 h 1918281"/>
              <a:gd name="connsiteX99" fmla="*/ 1139952 w 3127248"/>
              <a:gd name="connsiteY99" fmla="*/ 272361 h 1918281"/>
              <a:gd name="connsiteX100" fmla="*/ 1091184 w 3127248"/>
              <a:gd name="connsiteY100" fmla="*/ 217497 h 1918281"/>
              <a:gd name="connsiteX101" fmla="*/ 981456 w 3127248"/>
              <a:gd name="connsiteY101" fmla="*/ 150441 h 1918281"/>
              <a:gd name="connsiteX102" fmla="*/ 902208 w 3127248"/>
              <a:gd name="connsiteY102" fmla="*/ 95577 h 1918281"/>
              <a:gd name="connsiteX103" fmla="*/ 762000 w 3127248"/>
              <a:gd name="connsiteY103" fmla="*/ 46809 h 1918281"/>
              <a:gd name="connsiteX104" fmla="*/ 707136 w 3127248"/>
              <a:gd name="connsiteY104" fmla="*/ 40713 h 1918281"/>
              <a:gd name="connsiteX105" fmla="*/ 426720 w 3127248"/>
              <a:gd name="connsiteY105" fmla="*/ 28521 h 1918281"/>
              <a:gd name="connsiteX106" fmla="*/ 164592 w 3127248"/>
              <a:gd name="connsiteY106" fmla="*/ 4137 h 1918281"/>
              <a:gd name="connsiteX107" fmla="*/ 85344 w 3127248"/>
              <a:gd name="connsiteY107" fmla="*/ 4137 h 191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127248" h="1918281">
                <a:moveTo>
                  <a:pt x="85344" y="4137"/>
                </a:moveTo>
                <a:lnTo>
                  <a:pt x="85344" y="4137"/>
                </a:lnTo>
                <a:cubicBezTo>
                  <a:pt x="71120" y="16329"/>
                  <a:pt x="57301" y="29010"/>
                  <a:pt x="42672" y="40713"/>
                </a:cubicBezTo>
                <a:cubicBezTo>
                  <a:pt x="36951" y="45290"/>
                  <a:pt x="28961" y="47184"/>
                  <a:pt x="24384" y="52905"/>
                </a:cubicBezTo>
                <a:cubicBezTo>
                  <a:pt x="-9267" y="94969"/>
                  <a:pt x="52411" y="48444"/>
                  <a:pt x="0" y="83385"/>
                </a:cubicBezTo>
                <a:cubicBezTo>
                  <a:pt x="2032" y="101673"/>
                  <a:pt x="3664" y="120010"/>
                  <a:pt x="6096" y="138249"/>
                </a:cubicBezTo>
                <a:cubicBezTo>
                  <a:pt x="7315" y="147390"/>
                  <a:pt x="11368" y="180657"/>
                  <a:pt x="18288" y="193113"/>
                </a:cubicBezTo>
                <a:cubicBezTo>
                  <a:pt x="25404" y="205922"/>
                  <a:pt x="36119" y="216583"/>
                  <a:pt x="42672" y="229689"/>
                </a:cubicBezTo>
                <a:lnTo>
                  <a:pt x="54864" y="254073"/>
                </a:lnTo>
                <a:cubicBezTo>
                  <a:pt x="56896" y="264233"/>
                  <a:pt x="58447" y="274501"/>
                  <a:pt x="60960" y="284553"/>
                </a:cubicBezTo>
                <a:cubicBezTo>
                  <a:pt x="62518" y="290787"/>
                  <a:pt x="65796" y="296540"/>
                  <a:pt x="67056" y="302841"/>
                </a:cubicBezTo>
                <a:cubicBezTo>
                  <a:pt x="69874" y="316930"/>
                  <a:pt x="71120" y="331289"/>
                  <a:pt x="73152" y="345513"/>
                </a:cubicBezTo>
                <a:cubicBezTo>
                  <a:pt x="75184" y="388185"/>
                  <a:pt x="75700" y="430956"/>
                  <a:pt x="79248" y="473529"/>
                </a:cubicBezTo>
                <a:cubicBezTo>
                  <a:pt x="79782" y="479933"/>
                  <a:pt x="83786" y="485583"/>
                  <a:pt x="85344" y="491817"/>
                </a:cubicBezTo>
                <a:cubicBezTo>
                  <a:pt x="86575" y="496741"/>
                  <a:pt x="91962" y="532224"/>
                  <a:pt x="97536" y="540585"/>
                </a:cubicBezTo>
                <a:cubicBezTo>
                  <a:pt x="102318" y="547758"/>
                  <a:pt x="110531" y="552068"/>
                  <a:pt x="115824" y="558873"/>
                </a:cubicBezTo>
                <a:cubicBezTo>
                  <a:pt x="166865" y="624497"/>
                  <a:pt x="116977" y="572218"/>
                  <a:pt x="158496" y="613737"/>
                </a:cubicBezTo>
                <a:cubicBezTo>
                  <a:pt x="160528" y="619833"/>
                  <a:pt x="161718" y="626278"/>
                  <a:pt x="164592" y="632025"/>
                </a:cubicBezTo>
                <a:cubicBezTo>
                  <a:pt x="167869" y="638578"/>
                  <a:pt x="173898" y="643579"/>
                  <a:pt x="176784" y="650313"/>
                </a:cubicBezTo>
                <a:cubicBezTo>
                  <a:pt x="180084" y="658014"/>
                  <a:pt x="180848" y="666569"/>
                  <a:pt x="182880" y="674697"/>
                </a:cubicBezTo>
                <a:cubicBezTo>
                  <a:pt x="186944" y="725497"/>
                  <a:pt x="185077" y="777124"/>
                  <a:pt x="195072" y="827097"/>
                </a:cubicBezTo>
                <a:cubicBezTo>
                  <a:pt x="197104" y="837257"/>
                  <a:pt x="199703" y="847320"/>
                  <a:pt x="201168" y="857577"/>
                </a:cubicBezTo>
                <a:cubicBezTo>
                  <a:pt x="203770" y="875793"/>
                  <a:pt x="204239" y="894291"/>
                  <a:pt x="207264" y="912441"/>
                </a:cubicBezTo>
                <a:cubicBezTo>
                  <a:pt x="210945" y="934525"/>
                  <a:pt x="213409" y="930762"/>
                  <a:pt x="231648" y="942921"/>
                </a:cubicBezTo>
                <a:cubicBezTo>
                  <a:pt x="235712" y="949017"/>
                  <a:pt x="238659" y="956028"/>
                  <a:pt x="243840" y="961209"/>
                </a:cubicBezTo>
                <a:cubicBezTo>
                  <a:pt x="249021" y="966390"/>
                  <a:pt x="257551" y="967680"/>
                  <a:pt x="262128" y="973401"/>
                </a:cubicBezTo>
                <a:cubicBezTo>
                  <a:pt x="266142" y="978419"/>
                  <a:pt x="266192" y="985593"/>
                  <a:pt x="268224" y="991689"/>
                </a:cubicBezTo>
                <a:cubicBezTo>
                  <a:pt x="270256" y="1034361"/>
                  <a:pt x="270913" y="1077121"/>
                  <a:pt x="274320" y="1119705"/>
                </a:cubicBezTo>
                <a:cubicBezTo>
                  <a:pt x="274988" y="1128056"/>
                  <a:pt x="279819" y="1135732"/>
                  <a:pt x="280416" y="1144089"/>
                </a:cubicBezTo>
                <a:cubicBezTo>
                  <a:pt x="286089" y="1223517"/>
                  <a:pt x="277121" y="1258924"/>
                  <a:pt x="292608" y="1320873"/>
                </a:cubicBezTo>
                <a:cubicBezTo>
                  <a:pt x="294166" y="1327107"/>
                  <a:pt x="296672" y="1333065"/>
                  <a:pt x="298704" y="1339161"/>
                </a:cubicBezTo>
                <a:cubicBezTo>
                  <a:pt x="302768" y="1387929"/>
                  <a:pt x="307843" y="1436623"/>
                  <a:pt x="310896" y="1485465"/>
                </a:cubicBezTo>
                <a:cubicBezTo>
                  <a:pt x="311315" y="1492164"/>
                  <a:pt x="309247" y="1592994"/>
                  <a:pt x="329184" y="1619577"/>
                </a:cubicBezTo>
                <a:lnTo>
                  <a:pt x="347472" y="1643961"/>
                </a:lnTo>
                <a:cubicBezTo>
                  <a:pt x="349504" y="1650057"/>
                  <a:pt x="350447" y="1656632"/>
                  <a:pt x="353568" y="1662249"/>
                </a:cubicBezTo>
                <a:cubicBezTo>
                  <a:pt x="367636" y="1687571"/>
                  <a:pt x="372950" y="1699372"/>
                  <a:pt x="396240" y="1711017"/>
                </a:cubicBezTo>
                <a:cubicBezTo>
                  <a:pt x="401987" y="1713891"/>
                  <a:pt x="408432" y="1715081"/>
                  <a:pt x="414528" y="1717113"/>
                </a:cubicBezTo>
                <a:cubicBezTo>
                  <a:pt x="457200" y="1715081"/>
                  <a:pt x="499949" y="1714294"/>
                  <a:pt x="542544" y="1711017"/>
                </a:cubicBezTo>
                <a:cubicBezTo>
                  <a:pt x="567984" y="1709060"/>
                  <a:pt x="570228" y="1704849"/>
                  <a:pt x="591312" y="1698825"/>
                </a:cubicBezTo>
                <a:cubicBezTo>
                  <a:pt x="662232" y="1678562"/>
                  <a:pt x="556469" y="1710584"/>
                  <a:pt x="652272" y="1686633"/>
                </a:cubicBezTo>
                <a:cubicBezTo>
                  <a:pt x="776020" y="1655696"/>
                  <a:pt x="613891" y="1689432"/>
                  <a:pt x="719328" y="1668345"/>
                </a:cubicBezTo>
                <a:cubicBezTo>
                  <a:pt x="763545" y="1673258"/>
                  <a:pt x="764980" y="1670938"/>
                  <a:pt x="798576" y="1680537"/>
                </a:cubicBezTo>
                <a:cubicBezTo>
                  <a:pt x="804755" y="1682302"/>
                  <a:pt x="811117" y="1683759"/>
                  <a:pt x="816864" y="1686633"/>
                </a:cubicBezTo>
                <a:cubicBezTo>
                  <a:pt x="840839" y="1698621"/>
                  <a:pt x="827903" y="1699814"/>
                  <a:pt x="853440" y="1704921"/>
                </a:cubicBezTo>
                <a:cubicBezTo>
                  <a:pt x="867529" y="1707739"/>
                  <a:pt x="881990" y="1708369"/>
                  <a:pt x="896112" y="1711017"/>
                </a:cubicBezTo>
                <a:cubicBezTo>
                  <a:pt x="914525" y="1714469"/>
                  <a:pt x="932477" y="1720249"/>
                  <a:pt x="950976" y="1723209"/>
                </a:cubicBezTo>
                <a:cubicBezTo>
                  <a:pt x="983330" y="1728386"/>
                  <a:pt x="1016725" y="1727454"/>
                  <a:pt x="1048512" y="1735401"/>
                </a:cubicBezTo>
                <a:lnTo>
                  <a:pt x="1121664" y="1753689"/>
                </a:lnTo>
                <a:cubicBezTo>
                  <a:pt x="1150233" y="1761381"/>
                  <a:pt x="1178305" y="1770897"/>
                  <a:pt x="1207008" y="1778073"/>
                </a:cubicBezTo>
                <a:cubicBezTo>
                  <a:pt x="1223186" y="1782118"/>
                  <a:pt x="1304832" y="1796457"/>
                  <a:pt x="1322832" y="1802457"/>
                </a:cubicBezTo>
                <a:cubicBezTo>
                  <a:pt x="1476402" y="1853647"/>
                  <a:pt x="1337352" y="1813142"/>
                  <a:pt x="1432560" y="1851225"/>
                </a:cubicBezTo>
                <a:cubicBezTo>
                  <a:pt x="1457230" y="1861093"/>
                  <a:pt x="1502829" y="1874269"/>
                  <a:pt x="1530096" y="1881705"/>
                </a:cubicBezTo>
                <a:cubicBezTo>
                  <a:pt x="1538179" y="1883909"/>
                  <a:pt x="1546635" y="1884859"/>
                  <a:pt x="1554480" y="1887801"/>
                </a:cubicBezTo>
                <a:cubicBezTo>
                  <a:pt x="1574804" y="1895422"/>
                  <a:pt x="1587101" y="1908014"/>
                  <a:pt x="1609344" y="1912185"/>
                </a:cubicBezTo>
                <a:cubicBezTo>
                  <a:pt x="1631404" y="1916321"/>
                  <a:pt x="1654048" y="1916249"/>
                  <a:pt x="1676400" y="1918281"/>
                </a:cubicBezTo>
                <a:cubicBezTo>
                  <a:pt x="1710944" y="1914217"/>
                  <a:pt x="1745779" y="1912134"/>
                  <a:pt x="1780032" y="1906089"/>
                </a:cubicBezTo>
                <a:cubicBezTo>
                  <a:pt x="1814979" y="1899922"/>
                  <a:pt x="1848987" y="1889244"/>
                  <a:pt x="1883664" y="1881705"/>
                </a:cubicBezTo>
                <a:cubicBezTo>
                  <a:pt x="1895742" y="1879079"/>
                  <a:pt x="1908196" y="1878388"/>
                  <a:pt x="1920240" y="1875609"/>
                </a:cubicBezTo>
                <a:cubicBezTo>
                  <a:pt x="1934654" y="1872283"/>
                  <a:pt x="1948192" y="1864889"/>
                  <a:pt x="1962912" y="1863417"/>
                </a:cubicBezTo>
                <a:cubicBezTo>
                  <a:pt x="2009460" y="1858762"/>
                  <a:pt x="2056384" y="1859353"/>
                  <a:pt x="2103120" y="1857321"/>
                </a:cubicBezTo>
                <a:cubicBezTo>
                  <a:pt x="2170176" y="1849193"/>
                  <a:pt x="2238053" y="1846184"/>
                  <a:pt x="2304288" y="1832937"/>
                </a:cubicBezTo>
                <a:cubicBezTo>
                  <a:pt x="2314448" y="1830905"/>
                  <a:pt x="2324428" y="1827508"/>
                  <a:pt x="2334768" y="1826841"/>
                </a:cubicBezTo>
                <a:cubicBezTo>
                  <a:pt x="2387529" y="1823437"/>
                  <a:pt x="2440432" y="1822777"/>
                  <a:pt x="2493264" y="1820745"/>
                </a:cubicBezTo>
                <a:cubicBezTo>
                  <a:pt x="2505456" y="1818713"/>
                  <a:pt x="2517564" y="1816093"/>
                  <a:pt x="2529840" y="1814649"/>
                </a:cubicBezTo>
                <a:cubicBezTo>
                  <a:pt x="2566812" y="1810299"/>
                  <a:pt x="2589467" y="1813061"/>
                  <a:pt x="2621280" y="1802457"/>
                </a:cubicBezTo>
                <a:cubicBezTo>
                  <a:pt x="2631661" y="1798997"/>
                  <a:pt x="2642125" y="1795453"/>
                  <a:pt x="2651760" y="1790265"/>
                </a:cubicBezTo>
                <a:cubicBezTo>
                  <a:pt x="2728850" y="1748755"/>
                  <a:pt x="2674675" y="1768403"/>
                  <a:pt x="2718816" y="1753689"/>
                </a:cubicBezTo>
                <a:cubicBezTo>
                  <a:pt x="2747240" y="1725265"/>
                  <a:pt x="2724647" y="1741585"/>
                  <a:pt x="2761488" y="1729305"/>
                </a:cubicBezTo>
                <a:cubicBezTo>
                  <a:pt x="2802516" y="1715629"/>
                  <a:pt x="2785755" y="1714698"/>
                  <a:pt x="2834640" y="1704921"/>
                </a:cubicBezTo>
                <a:cubicBezTo>
                  <a:pt x="2860848" y="1699679"/>
                  <a:pt x="2887556" y="1697308"/>
                  <a:pt x="2913888" y="1692729"/>
                </a:cubicBezTo>
                <a:cubicBezTo>
                  <a:pt x="2934304" y="1689178"/>
                  <a:pt x="2974848" y="1680537"/>
                  <a:pt x="2974848" y="1680537"/>
                </a:cubicBezTo>
                <a:cubicBezTo>
                  <a:pt x="2980944" y="1676473"/>
                  <a:pt x="2986704" y="1671853"/>
                  <a:pt x="2993136" y="1668345"/>
                </a:cubicBezTo>
                <a:cubicBezTo>
                  <a:pt x="3009092" y="1659642"/>
                  <a:pt x="3027712" y="1655315"/>
                  <a:pt x="3041904" y="1643961"/>
                </a:cubicBezTo>
                <a:cubicBezTo>
                  <a:pt x="3066395" y="1624368"/>
                  <a:pt x="3075106" y="1615168"/>
                  <a:pt x="3102864" y="1601289"/>
                </a:cubicBezTo>
                <a:cubicBezTo>
                  <a:pt x="3108611" y="1598415"/>
                  <a:pt x="3115056" y="1597225"/>
                  <a:pt x="3121152" y="1595193"/>
                </a:cubicBezTo>
                <a:cubicBezTo>
                  <a:pt x="3123184" y="1589097"/>
                  <a:pt x="3127248" y="1583331"/>
                  <a:pt x="3127248" y="1576905"/>
                </a:cubicBezTo>
                <a:cubicBezTo>
                  <a:pt x="3127248" y="1380371"/>
                  <a:pt x="3127448" y="1511250"/>
                  <a:pt x="3115056" y="1424505"/>
                </a:cubicBezTo>
                <a:cubicBezTo>
                  <a:pt x="3104505" y="1350649"/>
                  <a:pt x="3117724" y="1391552"/>
                  <a:pt x="3096768" y="1339161"/>
                </a:cubicBezTo>
                <a:cubicBezTo>
                  <a:pt x="3094736" y="1326969"/>
                  <a:pt x="3092116" y="1314861"/>
                  <a:pt x="3090672" y="1302585"/>
                </a:cubicBezTo>
                <a:cubicBezTo>
                  <a:pt x="3088050" y="1280295"/>
                  <a:pt x="3092125" y="1256666"/>
                  <a:pt x="3084576" y="1235529"/>
                </a:cubicBezTo>
                <a:cubicBezTo>
                  <a:pt x="3081159" y="1225961"/>
                  <a:pt x="3068808" y="1222626"/>
                  <a:pt x="3060192" y="1217241"/>
                </a:cubicBezTo>
                <a:cubicBezTo>
                  <a:pt x="3025169" y="1195352"/>
                  <a:pt x="3046283" y="1212605"/>
                  <a:pt x="3005328" y="1198953"/>
                </a:cubicBezTo>
                <a:cubicBezTo>
                  <a:pt x="2984566" y="1192032"/>
                  <a:pt x="2964449" y="1183271"/>
                  <a:pt x="2944368" y="1174569"/>
                </a:cubicBezTo>
                <a:cubicBezTo>
                  <a:pt x="2903477" y="1156850"/>
                  <a:pt x="2864726" y="1133798"/>
                  <a:pt x="2822448" y="1119705"/>
                </a:cubicBezTo>
                <a:cubicBezTo>
                  <a:pt x="2798064" y="1111577"/>
                  <a:pt x="2772867" y="1105569"/>
                  <a:pt x="2749296" y="1095321"/>
                </a:cubicBezTo>
                <a:cubicBezTo>
                  <a:pt x="2712788" y="1079448"/>
                  <a:pt x="2633537" y="1028774"/>
                  <a:pt x="2602992" y="1009977"/>
                </a:cubicBezTo>
                <a:cubicBezTo>
                  <a:pt x="2596896" y="1001849"/>
                  <a:pt x="2591316" y="993307"/>
                  <a:pt x="2584704" y="985593"/>
                </a:cubicBezTo>
                <a:cubicBezTo>
                  <a:pt x="2569710" y="968100"/>
                  <a:pt x="2554291" y="957605"/>
                  <a:pt x="2535936" y="942921"/>
                </a:cubicBezTo>
                <a:cubicBezTo>
                  <a:pt x="2487656" y="822221"/>
                  <a:pt x="2509245" y="863104"/>
                  <a:pt x="2292096" y="705177"/>
                </a:cubicBezTo>
                <a:cubicBezTo>
                  <a:pt x="2269744" y="688921"/>
                  <a:pt x="2246099" y="674309"/>
                  <a:pt x="2225040" y="656409"/>
                </a:cubicBezTo>
                <a:cubicBezTo>
                  <a:pt x="2205334" y="639659"/>
                  <a:pt x="2192881" y="613930"/>
                  <a:pt x="2170176" y="601545"/>
                </a:cubicBezTo>
                <a:cubicBezTo>
                  <a:pt x="2146376" y="588563"/>
                  <a:pt x="2117468" y="588786"/>
                  <a:pt x="2090928" y="583257"/>
                </a:cubicBezTo>
                <a:cubicBezTo>
                  <a:pt x="2048671" y="574453"/>
                  <a:pt x="1977670" y="564821"/>
                  <a:pt x="1938528" y="552777"/>
                </a:cubicBezTo>
                <a:cubicBezTo>
                  <a:pt x="1913280" y="545008"/>
                  <a:pt x="1890436" y="530650"/>
                  <a:pt x="1865376" y="522297"/>
                </a:cubicBezTo>
                <a:cubicBezTo>
                  <a:pt x="1811091" y="504202"/>
                  <a:pt x="1755648" y="489785"/>
                  <a:pt x="1700784" y="473529"/>
                </a:cubicBezTo>
                <a:cubicBezTo>
                  <a:pt x="1672336" y="455241"/>
                  <a:pt x="1646228" y="432659"/>
                  <a:pt x="1615440" y="418665"/>
                </a:cubicBezTo>
                <a:cubicBezTo>
                  <a:pt x="1600526" y="411886"/>
                  <a:pt x="1582765" y="415634"/>
                  <a:pt x="1566672" y="412569"/>
                </a:cubicBezTo>
                <a:cubicBezTo>
                  <a:pt x="1540041" y="407496"/>
                  <a:pt x="1514008" y="399598"/>
                  <a:pt x="1487424" y="394281"/>
                </a:cubicBezTo>
                <a:cubicBezTo>
                  <a:pt x="1389762" y="374749"/>
                  <a:pt x="1377184" y="386542"/>
                  <a:pt x="1261872" y="333321"/>
                </a:cubicBezTo>
                <a:cubicBezTo>
                  <a:pt x="1255667" y="330457"/>
                  <a:pt x="1158379" y="288331"/>
                  <a:pt x="1139952" y="272361"/>
                </a:cubicBezTo>
                <a:cubicBezTo>
                  <a:pt x="1121461" y="256336"/>
                  <a:pt x="1109531" y="233686"/>
                  <a:pt x="1091184" y="217497"/>
                </a:cubicBezTo>
                <a:cubicBezTo>
                  <a:pt x="1056715" y="187083"/>
                  <a:pt x="1019552" y="174684"/>
                  <a:pt x="981456" y="150441"/>
                </a:cubicBezTo>
                <a:cubicBezTo>
                  <a:pt x="954350" y="133192"/>
                  <a:pt x="931260" y="109296"/>
                  <a:pt x="902208" y="95577"/>
                </a:cubicBezTo>
                <a:cubicBezTo>
                  <a:pt x="857464" y="74448"/>
                  <a:pt x="811180" y="52273"/>
                  <a:pt x="762000" y="46809"/>
                </a:cubicBezTo>
                <a:cubicBezTo>
                  <a:pt x="743712" y="44777"/>
                  <a:pt x="725496" y="41937"/>
                  <a:pt x="707136" y="40713"/>
                </a:cubicBezTo>
                <a:cubicBezTo>
                  <a:pt x="656051" y="37307"/>
                  <a:pt x="469817" y="30245"/>
                  <a:pt x="426720" y="28521"/>
                </a:cubicBezTo>
                <a:cubicBezTo>
                  <a:pt x="266843" y="1875"/>
                  <a:pt x="354043" y="11715"/>
                  <a:pt x="164592" y="4137"/>
                </a:cubicBezTo>
                <a:cubicBezTo>
                  <a:pt x="136665" y="-5172"/>
                  <a:pt x="98552" y="4137"/>
                  <a:pt x="85344" y="4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/>
          <p:cNvSpPr/>
          <p:nvPr/>
        </p:nvSpPr>
        <p:spPr>
          <a:xfrm>
            <a:off x="3627120" y="2901696"/>
            <a:ext cx="2737104" cy="2243328"/>
          </a:xfrm>
          <a:custGeom>
            <a:avLst/>
            <a:gdLst>
              <a:gd name="connsiteX0" fmla="*/ 2590800 w 2737104"/>
              <a:gd name="connsiteY0" fmla="*/ 0 h 2243328"/>
              <a:gd name="connsiteX1" fmla="*/ 2590800 w 2737104"/>
              <a:gd name="connsiteY1" fmla="*/ 0 h 2243328"/>
              <a:gd name="connsiteX2" fmla="*/ 2548128 w 2737104"/>
              <a:gd name="connsiteY2" fmla="*/ 30480 h 2243328"/>
              <a:gd name="connsiteX3" fmla="*/ 2499360 w 2737104"/>
              <a:gd name="connsiteY3" fmla="*/ 73152 h 2243328"/>
              <a:gd name="connsiteX4" fmla="*/ 2444496 w 2737104"/>
              <a:gd name="connsiteY4" fmla="*/ 109728 h 2243328"/>
              <a:gd name="connsiteX5" fmla="*/ 2401824 w 2737104"/>
              <a:gd name="connsiteY5" fmla="*/ 158496 h 2243328"/>
              <a:gd name="connsiteX6" fmla="*/ 2353056 w 2737104"/>
              <a:gd name="connsiteY6" fmla="*/ 201168 h 2243328"/>
              <a:gd name="connsiteX7" fmla="*/ 2316480 w 2737104"/>
              <a:gd name="connsiteY7" fmla="*/ 243840 h 2243328"/>
              <a:gd name="connsiteX8" fmla="*/ 2298192 w 2737104"/>
              <a:gd name="connsiteY8" fmla="*/ 280416 h 2243328"/>
              <a:gd name="connsiteX9" fmla="*/ 2255520 w 2737104"/>
              <a:gd name="connsiteY9" fmla="*/ 323088 h 2243328"/>
              <a:gd name="connsiteX10" fmla="*/ 2237232 w 2737104"/>
              <a:gd name="connsiteY10" fmla="*/ 341376 h 2243328"/>
              <a:gd name="connsiteX11" fmla="*/ 2200656 w 2737104"/>
              <a:gd name="connsiteY11" fmla="*/ 384048 h 2243328"/>
              <a:gd name="connsiteX12" fmla="*/ 2164080 w 2737104"/>
              <a:gd name="connsiteY12" fmla="*/ 432816 h 2243328"/>
              <a:gd name="connsiteX13" fmla="*/ 2121408 w 2737104"/>
              <a:gd name="connsiteY13" fmla="*/ 457200 h 2243328"/>
              <a:gd name="connsiteX14" fmla="*/ 2103120 w 2737104"/>
              <a:gd name="connsiteY14" fmla="*/ 469392 h 2243328"/>
              <a:gd name="connsiteX15" fmla="*/ 2078736 w 2737104"/>
              <a:gd name="connsiteY15" fmla="*/ 481584 h 2243328"/>
              <a:gd name="connsiteX16" fmla="*/ 2048256 w 2737104"/>
              <a:gd name="connsiteY16" fmla="*/ 505968 h 2243328"/>
              <a:gd name="connsiteX17" fmla="*/ 2005584 w 2737104"/>
              <a:gd name="connsiteY17" fmla="*/ 536448 h 2243328"/>
              <a:gd name="connsiteX18" fmla="*/ 1993392 w 2737104"/>
              <a:gd name="connsiteY18" fmla="*/ 554736 h 2243328"/>
              <a:gd name="connsiteX19" fmla="*/ 1962912 w 2737104"/>
              <a:gd name="connsiteY19" fmla="*/ 560832 h 2243328"/>
              <a:gd name="connsiteX20" fmla="*/ 1944624 w 2737104"/>
              <a:gd name="connsiteY20" fmla="*/ 566928 h 2243328"/>
              <a:gd name="connsiteX21" fmla="*/ 1914144 w 2737104"/>
              <a:gd name="connsiteY21" fmla="*/ 585216 h 2243328"/>
              <a:gd name="connsiteX22" fmla="*/ 1859280 w 2737104"/>
              <a:gd name="connsiteY22" fmla="*/ 609600 h 2243328"/>
              <a:gd name="connsiteX23" fmla="*/ 1816608 w 2737104"/>
              <a:gd name="connsiteY23" fmla="*/ 615696 h 2243328"/>
              <a:gd name="connsiteX24" fmla="*/ 1780032 w 2737104"/>
              <a:gd name="connsiteY24" fmla="*/ 627888 h 2243328"/>
              <a:gd name="connsiteX25" fmla="*/ 1749552 w 2737104"/>
              <a:gd name="connsiteY25" fmla="*/ 633984 h 2243328"/>
              <a:gd name="connsiteX26" fmla="*/ 1670304 w 2737104"/>
              <a:gd name="connsiteY26" fmla="*/ 652272 h 2243328"/>
              <a:gd name="connsiteX27" fmla="*/ 1627632 w 2737104"/>
              <a:gd name="connsiteY27" fmla="*/ 676656 h 2243328"/>
              <a:gd name="connsiteX28" fmla="*/ 1591056 w 2737104"/>
              <a:gd name="connsiteY28" fmla="*/ 688848 h 2243328"/>
              <a:gd name="connsiteX29" fmla="*/ 1548384 w 2737104"/>
              <a:gd name="connsiteY29" fmla="*/ 707136 h 2243328"/>
              <a:gd name="connsiteX30" fmla="*/ 1505712 w 2737104"/>
              <a:gd name="connsiteY30" fmla="*/ 725424 h 2243328"/>
              <a:gd name="connsiteX31" fmla="*/ 1456944 w 2737104"/>
              <a:gd name="connsiteY31" fmla="*/ 749808 h 2243328"/>
              <a:gd name="connsiteX32" fmla="*/ 1426464 w 2737104"/>
              <a:gd name="connsiteY32" fmla="*/ 762000 h 2243328"/>
              <a:gd name="connsiteX33" fmla="*/ 1408176 w 2737104"/>
              <a:gd name="connsiteY33" fmla="*/ 774192 h 2243328"/>
              <a:gd name="connsiteX34" fmla="*/ 1341120 w 2737104"/>
              <a:gd name="connsiteY34" fmla="*/ 786384 h 2243328"/>
              <a:gd name="connsiteX35" fmla="*/ 1298448 w 2737104"/>
              <a:gd name="connsiteY35" fmla="*/ 798576 h 2243328"/>
              <a:gd name="connsiteX36" fmla="*/ 1170432 w 2737104"/>
              <a:gd name="connsiteY36" fmla="*/ 786384 h 2243328"/>
              <a:gd name="connsiteX37" fmla="*/ 1127760 w 2737104"/>
              <a:gd name="connsiteY37" fmla="*/ 774192 h 2243328"/>
              <a:gd name="connsiteX38" fmla="*/ 1085088 w 2737104"/>
              <a:gd name="connsiteY38" fmla="*/ 768096 h 2243328"/>
              <a:gd name="connsiteX39" fmla="*/ 1036320 w 2737104"/>
              <a:gd name="connsiteY39" fmla="*/ 755904 h 2243328"/>
              <a:gd name="connsiteX40" fmla="*/ 1005840 w 2737104"/>
              <a:gd name="connsiteY40" fmla="*/ 749808 h 2243328"/>
              <a:gd name="connsiteX41" fmla="*/ 981456 w 2737104"/>
              <a:gd name="connsiteY41" fmla="*/ 737616 h 2243328"/>
              <a:gd name="connsiteX42" fmla="*/ 938784 w 2737104"/>
              <a:gd name="connsiteY42" fmla="*/ 731520 h 2243328"/>
              <a:gd name="connsiteX43" fmla="*/ 902208 w 2737104"/>
              <a:gd name="connsiteY43" fmla="*/ 725424 h 2243328"/>
              <a:gd name="connsiteX44" fmla="*/ 859536 w 2737104"/>
              <a:gd name="connsiteY44" fmla="*/ 713232 h 2243328"/>
              <a:gd name="connsiteX45" fmla="*/ 841248 w 2737104"/>
              <a:gd name="connsiteY45" fmla="*/ 707136 h 2243328"/>
              <a:gd name="connsiteX46" fmla="*/ 774192 w 2737104"/>
              <a:gd name="connsiteY46" fmla="*/ 694944 h 2243328"/>
              <a:gd name="connsiteX47" fmla="*/ 658368 w 2737104"/>
              <a:gd name="connsiteY47" fmla="*/ 688848 h 2243328"/>
              <a:gd name="connsiteX48" fmla="*/ 524256 w 2737104"/>
              <a:gd name="connsiteY48" fmla="*/ 688848 h 2243328"/>
              <a:gd name="connsiteX49" fmla="*/ 493776 w 2737104"/>
              <a:gd name="connsiteY49" fmla="*/ 694944 h 2243328"/>
              <a:gd name="connsiteX50" fmla="*/ 445008 w 2737104"/>
              <a:gd name="connsiteY50" fmla="*/ 701040 h 2243328"/>
              <a:gd name="connsiteX51" fmla="*/ 420624 w 2737104"/>
              <a:gd name="connsiteY51" fmla="*/ 707136 h 2243328"/>
              <a:gd name="connsiteX52" fmla="*/ 377952 w 2737104"/>
              <a:gd name="connsiteY52" fmla="*/ 713232 h 2243328"/>
              <a:gd name="connsiteX53" fmla="*/ 341376 w 2737104"/>
              <a:gd name="connsiteY53" fmla="*/ 725424 h 2243328"/>
              <a:gd name="connsiteX54" fmla="*/ 310896 w 2737104"/>
              <a:gd name="connsiteY54" fmla="*/ 731520 h 2243328"/>
              <a:gd name="connsiteX55" fmla="*/ 274320 w 2737104"/>
              <a:gd name="connsiteY55" fmla="*/ 737616 h 2243328"/>
              <a:gd name="connsiteX56" fmla="*/ 237744 w 2737104"/>
              <a:gd name="connsiteY56" fmla="*/ 749808 h 2243328"/>
              <a:gd name="connsiteX57" fmla="*/ 219456 w 2737104"/>
              <a:gd name="connsiteY57" fmla="*/ 755904 h 2243328"/>
              <a:gd name="connsiteX58" fmla="*/ 182880 w 2737104"/>
              <a:gd name="connsiteY58" fmla="*/ 762000 h 2243328"/>
              <a:gd name="connsiteX59" fmla="*/ 146304 w 2737104"/>
              <a:gd name="connsiteY59" fmla="*/ 774192 h 2243328"/>
              <a:gd name="connsiteX60" fmla="*/ 128016 w 2737104"/>
              <a:gd name="connsiteY60" fmla="*/ 780288 h 2243328"/>
              <a:gd name="connsiteX61" fmla="*/ 103632 w 2737104"/>
              <a:gd name="connsiteY61" fmla="*/ 792480 h 2243328"/>
              <a:gd name="connsiteX62" fmla="*/ 85344 w 2737104"/>
              <a:gd name="connsiteY62" fmla="*/ 829056 h 2243328"/>
              <a:gd name="connsiteX63" fmla="*/ 67056 w 2737104"/>
              <a:gd name="connsiteY63" fmla="*/ 841248 h 2243328"/>
              <a:gd name="connsiteX64" fmla="*/ 48768 w 2737104"/>
              <a:gd name="connsiteY64" fmla="*/ 896112 h 2243328"/>
              <a:gd name="connsiteX65" fmla="*/ 42672 w 2737104"/>
              <a:gd name="connsiteY65" fmla="*/ 914400 h 2243328"/>
              <a:gd name="connsiteX66" fmla="*/ 36576 w 2737104"/>
              <a:gd name="connsiteY66" fmla="*/ 932688 h 2243328"/>
              <a:gd name="connsiteX67" fmla="*/ 30480 w 2737104"/>
              <a:gd name="connsiteY67" fmla="*/ 1091184 h 2243328"/>
              <a:gd name="connsiteX68" fmla="*/ 12192 w 2737104"/>
              <a:gd name="connsiteY68" fmla="*/ 1219200 h 2243328"/>
              <a:gd name="connsiteX69" fmla="*/ 6096 w 2737104"/>
              <a:gd name="connsiteY69" fmla="*/ 1298448 h 2243328"/>
              <a:gd name="connsiteX70" fmla="*/ 0 w 2737104"/>
              <a:gd name="connsiteY70" fmla="*/ 1335024 h 2243328"/>
              <a:gd name="connsiteX71" fmla="*/ 6096 w 2737104"/>
              <a:gd name="connsiteY71" fmla="*/ 1414272 h 2243328"/>
              <a:gd name="connsiteX72" fmla="*/ 24384 w 2737104"/>
              <a:gd name="connsiteY72" fmla="*/ 1456944 h 2243328"/>
              <a:gd name="connsiteX73" fmla="*/ 36576 w 2737104"/>
              <a:gd name="connsiteY73" fmla="*/ 1493520 h 2243328"/>
              <a:gd name="connsiteX74" fmla="*/ 30480 w 2737104"/>
              <a:gd name="connsiteY74" fmla="*/ 1670304 h 2243328"/>
              <a:gd name="connsiteX75" fmla="*/ 24384 w 2737104"/>
              <a:gd name="connsiteY75" fmla="*/ 1719072 h 2243328"/>
              <a:gd name="connsiteX76" fmla="*/ 18288 w 2737104"/>
              <a:gd name="connsiteY76" fmla="*/ 1834896 h 2243328"/>
              <a:gd name="connsiteX77" fmla="*/ 12192 w 2737104"/>
              <a:gd name="connsiteY77" fmla="*/ 1883664 h 2243328"/>
              <a:gd name="connsiteX78" fmla="*/ 6096 w 2737104"/>
              <a:gd name="connsiteY78" fmla="*/ 1950720 h 2243328"/>
              <a:gd name="connsiteX79" fmla="*/ 12192 w 2737104"/>
              <a:gd name="connsiteY79" fmla="*/ 2072640 h 2243328"/>
              <a:gd name="connsiteX80" fmla="*/ 24384 w 2737104"/>
              <a:gd name="connsiteY80" fmla="*/ 2090928 h 2243328"/>
              <a:gd name="connsiteX81" fmla="*/ 30480 w 2737104"/>
              <a:gd name="connsiteY81" fmla="*/ 2115312 h 2243328"/>
              <a:gd name="connsiteX82" fmla="*/ 73152 w 2737104"/>
              <a:gd name="connsiteY82" fmla="*/ 2151888 h 2243328"/>
              <a:gd name="connsiteX83" fmla="*/ 91440 w 2737104"/>
              <a:gd name="connsiteY83" fmla="*/ 2170176 h 2243328"/>
              <a:gd name="connsiteX84" fmla="*/ 128016 w 2737104"/>
              <a:gd name="connsiteY84" fmla="*/ 2182368 h 2243328"/>
              <a:gd name="connsiteX85" fmla="*/ 164592 w 2737104"/>
              <a:gd name="connsiteY85" fmla="*/ 2194560 h 2243328"/>
              <a:gd name="connsiteX86" fmla="*/ 182880 w 2737104"/>
              <a:gd name="connsiteY86" fmla="*/ 2200656 h 2243328"/>
              <a:gd name="connsiteX87" fmla="*/ 365760 w 2737104"/>
              <a:gd name="connsiteY87" fmla="*/ 2206752 h 2243328"/>
              <a:gd name="connsiteX88" fmla="*/ 719328 w 2737104"/>
              <a:gd name="connsiteY88" fmla="*/ 2218944 h 2243328"/>
              <a:gd name="connsiteX89" fmla="*/ 762000 w 2737104"/>
              <a:gd name="connsiteY89" fmla="*/ 2231136 h 2243328"/>
              <a:gd name="connsiteX90" fmla="*/ 816864 w 2737104"/>
              <a:gd name="connsiteY90" fmla="*/ 2243328 h 2243328"/>
              <a:gd name="connsiteX91" fmla="*/ 890016 w 2737104"/>
              <a:gd name="connsiteY91" fmla="*/ 2237232 h 2243328"/>
              <a:gd name="connsiteX92" fmla="*/ 932688 w 2737104"/>
              <a:gd name="connsiteY92" fmla="*/ 2225040 h 2243328"/>
              <a:gd name="connsiteX93" fmla="*/ 1158240 w 2737104"/>
              <a:gd name="connsiteY93" fmla="*/ 2225040 h 2243328"/>
              <a:gd name="connsiteX94" fmla="*/ 1188720 w 2737104"/>
              <a:gd name="connsiteY94" fmla="*/ 2218944 h 2243328"/>
              <a:gd name="connsiteX95" fmla="*/ 1261872 w 2737104"/>
              <a:gd name="connsiteY95" fmla="*/ 2188464 h 2243328"/>
              <a:gd name="connsiteX96" fmla="*/ 1286256 w 2737104"/>
              <a:gd name="connsiteY96" fmla="*/ 2182368 h 2243328"/>
              <a:gd name="connsiteX97" fmla="*/ 1316736 w 2737104"/>
              <a:gd name="connsiteY97" fmla="*/ 2164080 h 2243328"/>
              <a:gd name="connsiteX98" fmla="*/ 1341120 w 2737104"/>
              <a:gd name="connsiteY98" fmla="*/ 2151888 h 2243328"/>
              <a:gd name="connsiteX99" fmla="*/ 1377696 w 2737104"/>
              <a:gd name="connsiteY99" fmla="*/ 2127504 h 2243328"/>
              <a:gd name="connsiteX100" fmla="*/ 1426464 w 2737104"/>
              <a:gd name="connsiteY100" fmla="*/ 2133600 h 2243328"/>
              <a:gd name="connsiteX101" fmla="*/ 1450848 w 2737104"/>
              <a:gd name="connsiteY101" fmla="*/ 2139696 h 2243328"/>
              <a:gd name="connsiteX102" fmla="*/ 1725168 w 2737104"/>
              <a:gd name="connsiteY102" fmla="*/ 2145792 h 2243328"/>
              <a:gd name="connsiteX103" fmla="*/ 1816608 w 2737104"/>
              <a:gd name="connsiteY103" fmla="*/ 2151888 h 2243328"/>
              <a:gd name="connsiteX104" fmla="*/ 1999488 w 2737104"/>
              <a:gd name="connsiteY104" fmla="*/ 2139696 h 2243328"/>
              <a:gd name="connsiteX105" fmla="*/ 2042160 w 2737104"/>
              <a:gd name="connsiteY105" fmla="*/ 2127504 h 2243328"/>
              <a:gd name="connsiteX106" fmla="*/ 2084832 w 2737104"/>
              <a:gd name="connsiteY106" fmla="*/ 2121408 h 2243328"/>
              <a:gd name="connsiteX107" fmla="*/ 2115312 w 2737104"/>
              <a:gd name="connsiteY107" fmla="*/ 2109216 h 2243328"/>
              <a:gd name="connsiteX108" fmla="*/ 2139696 w 2737104"/>
              <a:gd name="connsiteY108" fmla="*/ 2103120 h 2243328"/>
              <a:gd name="connsiteX109" fmla="*/ 2151888 w 2737104"/>
              <a:gd name="connsiteY109" fmla="*/ 2084832 h 2243328"/>
              <a:gd name="connsiteX110" fmla="*/ 2200656 w 2737104"/>
              <a:gd name="connsiteY110" fmla="*/ 2048256 h 2243328"/>
              <a:gd name="connsiteX111" fmla="*/ 2218944 w 2737104"/>
              <a:gd name="connsiteY111" fmla="*/ 2042160 h 2243328"/>
              <a:gd name="connsiteX112" fmla="*/ 2279904 w 2737104"/>
              <a:gd name="connsiteY112" fmla="*/ 1987296 h 2243328"/>
              <a:gd name="connsiteX113" fmla="*/ 2322576 w 2737104"/>
              <a:gd name="connsiteY113" fmla="*/ 1920240 h 2243328"/>
              <a:gd name="connsiteX114" fmla="*/ 2359152 w 2737104"/>
              <a:gd name="connsiteY114" fmla="*/ 1865376 h 2243328"/>
              <a:gd name="connsiteX115" fmla="*/ 2383536 w 2737104"/>
              <a:gd name="connsiteY115" fmla="*/ 1804416 h 2243328"/>
              <a:gd name="connsiteX116" fmla="*/ 2450592 w 2737104"/>
              <a:gd name="connsiteY116" fmla="*/ 1706880 h 2243328"/>
              <a:gd name="connsiteX117" fmla="*/ 2511552 w 2737104"/>
              <a:gd name="connsiteY117" fmla="*/ 1603248 h 2243328"/>
              <a:gd name="connsiteX118" fmla="*/ 2535936 w 2737104"/>
              <a:gd name="connsiteY118" fmla="*/ 1554480 h 2243328"/>
              <a:gd name="connsiteX119" fmla="*/ 2529840 w 2737104"/>
              <a:gd name="connsiteY119" fmla="*/ 1505712 h 2243328"/>
              <a:gd name="connsiteX120" fmla="*/ 2517648 w 2737104"/>
              <a:gd name="connsiteY120" fmla="*/ 1469136 h 2243328"/>
              <a:gd name="connsiteX121" fmla="*/ 2511552 w 2737104"/>
              <a:gd name="connsiteY121" fmla="*/ 1432560 h 2243328"/>
              <a:gd name="connsiteX122" fmla="*/ 2517648 w 2737104"/>
              <a:gd name="connsiteY122" fmla="*/ 1316736 h 2243328"/>
              <a:gd name="connsiteX123" fmla="*/ 2529840 w 2737104"/>
              <a:gd name="connsiteY123" fmla="*/ 1267968 h 2243328"/>
              <a:gd name="connsiteX124" fmla="*/ 2535936 w 2737104"/>
              <a:gd name="connsiteY124" fmla="*/ 1207008 h 2243328"/>
              <a:gd name="connsiteX125" fmla="*/ 2548128 w 2737104"/>
              <a:gd name="connsiteY125" fmla="*/ 1152144 h 2243328"/>
              <a:gd name="connsiteX126" fmla="*/ 2560320 w 2737104"/>
              <a:gd name="connsiteY126" fmla="*/ 1042416 h 2243328"/>
              <a:gd name="connsiteX127" fmla="*/ 2590800 w 2737104"/>
              <a:gd name="connsiteY127" fmla="*/ 938784 h 2243328"/>
              <a:gd name="connsiteX128" fmla="*/ 2596896 w 2737104"/>
              <a:gd name="connsiteY128" fmla="*/ 865632 h 2243328"/>
              <a:gd name="connsiteX129" fmla="*/ 2639568 w 2737104"/>
              <a:gd name="connsiteY129" fmla="*/ 762000 h 2243328"/>
              <a:gd name="connsiteX130" fmla="*/ 2657856 w 2737104"/>
              <a:gd name="connsiteY130" fmla="*/ 731520 h 2243328"/>
              <a:gd name="connsiteX131" fmla="*/ 2670048 w 2737104"/>
              <a:gd name="connsiteY131" fmla="*/ 713232 h 2243328"/>
              <a:gd name="connsiteX132" fmla="*/ 2688336 w 2737104"/>
              <a:gd name="connsiteY132" fmla="*/ 676656 h 2243328"/>
              <a:gd name="connsiteX133" fmla="*/ 2700528 w 2737104"/>
              <a:gd name="connsiteY133" fmla="*/ 609600 h 2243328"/>
              <a:gd name="connsiteX134" fmla="*/ 2718816 w 2737104"/>
              <a:gd name="connsiteY134" fmla="*/ 591312 h 2243328"/>
              <a:gd name="connsiteX135" fmla="*/ 2731008 w 2737104"/>
              <a:gd name="connsiteY135" fmla="*/ 548640 h 2243328"/>
              <a:gd name="connsiteX136" fmla="*/ 2737104 w 2737104"/>
              <a:gd name="connsiteY136" fmla="*/ 505968 h 2243328"/>
              <a:gd name="connsiteX137" fmla="*/ 2731008 w 2737104"/>
              <a:gd name="connsiteY137" fmla="*/ 438912 h 2243328"/>
              <a:gd name="connsiteX138" fmla="*/ 2718816 w 2737104"/>
              <a:gd name="connsiteY138" fmla="*/ 207264 h 2243328"/>
              <a:gd name="connsiteX139" fmla="*/ 2706624 w 2737104"/>
              <a:gd name="connsiteY139" fmla="*/ 170688 h 2243328"/>
              <a:gd name="connsiteX140" fmla="*/ 2694432 w 2737104"/>
              <a:gd name="connsiteY140" fmla="*/ 146304 h 2243328"/>
              <a:gd name="connsiteX141" fmla="*/ 2682240 w 2737104"/>
              <a:gd name="connsiteY141" fmla="*/ 128016 h 2243328"/>
              <a:gd name="connsiteX142" fmla="*/ 2676144 w 2737104"/>
              <a:gd name="connsiteY142" fmla="*/ 109728 h 2243328"/>
              <a:gd name="connsiteX143" fmla="*/ 2670048 w 2737104"/>
              <a:gd name="connsiteY143" fmla="*/ 85344 h 2243328"/>
              <a:gd name="connsiteX144" fmla="*/ 2633472 w 2737104"/>
              <a:gd name="connsiteY144" fmla="*/ 54864 h 2243328"/>
              <a:gd name="connsiteX145" fmla="*/ 2621280 w 2737104"/>
              <a:gd name="connsiteY145" fmla="*/ 36576 h 2243328"/>
              <a:gd name="connsiteX146" fmla="*/ 2590800 w 2737104"/>
              <a:gd name="connsiteY146" fmla="*/ 0 h 224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2737104" h="2243328">
                <a:moveTo>
                  <a:pt x="2590800" y="0"/>
                </a:moveTo>
                <a:lnTo>
                  <a:pt x="2590800" y="0"/>
                </a:lnTo>
                <a:cubicBezTo>
                  <a:pt x="2576576" y="10160"/>
                  <a:pt x="2561657" y="19411"/>
                  <a:pt x="2548128" y="30480"/>
                </a:cubicBezTo>
                <a:cubicBezTo>
                  <a:pt x="2511431" y="60505"/>
                  <a:pt x="2537473" y="49331"/>
                  <a:pt x="2499360" y="73152"/>
                </a:cubicBezTo>
                <a:cubicBezTo>
                  <a:pt x="2455116" y="100805"/>
                  <a:pt x="2493845" y="65862"/>
                  <a:pt x="2444496" y="109728"/>
                </a:cubicBezTo>
                <a:cubicBezTo>
                  <a:pt x="2359016" y="185710"/>
                  <a:pt x="2474661" y="85659"/>
                  <a:pt x="2401824" y="158496"/>
                </a:cubicBezTo>
                <a:cubicBezTo>
                  <a:pt x="2361444" y="198876"/>
                  <a:pt x="2382643" y="166649"/>
                  <a:pt x="2353056" y="201168"/>
                </a:cubicBezTo>
                <a:cubicBezTo>
                  <a:pt x="2306135" y="255909"/>
                  <a:pt x="2361859" y="198461"/>
                  <a:pt x="2316480" y="243840"/>
                </a:cubicBezTo>
                <a:cubicBezTo>
                  <a:pt x="2310912" y="260543"/>
                  <a:pt x="2310704" y="266513"/>
                  <a:pt x="2298192" y="280416"/>
                </a:cubicBezTo>
                <a:cubicBezTo>
                  <a:pt x="2284735" y="295368"/>
                  <a:pt x="2269744" y="308864"/>
                  <a:pt x="2255520" y="323088"/>
                </a:cubicBezTo>
                <a:cubicBezTo>
                  <a:pt x="2249424" y="329184"/>
                  <a:pt x="2242014" y="334203"/>
                  <a:pt x="2237232" y="341376"/>
                </a:cubicBezTo>
                <a:cubicBezTo>
                  <a:pt x="2206101" y="388072"/>
                  <a:pt x="2249930" y="324919"/>
                  <a:pt x="2200656" y="384048"/>
                </a:cubicBezTo>
                <a:cubicBezTo>
                  <a:pt x="2187647" y="399658"/>
                  <a:pt x="2180336" y="420624"/>
                  <a:pt x="2164080" y="432816"/>
                </a:cubicBezTo>
                <a:cubicBezTo>
                  <a:pt x="2105118" y="477037"/>
                  <a:pt x="2167952" y="433928"/>
                  <a:pt x="2121408" y="457200"/>
                </a:cubicBezTo>
                <a:cubicBezTo>
                  <a:pt x="2114855" y="460477"/>
                  <a:pt x="2109481" y="465757"/>
                  <a:pt x="2103120" y="469392"/>
                </a:cubicBezTo>
                <a:cubicBezTo>
                  <a:pt x="2095230" y="473901"/>
                  <a:pt x="2086864" y="477520"/>
                  <a:pt x="2078736" y="481584"/>
                </a:cubicBezTo>
                <a:cubicBezTo>
                  <a:pt x="2054453" y="518008"/>
                  <a:pt x="2080973" y="486338"/>
                  <a:pt x="2048256" y="505968"/>
                </a:cubicBezTo>
                <a:cubicBezTo>
                  <a:pt x="2033267" y="514961"/>
                  <a:pt x="2019808" y="526288"/>
                  <a:pt x="2005584" y="536448"/>
                </a:cubicBezTo>
                <a:cubicBezTo>
                  <a:pt x="2001520" y="542544"/>
                  <a:pt x="1999753" y="551101"/>
                  <a:pt x="1993392" y="554736"/>
                </a:cubicBezTo>
                <a:cubicBezTo>
                  <a:pt x="1984396" y="559877"/>
                  <a:pt x="1972964" y="558319"/>
                  <a:pt x="1962912" y="560832"/>
                </a:cubicBezTo>
                <a:cubicBezTo>
                  <a:pt x="1956678" y="562390"/>
                  <a:pt x="1950371" y="564054"/>
                  <a:pt x="1944624" y="566928"/>
                </a:cubicBezTo>
                <a:cubicBezTo>
                  <a:pt x="1934026" y="572227"/>
                  <a:pt x="1924501" y="579462"/>
                  <a:pt x="1914144" y="585216"/>
                </a:cubicBezTo>
                <a:cubicBezTo>
                  <a:pt x="1902051" y="591934"/>
                  <a:pt x="1871611" y="606517"/>
                  <a:pt x="1859280" y="609600"/>
                </a:cubicBezTo>
                <a:cubicBezTo>
                  <a:pt x="1845341" y="613085"/>
                  <a:pt x="1830832" y="613664"/>
                  <a:pt x="1816608" y="615696"/>
                </a:cubicBezTo>
                <a:cubicBezTo>
                  <a:pt x="1804416" y="619760"/>
                  <a:pt x="1792634" y="625368"/>
                  <a:pt x="1780032" y="627888"/>
                </a:cubicBezTo>
                <a:cubicBezTo>
                  <a:pt x="1769872" y="629920"/>
                  <a:pt x="1759648" y="631654"/>
                  <a:pt x="1749552" y="633984"/>
                </a:cubicBezTo>
                <a:cubicBezTo>
                  <a:pt x="1653970" y="656041"/>
                  <a:pt x="1739947" y="638343"/>
                  <a:pt x="1670304" y="652272"/>
                </a:cubicBezTo>
                <a:cubicBezTo>
                  <a:pt x="1653808" y="663269"/>
                  <a:pt x="1646968" y="668922"/>
                  <a:pt x="1627632" y="676656"/>
                </a:cubicBezTo>
                <a:cubicBezTo>
                  <a:pt x="1615700" y="681429"/>
                  <a:pt x="1601749" y="681719"/>
                  <a:pt x="1591056" y="688848"/>
                </a:cubicBezTo>
                <a:cubicBezTo>
                  <a:pt x="1565797" y="705687"/>
                  <a:pt x="1579876" y="699263"/>
                  <a:pt x="1548384" y="707136"/>
                </a:cubicBezTo>
                <a:cubicBezTo>
                  <a:pt x="1504766" y="736215"/>
                  <a:pt x="1558198" y="703555"/>
                  <a:pt x="1505712" y="725424"/>
                </a:cubicBezTo>
                <a:cubicBezTo>
                  <a:pt x="1488935" y="732414"/>
                  <a:pt x="1473819" y="743058"/>
                  <a:pt x="1456944" y="749808"/>
                </a:cubicBezTo>
                <a:cubicBezTo>
                  <a:pt x="1446784" y="753872"/>
                  <a:pt x="1436251" y="757106"/>
                  <a:pt x="1426464" y="762000"/>
                </a:cubicBezTo>
                <a:cubicBezTo>
                  <a:pt x="1419911" y="765277"/>
                  <a:pt x="1414910" y="771306"/>
                  <a:pt x="1408176" y="774192"/>
                </a:cubicBezTo>
                <a:cubicBezTo>
                  <a:pt x="1393805" y="780351"/>
                  <a:pt x="1351008" y="784971"/>
                  <a:pt x="1341120" y="786384"/>
                </a:cubicBezTo>
                <a:cubicBezTo>
                  <a:pt x="1332496" y="789259"/>
                  <a:pt x="1306102" y="798576"/>
                  <a:pt x="1298448" y="798576"/>
                </a:cubicBezTo>
                <a:cubicBezTo>
                  <a:pt x="1261686" y="798576"/>
                  <a:pt x="1209118" y="791220"/>
                  <a:pt x="1170432" y="786384"/>
                </a:cubicBezTo>
                <a:cubicBezTo>
                  <a:pt x="1154763" y="781161"/>
                  <a:pt x="1144600" y="777254"/>
                  <a:pt x="1127760" y="774192"/>
                </a:cubicBezTo>
                <a:cubicBezTo>
                  <a:pt x="1113623" y="771622"/>
                  <a:pt x="1099261" y="770458"/>
                  <a:pt x="1085088" y="768096"/>
                </a:cubicBezTo>
                <a:cubicBezTo>
                  <a:pt x="1017681" y="756862"/>
                  <a:pt x="1083431" y="767682"/>
                  <a:pt x="1036320" y="755904"/>
                </a:cubicBezTo>
                <a:cubicBezTo>
                  <a:pt x="1026268" y="753391"/>
                  <a:pt x="1016000" y="751840"/>
                  <a:pt x="1005840" y="749808"/>
                </a:cubicBezTo>
                <a:cubicBezTo>
                  <a:pt x="997712" y="745744"/>
                  <a:pt x="990223" y="740007"/>
                  <a:pt x="981456" y="737616"/>
                </a:cubicBezTo>
                <a:cubicBezTo>
                  <a:pt x="967594" y="733835"/>
                  <a:pt x="952985" y="733705"/>
                  <a:pt x="938784" y="731520"/>
                </a:cubicBezTo>
                <a:cubicBezTo>
                  <a:pt x="926568" y="729641"/>
                  <a:pt x="914252" y="728203"/>
                  <a:pt x="902208" y="725424"/>
                </a:cubicBezTo>
                <a:cubicBezTo>
                  <a:pt x="887794" y="722098"/>
                  <a:pt x="873705" y="717483"/>
                  <a:pt x="859536" y="713232"/>
                </a:cubicBezTo>
                <a:cubicBezTo>
                  <a:pt x="853381" y="711386"/>
                  <a:pt x="847482" y="708694"/>
                  <a:pt x="841248" y="707136"/>
                </a:cubicBezTo>
                <a:cubicBezTo>
                  <a:pt x="831176" y="704618"/>
                  <a:pt x="782185" y="695583"/>
                  <a:pt x="774192" y="694944"/>
                </a:cubicBezTo>
                <a:cubicBezTo>
                  <a:pt x="735654" y="691861"/>
                  <a:pt x="696976" y="690880"/>
                  <a:pt x="658368" y="688848"/>
                </a:cubicBezTo>
                <a:cubicBezTo>
                  <a:pt x="604900" y="671025"/>
                  <a:pt x="637490" y="679412"/>
                  <a:pt x="524256" y="688848"/>
                </a:cubicBezTo>
                <a:cubicBezTo>
                  <a:pt x="513931" y="689708"/>
                  <a:pt x="504017" y="693369"/>
                  <a:pt x="493776" y="694944"/>
                </a:cubicBezTo>
                <a:cubicBezTo>
                  <a:pt x="477584" y="697435"/>
                  <a:pt x="461168" y="698347"/>
                  <a:pt x="445008" y="701040"/>
                </a:cubicBezTo>
                <a:cubicBezTo>
                  <a:pt x="436744" y="702417"/>
                  <a:pt x="428867" y="705637"/>
                  <a:pt x="420624" y="707136"/>
                </a:cubicBezTo>
                <a:cubicBezTo>
                  <a:pt x="406487" y="709706"/>
                  <a:pt x="392176" y="711200"/>
                  <a:pt x="377952" y="713232"/>
                </a:cubicBezTo>
                <a:cubicBezTo>
                  <a:pt x="365760" y="717296"/>
                  <a:pt x="353978" y="722904"/>
                  <a:pt x="341376" y="725424"/>
                </a:cubicBezTo>
                <a:lnTo>
                  <a:pt x="310896" y="731520"/>
                </a:lnTo>
                <a:cubicBezTo>
                  <a:pt x="298735" y="733731"/>
                  <a:pt x="286311" y="734618"/>
                  <a:pt x="274320" y="737616"/>
                </a:cubicBezTo>
                <a:cubicBezTo>
                  <a:pt x="261852" y="740733"/>
                  <a:pt x="249936" y="745744"/>
                  <a:pt x="237744" y="749808"/>
                </a:cubicBezTo>
                <a:cubicBezTo>
                  <a:pt x="231648" y="751840"/>
                  <a:pt x="225794" y="754848"/>
                  <a:pt x="219456" y="755904"/>
                </a:cubicBezTo>
                <a:cubicBezTo>
                  <a:pt x="207264" y="757936"/>
                  <a:pt x="194871" y="759002"/>
                  <a:pt x="182880" y="762000"/>
                </a:cubicBezTo>
                <a:cubicBezTo>
                  <a:pt x="170412" y="765117"/>
                  <a:pt x="158496" y="770128"/>
                  <a:pt x="146304" y="774192"/>
                </a:cubicBezTo>
                <a:cubicBezTo>
                  <a:pt x="140208" y="776224"/>
                  <a:pt x="133763" y="777414"/>
                  <a:pt x="128016" y="780288"/>
                </a:cubicBezTo>
                <a:lnTo>
                  <a:pt x="103632" y="792480"/>
                </a:lnTo>
                <a:cubicBezTo>
                  <a:pt x="98674" y="807354"/>
                  <a:pt x="97161" y="817239"/>
                  <a:pt x="85344" y="829056"/>
                </a:cubicBezTo>
                <a:cubicBezTo>
                  <a:pt x="80163" y="834237"/>
                  <a:pt x="73152" y="837184"/>
                  <a:pt x="67056" y="841248"/>
                </a:cubicBezTo>
                <a:lnTo>
                  <a:pt x="48768" y="896112"/>
                </a:lnTo>
                <a:lnTo>
                  <a:pt x="42672" y="914400"/>
                </a:lnTo>
                <a:lnTo>
                  <a:pt x="36576" y="932688"/>
                </a:lnTo>
                <a:cubicBezTo>
                  <a:pt x="34544" y="985520"/>
                  <a:pt x="34076" y="1038435"/>
                  <a:pt x="30480" y="1091184"/>
                </a:cubicBezTo>
                <a:cubicBezTo>
                  <a:pt x="23845" y="1188499"/>
                  <a:pt x="28831" y="1169282"/>
                  <a:pt x="12192" y="1219200"/>
                </a:cubicBezTo>
                <a:cubicBezTo>
                  <a:pt x="10160" y="1245616"/>
                  <a:pt x="8870" y="1272100"/>
                  <a:pt x="6096" y="1298448"/>
                </a:cubicBezTo>
                <a:cubicBezTo>
                  <a:pt x="4802" y="1310740"/>
                  <a:pt x="0" y="1322664"/>
                  <a:pt x="0" y="1335024"/>
                </a:cubicBezTo>
                <a:cubicBezTo>
                  <a:pt x="0" y="1361518"/>
                  <a:pt x="2810" y="1387983"/>
                  <a:pt x="6096" y="1414272"/>
                </a:cubicBezTo>
                <a:cubicBezTo>
                  <a:pt x="7880" y="1428543"/>
                  <a:pt x="19481" y="1444685"/>
                  <a:pt x="24384" y="1456944"/>
                </a:cubicBezTo>
                <a:cubicBezTo>
                  <a:pt x="29157" y="1468876"/>
                  <a:pt x="36576" y="1493520"/>
                  <a:pt x="36576" y="1493520"/>
                </a:cubicBezTo>
                <a:cubicBezTo>
                  <a:pt x="34544" y="1552448"/>
                  <a:pt x="33663" y="1611427"/>
                  <a:pt x="30480" y="1670304"/>
                </a:cubicBezTo>
                <a:cubicBezTo>
                  <a:pt x="29596" y="1686663"/>
                  <a:pt x="25594" y="1702734"/>
                  <a:pt x="24384" y="1719072"/>
                </a:cubicBezTo>
                <a:cubicBezTo>
                  <a:pt x="21528" y="1757628"/>
                  <a:pt x="21144" y="1796340"/>
                  <a:pt x="18288" y="1834896"/>
                </a:cubicBezTo>
                <a:cubicBezTo>
                  <a:pt x="17078" y="1851234"/>
                  <a:pt x="13907" y="1867372"/>
                  <a:pt x="12192" y="1883664"/>
                </a:cubicBezTo>
                <a:cubicBezTo>
                  <a:pt x="9842" y="1905985"/>
                  <a:pt x="8128" y="1928368"/>
                  <a:pt x="6096" y="1950720"/>
                </a:cubicBezTo>
                <a:cubicBezTo>
                  <a:pt x="8128" y="1991360"/>
                  <a:pt x="6929" y="2032291"/>
                  <a:pt x="12192" y="2072640"/>
                </a:cubicBezTo>
                <a:cubicBezTo>
                  <a:pt x="13140" y="2079905"/>
                  <a:pt x="21498" y="2084194"/>
                  <a:pt x="24384" y="2090928"/>
                </a:cubicBezTo>
                <a:cubicBezTo>
                  <a:pt x="27684" y="2098629"/>
                  <a:pt x="26323" y="2108038"/>
                  <a:pt x="30480" y="2115312"/>
                </a:cubicBezTo>
                <a:cubicBezTo>
                  <a:pt x="37741" y="2128018"/>
                  <a:pt x="63334" y="2143472"/>
                  <a:pt x="73152" y="2151888"/>
                </a:cubicBezTo>
                <a:cubicBezTo>
                  <a:pt x="79698" y="2157499"/>
                  <a:pt x="83904" y="2165989"/>
                  <a:pt x="91440" y="2170176"/>
                </a:cubicBezTo>
                <a:cubicBezTo>
                  <a:pt x="102674" y="2176417"/>
                  <a:pt x="115824" y="2178304"/>
                  <a:pt x="128016" y="2182368"/>
                </a:cubicBezTo>
                <a:lnTo>
                  <a:pt x="164592" y="2194560"/>
                </a:lnTo>
                <a:cubicBezTo>
                  <a:pt x="170688" y="2196592"/>
                  <a:pt x="176458" y="2200442"/>
                  <a:pt x="182880" y="2200656"/>
                </a:cubicBezTo>
                <a:lnTo>
                  <a:pt x="365760" y="2206752"/>
                </a:lnTo>
                <a:cubicBezTo>
                  <a:pt x="491121" y="2248539"/>
                  <a:pt x="359688" y="2206753"/>
                  <a:pt x="719328" y="2218944"/>
                </a:cubicBezTo>
                <a:cubicBezTo>
                  <a:pt x="734994" y="2219475"/>
                  <a:pt x="747231" y="2227854"/>
                  <a:pt x="762000" y="2231136"/>
                </a:cubicBezTo>
                <a:cubicBezTo>
                  <a:pt x="826371" y="2245441"/>
                  <a:pt x="775695" y="2229605"/>
                  <a:pt x="816864" y="2243328"/>
                </a:cubicBezTo>
                <a:cubicBezTo>
                  <a:pt x="841248" y="2241296"/>
                  <a:pt x="865736" y="2240267"/>
                  <a:pt x="890016" y="2237232"/>
                </a:cubicBezTo>
                <a:cubicBezTo>
                  <a:pt x="902263" y="2235701"/>
                  <a:pt x="920541" y="2229089"/>
                  <a:pt x="932688" y="2225040"/>
                </a:cubicBezTo>
                <a:cubicBezTo>
                  <a:pt x="1043054" y="2233530"/>
                  <a:pt x="1017795" y="2234726"/>
                  <a:pt x="1158240" y="2225040"/>
                </a:cubicBezTo>
                <a:cubicBezTo>
                  <a:pt x="1168577" y="2224327"/>
                  <a:pt x="1178724" y="2221670"/>
                  <a:pt x="1188720" y="2218944"/>
                </a:cubicBezTo>
                <a:cubicBezTo>
                  <a:pt x="1250262" y="2202160"/>
                  <a:pt x="1201037" y="2212798"/>
                  <a:pt x="1261872" y="2188464"/>
                </a:cubicBezTo>
                <a:cubicBezTo>
                  <a:pt x="1269651" y="2185352"/>
                  <a:pt x="1278128" y="2184400"/>
                  <a:pt x="1286256" y="2182368"/>
                </a:cubicBezTo>
                <a:cubicBezTo>
                  <a:pt x="1296416" y="2176272"/>
                  <a:pt x="1306379" y="2169834"/>
                  <a:pt x="1316736" y="2164080"/>
                </a:cubicBezTo>
                <a:cubicBezTo>
                  <a:pt x="1324680" y="2159667"/>
                  <a:pt x="1333328" y="2156563"/>
                  <a:pt x="1341120" y="2151888"/>
                </a:cubicBezTo>
                <a:cubicBezTo>
                  <a:pt x="1353685" y="2144349"/>
                  <a:pt x="1377696" y="2127504"/>
                  <a:pt x="1377696" y="2127504"/>
                </a:cubicBezTo>
                <a:cubicBezTo>
                  <a:pt x="1393952" y="2129536"/>
                  <a:pt x="1410304" y="2130907"/>
                  <a:pt x="1426464" y="2133600"/>
                </a:cubicBezTo>
                <a:cubicBezTo>
                  <a:pt x="1434728" y="2134977"/>
                  <a:pt x="1442477" y="2139354"/>
                  <a:pt x="1450848" y="2139696"/>
                </a:cubicBezTo>
                <a:cubicBezTo>
                  <a:pt x="1542234" y="2143426"/>
                  <a:pt x="1633728" y="2143760"/>
                  <a:pt x="1725168" y="2145792"/>
                </a:cubicBezTo>
                <a:cubicBezTo>
                  <a:pt x="1755648" y="2147824"/>
                  <a:pt x="1786060" y="2151888"/>
                  <a:pt x="1816608" y="2151888"/>
                </a:cubicBezTo>
                <a:cubicBezTo>
                  <a:pt x="1924130" y="2151888"/>
                  <a:pt x="1924954" y="2150344"/>
                  <a:pt x="1999488" y="2139696"/>
                </a:cubicBezTo>
                <a:cubicBezTo>
                  <a:pt x="2015157" y="2134473"/>
                  <a:pt x="2025320" y="2130566"/>
                  <a:pt x="2042160" y="2127504"/>
                </a:cubicBezTo>
                <a:cubicBezTo>
                  <a:pt x="2056297" y="2124934"/>
                  <a:pt x="2070608" y="2123440"/>
                  <a:pt x="2084832" y="2121408"/>
                </a:cubicBezTo>
                <a:cubicBezTo>
                  <a:pt x="2094992" y="2117344"/>
                  <a:pt x="2104931" y="2112676"/>
                  <a:pt x="2115312" y="2109216"/>
                </a:cubicBezTo>
                <a:cubicBezTo>
                  <a:pt x="2123260" y="2106567"/>
                  <a:pt x="2132725" y="2107767"/>
                  <a:pt x="2139696" y="2103120"/>
                </a:cubicBezTo>
                <a:cubicBezTo>
                  <a:pt x="2145792" y="2099056"/>
                  <a:pt x="2146707" y="2090013"/>
                  <a:pt x="2151888" y="2084832"/>
                </a:cubicBezTo>
                <a:cubicBezTo>
                  <a:pt x="2156374" y="2080346"/>
                  <a:pt x="2189401" y="2053884"/>
                  <a:pt x="2200656" y="2048256"/>
                </a:cubicBezTo>
                <a:cubicBezTo>
                  <a:pt x="2206403" y="2045382"/>
                  <a:pt x="2212848" y="2044192"/>
                  <a:pt x="2218944" y="2042160"/>
                </a:cubicBezTo>
                <a:cubicBezTo>
                  <a:pt x="2246824" y="2019856"/>
                  <a:pt x="2255485" y="2014767"/>
                  <a:pt x="2279904" y="1987296"/>
                </a:cubicBezTo>
                <a:cubicBezTo>
                  <a:pt x="2301452" y="1963055"/>
                  <a:pt x="2303744" y="1950371"/>
                  <a:pt x="2322576" y="1920240"/>
                </a:cubicBezTo>
                <a:cubicBezTo>
                  <a:pt x="2334225" y="1901601"/>
                  <a:pt x="2348915" y="1884826"/>
                  <a:pt x="2359152" y="1865376"/>
                </a:cubicBezTo>
                <a:cubicBezTo>
                  <a:pt x="2369345" y="1846009"/>
                  <a:pt x="2372599" y="1823373"/>
                  <a:pt x="2383536" y="1804416"/>
                </a:cubicBezTo>
                <a:cubicBezTo>
                  <a:pt x="2403252" y="1770241"/>
                  <a:pt x="2432947" y="1742169"/>
                  <a:pt x="2450592" y="1706880"/>
                </a:cubicBezTo>
                <a:cubicBezTo>
                  <a:pt x="2510526" y="1587012"/>
                  <a:pt x="2433789" y="1735444"/>
                  <a:pt x="2511552" y="1603248"/>
                </a:cubicBezTo>
                <a:cubicBezTo>
                  <a:pt x="2520767" y="1587583"/>
                  <a:pt x="2527808" y="1570736"/>
                  <a:pt x="2535936" y="1554480"/>
                </a:cubicBezTo>
                <a:cubicBezTo>
                  <a:pt x="2533904" y="1538224"/>
                  <a:pt x="2533273" y="1521731"/>
                  <a:pt x="2529840" y="1505712"/>
                </a:cubicBezTo>
                <a:cubicBezTo>
                  <a:pt x="2527147" y="1493146"/>
                  <a:pt x="2520765" y="1481604"/>
                  <a:pt x="2517648" y="1469136"/>
                </a:cubicBezTo>
                <a:cubicBezTo>
                  <a:pt x="2514650" y="1457145"/>
                  <a:pt x="2513584" y="1444752"/>
                  <a:pt x="2511552" y="1432560"/>
                </a:cubicBezTo>
                <a:cubicBezTo>
                  <a:pt x="2513584" y="1393952"/>
                  <a:pt x="2513379" y="1355161"/>
                  <a:pt x="2517648" y="1316736"/>
                </a:cubicBezTo>
                <a:cubicBezTo>
                  <a:pt x="2519498" y="1300082"/>
                  <a:pt x="2527085" y="1284496"/>
                  <a:pt x="2529840" y="1267968"/>
                </a:cubicBezTo>
                <a:cubicBezTo>
                  <a:pt x="2533197" y="1247825"/>
                  <a:pt x="2532751" y="1227179"/>
                  <a:pt x="2535936" y="1207008"/>
                </a:cubicBezTo>
                <a:cubicBezTo>
                  <a:pt x="2538858" y="1188503"/>
                  <a:pt x="2544872" y="1170593"/>
                  <a:pt x="2548128" y="1152144"/>
                </a:cubicBezTo>
                <a:cubicBezTo>
                  <a:pt x="2570731" y="1024059"/>
                  <a:pt x="2535174" y="1193289"/>
                  <a:pt x="2560320" y="1042416"/>
                </a:cubicBezTo>
                <a:cubicBezTo>
                  <a:pt x="2565942" y="1008681"/>
                  <a:pt x="2580150" y="970734"/>
                  <a:pt x="2590800" y="938784"/>
                </a:cubicBezTo>
                <a:cubicBezTo>
                  <a:pt x="2592832" y="914400"/>
                  <a:pt x="2591698" y="889542"/>
                  <a:pt x="2596896" y="865632"/>
                </a:cubicBezTo>
                <a:cubicBezTo>
                  <a:pt x="2603478" y="835354"/>
                  <a:pt x="2623516" y="791429"/>
                  <a:pt x="2639568" y="762000"/>
                </a:cubicBezTo>
                <a:cubicBezTo>
                  <a:pt x="2645242" y="751598"/>
                  <a:pt x="2651576" y="741568"/>
                  <a:pt x="2657856" y="731520"/>
                </a:cubicBezTo>
                <a:cubicBezTo>
                  <a:pt x="2661739" y="725307"/>
                  <a:pt x="2666771" y="719785"/>
                  <a:pt x="2670048" y="713232"/>
                </a:cubicBezTo>
                <a:cubicBezTo>
                  <a:pt x="2695287" y="662755"/>
                  <a:pt x="2653395" y="729067"/>
                  <a:pt x="2688336" y="676656"/>
                </a:cubicBezTo>
                <a:cubicBezTo>
                  <a:pt x="2688575" y="674983"/>
                  <a:pt x="2695053" y="619181"/>
                  <a:pt x="2700528" y="609600"/>
                </a:cubicBezTo>
                <a:cubicBezTo>
                  <a:pt x="2704805" y="602115"/>
                  <a:pt x="2712720" y="597408"/>
                  <a:pt x="2718816" y="591312"/>
                </a:cubicBezTo>
                <a:cubicBezTo>
                  <a:pt x="2724039" y="575643"/>
                  <a:pt x="2727946" y="565480"/>
                  <a:pt x="2731008" y="548640"/>
                </a:cubicBezTo>
                <a:cubicBezTo>
                  <a:pt x="2733578" y="534503"/>
                  <a:pt x="2735072" y="520192"/>
                  <a:pt x="2737104" y="505968"/>
                </a:cubicBezTo>
                <a:cubicBezTo>
                  <a:pt x="2735072" y="483616"/>
                  <a:pt x="2732027" y="461333"/>
                  <a:pt x="2731008" y="438912"/>
                </a:cubicBezTo>
                <a:cubicBezTo>
                  <a:pt x="2729818" y="412739"/>
                  <a:pt x="2737263" y="274901"/>
                  <a:pt x="2718816" y="207264"/>
                </a:cubicBezTo>
                <a:cubicBezTo>
                  <a:pt x="2715435" y="194865"/>
                  <a:pt x="2712371" y="182183"/>
                  <a:pt x="2706624" y="170688"/>
                </a:cubicBezTo>
                <a:cubicBezTo>
                  <a:pt x="2702560" y="162560"/>
                  <a:pt x="2698941" y="154194"/>
                  <a:pt x="2694432" y="146304"/>
                </a:cubicBezTo>
                <a:cubicBezTo>
                  <a:pt x="2690797" y="139943"/>
                  <a:pt x="2685517" y="134569"/>
                  <a:pt x="2682240" y="128016"/>
                </a:cubicBezTo>
                <a:cubicBezTo>
                  <a:pt x="2679366" y="122269"/>
                  <a:pt x="2677909" y="115907"/>
                  <a:pt x="2676144" y="109728"/>
                </a:cubicBezTo>
                <a:cubicBezTo>
                  <a:pt x="2673842" y="101672"/>
                  <a:pt x="2674205" y="92618"/>
                  <a:pt x="2670048" y="85344"/>
                </a:cubicBezTo>
                <a:cubicBezTo>
                  <a:pt x="2662827" y="72707"/>
                  <a:pt x="2645125" y="62633"/>
                  <a:pt x="2633472" y="54864"/>
                </a:cubicBezTo>
                <a:cubicBezTo>
                  <a:pt x="2629408" y="48768"/>
                  <a:pt x="2624557" y="43129"/>
                  <a:pt x="2621280" y="36576"/>
                </a:cubicBezTo>
                <a:cubicBezTo>
                  <a:pt x="2618406" y="30829"/>
                  <a:pt x="2595880" y="6096"/>
                  <a:pt x="259080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/>
        </p:nvSpPr>
        <p:spPr>
          <a:xfrm>
            <a:off x="12192" y="1347216"/>
            <a:ext cx="3688080" cy="2657856"/>
          </a:xfrm>
          <a:custGeom>
            <a:avLst/>
            <a:gdLst>
              <a:gd name="connsiteX0" fmla="*/ 3596640 w 3688080"/>
              <a:gd name="connsiteY0" fmla="*/ 2639568 h 2657856"/>
              <a:gd name="connsiteX1" fmla="*/ 3596640 w 3688080"/>
              <a:gd name="connsiteY1" fmla="*/ 2639568 h 2657856"/>
              <a:gd name="connsiteX2" fmla="*/ 3614928 w 3688080"/>
              <a:gd name="connsiteY2" fmla="*/ 2523744 h 2657856"/>
              <a:gd name="connsiteX3" fmla="*/ 3627120 w 3688080"/>
              <a:gd name="connsiteY3" fmla="*/ 2395728 h 2657856"/>
              <a:gd name="connsiteX4" fmla="*/ 3633216 w 3688080"/>
              <a:gd name="connsiteY4" fmla="*/ 2261616 h 2657856"/>
              <a:gd name="connsiteX5" fmla="*/ 3633216 w 3688080"/>
              <a:gd name="connsiteY5" fmla="*/ 2127504 h 2657856"/>
              <a:gd name="connsiteX6" fmla="*/ 3614928 w 3688080"/>
              <a:gd name="connsiteY6" fmla="*/ 2066544 h 2657856"/>
              <a:gd name="connsiteX7" fmla="*/ 3602736 w 3688080"/>
              <a:gd name="connsiteY7" fmla="*/ 2023872 h 2657856"/>
              <a:gd name="connsiteX8" fmla="*/ 3608832 w 3688080"/>
              <a:gd name="connsiteY8" fmla="*/ 1761744 h 2657856"/>
              <a:gd name="connsiteX9" fmla="*/ 3614928 w 3688080"/>
              <a:gd name="connsiteY9" fmla="*/ 1743456 h 2657856"/>
              <a:gd name="connsiteX10" fmla="*/ 3621024 w 3688080"/>
              <a:gd name="connsiteY10" fmla="*/ 1719072 h 2657856"/>
              <a:gd name="connsiteX11" fmla="*/ 3633216 w 3688080"/>
              <a:gd name="connsiteY11" fmla="*/ 1682496 h 2657856"/>
              <a:gd name="connsiteX12" fmla="*/ 3639312 w 3688080"/>
              <a:gd name="connsiteY12" fmla="*/ 1664208 h 2657856"/>
              <a:gd name="connsiteX13" fmla="*/ 3645408 w 3688080"/>
              <a:gd name="connsiteY13" fmla="*/ 1633728 h 2657856"/>
              <a:gd name="connsiteX14" fmla="*/ 3657600 w 3688080"/>
              <a:gd name="connsiteY14" fmla="*/ 1597152 h 2657856"/>
              <a:gd name="connsiteX15" fmla="*/ 3675888 w 3688080"/>
              <a:gd name="connsiteY15" fmla="*/ 1542288 h 2657856"/>
              <a:gd name="connsiteX16" fmla="*/ 3669792 w 3688080"/>
              <a:gd name="connsiteY16" fmla="*/ 1481328 h 2657856"/>
              <a:gd name="connsiteX17" fmla="*/ 3663696 w 3688080"/>
              <a:gd name="connsiteY17" fmla="*/ 1463040 h 2657856"/>
              <a:gd name="connsiteX18" fmla="*/ 3657600 w 3688080"/>
              <a:gd name="connsiteY18" fmla="*/ 1420368 h 2657856"/>
              <a:gd name="connsiteX19" fmla="*/ 3645408 w 3688080"/>
              <a:gd name="connsiteY19" fmla="*/ 1353312 h 2657856"/>
              <a:gd name="connsiteX20" fmla="*/ 3639312 w 3688080"/>
              <a:gd name="connsiteY20" fmla="*/ 1335024 h 2657856"/>
              <a:gd name="connsiteX21" fmla="*/ 3627120 w 3688080"/>
              <a:gd name="connsiteY21" fmla="*/ 1274064 h 2657856"/>
              <a:gd name="connsiteX22" fmla="*/ 3614928 w 3688080"/>
              <a:gd name="connsiteY22" fmla="*/ 1255776 h 2657856"/>
              <a:gd name="connsiteX23" fmla="*/ 3602736 w 3688080"/>
              <a:gd name="connsiteY23" fmla="*/ 1231392 h 2657856"/>
              <a:gd name="connsiteX24" fmla="*/ 3596640 w 3688080"/>
              <a:gd name="connsiteY24" fmla="*/ 1182624 h 2657856"/>
              <a:gd name="connsiteX25" fmla="*/ 3584448 w 3688080"/>
              <a:gd name="connsiteY25" fmla="*/ 1121664 h 2657856"/>
              <a:gd name="connsiteX26" fmla="*/ 3590544 w 3688080"/>
              <a:gd name="connsiteY26" fmla="*/ 694944 h 2657856"/>
              <a:gd name="connsiteX27" fmla="*/ 3596640 w 3688080"/>
              <a:gd name="connsiteY27" fmla="*/ 670560 h 2657856"/>
              <a:gd name="connsiteX28" fmla="*/ 3608832 w 3688080"/>
              <a:gd name="connsiteY28" fmla="*/ 640080 h 2657856"/>
              <a:gd name="connsiteX29" fmla="*/ 3614928 w 3688080"/>
              <a:gd name="connsiteY29" fmla="*/ 621792 h 2657856"/>
              <a:gd name="connsiteX30" fmla="*/ 3627120 w 3688080"/>
              <a:gd name="connsiteY30" fmla="*/ 548640 h 2657856"/>
              <a:gd name="connsiteX31" fmla="*/ 3639312 w 3688080"/>
              <a:gd name="connsiteY31" fmla="*/ 530352 h 2657856"/>
              <a:gd name="connsiteX32" fmla="*/ 3645408 w 3688080"/>
              <a:gd name="connsiteY32" fmla="*/ 512064 h 2657856"/>
              <a:gd name="connsiteX33" fmla="*/ 3675888 w 3688080"/>
              <a:gd name="connsiteY33" fmla="*/ 463296 h 2657856"/>
              <a:gd name="connsiteX34" fmla="*/ 3681984 w 3688080"/>
              <a:gd name="connsiteY34" fmla="*/ 396240 h 2657856"/>
              <a:gd name="connsiteX35" fmla="*/ 3688080 w 3688080"/>
              <a:gd name="connsiteY35" fmla="*/ 353568 h 2657856"/>
              <a:gd name="connsiteX36" fmla="*/ 3681984 w 3688080"/>
              <a:gd name="connsiteY36" fmla="*/ 67056 h 2657856"/>
              <a:gd name="connsiteX37" fmla="*/ 3675888 w 3688080"/>
              <a:gd name="connsiteY37" fmla="*/ 48768 h 2657856"/>
              <a:gd name="connsiteX38" fmla="*/ 3657600 w 3688080"/>
              <a:gd name="connsiteY38" fmla="*/ 42672 h 2657856"/>
              <a:gd name="connsiteX39" fmla="*/ 3621024 w 3688080"/>
              <a:gd name="connsiteY39" fmla="*/ 18288 h 2657856"/>
              <a:gd name="connsiteX40" fmla="*/ 3584448 w 3688080"/>
              <a:gd name="connsiteY40" fmla="*/ 0 h 2657856"/>
              <a:gd name="connsiteX41" fmla="*/ 3377184 w 3688080"/>
              <a:gd name="connsiteY41" fmla="*/ 6096 h 2657856"/>
              <a:gd name="connsiteX42" fmla="*/ 3358896 w 3688080"/>
              <a:gd name="connsiteY42" fmla="*/ 12192 h 2657856"/>
              <a:gd name="connsiteX43" fmla="*/ 3328416 w 3688080"/>
              <a:gd name="connsiteY43" fmla="*/ 24384 h 2657856"/>
              <a:gd name="connsiteX44" fmla="*/ 3310128 w 3688080"/>
              <a:gd name="connsiteY44" fmla="*/ 30480 h 2657856"/>
              <a:gd name="connsiteX45" fmla="*/ 3261360 w 3688080"/>
              <a:gd name="connsiteY45" fmla="*/ 54864 h 2657856"/>
              <a:gd name="connsiteX46" fmla="*/ 3236976 w 3688080"/>
              <a:gd name="connsiteY46" fmla="*/ 60960 h 2657856"/>
              <a:gd name="connsiteX47" fmla="*/ 3176016 w 3688080"/>
              <a:gd name="connsiteY47" fmla="*/ 85344 h 2657856"/>
              <a:gd name="connsiteX48" fmla="*/ 2383536 w 3688080"/>
              <a:gd name="connsiteY48" fmla="*/ 91440 h 2657856"/>
              <a:gd name="connsiteX49" fmla="*/ 2243328 w 3688080"/>
              <a:gd name="connsiteY49" fmla="*/ 109728 h 2657856"/>
              <a:gd name="connsiteX50" fmla="*/ 2036064 w 3688080"/>
              <a:gd name="connsiteY50" fmla="*/ 146304 h 2657856"/>
              <a:gd name="connsiteX51" fmla="*/ 1871472 w 3688080"/>
              <a:gd name="connsiteY51" fmla="*/ 176784 h 2657856"/>
              <a:gd name="connsiteX52" fmla="*/ 1700784 w 3688080"/>
              <a:gd name="connsiteY52" fmla="*/ 243840 h 2657856"/>
              <a:gd name="connsiteX53" fmla="*/ 1341120 w 3688080"/>
              <a:gd name="connsiteY53" fmla="*/ 359664 h 2657856"/>
              <a:gd name="connsiteX54" fmla="*/ 1103376 w 3688080"/>
              <a:gd name="connsiteY54" fmla="*/ 457200 h 2657856"/>
              <a:gd name="connsiteX55" fmla="*/ 292608 w 3688080"/>
              <a:gd name="connsiteY55" fmla="*/ 743712 h 2657856"/>
              <a:gd name="connsiteX56" fmla="*/ 219456 w 3688080"/>
              <a:gd name="connsiteY56" fmla="*/ 792480 h 2657856"/>
              <a:gd name="connsiteX57" fmla="*/ 60960 w 3688080"/>
              <a:gd name="connsiteY57" fmla="*/ 859536 h 2657856"/>
              <a:gd name="connsiteX58" fmla="*/ 0 w 3688080"/>
              <a:gd name="connsiteY58" fmla="*/ 902208 h 2657856"/>
              <a:gd name="connsiteX59" fmla="*/ 12192 w 3688080"/>
              <a:gd name="connsiteY59" fmla="*/ 944880 h 2657856"/>
              <a:gd name="connsiteX60" fmla="*/ 30480 w 3688080"/>
              <a:gd name="connsiteY60" fmla="*/ 981456 h 2657856"/>
              <a:gd name="connsiteX61" fmla="*/ 42672 w 3688080"/>
              <a:gd name="connsiteY61" fmla="*/ 999744 h 2657856"/>
              <a:gd name="connsiteX62" fmla="*/ 73152 w 3688080"/>
              <a:gd name="connsiteY62" fmla="*/ 1091184 h 2657856"/>
              <a:gd name="connsiteX63" fmla="*/ 152400 w 3688080"/>
              <a:gd name="connsiteY63" fmla="*/ 1274064 h 2657856"/>
              <a:gd name="connsiteX64" fmla="*/ 201168 w 3688080"/>
              <a:gd name="connsiteY64" fmla="*/ 1389888 h 2657856"/>
              <a:gd name="connsiteX65" fmla="*/ 219456 w 3688080"/>
              <a:gd name="connsiteY65" fmla="*/ 1463040 h 2657856"/>
              <a:gd name="connsiteX66" fmla="*/ 237744 w 3688080"/>
              <a:gd name="connsiteY66" fmla="*/ 1524000 h 2657856"/>
              <a:gd name="connsiteX67" fmla="*/ 292608 w 3688080"/>
              <a:gd name="connsiteY67" fmla="*/ 1731264 h 2657856"/>
              <a:gd name="connsiteX68" fmla="*/ 298704 w 3688080"/>
              <a:gd name="connsiteY68" fmla="*/ 1780032 h 2657856"/>
              <a:gd name="connsiteX69" fmla="*/ 341376 w 3688080"/>
              <a:gd name="connsiteY69" fmla="*/ 1871472 h 2657856"/>
              <a:gd name="connsiteX70" fmla="*/ 353568 w 3688080"/>
              <a:gd name="connsiteY70" fmla="*/ 1895856 h 2657856"/>
              <a:gd name="connsiteX71" fmla="*/ 432816 w 3688080"/>
              <a:gd name="connsiteY71" fmla="*/ 1926336 h 2657856"/>
              <a:gd name="connsiteX72" fmla="*/ 512064 w 3688080"/>
              <a:gd name="connsiteY72" fmla="*/ 1956816 h 2657856"/>
              <a:gd name="connsiteX73" fmla="*/ 615696 w 3688080"/>
              <a:gd name="connsiteY73" fmla="*/ 1999488 h 2657856"/>
              <a:gd name="connsiteX74" fmla="*/ 701040 w 3688080"/>
              <a:gd name="connsiteY74" fmla="*/ 2029968 h 2657856"/>
              <a:gd name="connsiteX75" fmla="*/ 999744 w 3688080"/>
              <a:gd name="connsiteY75" fmla="*/ 2127504 h 2657856"/>
              <a:gd name="connsiteX76" fmla="*/ 1578864 w 3688080"/>
              <a:gd name="connsiteY76" fmla="*/ 2170176 h 2657856"/>
              <a:gd name="connsiteX77" fmla="*/ 1664208 w 3688080"/>
              <a:gd name="connsiteY77" fmla="*/ 2218944 h 2657856"/>
              <a:gd name="connsiteX78" fmla="*/ 1877568 w 3688080"/>
              <a:gd name="connsiteY78" fmla="*/ 2334768 h 2657856"/>
              <a:gd name="connsiteX79" fmla="*/ 2066544 w 3688080"/>
              <a:gd name="connsiteY79" fmla="*/ 2401824 h 2657856"/>
              <a:gd name="connsiteX80" fmla="*/ 2206752 w 3688080"/>
              <a:gd name="connsiteY80" fmla="*/ 2438400 h 2657856"/>
              <a:gd name="connsiteX81" fmla="*/ 2310384 w 3688080"/>
              <a:gd name="connsiteY81" fmla="*/ 2468880 h 2657856"/>
              <a:gd name="connsiteX82" fmla="*/ 2401824 w 3688080"/>
              <a:gd name="connsiteY82" fmla="*/ 2481072 h 2657856"/>
              <a:gd name="connsiteX83" fmla="*/ 2481072 w 3688080"/>
              <a:gd name="connsiteY83" fmla="*/ 2493264 h 2657856"/>
              <a:gd name="connsiteX84" fmla="*/ 2554224 w 3688080"/>
              <a:gd name="connsiteY84" fmla="*/ 2511552 h 2657856"/>
              <a:gd name="connsiteX85" fmla="*/ 2609088 w 3688080"/>
              <a:gd name="connsiteY85" fmla="*/ 2523744 h 2657856"/>
              <a:gd name="connsiteX86" fmla="*/ 2724912 w 3688080"/>
              <a:gd name="connsiteY86" fmla="*/ 2554224 h 2657856"/>
              <a:gd name="connsiteX87" fmla="*/ 2926080 w 3688080"/>
              <a:gd name="connsiteY87" fmla="*/ 2590800 h 2657856"/>
              <a:gd name="connsiteX88" fmla="*/ 2999232 w 3688080"/>
              <a:gd name="connsiteY88" fmla="*/ 2602992 h 2657856"/>
              <a:gd name="connsiteX89" fmla="*/ 3096768 w 3688080"/>
              <a:gd name="connsiteY89" fmla="*/ 2627376 h 2657856"/>
              <a:gd name="connsiteX90" fmla="*/ 3127248 w 3688080"/>
              <a:gd name="connsiteY90" fmla="*/ 2639568 h 2657856"/>
              <a:gd name="connsiteX91" fmla="*/ 3249168 w 3688080"/>
              <a:gd name="connsiteY91" fmla="*/ 2651760 h 2657856"/>
              <a:gd name="connsiteX92" fmla="*/ 3383280 w 3688080"/>
              <a:gd name="connsiteY92" fmla="*/ 2657856 h 2657856"/>
              <a:gd name="connsiteX93" fmla="*/ 3486912 w 3688080"/>
              <a:gd name="connsiteY93" fmla="*/ 2645664 h 2657856"/>
              <a:gd name="connsiteX94" fmla="*/ 3596640 w 3688080"/>
              <a:gd name="connsiteY94" fmla="*/ 2639568 h 265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688080" h="2657856">
                <a:moveTo>
                  <a:pt x="3596640" y="2639568"/>
                </a:moveTo>
                <a:lnTo>
                  <a:pt x="3596640" y="2639568"/>
                </a:lnTo>
                <a:cubicBezTo>
                  <a:pt x="3602736" y="2600960"/>
                  <a:pt x="3611930" y="2562715"/>
                  <a:pt x="3614928" y="2523744"/>
                </a:cubicBezTo>
                <a:cubicBezTo>
                  <a:pt x="3622280" y="2428162"/>
                  <a:pt x="3617738" y="2470785"/>
                  <a:pt x="3627120" y="2395728"/>
                </a:cubicBezTo>
                <a:cubicBezTo>
                  <a:pt x="3629152" y="2351024"/>
                  <a:pt x="3630335" y="2306273"/>
                  <a:pt x="3633216" y="2261616"/>
                </a:cubicBezTo>
                <a:cubicBezTo>
                  <a:pt x="3638817" y="2174804"/>
                  <a:pt x="3645649" y="2233184"/>
                  <a:pt x="3633216" y="2127504"/>
                </a:cubicBezTo>
                <a:cubicBezTo>
                  <a:pt x="3631541" y="2113266"/>
                  <a:pt x="3618207" y="2076381"/>
                  <a:pt x="3614928" y="2066544"/>
                </a:cubicBezTo>
                <a:cubicBezTo>
                  <a:pt x="3606183" y="2040308"/>
                  <a:pt x="3610390" y="2054490"/>
                  <a:pt x="3602736" y="2023872"/>
                </a:cubicBezTo>
                <a:cubicBezTo>
                  <a:pt x="3604768" y="1936496"/>
                  <a:pt x="3605036" y="1849061"/>
                  <a:pt x="3608832" y="1761744"/>
                </a:cubicBezTo>
                <a:cubicBezTo>
                  <a:pt x="3609111" y="1755324"/>
                  <a:pt x="3613163" y="1749635"/>
                  <a:pt x="3614928" y="1743456"/>
                </a:cubicBezTo>
                <a:cubicBezTo>
                  <a:pt x="3617230" y="1735400"/>
                  <a:pt x="3618617" y="1727097"/>
                  <a:pt x="3621024" y="1719072"/>
                </a:cubicBezTo>
                <a:cubicBezTo>
                  <a:pt x="3624717" y="1706762"/>
                  <a:pt x="3629152" y="1694688"/>
                  <a:pt x="3633216" y="1682496"/>
                </a:cubicBezTo>
                <a:cubicBezTo>
                  <a:pt x="3635248" y="1676400"/>
                  <a:pt x="3638052" y="1670509"/>
                  <a:pt x="3639312" y="1664208"/>
                </a:cubicBezTo>
                <a:cubicBezTo>
                  <a:pt x="3641344" y="1654048"/>
                  <a:pt x="3642682" y="1643724"/>
                  <a:pt x="3645408" y="1633728"/>
                </a:cubicBezTo>
                <a:cubicBezTo>
                  <a:pt x="3648789" y="1621329"/>
                  <a:pt x="3655080" y="1609754"/>
                  <a:pt x="3657600" y="1597152"/>
                </a:cubicBezTo>
                <a:cubicBezTo>
                  <a:pt x="3665478" y="1557761"/>
                  <a:pt x="3659062" y="1575939"/>
                  <a:pt x="3675888" y="1542288"/>
                </a:cubicBezTo>
                <a:cubicBezTo>
                  <a:pt x="3673856" y="1521968"/>
                  <a:pt x="3672897" y="1501512"/>
                  <a:pt x="3669792" y="1481328"/>
                </a:cubicBezTo>
                <a:cubicBezTo>
                  <a:pt x="3668815" y="1474977"/>
                  <a:pt x="3664956" y="1469341"/>
                  <a:pt x="3663696" y="1463040"/>
                </a:cubicBezTo>
                <a:cubicBezTo>
                  <a:pt x="3660878" y="1448951"/>
                  <a:pt x="3659785" y="1434569"/>
                  <a:pt x="3657600" y="1420368"/>
                </a:cubicBezTo>
                <a:cubicBezTo>
                  <a:pt x="3655426" y="1406237"/>
                  <a:pt x="3649212" y="1368530"/>
                  <a:pt x="3645408" y="1353312"/>
                </a:cubicBezTo>
                <a:cubicBezTo>
                  <a:pt x="3643850" y="1347078"/>
                  <a:pt x="3641344" y="1341120"/>
                  <a:pt x="3639312" y="1335024"/>
                </a:cubicBezTo>
                <a:cubicBezTo>
                  <a:pt x="3637065" y="1319298"/>
                  <a:pt x="3635632" y="1291088"/>
                  <a:pt x="3627120" y="1274064"/>
                </a:cubicBezTo>
                <a:cubicBezTo>
                  <a:pt x="3623843" y="1267511"/>
                  <a:pt x="3618563" y="1262137"/>
                  <a:pt x="3614928" y="1255776"/>
                </a:cubicBezTo>
                <a:cubicBezTo>
                  <a:pt x="3610419" y="1247886"/>
                  <a:pt x="3606800" y="1239520"/>
                  <a:pt x="3602736" y="1231392"/>
                </a:cubicBezTo>
                <a:cubicBezTo>
                  <a:pt x="3600704" y="1215136"/>
                  <a:pt x="3599333" y="1198784"/>
                  <a:pt x="3596640" y="1182624"/>
                </a:cubicBezTo>
                <a:cubicBezTo>
                  <a:pt x="3593233" y="1162184"/>
                  <a:pt x="3584448" y="1121664"/>
                  <a:pt x="3584448" y="1121664"/>
                </a:cubicBezTo>
                <a:cubicBezTo>
                  <a:pt x="3586480" y="979424"/>
                  <a:pt x="3586701" y="837147"/>
                  <a:pt x="3590544" y="694944"/>
                </a:cubicBezTo>
                <a:cubicBezTo>
                  <a:pt x="3590770" y="686569"/>
                  <a:pt x="3593991" y="678508"/>
                  <a:pt x="3596640" y="670560"/>
                </a:cubicBezTo>
                <a:cubicBezTo>
                  <a:pt x="3600100" y="660179"/>
                  <a:pt x="3604990" y="650326"/>
                  <a:pt x="3608832" y="640080"/>
                </a:cubicBezTo>
                <a:cubicBezTo>
                  <a:pt x="3611088" y="634063"/>
                  <a:pt x="3612896" y="627888"/>
                  <a:pt x="3614928" y="621792"/>
                </a:cubicBezTo>
                <a:cubicBezTo>
                  <a:pt x="3615833" y="615456"/>
                  <a:pt x="3623006" y="559611"/>
                  <a:pt x="3627120" y="548640"/>
                </a:cubicBezTo>
                <a:cubicBezTo>
                  <a:pt x="3629692" y="541780"/>
                  <a:pt x="3636035" y="536905"/>
                  <a:pt x="3639312" y="530352"/>
                </a:cubicBezTo>
                <a:cubicBezTo>
                  <a:pt x="3642186" y="524605"/>
                  <a:pt x="3642534" y="517811"/>
                  <a:pt x="3645408" y="512064"/>
                </a:cubicBezTo>
                <a:cubicBezTo>
                  <a:pt x="3652760" y="497359"/>
                  <a:pt x="3666216" y="477803"/>
                  <a:pt x="3675888" y="463296"/>
                </a:cubicBezTo>
                <a:cubicBezTo>
                  <a:pt x="3677920" y="440944"/>
                  <a:pt x="3679505" y="418547"/>
                  <a:pt x="3681984" y="396240"/>
                </a:cubicBezTo>
                <a:cubicBezTo>
                  <a:pt x="3683571" y="381959"/>
                  <a:pt x="3688080" y="367936"/>
                  <a:pt x="3688080" y="353568"/>
                </a:cubicBezTo>
                <a:cubicBezTo>
                  <a:pt x="3688080" y="258042"/>
                  <a:pt x="3685802" y="162505"/>
                  <a:pt x="3681984" y="67056"/>
                </a:cubicBezTo>
                <a:cubicBezTo>
                  <a:pt x="3681727" y="60635"/>
                  <a:pt x="3680432" y="53312"/>
                  <a:pt x="3675888" y="48768"/>
                </a:cubicBezTo>
                <a:cubicBezTo>
                  <a:pt x="3671344" y="44224"/>
                  <a:pt x="3663217" y="45793"/>
                  <a:pt x="3657600" y="42672"/>
                </a:cubicBezTo>
                <a:cubicBezTo>
                  <a:pt x="3644791" y="35556"/>
                  <a:pt x="3634925" y="22922"/>
                  <a:pt x="3621024" y="18288"/>
                </a:cubicBezTo>
                <a:cubicBezTo>
                  <a:pt x="3595785" y="9875"/>
                  <a:pt x="3608083" y="15756"/>
                  <a:pt x="3584448" y="0"/>
                </a:cubicBezTo>
                <a:cubicBezTo>
                  <a:pt x="3515360" y="2032"/>
                  <a:pt x="3446201" y="2365"/>
                  <a:pt x="3377184" y="6096"/>
                </a:cubicBezTo>
                <a:cubicBezTo>
                  <a:pt x="3370768" y="6443"/>
                  <a:pt x="3364913" y="9936"/>
                  <a:pt x="3358896" y="12192"/>
                </a:cubicBezTo>
                <a:cubicBezTo>
                  <a:pt x="3348650" y="16034"/>
                  <a:pt x="3338662" y="20542"/>
                  <a:pt x="3328416" y="24384"/>
                </a:cubicBezTo>
                <a:cubicBezTo>
                  <a:pt x="3322399" y="26640"/>
                  <a:pt x="3315978" y="27821"/>
                  <a:pt x="3310128" y="30480"/>
                </a:cubicBezTo>
                <a:cubicBezTo>
                  <a:pt x="3293582" y="38001"/>
                  <a:pt x="3278992" y="50456"/>
                  <a:pt x="3261360" y="54864"/>
                </a:cubicBezTo>
                <a:cubicBezTo>
                  <a:pt x="3253232" y="56896"/>
                  <a:pt x="3244821" y="58018"/>
                  <a:pt x="3236976" y="60960"/>
                </a:cubicBezTo>
                <a:cubicBezTo>
                  <a:pt x="3217221" y="68368"/>
                  <a:pt x="3198411" y="85172"/>
                  <a:pt x="3176016" y="85344"/>
                </a:cubicBezTo>
                <a:lnTo>
                  <a:pt x="2383536" y="91440"/>
                </a:lnTo>
                <a:cubicBezTo>
                  <a:pt x="2336800" y="97536"/>
                  <a:pt x="2289883" y="102377"/>
                  <a:pt x="2243328" y="109728"/>
                </a:cubicBezTo>
                <a:cubicBezTo>
                  <a:pt x="2174031" y="120670"/>
                  <a:pt x="2105182" y="134283"/>
                  <a:pt x="2036064" y="146304"/>
                </a:cubicBezTo>
                <a:cubicBezTo>
                  <a:pt x="1903414" y="169373"/>
                  <a:pt x="2023412" y="146396"/>
                  <a:pt x="1871472" y="176784"/>
                </a:cubicBezTo>
                <a:cubicBezTo>
                  <a:pt x="1834420" y="192041"/>
                  <a:pt x="1746559" y="229908"/>
                  <a:pt x="1700784" y="243840"/>
                </a:cubicBezTo>
                <a:cubicBezTo>
                  <a:pt x="1492968" y="307088"/>
                  <a:pt x="1799096" y="171776"/>
                  <a:pt x="1341120" y="359664"/>
                </a:cubicBezTo>
                <a:cubicBezTo>
                  <a:pt x="1261872" y="392176"/>
                  <a:pt x="1184280" y="429060"/>
                  <a:pt x="1103376" y="457200"/>
                </a:cubicBezTo>
                <a:cubicBezTo>
                  <a:pt x="628172" y="622488"/>
                  <a:pt x="707595" y="557268"/>
                  <a:pt x="292608" y="743712"/>
                </a:cubicBezTo>
                <a:cubicBezTo>
                  <a:pt x="265876" y="755722"/>
                  <a:pt x="245668" y="779374"/>
                  <a:pt x="219456" y="792480"/>
                </a:cubicBezTo>
                <a:cubicBezTo>
                  <a:pt x="168146" y="818135"/>
                  <a:pt x="112902" y="835188"/>
                  <a:pt x="60960" y="859536"/>
                </a:cubicBezTo>
                <a:cubicBezTo>
                  <a:pt x="47618" y="865790"/>
                  <a:pt x="14135" y="891607"/>
                  <a:pt x="0" y="902208"/>
                </a:cubicBezTo>
                <a:cubicBezTo>
                  <a:pt x="4064" y="916432"/>
                  <a:pt x="6882" y="931073"/>
                  <a:pt x="12192" y="944880"/>
                </a:cubicBezTo>
                <a:cubicBezTo>
                  <a:pt x="17085" y="957602"/>
                  <a:pt x="23860" y="969540"/>
                  <a:pt x="30480" y="981456"/>
                </a:cubicBezTo>
                <a:cubicBezTo>
                  <a:pt x="34038" y="987860"/>
                  <a:pt x="40017" y="992916"/>
                  <a:pt x="42672" y="999744"/>
                </a:cubicBezTo>
                <a:cubicBezTo>
                  <a:pt x="54317" y="1029688"/>
                  <a:pt x="60377" y="1061704"/>
                  <a:pt x="73152" y="1091184"/>
                </a:cubicBezTo>
                <a:cubicBezTo>
                  <a:pt x="99568" y="1152144"/>
                  <a:pt x="126229" y="1212998"/>
                  <a:pt x="152400" y="1274064"/>
                </a:cubicBezTo>
                <a:cubicBezTo>
                  <a:pt x="168902" y="1312568"/>
                  <a:pt x="191008" y="1349248"/>
                  <a:pt x="201168" y="1389888"/>
                </a:cubicBezTo>
                <a:cubicBezTo>
                  <a:pt x="207264" y="1414272"/>
                  <a:pt x="212843" y="1438791"/>
                  <a:pt x="219456" y="1463040"/>
                </a:cubicBezTo>
                <a:cubicBezTo>
                  <a:pt x="225038" y="1483507"/>
                  <a:pt x="232162" y="1503533"/>
                  <a:pt x="237744" y="1524000"/>
                </a:cubicBezTo>
                <a:cubicBezTo>
                  <a:pt x="256548" y="1592949"/>
                  <a:pt x="292608" y="1731264"/>
                  <a:pt x="292608" y="1731264"/>
                </a:cubicBezTo>
                <a:cubicBezTo>
                  <a:pt x="294640" y="1747520"/>
                  <a:pt x="293997" y="1764340"/>
                  <a:pt x="298704" y="1780032"/>
                </a:cubicBezTo>
                <a:cubicBezTo>
                  <a:pt x="327656" y="1876540"/>
                  <a:pt x="315736" y="1826602"/>
                  <a:pt x="341376" y="1871472"/>
                </a:cubicBezTo>
                <a:cubicBezTo>
                  <a:pt x="345885" y="1879362"/>
                  <a:pt x="345776" y="1891181"/>
                  <a:pt x="353568" y="1895856"/>
                </a:cubicBezTo>
                <a:cubicBezTo>
                  <a:pt x="377837" y="1910418"/>
                  <a:pt x="406400" y="1916176"/>
                  <a:pt x="432816" y="1926336"/>
                </a:cubicBezTo>
                <a:lnTo>
                  <a:pt x="512064" y="1956816"/>
                </a:lnTo>
                <a:cubicBezTo>
                  <a:pt x="546750" y="1970690"/>
                  <a:pt x="580515" y="1986923"/>
                  <a:pt x="615696" y="1999488"/>
                </a:cubicBezTo>
                <a:cubicBezTo>
                  <a:pt x="644144" y="2009648"/>
                  <a:pt x="673093" y="2018502"/>
                  <a:pt x="701040" y="2029968"/>
                </a:cubicBezTo>
                <a:cubicBezTo>
                  <a:pt x="840412" y="2087146"/>
                  <a:pt x="851726" y="2112578"/>
                  <a:pt x="999744" y="2127504"/>
                </a:cubicBezTo>
                <a:cubicBezTo>
                  <a:pt x="1192331" y="2146924"/>
                  <a:pt x="1578864" y="2170176"/>
                  <a:pt x="1578864" y="2170176"/>
                </a:cubicBezTo>
                <a:lnTo>
                  <a:pt x="1664208" y="2218944"/>
                </a:lnTo>
                <a:cubicBezTo>
                  <a:pt x="1740935" y="2264283"/>
                  <a:pt x="1774775" y="2298293"/>
                  <a:pt x="1877568" y="2334768"/>
                </a:cubicBezTo>
                <a:cubicBezTo>
                  <a:pt x="1940560" y="2357120"/>
                  <a:pt x="2001868" y="2384952"/>
                  <a:pt x="2066544" y="2401824"/>
                </a:cubicBezTo>
                <a:lnTo>
                  <a:pt x="2206752" y="2438400"/>
                </a:lnTo>
                <a:cubicBezTo>
                  <a:pt x="2356699" y="2479765"/>
                  <a:pt x="2066170" y="2407827"/>
                  <a:pt x="2310384" y="2468880"/>
                </a:cubicBezTo>
                <a:cubicBezTo>
                  <a:pt x="2348973" y="2478527"/>
                  <a:pt x="2354039" y="2474839"/>
                  <a:pt x="2401824" y="2481072"/>
                </a:cubicBezTo>
                <a:cubicBezTo>
                  <a:pt x="2428326" y="2484529"/>
                  <a:pt x="2454864" y="2488022"/>
                  <a:pt x="2481072" y="2493264"/>
                </a:cubicBezTo>
                <a:cubicBezTo>
                  <a:pt x="2505718" y="2498193"/>
                  <a:pt x="2529773" y="2505730"/>
                  <a:pt x="2554224" y="2511552"/>
                </a:cubicBezTo>
                <a:cubicBezTo>
                  <a:pt x="2572449" y="2515891"/>
                  <a:pt x="2590913" y="2519200"/>
                  <a:pt x="2609088" y="2523744"/>
                </a:cubicBezTo>
                <a:cubicBezTo>
                  <a:pt x="2647818" y="2533427"/>
                  <a:pt x="2685854" y="2545962"/>
                  <a:pt x="2724912" y="2554224"/>
                </a:cubicBezTo>
                <a:cubicBezTo>
                  <a:pt x="2791592" y="2568329"/>
                  <a:pt x="2858977" y="2578871"/>
                  <a:pt x="2926080" y="2590800"/>
                </a:cubicBezTo>
                <a:cubicBezTo>
                  <a:pt x="2950419" y="2595127"/>
                  <a:pt x="2975250" y="2596996"/>
                  <a:pt x="2999232" y="2602992"/>
                </a:cubicBezTo>
                <a:cubicBezTo>
                  <a:pt x="3031744" y="2611120"/>
                  <a:pt x="3064545" y="2618169"/>
                  <a:pt x="3096768" y="2627376"/>
                </a:cubicBezTo>
                <a:cubicBezTo>
                  <a:pt x="3107290" y="2630382"/>
                  <a:pt x="3116691" y="2636689"/>
                  <a:pt x="3127248" y="2639568"/>
                </a:cubicBezTo>
                <a:cubicBezTo>
                  <a:pt x="3157261" y="2647753"/>
                  <a:pt x="3231554" y="2650781"/>
                  <a:pt x="3249168" y="2651760"/>
                </a:cubicBezTo>
                <a:cubicBezTo>
                  <a:pt x="3293849" y="2654242"/>
                  <a:pt x="3338576" y="2655824"/>
                  <a:pt x="3383280" y="2657856"/>
                </a:cubicBezTo>
                <a:lnTo>
                  <a:pt x="3486912" y="2645664"/>
                </a:lnTo>
                <a:cubicBezTo>
                  <a:pt x="3521430" y="2644336"/>
                  <a:pt x="3578352" y="2640584"/>
                  <a:pt x="3596640" y="26395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502568" y="206256"/>
            <a:ext cx="1443596" cy="605016"/>
          </a:xfrm>
          <a:custGeom>
            <a:avLst/>
            <a:gdLst>
              <a:gd name="connsiteX0" fmla="*/ 61877 w 1443596"/>
              <a:gd name="connsiteY0" fmla="*/ 48126 h 605016"/>
              <a:gd name="connsiteX1" fmla="*/ 61877 w 1443596"/>
              <a:gd name="connsiteY1" fmla="*/ 48126 h 605016"/>
              <a:gd name="connsiteX2" fmla="*/ 89378 w 1443596"/>
              <a:gd name="connsiteY2" fmla="*/ 110003 h 605016"/>
              <a:gd name="connsiteX3" fmla="*/ 103128 w 1443596"/>
              <a:gd name="connsiteY3" fmla="*/ 144379 h 605016"/>
              <a:gd name="connsiteX4" fmla="*/ 123754 w 1443596"/>
              <a:gd name="connsiteY4" fmla="*/ 165004 h 605016"/>
              <a:gd name="connsiteX5" fmla="*/ 165005 w 1443596"/>
              <a:gd name="connsiteY5" fmla="*/ 226881 h 605016"/>
              <a:gd name="connsiteX6" fmla="*/ 185630 w 1443596"/>
              <a:gd name="connsiteY6" fmla="*/ 268132 h 605016"/>
              <a:gd name="connsiteX7" fmla="*/ 206256 w 1443596"/>
              <a:gd name="connsiteY7" fmla="*/ 281882 h 605016"/>
              <a:gd name="connsiteX8" fmla="*/ 220006 w 1443596"/>
              <a:gd name="connsiteY8" fmla="*/ 295633 h 605016"/>
              <a:gd name="connsiteX9" fmla="*/ 178755 w 1443596"/>
              <a:gd name="connsiteY9" fmla="*/ 281882 h 605016"/>
              <a:gd name="connsiteX10" fmla="*/ 158130 w 1443596"/>
              <a:gd name="connsiteY10" fmla="*/ 275007 h 605016"/>
              <a:gd name="connsiteX11" fmla="*/ 137504 w 1443596"/>
              <a:gd name="connsiteY11" fmla="*/ 268132 h 605016"/>
              <a:gd name="connsiteX12" fmla="*/ 96253 w 1443596"/>
              <a:gd name="connsiteY12" fmla="*/ 240631 h 605016"/>
              <a:gd name="connsiteX13" fmla="*/ 48127 w 1443596"/>
              <a:gd name="connsiteY13" fmla="*/ 213130 h 605016"/>
              <a:gd name="connsiteX14" fmla="*/ 41252 w 1443596"/>
              <a:gd name="connsiteY14" fmla="*/ 240631 h 605016"/>
              <a:gd name="connsiteX15" fmla="*/ 48127 w 1443596"/>
              <a:gd name="connsiteY15" fmla="*/ 556890 h 605016"/>
              <a:gd name="connsiteX16" fmla="*/ 68752 w 1443596"/>
              <a:gd name="connsiteY16" fmla="*/ 598141 h 605016"/>
              <a:gd name="connsiteX17" fmla="*/ 89378 w 1443596"/>
              <a:gd name="connsiteY17" fmla="*/ 605016 h 605016"/>
              <a:gd name="connsiteX18" fmla="*/ 171880 w 1443596"/>
              <a:gd name="connsiteY18" fmla="*/ 591266 h 605016"/>
              <a:gd name="connsiteX19" fmla="*/ 275008 w 1443596"/>
              <a:gd name="connsiteY19" fmla="*/ 556890 h 605016"/>
              <a:gd name="connsiteX20" fmla="*/ 336885 w 1443596"/>
              <a:gd name="connsiteY20" fmla="*/ 536264 h 605016"/>
              <a:gd name="connsiteX21" fmla="*/ 467513 w 1443596"/>
              <a:gd name="connsiteY21" fmla="*/ 481263 h 605016"/>
              <a:gd name="connsiteX22" fmla="*/ 529390 w 1443596"/>
              <a:gd name="connsiteY22" fmla="*/ 460637 h 605016"/>
              <a:gd name="connsiteX23" fmla="*/ 639393 w 1443596"/>
              <a:gd name="connsiteY23" fmla="*/ 405636 h 605016"/>
              <a:gd name="connsiteX24" fmla="*/ 666894 w 1443596"/>
              <a:gd name="connsiteY24" fmla="*/ 391885 h 605016"/>
              <a:gd name="connsiteX25" fmla="*/ 701270 w 1443596"/>
              <a:gd name="connsiteY25" fmla="*/ 385010 h 605016"/>
              <a:gd name="connsiteX26" fmla="*/ 1313161 w 1443596"/>
              <a:gd name="connsiteY26" fmla="*/ 378135 h 605016"/>
              <a:gd name="connsiteX27" fmla="*/ 1333787 w 1443596"/>
              <a:gd name="connsiteY27" fmla="*/ 371260 h 605016"/>
              <a:gd name="connsiteX28" fmla="*/ 1375038 w 1443596"/>
              <a:gd name="connsiteY28" fmla="*/ 316258 h 605016"/>
              <a:gd name="connsiteX29" fmla="*/ 1388788 w 1443596"/>
              <a:gd name="connsiteY29" fmla="*/ 275007 h 605016"/>
              <a:gd name="connsiteX30" fmla="*/ 1416289 w 1443596"/>
              <a:gd name="connsiteY30" fmla="*/ 247506 h 605016"/>
              <a:gd name="connsiteX31" fmla="*/ 1430040 w 1443596"/>
              <a:gd name="connsiteY31" fmla="*/ 206255 h 605016"/>
              <a:gd name="connsiteX32" fmla="*/ 1436915 w 1443596"/>
              <a:gd name="connsiteY32" fmla="*/ 185630 h 605016"/>
              <a:gd name="connsiteX33" fmla="*/ 1409414 w 1443596"/>
              <a:gd name="connsiteY33" fmla="*/ 13750 h 605016"/>
              <a:gd name="connsiteX34" fmla="*/ 1361288 w 1443596"/>
              <a:gd name="connsiteY34" fmla="*/ 0 h 605016"/>
              <a:gd name="connsiteX35" fmla="*/ 996903 w 1443596"/>
              <a:gd name="connsiteY35" fmla="*/ 6875 h 605016"/>
              <a:gd name="connsiteX36" fmla="*/ 969402 w 1443596"/>
              <a:gd name="connsiteY36" fmla="*/ 13750 h 605016"/>
              <a:gd name="connsiteX37" fmla="*/ 914400 w 1443596"/>
              <a:gd name="connsiteY37" fmla="*/ 20625 h 605016"/>
              <a:gd name="connsiteX38" fmla="*/ 715020 w 1443596"/>
              <a:gd name="connsiteY38" fmla="*/ 27500 h 605016"/>
              <a:gd name="connsiteX39" fmla="*/ 474388 w 1443596"/>
              <a:gd name="connsiteY39" fmla="*/ 27500 h 605016"/>
              <a:gd name="connsiteX40" fmla="*/ 75627 w 1443596"/>
              <a:gd name="connsiteY40" fmla="*/ 34376 h 605016"/>
              <a:gd name="connsiteX41" fmla="*/ 55002 w 1443596"/>
              <a:gd name="connsiteY41" fmla="*/ 48126 h 605016"/>
              <a:gd name="connsiteX42" fmla="*/ 0 w 1443596"/>
              <a:gd name="connsiteY42" fmla="*/ 55001 h 605016"/>
              <a:gd name="connsiteX43" fmla="*/ 61877 w 1443596"/>
              <a:gd name="connsiteY43" fmla="*/ 48126 h 60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443596" h="605016">
                <a:moveTo>
                  <a:pt x="61877" y="48126"/>
                </a:moveTo>
                <a:lnTo>
                  <a:pt x="61877" y="48126"/>
                </a:lnTo>
                <a:cubicBezTo>
                  <a:pt x="71044" y="68752"/>
                  <a:pt x="80487" y="89257"/>
                  <a:pt x="89378" y="110003"/>
                </a:cubicBezTo>
                <a:cubicBezTo>
                  <a:pt x="94239" y="121346"/>
                  <a:pt x="96587" y="133914"/>
                  <a:pt x="103128" y="144379"/>
                </a:cubicBezTo>
                <a:cubicBezTo>
                  <a:pt x="108281" y="152624"/>
                  <a:pt x="116879" y="158129"/>
                  <a:pt x="123754" y="165004"/>
                </a:cubicBezTo>
                <a:cubicBezTo>
                  <a:pt x="154858" y="242767"/>
                  <a:pt x="115605" y="157722"/>
                  <a:pt x="165005" y="226881"/>
                </a:cubicBezTo>
                <a:cubicBezTo>
                  <a:pt x="192962" y="266021"/>
                  <a:pt x="146801" y="229303"/>
                  <a:pt x="185630" y="268132"/>
                </a:cubicBezTo>
                <a:cubicBezTo>
                  <a:pt x="191473" y="273975"/>
                  <a:pt x="199804" y="276720"/>
                  <a:pt x="206256" y="281882"/>
                </a:cubicBezTo>
                <a:cubicBezTo>
                  <a:pt x="211318" y="285931"/>
                  <a:pt x="226488" y="295633"/>
                  <a:pt x="220006" y="295633"/>
                </a:cubicBezTo>
                <a:cubicBezTo>
                  <a:pt x="205512" y="295633"/>
                  <a:pt x="192505" y="286466"/>
                  <a:pt x="178755" y="281882"/>
                </a:cubicBezTo>
                <a:lnTo>
                  <a:pt x="158130" y="275007"/>
                </a:lnTo>
                <a:lnTo>
                  <a:pt x="137504" y="268132"/>
                </a:lnTo>
                <a:cubicBezTo>
                  <a:pt x="123754" y="258965"/>
                  <a:pt x="111034" y="248021"/>
                  <a:pt x="96253" y="240631"/>
                </a:cubicBezTo>
                <a:cubicBezTo>
                  <a:pt x="61361" y="223186"/>
                  <a:pt x="77279" y="232566"/>
                  <a:pt x="48127" y="213130"/>
                </a:cubicBezTo>
                <a:cubicBezTo>
                  <a:pt x="45835" y="222297"/>
                  <a:pt x="42588" y="231277"/>
                  <a:pt x="41252" y="240631"/>
                </a:cubicBezTo>
                <a:cubicBezTo>
                  <a:pt x="24936" y="354838"/>
                  <a:pt x="37465" y="418285"/>
                  <a:pt x="48127" y="556890"/>
                </a:cubicBezTo>
                <a:cubicBezTo>
                  <a:pt x="48944" y="567507"/>
                  <a:pt x="60869" y="591835"/>
                  <a:pt x="68752" y="598141"/>
                </a:cubicBezTo>
                <a:cubicBezTo>
                  <a:pt x="74411" y="602668"/>
                  <a:pt x="82503" y="602724"/>
                  <a:pt x="89378" y="605016"/>
                </a:cubicBezTo>
                <a:cubicBezTo>
                  <a:pt x="116879" y="600433"/>
                  <a:pt x="144892" y="598263"/>
                  <a:pt x="171880" y="591266"/>
                </a:cubicBezTo>
                <a:cubicBezTo>
                  <a:pt x="206956" y="582172"/>
                  <a:pt x="240632" y="568349"/>
                  <a:pt x="275008" y="556890"/>
                </a:cubicBezTo>
                <a:cubicBezTo>
                  <a:pt x="295634" y="550015"/>
                  <a:pt x="316847" y="544701"/>
                  <a:pt x="336885" y="536264"/>
                </a:cubicBezTo>
                <a:cubicBezTo>
                  <a:pt x="380428" y="517930"/>
                  <a:pt x="423540" y="498538"/>
                  <a:pt x="467513" y="481263"/>
                </a:cubicBezTo>
                <a:cubicBezTo>
                  <a:pt x="487749" y="473313"/>
                  <a:pt x="509490" y="469393"/>
                  <a:pt x="529390" y="460637"/>
                </a:cubicBezTo>
                <a:cubicBezTo>
                  <a:pt x="566914" y="444127"/>
                  <a:pt x="602725" y="423970"/>
                  <a:pt x="639393" y="405636"/>
                </a:cubicBezTo>
                <a:cubicBezTo>
                  <a:pt x="648560" y="401052"/>
                  <a:pt x="656844" y="393895"/>
                  <a:pt x="666894" y="391885"/>
                </a:cubicBezTo>
                <a:lnTo>
                  <a:pt x="701270" y="385010"/>
                </a:lnTo>
                <a:cubicBezTo>
                  <a:pt x="1023397" y="390291"/>
                  <a:pt x="1055545" y="403065"/>
                  <a:pt x="1313161" y="378135"/>
                </a:cubicBezTo>
                <a:cubicBezTo>
                  <a:pt x="1320375" y="377437"/>
                  <a:pt x="1326912" y="373552"/>
                  <a:pt x="1333787" y="371260"/>
                </a:cubicBezTo>
                <a:cubicBezTo>
                  <a:pt x="1350074" y="354972"/>
                  <a:pt x="1367265" y="339577"/>
                  <a:pt x="1375038" y="316258"/>
                </a:cubicBezTo>
                <a:cubicBezTo>
                  <a:pt x="1379621" y="302508"/>
                  <a:pt x="1378539" y="285256"/>
                  <a:pt x="1388788" y="275007"/>
                </a:cubicBezTo>
                <a:lnTo>
                  <a:pt x="1416289" y="247506"/>
                </a:lnTo>
                <a:lnTo>
                  <a:pt x="1430040" y="206255"/>
                </a:lnTo>
                <a:lnTo>
                  <a:pt x="1436915" y="185630"/>
                </a:lnTo>
                <a:cubicBezTo>
                  <a:pt x="1436396" y="174215"/>
                  <a:pt x="1464418" y="41252"/>
                  <a:pt x="1409414" y="13750"/>
                </a:cubicBezTo>
                <a:cubicBezTo>
                  <a:pt x="1394491" y="6289"/>
                  <a:pt x="1377330" y="4583"/>
                  <a:pt x="1361288" y="0"/>
                </a:cubicBezTo>
                <a:lnTo>
                  <a:pt x="996903" y="6875"/>
                </a:lnTo>
                <a:cubicBezTo>
                  <a:pt x="987460" y="7206"/>
                  <a:pt x="978723" y="12197"/>
                  <a:pt x="969402" y="13750"/>
                </a:cubicBezTo>
                <a:cubicBezTo>
                  <a:pt x="951177" y="16787"/>
                  <a:pt x="932850" y="19628"/>
                  <a:pt x="914400" y="20625"/>
                </a:cubicBezTo>
                <a:cubicBezTo>
                  <a:pt x="847997" y="24214"/>
                  <a:pt x="781480" y="25208"/>
                  <a:pt x="715020" y="27500"/>
                </a:cubicBezTo>
                <a:cubicBezTo>
                  <a:pt x="607020" y="49103"/>
                  <a:pt x="728646" y="27500"/>
                  <a:pt x="474388" y="27500"/>
                </a:cubicBezTo>
                <a:cubicBezTo>
                  <a:pt x="341448" y="27500"/>
                  <a:pt x="208547" y="32084"/>
                  <a:pt x="75627" y="34376"/>
                </a:cubicBezTo>
                <a:cubicBezTo>
                  <a:pt x="68752" y="38959"/>
                  <a:pt x="62739" y="45225"/>
                  <a:pt x="55002" y="48126"/>
                </a:cubicBezTo>
                <a:cubicBezTo>
                  <a:pt x="33073" y="56349"/>
                  <a:pt x="21022" y="55001"/>
                  <a:pt x="0" y="55001"/>
                </a:cubicBezTo>
                <a:lnTo>
                  <a:pt x="61877" y="48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4955" y="648196"/>
            <a:ext cx="3053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Immunity Cycle</a:t>
            </a:r>
          </a:p>
          <a:p>
            <a:r>
              <a:rPr lang="en-US" sz="24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(Antigen Spreading)</a:t>
            </a:r>
          </a:p>
        </p:txBody>
      </p:sp>
    </p:spTree>
    <p:extLst>
      <p:ext uri="{BB962C8B-B14F-4D97-AF65-F5344CB8AC3E}">
        <p14:creationId xmlns:p14="http://schemas.microsoft.com/office/powerpoint/2010/main" val="23885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63" y="704497"/>
            <a:ext cx="6599402" cy="3945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6" y="1"/>
            <a:ext cx="8624708" cy="5143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731397">
            <a:off x="1487896" y="700815"/>
            <a:ext cx="17700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Vaccine specific T-cells</a:t>
            </a:r>
          </a:p>
        </p:txBody>
      </p:sp>
      <p:sp>
        <p:nvSpPr>
          <p:cNvPr id="7" name="TextBox 6"/>
          <p:cNvSpPr txBox="1"/>
          <p:nvPr/>
        </p:nvSpPr>
        <p:spPr>
          <a:xfrm rot="19731397">
            <a:off x="4830285" y="406845"/>
            <a:ext cx="19016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Vaccine and neoantigen </a:t>
            </a:r>
          </a:p>
          <a:p>
            <a:r>
              <a:rPr lang="en-US" dirty="0"/>
              <a:t>specific T-cells</a:t>
            </a:r>
          </a:p>
        </p:txBody>
      </p:sp>
      <p:sp>
        <p:nvSpPr>
          <p:cNvPr id="8" name="TextBox 7"/>
          <p:cNvSpPr txBox="1"/>
          <p:nvPr/>
        </p:nvSpPr>
        <p:spPr>
          <a:xfrm rot="19731397">
            <a:off x="7648522" y="769935"/>
            <a:ext cx="11945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Neoantigen </a:t>
            </a:r>
          </a:p>
          <a:p>
            <a:r>
              <a:rPr lang="en-US" dirty="0"/>
              <a:t>specific T-cells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26241" y="4843418"/>
            <a:ext cx="14201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(#</a:t>
            </a:r>
            <a:r>
              <a:rPr lang="en-US" b="1" dirty="0" err="1">
                <a:solidFill>
                  <a:srgbClr val="CC3399"/>
                </a:solidFill>
              </a:rPr>
              <a:t>IterativeAuger</a:t>
            </a:r>
            <a:r>
              <a:rPr lang="en-US" b="1" dirty="0">
                <a:solidFill>
                  <a:srgbClr val="CC33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21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tk8XsxVDi0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143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1000" y="0"/>
            <a:ext cx="1143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4498" r="55939" b="3114"/>
          <a:stretch>
            <a:fillRect/>
          </a:stretch>
        </p:blipFill>
        <p:spPr bwMode="auto">
          <a:xfrm>
            <a:off x="2104758" y="774190"/>
            <a:ext cx="2242315" cy="4153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4" t="4498" r="8150" b="3114"/>
          <a:stretch>
            <a:fillRect/>
          </a:stretch>
        </p:blipFill>
        <p:spPr bwMode="auto">
          <a:xfrm>
            <a:off x="4411834" y="774190"/>
            <a:ext cx="2719726" cy="4153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8597" name="Text Box 14"/>
          <p:cNvSpPr txBox="1">
            <a:spLocks noChangeArrowheads="1"/>
          </p:cNvSpPr>
          <p:nvPr/>
        </p:nvSpPr>
        <p:spPr bwMode="auto">
          <a:xfrm>
            <a:off x="7527191" y="4749259"/>
            <a:ext cx="207382" cy="25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 defTabSz="912813"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 defTabSz="912813"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 defTabSz="912813"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 defTabSz="912813"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1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1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025188" algn="r"/>
              </a:tabLst>
              <a:defRPr/>
            </a:pPr>
            <a:r>
              <a:rPr kumimoji="0" lang="en-US" altLang="en-US" sz="81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charset="-128"/>
                <a:cs typeface="+mn-cs"/>
              </a:rPr>
              <a:t> </a:t>
            </a:r>
            <a:fld id="{DF55474C-618B-D042-8EAE-276AE5A99889}" type="slidenum">
              <a:rPr kumimoji="0" lang="en-US" altLang="en-US" sz="81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1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025188" algn="r"/>
                </a:tabLst>
                <a:defRPr/>
              </a:pPr>
              <a:t>17</a:t>
            </a:fld>
            <a:endParaRPr kumimoji="0" lang="en-US" altLang="en-US" sz="81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319295"/>
            <a:ext cx="8165592" cy="317395"/>
          </a:xfrm>
        </p:spPr>
        <p:txBody>
          <a:bodyPr/>
          <a:lstStyle/>
          <a:p>
            <a:r>
              <a:rPr lang="en-US" dirty="0"/>
              <a:t>Working Model for T-cell infiltration and Immunotherapy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60620" y="1257300"/>
            <a:ext cx="1470660" cy="24622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Prostate Cancer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0620" y="1729077"/>
            <a:ext cx="633780" cy="169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0606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(Absence</a:t>
            </a:r>
          </a:p>
        </p:txBody>
      </p:sp>
    </p:spTree>
    <p:extLst>
      <p:ext uri="{BB962C8B-B14F-4D97-AF65-F5344CB8AC3E}">
        <p14:creationId xmlns:p14="http://schemas.microsoft.com/office/powerpoint/2010/main" val="33936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6"/>
          <p:cNvSpPr>
            <a:spLocks noGrp="1"/>
          </p:cNvSpPr>
          <p:nvPr>
            <p:ph type="title" idx="4294967295"/>
          </p:nvPr>
        </p:nvSpPr>
        <p:spPr>
          <a:xfrm>
            <a:off x="1632348" y="228600"/>
            <a:ext cx="5682853" cy="62865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rgbClr val="BE3F21"/>
                </a:solidFill>
                <a:ea typeface="ヒラギノ角ゴ Pro W3"/>
                <a:cs typeface="Arial" pitchFamily="34" charset="0"/>
              </a:rPr>
              <a:t>PROSTVAC-VF </a:t>
            </a:r>
            <a:br>
              <a:rPr lang="en-US" altLang="en-US" b="1">
                <a:solidFill>
                  <a:srgbClr val="BE3F21"/>
                </a:solidFill>
                <a:ea typeface="ヒラギノ角ゴ Pro W3"/>
                <a:cs typeface="Arial" pitchFamily="34" charset="0"/>
              </a:rPr>
            </a:br>
            <a:r>
              <a:rPr lang="en-US" altLang="en-US" sz="2100">
                <a:solidFill>
                  <a:srgbClr val="BE3F21"/>
                </a:solidFill>
                <a:ea typeface="ヒラギノ角ゴ Pro W3"/>
                <a:cs typeface="Arial" pitchFamily="34" charset="0"/>
              </a:rPr>
              <a:t>Proposed</a:t>
            </a:r>
            <a:r>
              <a:rPr lang="en-US" altLang="en-US" sz="2100" b="1">
                <a:solidFill>
                  <a:srgbClr val="BE3F21"/>
                </a:solidFill>
                <a:ea typeface="ヒラギノ角ゴ Pro W3"/>
                <a:cs typeface="Arial" pitchFamily="34" charset="0"/>
              </a:rPr>
              <a:t> </a:t>
            </a:r>
            <a:r>
              <a:rPr lang="en-US" altLang="en-US" sz="2100">
                <a:solidFill>
                  <a:srgbClr val="BE3F21"/>
                </a:solidFill>
                <a:ea typeface="ヒラギノ角ゴ Pro W3"/>
                <a:cs typeface="Arial" pitchFamily="34" charset="0"/>
              </a:rPr>
              <a:t>Mode of Action</a:t>
            </a:r>
            <a:endParaRPr lang="en-US" altLang="en-US" sz="2100" baseline="30000">
              <a:solidFill>
                <a:srgbClr val="BE3F21"/>
              </a:solidFill>
              <a:ea typeface="MS PGothic" pitchFamily="34" charset="-128"/>
              <a:cs typeface="ヒラギノ角ゴ Pro W3"/>
            </a:endParaRPr>
          </a:p>
        </p:txBody>
      </p:sp>
      <p:sp>
        <p:nvSpPr>
          <p:cNvPr id="204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72250" y="4686300"/>
            <a:ext cx="142875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2100"/>
              </a:lnSpc>
              <a:spcBef>
                <a:spcPts val="1050"/>
              </a:spcBef>
              <a:buChar char="•"/>
              <a:defRPr sz="165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557213" indent="-214313">
              <a:lnSpc>
                <a:spcPts val="1800"/>
              </a:lnSpc>
              <a:spcBef>
                <a:spcPct val="50000"/>
              </a:spcBef>
              <a:buFont typeface="Times" pitchFamily="18" charset="0"/>
              <a:buChar char="•"/>
              <a:defRPr sz="21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857250" indent="-171450">
              <a:spcBef>
                <a:spcPct val="50000"/>
              </a:spcBef>
              <a:buChar char="o"/>
              <a:defRPr sz="1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C865254C-F736-425B-851E-2D7A691978C7}" type="slidenum">
              <a:rPr lang="en-US" altLang="en-US" sz="90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pPr algn="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18</a:t>
            </a:fld>
            <a:endParaRPr lang="en-US" altLang="en-US" sz="90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4" name="AutoShape 2" descr="http://t3.gstatic.com/images?q=tbn:ANd9GcRjmY1L6AR2pzkmpcYjS4Mqy7Upy4G8B68fvhtykGdu-dSAbVOJ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59681" y="-434579"/>
            <a:ext cx="514350" cy="907257"/>
          </a:xfrm>
          <a:prstGeom prst="rect">
            <a:avLst/>
          </a:prstGeom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Times" pitchFamily="-65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04805" name="Picture 422" descr="ParchmentBkg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53" y="976313"/>
            <a:ext cx="6661547" cy="364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6" name="Picture 423" descr="iStock_000018539937Medium_C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5418" r="7413" b="7124"/>
          <a:stretch>
            <a:fillRect/>
          </a:stretch>
        </p:blipFill>
        <p:spPr bwMode="auto">
          <a:xfrm>
            <a:off x="5270898" y="990601"/>
            <a:ext cx="2806303" cy="39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" name="Freeform 6"/>
          <p:cNvSpPr>
            <a:spLocks/>
          </p:cNvSpPr>
          <p:nvPr/>
        </p:nvSpPr>
        <p:spPr bwMode="auto">
          <a:xfrm rot="3955813">
            <a:off x="2994162" y="2327121"/>
            <a:ext cx="433904" cy="61409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2" y="516"/>
              </a:cxn>
              <a:cxn ang="0">
                <a:pos x="372" y="516"/>
              </a:cxn>
              <a:cxn ang="0">
                <a:pos x="372" y="454"/>
              </a:cxn>
              <a:cxn ang="0">
                <a:pos x="496" y="595"/>
              </a:cxn>
              <a:cxn ang="0">
                <a:pos x="372" y="702"/>
              </a:cxn>
              <a:cxn ang="0">
                <a:pos x="372" y="640"/>
              </a:cxn>
              <a:cxn ang="0">
                <a:pos x="372" y="640"/>
              </a:cxn>
              <a:cxn ang="0">
                <a:pos x="0" y="124"/>
              </a:cxn>
              <a:cxn ang="0">
                <a:pos x="0" y="0"/>
              </a:cxn>
            </a:cxnLst>
            <a:rect l="0" t="0" r="r" b="b"/>
            <a:pathLst>
              <a:path w="496" h="702">
                <a:moveTo>
                  <a:pt x="0" y="0"/>
                </a:moveTo>
                <a:cubicBezTo>
                  <a:pt x="0" y="243"/>
                  <a:pt x="153" y="456"/>
                  <a:pt x="372" y="516"/>
                </a:cubicBezTo>
                <a:cubicBezTo>
                  <a:pt x="372" y="516"/>
                  <a:pt x="372" y="516"/>
                  <a:pt x="372" y="516"/>
                </a:cubicBezTo>
                <a:cubicBezTo>
                  <a:pt x="372" y="454"/>
                  <a:pt x="372" y="454"/>
                  <a:pt x="372" y="454"/>
                </a:cubicBezTo>
                <a:cubicBezTo>
                  <a:pt x="496" y="595"/>
                  <a:pt x="496" y="595"/>
                  <a:pt x="496" y="595"/>
                </a:cubicBezTo>
                <a:cubicBezTo>
                  <a:pt x="372" y="702"/>
                  <a:pt x="372" y="702"/>
                  <a:pt x="372" y="702"/>
                </a:cubicBezTo>
                <a:cubicBezTo>
                  <a:pt x="372" y="640"/>
                  <a:pt x="372" y="640"/>
                  <a:pt x="372" y="640"/>
                </a:cubicBezTo>
                <a:cubicBezTo>
                  <a:pt x="372" y="640"/>
                  <a:pt x="372" y="640"/>
                  <a:pt x="372" y="640"/>
                </a:cubicBezTo>
                <a:cubicBezTo>
                  <a:pt x="153" y="580"/>
                  <a:pt x="0" y="367"/>
                  <a:pt x="0" y="12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4000">
                <a:srgbClr val="967AB2"/>
              </a:gs>
              <a:gs pos="92000">
                <a:schemeClr val="bg1">
                  <a:alpha val="0"/>
                </a:schemeClr>
              </a:gs>
            </a:gsLst>
            <a:lin ang="13200000" scaled="0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26" name="Rounded Rectangle 425"/>
          <p:cNvSpPr/>
          <p:nvPr/>
        </p:nvSpPr>
        <p:spPr bwMode="auto">
          <a:xfrm>
            <a:off x="1632348" y="1251348"/>
            <a:ext cx="3168253" cy="109180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27" name="Text Box 3"/>
          <p:cNvSpPr txBox="1">
            <a:spLocks noChangeArrowheads="1"/>
          </p:cNvSpPr>
          <p:nvPr/>
        </p:nvSpPr>
        <p:spPr bwMode="auto">
          <a:xfrm>
            <a:off x="2050331" y="1757363"/>
            <a:ext cx="23083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PSA</a:t>
            </a:r>
          </a:p>
        </p:txBody>
      </p:sp>
      <p:sp>
        <p:nvSpPr>
          <p:cNvPr id="428" name="Text Box 3"/>
          <p:cNvSpPr txBox="1">
            <a:spLocks noChangeArrowheads="1"/>
          </p:cNvSpPr>
          <p:nvPr/>
        </p:nvSpPr>
        <p:spPr bwMode="auto">
          <a:xfrm>
            <a:off x="1777604" y="2857501"/>
            <a:ext cx="1143000" cy="58221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225"/>
              </a:spcAft>
              <a:defRPr/>
            </a:pPr>
            <a:r>
              <a:rPr lang="en-US" sz="105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Vaccines:</a:t>
            </a:r>
          </a:p>
          <a:p>
            <a:pPr algn="ctr" eaLnBrk="0" fontAlgn="base" hangingPunct="0">
              <a:spcBef>
                <a:spcPct val="0"/>
              </a:spcBef>
              <a:spcAft>
                <a:spcPts val="225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PROSTVAC-V</a:t>
            </a:r>
          </a:p>
          <a:p>
            <a:pPr algn="ctr" eaLnBrk="0" fontAlgn="base" hangingPunct="0">
              <a:spcBef>
                <a:spcPct val="0"/>
              </a:spcBef>
              <a:spcAft>
                <a:spcPts val="225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PROSTVAC-F</a:t>
            </a:r>
          </a:p>
        </p:txBody>
      </p:sp>
      <p:sp>
        <p:nvSpPr>
          <p:cNvPr id="429" name="Text Box 3"/>
          <p:cNvSpPr txBox="1">
            <a:spLocks noChangeArrowheads="1"/>
          </p:cNvSpPr>
          <p:nvPr/>
        </p:nvSpPr>
        <p:spPr bwMode="auto">
          <a:xfrm>
            <a:off x="1564482" y="1438423"/>
            <a:ext cx="1235869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Tumor antigen gene</a:t>
            </a:r>
          </a:p>
        </p:txBody>
      </p:sp>
      <p:sp>
        <p:nvSpPr>
          <p:cNvPr id="430" name="Text Box 3"/>
          <p:cNvSpPr txBox="1">
            <a:spLocks noChangeArrowheads="1"/>
          </p:cNvSpPr>
          <p:nvPr/>
        </p:nvSpPr>
        <p:spPr bwMode="auto">
          <a:xfrm>
            <a:off x="2806304" y="1438423"/>
            <a:ext cx="1635919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Costimulatory</a:t>
            </a:r>
            <a:r>
              <a:rPr lang="en-US" sz="9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 molecule genes</a:t>
            </a:r>
          </a:p>
        </p:txBody>
      </p:sp>
      <p:sp>
        <p:nvSpPr>
          <p:cNvPr id="431" name="Text Box 3"/>
          <p:cNvSpPr txBox="1">
            <a:spLocks noChangeArrowheads="1"/>
          </p:cNvSpPr>
          <p:nvPr/>
        </p:nvSpPr>
        <p:spPr bwMode="auto">
          <a:xfrm>
            <a:off x="4222763" y="1757363"/>
            <a:ext cx="24365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B7-1</a:t>
            </a:r>
          </a:p>
        </p:txBody>
      </p:sp>
      <p:sp>
        <p:nvSpPr>
          <p:cNvPr id="432" name="Text Box 3"/>
          <p:cNvSpPr txBox="1">
            <a:spLocks noChangeArrowheads="1"/>
          </p:cNvSpPr>
          <p:nvPr/>
        </p:nvSpPr>
        <p:spPr bwMode="auto">
          <a:xfrm>
            <a:off x="2705169" y="1757363"/>
            <a:ext cx="31418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LFA-3</a:t>
            </a:r>
          </a:p>
        </p:txBody>
      </p:sp>
      <p:sp>
        <p:nvSpPr>
          <p:cNvPr id="433" name="Text Box 3"/>
          <p:cNvSpPr txBox="1">
            <a:spLocks noChangeArrowheads="1"/>
          </p:cNvSpPr>
          <p:nvPr/>
        </p:nvSpPr>
        <p:spPr bwMode="auto">
          <a:xfrm>
            <a:off x="3369761" y="1757363"/>
            <a:ext cx="39113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ICAM-1</a:t>
            </a:r>
          </a:p>
        </p:txBody>
      </p:sp>
      <p:sp>
        <p:nvSpPr>
          <p:cNvPr id="434" name="Text Box 3"/>
          <p:cNvSpPr txBox="1">
            <a:spLocks noChangeArrowheads="1"/>
          </p:cNvSpPr>
          <p:nvPr/>
        </p:nvSpPr>
        <p:spPr bwMode="auto">
          <a:xfrm>
            <a:off x="2461022" y="2088357"/>
            <a:ext cx="222885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TRI</a:t>
            </a:r>
            <a:r>
              <a:rPr lang="en-US" sz="1050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ad</a:t>
            </a:r>
            <a:r>
              <a:rPr lang="en-US" sz="105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 of </a:t>
            </a:r>
            <a:r>
              <a:rPr lang="en-US" sz="1050" b="1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CO</a:t>
            </a:r>
            <a:r>
              <a:rPr lang="en-US" sz="1050" dirty="0" err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stimulatory</a:t>
            </a:r>
            <a:r>
              <a:rPr lang="en-US" sz="105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05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M</a:t>
            </a:r>
            <a:r>
              <a:rPr lang="en-US" sz="105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olecules)</a:t>
            </a:r>
          </a:p>
        </p:txBody>
      </p:sp>
      <p:sp>
        <p:nvSpPr>
          <p:cNvPr id="436" name="Left Brace 435"/>
          <p:cNvSpPr/>
          <p:nvPr/>
        </p:nvSpPr>
        <p:spPr bwMode="auto">
          <a:xfrm rot="5400000">
            <a:off x="3411736" y="700683"/>
            <a:ext cx="260747" cy="2055019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37" name="Freeform 436"/>
          <p:cNvSpPr/>
          <p:nvPr/>
        </p:nvSpPr>
        <p:spPr bwMode="auto">
          <a:xfrm>
            <a:off x="3118503" y="3281930"/>
            <a:ext cx="1088183" cy="433426"/>
          </a:xfrm>
          <a:custGeom>
            <a:avLst/>
            <a:gdLst>
              <a:gd name="connsiteX0" fmla="*/ 585216 w 1411833"/>
              <a:gd name="connsiteY0" fmla="*/ 0 h 577901"/>
              <a:gd name="connsiteX1" fmla="*/ 1411833 w 1411833"/>
              <a:gd name="connsiteY1" fmla="*/ 577901 h 577901"/>
              <a:gd name="connsiteX2" fmla="*/ 0 w 1411833"/>
              <a:gd name="connsiteY2" fmla="*/ 438912 h 577901"/>
              <a:gd name="connsiteX3" fmla="*/ 585216 w 1411833"/>
              <a:gd name="connsiteY3" fmla="*/ 0 h 577901"/>
              <a:gd name="connsiteX0" fmla="*/ 624293 w 1450910"/>
              <a:gd name="connsiteY0" fmla="*/ 0 h 577901"/>
              <a:gd name="connsiteX1" fmla="*/ 1450910 w 1450910"/>
              <a:gd name="connsiteY1" fmla="*/ 577901 h 577901"/>
              <a:gd name="connsiteX2" fmla="*/ 0 w 1450910"/>
              <a:gd name="connsiteY2" fmla="*/ 380296 h 577901"/>
              <a:gd name="connsiteX3" fmla="*/ 624293 w 1450910"/>
              <a:gd name="connsiteY3" fmla="*/ 0 h 57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0910" h="577901">
                <a:moveTo>
                  <a:pt x="624293" y="0"/>
                </a:moveTo>
                <a:lnTo>
                  <a:pt x="1450910" y="577901"/>
                </a:lnTo>
                <a:lnTo>
                  <a:pt x="0" y="380296"/>
                </a:lnTo>
                <a:lnTo>
                  <a:pt x="624293" y="0"/>
                </a:lnTo>
                <a:close/>
              </a:path>
            </a:pathLst>
          </a:custGeom>
          <a:gradFill flip="none" rotWithShape="1">
            <a:gsLst>
              <a:gs pos="12000">
                <a:schemeClr val="bg1"/>
              </a:gs>
              <a:gs pos="69000">
                <a:schemeClr val="bg1">
                  <a:alpha val="0"/>
                </a:schemeClr>
              </a:gs>
            </a:gsLst>
            <a:lin ang="13200000" scaled="0"/>
            <a:tileRect/>
          </a:gra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38" name="Picture 437" descr="iStock_000010694788Illustra_edit_Bottle.png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88865" y="3235928"/>
            <a:ext cx="345035" cy="747101"/>
          </a:xfrm>
          <a:prstGeom prst="rect">
            <a:avLst/>
          </a:prstGeom>
        </p:spPr>
      </p:pic>
      <p:sp>
        <p:nvSpPr>
          <p:cNvPr id="439" name="Freeform 6"/>
          <p:cNvSpPr>
            <a:spLocks/>
          </p:cNvSpPr>
          <p:nvPr/>
        </p:nvSpPr>
        <p:spPr bwMode="auto">
          <a:xfrm rot="16560398">
            <a:off x="4634848" y="3124506"/>
            <a:ext cx="433904" cy="61409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2" y="516"/>
              </a:cxn>
              <a:cxn ang="0">
                <a:pos x="372" y="516"/>
              </a:cxn>
              <a:cxn ang="0">
                <a:pos x="372" y="454"/>
              </a:cxn>
              <a:cxn ang="0">
                <a:pos x="496" y="595"/>
              </a:cxn>
              <a:cxn ang="0">
                <a:pos x="372" y="702"/>
              </a:cxn>
              <a:cxn ang="0">
                <a:pos x="372" y="640"/>
              </a:cxn>
              <a:cxn ang="0">
                <a:pos x="372" y="640"/>
              </a:cxn>
              <a:cxn ang="0">
                <a:pos x="0" y="124"/>
              </a:cxn>
              <a:cxn ang="0">
                <a:pos x="0" y="0"/>
              </a:cxn>
            </a:cxnLst>
            <a:rect l="0" t="0" r="r" b="b"/>
            <a:pathLst>
              <a:path w="496" h="702">
                <a:moveTo>
                  <a:pt x="0" y="0"/>
                </a:moveTo>
                <a:cubicBezTo>
                  <a:pt x="0" y="243"/>
                  <a:pt x="153" y="456"/>
                  <a:pt x="372" y="516"/>
                </a:cubicBezTo>
                <a:cubicBezTo>
                  <a:pt x="372" y="516"/>
                  <a:pt x="372" y="516"/>
                  <a:pt x="372" y="516"/>
                </a:cubicBezTo>
                <a:cubicBezTo>
                  <a:pt x="372" y="454"/>
                  <a:pt x="372" y="454"/>
                  <a:pt x="372" y="454"/>
                </a:cubicBezTo>
                <a:cubicBezTo>
                  <a:pt x="496" y="595"/>
                  <a:pt x="496" y="595"/>
                  <a:pt x="496" y="595"/>
                </a:cubicBezTo>
                <a:cubicBezTo>
                  <a:pt x="372" y="702"/>
                  <a:pt x="372" y="702"/>
                  <a:pt x="372" y="702"/>
                </a:cubicBezTo>
                <a:cubicBezTo>
                  <a:pt x="372" y="640"/>
                  <a:pt x="372" y="640"/>
                  <a:pt x="372" y="640"/>
                </a:cubicBezTo>
                <a:cubicBezTo>
                  <a:pt x="372" y="640"/>
                  <a:pt x="372" y="640"/>
                  <a:pt x="372" y="640"/>
                </a:cubicBezTo>
                <a:cubicBezTo>
                  <a:pt x="153" y="580"/>
                  <a:pt x="0" y="367"/>
                  <a:pt x="0" y="12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4000">
                <a:srgbClr val="967AB2"/>
              </a:gs>
              <a:gs pos="92000">
                <a:schemeClr val="bg1">
                  <a:alpha val="0"/>
                </a:schemeClr>
              </a:gs>
            </a:gsLst>
            <a:lin ang="13200000" scaled="0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40" name="Freeform 6"/>
          <p:cNvSpPr>
            <a:spLocks/>
          </p:cNvSpPr>
          <p:nvPr/>
        </p:nvSpPr>
        <p:spPr bwMode="auto">
          <a:xfrm rot="19174370">
            <a:off x="3536300" y="3454705"/>
            <a:ext cx="433904" cy="61409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2" y="516"/>
              </a:cxn>
              <a:cxn ang="0">
                <a:pos x="372" y="516"/>
              </a:cxn>
              <a:cxn ang="0">
                <a:pos x="372" y="454"/>
              </a:cxn>
              <a:cxn ang="0">
                <a:pos x="496" y="595"/>
              </a:cxn>
              <a:cxn ang="0">
                <a:pos x="372" y="702"/>
              </a:cxn>
              <a:cxn ang="0">
                <a:pos x="372" y="640"/>
              </a:cxn>
              <a:cxn ang="0">
                <a:pos x="372" y="640"/>
              </a:cxn>
              <a:cxn ang="0">
                <a:pos x="0" y="124"/>
              </a:cxn>
              <a:cxn ang="0">
                <a:pos x="0" y="0"/>
              </a:cxn>
            </a:cxnLst>
            <a:rect l="0" t="0" r="r" b="b"/>
            <a:pathLst>
              <a:path w="496" h="702">
                <a:moveTo>
                  <a:pt x="0" y="0"/>
                </a:moveTo>
                <a:cubicBezTo>
                  <a:pt x="0" y="243"/>
                  <a:pt x="153" y="456"/>
                  <a:pt x="372" y="516"/>
                </a:cubicBezTo>
                <a:cubicBezTo>
                  <a:pt x="372" y="516"/>
                  <a:pt x="372" y="516"/>
                  <a:pt x="372" y="516"/>
                </a:cubicBezTo>
                <a:cubicBezTo>
                  <a:pt x="372" y="454"/>
                  <a:pt x="372" y="454"/>
                  <a:pt x="372" y="454"/>
                </a:cubicBezTo>
                <a:cubicBezTo>
                  <a:pt x="496" y="595"/>
                  <a:pt x="496" y="595"/>
                  <a:pt x="496" y="595"/>
                </a:cubicBezTo>
                <a:cubicBezTo>
                  <a:pt x="372" y="702"/>
                  <a:pt x="372" y="702"/>
                  <a:pt x="372" y="702"/>
                </a:cubicBezTo>
                <a:cubicBezTo>
                  <a:pt x="372" y="640"/>
                  <a:pt x="372" y="640"/>
                  <a:pt x="372" y="640"/>
                </a:cubicBezTo>
                <a:cubicBezTo>
                  <a:pt x="372" y="640"/>
                  <a:pt x="372" y="640"/>
                  <a:pt x="372" y="640"/>
                </a:cubicBezTo>
                <a:cubicBezTo>
                  <a:pt x="153" y="580"/>
                  <a:pt x="0" y="367"/>
                  <a:pt x="0" y="12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4000">
                <a:srgbClr val="967AB2"/>
              </a:gs>
              <a:gs pos="92000">
                <a:schemeClr val="bg1">
                  <a:alpha val="0"/>
                </a:schemeClr>
              </a:gs>
            </a:gsLst>
            <a:lin ang="13200000" scaled="0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6028135" y="2278856"/>
            <a:ext cx="1273969" cy="44550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sx="102000" sy="102000" algn="ctr" rotWithShape="0">
              <a:schemeClr val="bg1">
                <a:alpha val="0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effectLst>
                  <a:outerShdw blurRad="177800" dist="12700" algn="ctr" rotWithShape="0">
                    <a:srgbClr val="FFFFFF"/>
                  </a:outerShdw>
                </a:effectLst>
                <a:latin typeface="Arial"/>
                <a:ea typeface="ＭＳ Ｐゴシック" pitchFamily="34" charset="-128"/>
                <a:cs typeface="Arial" pitchFamily="34" charset="0"/>
              </a:rPr>
              <a:t>Induction of tumor-specific immune responses (T-cells)</a:t>
            </a:r>
          </a:p>
        </p:txBody>
      </p:sp>
      <p:pic>
        <p:nvPicPr>
          <p:cNvPr id="204831" name="Picture 441" descr="Syring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17" y="2511029"/>
            <a:ext cx="1058465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2" name="Group 526"/>
          <p:cNvGrpSpPr>
            <a:grpSpLocks/>
          </p:cNvGrpSpPr>
          <p:nvPr/>
        </p:nvGrpSpPr>
        <p:grpSpPr bwMode="auto">
          <a:xfrm>
            <a:off x="1749029" y="1922860"/>
            <a:ext cx="2888456" cy="136922"/>
            <a:chOff x="808779" y="2563525"/>
            <a:chExt cx="3850450" cy="182901"/>
          </a:xfrm>
        </p:grpSpPr>
        <p:sp>
          <p:nvSpPr>
            <p:cNvPr id="528" name="Can 527"/>
            <p:cNvSpPr/>
            <p:nvPr/>
          </p:nvSpPr>
          <p:spPr bwMode="auto">
            <a:xfrm rot="16200000">
              <a:off x="4062268" y="2149465"/>
              <a:ext cx="182901" cy="1011021"/>
            </a:xfrm>
            <a:prstGeom prst="can">
              <a:avLst/>
            </a:prstGeom>
            <a:gradFill>
              <a:gsLst>
                <a:gs pos="11000">
                  <a:srgbClr val="967AB2"/>
                </a:gs>
                <a:gs pos="38000">
                  <a:srgbClr val="FFFFFF"/>
                </a:gs>
                <a:gs pos="63000">
                  <a:srgbClr val="967AB2"/>
                </a:gs>
                <a:gs pos="100000">
                  <a:srgbClr val="4D396B"/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29" name="Can 528"/>
            <p:cNvSpPr/>
            <p:nvPr/>
          </p:nvSpPr>
          <p:spPr bwMode="auto">
            <a:xfrm rot="16200000">
              <a:off x="3119495" y="2149465"/>
              <a:ext cx="182901" cy="1011021"/>
            </a:xfrm>
            <a:prstGeom prst="can">
              <a:avLst/>
            </a:prstGeom>
            <a:gradFill>
              <a:gsLst>
                <a:gs pos="11000">
                  <a:srgbClr val="6DC183"/>
                </a:gs>
                <a:gs pos="38000">
                  <a:srgbClr val="FFFFFF"/>
                </a:gs>
                <a:gs pos="63000">
                  <a:srgbClr val="6DC183"/>
                </a:gs>
                <a:gs pos="100000">
                  <a:srgbClr val="327644"/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30" name="Can 529"/>
            <p:cNvSpPr/>
            <p:nvPr/>
          </p:nvSpPr>
          <p:spPr bwMode="auto">
            <a:xfrm rot="16200000">
              <a:off x="2165612" y="2149465"/>
              <a:ext cx="182901" cy="1011020"/>
            </a:xfrm>
            <a:prstGeom prst="can">
              <a:avLst/>
            </a:prstGeom>
            <a:gradFill>
              <a:gsLst>
                <a:gs pos="11000">
                  <a:srgbClr val="63B1D8"/>
                </a:gs>
                <a:gs pos="38000">
                  <a:srgbClr val="FFFFFF"/>
                </a:gs>
                <a:gs pos="63000">
                  <a:srgbClr val="63B1D8"/>
                </a:gs>
                <a:gs pos="100000">
                  <a:srgbClr val="194C65"/>
                </a:gs>
              </a:gsLst>
              <a:lin ang="108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31" name="Can 530"/>
            <p:cNvSpPr/>
            <p:nvPr/>
          </p:nvSpPr>
          <p:spPr bwMode="auto">
            <a:xfrm rot="16200000">
              <a:off x="1222839" y="2149465"/>
              <a:ext cx="182901" cy="1011020"/>
            </a:xfrm>
            <a:prstGeom prst="can">
              <a:avLst/>
            </a:prstGeom>
            <a:gradFill flip="none" rotWithShape="1">
              <a:gsLst>
                <a:gs pos="11000">
                  <a:srgbClr val="F05251"/>
                </a:gs>
                <a:gs pos="38000">
                  <a:srgbClr val="EEEEEE"/>
                </a:gs>
                <a:gs pos="63000">
                  <a:srgbClr val="F05251"/>
                </a:gs>
                <a:gs pos="100000">
                  <a:srgbClr val="B50F0F"/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32" name="Oval 531"/>
            <p:cNvSpPr/>
            <p:nvPr/>
          </p:nvSpPr>
          <p:spPr bwMode="auto">
            <a:xfrm>
              <a:off x="808779" y="2563525"/>
              <a:ext cx="50789" cy="182901"/>
            </a:xfrm>
            <a:prstGeom prst="ellipse">
              <a:avLst/>
            </a:prstGeom>
            <a:solidFill>
              <a:srgbClr val="B50F0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04833" name="Group 532"/>
          <p:cNvGrpSpPr>
            <a:grpSpLocks/>
          </p:cNvGrpSpPr>
          <p:nvPr/>
        </p:nvGrpSpPr>
        <p:grpSpPr bwMode="auto">
          <a:xfrm>
            <a:off x="2907507" y="3011091"/>
            <a:ext cx="756047" cy="691753"/>
            <a:chOff x="2353465" y="4014574"/>
            <a:chExt cx="1007150" cy="922211"/>
          </a:xfrm>
        </p:grpSpPr>
        <p:pic>
          <p:nvPicPr>
            <p:cNvPr id="534" name="Picture 533" descr="Illustration1-PPTRes_Cell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3465" y="4014574"/>
              <a:ext cx="1007150" cy="922211"/>
            </a:xfrm>
            <a:prstGeom prst="rect">
              <a:avLst/>
            </a:prstGeom>
            <a:effectLst>
              <a:outerShdw blurRad="2032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5" name="Freeform 534"/>
            <p:cNvSpPr/>
            <p:nvPr/>
          </p:nvSpPr>
          <p:spPr bwMode="auto">
            <a:xfrm>
              <a:off x="2600891" y="4436791"/>
              <a:ext cx="144332" cy="158728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0 w 27432"/>
                <a:gd name="connsiteY0" fmla="*/ 0 h 108394"/>
                <a:gd name="connsiteX1" fmla="*/ 27432 w 27432"/>
                <a:gd name="connsiteY1" fmla="*/ 0 h 108394"/>
                <a:gd name="connsiteX2" fmla="*/ 27432 w 27432"/>
                <a:gd name="connsiteY2" fmla="*/ 27432 h 108394"/>
                <a:gd name="connsiteX3" fmla="*/ 9525 w 27432"/>
                <a:gd name="connsiteY3" fmla="*/ 108394 h 108394"/>
                <a:gd name="connsiteX4" fmla="*/ 0 w 27432"/>
                <a:gd name="connsiteY4" fmla="*/ 0 h 108394"/>
                <a:gd name="connsiteX0" fmla="*/ 0 w 41719"/>
                <a:gd name="connsiteY0" fmla="*/ 22431 h 157019"/>
                <a:gd name="connsiteX1" fmla="*/ 27432 w 41719"/>
                <a:gd name="connsiteY1" fmla="*/ 22431 h 157019"/>
                <a:gd name="connsiteX2" fmla="*/ 41719 w 41719"/>
                <a:gd name="connsiteY2" fmla="*/ 157019 h 157019"/>
                <a:gd name="connsiteX3" fmla="*/ 9525 w 41719"/>
                <a:gd name="connsiteY3" fmla="*/ 130825 h 157019"/>
                <a:gd name="connsiteX4" fmla="*/ 0 w 41719"/>
                <a:gd name="connsiteY4" fmla="*/ 22431 h 157019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9525 w 96489"/>
                <a:gd name="connsiteY3" fmla="*/ 108394 h 134588"/>
                <a:gd name="connsiteX4" fmla="*/ 0 w 96489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20744 w 96489"/>
                <a:gd name="connsiteY3" fmla="*/ 76934 h 134588"/>
                <a:gd name="connsiteX4" fmla="*/ 0 w 96489"/>
                <a:gd name="connsiteY4" fmla="*/ 0 h 134588"/>
                <a:gd name="connsiteX0" fmla="*/ 1694 w 98183"/>
                <a:gd name="connsiteY0" fmla="*/ 0 h 134588"/>
                <a:gd name="connsiteX1" fmla="*/ 98183 w 98183"/>
                <a:gd name="connsiteY1" fmla="*/ 69056 h 134588"/>
                <a:gd name="connsiteX2" fmla="*/ 43413 w 98183"/>
                <a:gd name="connsiteY2" fmla="*/ 134588 h 134588"/>
                <a:gd name="connsiteX3" fmla="*/ 0 w 98183"/>
                <a:gd name="connsiteY3" fmla="*/ 79356 h 134588"/>
                <a:gd name="connsiteX4" fmla="*/ 1694 w 98183"/>
                <a:gd name="connsiteY4" fmla="*/ 0 h 134588"/>
                <a:gd name="connsiteX0" fmla="*/ 565 w 108273"/>
                <a:gd name="connsiteY0" fmla="*/ 0 h 127327"/>
                <a:gd name="connsiteX1" fmla="*/ 108273 w 108273"/>
                <a:gd name="connsiteY1" fmla="*/ 61795 h 127327"/>
                <a:gd name="connsiteX2" fmla="*/ 53503 w 108273"/>
                <a:gd name="connsiteY2" fmla="*/ 127327 h 127327"/>
                <a:gd name="connsiteX3" fmla="*/ 10090 w 108273"/>
                <a:gd name="connsiteY3" fmla="*/ 72095 h 127327"/>
                <a:gd name="connsiteX4" fmla="*/ 565 w 108273"/>
                <a:gd name="connsiteY4" fmla="*/ 0 h 127327"/>
                <a:gd name="connsiteX0" fmla="*/ 565 w 108273"/>
                <a:gd name="connsiteY0" fmla="*/ 0 h 107966"/>
                <a:gd name="connsiteX1" fmla="*/ 108273 w 108273"/>
                <a:gd name="connsiteY1" fmla="*/ 61795 h 107966"/>
                <a:gd name="connsiteX2" fmla="*/ 87159 w 108273"/>
                <a:gd name="connsiteY2" fmla="*/ 107966 h 107966"/>
                <a:gd name="connsiteX3" fmla="*/ 10090 w 108273"/>
                <a:gd name="connsiteY3" fmla="*/ 72095 h 107966"/>
                <a:gd name="connsiteX4" fmla="*/ 565 w 108273"/>
                <a:gd name="connsiteY4" fmla="*/ 0 h 107966"/>
                <a:gd name="connsiteX0" fmla="*/ 10108 w 98183"/>
                <a:gd name="connsiteY0" fmla="*/ 0 h 110386"/>
                <a:gd name="connsiteX1" fmla="*/ 98183 w 98183"/>
                <a:gd name="connsiteY1" fmla="*/ 64215 h 110386"/>
                <a:gd name="connsiteX2" fmla="*/ 77069 w 98183"/>
                <a:gd name="connsiteY2" fmla="*/ 110386 h 110386"/>
                <a:gd name="connsiteX3" fmla="*/ 0 w 98183"/>
                <a:gd name="connsiteY3" fmla="*/ 74515 h 110386"/>
                <a:gd name="connsiteX4" fmla="*/ 10108 w 98183"/>
                <a:gd name="connsiteY4" fmla="*/ 0 h 110386"/>
                <a:gd name="connsiteX0" fmla="*/ 10108 w 129512"/>
                <a:gd name="connsiteY0" fmla="*/ 0 h 166048"/>
                <a:gd name="connsiteX1" fmla="*/ 98183 w 129512"/>
                <a:gd name="connsiteY1" fmla="*/ 64215 h 166048"/>
                <a:gd name="connsiteX2" fmla="*/ 124749 w 129512"/>
                <a:gd name="connsiteY2" fmla="*/ 166048 h 166048"/>
                <a:gd name="connsiteX3" fmla="*/ 0 w 129512"/>
                <a:gd name="connsiteY3" fmla="*/ 74515 h 166048"/>
                <a:gd name="connsiteX4" fmla="*/ 10108 w 129512"/>
                <a:gd name="connsiteY4" fmla="*/ 0 h 166048"/>
                <a:gd name="connsiteX0" fmla="*/ 10108 w 171104"/>
                <a:gd name="connsiteY0" fmla="*/ 0 h 166048"/>
                <a:gd name="connsiteX1" fmla="*/ 171104 w 171104"/>
                <a:gd name="connsiteY1" fmla="*/ 110196 h 166048"/>
                <a:gd name="connsiteX2" fmla="*/ 124749 w 171104"/>
                <a:gd name="connsiteY2" fmla="*/ 166048 h 166048"/>
                <a:gd name="connsiteX3" fmla="*/ 0 w 171104"/>
                <a:gd name="connsiteY3" fmla="*/ 74515 h 166048"/>
                <a:gd name="connsiteX4" fmla="*/ 10108 w 171104"/>
                <a:gd name="connsiteY4" fmla="*/ 0 h 166048"/>
                <a:gd name="connsiteX0" fmla="*/ 10108 w 171104"/>
                <a:gd name="connsiteY0" fmla="*/ 0 h 161208"/>
                <a:gd name="connsiteX1" fmla="*/ 171104 w 171104"/>
                <a:gd name="connsiteY1" fmla="*/ 110196 h 161208"/>
                <a:gd name="connsiteX2" fmla="*/ 130359 w 171104"/>
                <a:gd name="connsiteY2" fmla="*/ 161208 h 161208"/>
                <a:gd name="connsiteX3" fmla="*/ 0 w 171104"/>
                <a:gd name="connsiteY3" fmla="*/ 74515 h 161208"/>
                <a:gd name="connsiteX4" fmla="*/ 10108 w 171104"/>
                <a:gd name="connsiteY4" fmla="*/ 0 h 16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04" h="161208">
                  <a:moveTo>
                    <a:pt x="10108" y="0"/>
                  </a:moveTo>
                  <a:cubicBezTo>
                    <a:pt x="19252" y="0"/>
                    <a:pt x="159389" y="99671"/>
                    <a:pt x="171104" y="110196"/>
                  </a:cubicBezTo>
                  <a:cubicBezTo>
                    <a:pt x="156626" y="130246"/>
                    <a:pt x="135122" y="149682"/>
                    <a:pt x="130359" y="161208"/>
                  </a:cubicBezTo>
                  <a:lnTo>
                    <a:pt x="0" y="74515"/>
                  </a:lnTo>
                  <a:cubicBezTo>
                    <a:pt x="565" y="48063"/>
                    <a:pt x="9543" y="26452"/>
                    <a:pt x="10108" y="0"/>
                  </a:cubicBezTo>
                  <a:close/>
                </a:path>
              </a:pathLst>
            </a:custGeom>
            <a:gradFill>
              <a:gsLst>
                <a:gs pos="35000">
                  <a:srgbClr val="F05251"/>
                </a:gs>
                <a:gs pos="50000">
                  <a:srgbClr val="EEEEEE"/>
                </a:gs>
                <a:gs pos="61000">
                  <a:srgbClr val="F05251"/>
                </a:gs>
              </a:gsLst>
              <a:lin ang="18600000" scaled="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36" name="Freeform 535"/>
            <p:cNvSpPr/>
            <p:nvPr/>
          </p:nvSpPr>
          <p:spPr bwMode="auto">
            <a:xfrm>
              <a:off x="2706758" y="4524375"/>
              <a:ext cx="137500" cy="112991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389" h="192793">
                  <a:moveTo>
                    <a:pt x="100424" y="184666"/>
                  </a:moveTo>
                  <a:cubicBezTo>
                    <a:pt x="158411" y="192793"/>
                    <a:pt x="175687" y="170724"/>
                    <a:pt x="206976" y="129733"/>
                  </a:cubicBezTo>
                  <a:cubicBezTo>
                    <a:pt x="242703" y="64366"/>
                    <a:pt x="256389" y="34613"/>
                    <a:pt x="253307" y="53060"/>
                  </a:cubicBezTo>
                  <a:lnTo>
                    <a:pt x="178958" y="0"/>
                  </a:lnTo>
                  <a:cubicBezTo>
                    <a:pt x="144366" y="29078"/>
                    <a:pt x="144916" y="48756"/>
                    <a:pt x="125675" y="56882"/>
                  </a:cubicBezTo>
                  <a:cubicBezTo>
                    <a:pt x="106434" y="65008"/>
                    <a:pt x="85938" y="39958"/>
                    <a:pt x="63512" y="48757"/>
                  </a:cubicBezTo>
                  <a:lnTo>
                    <a:pt x="0" y="109674"/>
                  </a:lnTo>
                  <a:cubicBezTo>
                    <a:pt x="21634" y="130608"/>
                    <a:pt x="43269" y="171857"/>
                    <a:pt x="100424" y="184666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rgbClr val="63B1D8"/>
                </a:gs>
                <a:gs pos="59000">
                  <a:srgbClr val="EEEEEE"/>
                </a:gs>
                <a:gs pos="72000">
                  <a:srgbClr val="63B1D8"/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813423" y="4376475"/>
              <a:ext cx="95164" cy="122220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314684 h 322811"/>
                <a:gd name="connsiteX1" fmla="*/ 206976 w 256389"/>
                <a:gd name="connsiteY1" fmla="*/ 259751 h 322811"/>
                <a:gd name="connsiteX2" fmla="*/ 253307 w 256389"/>
                <a:gd name="connsiteY2" fmla="*/ 183078 h 322811"/>
                <a:gd name="connsiteX3" fmla="*/ 178958 w 256389"/>
                <a:gd name="connsiteY3" fmla="*/ 130018 h 322811"/>
                <a:gd name="connsiteX4" fmla="*/ 214479 w 256389"/>
                <a:gd name="connsiteY4" fmla="*/ 8126 h 322811"/>
                <a:gd name="connsiteX5" fmla="*/ 63512 w 256389"/>
                <a:gd name="connsiteY5" fmla="*/ 178775 h 322811"/>
                <a:gd name="connsiteX6" fmla="*/ 0 w 256389"/>
                <a:gd name="connsiteY6" fmla="*/ 239692 h 322811"/>
                <a:gd name="connsiteX7" fmla="*/ 100424 w 256389"/>
                <a:gd name="connsiteY7" fmla="*/ 314684 h 322811"/>
                <a:gd name="connsiteX0" fmla="*/ 100424 w 318185"/>
                <a:gd name="connsiteY0" fmla="*/ 314684 h 322811"/>
                <a:gd name="connsiteX1" fmla="*/ 282459 w 318185"/>
                <a:gd name="connsiteY1" fmla="*/ 93166 h 322811"/>
                <a:gd name="connsiteX2" fmla="*/ 253307 w 318185"/>
                <a:gd name="connsiteY2" fmla="*/ 183078 h 322811"/>
                <a:gd name="connsiteX3" fmla="*/ 178958 w 318185"/>
                <a:gd name="connsiteY3" fmla="*/ 130018 h 322811"/>
                <a:gd name="connsiteX4" fmla="*/ 214479 w 318185"/>
                <a:gd name="connsiteY4" fmla="*/ 8126 h 322811"/>
                <a:gd name="connsiteX5" fmla="*/ 63512 w 318185"/>
                <a:gd name="connsiteY5" fmla="*/ 178775 h 322811"/>
                <a:gd name="connsiteX6" fmla="*/ 0 w 318185"/>
                <a:gd name="connsiteY6" fmla="*/ 239692 h 322811"/>
                <a:gd name="connsiteX7" fmla="*/ 100424 w 318185"/>
                <a:gd name="connsiteY7" fmla="*/ 314684 h 322811"/>
                <a:gd name="connsiteX0" fmla="*/ 344635 w 402622"/>
                <a:gd name="connsiteY0" fmla="*/ 14019 h 260626"/>
                <a:gd name="connsiteX1" fmla="*/ 282459 w 402622"/>
                <a:gd name="connsiteY1" fmla="*/ 93166 h 260626"/>
                <a:gd name="connsiteX2" fmla="*/ 253307 w 402622"/>
                <a:gd name="connsiteY2" fmla="*/ 183078 h 260626"/>
                <a:gd name="connsiteX3" fmla="*/ 178958 w 402622"/>
                <a:gd name="connsiteY3" fmla="*/ 130018 h 260626"/>
                <a:gd name="connsiteX4" fmla="*/ 214479 w 402622"/>
                <a:gd name="connsiteY4" fmla="*/ 8126 h 260626"/>
                <a:gd name="connsiteX5" fmla="*/ 63512 w 402622"/>
                <a:gd name="connsiteY5" fmla="*/ 178775 h 260626"/>
                <a:gd name="connsiteX6" fmla="*/ 0 w 402622"/>
                <a:gd name="connsiteY6" fmla="*/ 239692 h 260626"/>
                <a:gd name="connsiteX7" fmla="*/ 344635 w 402622"/>
                <a:gd name="connsiteY7" fmla="*/ 14019 h 260626"/>
                <a:gd name="connsiteX0" fmla="*/ 281123 w 339110"/>
                <a:gd name="connsiteY0" fmla="*/ 30300 h 199359"/>
                <a:gd name="connsiteX1" fmla="*/ 218947 w 339110"/>
                <a:gd name="connsiteY1" fmla="*/ 109447 h 199359"/>
                <a:gd name="connsiteX2" fmla="*/ 189795 w 339110"/>
                <a:gd name="connsiteY2" fmla="*/ 199359 h 199359"/>
                <a:gd name="connsiteX3" fmla="*/ 115446 w 339110"/>
                <a:gd name="connsiteY3" fmla="*/ 146299 h 199359"/>
                <a:gd name="connsiteX4" fmla="*/ 150967 w 339110"/>
                <a:gd name="connsiteY4" fmla="*/ 24407 h 199359"/>
                <a:gd name="connsiteX5" fmla="*/ 0 w 339110"/>
                <a:gd name="connsiteY5" fmla="*/ 195056 h 199359"/>
                <a:gd name="connsiteX6" fmla="*/ 185139 w 339110"/>
                <a:gd name="connsiteY6" fmla="*/ 0 h 199359"/>
                <a:gd name="connsiteX7" fmla="*/ 281123 w 339110"/>
                <a:gd name="connsiteY7" fmla="*/ 30300 h 199359"/>
                <a:gd name="connsiteX0" fmla="*/ 200268 w 258255"/>
                <a:gd name="connsiteY0" fmla="*/ 31283 h 200342"/>
                <a:gd name="connsiteX1" fmla="*/ 138092 w 258255"/>
                <a:gd name="connsiteY1" fmla="*/ 110430 h 200342"/>
                <a:gd name="connsiteX2" fmla="*/ 108940 w 258255"/>
                <a:gd name="connsiteY2" fmla="*/ 200342 h 200342"/>
                <a:gd name="connsiteX3" fmla="*/ 34591 w 258255"/>
                <a:gd name="connsiteY3" fmla="*/ 147282 h 200342"/>
                <a:gd name="connsiteX4" fmla="*/ 70112 w 258255"/>
                <a:gd name="connsiteY4" fmla="*/ 25390 h 200342"/>
                <a:gd name="connsiteX5" fmla="*/ 104284 w 258255"/>
                <a:gd name="connsiteY5" fmla="*/ 983 h 200342"/>
                <a:gd name="connsiteX6" fmla="*/ 200268 w 258255"/>
                <a:gd name="connsiteY6" fmla="*/ 31283 h 200342"/>
                <a:gd name="connsiteX0" fmla="*/ 200270 w 258257"/>
                <a:gd name="connsiteY0" fmla="*/ 31281 h 200340"/>
                <a:gd name="connsiteX1" fmla="*/ 138094 w 258257"/>
                <a:gd name="connsiteY1" fmla="*/ 110428 h 200340"/>
                <a:gd name="connsiteX2" fmla="*/ 108942 w 258257"/>
                <a:gd name="connsiteY2" fmla="*/ 200340 h 200340"/>
                <a:gd name="connsiteX3" fmla="*/ 34593 w 258257"/>
                <a:gd name="connsiteY3" fmla="*/ 147280 h 200340"/>
                <a:gd name="connsiteX4" fmla="*/ 39033 w 258257"/>
                <a:gd name="connsiteY4" fmla="*/ 57894 h 200340"/>
                <a:gd name="connsiteX5" fmla="*/ 104286 w 258257"/>
                <a:gd name="connsiteY5" fmla="*/ 981 h 200340"/>
                <a:gd name="connsiteX6" fmla="*/ 200270 w 258257"/>
                <a:gd name="connsiteY6" fmla="*/ 31281 h 200340"/>
                <a:gd name="connsiteX0" fmla="*/ 200268 w 258255"/>
                <a:gd name="connsiteY0" fmla="*/ 41870 h 210929"/>
                <a:gd name="connsiteX1" fmla="*/ 138092 w 258255"/>
                <a:gd name="connsiteY1" fmla="*/ 121017 h 210929"/>
                <a:gd name="connsiteX2" fmla="*/ 108940 w 258255"/>
                <a:gd name="connsiteY2" fmla="*/ 210929 h 210929"/>
                <a:gd name="connsiteX3" fmla="*/ 34591 w 258255"/>
                <a:gd name="connsiteY3" fmla="*/ 157869 h 210929"/>
                <a:gd name="connsiteX4" fmla="*/ 39031 w 258255"/>
                <a:gd name="connsiteY4" fmla="*/ 68483 h 210929"/>
                <a:gd name="connsiteX5" fmla="*/ 104284 w 258255"/>
                <a:gd name="connsiteY5" fmla="*/ 11570 h 210929"/>
                <a:gd name="connsiteX6" fmla="*/ 200268 w 258255"/>
                <a:gd name="connsiteY6" fmla="*/ 41870 h 210929"/>
                <a:gd name="connsiteX0" fmla="*/ 142548 w 200535"/>
                <a:gd name="connsiteY0" fmla="*/ 45933 h 210929"/>
                <a:gd name="connsiteX1" fmla="*/ 138094 w 200535"/>
                <a:gd name="connsiteY1" fmla="*/ 121017 h 210929"/>
                <a:gd name="connsiteX2" fmla="*/ 108942 w 200535"/>
                <a:gd name="connsiteY2" fmla="*/ 210929 h 210929"/>
                <a:gd name="connsiteX3" fmla="*/ 34593 w 200535"/>
                <a:gd name="connsiteY3" fmla="*/ 157869 h 210929"/>
                <a:gd name="connsiteX4" fmla="*/ 39033 w 200535"/>
                <a:gd name="connsiteY4" fmla="*/ 68483 h 210929"/>
                <a:gd name="connsiteX5" fmla="*/ 104286 w 200535"/>
                <a:gd name="connsiteY5" fmla="*/ 11570 h 210929"/>
                <a:gd name="connsiteX6" fmla="*/ 142548 w 200535"/>
                <a:gd name="connsiteY6" fmla="*/ 45933 h 210929"/>
                <a:gd name="connsiteX0" fmla="*/ 104284 w 173818"/>
                <a:gd name="connsiteY0" fmla="*/ 983 h 200342"/>
                <a:gd name="connsiteX1" fmla="*/ 138092 w 173818"/>
                <a:gd name="connsiteY1" fmla="*/ 110430 h 200342"/>
                <a:gd name="connsiteX2" fmla="*/ 108940 w 173818"/>
                <a:gd name="connsiteY2" fmla="*/ 200342 h 200342"/>
                <a:gd name="connsiteX3" fmla="*/ 34591 w 173818"/>
                <a:gd name="connsiteY3" fmla="*/ 147282 h 200342"/>
                <a:gd name="connsiteX4" fmla="*/ 39031 w 173818"/>
                <a:gd name="connsiteY4" fmla="*/ 57896 h 200342"/>
                <a:gd name="connsiteX5" fmla="*/ 104284 w 173818"/>
                <a:gd name="connsiteY5" fmla="*/ 983 h 200342"/>
                <a:gd name="connsiteX0" fmla="*/ 166449 w 182958"/>
                <a:gd name="connsiteY0" fmla="*/ 983 h 192217"/>
                <a:gd name="connsiteX1" fmla="*/ 138094 w 182958"/>
                <a:gd name="connsiteY1" fmla="*/ 102305 h 192217"/>
                <a:gd name="connsiteX2" fmla="*/ 108942 w 182958"/>
                <a:gd name="connsiteY2" fmla="*/ 192217 h 192217"/>
                <a:gd name="connsiteX3" fmla="*/ 34593 w 182958"/>
                <a:gd name="connsiteY3" fmla="*/ 139157 h 192217"/>
                <a:gd name="connsiteX4" fmla="*/ 39033 w 182958"/>
                <a:gd name="connsiteY4" fmla="*/ 49771 h 192217"/>
                <a:gd name="connsiteX5" fmla="*/ 166449 w 182958"/>
                <a:gd name="connsiteY5" fmla="*/ 983 h 192217"/>
                <a:gd name="connsiteX0" fmla="*/ 166447 w 182958"/>
                <a:gd name="connsiteY0" fmla="*/ 17234 h 208468"/>
                <a:gd name="connsiteX1" fmla="*/ 138092 w 182958"/>
                <a:gd name="connsiteY1" fmla="*/ 118556 h 208468"/>
                <a:gd name="connsiteX2" fmla="*/ 108940 w 182958"/>
                <a:gd name="connsiteY2" fmla="*/ 208468 h 208468"/>
                <a:gd name="connsiteX3" fmla="*/ 34591 w 182958"/>
                <a:gd name="connsiteY3" fmla="*/ 155408 h 208468"/>
                <a:gd name="connsiteX4" fmla="*/ 39031 w 182958"/>
                <a:gd name="connsiteY4" fmla="*/ 66022 h 208468"/>
                <a:gd name="connsiteX5" fmla="*/ 166447 w 182958"/>
                <a:gd name="connsiteY5" fmla="*/ 17234 h 208468"/>
                <a:gd name="connsiteX0" fmla="*/ 166449 w 187142"/>
                <a:gd name="connsiteY0" fmla="*/ 17234 h 208468"/>
                <a:gd name="connsiteX1" fmla="*/ 151416 w 187142"/>
                <a:gd name="connsiteY1" fmla="*/ 126683 h 208468"/>
                <a:gd name="connsiteX2" fmla="*/ 108942 w 187142"/>
                <a:gd name="connsiteY2" fmla="*/ 208468 h 208468"/>
                <a:gd name="connsiteX3" fmla="*/ 34593 w 187142"/>
                <a:gd name="connsiteY3" fmla="*/ 155408 h 208468"/>
                <a:gd name="connsiteX4" fmla="*/ 39033 w 187142"/>
                <a:gd name="connsiteY4" fmla="*/ 66022 h 208468"/>
                <a:gd name="connsiteX5" fmla="*/ 166449 w 187142"/>
                <a:gd name="connsiteY5" fmla="*/ 17234 h 208468"/>
                <a:gd name="connsiteX0" fmla="*/ 157566 w 178261"/>
                <a:gd name="connsiteY0" fmla="*/ 17234 h 208468"/>
                <a:gd name="connsiteX1" fmla="*/ 142533 w 178261"/>
                <a:gd name="connsiteY1" fmla="*/ 126683 h 208468"/>
                <a:gd name="connsiteX2" fmla="*/ 100059 w 178261"/>
                <a:gd name="connsiteY2" fmla="*/ 208468 h 208468"/>
                <a:gd name="connsiteX3" fmla="*/ 25710 w 178261"/>
                <a:gd name="connsiteY3" fmla="*/ 155408 h 208468"/>
                <a:gd name="connsiteX4" fmla="*/ 30150 w 178261"/>
                <a:gd name="connsiteY4" fmla="*/ 66022 h 208468"/>
                <a:gd name="connsiteX5" fmla="*/ 157566 w 178261"/>
                <a:gd name="connsiteY5" fmla="*/ 17234 h 2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61" h="208468">
                  <a:moveTo>
                    <a:pt x="157566" y="17234"/>
                  </a:moveTo>
                  <a:cubicBezTo>
                    <a:pt x="174076" y="25990"/>
                    <a:pt x="141757" y="93457"/>
                    <a:pt x="142533" y="126683"/>
                  </a:cubicBezTo>
                  <a:cubicBezTo>
                    <a:pt x="178260" y="61316"/>
                    <a:pt x="103141" y="190021"/>
                    <a:pt x="100059" y="208468"/>
                  </a:cubicBezTo>
                  <a:lnTo>
                    <a:pt x="25710" y="155408"/>
                  </a:lnTo>
                  <a:cubicBezTo>
                    <a:pt x="0" y="127602"/>
                    <a:pt x="8174" y="89051"/>
                    <a:pt x="30150" y="66022"/>
                  </a:cubicBezTo>
                  <a:cubicBezTo>
                    <a:pt x="52126" y="42993"/>
                    <a:pt x="82590" y="0"/>
                    <a:pt x="157566" y="17234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rgbClr val="63B1D8"/>
                </a:gs>
                <a:gs pos="59000">
                  <a:srgbClr val="EEEEEE"/>
                </a:gs>
                <a:gs pos="72000">
                  <a:srgbClr val="63B1D8"/>
                </a:gs>
              </a:gsLst>
              <a:lin ang="2700000" scaled="1"/>
              <a:tileRect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887968" y="4387585"/>
              <a:ext cx="145918" cy="158728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0 w 27432"/>
                <a:gd name="connsiteY0" fmla="*/ 0 h 108394"/>
                <a:gd name="connsiteX1" fmla="*/ 27432 w 27432"/>
                <a:gd name="connsiteY1" fmla="*/ 0 h 108394"/>
                <a:gd name="connsiteX2" fmla="*/ 27432 w 27432"/>
                <a:gd name="connsiteY2" fmla="*/ 27432 h 108394"/>
                <a:gd name="connsiteX3" fmla="*/ 9525 w 27432"/>
                <a:gd name="connsiteY3" fmla="*/ 108394 h 108394"/>
                <a:gd name="connsiteX4" fmla="*/ 0 w 27432"/>
                <a:gd name="connsiteY4" fmla="*/ 0 h 108394"/>
                <a:gd name="connsiteX0" fmla="*/ 0 w 41719"/>
                <a:gd name="connsiteY0" fmla="*/ 22431 h 157019"/>
                <a:gd name="connsiteX1" fmla="*/ 27432 w 41719"/>
                <a:gd name="connsiteY1" fmla="*/ 22431 h 157019"/>
                <a:gd name="connsiteX2" fmla="*/ 41719 w 41719"/>
                <a:gd name="connsiteY2" fmla="*/ 157019 h 157019"/>
                <a:gd name="connsiteX3" fmla="*/ 9525 w 41719"/>
                <a:gd name="connsiteY3" fmla="*/ 130825 h 157019"/>
                <a:gd name="connsiteX4" fmla="*/ 0 w 41719"/>
                <a:gd name="connsiteY4" fmla="*/ 22431 h 157019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9525 w 96489"/>
                <a:gd name="connsiteY3" fmla="*/ 108394 h 134588"/>
                <a:gd name="connsiteX4" fmla="*/ 0 w 96489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20744 w 96489"/>
                <a:gd name="connsiteY3" fmla="*/ 76934 h 134588"/>
                <a:gd name="connsiteX4" fmla="*/ 0 w 96489"/>
                <a:gd name="connsiteY4" fmla="*/ 0 h 134588"/>
                <a:gd name="connsiteX0" fmla="*/ 1694 w 98183"/>
                <a:gd name="connsiteY0" fmla="*/ 0 h 134588"/>
                <a:gd name="connsiteX1" fmla="*/ 98183 w 98183"/>
                <a:gd name="connsiteY1" fmla="*/ 69056 h 134588"/>
                <a:gd name="connsiteX2" fmla="*/ 43413 w 98183"/>
                <a:gd name="connsiteY2" fmla="*/ 134588 h 134588"/>
                <a:gd name="connsiteX3" fmla="*/ 0 w 98183"/>
                <a:gd name="connsiteY3" fmla="*/ 79356 h 134588"/>
                <a:gd name="connsiteX4" fmla="*/ 1694 w 98183"/>
                <a:gd name="connsiteY4" fmla="*/ 0 h 134588"/>
                <a:gd name="connsiteX0" fmla="*/ 565 w 108273"/>
                <a:gd name="connsiteY0" fmla="*/ 0 h 127327"/>
                <a:gd name="connsiteX1" fmla="*/ 108273 w 108273"/>
                <a:gd name="connsiteY1" fmla="*/ 61795 h 127327"/>
                <a:gd name="connsiteX2" fmla="*/ 53503 w 108273"/>
                <a:gd name="connsiteY2" fmla="*/ 127327 h 127327"/>
                <a:gd name="connsiteX3" fmla="*/ 10090 w 108273"/>
                <a:gd name="connsiteY3" fmla="*/ 72095 h 127327"/>
                <a:gd name="connsiteX4" fmla="*/ 565 w 108273"/>
                <a:gd name="connsiteY4" fmla="*/ 0 h 127327"/>
                <a:gd name="connsiteX0" fmla="*/ 565 w 108273"/>
                <a:gd name="connsiteY0" fmla="*/ 0 h 107966"/>
                <a:gd name="connsiteX1" fmla="*/ 108273 w 108273"/>
                <a:gd name="connsiteY1" fmla="*/ 61795 h 107966"/>
                <a:gd name="connsiteX2" fmla="*/ 87159 w 108273"/>
                <a:gd name="connsiteY2" fmla="*/ 107966 h 107966"/>
                <a:gd name="connsiteX3" fmla="*/ 10090 w 108273"/>
                <a:gd name="connsiteY3" fmla="*/ 72095 h 107966"/>
                <a:gd name="connsiteX4" fmla="*/ 565 w 108273"/>
                <a:gd name="connsiteY4" fmla="*/ 0 h 107966"/>
                <a:gd name="connsiteX0" fmla="*/ 10108 w 98183"/>
                <a:gd name="connsiteY0" fmla="*/ 0 h 110386"/>
                <a:gd name="connsiteX1" fmla="*/ 98183 w 98183"/>
                <a:gd name="connsiteY1" fmla="*/ 64215 h 110386"/>
                <a:gd name="connsiteX2" fmla="*/ 77069 w 98183"/>
                <a:gd name="connsiteY2" fmla="*/ 110386 h 110386"/>
                <a:gd name="connsiteX3" fmla="*/ 0 w 98183"/>
                <a:gd name="connsiteY3" fmla="*/ 74515 h 110386"/>
                <a:gd name="connsiteX4" fmla="*/ 10108 w 98183"/>
                <a:gd name="connsiteY4" fmla="*/ 0 h 110386"/>
                <a:gd name="connsiteX0" fmla="*/ 10108 w 129512"/>
                <a:gd name="connsiteY0" fmla="*/ 0 h 166048"/>
                <a:gd name="connsiteX1" fmla="*/ 98183 w 129512"/>
                <a:gd name="connsiteY1" fmla="*/ 64215 h 166048"/>
                <a:gd name="connsiteX2" fmla="*/ 124749 w 129512"/>
                <a:gd name="connsiteY2" fmla="*/ 166048 h 166048"/>
                <a:gd name="connsiteX3" fmla="*/ 0 w 129512"/>
                <a:gd name="connsiteY3" fmla="*/ 74515 h 166048"/>
                <a:gd name="connsiteX4" fmla="*/ 10108 w 129512"/>
                <a:gd name="connsiteY4" fmla="*/ 0 h 166048"/>
                <a:gd name="connsiteX0" fmla="*/ 10108 w 171104"/>
                <a:gd name="connsiteY0" fmla="*/ 0 h 166048"/>
                <a:gd name="connsiteX1" fmla="*/ 171104 w 171104"/>
                <a:gd name="connsiteY1" fmla="*/ 110196 h 166048"/>
                <a:gd name="connsiteX2" fmla="*/ 124749 w 171104"/>
                <a:gd name="connsiteY2" fmla="*/ 166048 h 166048"/>
                <a:gd name="connsiteX3" fmla="*/ 0 w 171104"/>
                <a:gd name="connsiteY3" fmla="*/ 74515 h 166048"/>
                <a:gd name="connsiteX4" fmla="*/ 10108 w 171104"/>
                <a:gd name="connsiteY4" fmla="*/ 0 h 166048"/>
                <a:gd name="connsiteX0" fmla="*/ 10108 w 171104"/>
                <a:gd name="connsiteY0" fmla="*/ 0 h 161208"/>
                <a:gd name="connsiteX1" fmla="*/ 171104 w 171104"/>
                <a:gd name="connsiteY1" fmla="*/ 110196 h 161208"/>
                <a:gd name="connsiteX2" fmla="*/ 130359 w 171104"/>
                <a:gd name="connsiteY2" fmla="*/ 161208 h 161208"/>
                <a:gd name="connsiteX3" fmla="*/ 0 w 171104"/>
                <a:gd name="connsiteY3" fmla="*/ 74515 h 161208"/>
                <a:gd name="connsiteX4" fmla="*/ 10108 w 171104"/>
                <a:gd name="connsiteY4" fmla="*/ 0 h 16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04" h="161208">
                  <a:moveTo>
                    <a:pt x="10108" y="0"/>
                  </a:moveTo>
                  <a:cubicBezTo>
                    <a:pt x="19252" y="0"/>
                    <a:pt x="159389" y="99671"/>
                    <a:pt x="171104" y="110196"/>
                  </a:cubicBezTo>
                  <a:cubicBezTo>
                    <a:pt x="156626" y="130246"/>
                    <a:pt x="135122" y="149682"/>
                    <a:pt x="130359" y="161208"/>
                  </a:cubicBezTo>
                  <a:lnTo>
                    <a:pt x="0" y="74515"/>
                  </a:lnTo>
                  <a:cubicBezTo>
                    <a:pt x="565" y="48063"/>
                    <a:pt x="9543" y="26452"/>
                    <a:pt x="10108" y="0"/>
                  </a:cubicBezTo>
                  <a:close/>
                </a:path>
              </a:pathLst>
            </a:custGeom>
            <a:gradFill>
              <a:gsLst>
                <a:gs pos="35000">
                  <a:srgbClr val="6DC183"/>
                </a:gs>
                <a:gs pos="50000">
                  <a:srgbClr val="EEEEEE"/>
                </a:gs>
                <a:gs pos="61000">
                  <a:srgbClr val="6DC183"/>
                </a:gs>
              </a:gsLst>
              <a:lin ang="18600000" scaled="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994890" y="4474369"/>
              <a:ext cx="137500" cy="112991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389" h="192793">
                  <a:moveTo>
                    <a:pt x="100424" y="184666"/>
                  </a:moveTo>
                  <a:cubicBezTo>
                    <a:pt x="158411" y="192793"/>
                    <a:pt x="175687" y="170724"/>
                    <a:pt x="206976" y="129733"/>
                  </a:cubicBezTo>
                  <a:cubicBezTo>
                    <a:pt x="242703" y="64366"/>
                    <a:pt x="256389" y="34613"/>
                    <a:pt x="253307" y="53060"/>
                  </a:cubicBezTo>
                  <a:lnTo>
                    <a:pt x="178958" y="0"/>
                  </a:lnTo>
                  <a:cubicBezTo>
                    <a:pt x="144366" y="29078"/>
                    <a:pt x="144916" y="48756"/>
                    <a:pt x="125675" y="56882"/>
                  </a:cubicBezTo>
                  <a:cubicBezTo>
                    <a:pt x="106434" y="65008"/>
                    <a:pt x="85938" y="39958"/>
                    <a:pt x="63512" y="48757"/>
                  </a:cubicBezTo>
                  <a:lnTo>
                    <a:pt x="0" y="109674"/>
                  </a:lnTo>
                  <a:cubicBezTo>
                    <a:pt x="21634" y="130608"/>
                    <a:pt x="43269" y="171857"/>
                    <a:pt x="100424" y="184666"/>
                  </a:cubicBezTo>
                  <a:close/>
                </a:path>
              </a:pathLst>
            </a:custGeom>
            <a:gradFill flip="none" rotWithShape="1">
              <a:gsLst>
                <a:gs pos="32000">
                  <a:srgbClr val="967AB2"/>
                </a:gs>
                <a:gs pos="59000">
                  <a:srgbClr val="EEEEEE"/>
                </a:gs>
                <a:gs pos="72000">
                  <a:srgbClr val="967AB2"/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3103673" y="4330443"/>
              <a:ext cx="85647" cy="117459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314684 h 322811"/>
                <a:gd name="connsiteX1" fmla="*/ 206976 w 256389"/>
                <a:gd name="connsiteY1" fmla="*/ 259751 h 322811"/>
                <a:gd name="connsiteX2" fmla="*/ 253307 w 256389"/>
                <a:gd name="connsiteY2" fmla="*/ 183078 h 322811"/>
                <a:gd name="connsiteX3" fmla="*/ 178958 w 256389"/>
                <a:gd name="connsiteY3" fmla="*/ 130018 h 322811"/>
                <a:gd name="connsiteX4" fmla="*/ 214479 w 256389"/>
                <a:gd name="connsiteY4" fmla="*/ 8126 h 322811"/>
                <a:gd name="connsiteX5" fmla="*/ 63512 w 256389"/>
                <a:gd name="connsiteY5" fmla="*/ 178775 h 322811"/>
                <a:gd name="connsiteX6" fmla="*/ 0 w 256389"/>
                <a:gd name="connsiteY6" fmla="*/ 239692 h 322811"/>
                <a:gd name="connsiteX7" fmla="*/ 100424 w 256389"/>
                <a:gd name="connsiteY7" fmla="*/ 314684 h 322811"/>
                <a:gd name="connsiteX0" fmla="*/ 100424 w 318185"/>
                <a:gd name="connsiteY0" fmla="*/ 314684 h 322811"/>
                <a:gd name="connsiteX1" fmla="*/ 282459 w 318185"/>
                <a:gd name="connsiteY1" fmla="*/ 93166 h 322811"/>
                <a:gd name="connsiteX2" fmla="*/ 253307 w 318185"/>
                <a:gd name="connsiteY2" fmla="*/ 183078 h 322811"/>
                <a:gd name="connsiteX3" fmla="*/ 178958 w 318185"/>
                <a:gd name="connsiteY3" fmla="*/ 130018 h 322811"/>
                <a:gd name="connsiteX4" fmla="*/ 214479 w 318185"/>
                <a:gd name="connsiteY4" fmla="*/ 8126 h 322811"/>
                <a:gd name="connsiteX5" fmla="*/ 63512 w 318185"/>
                <a:gd name="connsiteY5" fmla="*/ 178775 h 322811"/>
                <a:gd name="connsiteX6" fmla="*/ 0 w 318185"/>
                <a:gd name="connsiteY6" fmla="*/ 239692 h 322811"/>
                <a:gd name="connsiteX7" fmla="*/ 100424 w 318185"/>
                <a:gd name="connsiteY7" fmla="*/ 314684 h 322811"/>
                <a:gd name="connsiteX0" fmla="*/ 344635 w 402622"/>
                <a:gd name="connsiteY0" fmla="*/ 14019 h 260626"/>
                <a:gd name="connsiteX1" fmla="*/ 282459 w 402622"/>
                <a:gd name="connsiteY1" fmla="*/ 93166 h 260626"/>
                <a:gd name="connsiteX2" fmla="*/ 253307 w 402622"/>
                <a:gd name="connsiteY2" fmla="*/ 183078 h 260626"/>
                <a:gd name="connsiteX3" fmla="*/ 178958 w 402622"/>
                <a:gd name="connsiteY3" fmla="*/ 130018 h 260626"/>
                <a:gd name="connsiteX4" fmla="*/ 214479 w 402622"/>
                <a:gd name="connsiteY4" fmla="*/ 8126 h 260626"/>
                <a:gd name="connsiteX5" fmla="*/ 63512 w 402622"/>
                <a:gd name="connsiteY5" fmla="*/ 178775 h 260626"/>
                <a:gd name="connsiteX6" fmla="*/ 0 w 402622"/>
                <a:gd name="connsiteY6" fmla="*/ 239692 h 260626"/>
                <a:gd name="connsiteX7" fmla="*/ 344635 w 402622"/>
                <a:gd name="connsiteY7" fmla="*/ 14019 h 260626"/>
                <a:gd name="connsiteX0" fmla="*/ 281123 w 339110"/>
                <a:gd name="connsiteY0" fmla="*/ 30300 h 199359"/>
                <a:gd name="connsiteX1" fmla="*/ 218947 w 339110"/>
                <a:gd name="connsiteY1" fmla="*/ 109447 h 199359"/>
                <a:gd name="connsiteX2" fmla="*/ 189795 w 339110"/>
                <a:gd name="connsiteY2" fmla="*/ 199359 h 199359"/>
                <a:gd name="connsiteX3" fmla="*/ 115446 w 339110"/>
                <a:gd name="connsiteY3" fmla="*/ 146299 h 199359"/>
                <a:gd name="connsiteX4" fmla="*/ 150967 w 339110"/>
                <a:gd name="connsiteY4" fmla="*/ 24407 h 199359"/>
                <a:gd name="connsiteX5" fmla="*/ 0 w 339110"/>
                <a:gd name="connsiteY5" fmla="*/ 195056 h 199359"/>
                <a:gd name="connsiteX6" fmla="*/ 185139 w 339110"/>
                <a:gd name="connsiteY6" fmla="*/ 0 h 199359"/>
                <a:gd name="connsiteX7" fmla="*/ 281123 w 339110"/>
                <a:gd name="connsiteY7" fmla="*/ 30300 h 199359"/>
                <a:gd name="connsiteX0" fmla="*/ 200268 w 258255"/>
                <a:gd name="connsiteY0" fmla="*/ 31283 h 200342"/>
                <a:gd name="connsiteX1" fmla="*/ 138092 w 258255"/>
                <a:gd name="connsiteY1" fmla="*/ 110430 h 200342"/>
                <a:gd name="connsiteX2" fmla="*/ 108940 w 258255"/>
                <a:gd name="connsiteY2" fmla="*/ 200342 h 200342"/>
                <a:gd name="connsiteX3" fmla="*/ 34591 w 258255"/>
                <a:gd name="connsiteY3" fmla="*/ 147282 h 200342"/>
                <a:gd name="connsiteX4" fmla="*/ 70112 w 258255"/>
                <a:gd name="connsiteY4" fmla="*/ 25390 h 200342"/>
                <a:gd name="connsiteX5" fmla="*/ 104284 w 258255"/>
                <a:gd name="connsiteY5" fmla="*/ 983 h 200342"/>
                <a:gd name="connsiteX6" fmla="*/ 200268 w 258255"/>
                <a:gd name="connsiteY6" fmla="*/ 31283 h 200342"/>
                <a:gd name="connsiteX0" fmla="*/ 200270 w 258257"/>
                <a:gd name="connsiteY0" fmla="*/ 31281 h 200340"/>
                <a:gd name="connsiteX1" fmla="*/ 138094 w 258257"/>
                <a:gd name="connsiteY1" fmla="*/ 110428 h 200340"/>
                <a:gd name="connsiteX2" fmla="*/ 108942 w 258257"/>
                <a:gd name="connsiteY2" fmla="*/ 200340 h 200340"/>
                <a:gd name="connsiteX3" fmla="*/ 34593 w 258257"/>
                <a:gd name="connsiteY3" fmla="*/ 147280 h 200340"/>
                <a:gd name="connsiteX4" fmla="*/ 39033 w 258257"/>
                <a:gd name="connsiteY4" fmla="*/ 57894 h 200340"/>
                <a:gd name="connsiteX5" fmla="*/ 104286 w 258257"/>
                <a:gd name="connsiteY5" fmla="*/ 981 h 200340"/>
                <a:gd name="connsiteX6" fmla="*/ 200270 w 258257"/>
                <a:gd name="connsiteY6" fmla="*/ 31281 h 200340"/>
                <a:gd name="connsiteX0" fmla="*/ 200268 w 258255"/>
                <a:gd name="connsiteY0" fmla="*/ 41870 h 210929"/>
                <a:gd name="connsiteX1" fmla="*/ 138092 w 258255"/>
                <a:gd name="connsiteY1" fmla="*/ 121017 h 210929"/>
                <a:gd name="connsiteX2" fmla="*/ 108940 w 258255"/>
                <a:gd name="connsiteY2" fmla="*/ 210929 h 210929"/>
                <a:gd name="connsiteX3" fmla="*/ 34591 w 258255"/>
                <a:gd name="connsiteY3" fmla="*/ 157869 h 210929"/>
                <a:gd name="connsiteX4" fmla="*/ 39031 w 258255"/>
                <a:gd name="connsiteY4" fmla="*/ 68483 h 210929"/>
                <a:gd name="connsiteX5" fmla="*/ 104284 w 258255"/>
                <a:gd name="connsiteY5" fmla="*/ 11570 h 210929"/>
                <a:gd name="connsiteX6" fmla="*/ 200268 w 258255"/>
                <a:gd name="connsiteY6" fmla="*/ 41870 h 210929"/>
                <a:gd name="connsiteX0" fmla="*/ 142548 w 200535"/>
                <a:gd name="connsiteY0" fmla="*/ 45933 h 210929"/>
                <a:gd name="connsiteX1" fmla="*/ 138094 w 200535"/>
                <a:gd name="connsiteY1" fmla="*/ 121017 h 210929"/>
                <a:gd name="connsiteX2" fmla="*/ 108942 w 200535"/>
                <a:gd name="connsiteY2" fmla="*/ 210929 h 210929"/>
                <a:gd name="connsiteX3" fmla="*/ 34593 w 200535"/>
                <a:gd name="connsiteY3" fmla="*/ 157869 h 210929"/>
                <a:gd name="connsiteX4" fmla="*/ 39033 w 200535"/>
                <a:gd name="connsiteY4" fmla="*/ 68483 h 210929"/>
                <a:gd name="connsiteX5" fmla="*/ 104286 w 200535"/>
                <a:gd name="connsiteY5" fmla="*/ 11570 h 210929"/>
                <a:gd name="connsiteX6" fmla="*/ 142548 w 200535"/>
                <a:gd name="connsiteY6" fmla="*/ 45933 h 210929"/>
                <a:gd name="connsiteX0" fmla="*/ 104284 w 173818"/>
                <a:gd name="connsiteY0" fmla="*/ 983 h 200342"/>
                <a:gd name="connsiteX1" fmla="*/ 138092 w 173818"/>
                <a:gd name="connsiteY1" fmla="*/ 110430 h 200342"/>
                <a:gd name="connsiteX2" fmla="*/ 108940 w 173818"/>
                <a:gd name="connsiteY2" fmla="*/ 200342 h 200342"/>
                <a:gd name="connsiteX3" fmla="*/ 34591 w 173818"/>
                <a:gd name="connsiteY3" fmla="*/ 147282 h 200342"/>
                <a:gd name="connsiteX4" fmla="*/ 39031 w 173818"/>
                <a:gd name="connsiteY4" fmla="*/ 57896 h 200342"/>
                <a:gd name="connsiteX5" fmla="*/ 104284 w 173818"/>
                <a:gd name="connsiteY5" fmla="*/ 983 h 200342"/>
                <a:gd name="connsiteX0" fmla="*/ 90963 w 160499"/>
                <a:gd name="connsiteY0" fmla="*/ 981 h 200340"/>
                <a:gd name="connsiteX1" fmla="*/ 124771 w 160499"/>
                <a:gd name="connsiteY1" fmla="*/ 110428 h 200340"/>
                <a:gd name="connsiteX2" fmla="*/ 95619 w 160499"/>
                <a:gd name="connsiteY2" fmla="*/ 200340 h 200340"/>
                <a:gd name="connsiteX3" fmla="*/ 21270 w 160499"/>
                <a:gd name="connsiteY3" fmla="*/ 147280 h 200340"/>
                <a:gd name="connsiteX4" fmla="*/ 25710 w 160499"/>
                <a:gd name="connsiteY4" fmla="*/ 57894 h 200340"/>
                <a:gd name="connsiteX5" fmla="*/ 90963 w 160499"/>
                <a:gd name="connsiteY5" fmla="*/ 981 h 2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499" h="200340">
                  <a:moveTo>
                    <a:pt x="90963" y="981"/>
                  </a:moveTo>
                  <a:cubicBezTo>
                    <a:pt x="107473" y="9737"/>
                    <a:pt x="123995" y="77202"/>
                    <a:pt x="124771" y="110428"/>
                  </a:cubicBezTo>
                  <a:cubicBezTo>
                    <a:pt x="160498" y="45061"/>
                    <a:pt x="98701" y="181893"/>
                    <a:pt x="95619" y="200340"/>
                  </a:cubicBezTo>
                  <a:lnTo>
                    <a:pt x="21270" y="147280"/>
                  </a:lnTo>
                  <a:cubicBezTo>
                    <a:pt x="0" y="111349"/>
                    <a:pt x="14095" y="82277"/>
                    <a:pt x="25710" y="57894"/>
                  </a:cubicBezTo>
                  <a:cubicBezTo>
                    <a:pt x="37325" y="33511"/>
                    <a:pt x="69270" y="-1"/>
                    <a:pt x="90963" y="981"/>
                  </a:cubicBezTo>
                  <a:close/>
                </a:path>
              </a:pathLst>
            </a:custGeom>
            <a:gradFill>
              <a:gsLst>
                <a:gs pos="32000">
                  <a:srgbClr val="967AB2"/>
                </a:gs>
                <a:gs pos="59000">
                  <a:srgbClr val="EEEEEE"/>
                </a:gs>
                <a:gs pos="72000">
                  <a:srgbClr val="967AB2"/>
                </a:gs>
              </a:gsLst>
              <a:lin ang="2700000" scaled="1"/>
            </a:gra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04834" name="Group 540"/>
          <p:cNvGrpSpPr>
            <a:grpSpLocks/>
          </p:cNvGrpSpPr>
          <p:nvPr/>
        </p:nvGrpSpPr>
        <p:grpSpPr bwMode="auto">
          <a:xfrm>
            <a:off x="5676900" y="2466976"/>
            <a:ext cx="159544" cy="146447"/>
            <a:chOff x="2353465" y="4014574"/>
            <a:chExt cx="1007150" cy="922211"/>
          </a:xfrm>
        </p:grpSpPr>
        <p:pic>
          <p:nvPicPr>
            <p:cNvPr id="542" name="Picture 541" descr="Illustration1-PPTRes_Cell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3465" y="4014574"/>
              <a:ext cx="1007150" cy="922211"/>
            </a:xfrm>
            <a:prstGeom prst="rect">
              <a:avLst/>
            </a:prstGeom>
            <a:effectLst>
              <a:outerShdw blurRad="2032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3" name="Freeform 542"/>
            <p:cNvSpPr/>
            <p:nvPr/>
          </p:nvSpPr>
          <p:spPr bwMode="auto">
            <a:xfrm>
              <a:off x="2601497" y="4434441"/>
              <a:ext cx="142802" cy="164948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0 w 27432"/>
                <a:gd name="connsiteY0" fmla="*/ 0 h 108394"/>
                <a:gd name="connsiteX1" fmla="*/ 27432 w 27432"/>
                <a:gd name="connsiteY1" fmla="*/ 0 h 108394"/>
                <a:gd name="connsiteX2" fmla="*/ 27432 w 27432"/>
                <a:gd name="connsiteY2" fmla="*/ 27432 h 108394"/>
                <a:gd name="connsiteX3" fmla="*/ 9525 w 27432"/>
                <a:gd name="connsiteY3" fmla="*/ 108394 h 108394"/>
                <a:gd name="connsiteX4" fmla="*/ 0 w 27432"/>
                <a:gd name="connsiteY4" fmla="*/ 0 h 108394"/>
                <a:gd name="connsiteX0" fmla="*/ 0 w 41719"/>
                <a:gd name="connsiteY0" fmla="*/ 22431 h 157019"/>
                <a:gd name="connsiteX1" fmla="*/ 27432 w 41719"/>
                <a:gd name="connsiteY1" fmla="*/ 22431 h 157019"/>
                <a:gd name="connsiteX2" fmla="*/ 41719 w 41719"/>
                <a:gd name="connsiteY2" fmla="*/ 157019 h 157019"/>
                <a:gd name="connsiteX3" fmla="*/ 9525 w 41719"/>
                <a:gd name="connsiteY3" fmla="*/ 130825 h 157019"/>
                <a:gd name="connsiteX4" fmla="*/ 0 w 41719"/>
                <a:gd name="connsiteY4" fmla="*/ 22431 h 157019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9525 w 96489"/>
                <a:gd name="connsiteY3" fmla="*/ 108394 h 134588"/>
                <a:gd name="connsiteX4" fmla="*/ 0 w 96489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20744 w 96489"/>
                <a:gd name="connsiteY3" fmla="*/ 76934 h 134588"/>
                <a:gd name="connsiteX4" fmla="*/ 0 w 96489"/>
                <a:gd name="connsiteY4" fmla="*/ 0 h 134588"/>
                <a:gd name="connsiteX0" fmla="*/ 1694 w 98183"/>
                <a:gd name="connsiteY0" fmla="*/ 0 h 134588"/>
                <a:gd name="connsiteX1" fmla="*/ 98183 w 98183"/>
                <a:gd name="connsiteY1" fmla="*/ 69056 h 134588"/>
                <a:gd name="connsiteX2" fmla="*/ 43413 w 98183"/>
                <a:gd name="connsiteY2" fmla="*/ 134588 h 134588"/>
                <a:gd name="connsiteX3" fmla="*/ 0 w 98183"/>
                <a:gd name="connsiteY3" fmla="*/ 79356 h 134588"/>
                <a:gd name="connsiteX4" fmla="*/ 1694 w 98183"/>
                <a:gd name="connsiteY4" fmla="*/ 0 h 134588"/>
                <a:gd name="connsiteX0" fmla="*/ 565 w 108273"/>
                <a:gd name="connsiteY0" fmla="*/ 0 h 127327"/>
                <a:gd name="connsiteX1" fmla="*/ 108273 w 108273"/>
                <a:gd name="connsiteY1" fmla="*/ 61795 h 127327"/>
                <a:gd name="connsiteX2" fmla="*/ 53503 w 108273"/>
                <a:gd name="connsiteY2" fmla="*/ 127327 h 127327"/>
                <a:gd name="connsiteX3" fmla="*/ 10090 w 108273"/>
                <a:gd name="connsiteY3" fmla="*/ 72095 h 127327"/>
                <a:gd name="connsiteX4" fmla="*/ 565 w 108273"/>
                <a:gd name="connsiteY4" fmla="*/ 0 h 127327"/>
                <a:gd name="connsiteX0" fmla="*/ 565 w 108273"/>
                <a:gd name="connsiteY0" fmla="*/ 0 h 107966"/>
                <a:gd name="connsiteX1" fmla="*/ 108273 w 108273"/>
                <a:gd name="connsiteY1" fmla="*/ 61795 h 107966"/>
                <a:gd name="connsiteX2" fmla="*/ 87159 w 108273"/>
                <a:gd name="connsiteY2" fmla="*/ 107966 h 107966"/>
                <a:gd name="connsiteX3" fmla="*/ 10090 w 108273"/>
                <a:gd name="connsiteY3" fmla="*/ 72095 h 107966"/>
                <a:gd name="connsiteX4" fmla="*/ 565 w 108273"/>
                <a:gd name="connsiteY4" fmla="*/ 0 h 107966"/>
                <a:gd name="connsiteX0" fmla="*/ 10108 w 98183"/>
                <a:gd name="connsiteY0" fmla="*/ 0 h 110386"/>
                <a:gd name="connsiteX1" fmla="*/ 98183 w 98183"/>
                <a:gd name="connsiteY1" fmla="*/ 64215 h 110386"/>
                <a:gd name="connsiteX2" fmla="*/ 77069 w 98183"/>
                <a:gd name="connsiteY2" fmla="*/ 110386 h 110386"/>
                <a:gd name="connsiteX3" fmla="*/ 0 w 98183"/>
                <a:gd name="connsiteY3" fmla="*/ 74515 h 110386"/>
                <a:gd name="connsiteX4" fmla="*/ 10108 w 98183"/>
                <a:gd name="connsiteY4" fmla="*/ 0 h 110386"/>
                <a:gd name="connsiteX0" fmla="*/ 10108 w 129512"/>
                <a:gd name="connsiteY0" fmla="*/ 0 h 166048"/>
                <a:gd name="connsiteX1" fmla="*/ 98183 w 129512"/>
                <a:gd name="connsiteY1" fmla="*/ 64215 h 166048"/>
                <a:gd name="connsiteX2" fmla="*/ 124749 w 129512"/>
                <a:gd name="connsiteY2" fmla="*/ 166048 h 166048"/>
                <a:gd name="connsiteX3" fmla="*/ 0 w 129512"/>
                <a:gd name="connsiteY3" fmla="*/ 74515 h 166048"/>
                <a:gd name="connsiteX4" fmla="*/ 10108 w 129512"/>
                <a:gd name="connsiteY4" fmla="*/ 0 h 166048"/>
                <a:gd name="connsiteX0" fmla="*/ 10108 w 171104"/>
                <a:gd name="connsiteY0" fmla="*/ 0 h 166048"/>
                <a:gd name="connsiteX1" fmla="*/ 171104 w 171104"/>
                <a:gd name="connsiteY1" fmla="*/ 110196 h 166048"/>
                <a:gd name="connsiteX2" fmla="*/ 124749 w 171104"/>
                <a:gd name="connsiteY2" fmla="*/ 166048 h 166048"/>
                <a:gd name="connsiteX3" fmla="*/ 0 w 171104"/>
                <a:gd name="connsiteY3" fmla="*/ 74515 h 166048"/>
                <a:gd name="connsiteX4" fmla="*/ 10108 w 171104"/>
                <a:gd name="connsiteY4" fmla="*/ 0 h 166048"/>
                <a:gd name="connsiteX0" fmla="*/ 10108 w 171104"/>
                <a:gd name="connsiteY0" fmla="*/ 0 h 161208"/>
                <a:gd name="connsiteX1" fmla="*/ 171104 w 171104"/>
                <a:gd name="connsiteY1" fmla="*/ 110196 h 161208"/>
                <a:gd name="connsiteX2" fmla="*/ 130359 w 171104"/>
                <a:gd name="connsiteY2" fmla="*/ 161208 h 161208"/>
                <a:gd name="connsiteX3" fmla="*/ 0 w 171104"/>
                <a:gd name="connsiteY3" fmla="*/ 74515 h 161208"/>
                <a:gd name="connsiteX4" fmla="*/ 10108 w 171104"/>
                <a:gd name="connsiteY4" fmla="*/ 0 h 16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04" h="161208">
                  <a:moveTo>
                    <a:pt x="10108" y="0"/>
                  </a:moveTo>
                  <a:cubicBezTo>
                    <a:pt x="19252" y="0"/>
                    <a:pt x="159389" y="99671"/>
                    <a:pt x="171104" y="110196"/>
                  </a:cubicBezTo>
                  <a:cubicBezTo>
                    <a:pt x="156626" y="130246"/>
                    <a:pt x="135122" y="149682"/>
                    <a:pt x="130359" y="161208"/>
                  </a:cubicBezTo>
                  <a:lnTo>
                    <a:pt x="0" y="74515"/>
                  </a:lnTo>
                  <a:cubicBezTo>
                    <a:pt x="565" y="48063"/>
                    <a:pt x="9543" y="26452"/>
                    <a:pt x="10108" y="0"/>
                  </a:cubicBezTo>
                  <a:close/>
                </a:path>
              </a:pathLst>
            </a:custGeom>
            <a:solidFill>
              <a:srgbClr val="F0525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44" name="Freeform 543"/>
            <p:cNvSpPr/>
            <p:nvPr/>
          </p:nvSpPr>
          <p:spPr bwMode="auto">
            <a:xfrm>
              <a:off x="2706721" y="4524413"/>
              <a:ext cx="135289" cy="112467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389" h="192793">
                  <a:moveTo>
                    <a:pt x="100424" y="184666"/>
                  </a:moveTo>
                  <a:cubicBezTo>
                    <a:pt x="158411" y="192793"/>
                    <a:pt x="175687" y="170724"/>
                    <a:pt x="206976" y="129733"/>
                  </a:cubicBezTo>
                  <a:cubicBezTo>
                    <a:pt x="242703" y="64366"/>
                    <a:pt x="256389" y="34613"/>
                    <a:pt x="253307" y="53060"/>
                  </a:cubicBezTo>
                  <a:lnTo>
                    <a:pt x="178958" y="0"/>
                  </a:lnTo>
                  <a:cubicBezTo>
                    <a:pt x="144366" y="29078"/>
                    <a:pt x="144916" y="48756"/>
                    <a:pt x="125675" y="56882"/>
                  </a:cubicBezTo>
                  <a:cubicBezTo>
                    <a:pt x="106434" y="65008"/>
                    <a:pt x="85938" y="39958"/>
                    <a:pt x="63512" y="48757"/>
                  </a:cubicBezTo>
                  <a:lnTo>
                    <a:pt x="0" y="109674"/>
                  </a:lnTo>
                  <a:cubicBezTo>
                    <a:pt x="21634" y="130608"/>
                    <a:pt x="43269" y="171857"/>
                    <a:pt x="100424" y="184666"/>
                  </a:cubicBezTo>
                  <a:close/>
                </a:path>
              </a:pathLst>
            </a:custGeom>
            <a:solidFill>
              <a:srgbClr val="63B1D8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45" name="Freeform 544"/>
            <p:cNvSpPr/>
            <p:nvPr/>
          </p:nvSpPr>
          <p:spPr bwMode="auto">
            <a:xfrm>
              <a:off x="2811946" y="4374460"/>
              <a:ext cx="97706" cy="127462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314684 h 322811"/>
                <a:gd name="connsiteX1" fmla="*/ 206976 w 256389"/>
                <a:gd name="connsiteY1" fmla="*/ 259751 h 322811"/>
                <a:gd name="connsiteX2" fmla="*/ 253307 w 256389"/>
                <a:gd name="connsiteY2" fmla="*/ 183078 h 322811"/>
                <a:gd name="connsiteX3" fmla="*/ 178958 w 256389"/>
                <a:gd name="connsiteY3" fmla="*/ 130018 h 322811"/>
                <a:gd name="connsiteX4" fmla="*/ 214479 w 256389"/>
                <a:gd name="connsiteY4" fmla="*/ 8126 h 322811"/>
                <a:gd name="connsiteX5" fmla="*/ 63512 w 256389"/>
                <a:gd name="connsiteY5" fmla="*/ 178775 h 322811"/>
                <a:gd name="connsiteX6" fmla="*/ 0 w 256389"/>
                <a:gd name="connsiteY6" fmla="*/ 239692 h 322811"/>
                <a:gd name="connsiteX7" fmla="*/ 100424 w 256389"/>
                <a:gd name="connsiteY7" fmla="*/ 314684 h 322811"/>
                <a:gd name="connsiteX0" fmla="*/ 100424 w 318185"/>
                <a:gd name="connsiteY0" fmla="*/ 314684 h 322811"/>
                <a:gd name="connsiteX1" fmla="*/ 282459 w 318185"/>
                <a:gd name="connsiteY1" fmla="*/ 93166 h 322811"/>
                <a:gd name="connsiteX2" fmla="*/ 253307 w 318185"/>
                <a:gd name="connsiteY2" fmla="*/ 183078 h 322811"/>
                <a:gd name="connsiteX3" fmla="*/ 178958 w 318185"/>
                <a:gd name="connsiteY3" fmla="*/ 130018 h 322811"/>
                <a:gd name="connsiteX4" fmla="*/ 214479 w 318185"/>
                <a:gd name="connsiteY4" fmla="*/ 8126 h 322811"/>
                <a:gd name="connsiteX5" fmla="*/ 63512 w 318185"/>
                <a:gd name="connsiteY5" fmla="*/ 178775 h 322811"/>
                <a:gd name="connsiteX6" fmla="*/ 0 w 318185"/>
                <a:gd name="connsiteY6" fmla="*/ 239692 h 322811"/>
                <a:gd name="connsiteX7" fmla="*/ 100424 w 318185"/>
                <a:gd name="connsiteY7" fmla="*/ 314684 h 322811"/>
                <a:gd name="connsiteX0" fmla="*/ 344635 w 402622"/>
                <a:gd name="connsiteY0" fmla="*/ 14019 h 260626"/>
                <a:gd name="connsiteX1" fmla="*/ 282459 w 402622"/>
                <a:gd name="connsiteY1" fmla="*/ 93166 h 260626"/>
                <a:gd name="connsiteX2" fmla="*/ 253307 w 402622"/>
                <a:gd name="connsiteY2" fmla="*/ 183078 h 260626"/>
                <a:gd name="connsiteX3" fmla="*/ 178958 w 402622"/>
                <a:gd name="connsiteY3" fmla="*/ 130018 h 260626"/>
                <a:gd name="connsiteX4" fmla="*/ 214479 w 402622"/>
                <a:gd name="connsiteY4" fmla="*/ 8126 h 260626"/>
                <a:gd name="connsiteX5" fmla="*/ 63512 w 402622"/>
                <a:gd name="connsiteY5" fmla="*/ 178775 h 260626"/>
                <a:gd name="connsiteX6" fmla="*/ 0 w 402622"/>
                <a:gd name="connsiteY6" fmla="*/ 239692 h 260626"/>
                <a:gd name="connsiteX7" fmla="*/ 344635 w 402622"/>
                <a:gd name="connsiteY7" fmla="*/ 14019 h 260626"/>
                <a:gd name="connsiteX0" fmla="*/ 281123 w 339110"/>
                <a:gd name="connsiteY0" fmla="*/ 30300 h 199359"/>
                <a:gd name="connsiteX1" fmla="*/ 218947 w 339110"/>
                <a:gd name="connsiteY1" fmla="*/ 109447 h 199359"/>
                <a:gd name="connsiteX2" fmla="*/ 189795 w 339110"/>
                <a:gd name="connsiteY2" fmla="*/ 199359 h 199359"/>
                <a:gd name="connsiteX3" fmla="*/ 115446 w 339110"/>
                <a:gd name="connsiteY3" fmla="*/ 146299 h 199359"/>
                <a:gd name="connsiteX4" fmla="*/ 150967 w 339110"/>
                <a:gd name="connsiteY4" fmla="*/ 24407 h 199359"/>
                <a:gd name="connsiteX5" fmla="*/ 0 w 339110"/>
                <a:gd name="connsiteY5" fmla="*/ 195056 h 199359"/>
                <a:gd name="connsiteX6" fmla="*/ 185139 w 339110"/>
                <a:gd name="connsiteY6" fmla="*/ 0 h 199359"/>
                <a:gd name="connsiteX7" fmla="*/ 281123 w 339110"/>
                <a:gd name="connsiteY7" fmla="*/ 30300 h 199359"/>
                <a:gd name="connsiteX0" fmla="*/ 200268 w 258255"/>
                <a:gd name="connsiteY0" fmla="*/ 31283 h 200342"/>
                <a:gd name="connsiteX1" fmla="*/ 138092 w 258255"/>
                <a:gd name="connsiteY1" fmla="*/ 110430 h 200342"/>
                <a:gd name="connsiteX2" fmla="*/ 108940 w 258255"/>
                <a:gd name="connsiteY2" fmla="*/ 200342 h 200342"/>
                <a:gd name="connsiteX3" fmla="*/ 34591 w 258255"/>
                <a:gd name="connsiteY3" fmla="*/ 147282 h 200342"/>
                <a:gd name="connsiteX4" fmla="*/ 70112 w 258255"/>
                <a:gd name="connsiteY4" fmla="*/ 25390 h 200342"/>
                <a:gd name="connsiteX5" fmla="*/ 104284 w 258255"/>
                <a:gd name="connsiteY5" fmla="*/ 983 h 200342"/>
                <a:gd name="connsiteX6" fmla="*/ 200268 w 258255"/>
                <a:gd name="connsiteY6" fmla="*/ 31283 h 200342"/>
                <a:gd name="connsiteX0" fmla="*/ 200270 w 258257"/>
                <a:gd name="connsiteY0" fmla="*/ 31281 h 200340"/>
                <a:gd name="connsiteX1" fmla="*/ 138094 w 258257"/>
                <a:gd name="connsiteY1" fmla="*/ 110428 h 200340"/>
                <a:gd name="connsiteX2" fmla="*/ 108942 w 258257"/>
                <a:gd name="connsiteY2" fmla="*/ 200340 h 200340"/>
                <a:gd name="connsiteX3" fmla="*/ 34593 w 258257"/>
                <a:gd name="connsiteY3" fmla="*/ 147280 h 200340"/>
                <a:gd name="connsiteX4" fmla="*/ 39033 w 258257"/>
                <a:gd name="connsiteY4" fmla="*/ 57894 h 200340"/>
                <a:gd name="connsiteX5" fmla="*/ 104286 w 258257"/>
                <a:gd name="connsiteY5" fmla="*/ 981 h 200340"/>
                <a:gd name="connsiteX6" fmla="*/ 200270 w 258257"/>
                <a:gd name="connsiteY6" fmla="*/ 31281 h 200340"/>
                <a:gd name="connsiteX0" fmla="*/ 200268 w 258255"/>
                <a:gd name="connsiteY0" fmla="*/ 41870 h 210929"/>
                <a:gd name="connsiteX1" fmla="*/ 138092 w 258255"/>
                <a:gd name="connsiteY1" fmla="*/ 121017 h 210929"/>
                <a:gd name="connsiteX2" fmla="*/ 108940 w 258255"/>
                <a:gd name="connsiteY2" fmla="*/ 210929 h 210929"/>
                <a:gd name="connsiteX3" fmla="*/ 34591 w 258255"/>
                <a:gd name="connsiteY3" fmla="*/ 157869 h 210929"/>
                <a:gd name="connsiteX4" fmla="*/ 39031 w 258255"/>
                <a:gd name="connsiteY4" fmla="*/ 68483 h 210929"/>
                <a:gd name="connsiteX5" fmla="*/ 104284 w 258255"/>
                <a:gd name="connsiteY5" fmla="*/ 11570 h 210929"/>
                <a:gd name="connsiteX6" fmla="*/ 200268 w 258255"/>
                <a:gd name="connsiteY6" fmla="*/ 41870 h 210929"/>
                <a:gd name="connsiteX0" fmla="*/ 142548 w 200535"/>
                <a:gd name="connsiteY0" fmla="*/ 45933 h 210929"/>
                <a:gd name="connsiteX1" fmla="*/ 138094 w 200535"/>
                <a:gd name="connsiteY1" fmla="*/ 121017 h 210929"/>
                <a:gd name="connsiteX2" fmla="*/ 108942 w 200535"/>
                <a:gd name="connsiteY2" fmla="*/ 210929 h 210929"/>
                <a:gd name="connsiteX3" fmla="*/ 34593 w 200535"/>
                <a:gd name="connsiteY3" fmla="*/ 157869 h 210929"/>
                <a:gd name="connsiteX4" fmla="*/ 39033 w 200535"/>
                <a:gd name="connsiteY4" fmla="*/ 68483 h 210929"/>
                <a:gd name="connsiteX5" fmla="*/ 104286 w 200535"/>
                <a:gd name="connsiteY5" fmla="*/ 11570 h 210929"/>
                <a:gd name="connsiteX6" fmla="*/ 142548 w 200535"/>
                <a:gd name="connsiteY6" fmla="*/ 45933 h 210929"/>
                <a:gd name="connsiteX0" fmla="*/ 104284 w 173818"/>
                <a:gd name="connsiteY0" fmla="*/ 983 h 200342"/>
                <a:gd name="connsiteX1" fmla="*/ 138092 w 173818"/>
                <a:gd name="connsiteY1" fmla="*/ 110430 h 200342"/>
                <a:gd name="connsiteX2" fmla="*/ 108940 w 173818"/>
                <a:gd name="connsiteY2" fmla="*/ 200342 h 200342"/>
                <a:gd name="connsiteX3" fmla="*/ 34591 w 173818"/>
                <a:gd name="connsiteY3" fmla="*/ 147282 h 200342"/>
                <a:gd name="connsiteX4" fmla="*/ 39031 w 173818"/>
                <a:gd name="connsiteY4" fmla="*/ 57896 h 200342"/>
                <a:gd name="connsiteX5" fmla="*/ 104284 w 173818"/>
                <a:gd name="connsiteY5" fmla="*/ 983 h 200342"/>
                <a:gd name="connsiteX0" fmla="*/ 166449 w 182958"/>
                <a:gd name="connsiteY0" fmla="*/ 983 h 192217"/>
                <a:gd name="connsiteX1" fmla="*/ 138094 w 182958"/>
                <a:gd name="connsiteY1" fmla="*/ 102305 h 192217"/>
                <a:gd name="connsiteX2" fmla="*/ 108942 w 182958"/>
                <a:gd name="connsiteY2" fmla="*/ 192217 h 192217"/>
                <a:gd name="connsiteX3" fmla="*/ 34593 w 182958"/>
                <a:gd name="connsiteY3" fmla="*/ 139157 h 192217"/>
                <a:gd name="connsiteX4" fmla="*/ 39033 w 182958"/>
                <a:gd name="connsiteY4" fmla="*/ 49771 h 192217"/>
                <a:gd name="connsiteX5" fmla="*/ 166449 w 182958"/>
                <a:gd name="connsiteY5" fmla="*/ 983 h 192217"/>
                <a:gd name="connsiteX0" fmla="*/ 166447 w 182958"/>
                <a:gd name="connsiteY0" fmla="*/ 17234 h 208468"/>
                <a:gd name="connsiteX1" fmla="*/ 138092 w 182958"/>
                <a:gd name="connsiteY1" fmla="*/ 118556 h 208468"/>
                <a:gd name="connsiteX2" fmla="*/ 108940 w 182958"/>
                <a:gd name="connsiteY2" fmla="*/ 208468 h 208468"/>
                <a:gd name="connsiteX3" fmla="*/ 34591 w 182958"/>
                <a:gd name="connsiteY3" fmla="*/ 155408 h 208468"/>
                <a:gd name="connsiteX4" fmla="*/ 39031 w 182958"/>
                <a:gd name="connsiteY4" fmla="*/ 66022 h 208468"/>
                <a:gd name="connsiteX5" fmla="*/ 166447 w 182958"/>
                <a:gd name="connsiteY5" fmla="*/ 17234 h 208468"/>
                <a:gd name="connsiteX0" fmla="*/ 166449 w 187142"/>
                <a:gd name="connsiteY0" fmla="*/ 17234 h 208468"/>
                <a:gd name="connsiteX1" fmla="*/ 151416 w 187142"/>
                <a:gd name="connsiteY1" fmla="*/ 126683 h 208468"/>
                <a:gd name="connsiteX2" fmla="*/ 108942 w 187142"/>
                <a:gd name="connsiteY2" fmla="*/ 208468 h 208468"/>
                <a:gd name="connsiteX3" fmla="*/ 34593 w 187142"/>
                <a:gd name="connsiteY3" fmla="*/ 155408 h 208468"/>
                <a:gd name="connsiteX4" fmla="*/ 39033 w 187142"/>
                <a:gd name="connsiteY4" fmla="*/ 66022 h 208468"/>
                <a:gd name="connsiteX5" fmla="*/ 166449 w 187142"/>
                <a:gd name="connsiteY5" fmla="*/ 17234 h 208468"/>
                <a:gd name="connsiteX0" fmla="*/ 157566 w 178261"/>
                <a:gd name="connsiteY0" fmla="*/ 17234 h 208468"/>
                <a:gd name="connsiteX1" fmla="*/ 142533 w 178261"/>
                <a:gd name="connsiteY1" fmla="*/ 126683 h 208468"/>
                <a:gd name="connsiteX2" fmla="*/ 100059 w 178261"/>
                <a:gd name="connsiteY2" fmla="*/ 208468 h 208468"/>
                <a:gd name="connsiteX3" fmla="*/ 25710 w 178261"/>
                <a:gd name="connsiteY3" fmla="*/ 155408 h 208468"/>
                <a:gd name="connsiteX4" fmla="*/ 30150 w 178261"/>
                <a:gd name="connsiteY4" fmla="*/ 66022 h 208468"/>
                <a:gd name="connsiteX5" fmla="*/ 157566 w 178261"/>
                <a:gd name="connsiteY5" fmla="*/ 17234 h 2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61" h="208468">
                  <a:moveTo>
                    <a:pt x="157566" y="17234"/>
                  </a:moveTo>
                  <a:cubicBezTo>
                    <a:pt x="174076" y="25990"/>
                    <a:pt x="141757" y="93457"/>
                    <a:pt x="142533" y="126683"/>
                  </a:cubicBezTo>
                  <a:cubicBezTo>
                    <a:pt x="178260" y="61316"/>
                    <a:pt x="103141" y="190021"/>
                    <a:pt x="100059" y="208468"/>
                  </a:cubicBezTo>
                  <a:lnTo>
                    <a:pt x="25710" y="155408"/>
                  </a:lnTo>
                  <a:cubicBezTo>
                    <a:pt x="0" y="127602"/>
                    <a:pt x="8174" y="89051"/>
                    <a:pt x="30150" y="66022"/>
                  </a:cubicBezTo>
                  <a:cubicBezTo>
                    <a:pt x="52126" y="42993"/>
                    <a:pt x="82590" y="0"/>
                    <a:pt x="157566" y="17234"/>
                  </a:cubicBezTo>
                  <a:close/>
                </a:path>
              </a:pathLst>
            </a:custGeom>
            <a:solidFill>
              <a:srgbClr val="63B1D8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887107" y="4389456"/>
              <a:ext cx="150321" cy="157453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0 w 27432"/>
                <a:gd name="connsiteY0" fmla="*/ 0 h 108394"/>
                <a:gd name="connsiteX1" fmla="*/ 27432 w 27432"/>
                <a:gd name="connsiteY1" fmla="*/ 0 h 108394"/>
                <a:gd name="connsiteX2" fmla="*/ 27432 w 27432"/>
                <a:gd name="connsiteY2" fmla="*/ 27432 h 108394"/>
                <a:gd name="connsiteX3" fmla="*/ 9525 w 27432"/>
                <a:gd name="connsiteY3" fmla="*/ 108394 h 108394"/>
                <a:gd name="connsiteX4" fmla="*/ 0 w 27432"/>
                <a:gd name="connsiteY4" fmla="*/ 0 h 108394"/>
                <a:gd name="connsiteX0" fmla="*/ 0 w 41719"/>
                <a:gd name="connsiteY0" fmla="*/ 22431 h 157019"/>
                <a:gd name="connsiteX1" fmla="*/ 27432 w 41719"/>
                <a:gd name="connsiteY1" fmla="*/ 22431 h 157019"/>
                <a:gd name="connsiteX2" fmla="*/ 41719 w 41719"/>
                <a:gd name="connsiteY2" fmla="*/ 157019 h 157019"/>
                <a:gd name="connsiteX3" fmla="*/ 9525 w 41719"/>
                <a:gd name="connsiteY3" fmla="*/ 130825 h 157019"/>
                <a:gd name="connsiteX4" fmla="*/ 0 w 41719"/>
                <a:gd name="connsiteY4" fmla="*/ 22431 h 157019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9525 w 96489"/>
                <a:gd name="connsiteY3" fmla="*/ 108394 h 134588"/>
                <a:gd name="connsiteX4" fmla="*/ 0 w 96489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20744 w 96489"/>
                <a:gd name="connsiteY3" fmla="*/ 76934 h 134588"/>
                <a:gd name="connsiteX4" fmla="*/ 0 w 96489"/>
                <a:gd name="connsiteY4" fmla="*/ 0 h 134588"/>
                <a:gd name="connsiteX0" fmla="*/ 1694 w 98183"/>
                <a:gd name="connsiteY0" fmla="*/ 0 h 134588"/>
                <a:gd name="connsiteX1" fmla="*/ 98183 w 98183"/>
                <a:gd name="connsiteY1" fmla="*/ 69056 h 134588"/>
                <a:gd name="connsiteX2" fmla="*/ 43413 w 98183"/>
                <a:gd name="connsiteY2" fmla="*/ 134588 h 134588"/>
                <a:gd name="connsiteX3" fmla="*/ 0 w 98183"/>
                <a:gd name="connsiteY3" fmla="*/ 79356 h 134588"/>
                <a:gd name="connsiteX4" fmla="*/ 1694 w 98183"/>
                <a:gd name="connsiteY4" fmla="*/ 0 h 134588"/>
                <a:gd name="connsiteX0" fmla="*/ 565 w 108273"/>
                <a:gd name="connsiteY0" fmla="*/ 0 h 127327"/>
                <a:gd name="connsiteX1" fmla="*/ 108273 w 108273"/>
                <a:gd name="connsiteY1" fmla="*/ 61795 h 127327"/>
                <a:gd name="connsiteX2" fmla="*/ 53503 w 108273"/>
                <a:gd name="connsiteY2" fmla="*/ 127327 h 127327"/>
                <a:gd name="connsiteX3" fmla="*/ 10090 w 108273"/>
                <a:gd name="connsiteY3" fmla="*/ 72095 h 127327"/>
                <a:gd name="connsiteX4" fmla="*/ 565 w 108273"/>
                <a:gd name="connsiteY4" fmla="*/ 0 h 127327"/>
                <a:gd name="connsiteX0" fmla="*/ 565 w 108273"/>
                <a:gd name="connsiteY0" fmla="*/ 0 h 107966"/>
                <a:gd name="connsiteX1" fmla="*/ 108273 w 108273"/>
                <a:gd name="connsiteY1" fmla="*/ 61795 h 107966"/>
                <a:gd name="connsiteX2" fmla="*/ 87159 w 108273"/>
                <a:gd name="connsiteY2" fmla="*/ 107966 h 107966"/>
                <a:gd name="connsiteX3" fmla="*/ 10090 w 108273"/>
                <a:gd name="connsiteY3" fmla="*/ 72095 h 107966"/>
                <a:gd name="connsiteX4" fmla="*/ 565 w 108273"/>
                <a:gd name="connsiteY4" fmla="*/ 0 h 107966"/>
                <a:gd name="connsiteX0" fmla="*/ 10108 w 98183"/>
                <a:gd name="connsiteY0" fmla="*/ 0 h 110386"/>
                <a:gd name="connsiteX1" fmla="*/ 98183 w 98183"/>
                <a:gd name="connsiteY1" fmla="*/ 64215 h 110386"/>
                <a:gd name="connsiteX2" fmla="*/ 77069 w 98183"/>
                <a:gd name="connsiteY2" fmla="*/ 110386 h 110386"/>
                <a:gd name="connsiteX3" fmla="*/ 0 w 98183"/>
                <a:gd name="connsiteY3" fmla="*/ 74515 h 110386"/>
                <a:gd name="connsiteX4" fmla="*/ 10108 w 98183"/>
                <a:gd name="connsiteY4" fmla="*/ 0 h 110386"/>
                <a:gd name="connsiteX0" fmla="*/ 10108 w 129512"/>
                <a:gd name="connsiteY0" fmla="*/ 0 h 166048"/>
                <a:gd name="connsiteX1" fmla="*/ 98183 w 129512"/>
                <a:gd name="connsiteY1" fmla="*/ 64215 h 166048"/>
                <a:gd name="connsiteX2" fmla="*/ 124749 w 129512"/>
                <a:gd name="connsiteY2" fmla="*/ 166048 h 166048"/>
                <a:gd name="connsiteX3" fmla="*/ 0 w 129512"/>
                <a:gd name="connsiteY3" fmla="*/ 74515 h 166048"/>
                <a:gd name="connsiteX4" fmla="*/ 10108 w 129512"/>
                <a:gd name="connsiteY4" fmla="*/ 0 h 166048"/>
                <a:gd name="connsiteX0" fmla="*/ 10108 w 171104"/>
                <a:gd name="connsiteY0" fmla="*/ 0 h 166048"/>
                <a:gd name="connsiteX1" fmla="*/ 171104 w 171104"/>
                <a:gd name="connsiteY1" fmla="*/ 110196 h 166048"/>
                <a:gd name="connsiteX2" fmla="*/ 124749 w 171104"/>
                <a:gd name="connsiteY2" fmla="*/ 166048 h 166048"/>
                <a:gd name="connsiteX3" fmla="*/ 0 w 171104"/>
                <a:gd name="connsiteY3" fmla="*/ 74515 h 166048"/>
                <a:gd name="connsiteX4" fmla="*/ 10108 w 171104"/>
                <a:gd name="connsiteY4" fmla="*/ 0 h 166048"/>
                <a:gd name="connsiteX0" fmla="*/ 10108 w 171104"/>
                <a:gd name="connsiteY0" fmla="*/ 0 h 161208"/>
                <a:gd name="connsiteX1" fmla="*/ 171104 w 171104"/>
                <a:gd name="connsiteY1" fmla="*/ 110196 h 161208"/>
                <a:gd name="connsiteX2" fmla="*/ 130359 w 171104"/>
                <a:gd name="connsiteY2" fmla="*/ 161208 h 161208"/>
                <a:gd name="connsiteX3" fmla="*/ 0 w 171104"/>
                <a:gd name="connsiteY3" fmla="*/ 74515 h 161208"/>
                <a:gd name="connsiteX4" fmla="*/ 10108 w 171104"/>
                <a:gd name="connsiteY4" fmla="*/ 0 h 16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04" h="161208">
                  <a:moveTo>
                    <a:pt x="10108" y="0"/>
                  </a:moveTo>
                  <a:cubicBezTo>
                    <a:pt x="19252" y="0"/>
                    <a:pt x="159389" y="99671"/>
                    <a:pt x="171104" y="110196"/>
                  </a:cubicBezTo>
                  <a:cubicBezTo>
                    <a:pt x="156626" y="130246"/>
                    <a:pt x="135122" y="149682"/>
                    <a:pt x="130359" y="161208"/>
                  </a:cubicBezTo>
                  <a:lnTo>
                    <a:pt x="0" y="74515"/>
                  </a:lnTo>
                  <a:cubicBezTo>
                    <a:pt x="565" y="48063"/>
                    <a:pt x="9543" y="26452"/>
                    <a:pt x="10108" y="0"/>
                  </a:cubicBezTo>
                  <a:close/>
                </a:path>
              </a:pathLst>
            </a:custGeom>
            <a:solidFill>
              <a:srgbClr val="6DC183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992331" y="4471932"/>
              <a:ext cx="142802" cy="112462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389" h="192793">
                  <a:moveTo>
                    <a:pt x="100424" y="184666"/>
                  </a:moveTo>
                  <a:cubicBezTo>
                    <a:pt x="158411" y="192793"/>
                    <a:pt x="175687" y="170724"/>
                    <a:pt x="206976" y="129733"/>
                  </a:cubicBezTo>
                  <a:cubicBezTo>
                    <a:pt x="242703" y="64366"/>
                    <a:pt x="256389" y="34613"/>
                    <a:pt x="253307" y="53060"/>
                  </a:cubicBezTo>
                  <a:lnTo>
                    <a:pt x="178958" y="0"/>
                  </a:lnTo>
                  <a:cubicBezTo>
                    <a:pt x="144366" y="29078"/>
                    <a:pt x="144916" y="48756"/>
                    <a:pt x="125675" y="56882"/>
                  </a:cubicBezTo>
                  <a:cubicBezTo>
                    <a:pt x="106434" y="65008"/>
                    <a:pt x="85938" y="39958"/>
                    <a:pt x="63512" y="48757"/>
                  </a:cubicBezTo>
                  <a:lnTo>
                    <a:pt x="0" y="109674"/>
                  </a:lnTo>
                  <a:cubicBezTo>
                    <a:pt x="21634" y="130608"/>
                    <a:pt x="43269" y="171857"/>
                    <a:pt x="100424" y="184666"/>
                  </a:cubicBezTo>
                  <a:close/>
                </a:path>
              </a:pathLst>
            </a:custGeom>
            <a:solidFill>
              <a:srgbClr val="967AB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3105069" y="4329475"/>
              <a:ext cx="82679" cy="119962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314684 h 322811"/>
                <a:gd name="connsiteX1" fmla="*/ 206976 w 256389"/>
                <a:gd name="connsiteY1" fmla="*/ 259751 h 322811"/>
                <a:gd name="connsiteX2" fmla="*/ 253307 w 256389"/>
                <a:gd name="connsiteY2" fmla="*/ 183078 h 322811"/>
                <a:gd name="connsiteX3" fmla="*/ 178958 w 256389"/>
                <a:gd name="connsiteY3" fmla="*/ 130018 h 322811"/>
                <a:gd name="connsiteX4" fmla="*/ 214479 w 256389"/>
                <a:gd name="connsiteY4" fmla="*/ 8126 h 322811"/>
                <a:gd name="connsiteX5" fmla="*/ 63512 w 256389"/>
                <a:gd name="connsiteY5" fmla="*/ 178775 h 322811"/>
                <a:gd name="connsiteX6" fmla="*/ 0 w 256389"/>
                <a:gd name="connsiteY6" fmla="*/ 239692 h 322811"/>
                <a:gd name="connsiteX7" fmla="*/ 100424 w 256389"/>
                <a:gd name="connsiteY7" fmla="*/ 314684 h 322811"/>
                <a:gd name="connsiteX0" fmla="*/ 100424 w 318185"/>
                <a:gd name="connsiteY0" fmla="*/ 314684 h 322811"/>
                <a:gd name="connsiteX1" fmla="*/ 282459 w 318185"/>
                <a:gd name="connsiteY1" fmla="*/ 93166 h 322811"/>
                <a:gd name="connsiteX2" fmla="*/ 253307 w 318185"/>
                <a:gd name="connsiteY2" fmla="*/ 183078 h 322811"/>
                <a:gd name="connsiteX3" fmla="*/ 178958 w 318185"/>
                <a:gd name="connsiteY3" fmla="*/ 130018 h 322811"/>
                <a:gd name="connsiteX4" fmla="*/ 214479 w 318185"/>
                <a:gd name="connsiteY4" fmla="*/ 8126 h 322811"/>
                <a:gd name="connsiteX5" fmla="*/ 63512 w 318185"/>
                <a:gd name="connsiteY5" fmla="*/ 178775 h 322811"/>
                <a:gd name="connsiteX6" fmla="*/ 0 w 318185"/>
                <a:gd name="connsiteY6" fmla="*/ 239692 h 322811"/>
                <a:gd name="connsiteX7" fmla="*/ 100424 w 318185"/>
                <a:gd name="connsiteY7" fmla="*/ 314684 h 322811"/>
                <a:gd name="connsiteX0" fmla="*/ 344635 w 402622"/>
                <a:gd name="connsiteY0" fmla="*/ 14019 h 260626"/>
                <a:gd name="connsiteX1" fmla="*/ 282459 w 402622"/>
                <a:gd name="connsiteY1" fmla="*/ 93166 h 260626"/>
                <a:gd name="connsiteX2" fmla="*/ 253307 w 402622"/>
                <a:gd name="connsiteY2" fmla="*/ 183078 h 260626"/>
                <a:gd name="connsiteX3" fmla="*/ 178958 w 402622"/>
                <a:gd name="connsiteY3" fmla="*/ 130018 h 260626"/>
                <a:gd name="connsiteX4" fmla="*/ 214479 w 402622"/>
                <a:gd name="connsiteY4" fmla="*/ 8126 h 260626"/>
                <a:gd name="connsiteX5" fmla="*/ 63512 w 402622"/>
                <a:gd name="connsiteY5" fmla="*/ 178775 h 260626"/>
                <a:gd name="connsiteX6" fmla="*/ 0 w 402622"/>
                <a:gd name="connsiteY6" fmla="*/ 239692 h 260626"/>
                <a:gd name="connsiteX7" fmla="*/ 344635 w 402622"/>
                <a:gd name="connsiteY7" fmla="*/ 14019 h 260626"/>
                <a:gd name="connsiteX0" fmla="*/ 281123 w 339110"/>
                <a:gd name="connsiteY0" fmla="*/ 30300 h 199359"/>
                <a:gd name="connsiteX1" fmla="*/ 218947 w 339110"/>
                <a:gd name="connsiteY1" fmla="*/ 109447 h 199359"/>
                <a:gd name="connsiteX2" fmla="*/ 189795 w 339110"/>
                <a:gd name="connsiteY2" fmla="*/ 199359 h 199359"/>
                <a:gd name="connsiteX3" fmla="*/ 115446 w 339110"/>
                <a:gd name="connsiteY3" fmla="*/ 146299 h 199359"/>
                <a:gd name="connsiteX4" fmla="*/ 150967 w 339110"/>
                <a:gd name="connsiteY4" fmla="*/ 24407 h 199359"/>
                <a:gd name="connsiteX5" fmla="*/ 0 w 339110"/>
                <a:gd name="connsiteY5" fmla="*/ 195056 h 199359"/>
                <a:gd name="connsiteX6" fmla="*/ 185139 w 339110"/>
                <a:gd name="connsiteY6" fmla="*/ 0 h 199359"/>
                <a:gd name="connsiteX7" fmla="*/ 281123 w 339110"/>
                <a:gd name="connsiteY7" fmla="*/ 30300 h 199359"/>
                <a:gd name="connsiteX0" fmla="*/ 200268 w 258255"/>
                <a:gd name="connsiteY0" fmla="*/ 31283 h 200342"/>
                <a:gd name="connsiteX1" fmla="*/ 138092 w 258255"/>
                <a:gd name="connsiteY1" fmla="*/ 110430 h 200342"/>
                <a:gd name="connsiteX2" fmla="*/ 108940 w 258255"/>
                <a:gd name="connsiteY2" fmla="*/ 200342 h 200342"/>
                <a:gd name="connsiteX3" fmla="*/ 34591 w 258255"/>
                <a:gd name="connsiteY3" fmla="*/ 147282 h 200342"/>
                <a:gd name="connsiteX4" fmla="*/ 70112 w 258255"/>
                <a:gd name="connsiteY4" fmla="*/ 25390 h 200342"/>
                <a:gd name="connsiteX5" fmla="*/ 104284 w 258255"/>
                <a:gd name="connsiteY5" fmla="*/ 983 h 200342"/>
                <a:gd name="connsiteX6" fmla="*/ 200268 w 258255"/>
                <a:gd name="connsiteY6" fmla="*/ 31283 h 200342"/>
                <a:gd name="connsiteX0" fmla="*/ 200270 w 258257"/>
                <a:gd name="connsiteY0" fmla="*/ 31281 h 200340"/>
                <a:gd name="connsiteX1" fmla="*/ 138094 w 258257"/>
                <a:gd name="connsiteY1" fmla="*/ 110428 h 200340"/>
                <a:gd name="connsiteX2" fmla="*/ 108942 w 258257"/>
                <a:gd name="connsiteY2" fmla="*/ 200340 h 200340"/>
                <a:gd name="connsiteX3" fmla="*/ 34593 w 258257"/>
                <a:gd name="connsiteY3" fmla="*/ 147280 h 200340"/>
                <a:gd name="connsiteX4" fmla="*/ 39033 w 258257"/>
                <a:gd name="connsiteY4" fmla="*/ 57894 h 200340"/>
                <a:gd name="connsiteX5" fmla="*/ 104286 w 258257"/>
                <a:gd name="connsiteY5" fmla="*/ 981 h 200340"/>
                <a:gd name="connsiteX6" fmla="*/ 200270 w 258257"/>
                <a:gd name="connsiteY6" fmla="*/ 31281 h 200340"/>
                <a:gd name="connsiteX0" fmla="*/ 200268 w 258255"/>
                <a:gd name="connsiteY0" fmla="*/ 41870 h 210929"/>
                <a:gd name="connsiteX1" fmla="*/ 138092 w 258255"/>
                <a:gd name="connsiteY1" fmla="*/ 121017 h 210929"/>
                <a:gd name="connsiteX2" fmla="*/ 108940 w 258255"/>
                <a:gd name="connsiteY2" fmla="*/ 210929 h 210929"/>
                <a:gd name="connsiteX3" fmla="*/ 34591 w 258255"/>
                <a:gd name="connsiteY3" fmla="*/ 157869 h 210929"/>
                <a:gd name="connsiteX4" fmla="*/ 39031 w 258255"/>
                <a:gd name="connsiteY4" fmla="*/ 68483 h 210929"/>
                <a:gd name="connsiteX5" fmla="*/ 104284 w 258255"/>
                <a:gd name="connsiteY5" fmla="*/ 11570 h 210929"/>
                <a:gd name="connsiteX6" fmla="*/ 200268 w 258255"/>
                <a:gd name="connsiteY6" fmla="*/ 41870 h 210929"/>
                <a:gd name="connsiteX0" fmla="*/ 142548 w 200535"/>
                <a:gd name="connsiteY0" fmla="*/ 45933 h 210929"/>
                <a:gd name="connsiteX1" fmla="*/ 138094 w 200535"/>
                <a:gd name="connsiteY1" fmla="*/ 121017 h 210929"/>
                <a:gd name="connsiteX2" fmla="*/ 108942 w 200535"/>
                <a:gd name="connsiteY2" fmla="*/ 210929 h 210929"/>
                <a:gd name="connsiteX3" fmla="*/ 34593 w 200535"/>
                <a:gd name="connsiteY3" fmla="*/ 157869 h 210929"/>
                <a:gd name="connsiteX4" fmla="*/ 39033 w 200535"/>
                <a:gd name="connsiteY4" fmla="*/ 68483 h 210929"/>
                <a:gd name="connsiteX5" fmla="*/ 104286 w 200535"/>
                <a:gd name="connsiteY5" fmla="*/ 11570 h 210929"/>
                <a:gd name="connsiteX6" fmla="*/ 142548 w 200535"/>
                <a:gd name="connsiteY6" fmla="*/ 45933 h 210929"/>
                <a:gd name="connsiteX0" fmla="*/ 104284 w 173818"/>
                <a:gd name="connsiteY0" fmla="*/ 983 h 200342"/>
                <a:gd name="connsiteX1" fmla="*/ 138092 w 173818"/>
                <a:gd name="connsiteY1" fmla="*/ 110430 h 200342"/>
                <a:gd name="connsiteX2" fmla="*/ 108940 w 173818"/>
                <a:gd name="connsiteY2" fmla="*/ 200342 h 200342"/>
                <a:gd name="connsiteX3" fmla="*/ 34591 w 173818"/>
                <a:gd name="connsiteY3" fmla="*/ 147282 h 200342"/>
                <a:gd name="connsiteX4" fmla="*/ 39031 w 173818"/>
                <a:gd name="connsiteY4" fmla="*/ 57896 h 200342"/>
                <a:gd name="connsiteX5" fmla="*/ 104284 w 173818"/>
                <a:gd name="connsiteY5" fmla="*/ 983 h 200342"/>
                <a:gd name="connsiteX0" fmla="*/ 90963 w 160499"/>
                <a:gd name="connsiteY0" fmla="*/ 981 h 200340"/>
                <a:gd name="connsiteX1" fmla="*/ 124771 w 160499"/>
                <a:gd name="connsiteY1" fmla="*/ 110428 h 200340"/>
                <a:gd name="connsiteX2" fmla="*/ 95619 w 160499"/>
                <a:gd name="connsiteY2" fmla="*/ 200340 h 200340"/>
                <a:gd name="connsiteX3" fmla="*/ 21270 w 160499"/>
                <a:gd name="connsiteY3" fmla="*/ 147280 h 200340"/>
                <a:gd name="connsiteX4" fmla="*/ 25710 w 160499"/>
                <a:gd name="connsiteY4" fmla="*/ 57894 h 200340"/>
                <a:gd name="connsiteX5" fmla="*/ 90963 w 160499"/>
                <a:gd name="connsiteY5" fmla="*/ 981 h 2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499" h="200340">
                  <a:moveTo>
                    <a:pt x="90963" y="981"/>
                  </a:moveTo>
                  <a:cubicBezTo>
                    <a:pt x="107473" y="9737"/>
                    <a:pt x="123995" y="77202"/>
                    <a:pt x="124771" y="110428"/>
                  </a:cubicBezTo>
                  <a:cubicBezTo>
                    <a:pt x="160498" y="45061"/>
                    <a:pt x="98701" y="181893"/>
                    <a:pt x="95619" y="200340"/>
                  </a:cubicBezTo>
                  <a:lnTo>
                    <a:pt x="21270" y="147280"/>
                  </a:lnTo>
                  <a:cubicBezTo>
                    <a:pt x="0" y="111349"/>
                    <a:pt x="14095" y="82277"/>
                    <a:pt x="25710" y="57894"/>
                  </a:cubicBezTo>
                  <a:cubicBezTo>
                    <a:pt x="37325" y="33511"/>
                    <a:pt x="69270" y="-1"/>
                    <a:pt x="90963" y="981"/>
                  </a:cubicBezTo>
                  <a:close/>
                </a:path>
              </a:pathLst>
            </a:custGeom>
            <a:solidFill>
              <a:srgbClr val="967AB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04835" name="Group 548"/>
          <p:cNvGrpSpPr>
            <a:grpSpLocks/>
          </p:cNvGrpSpPr>
          <p:nvPr/>
        </p:nvGrpSpPr>
        <p:grpSpPr bwMode="auto">
          <a:xfrm>
            <a:off x="5823348" y="2396728"/>
            <a:ext cx="159544" cy="146447"/>
            <a:chOff x="2353465" y="4014574"/>
            <a:chExt cx="1007150" cy="922211"/>
          </a:xfrm>
        </p:grpSpPr>
        <p:pic>
          <p:nvPicPr>
            <p:cNvPr id="550" name="Picture 549" descr="Illustration1-PPTRes_Cell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3465" y="4014574"/>
              <a:ext cx="1007150" cy="922211"/>
            </a:xfrm>
            <a:prstGeom prst="rect">
              <a:avLst/>
            </a:prstGeom>
            <a:effectLst>
              <a:outerShdw blurRad="2032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1" name="Freeform 550"/>
            <p:cNvSpPr/>
            <p:nvPr/>
          </p:nvSpPr>
          <p:spPr bwMode="auto">
            <a:xfrm>
              <a:off x="2601492" y="4434443"/>
              <a:ext cx="142807" cy="164949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0 w 27432"/>
                <a:gd name="connsiteY0" fmla="*/ 0 h 108394"/>
                <a:gd name="connsiteX1" fmla="*/ 27432 w 27432"/>
                <a:gd name="connsiteY1" fmla="*/ 0 h 108394"/>
                <a:gd name="connsiteX2" fmla="*/ 27432 w 27432"/>
                <a:gd name="connsiteY2" fmla="*/ 27432 h 108394"/>
                <a:gd name="connsiteX3" fmla="*/ 9525 w 27432"/>
                <a:gd name="connsiteY3" fmla="*/ 108394 h 108394"/>
                <a:gd name="connsiteX4" fmla="*/ 0 w 27432"/>
                <a:gd name="connsiteY4" fmla="*/ 0 h 108394"/>
                <a:gd name="connsiteX0" fmla="*/ 0 w 41719"/>
                <a:gd name="connsiteY0" fmla="*/ 22431 h 157019"/>
                <a:gd name="connsiteX1" fmla="*/ 27432 w 41719"/>
                <a:gd name="connsiteY1" fmla="*/ 22431 h 157019"/>
                <a:gd name="connsiteX2" fmla="*/ 41719 w 41719"/>
                <a:gd name="connsiteY2" fmla="*/ 157019 h 157019"/>
                <a:gd name="connsiteX3" fmla="*/ 9525 w 41719"/>
                <a:gd name="connsiteY3" fmla="*/ 130825 h 157019"/>
                <a:gd name="connsiteX4" fmla="*/ 0 w 41719"/>
                <a:gd name="connsiteY4" fmla="*/ 22431 h 157019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9525 w 96489"/>
                <a:gd name="connsiteY3" fmla="*/ 108394 h 134588"/>
                <a:gd name="connsiteX4" fmla="*/ 0 w 96489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20744 w 96489"/>
                <a:gd name="connsiteY3" fmla="*/ 76934 h 134588"/>
                <a:gd name="connsiteX4" fmla="*/ 0 w 96489"/>
                <a:gd name="connsiteY4" fmla="*/ 0 h 134588"/>
                <a:gd name="connsiteX0" fmla="*/ 1694 w 98183"/>
                <a:gd name="connsiteY0" fmla="*/ 0 h 134588"/>
                <a:gd name="connsiteX1" fmla="*/ 98183 w 98183"/>
                <a:gd name="connsiteY1" fmla="*/ 69056 h 134588"/>
                <a:gd name="connsiteX2" fmla="*/ 43413 w 98183"/>
                <a:gd name="connsiteY2" fmla="*/ 134588 h 134588"/>
                <a:gd name="connsiteX3" fmla="*/ 0 w 98183"/>
                <a:gd name="connsiteY3" fmla="*/ 79356 h 134588"/>
                <a:gd name="connsiteX4" fmla="*/ 1694 w 98183"/>
                <a:gd name="connsiteY4" fmla="*/ 0 h 134588"/>
                <a:gd name="connsiteX0" fmla="*/ 565 w 108273"/>
                <a:gd name="connsiteY0" fmla="*/ 0 h 127327"/>
                <a:gd name="connsiteX1" fmla="*/ 108273 w 108273"/>
                <a:gd name="connsiteY1" fmla="*/ 61795 h 127327"/>
                <a:gd name="connsiteX2" fmla="*/ 53503 w 108273"/>
                <a:gd name="connsiteY2" fmla="*/ 127327 h 127327"/>
                <a:gd name="connsiteX3" fmla="*/ 10090 w 108273"/>
                <a:gd name="connsiteY3" fmla="*/ 72095 h 127327"/>
                <a:gd name="connsiteX4" fmla="*/ 565 w 108273"/>
                <a:gd name="connsiteY4" fmla="*/ 0 h 127327"/>
                <a:gd name="connsiteX0" fmla="*/ 565 w 108273"/>
                <a:gd name="connsiteY0" fmla="*/ 0 h 107966"/>
                <a:gd name="connsiteX1" fmla="*/ 108273 w 108273"/>
                <a:gd name="connsiteY1" fmla="*/ 61795 h 107966"/>
                <a:gd name="connsiteX2" fmla="*/ 87159 w 108273"/>
                <a:gd name="connsiteY2" fmla="*/ 107966 h 107966"/>
                <a:gd name="connsiteX3" fmla="*/ 10090 w 108273"/>
                <a:gd name="connsiteY3" fmla="*/ 72095 h 107966"/>
                <a:gd name="connsiteX4" fmla="*/ 565 w 108273"/>
                <a:gd name="connsiteY4" fmla="*/ 0 h 107966"/>
                <a:gd name="connsiteX0" fmla="*/ 10108 w 98183"/>
                <a:gd name="connsiteY0" fmla="*/ 0 h 110386"/>
                <a:gd name="connsiteX1" fmla="*/ 98183 w 98183"/>
                <a:gd name="connsiteY1" fmla="*/ 64215 h 110386"/>
                <a:gd name="connsiteX2" fmla="*/ 77069 w 98183"/>
                <a:gd name="connsiteY2" fmla="*/ 110386 h 110386"/>
                <a:gd name="connsiteX3" fmla="*/ 0 w 98183"/>
                <a:gd name="connsiteY3" fmla="*/ 74515 h 110386"/>
                <a:gd name="connsiteX4" fmla="*/ 10108 w 98183"/>
                <a:gd name="connsiteY4" fmla="*/ 0 h 110386"/>
                <a:gd name="connsiteX0" fmla="*/ 10108 w 129512"/>
                <a:gd name="connsiteY0" fmla="*/ 0 h 166048"/>
                <a:gd name="connsiteX1" fmla="*/ 98183 w 129512"/>
                <a:gd name="connsiteY1" fmla="*/ 64215 h 166048"/>
                <a:gd name="connsiteX2" fmla="*/ 124749 w 129512"/>
                <a:gd name="connsiteY2" fmla="*/ 166048 h 166048"/>
                <a:gd name="connsiteX3" fmla="*/ 0 w 129512"/>
                <a:gd name="connsiteY3" fmla="*/ 74515 h 166048"/>
                <a:gd name="connsiteX4" fmla="*/ 10108 w 129512"/>
                <a:gd name="connsiteY4" fmla="*/ 0 h 166048"/>
                <a:gd name="connsiteX0" fmla="*/ 10108 w 171104"/>
                <a:gd name="connsiteY0" fmla="*/ 0 h 166048"/>
                <a:gd name="connsiteX1" fmla="*/ 171104 w 171104"/>
                <a:gd name="connsiteY1" fmla="*/ 110196 h 166048"/>
                <a:gd name="connsiteX2" fmla="*/ 124749 w 171104"/>
                <a:gd name="connsiteY2" fmla="*/ 166048 h 166048"/>
                <a:gd name="connsiteX3" fmla="*/ 0 w 171104"/>
                <a:gd name="connsiteY3" fmla="*/ 74515 h 166048"/>
                <a:gd name="connsiteX4" fmla="*/ 10108 w 171104"/>
                <a:gd name="connsiteY4" fmla="*/ 0 h 166048"/>
                <a:gd name="connsiteX0" fmla="*/ 10108 w 171104"/>
                <a:gd name="connsiteY0" fmla="*/ 0 h 161208"/>
                <a:gd name="connsiteX1" fmla="*/ 171104 w 171104"/>
                <a:gd name="connsiteY1" fmla="*/ 110196 h 161208"/>
                <a:gd name="connsiteX2" fmla="*/ 130359 w 171104"/>
                <a:gd name="connsiteY2" fmla="*/ 161208 h 161208"/>
                <a:gd name="connsiteX3" fmla="*/ 0 w 171104"/>
                <a:gd name="connsiteY3" fmla="*/ 74515 h 161208"/>
                <a:gd name="connsiteX4" fmla="*/ 10108 w 171104"/>
                <a:gd name="connsiteY4" fmla="*/ 0 h 16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04" h="161208">
                  <a:moveTo>
                    <a:pt x="10108" y="0"/>
                  </a:moveTo>
                  <a:cubicBezTo>
                    <a:pt x="19252" y="0"/>
                    <a:pt x="159389" y="99671"/>
                    <a:pt x="171104" y="110196"/>
                  </a:cubicBezTo>
                  <a:cubicBezTo>
                    <a:pt x="156626" y="130246"/>
                    <a:pt x="135122" y="149682"/>
                    <a:pt x="130359" y="161208"/>
                  </a:cubicBezTo>
                  <a:lnTo>
                    <a:pt x="0" y="74515"/>
                  </a:lnTo>
                  <a:cubicBezTo>
                    <a:pt x="565" y="48063"/>
                    <a:pt x="9543" y="26452"/>
                    <a:pt x="10108" y="0"/>
                  </a:cubicBezTo>
                  <a:close/>
                </a:path>
              </a:pathLst>
            </a:custGeom>
            <a:solidFill>
              <a:srgbClr val="F0525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52" name="Freeform 551"/>
            <p:cNvSpPr/>
            <p:nvPr/>
          </p:nvSpPr>
          <p:spPr bwMode="auto">
            <a:xfrm>
              <a:off x="2706717" y="4524416"/>
              <a:ext cx="135289" cy="112463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389" h="192793">
                  <a:moveTo>
                    <a:pt x="100424" y="184666"/>
                  </a:moveTo>
                  <a:cubicBezTo>
                    <a:pt x="158411" y="192793"/>
                    <a:pt x="175687" y="170724"/>
                    <a:pt x="206976" y="129733"/>
                  </a:cubicBezTo>
                  <a:cubicBezTo>
                    <a:pt x="242703" y="64366"/>
                    <a:pt x="256389" y="34613"/>
                    <a:pt x="253307" y="53060"/>
                  </a:cubicBezTo>
                  <a:lnTo>
                    <a:pt x="178958" y="0"/>
                  </a:lnTo>
                  <a:cubicBezTo>
                    <a:pt x="144366" y="29078"/>
                    <a:pt x="144916" y="48756"/>
                    <a:pt x="125675" y="56882"/>
                  </a:cubicBezTo>
                  <a:cubicBezTo>
                    <a:pt x="106434" y="65008"/>
                    <a:pt x="85938" y="39958"/>
                    <a:pt x="63512" y="48757"/>
                  </a:cubicBezTo>
                  <a:lnTo>
                    <a:pt x="0" y="109674"/>
                  </a:lnTo>
                  <a:cubicBezTo>
                    <a:pt x="21634" y="130608"/>
                    <a:pt x="43269" y="171857"/>
                    <a:pt x="100424" y="184666"/>
                  </a:cubicBezTo>
                  <a:close/>
                </a:path>
              </a:pathLst>
            </a:custGeom>
            <a:solidFill>
              <a:srgbClr val="63B1D8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53" name="Freeform 552"/>
            <p:cNvSpPr/>
            <p:nvPr/>
          </p:nvSpPr>
          <p:spPr bwMode="auto">
            <a:xfrm>
              <a:off x="2811941" y="4374462"/>
              <a:ext cx="97711" cy="127458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314684 h 322811"/>
                <a:gd name="connsiteX1" fmla="*/ 206976 w 256389"/>
                <a:gd name="connsiteY1" fmla="*/ 259751 h 322811"/>
                <a:gd name="connsiteX2" fmla="*/ 253307 w 256389"/>
                <a:gd name="connsiteY2" fmla="*/ 183078 h 322811"/>
                <a:gd name="connsiteX3" fmla="*/ 178958 w 256389"/>
                <a:gd name="connsiteY3" fmla="*/ 130018 h 322811"/>
                <a:gd name="connsiteX4" fmla="*/ 214479 w 256389"/>
                <a:gd name="connsiteY4" fmla="*/ 8126 h 322811"/>
                <a:gd name="connsiteX5" fmla="*/ 63512 w 256389"/>
                <a:gd name="connsiteY5" fmla="*/ 178775 h 322811"/>
                <a:gd name="connsiteX6" fmla="*/ 0 w 256389"/>
                <a:gd name="connsiteY6" fmla="*/ 239692 h 322811"/>
                <a:gd name="connsiteX7" fmla="*/ 100424 w 256389"/>
                <a:gd name="connsiteY7" fmla="*/ 314684 h 322811"/>
                <a:gd name="connsiteX0" fmla="*/ 100424 w 318185"/>
                <a:gd name="connsiteY0" fmla="*/ 314684 h 322811"/>
                <a:gd name="connsiteX1" fmla="*/ 282459 w 318185"/>
                <a:gd name="connsiteY1" fmla="*/ 93166 h 322811"/>
                <a:gd name="connsiteX2" fmla="*/ 253307 w 318185"/>
                <a:gd name="connsiteY2" fmla="*/ 183078 h 322811"/>
                <a:gd name="connsiteX3" fmla="*/ 178958 w 318185"/>
                <a:gd name="connsiteY3" fmla="*/ 130018 h 322811"/>
                <a:gd name="connsiteX4" fmla="*/ 214479 w 318185"/>
                <a:gd name="connsiteY4" fmla="*/ 8126 h 322811"/>
                <a:gd name="connsiteX5" fmla="*/ 63512 w 318185"/>
                <a:gd name="connsiteY5" fmla="*/ 178775 h 322811"/>
                <a:gd name="connsiteX6" fmla="*/ 0 w 318185"/>
                <a:gd name="connsiteY6" fmla="*/ 239692 h 322811"/>
                <a:gd name="connsiteX7" fmla="*/ 100424 w 318185"/>
                <a:gd name="connsiteY7" fmla="*/ 314684 h 322811"/>
                <a:gd name="connsiteX0" fmla="*/ 344635 w 402622"/>
                <a:gd name="connsiteY0" fmla="*/ 14019 h 260626"/>
                <a:gd name="connsiteX1" fmla="*/ 282459 w 402622"/>
                <a:gd name="connsiteY1" fmla="*/ 93166 h 260626"/>
                <a:gd name="connsiteX2" fmla="*/ 253307 w 402622"/>
                <a:gd name="connsiteY2" fmla="*/ 183078 h 260626"/>
                <a:gd name="connsiteX3" fmla="*/ 178958 w 402622"/>
                <a:gd name="connsiteY3" fmla="*/ 130018 h 260626"/>
                <a:gd name="connsiteX4" fmla="*/ 214479 w 402622"/>
                <a:gd name="connsiteY4" fmla="*/ 8126 h 260626"/>
                <a:gd name="connsiteX5" fmla="*/ 63512 w 402622"/>
                <a:gd name="connsiteY5" fmla="*/ 178775 h 260626"/>
                <a:gd name="connsiteX6" fmla="*/ 0 w 402622"/>
                <a:gd name="connsiteY6" fmla="*/ 239692 h 260626"/>
                <a:gd name="connsiteX7" fmla="*/ 344635 w 402622"/>
                <a:gd name="connsiteY7" fmla="*/ 14019 h 260626"/>
                <a:gd name="connsiteX0" fmla="*/ 281123 w 339110"/>
                <a:gd name="connsiteY0" fmla="*/ 30300 h 199359"/>
                <a:gd name="connsiteX1" fmla="*/ 218947 w 339110"/>
                <a:gd name="connsiteY1" fmla="*/ 109447 h 199359"/>
                <a:gd name="connsiteX2" fmla="*/ 189795 w 339110"/>
                <a:gd name="connsiteY2" fmla="*/ 199359 h 199359"/>
                <a:gd name="connsiteX3" fmla="*/ 115446 w 339110"/>
                <a:gd name="connsiteY3" fmla="*/ 146299 h 199359"/>
                <a:gd name="connsiteX4" fmla="*/ 150967 w 339110"/>
                <a:gd name="connsiteY4" fmla="*/ 24407 h 199359"/>
                <a:gd name="connsiteX5" fmla="*/ 0 w 339110"/>
                <a:gd name="connsiteY5" fmla="*/ 195056 h 199359"/>
                <a:gd name="connsiteX6" fmla="*/ 185139 w 339110"/>
                <a:gd name="connsiteY6" fmla="*/ 0 h 199359"/>
                <a:gd name="connsiteX7" fmla="*/ 281123 w 339110"/>
                <a:gd name="connsiteY7" fmla="*/ 30300 h 199359"/>
                <a:gd name="connsiteX0" fmla="*/ 200268 w 258255"/>
                <a:gd name="connsiteY0" fmla="*/ 31283 h 200342"/>
                <a:gd name="connsiteX1" fmla="*/ 138092 w 258255"/>
                <a:gd name="connsiteY1" fmla="*/ 110430 h 200342"/>
                <a:gd name="connsiteX2" fmla="*/ 108940 w 258255"/>
                <a:gd name="connsiteY2" fmla="*/ 200342 h 200342"/>
                <a:gd name="connsiteX3" fmla="*/ 34591 w 258255"/>
                <a:gd name="connsiteY3" fmla="*/ 147282 h 200342"/>
                <a:gd name="connsiteX4" fmla="*/ 70112 w 258255"/>
                <a:gd name="connsiteY4" fmla="*/ 25390 h 200342"/>
                <a:gd name="connsiteX5" fmla="*/ 104284 w 258255"/>
                <a:gd name="connsiteY5" fmla="*/ 983 h 200342"/>
                <a:gd name="connsiteX6" fmla="*/ 200268 w 258255"/>
                <a:gd name="connsiteY6" fmla="*/ 31283 h 200342"/>
                <a:gd name="connsiteX0" fmla="*/ 200270 w 258257"/>
                <a:gd name="connsiteY0" fmla="*/ 31281 h 200340"/>
                <a:gd name="connsiteX1" fmla="*/ 138094 w 258257"/>
                <a:gd name="connsiteY1" fmla="*/ 110428 h 200340"/>
                <a:gd name="connsiteX2" fmla="*/ 108942 w 258257"/>
                <a:gd name="connsiteY2" fmla="*/ 200340 h 200340"/>
                <a:gd name="connsiteX3" fmla="*/ 34593 w 258257"/>
                <a:gd name="connsiteY3" fmla="*/ 147280 h 200340"/>
                <a:gd name="connsiteX4" fmla="*/ 39033 w 258257"/>
                <a:gd name="connsiteY4" fmla="*/ 57894 h 200340"/>
                <a:gd name="connsiteX5" fmla="*/ 104286 w 258257"/>
                <a:gd name="connsiteY5" fmla="*/ 981 h 200340"/>
                <a:gd name="connsiteX6" fmla="*/ 200270 w 258257"/>
                <a:gd name="connsiteY6" fmla="*/ 31281 h 200340"/>
                <a:gd name="connsiteX0" fmla="*/ 200268 w 258255"/>
                <a:gd name="connsiteY0" fmla="*/ 41870 h 210929"/>
                <a:gd name="connsiteX1" fmla="*/ 138092 w 258255"/>
                <a:gd name="connsiteY1" fmla="*/ 121017 h 210929"/>
                <a:gd name="connsiteX2" fmla="*/ 108940 w 258255"/>
                <a:gd name="connsiteY2" fmla="*/ 210929 h 210929"/>
                <a:gd name="connsiteX3" fmla="*/ 34591 w 258255"/>
                <a:gd name="connsiteY3" fmla="*/ 157869 h 210929"/>
                <a:gd name="connsiteX4" fmla="*/ 39031 w 258255"/>
                <a:gd name="connsiteY4" fmla="*/ 68483 h 210929"/>
                <a:gd name="connsiteX5" fmla="*/ 104284 w 258255"/>
                <a:gd name="connsiteY5" fmla="*/ 11570 h 210929"/>
                <a:gd name="connsiteX6" fmla="*/ 200268 w 258255"/>
                <a:gd name="connsiteY6" fmla="*/ 41870 h 210929"/>
                <a:gd name="connsiteX0" fmla="*/ 142548 w 200535"/>
                <a:gd name="connsiteY0" fmla="*/ 45933 h 210929"/>
                <a:gd name="connsiteX1" fmla="*/ 138094 w 200535"/>
                <a:gd name="connsiteY1" fmla="*/ 121017 h 210929"/>
                <a:gd name="connsiteX2" fmla="*/ 108942 w 200535"/>
                <a:gd name="connsiteY2" fmla="*/ 210929 h 210929"/>
                <a:gd name="connsiteX3" fmla="*/ 34593 w 200535"/>
                <a:gd name="connsiteY3" fmla="*/ 157869 h 210929"/>
                <a:gd name="connsiteX4" fmla="*/ 39033 w 200535"/>
                <a:gd name="connsiteY4" fmla="*/ 68483 h 210929"/>
                <a:gd name="connsiteX5" fmla="*/ 104286 w 200535"/>
                <a:gd name="connsiteY5" fmla="*/ 11570 h 210929"/>
                <a:gd name="connsiteX6" fmla="*/ 142548 w 200535"/>
                <a:gd name="connsiteY6" fmla="*/ 45933 h 210929"/>
                <a:gd name="connsiteX0" fmla="*/ 104284 w 173818"/>
                <a:gd name="connsiteY0" fmla="*/ 983 h 200342"/>
                <a:gd name="connsiteX1" fmla="*/ 138092 w 173818"/>
                <a:gd name="connsiteY1" fmla="*/ 110430 h 200342"/>
                <a:gd name="connsiteX2" fmla="*/ 108940 w 173818"/>
                <a:gd name="connsiteY2" fmla="*/ 200342 h 200342"/>
                <a:gd name="connsiteX3" fmla="*/ 34591 w 173818"/>
                <a:gd name="connsiteY3" fmla="*/ 147282 h 200342"/>
                <a:gd name="connsiteX4" fmla="*/ 39031 w 173818"/>
                <a:gd name="connsiteY4" fmla="*/ 57896 h 200342"/>
                <a:gd name="connsiteX5" fmla="*/ 104284 w 173818"/>
                <a:gd name="connsiteY5" fmla="*/ 983 h 200342"/>
                <a:gd name="connsiteX0" fmla="*/ 166449 w 182958"/>
                <a:gd name="connsiteY0" fmla="*/ 983 h 192217"/>
                <a:gd name="connsiteX1" fmla="*/ 138094 w 182958"/>
                <a:gd name="connsiteY1" fmla="*/ 102305 h 192217"/>
                <a:gd name="connsiteX2" fmla="*/ 108942 w 182958"/>
                <a:gd name="connsiteY2" fmla="*/ 192217 h 192217"/>
                <a:gd name="connsiteX3" fmla="*/ 34593 w 182958"/>
                <a:gd name="connsiteY3" fmla="*/ 139157 h 192217"/>
                <a:gd name="connsiteX4" fmla="*/ 39033 w 182958"/>
                <a:gd name="connsiteY4" fmla="*/ 49771 h 192217"/>
                <a:gd name="connsiteX5" fmla="*/ 166449 w 182958"/>
                <a:gd name="connsiteY5" fmla="*/ 983 h 192217"/>
                <a:gd name="connsiteX0" fmla="*/ 166447 w 182958"/>
                <a:gd name="connsiteY0" fmla="*/ 17234 h 208468"/>
                <a:gd name="connsiteX1" fmla="*/ 138092 w 182958"/>
                <a:gd name="connsiteY1" fmla="*/ 118556 h 208468"/>
                <a:gd name="connsiteX2" fmla="*/ 108940 w 182958"/>
                <a:gd name="connsiteY2" fmla="*/ 208468 h 208468"/>
                <a:gd name="connsiteX3" fmla="*/ 34591 w 182958"/>
                <a:gd name="connsiteY3" fmla="*/ 155408 h 208468"/>
                <a:gd name="connsiteX4" fmla="*/ 39031 w 182958"/>
                <a:gd name="connsiteY4" fmla="*/ 66022 h 208468"/>
                <a:gd name="connsiteX5" fmla="*/ 166447 w 182958"/>
                <a:gd name="connsiteY5" fmla="*/ 17234 h 208468"/>
                <a:gd name="connsiteX0" fmla="*/ 166449 w 187142"/>
                <a:gd name="connsiteY0" fmla="*/ 17234 h 208468"/>
                <a:gd name="connsiteX1" fmla="*/ 151416 w 187142"/>
                <a:gd name="connsiteY1" fmla="*/ 126683 h 208468"/>
                <a:gd name="connsiteX2" fmla="*/ 108942 w 187142"/>
                <a:gd name="connsiteY2" fmla="*/ 208468 h 208468"/>
                <a:gd name="connsiteX3" fmla="*/ 34593 w 187142"/>
                <a:gd name="connsiteY3" fmla="*/ 155408 h 208468"/>
                <a:gd name="connsiteX4" fmla="*/ 39033 w 187142"/>
                <a:gd name="connsiteY4" fmla="*/ 66022 h 208468"/>
                <a:gd name="connsiteX5" fmla="*/ 166449 w 187142"/>
                <a:gd name="connsiteY5" fmla="*/ 17234 h 208468"/>
                <a:gd name="connsiteX0" fmla="*/ 157566 w 178261"/>
                <a:gd name="connsiteY0" fmla="*/ 17234 h 208468"/>
                <a:gd name="connsiteX1" fmla="*/ 142533 w 178261"/>
                <a:gd name="connsiteY1" fmla="*/ 126683 h 208468"/>
                <a:gd name="connsiteX2" fmla="*/ 100059 w 178261"/>
                <a:gd name="connsiteY2" fmla="*/ 208468 h 208468"/>
                <a:gd name="connsiteX3" fmla="*/ 25710 w 178261"/>
                <a:gd name="connsiteY3" fmla="*/ 155408 h 208468"/>
                <a:gd name="connsiteX4" fmla="*/ 30150 w 178261"/>
                <a:gd name="connsiteY4" fmla="*/ 66022 h 208468"/>
                <a:gd name="connsiteX5" fmla="*/ 157566 w 178261"/>
                <a:gd name="connsiteY5" fmla="*/ 17234 h 2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61" h="208468">
                  <a:moveTo>
                    <a:pt x="157566" y="17234"/>
                  </a:moveTo>
                  <a:cubicBezTo>
                    <a:pt x="174076" y="25990"/>
                    <a:pt x="141757" y="93457"/>
                    <a:pt x="142533" y="126683"/>
                  </a:cubicBezTo>
                  <a:cubicBezTo>
                    <a:pt x="178260" y="61316"/>
                    <a:pt x="103141" y="190021"/>
                    <a:pt x="100059" y="208468"/>
                  </a:cubicBezTo>
                  <a:lnTo>
                    <a:pt x="25710" y="155408"/>
                  </a:lnTo>
                  <a:cubicBezTo>
                    <a:pt x="0" y="127602"/>
                    <a:pt x="8174" y="89051"/>
                    <a:pt x="30150" y="66022"/>
                  </a:cubicBezTo>
                  <a:cubicBezTo>
                    <a:pt x="52126" y="42993"/>
                    <a:pt x="82590" y="0"/>
                    <a:pt x="157566" y="17234"/>
                  </a:cubicBezTo>
                  <a:close/>
                </a:path>
              </a:pathLst>
            </a:custGeom>
            <a:solidFill>
              <a:srgbClr val="63B1D8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54" name="Freeform 553"/>
            <p:cNvSpPr/>
            <p:nvPr/>
          </p:nvSpPr>
          <p:spPr bwMode="auto">
            <a:xfrm>
              <a:off x="2887102" y="4389457"/>
              <a:ext cx="150321" cy="157449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0 w 27432"/>
                <a:gd name="connsiteY0" fmla="*/ 0 h 108394"/>
                <a:gd name="connsiteX1" fmla="*/ 27432 w 27432"/>
                <a:gd name="connsiteY1" fmla="*/ 0 h 108394"/>
                <a:gd name="connsiteX2" fmla="*/ 27432 w 27432"/>
                <a:gd name="connsiteY2" fmla="*/ 27432 h 108394"/>
                <a:gd name="connsiteX3" fmla="*/ 9525 w 27432"/>
                <a:gd name="connsiteY3" fmla="*/ 108394 h 108394"/>
                <a:gd name="connsiteX4" fmla="*/ 0 w 27432"/>
                <a:gd name="connsiteY4" fmla="*/ 0 h 108394"/>
                <a:gd name="connsiteX0" fmla="*/ 0 w 41719"/>
                <a:gd name="connsiteY0" fmla="*/ 22431 h 157019"/>
                <a:gd name="connsiteX1" fmla="*/ 27432 w 41719"/>
                <a:gd name="connsiteY1" fmla="*/ 22431 h 157019"/>
                <a:gd name="connsiteX2" fmla="*/ 41719 w 41719"/>
                <a:gd name="connsiteY2" fmla="*/ 157019 h 157019"/>
                <a:gd name="connsiteX3" fmla="*/ 9525 w 41719"/>
                <a:gd name="connsiteY3" fmla="*/ 130825 h 157019"/>
                <a:gd name="connsiteX4" fmla="*/ 0 w 41719"/>
                <a:gd name="connsiteY4" fmla="*/ 22431 h 157019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9525 w 96489"/>
                <a:gd name="connsiteY3" fmla="*/ 108394 h 134588"/>
                <a:gd name="connsiteX4" fmla="*/ 0 w 96489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20744 w 96489"/>
                <a:gd name="connsiteY3" fmla="*/ 76934 h 134588"/>
                <a:gd name="connsiteX4" fmla="*/ 0 w 96489"/>
                <a:gd name="connsiteY4" fmla="*/ 0 h 134588"/>
                <a:gd name="connsiteX0" fmla="*/ 1694 w 98183"/>
                <a:gd name="connsiteY0" fmla="*/ 0 h 134588"/>
                <a:gd name="connsiteX1" fmla="*/ 98183 w 98183"/>
                <a:gd name="connsiteY1" fmla="*/ 69056 h 134588"/>
                <a:gd name="connsiteX2" fmla="*/ 43413 w 98183"/>
                <a:gd name="connsiteY2" fmla="*/ 134588 h 134588"/>
                <a:gd name="connsiteX3" fmla="*/ 0 w 98183"/>
                <a:gd name="connsiteY3" fmla="*/ 79356 h 134588"/>
                <a:gd name="connsiteX4" fmla="*/ 1694 w 98183"/>
                <a:gd name="connsiteY4" fmla="*/ 0 h 134588"/>
                <a:gd name="connsiteX0" fmla="*/ 565 w 108273"/>
                <a:gd name="connsiteY0" fmla="*/ 0 h 127327"/>
                <a:gd name="connsiteX1" fmla="*/ 108273 w 108273"/>
                <a:gd name="connsiteY1" fmla="*/ 61795 h 127327"/>
                <a:gd name="connsiteX2" fmla="*/ 53503 w 108273"/>
                <a:gd name="connsiteY2" fmla="*/ 127327 h 127327"/>
                <a:gd name="connsiteX3" fmla="*/ 10090 w 108273"/>
                <a:gd name="connsiteY3" fmla="*/ 72095 h 127327"/>
                <a:gd name="connsiteX4" fmla="*/ 565 w 108273"/>
                <a:gd name="connsiteY4" fmla="*/ 0 h 127327"/>
                <a:gd name="connsiteX0" fmla="*/ 565 w 108273"/>
                <a:gd name="connsiteY0" fmla="*/ 0 h 107966"/>
                <a:gd name="connsiteX1" fmla="*/ 108273 w 108273"/>
                <a:gd name="connsiteY1" fmla="*/ 61795 h 107966"/>
                <a:gd name="connsiteX2" fmla="*/ 87159 w 108273"/>
                <a:gd name="connsiteY2" fmla="*/ 107966 h 107966"/>
                <a:gd name="connsiteX3" fmla="*/ 10090 w 108273"/>
                <a:gd name="connsiteY3" fmla="*/ 72095 h 107966"/>
                <a:gd name="connsiteX4" fmla="*/ 565 w 108273"/>
                <a:gd name="connsiteY4" fmla="*/ 0 h 107966"/>
                <a:gd name="connsiteX0" fmla="*/ 10108 w 98183"/>
                <a:gd name="connsiteY0" fmla="*/ 0 h 110386"/>
                <a:gd name="connsiteX1" fmla="*/ 98183 w 98183"/>
                <a:gd name="connsiteY1" fmla="*/ 64215 h 110386"/>
                <a:gd name="connsiteX2" fmla="*/ 77069 w 98183"/>
                <a:gd name="connsiteY2" fmla="*/ 110386 h 110386"/>
                <a:gd name="connsiteX3" fmla="*/ 0 w 98183"/>
                <a:gd name="connsiteY3" fmla="*/ 74515 h 110386"/>
                <a:gd name="connsiteX4" fmla="*/ 10108 w 98183"/>
                <a:gd name="connsiteY4" fmla="*/ 0 h 110386"/>
                <a:gd name="connsiteX0" fmla="*/ 10108 w 129512"/>
                <a:gd name="connsiteY0" fmla="*/ 0 h 166048"/>
                <a:gd name="connsiteX1" fmla="*/ 98183 w 129512"/>
                <a:gd name="connsiteY1" fmla="*/ 64215 h 166048"/>
                <a:gd name="connsiteX2" fmla="*/ 124749 w 129512"/>
                <a:gd name="connsiteY2" fmla="*/ 166048 h 166048"/>
                <a:gd name="connsiteX3" fmla="*/ 0 w 129512"/>
                <a:gd name="connsiteY3" fmla="*/ 74515 h 166048"/>
                <a:gd name="connsiteX4" fmla="*/ 10108 w 129512"/>
                <a:gd name="connsiteY4" fmla="*/ 0 h 166048"/>
                <a:gd name="connsiteX0" fmla="*/ 10108 w 171104"/>
                <a:gd name="connsiteY0" fmla="*/ 0 h 166048"/>
                <a:gd name="connsiteX1" fmla="*/ 171104 w 171104"/>
                <a:gd name="connsiteY1" fmla="*/ 110196 h 166048"/>
                <a:gd name="connsiteX2" fmla="*/ 124749 w 171104"/>
                <a:gd name="connsiteY2" fmla="*/ 166048 h 166048"/>
                <a:gd name="connsiteX3" fmla="*/ 0 w 171104"/>
                <a:gd name="connsiteY3" fmla="*/ 74515 h 166048"/>
                <a:gd name="connsiteX4" fmla="*/ 10108 w 171104"/>
                <a:gd name="connsiteY4" fmla="*/ 0 h 166048"/>
                <a:gd name="connsiteX0" fmla="*/ 10108 w 171104"/>
                <a:gd name="connsiteY0" fmla="*/ 0 h 161208"/>
                <a:gd name="connsiteX1" fmla="*/ 171104 w 171104"/>
                <a:gd name="connsiteY1" fmla="*/ 110196 h 161208"/>
                <a:gd name="connsiteX2" fmla="*/ 130359 w 171104"/>
                <a:gd name="connsiteY2" fmla="*/ 161208 h 161208"/>
                <a:gd name="connsiteX3" fmla="*/ 0 w 171104"/>
                <a:gd name="connsiteY3" fmla="*/ 74515 h 161208"/>
                <a:gd name="connsiteX4" fmla="*/ 10108 w 171104"/>
                <a:gd name="connsiteY4" fmla="*/ 0 h 16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04" h="161208">
                  <a:moveTo>
                    <a:pt x="10108" y="0"/>
                  </a:moveTo>
                  <a:cubicBezTo>
                    <a:pt x="19252" y="0"/>
                    <a:pt x="159389" y="99671"/>
                    <a:pt x="171104" y="110196"/>
                  </a:cubicBezTo>
                  <a:cubicBezTo>
                    <a:pt x="156626" y="130246"/>
                    <a:pt x="135122" y="149682"/>
                    <a:pt x="130359" y="161208"/>
                  </a:cubicBezTo>
                  <a:lnTo>
                    <a:pt x="0" y="74515"/>
                  </a:lnTo>
                  <a:cubicBezTo>
                    <a:pt x="565" y="48063"/>
                    <a:pt x="9543" y="26452"/>
                    <a:pt x="10108" y="0"/>
                  </a:cubicBezTo>
                  <a:close/>
                </a:path>
              </a:pathLst>
            </a:custGeom>
            <a:solidFill>
              <a:srgbClr val="6DC183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992326" y="4471929"/>
              <a:ext cx="142807" cy="112467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389" h="192793">
                  <a:moveTo>
                    <a:pt x="100424" y="184666"/>
                  </a:moveTo>
                  <a:cubicBezTo>
                    <a:pt x="158411" y="192793"/>
                    <a:pt x="175687" y="170724"/>
                    <a:pt x="206976" y="129733"/>
                  </a:cubicBezTo>
                  <a:cubicBezTo>
                    <a:pt x="242703" y="64366"/>
                    <a:pt x="256389" y="34613"/>
                    <a:pt x="253307" y="53060"/>
                  </a:cubicBezTo>
                  <a:lnTo>
                    <a:pt x="178958" y="0"/>
                  </a:lnTo>
                  <a:cubicBezTo>
                    <a:pt x="144366" y="29078"/>
                    <a:pt x="144916" y="48756"/>
                    <a:pt x="125675" y="56882"/>
                  </a:cubicBezTo>
                  <a:cubicBezTo>
                    <a:pt x="106434" y="65008"/>
                    <a:pt x="85938" y="39958"/>
                    <a:pt x="63512" y="48757"/>
                  </a:cubicBezTo>
                  <a:lnTo>
                    <a:pt x="0" y="109674"/>
                  </a:lnTo>
                  <a:cubicBezTo>
                    <a:pt x="21634" y="130608"/>
                    <a:pt x="43269" y="171857"/>
                    <a:pt x="100424" y="184666"/>
                  </a:cubicBezTo>
                  <a:close/>
                </a:path>
              </a:pathLst>
            </a:custGeom>
            <a:solidFill>
              <a:srgbClr val="967AB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3105069" y="4329476"/>
              <a:ext cx="82674" cy="119963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314684 h 322811"/>
                <a:gd name="connsiteX1" fmla="*/ 206976 w 256389"/>
                <a:gd name="connsiteY1" fmla="*/ 259751 h 322811"/>
                <a:gd name="connsiteX2" fmla="*/ 253307 w 256389"/>
                <a:gd name="connsiteY2" fmla="*/ 183078 h 322811"/>
                <a:gd name="connsiteX3" fmla="*/ 178958 w 256389"/>
                <a:gd name="connsiteY3" fmla="*/ 130018 h 322811"/>
                <a:gd name="connsiteX4" fmla="*/ 214479 w 256389"/>
                <a:gd name="connsiteY4" fmla="*/ 8126 h 322811"/>
                <a:gd name="connsiteX5" fmla="*/ 63512 w 256389"/>
                <a:gd name="connsiteY5" fmla="*/ 178775 h 322811"/>
                <a:gd name="connsiteX6" fmla="*/ 0 w 256389"/>
                <a:gd name="connsiteY6" fmla="*/ 239692 h 322811"/>
                <a:gd name="connsiteX7" fmla="*/ 100424 w 256389"/>
                <a:gd name="connsiteY7" fmla="*/ 314684 h 322811"/>
                <a:gd name="connsiteX0" fmla="*/ 100424 w 318185"/>
                <a:gd name="connsiteY0" fmla="*/ 314684 h 322811"/>
                <a:gd name="connsiteX1" fmla="*/ 282459 w 318185"/>
                <a:gd name="connsiteY1" fmla="*/ 93166 h 322811"/>
                <a:gd name="connsiteX2" fmla="*/ 253307 w 318185"/>
                <a:gd name="connsiteY2" fmla="*/ 183078 h 322811"/>
                <a:gd name="connsiteX3" fmla="*/ 178958 w 318185"/>
                <a:gd name="connsiteY3" fmla="*/ 130018 h 322811"/>
                <a:gd name="connsiteX4" fmla="*/ 214479 w 318185"/>
                <a:gd name="connsiteY4" fmla="*/ 8126 h 322811"/>
                <a:gd name="connsiteX5" fmla="*/ 63512 w 318185"/>
                <a:gd name="connsiteY5" fmla="*/ 178775 h 322811"/>
                <a:gd name="connsiteX6" fmla="*/ 0 w 318185"/>
                <a:gd name="connsiteY6" fmla="*/ 239692 h 322811"/>
                <a:gd name="connsiteX7" fmla="*/ 100424 w 318185"/>
                <a:gd name="connsiteY7" fmla="*/ 314684 h 322811"/>
                <a:gd name="connsiteX0" fmla="*/ 344635 w 402622"/>
                <a:gd name="connsiteY0" fmla="*/ 14019 h 260626"/>
                <a:gd name="connsiteX1" fmla="*/ 282459 w 402622"/>
                <a:gd name="connsiteY1" fmla="*/ 93166 h 260626"/>
                <a:gd name="connsiteX2" fmla="*/ 253307 w 402622"/>
                <a:gd name="connsiteY2" fmla="*/ 183078 h 260626"/>
                <a:gd name="connsiteX3" fmla="*/ 178958 w 402622"/>
                <a:gd name="connsiteY3" fmla="*/ 130018 h 260626"/>
                <a:gd name="connsiteX4" fmla="*/ 214479 w 402622"/>
                <a:gd name="connsiteY4" fmla="*/ 8126 h 260626"/>
                <a:gd name="connsiteX5" fmla="*/ 63512 w 402622"/>
                <a:gd name="connsiteY5" fmla="*/ 178775 h 260626"/>
                <a:gd name="connsiteX6" fmla="*/ 0 w 402622"/>
                <a:gd name="connsiteY6" fmla="*/ 239692 h 260626"/>
                <a:gd name="connsiteX7" fmla="*/ 344635 w 402622"/>
                <a:gd name="connsiteY7" fmla="*/ 14019 h 260626"/>
                <a:gd name="connsiteX0" fmla="*/ 281123 w 339110"/>
                <a:gd name="connsiteY0" fmla="*/ 30300 h 199359"/>
                <a:gd name="connsiteX1" fmla="*/ 218947 w 339110"/>
                <a:gd name="connsiteY1" fmla="*/ 109447 h 199359"/>
                <a:gd name="connsiteX2" fmla="*/ 189795 w 339110"/>
                <a:gd name="connsiteY2" fmla="*/ 199359 h 199359"/>
                <a:gd name="connsiteX3" fmla="*/ 115446 w 339110"/>
                <a:gd name="connsiteY3" fmla="*/ 146299 h 199359"/>
                <a:gd name="connsiteX4" fmla="*/ 150967 w 339110"/>
                <a:gd name="connsiteY4" fmla="*/ 24407 h 199359"/>
                <a:gd name="connsiteX5" fmla="*/ 0 w 339110"/>
                <a:gd name="connsiteY5" fmla="*/ 195056 h 199359"/>
                <a:gd name="connsiteX6" fmla="*/ 185139 w 339110"/>
                <a:gd name="connsiteY6" fmla="*/ 0 h 199359"/>
                <a:gd name="connsiteX7" fmla="*/ 281123 w 339110"/>
                <a:gd name="connsiteY7" fmla="*/ 30300 h 199359"/>
                <a:gd name="connsiteX0" fmla="*/ 200268 w 258255"/>
                <a:gd name="connsiteY0" fmla="*/ 31283 h 200342"/>
                <a:gd name="connsiteX1" fmla="*/ 138092 w 258255"/>
                <a:gd name="connsiteY1" fmla="*/ 110430 h 200342"/>
                <a:gd name="connsiteX2" fmla="*/ 108940 w 258255"/>
                <a:gd name="connsiteY2" fmla="*/ 200342 h 200342"/>
                <a:gd name="connsiteX3" fmla="*/ 34591 w 258255"/>
                <a:gd name="connsiteY3" fmla="*/ 147282 h 200342"/>
                <a:gd name="connsiteX4" fmla="*/ 70112 w 258255"/>
                <a:gd name="connsiteY4" fmla="*/ 25390 h 200342"/>
                <a:gd name="connsiteX5" fmla="*/ 104284 w 258255"/>
                <a:gd name="connsiteY5" fmla="*/ 983 h 200342"/>
                <a:gd name="connsiteX6" fmla="*/ 200268 w 258255"/>
                <a:gd name="connsiteY6" fmla="*/ 31283 h 200342"/>
                <a:gd name="connsiteX0" fmla="*/ 200270 w 258257"/>
                <a:gd name="connsiteY0" fmla="*/ 31281 h 200340"/>
                <a:gd name="connsiteX1" fmla="*/ 138094 w 258257"/>
                <a:gd name="connsiteY1" fmla="*/ 110428 h 200340"/>
                <a:gd name="connsiteX2" fmla="*/ 108942 w 258257"/>
                <a:gd name="connsiteY2" fmla="*/ 200340 h 200340"/>
                <a:gd name="connsiteX3" fmla="*/ 34593 w 258257"/>
                <a:gd name="connsiteY3" fmla="*/ 147280 h 200340"/>
                <a:gd name="connsiteX4" fmla="*/ 39033 w 258257"/>
                <a:gd name="connsiteY4" fmla="*/ 57894 h 200340"/>
                <a:gd name="connsiteX5" fmla="*/ 104286 w 258257"/>
                <a:gd name="connsiteY5" fmla="*/ 981 h 200340"/>
                <a:gd name="connsiteX6" fmla="*/ 200270 w 258257"/>
                <a:gd name="connsiteY6" fmla="*/ 31281 h 200340"/>
                <a:gd name="connsiteX0" fmla="*/ 200268 w 258255"/>
                <a:gd name="connsiteY0" fmla="*/ 41870 h 210929"/>
                <a:gd name="connsiteX1" fmla="*/ 138092 w 258255"/>
                <a:gd name="connsiteY1" fmla="*/ 121017 h 210929"/>
                <a:gd name="connsiteX2" fmla="*/ 108940 w 258255"/>
                <a:gd name="connsiteY2" fmla="*/ 210929 h 210929"/>
                <a:gd name="connsiteX3" fmla="*/ 34591 w 258255"/>
                <a:gd name="connsiteY3" fmla="*/ 157869 h 210929"/>
                <a:gd name="connsiteX4" fmla="*/ 39031 w 258255"/>
                <a:gd name="connsiteY4" fmla="*/ 68483 h 210929"/>
                <a:gd name="connsiteX5" fmla="*/ 104284 w 258255"/>
                <a:gd name="connsiteY5" fmla="*/ 11570 h 210929"/>
                <a:gd name="connsiteX6" fmla="*/ 200268 w 258255"/>
                <a:gd name="connsiteY6" fmla="*/ 41870 h 210929"/>
                <a:gd name="connsiteX0" fmla="*/ 142548 w 200535"/>
                <a:gd name="connsiteY0" fmla="*/ 45933 h 210929"/>
                <a:gd name="connsiteX1" fmla="*/ 138094 w 200535"/>
                <a:gd name="connsiteY1" fmla="*/ 121017 h 210929"/>
                <a:gd name="connsiteX2" fmla="*/ 108942 w 200535"/>
                <a:gd name="connsiteY2" fmla="*/ 210929 h 210929"/>
                <a:gd name="connsiteX3" fmla="*/ 34593 w 200535"/>
                <a:gd name="connsiteY3" fmla="*/ 157869 h 210929"/>
                <a:gd name="connsiteX4" fmla="*/ 39033 w 200535"/>
                <a:gd name="connsiteY4" fmla="*/ 68483 h 210929"/>
                <a:gd name="connsiteX5" fmla="*/ 104286 w 200535"/>
                <a:gd name="connsiteY5" fmla="*/ 11570 h 210929"/>
                <a:gd name="connsiteX6" fmla="*/ 142548 w 200535"/>
                <a:gd name="connsiteY6" fmla="*/ 45933 h 210929"/>
                <a:gd name="connsiteX0" fmla="*/ 104284 w 173818"/>
                <a:gd name="connsiteY0" fmla="*/ 983 h 200342"/>
                <a:gd name="connsiteX1" fmla="*/ 138092 w 173818"/>
                <a:gd name="connsiteY1" fmla="*/ 110430 h 200342"/>
                <a:gd name="connsiteX2" fmla="*/ 108940 w 173818"/>
                <a:gd name="connsiteY2" fmla="*/ 200342 h 200342"/>
                <a:gd name="connsiteX3" fmla="*/ 34591 w 173818"/>
                <a:gd name="connsiteY3" fmla="*/ 147282 h 200342"/>
                <a:gd name="connsiteX4" fmla="*/ 39031 w 173818"/>
                <a:gd name="connsiteY4" fmla="*/ 57896 h 200342"/>
                <a:gd name="connsiteX5" fmla="*/ 104284 w 173818"/>
                <a:gd name="connsiteY5" fmla="*/ 983 h 200342"/>
                <a:gd name="connsiteX0" fmla="*/ 90963 w 160499"/>
                <a:gd name="connsiteY0" fmla="*/ 981 h 200340"/>
                <a:gd name="connsiteX1" fmla="*/ 124771 w 160499"/>
                <a:gd name="connsiteY1" fmla="*/ 110428 h 200340"/>
                <a:gd name="connsiteX2" fmla="*/ 95619 w 160499"/>
                <a:gd name="connsiteY2" fmla="*/ 200340 h 200340"/>
                <a:gd name="connsiteX3" fmla="*/ 21270 w 160499"/>
                <a:gd name="connsiteY3" fmla="*/ 147280 h 200340"/>
                <a:gd name="connsiteX4" fmla="*/ 25710 w 160499"/>
                <a:gd name="connsiteY4" fmla="*/ 57894 h 200340"/>
                <a:gd name="connsiteX5" fmla="*/ 90963 w 160499"/>
                <a:gd name="connsiteY5" fmla="*/ 981 h 2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499" h="200340">
                  <a:moveTo>
                    <a:pt x="90963" y="981"/>
                  </a:moveTo>
                  <a:cubicBezTo>
                    <a:pt x="107473" y="9737"/>
                    <a:pt x="123995" y="77202"/>
                    <a:pt x="124771" y="110428"/>
                  </a:cubicBezTo>
                  <a:cubicBezTo>
                    <a:pt x="160498" y="45061"/>
                    <a:pt x="98701" y="181893"/>
                    <a:pt x="95619" y="200340"/>
                  </a:cubicBezTo>
                  <a:lnTo>
                    <a:pt x="21270" y="147280"/>
                  </a:lnTo>
                  <a:cubicBezTo>
                    <a:pt x="0" y="111349"/>
                    <a:pt x="14095" y="82277"/>
                    <a:pt x="25710" y="57894"/>
                  </a:cubicBezTo>
                  <a:cubicBezTo>
                    <a:pt x="37325" y="33511"/>
                    <a:pt x="69270" y="-1"/>
                    <a:pt x="90963" y="981"/>
                  </a:cubicBezTo>
                  <a:close/>
                </a:path>
              </a:pathLst>
            </a:custGeom>
            <a:solidFill>
              <a:srgbClr val="967AB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04836" name="Group 556"/>
          <p:cNvGrpSpPr>
            <a:grpSpLocks/>
          </p:cNvGrpSpPr>
          <p:nvPr/>
        </p:nvGrpSpPr>
        <p:grpSpPr bwMode="auto">
          <a:xfrm>
            <a:off x="5819775" y="2557463"/>
            <a:ext cx="159544" cy="146447"/>
            <a:chOff x="2353465" y="4014574"/>
            <a:chExt cx="1007150" cy="922211"/>
          </a:xfrm>
        </p:grpSpPr>
        <p:pic>
          <p:nvPicPr>
            <p:cNvPr id="558" name="Picture 557" descr="Illustration1-PPTRes_Cell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3465" y="4014574"/>
              <a:ext cx="1007150" cy="922211"/>
            </a:xfrm>
            <a:prstGeom prst="rect">
              <a:avLst/>
            </a:prstGeom>
            <a:effectLst>
              <a:outerShdw blurRad="2032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9" name="Freeform 558"/>
            <p:cNvSpPr/>
            <p:nvPr/>
          </p:nvSpPr>
          <p:spPr bwMode="auto">
            <a:xfrm>
              <a:off x="2601497" y="4434441"/>
              <a:ext cx="142802" cy="164948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0 w 27432"/>
                <a:gd name="connsiteY0" fmla="*/ 0 h 108394"/>
                <a:gd name="connsiteX1" fmla="*/ 27432 w 27432"/>
                <a:gd name="connsiteY1" fmla="*/ 0 h 108394"/>
                <a:gd name="connsiteX2" fmla="*/ 27432 w 27432"/>
                <a:gd name="connsiteY2" fmla="*/ 27432 h 108394"/>
                <a:gd name="connsiteX3" fmla="*/ 9525 w 27432"/>
                <a:gd name="connsiteY3" fmla="*/ 108394 h 108394"/>
                <a:gd name="connsiteX4" fmla="*/ 0 w 27432"/>
                <a:gd name="connsiteY4" fmla="*/ 0 h 108394"/>
                <a:gd name="connsiteX0" fmla="*/ 0 w 41719"/>
                <a:gd name="connsiteY0" fmla="*/ 22431 h 157019"/>
                <a:gd name="connsiteX1" fmla="*/ 27432 w 41719"/>
                <a:gd name="connsiteY1" fmla="*/ 22431 h 157019"/>
                <a:gd name="connsiteX2" fmla="*/ 41719 w 41719"/>
                <a:gd name="connsiteY2" fmla="*/ 157019 h 157019"/>
                <a:gd name="connsiteX3" fmla="*/ 9525 w 41719"/>
                <a:gd name="connsiteY3" fmla="*/ 130825 h 157019"/>
                <a:gd name="connsiteX4" fmla="*/ 0 w 41719"/>
                <a:gd name="connsiteY4" fmla="*/ 22431 h 157019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9525 w 96489"/>
                <a:gd name="connsiteY3" fmla="*/ 108394 h 134588"/>
                <a:gd name="connsiteX4" fmla="*/ 0 w 96489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20744 w 96489"/>
                <a:gd name="connsiteY3" fmla="*/ 76934 h 134588"/>
                <a:gd name="connsiteX4" fmla="*/ 0 w 96489"/>
                <a:gd name="connsiteY4" fmla="*/ 0 h 134588"/>
                <a:gd name="connsiteX0" fmla="*/ 1694 w 98183"/>
                <a:gd name="connsiteY0" fmla="*/ 0 h 134588"/>
                <a:gd name="connsiteX1" fmla="*/ 98183 w 98183"/>
                <a:gd name="connsiteY1" fmla="*/ 69056 h 134588"/>
                <a:gd name="connsiteX2" fmla="*/ 43413 w 98183"/>
                <a:gd name="connsiteY2" fmla="*/ 134588 h 134588"/>
                <a:gd name="connsiteX3" fmla="*/ 0 w 98183"/>
                <a:gd name="connsiteY3" fmla="*/ 79356 h 134588"/>
                <a:gd name="connsiteX4" fmla="*/ 1694 w 98183"/>
                <a:gd name="connsiteY4" fmla="*/ 0 h 134588"/>
                <a:gd name="connsiteX0" fmla="*/ 565 w 108273"/>
                <a:gd name="connsiteY0" fmla="*/ 0 h 127327"/>
                <a:gd name="connsiteX1" fmla="*/ 108273 w 108273"/>
                <a:gd name="connsiteY1" fmla="*/ 61795 h 127327"/>
                <a:gd name="connsiteX2" fmla="*/ 53503 w 108273"/>
                <a:gd name="connsiteY2" fmla="*/ 127327 h 127327"/>
                <a:gd name="connsiteX3" fmla="*/ 10090 w 108273"/>
                <a:gd name="connsiteY3" fmla="*/ 72095 h 127327"/>
                <a:gd name="connsiteX4" fmla="*/ 565 w 108273"/>
                <a:gd name="connsiteY4" fmla="*/ 0 h 127327"/>
                <a:gd name="connsiteX0" fmla="*/ 565 w 108273"/>
                <a:gd name="connsiteY0" fmla="*/ 0 h 107966"/>
                <a:gd name="connsiteX1" fmla="*/ 108273 w 108273"/>
                <a:gd name="connsiteY1" fmla="*/ 61795 h 107966"/>
                <a:gd name="connsiteX2" fmla="*/ 87159 w 108273"/>
                <a:gd name="connsiteY2" fmla="*/ 107966 h 107966"/>
                <a:gd name="connsiteX3" fmla="*/ 10090 w 108273"/>
                <a:gd name="connsiteY3" fmla="*/ 72095 h 107966"/>
                <a:gd name="connsiteX4" fmla="*/ 565 w 108273"/>
                <a:gd name="connsiteY4" fmla="*/ 0 h 107966"/>
                <a:gd name="connsiteX0" fmla="*/ 10108 w 98183"/>
                <a:gd name="connsiteY0" fmla="*/ 0 h 110386"/>
                <a:gd name="connsiteX1" fmla="*/ 98183 w 98183"/>
                <a:gd name="connsiteY1" fmla="*/ 64215 h 110386"/>
                <a:gd name="connsiteX2" fmla="*/ 77069 w 98183"/>
                <a:gd name="connsiteY2" fmla="*/ 110386 h 110386"/>
                <a:gd name="connsiteX3" fmla="*/ 0 w 98183"/>
                <a:gd name="connsiteY3" fmla="*/ 74515 h 110386"/>
                <a:gd name="connsiteX4" fmla="*/ 10108 w 98183"/>
                <a:gd name="connsiteY4" fmla="*/ 0 h 110386"/>
                <a:gd name="connsiteX0" fmla="*/ 10108 w 129512"/>
                <a:gd name="connsiteY0" fmla="*/ 0 h 166048"/>
                <a:gd name="connsiteX1" fmla="*/ 98183 w 129512"/>
                <a:gd name="connsiteY1" fmla="*/ 64215 h 166048"/>
                <a:gd name="connsiteX2" fmla="*/ 124749 w 129512"/>
                <a:gd name="connsiteY2" fmla="*/ 166048 h 166048"/>
                <a:gd name="connsiteX3" fmla="*/ 0 w 129512"/>
                <a:gd name="connsiteY3" fmla="*/ 74515 h 166048"/>
                <a:gd name="connsiteX4" fmla="*/ 10108 w 129512"/>
                <a:gd name="connsiteY4" fmla="*/ 0 h 166048"/>
                <a:gd name="connsiteX0" fmla="*/ 10108 w 171104"/>
                <a:gd name="connsiteY0" fmla="*/ 0 h 166048"/>
                <a:gd name="connsiteX1" fmla="*/ 171104 w 171104"/>
                <a:gd name="connsiteY1" fmla="*/ 110196 h 166048"/>
                <a:gd name="connsiteX2" fmla="*/ 124749 w 171104"/>
                <a:gd name="connsiteY2" fmla="*/ 166048 h 166048"/>
                <a:gd name="connsiteX3" fmla="*/ 0 w 171104"/>
                <a:gd name="connsiteY3" fmla="*/ 74515 h 166048"/>
                <a:gd name="connsiteX4" fmla="*/ 10108 w 171104"/>
                <a:gd name="connsiteY4" fmla="*/ 0 h 166048"/>
                <a:gd name="connsiteX0" fmla="*/ 10108 w 171104"/>
                <a:gd name="connsiteY0" fmla="*/ 0 h 161208"/>
                <a:gd name="connsiteX1" fmla="*/ 171104 w 171104"/>
                <a:gd name="connsiteY1" fmla="*/ 110196 h 161208"/>
                <a:gd name="connsiteX2" fmla="*/ 130359 w 171104"/>
                <a:gd name="connsiteY2" fmla="*/ 161208 h 161208"/>
                <a:gd name="connsiteX3" fmla="*/ 0 w 171104"/>
                <a:gd name="connsiteY3" fmla="*/ 74515 h 161208"/>
                <a:gd name="connsiteX4" fmla="*/ 10108 w 171104"/>
                <a:gd name="connsiteY4" fmla="*/ 0 h 16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04" h="161208">
                  <a:moveTo>
                    <a:pt x="10108" y="0"/>
                  </a:moveTo>
                  <a:cubicBezTo>
                    <a:pt x="19252" y="0"/>
                    <a:pt x="159389" y="99671"/>
                    <a:pt x="171104" y="110196"/>
                  </a:cubicBezTo>
                  <a:cubicBezTo>
                    <a:pt x="156626" y="130246"/>
                    <a:pt x="135122" y="149682"/>
                    <a:pt x="130359" y="161208"/>
                  </a:cubicBezTo>
                  <a:lnTo>
                    <a:pt x="0" y="74515"/>
                  </a:lnTo>
                  <a:cubicBezTo>
                    <a:pt x="565" y="48063"/>
                    <a:pt x="9543" y="26452"/>
                    <a:pt x="10108" y="0"/>
                  </a:cubicBezTo>
                  <a:close/>
                </a:path>
              </a:pathLst>
            </a:custGeom>
            <a:solidFill>
              <a:srgbClr val="F0525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60" name="Freeform 559"/>
            <p:cNvSpPr/>
            <p:nvPr/>
          </p:nvSpPr>
          <p:spPr bwMode="auto">
            <a:xfrm>
              <a:off x="2706721" y="4524413"/>
              <a:ext cx="135289" cy="112467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389" h="192793">
                  <a:moveTo>
                    <a:pt x="100424" y="184666"/>
                  </a:moveTo>
                  <a:cubicBezTo>
                    <a:pt x="158411" y="192793"/>
                    <a:pt x="175687" y="170724"/>
                    <a:pt x="206976" y="129733"/>
                  </a:cubicBezTo>
                  <a:cubicBezTo>
                    <a:pt x="242703" y="64366"/>
                    <a:pt x="256389" y="34613"/>
                    <a:pt x="253307" y="53060"/>
                  </a:cubicBezTo>
                  <a:lnTo>
                    <a:pt x="178958" y="0"/>
                  </a:lnTo>
                  <a:cubicBezTo>
                    <a:pt x="144366" y="29078"/>
                    <a:pt x="144916" y="48756"/>
                    <a:pt x="125675" y="56882"/>
                  </a:cubicBezTo>
                  <a:cubicBezTo>
                    <a:pt x="106434" y="65008"/>
                    <a:pt x="85938" y="39958"/>
                    <a:pt x="63512" y="48757"/>
                  </a:cubicBezTo>
                  <a:lnTo>
                    <a:pt x="0" y="109674"/>
                  </a:lnTo>
                  <a:cubicBezTo>
                    <a:pt x="21634" y="130608"/>
                    <a:pt x="43269" y="171857"/>
                    <a:pt x="100424" y="184666"/>
                  </a:cubicBezTo>
                  <a:close/>
                </a:path>
              </a:pathLst>
            </a:custGeom>
            <a:solidFill>
              <a:srgbClr val="63B1D8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61" name="Freeform 560"/>
            <p:cNvSpPr/>
            <p:nvPr/>
          </p:nvSpPr>
          <p:spPr bwMode="auto">
            <a:xfrm>
              <a:off x="2811946" y="4374460"/>
              <a:ext cx="97706" cy="127462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314684 h 322811"/>
                <a:gd name="connsiteX1" fmla="*/ 206976 w 256389"/>
                <a:gd name="connsiteY1" fmla="*/ 259751 h 322811"/>
                <a:gd name="connsiteX2" fmla="*/ 253307 w 256389"/>
                <a:gd name="connsiteY2" fmla="*/ 183078 h 322811"/>
                <a:gd name="connsiteX3" fmla="*/ 178958 w 256389"/>
                <a:gd name="connsiteY3" fmla="*/ 130018 h 322811"/>
                <a:gd name="connsiteX4" fmla="*/ 214479 w 256389"/>
                <a:gd name="connsiteY4" fmla="*/ 8126 h 322811"/>
                <a:gd name="connsiteX5" fmla="*/ 63512 w 256389"/>
                <a:gd name="connsiteY5" fmla="*/ 178775 h 322811"/>
                <a:gd name="connsiteX6" fmla="*/ 0 w 256389"/>
                <a:gd name="connsiteY6" fmla="*/ 239692 h 322811"/>
                <a:gd name="connsiteX7" fmla="*/ 100424 w 256389"/>
                <a:gd name="connsiteY7" fmla="*/ 314684 h 322811"/>
                <a:gd name="connsiteX0" fmla="*/ 100424 w 318185"/>
                <a:gd name="connsiteY0" fmla="*/ 314684 h 322811"/>
                <a:gd name="connsiteX1" fmla="*/ 282459 w 318185"/>
                <a:gd name="connsiteY1" fmla="*/ 93166 h 322811"/>
                <a:gd name="connsiteX2" fmla="*/ 253307 w 318185"/>
                <a:gd name="connsiteY2" fmla="*/ 183078 h 322811"/>
                <a:gd name="connsiteX3" fmla="*/ 178958 w 318185"/>
                <a:gd name="connsiteY3" fmla="*/ 130018 h 322811"/>
                <a:gd name="connsiteX4" fmla="*/ 214479 w 318185"/>
                <a:gd name="connsiteY4" fmla="*/ 8126 h 322811"/>
                <a:gd name="connsiteX5" fmla="*/ 63512 w 318185"/>
                <a:gd name="connsiteY5" fmla="*/ 178775 h 322811"/>
                <a:gd name="connsiteX6" fmla="*/ 0 w 318185"/>
                <a:gd name="connsiteY6" fmla="*/ 239692 h 322811"/>
                <a:gd name="connsiteX7" fmla="*/ 100424 w 318185"/>
                <a:gd name="connsiteY7" fmla="*/ 314684 h 322811"/>
                <a:gd name="connsiteX0" fmla="*/ 344635 w 402622"/>
                <a:gd name="connsiteY0" fmla="*/ 14019 h 260626"/>
                <a:gd name="connsiteX1" fmla="*/ 282459 w 402622"/>
                <a:gd name="connsiteY1" fmla="*/ 93166 h 260626"/>
                <a:gd name="connsiteX2" fmla="*/ 253307 w 402622"/>
                <a:gd name="connsiteY2" fmla="*/ 183078 h 260626"/>
                <a:gd name="connsiteX3" fmla="*/ 178958 w 402622"/>
                <a:gd name="connsiteY3" fmla="*/ 130018 h 260626"/>
                <a:gd name="connsiteX4" fmla="*/ 214479 w 402622"/>
                <a:gd name="connsiteY4" fmla="*/ 8126 h 260626"/>
                <a:gd name="connsiteX5" fmla="*/ 63512 w 402622"/>
                <a:gd name="connsiteY5" fmla="*/ 178775 h 260626"/>
                <a:gd name="connsiteX6" fmla="*/ 0 w 402622"/>
                <a:gd name="connsiteY6" fmla="*/ 239692 h 260626"/>
                <a:gd name="connsiteX7" fmla="*/ 344635 w 402622"/>
                <a:gd name="connsiteY7" fmla="*/ 14019 h 260626"/>
                <a:gd name="connsiteX0" fmla="*/ 281123 w 339110"/>
                <a:gd name="connsiteY0" fmla="*/ 30300 h 199359"/>
                <a:gd name="connsiteX1" fmla="*/ 218947 w 339110"/>
                <a:gd name="connsiteY1" fmla="*/ 109447 h 199359"/>
                <a:gd name="connsiteX2" fmla="*/ 189795 w 339110"/>
                <a:gd name="connsiteY2" fmla="*/ 199359 h 199359"/>
                <a:gd name="connsiteX3" fmla="*/ 115446 w 339110"/>
                <a:gd name="connsiteY3" fmla="*/ 146299 h 199359"/>
                <a:gd name="connsiteX4" fmla="*/ 150967 w 339110"/>
                <a:gd name="connsiteY4" fmla="*/ 24407 h 199359"/>
                <a:gd name="connsiteX5" fmla="*/ 0 w 339110"/>
                <a:gd name="connsiteY5" fmla="*/ 195056 h 199359"/>
                <a:gd name="connsiteX6" fmla="*/ 185139 w 339110"/>
                <a:gd name="connsiteY6" fmla="*/ 0 h 199359"/>
                <a:gd name="connsiteX7" fmla="*/ 281123 w 339110"/>
                <a:gd name="connsiteY7" fmla="*/ 30300 h 199359"/>
                <a:gd name="connsiteX0" fmla="*/ 200268 w 258255"/>
                <a:gd name="connsiteY0" fmla="*/ 31283 h 200342"/>
                <a:gd name="connsiteX1" fmla="*/ 138092 w 258255"/>
                <a:gd name="connsiteY1" fmla="*/ 110430 h 200342"/>
                <a:gd name="connsiteX2" fmla="*/ 108940 w 258255"/>
                <a:gd name="connsiteY2" fmla="*/ 200342 h 200342"/>
                <a:gd name="connsiteX3" fmla="*/ 34591 w 258255"/>
                <a:gd name="connsiteY3" fmla="*/ 147282 h 200342"/>
                <a:gd name="connsiteX4" fmla="*/ 70112 w 258255"/>
                <a:gd name="connsiteY4" fmla="*/ 25390 h 200342"/>
                <a:gd name="connsiteX5" fmla="*/ 104284 w 258255"/>
                <a:gd name="connsiteY5" fmla="*/ 983 h 200342"/>
                <a:gd name="connsiteX6" fmla="*/ 200268 w 258255"/>
                <a:gd name="connsiteY6" fmla="*/ 31283 h 200342"/>
                <a:gd name="connsiteX0" fmla="*/ 200270 w 258257"/>
                <a:gd name="connsiteY0" fmla="*/ 31281 h 200340"/>
                <a:gd name="connsiteX1" fmla="*/ 138094 w 258257"/>
                <a:gd name="connsiteY1" fmla="*/ 110428 h 200340"/>
                <a:gd name="connsiteX2" fmla="*/ 108942 w 258257"/>
                <a:gd name="connsiteY2" fmla="*/ 200340 h 200340"/>
                <a:gd name="connsiteX3" fmla="*/ 34593 w 258257"/>
                <a:gd name="connsiteY3" fmla="*/ 147280 h 200340"/>
                <a:gd name="connsiteX4" fmla="*/ 39033 w 258257"/>
                <a:gd name="connsiteY4" fmla="*/ 57894 h 200340"/>
                <a:gd name="connsiteX5" fmla="*/ 104286 w 258257"/>
                <a:gd name="connsiteY5" fmla="*/ 981 h 200340"/>
                <a:gd name="connsiteX6" fmla="*/ 200270 w 258257"/>
                <a:gd name="connsiteY6" fmla="*/ 31281 h 200340"/>
                <a:gd name="connsiteX0" fmla="*/ 200268 w 258255"/>
                <a:gd name="connsiteY0" fmla="*/ 41870 h 210929"/>
                <a:gd name="connsiteX1" fmla="*/ 138092 w 258255"/>
                <a:gd name="connsiteY1" fmla="*/ 121017 h 210929"/>
                <a:gd name="connsiteX2" fmla="*/ 108940 w 258255"/>
                <a:gd name="connsiteY2" fmla="*/ 210929 h 210929"/>
                <a:gd name="connsiteX3" fmla="*/ 34591 w 258255"/>
                <a:gd name="connsiteY3" fmla="*/ 157869 h 210929"/>
                <a:gd name="connsiteX4" fmla="*/ 39031 w 258255"/>
                <a:gd name="connsiteY4" fmla="*/ 68483 h 210929"/>
                <a:gd name="connsiteX5" fmla="*/ 104284 w 258255"/>
                <a:gd name="connsiteY5" fmla="*/ 11570 h 210929"/>
                <a:gd name="connsiteX6" fmla="*/ 200268 w 258255"/>
                <a:gd name="connsiteY6" fmla="*/ 41870 h 210929"/>
                <a:gd name="connsiteX0" fmla="*/ 142548 w 200535"/>
                <a:gd name="connsiteY0" fmla="*/ 45933 h 210929"/>
                <a:gd name="connsiteX1" fmla="*/ 138094 w 200535"/>
                <a:gd name="connsiteY1" fmla="*/ 121017 h 210929"/>
                <a:gd name="connsiteX2" fmla="*/ 108942 w 200535"/>
                <a:gd name="connsiteY2" fmla="*/ 210929 h 210929"/>
                <a:gd name="connsiteX3" fmla="*/ 34593 w 200535"/>
                <a:gd name="connsiteY3" fmla="*/ 157869 h 210929"/>
                <a:gd name="connsiteX4" fmla="*/ 39033 w 200535"/>
                <a:gd name="connsiteY4" fmla="*/ 68483 h 210929"/>
                <a:gd name="connsiteX5" fmla="*/ 104286 w 200535"/>
                <a:gd name="connsiteY5" fmla="*/ 11570 h 210929"/>
                <a:gd name="connsiteX6" fmla="*/ 142548 w 200535"/>
                <a:gd name="connsiteY6" fmla="*/ 45933 h 210929"/>
                <a:gd name="connsiteX0" fmla="*/ 104284 w 173818"/>
                <a:gd name="connsiteY0" fmla="*/ 983 h 200342"/>
                <a:gd name="connsiteX1" fmla="*/ 138092 w 173818"/>
                <a:gd name="connsiteY1" fmla="*/ 110430 h 200342"/>
                <a:gd name="connsiteX2" fmla="*/ 108940 w 173818"/>
                <a:gd name="connsiteY2" fmla="*/ 200342 h 200342"/>
                <a:gd name="connsiteX3" fmla="*/ 34591 w 173818"/>
                <a:gd name="connsiteY3" fmla="*/ 147282 h 200342"/>
                <a:gd name="connsiteX4" fmla="*/ 39031 w 173818"/>
                <a:gd name="connsiteY4" fmla="*/ 57896 h 200342"/>
                <a:gd name="connsiteX5" fmla="*/ 104284 w 173818"/>
                <a:gd name="connsiteY5" fmla="*/ 983 h 200342"/>
                <a:gd name="connsiteX0" fmla="*/ 166449 w 182958"/>
                <a:gd name="connsiteY0" fmla="*/ 983 h 192217"/>
                <a:gd name="connsiteX1" fmla="*/ 138094 w 182958"/>
                <a:gd name="connsiteY1" fmla="*/ 102305 h 192217"/>
                <a:gd name="connsiteX2" fmla="*/ 108942 w 182958"/>
                <a:gd name="connsiteY2" fmla="*/ 192217 h 192217"/>
                <a:gd name="connsiteX3" fmla="*/ 34593 w 182958"/>
                <a:gd name="connsiteY3" fmla="*/ 139157 h 192217"/>
                <a:gd name="connsiteX4" fmla="*/ 39033 w 182958"/>
                <a:gd name="connsiteY4" fmla="*/ 49771 h 192217"/>
                <a:gd name="connsiteX5" fmla="*/ 166449 w 182958"/>
                <a:gd name="connsiteY5" fmla="*/ 983 h 192217"/>
                <a:gd name="connsiteX0" fmla="*/ 166447 w 182958"/>
                <a:gd name="connsiteY0" fmla="*/ 17234 h 208468"/>
                <a:gd name="connsiteX1" fmla="*/ 138092 w 182958"/>
                <a:gd name="connsiteY1" fmla="*/ 118556 h 208468"/>
                <a:gd name="connsiteX2" fmla="*/ 108940 w 182958"/>
                <a:gd name="connsiteY2" fmla="*/ 208468 h 208468"/>
                <a:gd name="connsiteX3" fmla="*/ 34591 w 182958"/>
                <a:gd name="connsiteY3" fmla="*/ 155408 h 208468"/>
                <a:gd name="connsiteX4" fmla="*/ 39031 w 182958"/>
                <a:gd name="connsiteY4" fmla="*/ 66022 h 208468"/>
                <a:gd name="connsiteX5" fmla="*/ 166447 w 182958"/>
                <a:gd name="connsiteY5" fmla="*/ 17234 h 208468"/>
                <a:gd name="connsiteX0" fmla="*/ 166449 w 187142"/>
                <a:gd name="connsiteY0" fmla="*/ 17234 h 208468"/>
                <a:gd name="connsiteX1" fmla="*/ 151416 w 187142"/>
                <a:gd name="connsiteY1" fmla="*/ 126683 h 208468"/>
                <a:gd name="connsiteX2" fmla="*/ 108942 w 187142"/>
                <a:gd name="connsiteY2" fmla="*/ 208468 h 208468"/>
                <a:gd name="connsiteX3" fmla="*/ 34593 w 187142"/>
                <a:gd name="connsiteY3" fmla="*/ 155408 h 208468"/>
                <a:gd name="connsiteX4" fmla="*/ 39033 w 187142"/>
                <a:gd name="connsiteY4" fmla="*/ 66022 h 208468"/>
                <a:gd name="connsiteX5" fmla="*/ 166449 w 187142"/>
                <a:gd name="connsiteY5" fmla="*/ 17234 h 208468"/>
                <a:gd name="connsiteX0" fmla="*/ 157566 w 178261"/>
                <a:gd name="connsiteY0" fmla="*/ 17234 h 208468"/>
                <a:gd name="connsiteX1" fmla="*/ 142533 w 178261"/>
                <a:gd name="connsiteY1" fmla="*/ 126683 h 208468"/>
                <a:gd name="connsiteX2" fmla="*/ 100059 w 178261"/>
                <a:gd name="connsiteY2" fmla="*/ 208468 h 208468"/>
                <a:gd name="connsiteX3" fmla="*/ 25710 w 178261"/>
                <a:gd name="connsiteY3" fmla="*/ 155408 h 208468"/>
                <a:gd name="connsiteX4" fmla="*/ 30150 w 178261"/>
                <a:gd name="connsiteY4" fmla="*/ 66022 h 208468"/>
                <a:gd name="connsiteX5" fmla="*/ 157566 w 178261"/>
                <a:gd name="connsiteY5" fmla="*/ 17234 h 2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61" h="208468">
                  <a:moveTo>
                    <a:pt x="157566" y="17234"/>
                  </a:moveTo>
                  <a:cubicBezTo>
                    <a:pt x="174076" y="25990"/>
                    <a:pt x="141757" y="93457"/>
                    <a:pt x="142533" y="126683"/>
                  </a:cubicBezTo>
                  <a:cubicBezTo>
                    <a:pt x="178260" y="61316"/>
                    <a:pt x="103141" y="190021"/>
                    <a:pt x="100059" y="208468"/>
                  </a:cubicBezTo>
                  <a:lnTo>
                    <a:pt x="25710" y="155408"/>
                  </a:lnTo>
                  <a:cubicBezTo>
                    <a:pt x="0" y="127602"/>
                    <a:pt x="8174" y="89051"/>
                    <a:pt x="30150" y="66022"/>
                  </a:cubicBezTo>
                  <a:cubicBezTo>
                    <a:pt x="52126" y="42993"/>
                    <a:pt x="82590" y="0"/>
                    <a:pt x="157566" y="17234"/>
                  </a:cubicBezTo>
                  <a:close/>
                </a:path>
              </a:pathLst>
            </a:custGeom>
            <a:solidFill>
              <a:srgbClr val="63B1D8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62" name="Freeform 561"/>
            <p:cNvSpPr/>
            <p:nvPr/>
          </p:nvSpPr>
          <p:spPr bwMode="auto">
            <a:xfrm>
              <a:off x="2887107" y="4389456"/>
              <a:ext cx="150321" cy="157453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0 w 27432"/>
                <a:gd name="connsiteY0" fmla="*/ 0 h 108394"/>
                <a:gd name="connsiteX1" fmla="*/ 27432 w 27432"/>
                <a:gd name="connsiteY1" fmla="*/ 0 h 108394"/>
                <a:gd name="connsiteX2" fmla="*/ 27432 w 27432"/>
                <a:gd name="connsiteY2" fmla="*/ 27432 h 108394"/>
                <a:gd name="connsiteX3" fmla="*/ 9525 w 27432"/>
                <a:gd name="connsiteY3" fmla="*/ 108394 h 108394"/>
                <a:gd name="connsiteX4" fmla="*/ 0 w 27432"/>
                <a:gd name="connsiteY4" fmla="*/ 0 h 108394"/>
                <a:gd name="connsiteX0" fmla="*/ 0 w 41719"/>
                <a:gd name="connsiteY0" fmla="*/ 22431 h 157019"/>
                <a:gd name="connsiteX1" fmla="*/ 27432 w 41719"/>
                <a:gd name="connsiteY1" fmla="*/ 22431 h 157019"/>
                <a:gd name="connsiteX2" fmla="*/ 41719 w 41719"/>
                <a:gd name="connsiteY2" fmla="*/ 157019 h 157019"/>
                <a:gd name="connsiteX3" fmla="*/ 9525 w 41719"/>
                <a:gd name="connsiteY3" fmla="*/ 130825 h 157019"/>
                <a:gd name="connsiteX4" fmla="*/ 0 w 41719"/>
                <a:gd name="connsiteY4" fmla="*/ 22431 h 157019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10585"/>
                <a:gd name="connsiteY0" fmla="*/ 0 h 134588"/>
                <a:gd name="connsiteX1" fmla="*/ 103632 w 110585"/>
                <a:gd name="connsiteY1" fmla="*/ 59531 h 134588"/>
                <a:gd name="connsiteX2" fmla="*/ 41719 w 110585"/>
                <a:gd name="connsiteY2" fmla="*/ 134588 h 134588"/>
                <a:gd name="connsiteX3" fmla="*/ 9525 w 110585"/>
                <a:gd name="connsiteY3" fmla="*/ 108394 h 134588"/>
                <a:gd name="connsiteX4" fmla="*/ 0 w 110585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103632"/>
                <a:gd name="connsiteY0" fmla="*/ 0 h 134588"/>
                <a:gd name="connsiteX1" fmla="*/ 103632 w 103632"/>
                <a:gd name="connsiteY1" fmla="*/ 59531 h 134588"/>
                <a:gd name="connsiteX2" fmla="*/ 41719 w 103632"/>
                <a:gd name="connsiteY2" fmla="*/ 134588 h 134588"/>
                <a:gd name="connsiteX3" fmla="*/ 9525 w 103632"/>
                <a:gd name="connsiteY3" fmla="*/ 108394 h 134588"/>
                <a:gd name="connsiteX4" fmla="*/ 0 w 103632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9525 w 96489"/>
                <a:gd name="connsiteY3" fmla="*/ 108394 h 134588"/>
                <a:gd name="connsiteX4" fmla="*/ 0 w 96489"/>
                <a:gd name="connsiteY4" fmla="*/ 0 h 134588"/>
                <a:gd name="connsiteX0" fmla="*/ 0 w 96489"/>
                <a:gd name="connsiteY0" fmla="*/ 0 h 134588"/>
                <a:gd name="connsiteX1" fmla="*/ 96489 w 96489"/>
                <a:gd name="connsiteY1" fmla="*/ 69056 h 134588"/>
                <a:gd name="connsiteX2" fmla="*/ 41719 w 96489"/>
                <a:gd name="connsiteY2" fmla="*/ 134588 h 134588"/>
                <a:gd name="connsiteX3" fmla="*/ 20744 w 96489"/>
                <a:gd name="connsiteY3" fmla="*/ 76934 h 134588"/>
                <a:gd name="connsiteX4" fmla="*/ 0 w 96489"/>
                <a:gd name="connsiteY4" fmla="*/ 0 h 134588"/>
                <a:gd name="connsiteX0" fmla="*/ 1694 w 98183"/>
                <a:gd name="connsiteY0" fmla="*/ 0 h 134588"/>
                <a:gd name="connsiteX1" fmla="*/ 98183 w 98183"/>
                <a:gd name="connsiteY1" fmla="*/ 69056 h 134588"/>
                <a:gd name="connsiteX2" fmla="*/ 43413 w 98183"/>
                <a:gd name="connsiteY2" fmla="*/ 134588 h 134588"/>
                <a:gd name="connsiteX3" fmla="*/ 0 w 98183"/>
                <a:gd name="connsiteY3" fmla="*/ 79356 h 134588"/>
                <a:gd name="connsiteX4" fmla="*/ 1694 w 98183"/>
                <a:gd name="connsiteY4" fmla="*/ 0 h 134588"/>
                <a:gd name="connsiteX0" fmla="*/ 565 w 108273"/>
                <a:gd name="connsiteY0" fmla="*/ 0 h 127327"/>
                <a:gd name="connsiteX1" fmla="*/ 108273 w 108273"/>
                <a:gd name="connsiteY1" fmla="*/ 61795 h 127327"/>
                <a:gd name="connsiteX2" fmla="*/ 53503 w 108273"/>
                <a:gd name="connsiteY2" fmla="*/ 127327 h 127327"/>
                <a:gd name="connsiteX3" fmla="*/ 10090 w 108273"/>
                <a:gd name="connsiteY3" fmla="*/ 72095 h 127327"/>
                <a:gd name="connsiteX4" fmla="*/ 565 w 108273"/>
                <a:gd name="connsiteY4" fmla="*/ 0 h 127327"/>
                <a:gd name="connsiteX0" fmla="*/ 565 w 108273"/>
                <a:gd name="connsiteY0" fmla="*/ 0 h 107966"/>
                <a:gd name="connsiteX1" fmla="*/ 108273 w 108273"/>
                <a:gd name="connsiteY1" fmla="*/ 61795 h 107966"/>
                <a:gd name="connsiteX2" fmla="*/ 87159 w 108273"/>
                <a:gd name="connsiteY2" fmla="*/ 107966 h 107966"/>
                <a:gd name="connsiteX3" fmla="*/ 10090 w 108273"/>
                <a:gd name="connsiteY3" fmla="*/ 72095 h 107966"/>
                <a:gd name="connsiteX4" fmla="*/ 565 w 108273"/>
                <a:gd name="connsiteY4" fmla="*/ 0 h 107966"/>
                <a:gd name="connsiteX0" fmla="*/ 10108 w 98183"/>
                <a:gd name="connsiteY0" fmla="*/ 0 h 110386"/>
                <a:gd name="connsiteX1" fmla="*/ 98183 w 98183"/>
                <a:gd name="connsiteY1" fmla="*/ 64215 h 110386"/>
                <a:gd name="connsiteX2" fmla="*/ 77069 w 98183"/>
                <a:gd name="connsiteY2" fmla="*/ 110386 h 110386"/>
                <a:gd name="connsiteX3" fmla="*/ 0 w 98183"/>
                <a:gd name="connsiteY3" fmla="*/ 74515 h 110386"/>
                <a:gd name="connsiteX4" fmla="*/ 10108 w 98183"/>
                <a:gd name="connsiteY4" fmla="*/ 0 h 110386"/>
                <a:gd name="connsiteX0" fmla="*/ 10108 w 129512"/>
                <a:gd name="connsiteY0" fmla="*/ 0 h 166048"/>
                <a:gd name="connsiteX1" fmla="*/ 98183 w 129512"/>
                <a:gd name="connsiteY1" fmla="*/ 64215 h 166048"/>
                <a:gd name="connsiteX2" fmla="*/ 124749 w 129512"/>
                <a:gd name="connsiteY2" fmla="*/ 166048 h 166048"/>
                <a:gd name="connsiteX3" fmla="*/ 0 w 129512"/>
                <a:gd name="connsiteY3" fmla="*/ 74515 h 166048"/>
                <a:gd name="connsiteX4" fmla="*/ 10108 w 129512"/>
                <a:gd name="connsiteY4" fmla="*/ 0 h 166048"/>
                <a:gd name="connsiteX0" fmla="*/ 10108 w 171104"/>
                <a:gd name="connsiteY0" fmla="*/ 0 h 166048"/>
                <a:gd name="connsiteX1" fmla="*/ 171104 w 171104"/>
                <a:gd name="connsiteY1" fmla="*/ 110196 h 166048"/>
                <a:gd name="connsiteX2" fmla="*/ 124749 w 171104"/>
                <a:gd name="connsiteY2" fmla="*/ 166048 h 166048"/>
                <a:gd name="connsiteX3" fmla="*/ 0 w 171104"/>
                <a:gd name="connsiteY3" fmla="*/ 74515 h 166048"/>
                <a:gd name="connsiteX4" fmla="*/ 10108 w 171104"/>
                <a:gd name="connsiteY4" fmla="*/ 0 h 166048"/>
                <a:gd name="connsiteX0" fmla="*/ 10108 w 171104"/>
                <a:gd name="connsiteY0" fmla="*/ 0 h 161208"/>
                <a:gd name="connsiteX1" fmla="*/ 171104 w 171104"/>
                <a:gd name="connsiteY1" fmla="*/ 110196 h 161208"/>
                <a:gd name="connsiteX2" fmla="*/ 130359 w 171104"/>
                <a:gd name="connsiteY2" fmla="*/ 161208 h 161208"/>
                <a:gd name="connsiteX3" fmla="*/ 0 w 171104"/>
                <a:gd name="connsiteY3" fmla="*/ 74515 h 161208"/>
                <a:gd name="connsiteX4" fmla="*/ 10108 w 171104"/>
                <a:gd name="connsiteY4" fmla="*/ 0 h 16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04" h="161208">
                  <a:moveTo>
                    <a:pt x="10108" y="0"/>
                  </a:moveTo>
                  <a:cubicBezTo>
                    <a:pt x="19252" y="0"/>
                    <a:pt x="159389" y="99671"/>
                    <a:pt x="171104" y="110196"/>
                  </a:cubicBezTo>
                  <a:cubicBezTo>
                    <a:pt x="156626" y="130246"/>
                    <a:pt x="135122" y="149682"/>
                    <a:pt x="130359" y="161208"/>
                  </a:cubicBezTo>
                  <a:lnTo>
                    <a:pt x="0" y="74515"/>
                  </a:lnTo>
                  <a:cubicBezTo>
                    <a:pt x="565" y="48063"/>
                    <a:pt x="9543" y="26452"/>
                    <a:pt x="10108" y="0"/>
                  </a:cubicBezTo>
                  <a:close/>
                </a:path>
              </a:pathLst>
            </a:custGeom>
            <a:solidFill>
              <a:srgbClr val="6DC183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63" name="Freeform 562"/>
            <p:cNvSpPr/>
            <p:nvPr/>
          </p:nvSpPr>
          <p:spPr bwMode="auto">
            <a:xfrm>
              <a:off x="2992331" y="4471932"/>
              <a:ext cx="142802" cy="112462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389" h="192793">
                  <a:moveTo>
                    <a:pt x="100424" y="184666"/>
                  </a:moveTo>
                  <a:cubicBezTo>
                    <a:pt x="158411" y="192793"/>
                    <a:pt x="175687" y="170724"/>
                    <a:pt x="206976" y="129733"/>
                  </a:cubicBezTo>
                  <a:cubicBezTo>
                    <a:pt x="242703" y="64366"/>
                    <a:pt x="256389" y="34613"/>
                    <a:pt x="253307" y="53060"/>
                  </a:cubicBezTo>
                  <a:lnTo>
                    <a:pt x="178958" y="0"/>
                  </a:lnTo>
                  <a:cubicBezTo>
                    <a:pt x="144366" y="29078"/>
                    <a:pt x="144916" y="48756"/>
                    <a:pt x="125675" y="56882"/>
                  </a:cubicBezTo>
                  <a:cubicBezTo>
                    <a:pt x="106434" y="65008"/>
                    <a:pt x="85938" y="39958"/>
                    <a:pt x="63512" y="48757"/>
                  </a:cubicBezTo>
                  <a:lnTo>
                    <a:pt x="0" y="109674"/>
                  </a:lnTo>
                  <a:cubicBezTo>
                    <a:pt x="21634" y="130608"/>
                    <a:pt x="43269" y="171857"/>
                    <a:pt x="100424" y="184666"/>
                  </a:cubicBezTo>
                  <a:close/>
                </a:path>
              </a:pathLst>
            </a:custGeom>
            <a:solidFill>
              <a:srgbClr val="967AB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3105069" y="4329475"/>
              <a:ext cx="82679" cy="119962"/>
            </a:xfrm>
            <a:custGeom>
              <a:avLst/>
              <a:gdLst>
                <a:gd name="connsiteX0" fmla="*/ 0 w 27432"/>
                <a:gd name="connsiteY0" fmla="*/ 0 h 27432"/>
                <a:gd name="connsiteX1" fmla="*/ 27432 w 27432"/>
                <a:gd name="connsiteY1" fmla="*/ 0 h 27432"/>
                <a:gd name="connsiteX2" fmla="*/ 27432 w 27432"/>
                <a:gd name="connsiteY2" fmla="*/ 27432 h 27432"/>
                <a:gd name="connsiteX3" fmla="*/ 0 w 27432"/>
                <a:gd name="connsiteY3" fmla="*/ 27432 h 27432"/>
                <a:gd name="connsiteX4" fmla="*/ 0 w 27432"/>
                <a:gd name="connsiteY4" fmla="*/ 0 h 27432"/>
                <a:gd name="connsiteX0" fmla="*/ 54768 w 82200"/>
                <a:gd name="connsiteY0" fmla="*/ 0 h 72676"/>
                <a:gd name="connsiteX1" fmla="*/ 82200 w 82200"/>
                <a:gd name="connsiteY1" fmla="*/ 0 h 72676"/>
                <a:gd name="connsiteX2" fmla="*/ 82200 w 82200"/>
                <a:gd name="connsiteY2" fmla="*/ 27432 h 72676"/>
                <a:gd name="connsiteX3" fmla="*/ 0 w 82200"/>
                <a:gd name="connsiteY3" fmla="*/ 72676 h 72676"/>
                <a:gd name="connsiteX4" fmla="*/ 54768 w 82200"/>
                <a:gd name="connsiteY4" fmla="*/ 0 h 72676"/>
                <a:gd name="connsiteX0" fmla="*/ 54768 w 87169"/>
                <a:gd name="connsiteY0" fmla="*/ 21638 h 151464"/>
                <a:gd name="connsiteX1" fmla="*/ 82200 w 87169"/>
                <a:gd name="connsiteY1" fmla="*/ 21638 h 151464"/>
                <a:gd name="connsiteX2" fmla="*/ 84581 w 87169"/>
                <a:gd name="connsiteY2" fmla="*/ 151464 h 151464"/>
                <a:gd name="connsiteX3" fmla="*/ 0 w 87169"/>
                <a:gd name="connsiteY3" fmla="*/ 94314 h 151464"/>
                <a:gd name="connsiteX4" fmla="*/ 54768 w 87169"/>
                <a:gd name="connsiteY4" fmla="*/ 21638 h 151464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94313"/>
                <a:gd name="connsiteY0" fmla="*/ 0 h 129826"/>
                <a:gd name="connsiteX1" fmla="*/ 89344 w 94313"/>
                <a:gd name="connsiteY1" fmla="*/ 33337 h 129826"/>
                <a:gd name="connsiteX2" fmla="*/ 84581 w 94313"/>
                <a:gd name="connsiteY2" fmla="*/ 129826 h 129826"/>
                <a:gd name="connsiteX3" fmla="*/ 0 w 94313"/>
                <a:gd name="connsiteY3" fmla="*/ 72676 h 129826"/>
                <a:gd name="connsiteX4" fmla="*/ 54768 w 94313"/>
                <a:gd name="connsiteY4" fmla="*/ 0 h 129826"/>
                <a:gd name="connsiteX0" fmla="*/ 54768 w 89344"/>
                <a:gd name="connsiteY0" fmla="*/ 0 h 129826"/>
                <a:gd name="connsiteX1" fmla="*/ 89344 w 89344"/>
                <a:gd name="connsiteY1" fmla="*/ 33337 h 129826"/>
                <a:gd name="connsiteX2" fmla="*/ 84581 w 89344"/>
                <a:gd name="connsiteY2" fmla="*/ 129826 h 129826"/>
                <a:gd name="connsiteX3" fmla="*/ 0 w 89344"/>
                <a:gd name="connsiteY3" fmla="*/ 72676 h 129826"/>
                <a:gd name="connsiteX4" fmla="*/ 54768 w 89344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54768 w 89551"/>
                <a:gd name="connsiteY0" fmla="*/ 0 h 129826"/>
                <a:gd name="connsiteX1" fmla="*/ 89344 w 89551"/>
                <a:gd name="connsiteY1" fmla="*/ 33337 h 129826"/>
                <a:gd name="connsiteX2" fmla="*/ 84581 w 89551"/>
                <a:gd name="connsiteY2" fmla="*/ 129826 h 129826"/>
                <a:gd name="connsiteX3" fmla="*/ 0 w 89551"/>
                <a:gd name="connsiteY3" fmla="*/ 72676 h 129826"/>
                <a:gd name="connsiteX4" fmla="*/ 54768 w 89551"/>
                <a:gd name="connsiteY4" fmla="*/ 0 h 129826"/>
                <a:gd name="connsiteX0" fmla="*/ 45243 w 89551"/>
                <a:gd name="connsiteY0" fmla="*/ 0 h 125064"/>
                <a:gd name="connsiteX1" fmla="*/ 89344 w 89551"/>
                <a:gd name="connsiteY1" fmla="*/ 28575 h 125064"/>
                <a:gd name="connsiteX2" fmla="*/ 84581 w 89551"/>
                <a:gd name="connsiteY2" fmla="*/ 125064 h 125064"/>
                <a:gd name="connsiteX3" fmla="*/ 0 w 89551"/>
                <a:gd name="connsiteY3" fmla="*/ 67914 h 125064"/>
                <a:gd name="connsiteX4" fmla="*/ 45243 w 89551"/>
                <a:gd name="connsiteY4" fmla="*/ 0 h 125064"/>
                <a:gd name="connsiteX0" fmla="*/ 50006 w 89551"/>
                <a:gd name="connsiteY0" fmla="*/ 0 h 110777"/>
                <a:gd name="connsiteX1" fmla="*/ 89344 w 89551"/>
                <a:gd name="connsiteY1" fmla="*/ 14288 h 110777"/>
                <a:gd name="connsiteX2" fmla="*/ 84581 w 89551"/>
                <a:gd name="connsiteY2" fmla="*/ 110777 h 110777"/>
                <a:gd name="connsiteX3" fmla="*/ 0 w 89551"/>
                <a:gd name="connsiteY3" fmla="*/ 53627 h 110777"/>
                <a:gd name="connsiteX4" fmla="*/ 50006 w 89551"/>
                <a:gd name="connsiteY4" fmla="*/ 0 h 110777"/>
                <a:gd name="connsiteX0" fmla="*/ 57150 w 89551"/>
                <a:gd name="connsiteY0" fmla="*/ 0 h 120302"/>
                <a:gd name="connsiteX1" fmla="*/ 89344 w 89551"/>
                <a:gd name="connsiteY1" fmla="*/ 23813 h 120302"/>
                <a:gd name="connsiteX2" fmla="*/ 84581 w 89551"/>
                <a:gd name="connsiteY2" fmla="*/ 120302 h 120302"/>
                <a:gd name="connsiteX3" fmla="*/ 0 w 89551"/>
                <a:gd name="connsiteY3" fmla="*/ 63152 h 120302"/>
                <a:gd name="connsiteX4" fmla="*/ 57150 w 89551"/>
                <a:gd name="connsiteY4" fmla="*/ 0 h 120302"/>
                <a:gd name="connsiteX0" fmla="*/ 57150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57150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105056"/>
                <a:gd name="connsiteY0" fmla="*/ 0 h 120302"/>
                <a:gd name="connsiteX1" fmla="*/ 104849 w 105056"/>
                <a:gd name="connsiteY1" fmla="*/ 34454 h 120302"/>
                <a:gd name="connsiteX2" fmla="*/ 84581 w 105056"/>
                <a:gd name="connsiteY2" fmla="*/ 120302 h 120302"/>
                <a:gd name="connsiteX3" fmla="*/ 0 w 105056"/>
                <a:gd name="connsiteY3" fmla="*/ 63152 h 120302"/>
                <a:gd name="connsiteX4" fmla="*/ 64902 w 105056"/>
                <a:gd name="connsiteY4" fmla="*/ 0 h 120302"/>
                <a:gd name="connsiteX0" fmla="*/ 64902 w 345193"/>
                <a:gd name="connsiteY0" fmla="*/ 182557 h 245709"/>
                <a:gd name="connsiteX1" fmla="*/ 104849 w 345193"/>
                <a:gd name="connsiteY1" fmla="*/ 217011 h 245709"/>
                <a:gd name="connsiteX2" fmla="*/ 342110 w 345193"/>
                <a:gd name="connsiteY2" fmla="*/ 18447 h 245709"/>
                <a:gd name="connsiteX3" fmla="*/ 0 w 345193"/>
                <a:gd name="connsiteY3" fmla="*/ 245709 h 245709"/>
                <a:gd name="connsiteX4" fmla="*/ 64902 w 345193"/>
                <a:gd name="connsiteY4" fmla="*/ 182557 h 245709"/>
                <a:gd name="connsiteX0" fmla="*/ 78224 w 345191"/>
                <a:gd name="connsiteY0" fmla="*/ 296322 h 296322"/>
                <a:gd name="connsiteX1" fmla="*/ 104849 w 345191"/>
                <a:gd name="connsiteY1" fmla="*/ 217011 h 296322"/>
                <a:gd name="connsiteX2" fmla="*/ 342110 w 345191"/>
                <a:gd name="connsiteY2" fmla="*/ 18447 h 296322"/>
                <a:gd name="connsiteX3" fmla="*/ 0 w 345191"/>
                <a:gd name="connsiteY3" fmla="*/ 245709 h 296322"/>
                <a:gd name="connsiteX4" fmla="*/ 78224 w 345191"/>
                <a:gd name="connsiteY4" fmla="*/ 296322 h 296322"/>
                <a:gd name="connsiteX0" fmla="*/ 78224 w 345193"/>
                <a:gd name="connsiteY0" fmla="*/ 296322 h 306039"/>
                <a:gd name="connsiteX1" fmla="*/ 229174 w 345193"/>
                <a:gd name="connsiteY1" fmla="*/ 282020 h 306039"/>
                <a:gd name="connsiteX2" fmla="*/ 342110 w 345193"/>
                <a:gd name="connsiteY2" fmla="*/ 18447 h 306039"/>
                <a:gd name="connsiteX3" fmla="*/ 0 w 345193"/>
                <a:gd name="connsiteY3" fmla="*/ 245709 h 306039"/>
                <a:gd name="connsiteX4" fmla="*/ 78224 w 345193"/>
                <a:gd name="connsiteY4" fmla="*/ 296322 h 306039"/>
                <a:gd name="connsiteX0" fmla="*/ 78224 w 345191"/>
                <a:gd name="connsiteY0" fmla="*/ 328826 h 328826"/>
                <a:gd name="connsiteX1" fmla="*/ 229174 w 345191"/>
                <a:gd name="connsiteY1" fmla="*/ 282020 h 328826"/>
                <a:gd name="connsiteX2" fmla="*/ 342110 w 345191"/>
                <a:gd name="connsiteY2" fmla="*/ 18447 h 328826"/>
                <a:gd name="connsiteX3" fmla="*/ 0 w 345191"/>
                <a:gd name="connsiteY3" fmla="*/ 245709 h 328826"/>
                <a:gd name="connsiteX4" fmla="*/ 78224 w 345191"/>
                <a:gd name="connsiteY4" fmla="*/ 328826 h 328826"/>
                <a:gd name="connsiteX0" fmla="*/ 64903 w 345193"/>
                <a:gd name="connsiteY0" fmla="*/ 308511 h 308511"/>
                <a:gd name="connsiteX1" fmla="*/ 229174 w 345193"/>
                <a:gd name="connsiteY1" fmla="*/ 282020 h 308511"/>
                <a:gd name="connsiteX2" fmla="*/ 342110 w 345193"/>
                <a:gd name="connsiteY2" fmla="*/ 18447 h 308511"/>
                <a:gd name="connsiteX3" fmla="*/ 0 w 345193"/>
                <a:gd name="connsiteY3" fmla="*/ 245709 h 308511"/>
                <a:gd name="connsiteX4" fmla="*/ 64903 w 345193"/>
                <a:gd name="connsiteY4" fmla="*/ 308511 h 308511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0 w 345191"/>
                <a:gd name="connsiteY3" fmla="*/ 245709 h 316638"/>
                <a:gd name="connsiteX4" fmla="*/ 64903 w 345191"/>
                <a:gd name="connsiteY4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0 w 345193"/>
                <a:gd name="connsiteY3" fmla="*/ 245709 h 316638"/>
                <a:gd name="connsiteX4" fmla="*/ 64903 w 345193"/>
                <a:gd name="connsiteY4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201158 w 345191"/>
                <a:gd name="connsiteY3" fmla="*/ 221359 h 316638"/>
                <a:gd name="connsiteX4" fmla="*/ 0 w 345191"/>
                <a:gd name="connsiteY4" fmla="*/ 245709 h 316638"/>
                <a:gd name="connsiteX5" fmla="*/ 64903 w 345191"/>
                <a:gd name="connsiteY5" fmla="*/ 308511 h 316638"/>
                <a:gd name="connsiteX0" fmla="*/ 64903 w 345193"/>
                <a:gd name="connsiteY0" fmla="*/ 308511 h 316638"/>
                <a:gd name="connsiteX1" fmla="*/ 229174 w 345193"/>
                <a:gd name="connsiteY1" fmla="*/ 282020 h 316638"/>
                <a:gd name="connsiteX2" fmla="*/ 342110 w 345193"/>
                <a:gd name="connsiteY2" fmla="*/ 18447 h 316638"/>
                <a:gd name="connsiteX3" fmla="*/ 201158 w 345193"/>
                <a:gd name="connsiteY3" fmla="*/ 221359 h 316638"/>
                <a:gd name="connsiteX4" fmla="*/ 63512 w 345193"/>
                <a:gd name="connsiteY4" fmla="*/ 184792 h 316638"/>
                <a:gd name="connsiteX5" fmla="*/ 0 w 345193"/>
                <a:gd name="connsiteY5" fmla="*/ 245709 h 316638"/>
                <a:gd name="connsiteX6" fmla="*/ 64903 w 345193"/>
                <a:gd name="connsiteY6" fmla="*/ 308511 h 316638"/>
                <a:gd name="connsiteX0" fmla="*/ 64903 w 345191"/>
                <a:gd name="connsiteY0" fmla="*/ 308511 h 316638"/>
                <a:gd name="connsiteX1" fmla="*/ 229174 w 345191"/>
                <a:gd name="connsiteY1" fmla="*/ 282020 h 316638"/>
                <a:gd name="connsiteX2" fmla="*/ 342110 w 345191"/>
                <a:gd name="connsiteY2" fmla="*/ 18447 h 316638"/>
                <a:gd name="connsiteX3" fmla="*/ 134555 w 345191"/>
                <a:gd name="connsiteY3" fmla="*/ 192917 h 316638"/>
                <a:gd name="connsiteX4" fmla="*/ 63512 w 345191"/>
                <a:gd name="connsiteY4" fmla="*/ 184792 h 316638"/>
                <a:gd name="connsiteX5" fmla="*/ 0 w 345191"/>
                <a:gd name="connsiteY5" fmla="*/ 245709 h 316638"/>
                <a:gd name="connsiteX6" fmla="*/ 64903 w 345191"/>
                <a:gd name="connsiteY6" fmla="*/ 308511 h 316638"/>
                <a:gd name="connsiteX0" fmla="*/ 64903 w 345193"/>
                <a:gd name="connsiteY0" fmla="*/ 363439 h 371566"/>
                <a:gd name="connsiteX1" fmla="*/ 229174 w 345193"/>
                <a:gd name="connsiteY1" fmla="*/ 336948 h 371566"/>
                <a:gd name="connsiteX2" fmla="*/ 342110 w 345193"/>
                <a:gd name="connsiteY2" fmla="*/ 73375 h 371566"/>
                <a:gd name="connsiteX3" fmla="*/ 241119 w 345193"/>
                <a:gd name="connsiteY3" fmla="*/ 0 h 371566"/>
                <a:gd name="connsiteX4" fmla="*/ 134555 w 345193"/>
                <a:gd name="connsiteY4" fmla="*/ 247845 h 371566"/>
                <a:gd name="connsiteX5" fmla="*/ 63512 w 345193"/>
                <a:gd name="connsiteY5" fmla="*/ 239720 h 371566"/>
                <a:gd name="connsiteX6" fmla="*/ 0 w 345193"/>
                <a:gd name="connsiteY6" fmla="*/ 300637 h 371566"/>
                <a:gd name="connsiteX7" fmla="*/ 64903 w 345193"/>
                <a:gd name="connsiteY7" fmla="*/ 363439 h 371566"/>
                <a:gd name="connsiteX0" fmla="*/ 100424 w 345191"/>
                <a:gd name="connsiteY0" fmla="*/ 375629 h 383756"/>
                <a:gd name="connsiteX1" fmla="*/ 229174 w 345191"/>
                <a:gd name="connsiteY1" fmla="*/ 336948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34555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75629 h 383756"/>
                <a:gd name="connsiteX1" fmla="*/ 211414 w 345191"/>
                <a:gd name="connsiteY1" fmla="*/ 341011 h 383756"/>
                <a:gd name="connsiteX2" fmla="*/ 342110 w 345191"/>
                <a:gd name="connsiteY2" fmla="*/ 73375 h 383756"/>
                <a:gd name="connsiteX3" fmla="*/ 241119 w 345191"/>
                <a:gd name="connsiteY3" fmla="*/ 0 h 383756"/>
                <a:gd name="connsiteX4" fmla="*/ 134555 w 345191"/>
                <a:gd name="connsiteY4" fmla="*/ 247845 h 383756"/>
                <a:gd name="connsiteX5" fmla="*/ 63512 w 345191"/>
                <a:gd name="connsiteY5" fmla="*/ 239720 h 383756"/>
                <a:gd name="connsiteX6" fmla="*/ 0 w 345191"/>
                <a:gd name="connsiteY6" fmla="*/ 300637 h 383756"/>
                <a:gd name="connsiteX7" fmla="*/ 100424 w 345191"/>
                <a:gd name="connsiteY7" fmla="*/ 375629 h 383756"/>
                <a:gd name="connsiteX0" fmla="*/ 100424 w 345193"/>
                <a:gd name="connsiteY0" fmla="*/ 375629 h 383756"/>
                <a:gd name="connsiteX1" fmla="*/ 211414 w 345193"/>
                <a:gd name="connsiteY1" fmla="*/ 341011 h 383756"/>
                <a:gd name="connsiteX2" fmla="*/ 342110 w 345193"/>
                <a:gd name="connsiteY2" fmla="*/ 73375 h 383756"/>
                <a:gd name="connsiteX3" fmla="*/ 241119 w 345193"/>
                <a:gd name="connsiteY3" fmla="*/ 0 h 383756"/>
                <a:gd name="connsiteX4" fmla="*/ 161197 w 345193"/>
                <a:gd name="connsiteY4" fmla="*/ 247845 h 383756"/>
                <a:gd name="connsiteX5" fmla="*/ 63512 w 345193"/>
                <a:gd name="connsiteY5" fmla="*/ 239720 h 383756"/>
                <a:gd name="connsiteX6" fmla="*/ 0 w 345193"/>
                <a:gd name="connsiteY6" fmla="*/ 300637 h 383756"/>
                <a:gd name="connsiteX7" fmla="*/ 100424 w 345193"/>
                <a:gd name="connsiteY7" fmla="*/ 375629 h 383756"/>
                <a:gd name="connsiteX0" fmla="*/ 100424 w 345191"/>
                <a:gd name="connsiteY0" fmla="*/ 320701 h 328828"/>
                <a:gd name="connsiteX1" fmla="*/ 211414 w 345191"/>
                <a:gd name="connsiteY1" fmla="*/ 286083 h 328828"/>
                <a:gd name="connsiteX2" fmla="*/ 342110 w 345191"/>
                <a:gd name="connsiteY2" fmla="*/ 18447 h 328828"/>
                <a:gd name="connsiteX3" fmla="*/ 178958 w 345191"/>
                <a:gd name="connsiteY3" fmla="*/ 136035 h 328828"/>
                <a:gd name="connsiteX4" fmla="*/ 161197 w 345191"/>
                <a:gd name="connsiteY4" fmla="*/ 192917 h 328828"/>
                <a:gd name="connsiteX5" fmla="*/ 63512 w 345191"/>
                <a:gd name="connsiteY5" fmla="*/ 184792 h 328828"/>
                <a:gd name="connsiteX6" fmla="*/ 0 w 345191"/>
                <a:gd name="connsiteY6" fmla="*/ 245709 h 328828"/>
                <a:gd name="connsiteX7" fmla="*/ 100424 w 345191"/>
                <a:gd name="connsiteY7" fmla="*/ 320701 h 328828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61197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12354 w 256389"/>
                <a:gd name="connsiteY4" fmla="*/ 60946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11414 w 256389"/>
                <a:gd name="connsiteY1" fmla="*/ 150048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93653 w 256389"/>
                <a:gd name="connsiteY1" fmla="*/ 141924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73784"/>
                <a:gd name="connsiteY0" fmla="*/ 184666 h 255329"/>
                <a:gd name="connsiteX1" fmla="*/ 273577 w 273784"/>
                <a:gd name="connsiteY1" fmla="*/ 231310 h 255329"/>
                <a:gd name="connsiteX2" fmla="*/ 253307 w 273784"/>
                <a:gd name="connsiteY2" fmla="*/ 53060 h 255329"/>
                <a:gd name="connsiteX3" fmla="*/ 178958 w 273784"/>
                <a:gd name="connsiteY3" fmla="*/ 0 h 255329"/>
                <a:gd name="connsiteX4" fmla="*/ 138996 w 273784"/>
                <a:gd name="connsiteY4" fmla="*/ 65009 h 255329"/>
                <a:gd name="connsiteX5" fmla="*/ 63512 w 273784"/>
                <a:gd name="connsiteY5" fmla="*/ 48757 h 255329"/>
                <a:gd name="connsiteX6" fmla="*/ 0 w 273784"/>
                <a:gd name="connsiteY6" fmla="*/ 109674 h 255329"/>
                <a:gd name="connsiteX7" fmla="*/ 100424 w 273784"/>
                <a:gd name="connsiteY7" fmla="*/ 184666 h 255329"/>
                <a:gd name="connsiteX0" fmla="*/ 100424 w 335948"/>
                <a:gd name="connsiteY0" fmla="*/ 184666 h 194383"/>
                <a:gd name="connsiteX1" fmla="*/ 335741 w 335948"/>
                <a:gd name="connsiteY1" fmla="*/ 170364 h 194383"/>
                <a:gd name="connsiteX2" fmla="*/ 253307 w 335948"/>
                <a:gd name="connsiteY2" fmla="*/ 53060 h 194383"/>
                <a:gd name="connsiteX3" fmla="*/ 178958 w 335948"/>
                <a:gd name="connsiteY3" fmla="*/ 0 h 194383"/>
                <a:gd name="connsiteX4" fmla="*/ 138996 w 335948"/>
                <a:gd name="connsiteY4" fmla="*/ 65009 h 194383"/>
                <a:gd name="connsiteX5" fmla="*/ 63512 w 335948"/>
                <a:gd name="connsiteY5" fmla="*/ 48757 h 194383"/>
                <a:gd name="connsiteX6" fmla="*/ 0 w 335948"/>
                <a:gd name="connsiteY6" fmla="*/ 109674 h 194383"/>
                <a:gd name="connsiteX7" fmla="*/ 100424 w 335948"/>
                <a:gd name="connsiteY7" fmla="*/ 184666 h 194383"/>
                <a:gd name="connsiteX0" fmla="*/ 100424 w 335741"/>
                <a:gd name="connsiteY0" fmla="*/ 184666 h 202510"/>
                <a:gd name="connsiteX1" fmla="*/ 335741 w 335741"/>
                <a:gd name="connsiteY1" fmla="*/ 170364 h 202510"/>
                <a:gd name="connsiteX2" fmla="*/ 253307 w 335741"/>
                <a:gd name="connsiteY2" fmla="*/ 53060 h 202510"/>
                <a:gd name="connsiteX3" fmla="*/ 178958 w 335741"/>
                <a:gd name="connsiteY3" fmla="*/ 0 h 202510"/>
                <a:gd name="connsiteX4" fmla="*/ 138996 w 335741"/>
                <a:gd name="connsiteY4" fmla="*/ 65009 h 202510"/>
                <a:gd name="connsiteX5" fmla="*/ 63512 w 335741"/>
                <a:gd name="connsiteY5" fmla="*/ 48757 h 202510"/>
                <a:gd name="connsiteX6" fmla="*/ 0 w 335741"/>
                <a:gd name="connsiteY6" fmla="*/ 109674 h 202510"/>
                <a:gd name="connsiteX7" fmla="*/ 100424 w 335741"/>
                <a:gd name="connsiteY7" fmla="*/ 184666 h 202510"/>
                <a:gd name="connsiteX0" fmla="*/ 100424 w 335741"/>
                <a:gd name="connsiteY0" fmla="*/ 184666 h 251985"/>
                <a:gd name="connsiteX1" fmla="*/ 335741 w 335741"/>
                <a:gd name="connsiteY1" fmla="*/ 170364 h 251985"/>
                <a:gd name="connsiteX2" fmla="*/ 253307 w 335741"/>
                <a:gd name="connsiteY2" fmla="*/ 53060 h 251985"/>
                <a:gd name="connsiteX3" fmla="*/ 178958 w 335741"/>
                <a:gd name="connsiteY3" fmla="*/ 0 h 251985"/>
                <a:gd name="connsiteX4" fmla="*/ 138996 w 335741"/>
                <a:gd name="connsiteY4" fmla="*/ 65009 h 251985"/>
                <a:gd name="connsiteX5" fmla="*/ 63512 w 335741"/>
                <a:gd name="connsiteY5" fmla="*/ 48757 h 251985"/>
                <a:gd name="connsiteX6" fmla="*/ 0 w 335741"/>
                <a:gd name="connsiteY6" fmla="*/ 109674 h 251985"/>
                <a:gd name="connsiteX7" fmla="*/ 100424 w 335741"/>
                <a:gd name="connsiteY7" fmla="*/ 184666 h 251985"/>
                <a:gd name="connsiteX0" fmla="*/ 100424 w 371468"/>
                <a:gd name="connsiteY0" fmla="*/ 184666 h 251985"/>
                <a:gd name="connsiteX1" fmla="*/ 335741 w 371468"/>
                <a:gd name="connsiteY1" fmla="*/ 170364 h 251985"/>
                <a:gd name="connsiteX2" fmla="*/ 253307 w 371468"/>
                <a:gd name="connsiteY2" fmla="*/ 53060 h 251985"/>
                <a:gd name="connsiteX3" fmla="*/ 178958 w 371468"/>
                <a:gd name="connsiteY3" fmla="*/ 0 h 251985"/>
                <a:gd name="connsiteX4" fmla="*/ 138996 w 371468"/>
                <a:gd name="connsiteY4" fmla="*/ 65009 h 251985"/>
                <a:gd name="connsiteX5" fmla="*/ 63512 w 371468"/>
                <a:gd name="connsiteY5" fmla="*/ 48757 h 251985"/>
                <a:gd name="connsiteX6" fmla="*/ 0 w 371468"/>
                <a:gd name="connsiteY6" fmla="*/ 109674 h 251985"/>
                <a:gd name="connsiteX7" fmla="*/ 100424 w 371468"/>
                <a:gd name="connsiteY7" fmla="*/ 184666 h 251985"/>
                <a:gd name="connsiteX0" fmla="*/ 100424 w 256389"/>
                <a:gd name="connsiteY0" fmla="*/ 184666 h 215418"/>
                <a:gd name="connsiteX1" fmla="*/ 211416 w 256389"/>
                <a:gd name="connsiteY1" fmla="*/ 133797 h 215418"/>
                <a:gd name="connsiteX2" fmla="*/ 253307 w 256389"/>
                <a:gd name="connsiteY2" fmla="*/ 53060 h 215418"/>
                <a:gd name="connsiteX3" fmla="*/ 178958 w 256389"/>
                <a:gd name="connsiteY3" fmla="*/ 0 h 215418"/>
                <a:gd name="connsiteX4" fmla="*/ 138996 w 256389"/>
                <a:gd name="connsiteY4" fmla="*/ 65009 h 215418"/>
                <a:gd name="connsiteX5" fmla="*/ 63512 w 256389"/>
                <a:gd name="connsiteY5" fmla="*/ 48757 h 215418"/>
                <a:gd name="connsiteX6" fmla="*/ 0 w 256389"/>
                <a:gd name="connsiteY6" fmla="*/ 109674 h 215418"/>
                <a:gd name="connsiteX7" fmla="*/ 100424 w 256389"/>
                <a:gd name="connsiteY7" fmla="*/ 184666 h 215418"/>
                <a:gd name="connsiteX0" fmla="*/ 100424 w 256389"/>
                <a:gd name="connsiteY0" fmla="*/ 184666 h 192793"/>
                <a:gd name="connsiteX1" fmla="*/ 211416 w 256389"/>
                <a:gd name="connsiteY1" fmla="*/ 133797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38996 w 256389"/>
                <a:gd name="connsiteY4" fmla="*/ 65009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189215 w 256389"/>
                <a:gd name="connsiteY1" fmla="*/ 137860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184666 h 192793"/>
                <a:gd name="connsiteX1" fmla="*/ 206976 w 256389"/>
                <a:gd name="connsiteY1" fmla="*/ 129733 h 192793"/>
                <a:gd name="connsiteX2" fmla="*/ 253307 w 256389"/>
                <a:gd name="connsiteY2" fmla="*/ 53060 h 192793"/>
                <a:gd name="connsiteX3" fmla="*/ 178958 w 256389"/>
                <a:gd name="connsiteY3" fmla="*/ 0 h 192793"/>
                <a:gd name="connsiteX4" fmla="*/ 125675 w 256389"/>
                <a:gd name="connsiteY4" fmla="*/ 56882 h 192793"/>
                <a:gd name="connsiteX5" fmla="*/ 63512 w 256389"/>
                <a:gd name="connsiteY5" fmla="*/ 48757 h 192793"/>
                <a:gd name="connsiteX6" fmla="*/ 0 w 256389"/>
                <a:gd name="connsiteY6" fmla="*/ 109674 h 192793"/>
                <a:gd name="connsiteX7" fmla="*/ 100424 w 256389"/>
                <a:gd name="connsiteY7" fmla="*/ 184666 h 192793"/>
                <a:gd name="connsiteX0" fmla="*/ 100424 w 256389"/>
                <a:gd name="connsiteY0" fmla="*/ 314684 h 322811"/>
                <a:gd name="connsiteX1" fmla="*/ 206976 w 256389"/>
                <a:gd name="connsiteY1" fmla="*/ 259751 h 322811"/>
                <a:gd name="connsiteX2" fmla="*/ 253307 w 256389"/>
                <a:gd name="connsiteY2" fmla="*/ 183078 h 322811"/>
                <a:gd name="connsiteX3" fmla="*/ 178958 w 256389"/>
                <a:gd name="connsiteY3" fmla="*/ 130018 h 322811"/>
                <a:gd name="connsiteX4" fmla="*/ 214479 w 256389"/>
                <a:gd name="connsiteY4" fmla="*/ 8126 h 322811"/>
                <a:gd name="connsiteX5" fmla="*/ 63512 w 256389"/>
                <a:gd name="connsiteY5" fmla="*/ 178775 h 322811"/>
                <a:gd name="connsiteX6" fmla="*/ 0 w 256389"/>
                <a:gd name="connsiteY6" fmla="*/ 239692 h 322811"/>
                <a:gd name="connsiteX7" fmla="*/ 100424 w 256389"/>
                <a:gd name="connsiteY7" fmla="*/ 314684 h 322811"/>
                <a:gd name="connsiteX0" fmla="*/ 100424 w 318185"/>
                <a:gd name="connsiteY0" fmla="*/ 314684 h 322811"/>
                <a:gd name="connsiteX1" fmla="*/ 282459 w 318185"/>
                <a:gd name="connsiteY1" fmla="*/ 93166 h 322811"/>
                <a:gd name="connsiteX2" fmla="*/ 253307 w 318185"/>
                <a:gd name="connsiteY2" fmla="*/ 183078 h 322811"/>
                <a:gd name="connsiteX3" fmla="*/ 178958 w 318185"/>
                <a:gd name="connsiteY3" fmla="*/ 130018 h 322811"/>
                <a:gd name="connsiteX4" fmla="*/ 214479 w 318185"/>
                <a:gd name="connsiteY4" fmla="*/ 8126 h 322811"/>
                <a:gd name="connsiteX5" fmla="*/ 63512 w 318185"/>
                <a:gd name="connsiteY5" fmla="*/ 178775 h 322811"/>
                <a:gd name="connsiteX6" fmla="*/ 0 w 318185"/>
                <a:gd name="connsiteY6" fmla="*/ 239692 h 322811"/>
                <a:gd name="connsiteX7" fmla="*/ 100424 w 318185"/>
                <a:gd name="connsiteY7" fmla="*/ 314684 h 322811"/>
                <a:gd name="connsiteX0" fmla="*/ 344635 w 402622"/>
                <a:gd name="connsiteY0" fmla="*/ 14019 h 260626"/>
                <a:gd name="connsiteX1" fmla="*/ 282459 w 402622"/>
                <a:gd name="connsiteY1" fmla="*/ 93166 h 260626"/>
                <a:gd name="connsiteX2" fmla="*/ 253307 w 402622"/>
                <a:gd name="connsiteY2" fmla="*/ 183078 h 260626"/>
                <a:gd name="connsiteX3" fmla="*/ 178958 w 402622"/>
                <a:gd name="connsiteY3" fmla="*/ 130018 h 260626"/>
                <a:gd name="connsiteX4" fmla="*/ 214479 w 402622"/>
                <a:gd name="connsiteY4" fmla="*/ 8126 h 260626"/>
                <a:gd name="connsiteX5" fmla="*/ 63512 w 402622"/>
                <a:gd name="connsiteY5" fmla="*/ 178775 h 260626"/>
                <a:gd name="connsiteX6" fmla="*/ 0 w 402622"/>
                <a:gd name="connsiteY6" fmla="*/ 239692 h 260626"/>
                <a:gd name="connsiteX7" fmla="*/ 344635 w 402622"/>
                <a:gd name="connsiteY7" fmla="*/ 14019 h 260626"/>
                <a:gd name="connsiteX0" fmla="*/ 281123 w 339110"/>
                <a:gd name="connsiteY0" fmla="*/ 30300 h 199359"/>
                <a:gd name="connsiteX1" fmla="*/ 218947 w 339110"/>
                <a:gd name="connsiteY1" fmla="*/ 109447 h 199359"/>
                <a:gd name="connsiteX2" fmla="*/ 189795 w 339110"/>
                <a:gd name="connsiteY2" fmla="*/ 199359 h 199359"/>
                <a:gd name="connsiteX3" fmla="*/ 115446 w 339110"/>
                <a:gd name="connsiteY3" fmla="*/ 146299 h 199359"/>
                <a:gd name="connsiteX4" fmla="*/ 150967 w 339110"/>
                <a:gd name="connsiteY4" fmla="*/ 24407 h 199359"/>
                <a:gd name="connsiteX5" fmla="*/ 0 w 339110"/>
                <a:gd name="connsiteY5" fmla="*/ 195056 h 199359"/>
                <a:gd name="connsiteX6" fmla="*/ 185139 w 339110"/>
                <a:gd name="connsiteY6" fmla="*/ 0 h 199359"/>
                <a:gd name="connsiteX7" fmla="*/ 281123 w 339110"/>
                <a:gd name="connsiteY7" fmla="*/ 30300 h 199359"/>
                <a:gd name="connsiteX0" fmla="*/ 200268 w 258255"/>
                <a:gd name="connsiteY0" fmla="*/ 31283 h 200342"/>
                <a:gd name="connsiteX1" fmla="*/ 138092 w 258255"/>
                <a:gd name="connsiteY1" fmla="*/ 110430 h 200342"/>
                <a:gd name="connsiteX2" fmla="*/ 108940 w 258255"/>
                <a:gd name="connsiteY2" fmla="*/ 200342 h 200342"/>
                <a:gd name="connsiteX3" fmla="*/ 34591 w 258255"/>
                <a:gd name="connsiteY3" fmla="*/ 147282 h 200342"/>
                <a:gd name="connsiteX4" fmla="*/ 70112 w 258255"/>
                <a:gd name="connsiteY4" fmla="*/ 25390 h 200342"/>
                <a:gd name="connsiteX5" fmla="*/ 104284 w 258255"/>
                <a:gd name="connsiteY5" fmla="*/ 983 h 200342"/>
                <a:gd name="connsiteX6" fmla="*/ 200268 w 258255"/>
                <a:gd name="connsiteY6" fmla="*/ 31283 h 200342"/>
                <a:gd name="connsiteX0" fmla="*/ 200270 w 258257"/>
                <a:gd name="connsiteY0" fmla="*/ 31281 h 200340"/>
                <a:gd name="connsiteX1" fmla="*/ 138094 w 258257"/>
                <a:gd name="connsiteY1" fmla="*/ 110428 h 200340"/>
                <a:gd name="connsiteX2" fmla="*/ 108942 w 258257"/>
                <a:gd name="connsiteY2" fmla="*/ 200340 h 200340"/>
                <a:gd name="connsiteX3" fmla="*/ 34593 w 258257"/>
                <a:gd name="connsiteY3" fmla="*/ 147280 h 200340"/>
                <a:gd name="connsiteX4" fmla="*/ 39033 w 258257"/>
                <a:gd name="connsiteY4" fmla="*/ 57894 h 200340"/>
                <a:gd name="connsiteX5" fmla="*/ 104286 w 258257"/>
                <a:gd name="connsiteY5" fmla="*/ 981 h 200340"/>
                <a:gd name="connsiteX6" fmla="*/ 200270 w 258257"/>
                <a:gd name="connsiteY6" fmla="*/ 31281 h 200340"/>
                <a:gd name="connsiteX0" fmla="*/ 200268 w 258255"/>
                <a:gd name="connsiteY0" fmla="*/ 41870 h 210929"/>
                <a:gd name="connsiteX1" fmla="*/ 138092 w 258255"/>
                <a:gd name="connsiteY1" fmla="*/ 121017 h 210929"/>
                <a:gd name="connsiteX2" fmla="*/ 108940 w 258255"/>
                <a:gd name="connsiteY2" fmla="*/ 210929 h 210929"/>
                <a:gd name="connsiteX3" fmla="*/ 34591 w 258255"/>
                <a:gd name="connsiteY3" fmla="*/ 157869 h 210929"/>
                <a:gd name="connsiteX4" fmla="*/ 39031 w 258255"/>
                <a:gd name="connsiteY4" fmla="*/ 68483 h 210929"/>
                <a:gd name="connsiteX5" fmla="*/ 104284 w 258255"/>
                <a:gd name="connsiteY5" fmla="*/ 11570 h 210929"/>
                <a:gd name="connsiteX6" fmla="*/ 200268 w 258255"/>
                <a:gd name="connsiteY6" fmla="*/ 41870 h 210929"/>
                <a:gd name="connsiteX0" fmla="*/ 142548 w 200535"/>
                <a:gd name="connsiteY0" fmla="*/ 45933 h 210929"/>
                <a:gd name="connsiteX1" fmla="*/ 138094 w 200535"/>
                <a:gd name="connsiteY1" fmla="*/ 121017 h 210929"/>
                <a:gd name="connsiteX2" fmla="*/ 108942 w 200535"/>
                <a:gd name="connsiteY2" fmla="*/ 210929 h 210929"/>
                <a:gd name="connsiteX3" fmla="*/ 34593 w 200535"/>
                <a:gd name="connsiteY3" fmla="*/ 157869 h 210929"/>
                <a:gd name="connsiteX4" fmla="*/ 39033 w 200535"/>
                <a:gd name="connsiteY4" fmla="*/ 68483 h 210929"/>
                <a:gd name="connsiteX5" fmla="*/ 104286 w 200535"/>
                <a:gd name="connsiteY5" fmla="*/ 11570 h 210929"/>
                <a:gd name="connsiteX6" fmla="*/ 142548 w 200535"/>
                <a:gd name="connsiteY6" fmla="*/ 45933 h 210929"/>
                <a:gd name="connsiteX0" fmla="*/ 104284 w 173818"/>
                <a:gd name="connsiteY0" fmla="*/ 983 h 200342"/>
                <a:gd name="connsiteX1" fmla="*/ 138092 w 173818"/>
                <a:gd name="connsiteY1" fmla="*/ 110430 h 200342"/>
                <a:gd name="connsiteX2" fmla="*/ 108940 w 173818"/>
                <a:gd name="connsiteY2" fmla="*/ 200342 h 200342"/>
                <a:gd name="connsiteX3" fmla="*/ 34591 w 173818"/>
                <a:gd name="connsiteY3" fmla="*/ 147282 h 200342"/>
                <a:gd name="connsiteX4" fmla="*/ 39031 w 173818"/>
                <a:gd name="connsiteY4" fmla="*/ 57896 h 200342"/>
                <a:gd name="connsiteX5" fmla="*/ 104284 w 173818"/>
                <a:gd name="connsiteY5" fmla="*/ 983 h 200342"/>
                <a:gd name="connsiteX0" fmla="*/ 90963 w 160499"/>
                <a:gd name="connsiteY0" fmla="*/ 981 h 200340"/>
                <a:gd name="connsiteX1" fmla="*/ 124771 w 160499"/>
                <a:gd name="connsiteY1" fmla="*/ 110428 h 200340"/>
                <a:gd name="connsiteX2" fmla="*/ 95619 w 160499"/>
                <a:gd name="connsiteY2" fmla="*/ 200340 h 200340"/>
                <a:gd name="connsiteX3" fmla="*/ 21270 w 160499"/>
                <a:gd name="connsiteY3" fmla="*/ 147280 h 200340"/>
                <a:gd name="connsiteX4" fmla="*/ 25710 w 160499"/>
                <a:gd name="connsiteY4" fmla="*/ 57894 h 200340"/>
                <a:gd name="connsiteX5" fmla="*/ 90963 w 160499"/>
                <a:gd name="connsiteY5" fmla="*/ 981 h 2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499" h="200340">
                  <a:moveTo>
                    <a:pt x="90963" y="981"/>
                  </a:moveTo>
                  <a:cubicBezTo>
                    <a:pt x="107473" y="9737"/>
                    <a:pt x="123995" y="77202"/>
                    <a:pt x="124771" y="110428"/>
                  </a:cubicBezTo>
                  <a:cubicBezTo>
                    <a:pt x="160498" y="45061"/>
                    <a:pt x="98701" y="181893"/>
                    <a:pt x="95619" y="200340"/>
                  </a:cubicBezTo>
                  <a:lnTo>
                    <a:pt x="21270" y="147280"/>
                  </a:lnTo>
                  <a:cubicBezTo>
                    <a:pt x="0" y="111349"/>
                    <a:pt x="14095" y="82277"/>
                    <a:pt x="25710" y="57894"/>
                  </a:cubicBezTo>
                  <a:cubicBezTo>
                    <a:pt x="37325" y="33511"/>
                    <a:pt x="69270" y="-1"/>
                    <a:pt x="90963" y="981"/>
                  </a:cubicBezTo>
                  <a:close/>
                </a:path>
              </a:pathLst>
            </a:custGeom>
            <a:solidFill>
              <a:srgbClr val="967AB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</p:grpSp>
      <p:sp>
        <p:nvSpPr>
          <p:cNvPr id="586" name="Left Brace 585"/>
          <p:cNvSpPr/>
          <p:nvPr/>
        </p:nvSpPr>
        <p:spPr bwMode="auto">
          <a:xfrm rot="5400000">
            <a:off x="1987749" y="1365052"/>
            <a:ext cx="259556" cy="725091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204838" name="Group 77"/>
          <p:cNvGrpSpPr>
            <a:grpSpLocks/>
          </p:cNvGrpSpPr>
          <p:nvPr/>
        </p:nvGrpSpPr>
        <p:grpSpPr bwMode="auto">
          <a:xfrm>
            <a:off x="5928122" y="2657475"/>
            <a:ext cx="1090613" cy="1970485"/>
            <a:chOff x="6380546" y="3542711"/>
            <a:chExt cx="1454527" cy="2627160"/>
          </a:xfrm>
        </p:grpSpPr>
        <p:pic>
          <p:nvPicPr>
            <p:cNvPr id="71" name="Picture 70" descr="Illustration1-PPTRes_Cell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7847" y="5498397"/>
              <a:ext cx="627226" cy="671474"/>
            </a:xfrm>
            <a:prstGeom prst="rect">
              <a:avLst/>
            </a:prstGeom>
            <a:effectLst>
              <a:outerShdw blurRad="101600" dist="38100" dir="2700000" algn="tl" rotWithShape="0">
                <a:schemeClr val="accent5">
                  <a:lumMod val="25000"/>
                  <a:alpha val="32000"/>
                </a:schemeClr>
              </a:outerShdw>
            </a:effectLst>
          </p:spPr>
        </p:pic>
        <p:pic>
          <p:nvPicPr>
            <p:cNvPr id="72" name="Picture 71" descr="Illustration1-PPTRes_Cell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1265" y="3645893"/>
              <a:ext cx="133385" cy="142867"/>
            </a:xfrm>
            <a:prstGeom prst="rect">
              <a:avLst/>
            </a:prstGeom>
            <a:effectLst>
              <a:outerShdw blurRad="101600" dist="38100" dir="2700000" algn="tl" rotWithShape="0">
                <a:schemeClr val="accent5">
                  <a:lumMod val="25000"/>
                  <a:alpha val="32000"/>
                </a:schemeClr>
              </a:outerShdw>
            </a:effectLst>
          </p:spPr>
        </p:pic>
        <p:pic>
          <p:nvPicPr>
            <p:cNvPr id="73" name="Picture 72" descr="Illustration1-PPTRes_Cell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944411">
              <a:off x="6774348" y="3741137"/>
              <a:ext cx="249302" cy="266684"/>
            </a:xfrm>
            <a:prstGeom prst="rect">
              <a:avLst/>
            </a:prstGeom>
            <a:effectLst>
              <a:outerShdw blurRad="101600" dist="38100" dir="2700000" algn="tl" rotWithShape="0">
                <a:schemeClr val="accent5">
                  <a:lumMod val="25000"/>
                  <a:alpha val="32000"/>
                </a:schemeClr>
              </a:outerShdw>
            </a:effectLst>
          </p:spPr>
        </p:pic>
        <p:pic>
          <p:nvPicPr>
            <p:cNvPr id="74" name="Picture 73" descr="Illustration1-PPTRes_Cell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8963" y="4379275"/>
              <a:ext cx="371571" cy="398439"/>
            </a:xfrm>
            <a:prstGeom prst="rect">
              <a:avLst/>
            </a:prstGeom>
            <a:effectLst>
              <a:outerShdw blurRad="101600" dist="38100" dir="2700000" algn="tl" rotWithShape="0">
                <a:schemeClr val="accent5">
                  <a:lumMod val="25000"/>
                  <a:alpha val="32000"/>
                </a:schemeClr>
              </a:outerShdw>
            </a:effectLst>
          </p:spPr>
        </p:pic>
        <p:pic>
          <p:nvPicPr>
            <p:cNvPr id="75" name="Picture 74" descr="Illustration1-PPTRes_Cell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905461">
              <a:off x="7056996" y="3998297"/>
              <a:ext cx="282648" cy="303194"/>
            </a:xfrm>
            <a:prstGeom prst="rect">
              <a:avLst/>
            </a:prstGeom>
            <a:effectLst>
              <a:outerShdw blurRad="101600" dist="38100" dir="2700000" algn="tl" rotWithShape="0">
                <a:schemeClr val="accent5">
                  <a:lumMod val="25000"/>
                  <a:alpha val="32000"/>
                </a:schemeClr>
              </a:outerShdw>
            </a:effectLst>
          </p:spPr>
        </p:pic>
        <p:pic>
          <p:nvPicPr>
            <p:cNvPr id="76" name="Picture 75" descr="Illustration1-PPTRes_Cell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0117" y="4861847"/>
              <a:ext cx="481137" cy="515907"/>
            </a:xfrm>
            <a:prstGeom prst="rect">
              <a:avLst/>
            </a:prstGeom>
            <a:effectLst>
              <a:outerShdw blurRad="101600" dist="38100" dir="2700000" algn="tl" rotWithShape="0">
                <a:schemeClr val="accent5">
                  <a:lumMod val="25000"/>
                  <a:alpha val="32000"/>
                </a:schemeClr>
              </a:outerShdw>
            </a:effectLst>
          </p:spPr>
        </p:pic>
        <p:pic>
          <p:nvPicPr>
            <p:cNvPr id="77" name="Picture 76" descr="Illustration1-PPTRes_Cell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0546" y="3542711"/>
              <a:ext cx="122269" cy="130167"/>
            </a:xfrm>
            <a:prstGeom prst="rect">
              <a:avLst/>
            </a:prstGeom>
            <a:effectLst>
              <a:outerShdw blurRad="101600" dist="38100" dir="2700000" algn="tl" rotWithShape="0">
                <a:schemeClr val="accent5">
                  <a:lumMod val="25000"/>
                  <a:alpha val="32000"/>
                </a:schemeClr>
              </a:outerShdw>
            </a:effectLst>
          </p:spPr>
        </p:pic>
      </p:grpSp>
      <p:sp>
        <p:nvSpPr>
          <p:cNvPr id="204839" name="TextBox 77"/>
          <p:cNvSpPr txBox="1">
            <a:spLocks noChangeArrowheads="1"/>
          </p:cNvSpPr>
          <p:nvPr/>
        </p:nvSpPr>
        <p:spPr bwMode="auto">
          <a:xfrm>
            <a:off x="1714500" y="4229100"/>
            <a:ext cx="260840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800"/>
              </a:lnSpc>
              <a:spcBef>
                <a:spcPts val="140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lnSpc>
                <a:spcPts val="2400"/>
              </a:lnSpc>
              <a:spcBef>
                <a:spcPct val="50000"/>
              </a:spcBef>
              <a:buFont typeface="Times" pitchFamily="18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50000"/>
              </a:spcBef>
              <a:buChar char="o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>
                <a:solidFill>
                  <a:srgbClr val="7F7F7F"/>
                </a:solidFill>
                <a:ea typeface="MS PGothic" pitchFamily="34" charset="-128"/>
                <a:cs typeface="Arial" pitchFamily="34" charset="0"/>
              </a:rPr>
              <a:t>Developed within the CCR, NCI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>
                <a:solidFill>
                  <a:srgbClr val="7F7F7F"/>
                </a:solidFill>
                <a:ea typeface="MS PGothic" pitchFamily="34" charset="-128"/>
                <a:cs typeface="Arial" pitchFamily="34" charset="0"/>
              </a:rPr>
              <a:t>--Preclinical (Schlom et al.)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>
                <a:solidFill>
                  <a:srgbClr val="7F7F7F"/>
                </a:solidFill>
                <a:ea typeface="MS PGothic" pitchFamily="34" charset="-128"/>
                <a:cs typeface="Arial" pitchFamily="34" charset="0"/>
              </a:rPr>
              <a:t>--Clinical (Gulley et al.)</a:t>
            </a:r>
          </a:p>
        </p:txBody>
      </p:sp>
      <p:sp>
        <p:nvSpPr>
          <p:cNvPr id="204840" name="Rectangle 1"/>
          <p:cNvSpPr>
            <a:spLocks noChangeArrowheads="1"/>
          </p:cNvSpPr>
          <p:nvPr/>
        </p:nvSpPr>
        <p:spPr bwMode="auto">
          <a:xfrm>
            <a:off x="7772400" y="4686300"/>
            <a:ext cx="228600" cy="23574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ts val="2800"/>
              </a:lnSpc>
              <a:spcBef>
                <a:spcPts val="140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lnSpc>
                <a:spcPts val="2400"/>
              </a:lnSpc>
              <a:spcBef>
                <a:spcPct val="50000"/>
              </a:spcBef>
              <a:buFont typeface="Times" pitchFamily="18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50000"/>
              </a:spcBef>
              <a:buChar char="o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imes" pitchFamily="18" charset="0"/>
              <a:cs typeface="Arial" pitchFamily="34" charset="0"/>
            </a:endParaRPr>
          </a:p>
        </p:txBody>
      </p:sp>
      <p:sp>
        <p:nvSpPr>
          <p:cNvPr id="204841" name="TextBox 1"/>
          <p:cNvSpPr txBox="1">
            <a:spLocks noChangeArrowheads="1"/>
          </p:cNvSpPr>
          <p:nvPr/>
        </p:nvSpPr>
        <p:spPr bwMode="auto">
          <a:xfrm>
            <a:off x="6069806" y="4766073"/>
            <a:ext cx="1818126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800"/>
              </a:lnSpc>
              <a:spcBef>
                <a:spcPts val="140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lnSpc>
                <a:spcPts val="2400"/>
              </a:lnSpc>
              <a:spcBef>
                <a:spcPct val="50000"/>
              </a:spcBef>
              <a:buFont typeface="Times" pitchFamily="18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50000"/>
              </a:spcBef>
              <a:buChar char="o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25">
                <a:solidFill>
                  <a:srgbClr val="808080"/>
                </a:solidFill>
                <a:cs typeface="Arial" pitchFamily="34" charset="0"/>
              </a:rPr>
              <a:t>NIH Medical Arts and Photography</a:t>
            </a:r>
          </a:p>
        </p:txBody>
      </p:sp>
    </p:spTree>
    <p:extLst>
      <p:ext uri="{BB962C8B-B14F-4D97-AF65-F5344CB8AC3E}">
        <p14:creationId xmlns:p14="http://schemas.microsoft.com/office/powerpoint/2010/main" val="319092004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266700"/>
            <a:ext cx="639008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8744" y="4572000"/>
            <a:ext cx="6622256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1371600" y="4800600"/>
            <a:ext cx="48603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2014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541908"/>
              </p:ext>
            </p:extLst>
          </p:nvPr>
        </p:nvGraphicFramePr>
        <p:xfrm>
          <a:off x="1428750" y="2682478"/>
          <a:ext cx="5772150" cy="1904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368">
                <a:tc>
                  <a:txBody>
                    <a:bodyPr/>
                    <a:lstStyle/>
                    <a:p>
                      <a:r>
                        <a:rPr lang="en-US" sz="1400" dirty="0"/>
                        <a:t>Test</a:t>
                      </a: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Result</a:t>
                      </a: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</a:t>
                      </a:r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68">
                <a:tc>
                  <a:txBody>
                    <a:bodyPr/>
                    <a:lstStyle/>
                    <a:p>
                      <a:r>
                        <a:rPr lang="en-US" sz="1400" b="0" dirty="0"/>
                        <a:t>PSA</a:t>
                      </a:r>
                      <a:r>
                        <a:rPr lang="en-US" sz="1400" b="0" baseline="0" dirty="0"/>
                        <a:t> Specific Immune response</a:t>
                      </a:r>
                      <a:endParaRPr lang="en-US" sz="1400" b="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56.7% (59/104)</a:t>
                      </a:r>
                      <a:endParaRPr lang="en-US" sz="1500" b="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28 days after last vaccine</a:t>
                      </a:r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0">
                <a:tc>
                  <a:txBody>
                    <a:bodyPr/>
                    <a:lstStyle/>
                    <a:p>
                      <a:r>
                        <a:rPr lang="en-US" sz="1400" dirty="0"/>
                        <a:t>--Median fold increase in PSA specific immune</a:t>
                      </a:r>
                      <a:r>
                        <a:rPr lang="en-US" sz="1400" baseline="0" dirty="0"/>
                        <a:t> response</a:t>
                      </a:r>
                      <a:endParaRPr lang="en-US" sz="140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5X</a:t>
                      </a: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# of PSA specific T-cells similar to flu T-cells</a:t>
                      </a:r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368">
                <a:tc>
                  <a:txBody>
                    <a:bodyPr/>
                    <a:lstStyle/>
                    <a:p>
                      <a:r>
                        <a:rPr lang="en-US" sz="1400" dirty="0"/>
                        <a:t>Antigen Spreading</a:t>
                      </a: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67.9% (19/28)</a:t>
                      </a: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368">
                <a:tc>
                  <a:txBody>
                    <a:bodyPr/>
                    <a:lstStyle/>
                    <a:p>
                      <a:r>
                        <a:rPr lang="en-US" sz="1400" b="0" dirty="0"/>
                        <a:t>Anti-PSA</a:t>
                      </a:r>
                      <a:r>
                        <a:rPr lang="en-US" sz="1400" b="0" baseline="0" dirty="0"/>
                        <a:t> </a:t>
                      </a:r>
                      <a:r>
                        <a:rPr lang="en-US" sz="1400" b="0" baseline="0" dirty="0" err="1"/>
                        <a:t>Ab</a:t>
                      </a:r>
                      <a:endParaRPr lang="en-US" sz="1400" b="0" dirty="0"/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0.57% (2/349)</a:t>
                      </a:r>
                      <a:endParaRPr lang="en-US" sz="1800" b="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34285" marB="3428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85" marB="3428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14843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336"/>
            <a:ext cx="9144000" cy="32670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074D0A-F64F-4C85-AFB2-A9B3815CC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2799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390" y="448635"/>
            <a:ext cx="8060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</a:rPr>
              <a:t>Prostvac</a:t>
            </a:r>
            <a:r>
              <a:rPr lang="en-US" sz="2800" b="1" dirty="0">
                <a:solidFill>
                  <a:schemeClr val="accent1"/>
                </a:solidFill>
              </a:rPr>
              <a:t> (+ Ipilimumab) + Nivolumab (NCT02933255)</a:t>
            </a:r>
          </a:p>
        </p:txBody>
      </p:sp>
      <p:graphicFrame>
        <p:nvGraphicFramePr>
          <p:cNvPr id="12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252250"/>
              </p:ext>
            </p:extLst>
          </p:nvPr>
        </p:nvGraphicFramePr>
        <p:xfrm>
          <a:off x="1969941" y="3348927"/>
          <a:ext cx="4384540" cy="957911"/>
        </p:xfrm>
        <a:graphic>
          <a:graphicData uri="http://schemas.openxmlformats.org/drawingml/2006/table">
            <a:tbl>
              <a:tblPr/>
              <a:tblGrid>
                <a:gridCol w="1154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6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1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 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 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 8 &amp; q3wk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Prostvac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Prostvac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Prostvac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Prostvac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-F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24">
                <a:tc row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024"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650" algn="l"/>
                        </a:tabLst>
                      </a:pPr>
                      <a:r>
                        <a:rPr kumimoji="0" lang="en-US" sz="105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889330" y="4439032"/>
            <a:ext cx="28793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latin typeface="Arial" pitchFamily="34" charset="0"/>
                <a:cs typeface="Arial" pitchFamily="34" charset="0"/>
              </a:rPr>
              <a:t>Ipilimumab 1 mg/kg, Nivolumab 240 mg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390" y="2017971"/>
            <a:ext cx="26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Lead-in cohort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mCRPC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prior chemotherapy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80ED6-035F-4511-8AEC-5C46E0B4DBB8}"/>
              </a:ext>
            </a:extLst>
          </p:cNvPr>
          <p:cNvSpPr txBox="1"/>
          <p:nvPr/>
        </p:nvSpPr>
        <p:spPr>
          <a:xfrm>
            <a:off x="525600" y="1339200"/>
            <a:ext cx="793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Background: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No sustained decreases in PSA or tumor size with either vaccine or checkpoint inhibitor alone</a:t>
            </a:r>
          </a:p>
        </p:txBody>
      </p:sp>
    </p:spTree>
    <p:extLst>
      <p:ext uri="{BB962C8B-B14F-4D97-AF65-F5344CB8AC3E}">
        <p14:creationId xmlns:p14="http://schemas.microsoft.com/office/powerpoint/2010/main" val="1146575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143251" y="1026502"/>
            <a:ext cx="1822010" cy="3112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PSA Changes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5260" y="4096989"/>
            <a:ext cx="39857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Previous trial of ipilimumab with </a:t>
            </a:r>
            <a:r>
              <a:rPr lang="en-US" sz="1125" dirty="0" err="1">
                <a:solidFill>
                  <a:srgbClr val="294D77"/>
                </a:solidFill>
                <a:latin typeface="Calibri" panose="020F0502020204030204"/>
              </a:rPr>
              <a:t>nivolumab</a:t>
            </a:r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 had a &gt;50% PSA decline in 1 of 15 mCRPC patients  </a:t>
            </a:r>
            <a:r>
              <a:rPr lang="en-US" sz="875" dirty="0">
                <a:solidFill>
                  <a:srgbClr val="294D77"/>
                </a:solidFill>
                <a:latin typeface="Calibri" panose="020F0502020204030204"/>
              </a:rPr>
              <a:t>(</a:t>
            </a:r>
            <a:r>
              <a:rPr lang="en-US" sz="875" dirty="0" err="1">
                <a:solidFill>
                  <a:srgbClr val="294D77"/>
                </a:solidFill>
                <a:latin typeface="Calibri" panose="020F0502020204030204"/>
              </a:rPr>
              <a:t>Boudadi</a:t>
            </a:r>
            <a:r>
              <a:rPr lang="en-US" sz="875" dirty="0">
                <a:solidFill>
                  <a:srgbClr val="294D77"/>
                </a:solidFill>
                <a:latin typeface="Calibri" panose="020F0502020204030204"/>
              </a:rPr>
              <a:t>, K et al, ASCO 2017)</a:t>
            </a:r>
          </a:p>
        </p:txBody>
      </p:sp>
      <p:pic>
        <p:nvPicPr>
          <p:cNvPr id="13" name="Picture 12">
            <a:extLst/>
          </p:cNvPr>
          <p:cNvPicPr>
            <a:picLocks noChangeAspect="1"/>
          </p:cNvPicPr>
          <p:nvPr/>
        </p:nvPicPr>
        <p:blipFill rotWithShape="1">
          <a:blip r:embed="rId2"/>
          <a:srcRect t="17778"/>
          <a:stretch/>
        </p:blipFill>
        <p:spPr>
          <a:xfrm>
            <a:off x="1905000" y="1428750"/>
            <a:ext cx="4548831" cy="2646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9339" y="1709411"/>
            <a:ext cx="24765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44546A"/>
                </a:solidFill>
                <a:latin typeface="Calibri" panose="020F0502020204030204"/>
              </a:rPr>
              <a:t>(88% PSA decline, Confirmed PR)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339" y="2445069"/>
            <a:ext cx="24765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7030A0"/>
                </a:solidFill>
                <a:latin typeface="Calibri" panose="020F0502020204030204"/>
              </a:rPr>
              <a:t>(95% PSA decline)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233ECB-5503-485E-9540-5D9FB66D00F6}"/>
              </a:ext>
            </a:extLst>
          </p:cNvPr>
          <p:cNvSpPr/>
          <p:nvPr/>
        </p:nvSpPr>
        <p:spPr>
          <a:xfrm>
            <a:off x="1143000" y="4651123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Clinical Trial Number:  NCT02933255                                                                                          </a:t>
            </a:r>
          </a:p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Primary Investigator: James L. Gulley</a:t>
            </a:r>
          </a:p>
          <a:p>
            <a:pPr algn="ctr"/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3813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54096" y="47625"/>
            <a:ext cx="8474217" cy="66675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Prostvac</a:t>
            </a:r>
            <a:r>
              <a:rPr lang="en-US" dirty="0">
                <a:solidFill>
                  <a:schemeClr val="accent1"/>
                </a:solidFill>
              </a:rPr>
              <a:t>, Ipilimumab, Nivolumab: Patient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1400" y="1414742"/>
            <a:ext cx="2619375" cy="476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Patient 1 with 88% PSA Decline</a:t>
            </a:r>
          </a:p>
        </p:txBody>
      </p:sp>
      <p:pic>
        <p:nvPicPr>
          <p:cNvPr id="8" name="Picture 7">
            <a:extLst/>
          </p:cNvPr>
          <p:cNvPicPr>
            <a:picLocks noChangeAspect="1"/>
          </p:cNvPicPr>
          <p:nvPr/>
        </p:nvPicPr>
        <p:blipFill rotWithShape="1">
          <a:blip r:embed="rId2"/>
          <a:srcRect t="15281"/>
          <a:stretch/>
        </p:blipFill>
        <p:spPr>
          <a:xfrm>
            <a:off x="142875" y="1952626"/>
            <a:ext cx="4363480" cy="2640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0A3A6-1983-4829-95A7-4964D5B1C1B2}"/>
              </a:ext>
            </a:extLst>
          </p:cNvPr>
          <p:cNvSpPr txBox="1"/>
          <p:nvPr/>
        </p:nvSpPr>
        <p:spPr>
          <a:xfrm>
            <a:off x="4494175" y="1652868"/>
            <a:ext cx="4351895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u="sng" dirty="0">
                <a:solidFill>
                  <a:srgbClr val="294D77"/>
                </a:solidFill>
                <a:latin typeface="Calibri" panose="020F0502020204030204"/>
              </a:rPr>
              <a:t>Patient 1:  Case History</a:t>
            </a:r>
          </a:p>
          <a:p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62 year old with mCRPC in retroperitoneal and pelvic lymph nodes</a:t>
            </a:r>
          </a:p>
          <a:p>
            <a:pPr marL="178586" indent="-178586">
              <a:buFont typeface="Arial" panose="020B0604020202020204" pitchFamily="34" charset="0"/>
              <a:buChar char="•"/>
            </a:pPr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Prior treatment for metastatic disease:  ADT</a:t>
            </a:r>
          </a:p>
          <a:p>
            <a:pPr marL="178586" indent="-178586">
              <a:buFont typeface="Arial" panose="020B0604020202020204" pitchFamily="34" charset="0"/>
              <a:buChar char="•"/>
            </a:pPr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Had cystitis after two doses of ipilimumab and </a:t>
            </a:r>
            <a:r>
              <a:rPr lang="en-US" sz="1125" b="1" dirty="0" err="1">
                <a:solidFill>
                  <a:srgbClr val="294D77"/>
                </a:solidFill>
                <a:latin typeface="Calibri" panose="020F0502020204030204"/>
              </a:rPr>
              <a:t>nivolumab</a:t>
            </a:r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Cystitis treated with prednisone</a:t>
            </a:r>
          </a:p>
          <a:p>
            <a:pPr marL="178586" indent="-178586">
              <a:buFont typeface="Arial" panose="020B0604020202020204" pitchFamily="34" charset="0"/>
              <a:buChar char="•"/>
            </a:pPr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Patient continues </a:t>
            </a:r>
            <a:r>
              <a:rPr lang="en-US" sz="1125" b="1" dirty="0" err="1">
                <a:solidFill>
                  <a:srgbClr val="294D77"/>
                </a:solidFill>
                <a:latin typeface="Calibri" panose="020F0502020204030204"/>
              </a:rPr>
              <a:t>prostvac</a:t>
            </a:r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 alone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143BD-172D-4C7D-8488-323A1D37D481}"/>
              </a:ext>
            </a:extLst>
          </p:cNvPr>
          <p:cNvSpPr txBox="1"/>
          <p:nvPr/>
        </p:nvSpPr>
        <p:spPr>
          <a:xfrm>
            <a:off x="1196454" y="2389312"/>
            <a:ext cx="158005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Doses of ipilimumab &amp; </a:t>
            </a:r>
            <a:r>
              <a:rPr lang="en-US" sz="1125" dirty="0" err="1">
                <a:solidFill>
                  <a:srgbClr val="294D77"/>
                </a:solidFill>
                <a:latin typeface="Calibri" panose="020F0502020204030204"/>
              </a:rPr>
              <a:t>nivolumab</a:t>
            </a:r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 with vaccine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839B5-25B5-4295-BCF3-F6514698A379}"/>
              </a:ext>
            </a:extLst>
          </p:cNvPr>
          <p:cNvSpPr txBox="1"/>
          <p:nvPr/>
        </p:nvSpPr>
        <p:spPr>
          <a:xfrm>
            <a:off x="1750847" y="3375651"/>
            <a:ext cx="13335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i="1" dirty="0">
                <a:solidFill>
                  <a:srgbClr val="FF0000"/>
                </a:solidFill>
                <a:latin typeface="Calibri" panose="020F0502020204030204"/>
              </a:rPr>
              <a:t>Presentation of Cystitis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C2D4FA0-D2FE-40F9-8CDA-8D45DBA2483B}"/>
              </a:ext>
            </a:extLst>
          </p:cNvPr>
          <p:cNvSpPr/>
          <p:nvPr/>
        </p:nvSpPr>
        <p:spPr>
          <a:xfrm rot="10800000">
            <a:off x="1029217" y="2197366"/>
            <a:ext cx="220690" cy="190500"/>
          </a:xfrm>
          <a:prstGeom prst="rightArrow">
            <a:avLst/>
          </a:prstGeom>
          <a:solidFill>
            <a:srgbClr val="294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C3CB8BA-3AA1-4A71-A019-9402D383F3B2}"/>
              </a:ext>
            </a:extLst>
          </p:cNvPr>
          <p:cNvSpPr/>
          <p:nvPr/>
        </p:nvSpPr>
        <p:spPr>
          <a:xfrm rot="5400000">
            <a:off x="1556531" y="3548294"/>
            <a:ext cx="220690" cy="190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21CD0-6866-474F-BC3E-48CCE40284A9}"/>
              </a:ext>
            </a:extLst>
          </p:cNvPr>
          <p:cNvSpPr txBox="1"/>
          <p:nvPr/>
        </p:nvSpPr>
        <p:spPr>
          <a:xfrm>
            <a:off x="2403015" y="3929487"/>
            <a:ext cx="210334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60BB6B"/>
                </a:solidFill>
                <a:latin typeface="Calibri" panose="020F0502020204030204"/>
              </a:rPr>
              <a:t>Continues Vaccine Alone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327A5E7-B13F-492E-940C-43AE04803D75}"/>
              </a:ext>
            </a:extLst>
          </p:cNvPr>
          <p:cNvSpPr/>
          <p:nvPr/>
        </p:nvSpPr>
        <p:spPr>
          <a:xfrm rot="5400000">
            <a:off x="1270781" y="3125626"/>
            <a:ext cx="220690" cy="190500"/>
          </a:xfrm>
          <a:prstGeom prst="rightArrow">
            <a:avLst/>
          </a:prstGeom>
          <a:solidFill>
            <a:srgbClr val="294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731A18-1C2B-490A-B8F8-B2A248C0E62B}"/>
              </a:ext>
            </a:extLst>
          </p:cNvPr>
          <p:cNvSpPr/>
          <p:nvPr/>
        </p:nvSpPr>
        <p:spPr>
          <a:xfrm>
            <a:off x="1143000" y="4651123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Clinical Trial Number:  NCT02933255                                                                                          </a:t>
            </a:r>
          </a:p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Primary Investigator: James L. Gulley</a:t>
            </a:r>
          </a:p>
          <a:p>
            <a:pPr algn="ctr"/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516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90625" y="47625"/>
            <a:ext cx="7048500" cy="66675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Prostvac</a:t>
            </a:r>
            <a:r>
              <a:rPr lang="en-US" dirty="0">
                <a:solidFill>
                  <a:schemeClr val="accent1"/>
                </a:solidFill>
              </a:rPr>
              <a:t>, Ipilimumab, </a:t>
            </a:r>
            <a:r>
              <a:rPr lang="en-US" dirty="0" err="1">
                <a:solidFill>
                  <a:schemeClr val="accent1"/>
                </a:solidFill>
              </a:rPr>
              <a:t>Nivolumab</a:t>
            </a:r>
            <a:r>
              <a:rPr lang="en-US" dirty="0">
                <a:solidFill>
                  <a:schemeClr val="accent1"/>
                </a:solidFill>
              </a:rPr>
              <a:t>: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Partial Response in Patient 1: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" y="1056060"/>
            <a:ext cx="3719349" cy="3150973"/>
          </a:xfrm>
          <a:prstGeom prst="rect">
            <a:avLst/>
          </a:prstGeom>
        </p:spPr>
      </p:pic>
      <p:cxnSp>
        <p:nvCxnSpPr>
          <p:cNvPr id="6" name="Straight Connector 5">
            <a:extLst/>
          </p:cNvPr>
          <p:cNvCxnSpPr/>
          <p:nvPr/>
        </p:nvCxnSpPr>
        <p:spPr>
          <a:xfrm flipV="1">
            <a:off x="2194311" y="2739669"/>
            <a:ext cx="327883" cy="11232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/>
          </p:cNvPr>
          <p:cNvCxnSpPr>
            <a:cxnSpLocks/>
          </p:cNvCxnSpPr>
          <p:nvPr/>
        </p:nvCxnSpPr>
        <p:spPr>
          <a:xfrm>
            <a:off x="2321397" y="2631545"/>
            <a:ext cx="67079" cy="28398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/>
          </p:cNvPr>
          <p:cNvCxnSpPr>
            <a:cxnSpLocks/>
          </p:cNvCxnSpPr>
          <p:nvPr/>
        </p:nvCxnSpPr>
        <p:spPr>
          <a:xfrm>
            <a:off x="7278075" y="2726200"/>
            <a:ext cx="14695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/>
          </p:cNvPr>
          <p:cNvCxnSpPr>
            <a:cxnSpLocks/>
          </p:cNvCxnSpPr>
          <p:nvPr/>
        </p:nvCxnSpPr>
        <p:spPr>
          <a:xfrm>
            <a:off x="7351553" y="2672139"/>
            <a:ext cx="0" cy="1081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5">
            <a:extLst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053258"/>
            <a:ext cx="3507149" cy="31509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16130" y="2793642"/>
            <a:ext cx="200025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FF0000"/>
                </a:solidFill>
                <a:latin typeface="Calibri" panose="020F0502020204030204"/>
              </a:rPr>
              <a:t>3 x2  (right)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13682" r="17379" b="8496"/>
          <a:stretch/>
        </p:blipFill>
        <p:spPr>
          <a:xfrm>
            <a:off x="251082" y="1056059"/>
            <a:ext cx="3483976" cy="31481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040" y="4282749"/>
            <a:ext cx="371934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Retroperitoneal Lymph Node 4.2 x 2.7 cm at baseline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5857A7-4729-4B1E-972C-72CBD972978A}"/>
              </a:ext>
            </a:extLst>
          </p:cNvPr>
          <p:cNvCxnSpPr>
            <a:cxnSpLocks/>
          </p:cNvCxnSpPr>
          <p:nvPr/>
        </p:nvCxnSpPr>
        <p:spPr>
          <a:xfrm flipV="1">
            <a:off x="2052380" y="2550455"/>
            <a:ext cx="469814" cy="10367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2C8D34-4B3C-4DC5-B852-B04CDF995C0A}"/>
              </a:ext>
            </a:extLst>
          </p:cNvPr>
          <p:cNvCxnSpPr>
            <a:cxnSpLocks/>
          </p:cNvCxnSpPr>
          <p:nvPr/>
        </p:nvCxnSpPr>
        <p:spPr>
          <a:xfrm>
            <a:off x="2242880" y="2471938"/>
            <a:ext cx="78517" cy="28059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41D539-FEDF-4FAA-AB27-DD442173D9E0}"/>
              </a:ext>
            </a:extLst>
          </p:cNvPr>
          <p:cNvSpPr txBox="1"/>
          <p:nvPr/>
        </p:nvSpPr>
        <p:spPr>
          <a:xfrm>
            <a:off x="5418400" y="4257365"/>
            <a:ext cx="371934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Retroperitoneal Lymph Node 1.0 x 1.0 cm at 23 weeks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AB9C0D-8E6A-447F-93E3-537D2CEC02B3}"/>
              </a:ext>
            </a:extLst>
          </p:cNvPr>
          <p:cNvSpPr/>
          <p:nvPr/>
        </p:nvSpPr>
        <p:spPr>
          <a:xfrm>
            <a:off x="4011354" y="2033790"/>
            <a:ext cx="1407047" cy="6383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Patient 1 with </a:t>
            </a:r>
          </a:p>
          <a:p>
            <a:pPr algn="ctr"/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88% PSA Decline,</a:t>
            </a:r>
          </a:p>
          <a:p>
            <a:pPr algn="ctr"/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Partial Response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CFDE9A-5FDA-4F90-BAB8-376D3423498E}"/>
              </a:ext>
            </a:extLst>
          </p:cNvPr>
          <p:cNvSpPr/>
          <p:nvPr/>
        </p:nvSpPr>
        <p:spPr>
          <a:xfrm>
            <a:off x="1143000" y="4651123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Clinical Trial Number:  NCT02933255                                                                                          </a:t>
            </a:r>
          </a:p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Primary Investigator: James L. Gulley</a:t>
            </a:r>
          </a:p>
          <a:p>
            <a:pPr algn="ctr"/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87977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28750" y="1428751"/>
            <a:ext cx="2047875" cy="3112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Patient 4 with 95% PSA Decline</a:t>
            </a:r>
          </a:p>
        </p:txBody>
      </p:sp>
      <p:pic>
        <p:nvPicPr>
          <p:cNvPr id="9" name="Picture 8">
            <a:extLst/>
          </p:cNvPr>
          <p:cNvPicPr>
            <a:picLocks noChangeAspect="1"/>
          </p:cNvPicPr>
          <p:nvPr/>
        </p:nvPicPr>
        <p:blipFill rotWithShape="1">
          <a:blip r:embed="rId2"/>
          <a:srcRect t="17332"/>
          <a:stretch/>
        </p:blipFill>
        <p:spPr>
          <a:xfrm>
            <a:off x="198238" y="1902627"/>
            <a:ext cx="4417541" cy="2626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EBFC6D-A206-43C3-AC43-61539A56E90D}"/>
              </a:ext>
            </a:extLst>
          </p:cNvPr>
          <p:cNvSpPr txBox="1"/>
          <p:nvPr/>
        </p:nvSpPr>
        <p:spPr>
          <a:xfrm>
            <a:off x="4630720" y="1857375"/>
            <a:ext cx="4351895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u="sng" dirty="0">
                <a:solidFill>
                  <a:srgbClr val="294D77"/>
                </a:solidFill>
                <a:latin typeface="Calibri" panose="020F0502020204030204"/>
              </a:rPr>
              <a:t>Patient 4:  Case History</a:t>
            </a:r>
          </a:p>
          <a:p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68 year old with mCRPC and multiple bone lesions and an obstructing bladder mass at enrollment</a:t>
            </a:r>
          </a:p>
          <a:p>
            <a:pPr marL="178586" indent="-178586">
              <a:buFont typeface="Arial" panose="020B0604020202020204" pitchFamily="34" charset="0"/>
              <a:buChar char="•"/>
            </a:pPr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Prior treatments include (adjuvant) docetaxel, ADT, bicalutamide, sipuleucel-T, and enzalutamide </a:t>
            </a:r>
          </a:p>
          <a:p>
            <a:pPr marL="178586" indent="-178586">
              <a:buFont typeface="Arial" panose="020B0604020202020204" pitchFamily="34" charset="0"/>
              <a:buChar char="•"/>
            </a:pPr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pPr marL="178586" indent="-178586">
              <a:buFont typeface="Arial" panose="020B0604020202020204" pitchFamily="34" charset="0"/>
              <a:buChar char="•"/>
            </a:pPr>
            <a:r>
              <a:rPr lang="en-US" sz="1125" b="1" u="sng" dirty="0">
                <a:solidFill>
                  <a:srgbClr val="294D77"/>
                </a:solidFill>
                <a:latin typeface="Calibri" panose="020F0502020204030204"/>
              </a:rPr>
              <a:t>Patient only treated with </a:t>
            </a:r>
            <a:r>
              <a:rPr lang="en-US" sz="1125" b="1" u="sng" dirty="0" err="1">
                <a:solidFill>
                  <a:srgbClr val="294D77"/>
                </a:solidFill>
                <a:latin typeface="Calibri" panose="020F0502020204030204"/>
              </a:rPr>
              <a:t>prostvac</a:t>
            </a:r>
            <a:r>
              <a:rPr lang="en-US" sz="1125" b="1" u="sng" dirty="0">
                <a:solidFill>
                  <a:srgbClr val="294D77"/>
                </a:solidFill>
                <a:latin typeface="Calibri" panose="020F0502020204030204"/>
              </a:rPr>
              <a:t> and </a:t>
            </a:r>
            <a:r>
              <a:rPr lang="en-US" sz="1125" b="1" u="sng" dirty="0" err="1">
                <a:solidFill>
                  <a:srgbClr val="294D77"/>
                </a:solidFill>
                <a:latin typeface="Calibri" panose="020F0502020204030204"/>
              </a:rPr>
              <a:t>nivolumab</a:t>
            </a:r>
            <a:endParaRPr lang="en-US" sz="1125" b="1" u="sng" dirty="0">
              <a:solidFill>
                <a:srgbClr val="294D77"/>
              </a:solidFill>
              <a:latin typeface="Calibri" panose="020F0502020204030204"/>
            </a:endParaRPr>
          </a:p>
          <a:p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  <a:p>
            <a:endParaRPr lang="en-US" sz="1125" b="1" dirty="0">
              <a:solidFill>
                <a:srgbClr val="294D77"/>
              </a:solidFill>
              <a:latin typeface="Calibri" panose="020F0502020204030204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F22A28A-6A0F-4822-A988-C7C10ADE9C3F}"/>
              </a:ext>
            </a:extLst>
          </p:cNvPr>
          <p:cNvSpPr txBox="1">
            <a:spLocks/>
          </p:cNvSpPr>
          <p:nvPr/>
        </p:nvSpPr>
        <p:spPr>
          <a:xfrm>
            <a:off x="1190625" y="47625"/>
            <a:ext cx="7048500" cy="666750"/>
          </a:xfrm>
          <a:prstGeom prst="rect">
            <a:avLst/>
          </a:prstGeom>
        </p:spPr>
        <p:txBody>
          <a:bodyPr/>
          <a:lstStyle>
            <a:lvl1pPr marL="0" indent="0" algn="l" defTabSz="1306025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4400" b="1" i="0" kern="1200" dirty="0" smtClean="0">
                <a:solidFill>
                  <a:schemeClr val="bg1"/>
                </a:solidFill>
                <a:effectLst/>
                <a:latin typeface="Avenir Heavy" charset="0"/>
                <a:ea typeface="Avenir Heavy" charset="0"/>
                <a:cs typeface="Avenir Heavy" charset="0"/>
              </a:defRPr>
            </a:lvl1pPr>
            <a:lvl2pPr marL="1061146" indent="-408134" algn="l" defTabSz="130602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531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543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554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1566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4579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7592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0604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79519"/>
            <a:r>
              <a:rPr lang="en-US" sz="2750" dirty="0" err="1">
                <a:solidFill>
                  <a:schemeClr val="accent1"/>
                </a:solidFill>
              </a:rPr>
              <a:t>Prostvac</a:t>
            </a:r>
            <a:r>
              <a:rPr lang="en-US" sz="2750" dirty="0">
                <a:solidFill>
                  <a:schemeClr val="accent1"/>
                </a:solidFill>
              </a:rPr>
              <a:t>, Nivolumab: Patient 4</a:t>
            </a:r>
          </a:p>
          <a:p>
            <a:pPr algn="ctr" defTabSz="979519"/>
            <a:endParaRPr lang="en-US" sz="2750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45A50C-065C-428D-BBC0-0F241185B256}"/>
              </a:ext>
            </a:extLst>
          </p:cNvPr>
          <p:cNvSpPr/>
          <p:nvPr/>
        </p:nvSpPr>
        <p:spPr>
          <a:xfrm>
            <a:off x="1143000" y="4651123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Clinical Trial Number:  NCT02933255                                                                                          </a:t>
            </a:r>
          </a:p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Primary Investigator: James L. Gulley</a:t>
            </a:r>
          </a:p>
          <a:p>
            <a:pPr algn="ctr"/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Arrow: Right 6">
            <a:extLst/>
          </p:cNvPr>
          <p:cNvSpPr/>
          <p:nvPr/>
        </p:nvSpPr>
        <p:spPr>
          <a:xfrm rot="10800000">
            <a:off x="2000250" y="2047875"/>
            <a:ext cx="220690" cy="190500"/>
          </a:xfrm>
          <a:prstGeom prst="rightArrow">
            <a:avLst/>
          </a:prstGeom>
          <a:solidFill>
            <a:srgbClr val="294D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1" y="1902626"/>
            <a:ext cx="853119" cy="611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25" dirty="0" err="1">
                <a:solidFill>
                  <a:srgbClr val="294D77"/>
                </a:solidFill>
                <a:latin typeface="Calibri" panose="020F0502020204030204"/>
              </a:rPr>
              <a:t>Nivolumab</a:t>
            </a:r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 </a:t>
            </a:r>
          </a:p>
          <a:p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added </a:t>
            </a:r>
          </a:p>
          <a:p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to vaccine</a:t>
            </a: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457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48376" y="4191000"/>
            <a:ext cx="185737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Bladder Mass 2.4 x 1.3 cm after 12 weeks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4191000"/>
            <a:ext cx="16071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294D77"/>
                </a:solidFill>
                <a:latin typeface="Calibri" panose="020F0502020204030204"/>
              </a:rPr>
              <a:t>Baseline Bladder Mass 3.4 x 2.5 cm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25A9A0D-77C6-49FA-B7A5-C7FCB59564FC}"/>
              </a:ext>
            </a:extLst>
          </p:cNvPr>
          <p:cNvGrpSpPr/>
          <p:nvPr/>
        </p:nvGrpSpPr>
        <p:grpSpPr>
          <a:xfrm>
            <a:off x="4857750" y="1428750"/>
            <a:ext cx="4146447" cy="2714626"/>
            <a:chOff x="71285" y="2261934"/>
            <a:chExt cx="6329515" cy="44577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36" r="12376" b="3823"/>
            <a:stretch/>
          </p:blipFill>
          <p:spPr>
            <a:xfrm>
              <a:off x="71285" y="2261934"/>
              <a:ext cx="6329515" cy="445770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1A23E7-50D9-4E47-B165-446AB47704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5367" y="4682870"/>
              <a:ext cx="313524" cy="19393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8C1CD-784E-4E10-A74E-95F274198E1A}"/>
                </a:ext>
              </a:extLst>
            </p:cNvPr>
            <p:cNvCxnSpPr>
              <a:cxnSpLocks/>
            </p:cNvCxnSpPr>
            <p:nvPr/>
          </p:nvCxnSpPr>
          <p:spPr>
            <a:xfrm>
              <a:off x="2885367" y="4552702"/>
              <a:ext cx="346988" cy="49579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F67E2-F959-4BA8-B78F-FDE479CE8449}"/>
              </a:ext>
            </a:extLst>
          </p:cNvPr>
          <p:cNvGrpSpPr/>
          <p:nvPr/>
        </p:nvGrpSpPr>
        <p:grpSpPr>
          <a:xfrm>
            <a:off x="142875" y="1428750"/>
            <a:ext cx="4143375" cy="2714625"/>
            <a:chOff x="7467601" y="2247040"/>
            <a:chExt cx="7223490" cy="4457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60" b="4099"/>
            <a:stretch/>
          </p:blipFill>
          <p:spPr>
            <a:xfrm>
              <a:off x="7467601" y="2247040"/>
              <a:ext cx="7223490" cy="445770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86EFE8-A360-467B-920F-04931B0811ED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800" y="4038600"/>
              <a:ext cx="609600" cy="45720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AB70057-DBFE-47DB-A5F3-31B1D59E5E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7000" y="4038600"/>
              <a:ext cx="381000" cy="43812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9B8E6A1-ACEA-46F4-9606-B85ED1FD07E1}"/>
              </a:ext>
            </a:extLst>
          </p:cNvPr>
          <p:cNvSpPr txBox="1">
            <a:spLocks/>
          </p:cNvSpPr>
          <p:nvPr/>
        </p:nvSpPr>
        <p:spPr>
          <a:xfrm>
            <a:off x="1047751" y="47625"/>
            <a:ext cx="8048624" cy="666750"/>
          </a:xfrm>
          <a:prstGeom prst="rect">
            <a:avLst/>
          </a:prstGeom>
        </p:spPr>
        <p:txBody>
          <a:bodyPr/>
          <a:lstStyle>
            <a:lvl1pPr marL="0" indent="0" algn="l" defTabSz="1306025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4400" b="1" i="0" kern="1200" dirty="0" smtClean="0">
                <a:solidFill>
                  <a:schemeClr val="bg1"/>
                </a:solidFill>
                <a:effectLst/>
                <a:latin typeface="Avenir Heavy" charset="0"/>
                <a:ea typeface="Avenir Heavy" charset="0"/>
                <a:cs typeface="Avenir Heavy" charset="0"/>
              </a:defRPr>
            </a:lvl1pPr>
            <a:lvl2pPr marL="1061146" indent="-408134" algn="l" defTabSz="130602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531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543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554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1566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4579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7592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0604" indent="-326505" algn="l" defTabSz="130602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79519"/>
            <a:r>
              <a:rPr lang="en-US" sz="2750" dirty="0" err="1">
                <a:solidFill>
                  <a:schemeClr val="accent1"/>
                </a:solidFill>
              </a:rPr>
              <a:t>Prostvac</a:t>
            </a:r>
            <a:r>
              <a:rPr lang="en-US" sz="2750" dirty="0">
                <a:solidFill>
                  <a:schemeClr val="accent1"/>
                </a:solidFill>
              </a:rPr>
              <a:t>, </a:t>
            </a:r>
            <a:r>
              <a:rPr lang="en-US" sz="2750" dirty="0" err="1">
                <a:solidFill>
                  <a:schemeClr val="accent1"/>
                </a:solidFill>
              </a:rPr>
              <a:t>Nivolumab</a:t>
            </a:r>
            <a:r>
              <a:rPr lang="en-US" sz="2750" dirty="0">
                <a:solidFill>
                  <a:schemeClr val="accent1"/>
                </a:solidFill>
              </a:rPr>
              <a:t>:  Patient 4 with Substantial Reduction in Bladder Mass</a:t>
            </a:r>
          </a:p>
          <a:p>
            <a:pPr algn="ctr" defTabSz="979519"/>
            <a:endParaRPr lang="en-US" sz="2750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8F0BE4-738A-4142-9100-61B1210EE037}"/>
              </a:ext>
            </a:extLst>
          </p:cNvPr>
          <p:cNvSpPr/>
          <p:nvPr/>
        </p:nvSpPr>
        <p:spPr>
          <a:xfrm>
            <a:off x="3524250" y="1056305"/>
            <a:ext cx="2047875" cy="3112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b="1" dirty="0">
                <a:solidFill>
                  <a:srgbClr val="294D77"/>
                </a:solidFill>
                <a:latin typeface="Calibri" panose="020F0502020204030204"/>
              </a:rPr>
              <a:t>Patient 4 with 95% PSA Decline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CB0A82-267B-40B3-833F-4DB68D19FA08}"/>
              </a:ext>
            </a:extLst>
          </p:cNvPr>
          <p:cNvSpPr/>
          <p:nvPr/>
        </p:nvSpPr>
        <p:spPr>
          <a:xfrm>
            <a:off x="1143000" y="4651123"/>
            <a:ext cx="4572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Clinical Trial Number:  NCT02933255                                                                                          </a:t>
            </a:r>
          </a:p>
          <a:p>
            <a:r>
              <a:rPr lang="en-US" sz="750" dirty="0">
                <a:solidFill>
                  <a:prstClr val="black"/>
                </a:solidFill>
                <a:latin typeface="Calibri" pitchFamily="34" charset="0"/>
              </a:rPr>
              <a:t>Primary Investigator: James L. Gulley</a:t>
            </a:r>
          </a:p>
          <a:p>
            <a:pPr algn="ctr"/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9620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06544" y="136929"/>
            <a:ext cx="1181093" cy="318548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DAPI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0EB4B8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PD-1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CD4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B0169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CD8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85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96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34" y="385762"/>
            <a:ext cx="58293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7850" y="2571750"/>
            <a:ext cx="57150" cy="5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 kern="0">
              <a:solidFill>
                <a:sysClr val="windowText" lastClr="000000"/>
              </a:solidFill>
            </a:endParaRPr>
          </a:p>
        </p:txBody>
      </p:sp>
      <p:sp>
        <p:nvSpPr>
          <p:cNvPr id="3" name="Arrow: Right 2"/>
          <p:cNvSpPr/>
          <p:nvPr/>
        </p:nvSpPr>
        <p:spPr>
          <a:xfrm rot="10800000">
            <a:off x="6201294" y="2485504"/>
            <a:ext cx="374592" cy="241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/>
          <p:cNvSpPr/>
          <p:nvPr/>
        </p:nvSpPr>
        <p:spPr>
          <a:xfrm rot="10800000">
            <a:off x="5657849" y="2867891"/>
            <a:ext cx="427065" cy="241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/>
          <p:cNvSpPr/>
          <p:nvPr/>
        </p:nvSpPr>
        <p:spPr>
          <a:xfrm rot="10800000">
            <a:off x="6151418" y="3208713"/>
            <a:ext cx="379701" cy="235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64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942463" y="1226859"/>
            <a:ext cx="1214669" cy="449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0" name="Rectangle 29"/>
          <p:cNvSpPr/>
          <p:nvPr/>
        </p:nvSpPr>
        <p:spPr>
          <a:xfrm>
            <a:off x="942462" y="1961971"/>
            <a:ext cx="1214669" cy="449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/>
          <p:cNvSpPr/>
          <p:nvPr/>
        </p:nvSpPr>
        <p:spPr>
          <a:xfrm>
            <a:off x="4189417" y="2691091"/>
            <a:ext cx="1214669" cy="449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Rectangle 31"/>
          <p:cNvSpPr/>
          <p:nvPr/>
        </p:nvSpPr>
        <p:spPr>
          <a:xfrm>
            <a:off x="4248236" y="3426058"/>
            <a:ext cx="1214669" cy="449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Rectangle 32"/>
          <p:cNvSpPr/>
          <p:nvPr/>
        </p:nvSpPr>
        <p:spPr>
          <a:xfrm>
            <a:off x="2553960" y="1961971"/>
            <a:ext cx="1214669" cy="449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ectangle 34"/>
          <p:cNvSpPr/>
          <p:nvPr/>
        </p:nvSpPr>
        <p:spPr>
          <a:xfrm>
            <a:off x="942460" y="3056591"/>
            <a:ext cx="1214669" cy="4498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Rectangle 35"/>
          <p:cNvSpPr/>
          <p:nvPr/>
        </p:nvSpPr>
        <p:spPr>
          <a:xfrm>
            <a:off x="2553960" y="2691091"/>
            <a:ext cx="1214669" cy="449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7" name="Rectangle 36"/>
          <p:cNvSpPr/>
          <p:nvPr/>
        </p:nvSpPr>
        <p:spPr>
          <a:xfrm>
            <a:off x="4189417" y="4507877"/>
            <a:ext cx="1214669" cy="4498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Rectangle 38"/>
          <p:cNvSpPr/>
          <p:nvPr/>
        </p:nvSpPr>
        <p:spPr>
          <a:xfrm>
            <a:off x="2553959" y="3797236"/>
            <a:ext cx="1214669" cy="4498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TextBox 40"/>
          <p:cNvSpPr txBox="1"/>
          <p:nvPr/>
        </p:nvSpPr>
        <p:spPr>
          <a:xfrm>
            <a:off x="697721" y="847973"/>
            <a:ext cx="1718717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AutoNum type="arabicParenR"/>
            </a:pPr>
            <a:r>
              <a:rPr lang="en-US" sz="900" b="1" dirty="0"/>
              <a:t>MVA/</a:t>
            </a:r>
            <a:r>
              <a:rPr lang="en-US" sz="900" b="1" dirty="0" err="1"/>
              <a:t>rF</a:t>
            </a:r>
            <a:r>
              <a:rPr lang="en-US" sz="900" b="1" dirty="0"/>
              <a:t>-Brachyury TRICOM</a:t>
            </a:r>
            <a:br>
              <a:rPr lang="en-US" sz="900" b="1" dirty="0"/>
            </a:br>
            <a:r>
              <a:rPr lang="en-US" sz="900" b="1" dirty="0"/>
              <a:t>+ anti-PDL1 / TGF-β Trap </a:t>
            </a:r>
          </a:p>
          <a:p>
            <a:pPr marL="171450" indent="-171450">
              <a:buAutoNum type="arabicParenR"/>
            </a:pPr>
            <a:endParaRPr lang="en-US" sz="900" b="1" dirty="0"/>
          </a:p>
          <a:p>
            <a:endParaRPr lang="en-US" sz="750" dirty="0"/>
          </a:p>
        </p:txBody>
      </p:sp>
      <p:sp>
        <p:nvSpPr>
          <p:cNvPr id="46" name="TextBox 45"/>
          <p:cNvSpPr txBox="1"/>
          <p:nvPr/>
        </p:nvSpPr>
        <p:spPr>
          <a:xfrm>
            <a:off x="2376325" y="825734"/>
            <a:ext cx="159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2) MVA/</a:t>
            </a:r>
            <a:r>
              <a:rPr lang="en-US" sz="900" b="1" dirty="0" err="1"/>
              <a:t>rF</a:t>
            </a:r>
            <a:r>
              <a:rPr lang="en-US" sz="900" b="1" dirty="0"/>
              <a:t>-Brachyury TRICOM</a:t>
            </a:r>
          </a:p>
          <a:p>
            <a:r>
              <a:rPr lang="en-US" sz="900" b="1" dirty="0"/>
              <a:t>+ anti-PDL1 / TGF-β Trap </a:t>
            </a:r>
          </a:p>
          <a:p>
            <a:r>
              <a:rPr lang="en-US" sz="900" b="1" dirty="0"/>
              <a:t>+ ALT-803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0553" y="839701"/>
            <a:ext cx="185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3) MVA/</a:t>
            </a:r>
            <a:r>
              <a:rPr lang="en-US" sz="900" b="1" dirty="0" err="1"/>
              <a:t>rF</a:t>
            </a:r>
            <a:r>
              <a:rPr lang="en-US" sz="900" b="1" dirty="0"/>
              <a:t>-Brachyury TRICOM</a:t>
            </a:r>
          </a:p>
          <a:p>
            <a:r>
              <a:rPr lang="en-US" sz="900" b="1" dirty="0"/>
              <a:t>+ anti-PDL1 / TGF-β Trap </a:t>
            </a:r>
          </a:p>
          <a:p>
            <a:r>
              <a:rPr lang="en-US" sz="900" b="1" dirty="0"/>
              <a:t>+ ALT-803</a:t>
            </a:r>
          </a:p>
          <a:p>
            <a:r>
              <a:rPr lang="en-US" sz="900" b="1" dirty="0"/>
              <a:t>+</a:t>
            </a:r>
            <a:r>
              <a:rPr lang="en-US" sz="900" b="1" dirty="0" err="1"/>
              <a:t>Epacadostat</a:t>
            </a:r>
            <a:endParaRPr lang="en-US" sz="9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269630" y="1273452"/>
            <a:ext cx="699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Cohort 1</a:t>
            </a:r>
          </a:p>
          <a:p>
            <a:r>
              <a:rPr lang="en-US" sz="1050" dirty="0"/>
              <a:t>n=12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33713" y="2767894"/>
            <a:ext cx="778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Cohort 3</a:t>
            </a:r>
          </a:p>
          <a:p>
            <a:r>
              <a:rPr lang="en-US" sz="1050" dirty="0"/>
              <a:t>n=12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94093" y="2010634"/>
            <a:ext cx="7876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Cohort 2</a:t>
            </a:r>
          </a:p>
          <a:p>
            <a:r>
              <a:rPr lang="en-US" sz="1050" dirty="0"/>
              <a:t>n=12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55868" y="1982242"/>
            <a:ext cx="7130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Expand to n=35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94092" y="2725659"/>
            <a:ext cx="965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Expand to n=35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502824" y="3466897"/>
            <a:ext cx="9012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Expand to n=35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97721" y="1712460"/>
                <a:ext cx="100005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+ signal in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charset="0"/>
                        <a:ea typeface="Cambria Math" charset="0"/>
                        <a:cs typeface="Cambria Math" charset="0"/>
                      </a:rPr>
                      <m:t>≥2</m:t>
                    </m:r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21" y="1712460"/>
                <a:ext cx="1000058" cy="230832"/>
              </a:xfrm>
              <a:prstGeom prst="rect">
                <a:avLst/>
              </a:prstGeom>
              <a:blipFill>
                <a:blip r:embed="rId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7698765" y="4155878"/>
                <a:ext cx="1199867" cy="738664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Calibri" charset="0"/>
                    <a:ea typeface="Calibri" charset="0"/>
                    <a:cs typeface="Calibri" charset="0"/>
                  </a:rPr>
                  <a:t>Signal :</a:t>
                </a:r>
              </a:p>
              <a:p>
                <a14:m>
                  <m:oMath xmlns:m="http://schemas.openxmlformats.org/officeDocument/2006/math">
                    <m:r>
                      <a:rPr lang="en-US" sz="1050" i="1">
                        <a:latin typeface="Cambria Math" charset="0"/>
                        <a:ea typeface="Calibri" charset="0"/>
                        <a:cs typeface="Calibri" charset="0"/>
                      </a:rPr>
                      <m:t>≥</m:t>
                    </m:r>
                  </m:oMath>
                </a14:m>
                <a:r>
                  <a:rPr lang="en-US" sz="1050" dirty="0">
                    <a:latin typeface="Calibri" charset="0"/>
                    <a:ea typeface="Calibri" charset="0"/>
                    <a:cs typeface="Calibri" charset="0"/>
                  </a:rPr>
                  <a:t>30% PSA decline</a:t>
                </a:r>
              </a:p>
              <a:p>
                <a:r>
                  <a:rPr lang="en-US" sz="1050" dirty="0">
                    <a:latin typeface="Calibri" charset="0"/>
                    <a:ea typeface="Calibri" charset="0"/>
                    <a:cs typeface="Calibri" charset="0"/>
                  </a:rPr>
                  <a:t>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050">
                          <a:latin typeface="Cambria Math" charset="0"/>
                          <a:ea typeface="Calibri" charset="0"/>
                          <a:cs typeface="Calibri" charset="0"/>
                        </a:rPr>
                        <m:t>Objective</m:t>
                      </m:r>
                      <m:r>
                        <a:rPr lang="en-US" sz="1050" i="1">
                          <a:latin typeface="Cambria Math" charset="0"/>
                          <a:ea typeface="Calibri" charset="0"/>
                          <a:cs typeface="Calibri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050">
                          <a:latin typeface="Cambria Math" charset="0"/>
                          <a:ea typeface="Calibri" charset="0"/>
                          <a:cs typeface="Calibri" charset="0"/>
                        </a:rPr>
                        <m:t>Response</m:t>
                      </m:r>
                    </m:oMath>
                  </m:oMathPara>
                </a14:m>
                <a:endParaRPr lang="en-US" sz="105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765" y="4155878"/>
                <a:ext cx="1199867" cy="738664"/>
              </a:xfrm>
              <a:prstGeom prst="rect">
                <a:avLst/>
              </a:prstGeom>
              <a:blipFill>
                <a:blip r:embed="rId3"/>
                <a:stretch>
                  <a:fillRect r="-4523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2448878" y="4867420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  <p:cxnSp>
        <p:nvCxnSpPr>
          <p:cNvPr id="71" name="Straight Arrow Connector 70"/>
          <p:cNvCxnSpPr>
            <a:stCxn id="29" idx="2"/>
            <a:endCxn id="30" idx="0"/>
          </p:cNvCxnSpPr>
          <p:nvPr/>
        </p:nvCxnSpPr>
        <p:spPr>
          <a:xfrm flipH="1">
            <a:off x="1549796" y="1676687"/>
            <a:ext cx="0" cy="28528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30" idx="2"/>
          </p:cNvCxnSpPr>
          <p:nvPr/>
        </p:nvCxnSpPr>
        <p:spPr>
          <a:xfrm>
            <a:off x="1549797" y="2411799"/>
            <a:ext cx="0" cy="56384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806781" y="3898752"/>
            <a:ext cx="0" cy="55044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188019" y="3154472"/>
            <a:ext cx="0" cy="57512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3174878" y="2411799"/>
            <a:ext cx="0" cy="28528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4806781" y="3140000"/>
            <a:ext cx="0" cy="28528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29" idx="3"/>
          </p:cNvCxnSpPr>
          <p:nvPr/>
        </p:nvCxnSpPr>
        <p:spPr>
          <a:xfrm flipV="1">
            <a:off x="2157132" y="1448774"/>
            <a:ext cx="1030887" cy="2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775894" y="2176950"/>
            <a:ext cx="1030887" cy="2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endCxn id="31" idx="0"/>
          </p:cNvCxnSpPr>
          <p:nvPr/>
        </p:nvCxnSpPr>
        <p:spPr>
          <a:xfrm>
            <a:off x="4788168" y="2176950"/>
            <a:ext cx="8584" cy="51414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88019" y="1448775"/>
            <a:ext cx="0" cy="51629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231951" y="3101654"/>
            <a:ext cx="5878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Further study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582272" y="4522183"/>
            <a:ext cx="5878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Further study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905789" y="3830413"/>
            <a:ext cx="5878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Further study</a:t>
            </a:r>
            <a:endParaRPr 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4002795" y="3190254"/>
                <a:ext cx="100005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+ signal in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charset="0"/>
                        <a:ea typeface="Cambria Math" charset="0"/>
                        <a:cs typeface="Cambria Math" charset="0"/>
                      </a:rPr>
                      <m:t>≥2</m:t>
                    </m:r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795" y="3190254"/>
                <a:ext cx="1000058" cy="230832"/>
              </a:xfrm>
              <a:prstGeom prst="rect">
                <a:avLst/>
              </a:prstGeom>
              <a:blipFill>
                <a:blip r:embed="rId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2347856" y="2440569"/>
                <a:ext cx="100005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+ signal in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charset="0"/>
                        <a:ea typeface="Cambria Math" charset="0"/>
                        <a:cs typeface="Cambria Math" charset="0"/>
                      </a:rPr>
                      <m:t>≥2</m:t>
                    </m:r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856" y="2440569"/>
                <a:ext cx="1000058" cy="230832"/>
              </a:xfrm>
              <a:prstGeom prst="rect">
                <a:avLst/>
              </a:prstGeom>
              <a:blipFill>
                <a:blip r:embed="rId4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728530" y="2691092"/>
                <a:ext cx="100005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+ signal in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charset="0"/>
                        <a:ea typeface="Cambria Math" charset="0"/>
                        <a:cs typeface="Cambria Math" charset="0"/>
                      </a:rPr>
                      <m:t>≥6</m:t>
                    </m:r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30" y="2691092"/>
                <a:ext cx="1000058" cy="230832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973431" y="4208680"/>
                <a:ext cx="100005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+ signal in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charset="0"/>
                        <a:ea typeface="Cambria Math" charset="0"/>
                        <a:cs typeface="Cambria Math" charset="0"/>
                      </a:rPr>
                      <m:t>≥6</m:t>
                    </m:r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431" y="4208680"/>
                <a:ext cx="1000058" cy="230832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2378790" y="3449330"/>
                <a:ext cx="100005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+ signal in </a:t>
                </a:r>
                <a14:m>
                  <m:oMath xmlns:m="http://schemas.openxmlformats.org/officeDocument/2006/math">
                    <m:r>
                      <a:rPr lang="en-US" sz="900" i="1">
                        <a:latin typeface="Cambria Math" charset="0"/>
                        <a:ea typeface="Cambria Math" charset="0"/>
                        <a:cs typeface="Cambria Math" charset="0"/>
                      </a:rPr>
                      <m:t>≥6</m:t>
                    </m:r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790" y="3449330"/>
                <a:ext cx="1000058" cy="230832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6588507" y="712118"/>
            <a:ext cx="2278115" cy="9996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" name="TextBox 42"/>
          <p:cNvSpPr txBox="1"/>
          <p:nvPr/>
        </p:nvSpPr>
        <p:spPr>
          <a:xfrm>
            <a:off x="6926061" y="857737"/>
            <a:ext cx="1629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ALT-803 Dose-finding</a:t>
            </a:r>
          </a:p>
          <a:p>
            <a:r>
              <a:rPr lang="en-US" sz="1050" dirty="0"/>
              <a:t>Safety Cohort (fixed dose M7824)</a:t>
            </a:r>
          </a:p>
          <a:p>
            <a:r>
              <a:rPr lang="en-US" sz="1050" dirty="0"/>
              <a:t>n = 6-12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69140" y="281246"/>
            <a:ext cx="159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anti-PDL1 / TGF-β Trap </a:t>
            </a:r>
          </a:p>
          <a:p>
            <a:r>
              <a:rPr lang="en-US" sz="900" b="1" dirty="0"/>
              <a:t>+ ALT-803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795354" y="1169574"/>
            <a:ext cx="2819880" cy="78836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9003" y="191718"/>
            <a:ext cx="5508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QuEST</a:t>
            </a:r>
            <a:r>
              <a:rPr lang="en-US" sz="2800" dirty="0">
                <a:solidFill>
                  <a:srgbClr val="0070C0"/>
                </a:solidFill>
              </a:rPr>
              <a:t> (Quick Efficacy Seeking Trial)*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1276" y="4728519"/>
            <a:ext cx="2843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*NCI sponsored study, in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462B0-1AD1-4B08-8088-BC9BAFA84C25}"/>
              </a:ext>
            </a:extLst>
          </p:cNvPr>
          <p:cNvSpPr txBox="1"/>
          <p:nvPr/>
        </p:nvSpPr>
        <p:spPr>
          <a:xfrm>
            <a:off x="6580800" y="2426400"/>
            <a:ext cx="215001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Engage:	Vaccine</a:t>
            </a:r>
          </a:p>
          <a:p>
            <a:r>
              <a:rPr lang="en-US" b="1" dirty="0">
                <a:solidFill>
                  <a:schemeClr val="accent5"/>
                </a:solidFill>
              </a:rPr>
              <a:t>Expand:	IL-15</a:t>
            </a:r>
          </a:p>
          <a:p>
            <a:r>
              <a:rPr lang="en-US" b="1" dirty="0">
                <a:solidFill>
                  <a:schemeClr val="accent5"/>
                </a:solidFill>
              </a:rPr>
              <a:t>Enhance:	PD-L1, TGF-</a:t>
            </a:r>
            <a:r>
              <a:rPr lang="el-GR" b="1" dirty="0">
                <a:solidFill>
                  <a:schemeClr val="accent5"/>
                </a:solidFill>
              </a:rPr>
              <a:t>β</a:t>
            </a:r>
            <a:r>
              <a:rPr lang="en-US" b="1" dirty="0">
                <a:solidFill>
                  <a:schemeClr val="accent5"/>
                </a:solidFill>
              </a:rPr>
              <a:t>, IDO</a:t>
            </a:r>
          </a:p>
        </p:txBody>
      </p:sp>
    </p:spTree>
    <p:extLst>
      <p:ext uri="{BB962C8B-B14F-4D97-AF65-F5344CB8AC3E}">
        <p14:creationId xmlns:p14="http://schemas.microsoft.com/office/powerpoint/2010/main" val="256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 animBg="1"/>
      <p:bldP spid="37" grpId="0" animBg="1"/>
      <p:bldP spid="39" grpId="0" animBg="1"/>
      <p:bldP spid="46" grpId="0"/>
      <p:bldP spid="48" grpId="0"/>
      <p:bldP spid="50" grpId="0"/>
      <p:bldP spid="52" grpId="0"/>
      <p:bldP spid="55" grpId="0"/>
      <p:bldP spid="56" grpId="0"/>
      <p:bldP spid="103" grpId="0"/>
      <p:bldP spid="104" grpId="0"/>
      <p:bldP spid="62" grpId="0"/>
      <p:bldP spid="65" grpId="0"/>
      <p:bldP spid="76" grpId="0"/>
      <p:bldP spid="80" grpId="0"/>
      <p:bldP spid="42" grpId="0" animBg="1"/>
      <p:bldP spid="43" grpId="0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5ABA9-FDBC-404A-8885-A9833F77867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9603" y="737131"/>
            <a:ext cx="4982737" cy="8233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Conclusions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79603" y="1435742"/>
            <a:ext cx="8036169" cy="415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 Narrow"/>
              </a:rPr>
              <a:t>T-cell poor tumors may require a “spark” to get the immune system to recognize and seek to destroy the tumor.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One of the most efficient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ways of doing this is with vaccine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>
                <a:solidFill>
                  <a:prstClr val="black"/>
                </a:solidFill>
                <a:latin typeface="Arial Narrow"/>
              </a:rPr>
              <a:t>Sipuleucel-T</a:t>
            </a:r>
            <a:r>
              <a:rPr lang="en-US" dirty="0">
                <a:solidFill>
                  <a:prstClr val="black"/>
                </a:solidFill>
                <a:latin typeface="Arial Narrow"/>
              </a:rPr>
              <a:t> is approved in the US and data from the study of PSA-TRICOM is eagerly awaited.</a:t>
            </a:r>
          </a:p>
          <a:p>
            <a:pPr lvl="0">
              <a:defRPr/>
            </a:pPr>
            <a:r>
              <a:rPr lang="en-US" dirty="0">
                <a:solidFill>
                  <a:prstClr val="black"/>
                </a:solidFill>
                <a:latin typeface="Arial Narrow"/>
              </a:rPr>
              <a:t>The tumor immunity cycle is an ongoing iterative process that may lead to an individualized evolution of the immune response to focus on targets most immunologically relevant for a given patient (e.g., neoantigens) (#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PrecisionMedicine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#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PersonalizedMedicine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>
                <a:solidFill>
                  <a:prstClr val="black"/>
                </a:solidFill>
                <a:latin typeface="Arial Narrow"/>
              </a:rPr>
              <a:t>Approaches</a:t>
            </a:r>
            <a:r>
              <a:rPr lang="en-US" dirty="0">
                <a:solidFill>
                  <a:prstClr val="black"/>
                </a:solidFill>
                <a:latin typeface="Arial Narrow"/>
              </a:rPr>
              <a:t> that both steer the immune system and allow effector cells to get to and remain functional within the TME will be optimal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81CB-F5E0-4CBD-A8A4-3561EB7D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gcYFpowrao">
            <a:hlinkClick r:id="" action="ppaction://media"/>
            <a:extLst>
              <a:ext uri="{FF2B5EF4-FFF2-40B4-BE49-F238E27FC236}">
                <a16:creationId xmlns:a16="http://schemas.microsoft.com/office/drawing/2014/main" id="{C2146508-A99D-41E1-A271-3527362E34C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6048" y="-11763"/>
            <a:ext cx="6876288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604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24436-3B1B-451E-891C-7C26C779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59" b="16150"/>
          <a:stretch/>
        </p:blipFill>
        <p:spPr>
          <a:xfrm>
            <a:off x="-158400" y="0"/>
            <a:ext cx="9662400" cy="51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b="73804"/>
          <a:stretch>
            <a:fillRect/>
          </a:stretch>
        </p:blipFill>
        <p:spPr bwMode="auto">
          <a:xfrm>
            <a:off x="5151575" y="1381580"/>
            <a:ext cx="2824163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861" b="738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81603" name="Group 4"/>
          <p:cNvGrpSpPr>
            <a:grpSpLocks/>
          </p:cNvGrpSpPr>
          <p:nvPr/>
        </p:nvGrpSpPr>
        <p:grpSpPr bwMode="auto">
          <a:xfrm>
            <a:off x="1379767" y="1197402"/>
            <a:ext cx="3039665" cy="2475310"/>
            <a:chOff x="4710418" y="1828800"/>
            <a:chExt cx="3892293" cy="3072325"/>
          </a:xfrm>
        </p:grpSpPr>
        <p:pic>
          <p:nvPicPr>
            <p:cNvPr id="28160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22" t="59010" b="15842"/>
            <a:stretch>
              <a:fillRect/>
            </a:stretch>
          </p:blipFill>
          <p:spPr bwMode="auto">
            <a:xfrm>
              <a:off x="4710418" y="2057400"/>
              <a:ext cx="3892293" cy="284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1607" name="Oval 3"/>
            <p:cNvSpPr>
              <a:spLocks noChangeArrowheads="1"/>
            </p:cNvSpPr>
            <p:nvPr/>
          </p:nvSpPr>
          <p:spPr bwMode="auto">
            <a:xfrm>
              <a:off x="6400800" y="1828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63828" y="4602025"/>
            <a:ext cx="4000500" cy="23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4338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1pPr>
            <a:lvl2pPr marL="742950" indent="-285750" defTabSz="414338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2pPr>
            <a:lvl3pPr marL="1143000" indent="-228600" defTabSz="414338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200"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3pPr>
            <a:lvl4pPr marL="1600200" indent="-228600" defTabSz="414338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4pPr>
            <a:lvl5pPr marL="2057400" indent="-228600" defTabSz="414338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5pPr>
            <a:lvl6pPr marL="25146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6pPr>
            <a:lvl7pPr marL="29718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7pPr>
            <a:lvl8pPr marL="34290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8pPr>
            <a:lvl9pPr marL="38862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9pPr>
          </a:lstStyle>
          <a:p>
            <a:pPr defTabSz="310754">
              <a:spcAft>
                <a:spcPct val="0"/>
              </a:spcAft>
              <a:buSzPct val="45000"/>
              <a:buNone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</a:tabLst>
              <a:defRPr/>
            </a:pPr>
            <a:r>
              <a:rPr lang="en-GB" altLang="en-US" sz="825" b="1" kern="0" dirty="0">
                <a:latin typeface="Arial" panose="020B0604020202020204" pitchFamily="34" charset="0"/>
              </a:rPr>
              <a:t>Adapted from </a:t>
            </a:r>
            <a:r>
              <a:rPr lang="en-GB" altLang="en-US" sz="825" b="1" kern="0" dirty="0" err="1">
                <a:latin typeface="Arial" panose="020B0604020202020204" pitchFamily="34" charset="0"/>
              </a:rPr>
              <a:t>Padmanee</a:t>
            </a:r>
            <a:r>
              <a:rPr lang="en-GB" altLang="en-US" sz="825" b="1" kern="0" dirty="0">
                <a:latin typeface="Arial" panose="020B0604020202020204" pitchFamily="34" charset="0"/>
              </a:rPr>
              <a:t> Sharma, and James P. Allison Science 2015;348:56-61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1723" y="3883453"/>
            <a:ext cx="2714205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Virus associated cancer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Mutation associated neoantigens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1794" y="827775"/>
            <a:ext cx="200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T-cell Poor Tumor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1723" y="851153"/>
            <a:ext cx="240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T-cell Inflamed Tumor</a:t>
            </a:r>
          </a:p>
        </p:txBody>
      </p:sp>
    </p:spTree>
    <p:extLst>
      <p:ext uri="{BB962C8B-B14F-4D97-AF65-F5344CB8AC3E}">
        <p14:creationId xmlns:p14="http://schemas.microsoft.com/office/powerpoint/2010/main" val="272380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793765" y="0"/>
            <a:ext cx="2350235" cy="171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00" y="1941640"/>
            <a:ext cx="1935547" cy="102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1315" y="2979694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Urothelial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: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avelumab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Apolo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AB et al. J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Clin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2017</a:t>
            </a:r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99" y="3498972"/>
            <a:ext cx="1909431" cy="1085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1315" y="4583481"/>
            <a:ext cx="2076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Urothelial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: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pembrolizumab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Plimack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ER P et al. Lancet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2017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8427" y="4583481"/>
            <a:ext cx="1998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HNSCC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: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pembrolizumab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Seiwert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TY et al. Lancet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2016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11" y="3534265"/>
            <a:ext cx="1936928" cy="10287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925904" y="1838171"/>
            <a:ext cx="1910157" cy="1154241"/>
            <a:chOff x="1305230" y="2071187"/>
            <a:chExt cx="4800600" cy="29479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5230" y="2071187"/>
              <a:ext cx="4800600" cy="24705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5230" y="4541761"/>
              <a:ext cx="4800600" cy="477342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088427" y="2979694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NSCLC (squamous only):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nivolumab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Rizvi NA et al. Lancet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2015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157802" y="3497099"/>
            <a:ext cx="2024583" cy="1161078"/>
            <a:chOff x="698822" y="2276645"/>
            <a:chExt cx="3623087" cy="1828800"/>
          </a:xfrm>
        </p:grpSpPr>
        <p:grpSp>
          <p:nvGrpSpPr>
            <p:cNvPr id="27" name="Group 26"/>
            <p:cNvGrpSpPr/>
            <p:nvPr/>
          </p:nvGrpSpPr>
          <p:grpSpPr>
            <a:xfrm>
              <a:off x="698822" y="2276645"/>
              <a:ext cx="3623087" cy="1828800"/>
              <a:chOff x="1039674" y="2166109"/>
              <a:chExt cx="4010025" cy="248602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674" y="2166109"/>
                <a:ext cx="4010025" cy="248602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400" b="90000" l="9852" r="8990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633" y="2251150"/>
                <a:ext cx="3527738" cy="238125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3314471" y="2315589"/>
              <a:ext cx="980540" cy="444625"/>
              <a:chOff x="9067200" y="5335200"/>
              <a:chExt cx="980540" cy="44462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7959"/>
              <a:stretch/>
            </p:blipFill>
            <p:spPr>
              <a:xfrm>
                <a:off x="9067200" y="5521437"/>
                <a:ext cx="893275" cy="25838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7913"/>
              <a:stretch/>
            </p:blipFill>
            <p:spPr>
              <a:xfrm>
                <a:off x="9086168" y="5335200"/>
                <a:ext cx="961572" cy="308362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8288"/>
              <a:stretch/>
            </p:blipFill>
            <p:spPr>
              <a:xfrm>
                <a:off x="9101202" y="5672517"/>
                <a:ext cx="73168" cy="4950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3301"/>
              <a:stretch/>
            </p:blipFill>
            <p:spPr>
              <a:xfrm>
                <a:off x="9096233" y="5484971"/>
                <a:ext cx="73168" cy="55526"/>
              </a:xfrm>
              <a:prstGeom prst="rect">
                <a:avLst/>
              </a:prstGeom>
            </p:spPr>
          </p:pic>
        </p:grpSp>
      </p:grpSp>
      <p:sp>
        <p:nvSpPr>
          <p:cNvPr id="26" name="TextBox 25"/>
          <p:cNvSpPr txBox="1"/>
          <p:nvPr/>
        </p:nvSpPr>
        <p:spPr>
          <a:xfrm>
            <a:off x="1332564" y="4583481"/>
            <a:ext cx="1982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Urothelial: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durvalumab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Massard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C et al.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JCO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2016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32564" y="2979694"/>
            <a:ext cx="1924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Urothelial: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atezolizumab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Powles T et al. Nature 2014</a:t>
            </a:r>
          </a:p>
        </p:txBody>
      </p:sp>
      <p:pic>
        <p:nvPicPr>
          <p:cNvPr id="37" name="Picture 36"/>
          <p:cNvPicPr preferRelativeResize="0"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99" y="1921923"/>
            <a:ext cx="1982499" cy="101131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811315" y="1499617"/>
            <a:ext cx="228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MSI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hi CRC: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nivolumab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Overman MJ et al. Lancet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2017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6704856" y="292019"/>
            <a:ext cx="1936706" cy="1194034"/>
            <a:chOff x="357869" y="4629192"/>
            <a:chExt cx="3103788" cy="183480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"/>
            <a:stretch/>
          </p:blipFill>
          <p:spPr>
            <a:xfrm>
              <a:off x="357869" y="4629192"/>
              <a:ext cx="3103788" cy="173417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312" y="6363370"/>
              <a:ext cx="1097280" cy="10062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39" y="299585"/>
            <a:ext cx="1998062" cy="118216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8427" y="1499617"/>
            <a:ext cx="2331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NSCLC: </a:t>
            </a: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avelumab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Gulley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JL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et al. Lancet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5459" y="634507"/>
            <a:ext cx="27206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Rapid, deep,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durable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responses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Across a wide range of tumours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Seen in a subset of patients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PD-1/PD-L1 inhibition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12863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Importance of PD-1/PD-L1 blockade</a:t>
            </a:r>
            <a:br>
              <a:rPr lang="en-GB" altLang="en-US" dirty="0"/>
            </a:br>
            <a:endParaRPr lang="en-GB" dirty="0"/>
          </a:p>
        </p:txBody>
      </p:sp>
      <p:sp>
        <p:nvSpPr>
          <p:cNvPr id="265218" name="Title 1"/>
          <p:cNvSpPr>
            <a:spLocks noGrp="1"/>
          </p:cNvSpPr>
          <p:nvPr/>
        </p:nvSpPr>
        <p:spPr bwMode="auto">
          <a:xfrm>
            <a:off x="1434704" y="320279"/>
            <a:ext cx="6267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00000"/>
              </a:buClr>
              <a:buChar char="•"/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00000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00000"/>
              </a:buClr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3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lavika Light"/>
              <a:ea typeface="TitilliumText25L 800 wt"/>
              <a:cs typeface="TitilliumText25L 800 wt"/>
            </a:endParaRPr>
          </a:p>
        </p:txBody>
      </p:sp>
      <p:pic>
        <p:nvPicPr>
          <p:cNvPr id="28672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67" y="1067992"/>
            <a:ext cx="5660231" cy="331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>
            <a:spLocks/>
          </p:cNvSpPr>
          <p:nvPr/>
        </p:nvSpPr>
        <p:spPr bwMode="auto">
          <a:xfrm>
            <a:off x="5479257" y="1843088"/>
            <a:ext cx="2064544" cy="2340769"/>
          </a:xfrm>
          <a:custGeom>
            <a:avLst/>
            <a:gdLst>
              <a:gd name="T0" fmla="*/ 46945 w 2753227"/>
              <a:gd name="T1" fmla="*/ 1716534 h 3121891"/>
              <a:gd name="T2" fmla="*/ 296192 w 2753227"/>
              <a:gd name="T3" fmla="*/ 1679620 h 3121891"/>
              <a:gd name="T4" fmla="*/ 563900 w 2753227"/>
              <a:gd name="T5" fmla="*/ 1651934 h 3121891"/>
              <a:gd name="T6" fmla="*/ 720833 w 2753227"/>
              <a:gd name="T7" fmla="*/ 1550419 h 3121891"/>
              <a:gd name="T8" fmla="*/ 674676 w 2753227"/>
              <a:gd name="T9" fmla="*/ 1421217 h 3121891"/>
              <a:gd name="T10" fmla="*/ 619288 w 2753227"/>
              <a:gd name="T11" fmla="*/ 1255101 h 3121891"/>
              <a:gd name="T12" fmla="*/ 628518 w 2753227"/>
              <a:gd name="T13" fmla="*/ 1088985 h 3121891"/>
              <a:gd name="T14" fmla="*/ 739294 w 2753227"/>
              <a:gd name="T15" fmla="*/ 1005926 h 3121891"/>
              <a:gd name="T16" fmla="*/ 813146 w 2753227"/>
              <a:gd name="T17" fmla="*/ 904410 h 3121891"/>
              <a:gd name="T18" fmla="*/ 850071 w 2753227"/>
              <a:gd name="T19" fmla="*/ 821352 h 3121891"/>
              <a:gd name="T20" fmla="*/ 905459 w 2753227"/>
              <a:gd name="T21" fmla="*/ 664466 h 3121891"/>
              <a:gd name="T22" fmla="*/ 970078 w 2753227"/>
              <a:gd name="T23" fmla="*/ 553720 h 3121891"/>
              <a:gd name="T24" fmla="*/ 1108548 w 2753227"/>
              <a:gd name="T25" fmla="*/ 378376 h 3121891"/>
              <a:gd name="T26" fmla="*/ 1210091 w 2753227"/>
              <a:gd name="T27" fmla="*/ 267632 h 3121891"/>
              <a:gd name="T28" fmla="*/ 1394719 w 2753227"/>
              <a:gd name="T29" fmla="*/ 166116 h 3121891"/>
              <a:gd name="T30" fmla="*/ 1560881 w 2753227"/>
              <a:gd name="T31" fmla="*/ 101516 h 3121891"/>
              <a:gd name="T32" fmla="*/ 1856282 w 2753227"/>
              <a:gd name="T33" fmla="*/ 55373 h 3121891"/>
              <a:gd name="T34" fmla="*/ 2050141 w 2753227"/>
              <a:gd name="T35" fmla="*/ 0 h 3121891"/>
              <a:gd name="T36" fmla="*/ 2253230 w 2753227"/>
              <a:gd name="T37" fmla="*/ 64600 h 3121891"/>
              <a:gd name="T38" fmla="*/ 2391701 w 2753227"/>
              <a:gd name="T39" fmla="*/ 258402 h 3121891"/>
              <a:gd name="T40" fmla="*/ 2502476 w 2753227"/>
              <a:gd name="T41" fmla="*/ 415291 h 3121891"/>
              <a:gd name="T42" fmla="*/ 2594790 w 2753227"/>
              <a:gd name="T43" fmla="*/ 562950 h 3121891"/>
              <a:gd name="T44" fmla="*/ 2714796 w 2753227"/>
              <a:gd name="T45" fmla="*/ 839810 h 3121891"/>
              <a:gd name="T46" fmla="*/ 2742490 w 2753227"/>
              <a:gd name="T47" fmla="*/ 1476588 h 3121891"/>
              <a:gd name="T48" fmla="*/ 2677871 w 2753227"/>
              <a:gd name="T49" fmla="*/ 1781136 h 3121891"/>
              <a:gd name="T50" fmla="*/ 2650178 w 2753227"/>
              <a:gd name="T51" fmla="*/ 1901107 h 3121891"/>
              <a:gd name="T52" fmla="*/ 2622484 w 2753227"/>
              <a:gd name="T53" fmla="*/ 2002623 h 3121891"/>
              <a:gd name="T54" fmla="*/ 2567095 w 2753227"/>
              <a:gd name="T55" fmla="*/ 2177969 h 3121891"/>
              <a:gd name="T56" fmla="*/ 2437855 w 2753227"/>
              <a:gd name="T57" fmla="*/ 2519430 h 3121891"/>
              <a:gd name="T58" fmla="*/ 2299388 w 2753227"/>
              <a:gd name="T59" fmla="*/ 2787061 h 3121891"/>
              <a:gd name="T60" fmla="*/ 2197842 w 2753227"/>
              <a:gd name="T61" fmla="*/ 2925491 h 3121891"/>
              <a:gd name="T62" fmla="*/ 2059371 w 2753227"/>
              <a:gd name="T63" fmla="*/ 3008549 h 3121891"/>
              <a:gd name="T64" fmla="*/ 1847052 w 2753227"/>
              <a:gd name="T65" fmla="*/ 3091608 h 3121891"/>
              <a:gd name="T66" fmla="*/ 1588575 w 2753227"/>
              <a:gd name="T67" fmla="*/ 3110065 h 3121891"/>
              <a:gd name="T68" fmla="*/ 1311637 w 2753227"/>
              <a:gd name="T69" fmla="*/ 3073150 h 3121891"/>
              <a:gd name="T70" fmla="*/ 868535 w 2753227"/>
              <a:gd name="T71" fmla="*/ 3008549 h 3121891"/>
              <a:gd name="T72" fmla="*/ 739294 w 2753227"/>
              <a:gd name="T73" fmla="*/ 2953177 h 3121891"/>
              <a:gd name="T74" fmla="*/ 526975 w 2753227"/>
              <a:gd name="T75" fmla="*/ 2768604 h 3121891"/>
              <a:gd name="T76" fmla="*/ 406968 w 2753227"/>
              <a:gd name="T77" fmla="*/ 2602487 h 3121891"/>
              <a:gd name="T78" fmla="*/ 323886 w 2753227"/>
              <a:gd name="T79" fmla="*/ 2491743 h 3121891"/>
              <a:gd name="T80" fmla="*/ 240804 w 2753227"/>
              <a:gd name="T81" fmla="*/ 2297940 h 3121891"/>
              <a:gd name="T82" fmla="*/ 74639 w 2753227"/>
              <a:gd name="T83" fmla="*/ 2159511 h 3121891"/>
              <a:gd name="T84" fmla="*/ 790 w 2753227"/>
              <a:gd name="T85" fmla="*/ 1928795 h 312189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753227" h="3121891">
                <a:moveTo>
                  <a:pt x="790" y="1930400"/>
                </a:moveTo>
                <a:cubicBezTo>
                  <a:pt x="-749" y="1891915"/>
                  <a:pt x="-1111" y="1824615"/>
                  <a:pt x="10027" y="1773382"/>
                </a:cubicBezTo>
                <a:cubicBezTo>
                  <a:pt x="14743" y="1751687"/>
                  <a:pt x="28499" y="1730278"/>
                  <a:pt x="46972" y="1717963"/>
                </a:cubicBezTo>
                <a:cubicBezTo>
                  <a:pt x="56208" y="1711806"/>
                  <a:pt x="64752" y="1704455"/>
                  <a:pt x="74681" y="1699491"/>
                </a:cubicBezTo>
                <a:cubicBezTo>
                  <a:pt x="83389" y="1695137"/>
                  <a:pt x="92688" y="1691063"/>
                  <a:pt x="102390" y="1690254"/>
                </a:cubicBezTo>
                <a:cubicBezTo>
                  <a:pt x="166894" y="1684879"/>
                  <a:pt x="231738" y="1684819"/>
                  <a:pt x="296354" y="1681018"/>
                </a:cubicBezTo>
                <a:cubicBezTo>
                  <a:pt x="336427" y="1678661"/>
                  <a:pt x="376484" y="1675776"/>
                  <a:pt x="416427" y="1671782"/>
                </a:cubicBezTo>
                <a:cubicBezTo>
                  <a:pt x="438089" y="1669616"/>
                  <a:pt x="459479" y="1665245"/>
                  <a:pt x="481081" y="1662545"/>
                </a:cubicBezTo>
                <a:cubicBezTo>
                  <a:pt x="508746" y="1659087"/>
                  <a:pt x="536500" y="1656388"/>
                  <a:pt x="564209" y="1653309"/>
                </a:cubicBezTo>
                <a:cubicBezTo>
                  <a:pt x="640688" y="1627816"/>
                  <a:pt x="603427" y="1645637"/>
                  <a:pt x="675045" y="1597891"/>
                </a:cubicBezTo>
                <a:lnTo>
                  <a:pt x="702754" y="1579418"/>
                </a:lnTo>
                <a:cubicBezTo>
                  <a:pt x="708912" y="1570182"/>
                  <a:pt x="714120" y="1560237"/>
                  <a:pt x="721227" y="1551709"/>
                </a:cubicBezTo>
                <a:cubicBezTo>
                  <a:pt x="740187" y="1528957"/>
                  <a:pt x="764719" y="1527566"/>
                  <a:pt x="739699" y="1496291"/>
                </a:cubicBezTo>
                <a:cubicBezTo>
                  <a:pt x="732764" y="1487623"/>
                  <a:pt x="721226" y="1483976"/>
                  <a:pt x="711990" y="1477818"/>
                </a:cubicBezTo>
                <a:cubicBezTo>
                  <a:pt x="699675" y="1459345"/>
                  <a:pt x="682066" y="1443462"/>
                  <a:pt x="675045" y="1422400"/>
                </a:cubicBezTo>
                <a:lnTo>
                  <a:pt x="638099" y="1311563"/>
                </a:lnTo>
                <a:lnTo>
                  <a:pt x="628863" y="1283854"/>
                </a:lnTo>
                <a:cubicBezTo>
                  <a:pt x="625784" y="1274618"/>
                  <a:pt x="625028" y="1264246"/>
                  <a:pt x="619627" y="1256145"/>
                </a:cubicBezTo>
                <a:lnTo>
                  <a:pt x="601154" y="1228436"/>
                </a:lnTo>
                <a:cubicBezTo>
                  <a:pt x="594996" y="1209963"/>
                  <a:pt x="576523" y="1191491"/>
                  <a:pt x="582681" y="1173018"/>
                </a:cubicBezTo>
                <a:cubicBezTo>
                  <a:pt x="597082" y="1129818"/>
                  <a:pt x="590752" y="1140706"/>
                  <a:pt x="628863" y="1089891"/>
                </a:cubicBezTo>
                <a:cubicBezTo>
                  <a:pt x="638099" y="1077576"/>
                  <a:pt x="644746" y="1062800"/>
                  <a:pt x="656572" y="1052945"/>
                </a:cubicBezTo>
                <a:cubicBezTo>
                  <a:pt x="664051" y="1046712"/>
                  <a:pt x="675045" y="1046788"/>
                  <a:pt x="684281" y="1043709"/>
                </a:cubicBezTo>
                <a:cubicBezTo>
                  <a:pt x="724239" y="983774"/>
                  <a:pt x="675469" y="1043466"/>
                  <a:pt x="739699" y="1006763"/>
                </a:cubicBezTo>
                <a:cubicBezTo>
                  <a:pt x="751040" y="1000282"/>
                  <a:pt x="757374" y="987416"/>
                  <a:pt x="767409" y="979054"/>
                </a:cubicBezTo>
                <a:cubicBezTo>
                  <a:pt x="775937" y="971948"/>
                  <a:pt x="785882" y="966739"/>
                  <a:pt x="795118" y="960582"/>
                </a:cubicBezTo>
                <a:lnTo>
                  <a:pt x="813590" y="905163"/>
                </a:lnTo>
                <a:cubicBezTo>
                  <a:pt x="816669" y="895927"/>
                  <a:pt x="817427" y="885555"/>
                  <a:pt x="822827" y="877454"/>
                </a:cubicBezTo>
                <a:cubicBezTo>
                  <a:pt x="828984" y="868218"/>
                  <a:pt x="836335" y="859674"/>
                  <a:pt x="841299" y="849745"/>
                </a:cubicBezTo>
                <a:cubicBezTo>
                  <a:pt x="845653" y="841037"/>
                  <a:pt x="845808" y="830547"/>
                  <a:pt x="850536" y="822036"/>
                </a:cubicBezTo>
                <a:cubicBezTo>
                  <a:pt x="861318" y="802629"/>
                  <a:pt x="887481" y="766618"/>
                  <a:pt x="887481" y="766618"/>
                </a:cubicBezTo>
                <a:cubicBezTo>
                  <a:pt x="890560" y="751224"/>
                  <a:pt x="893910" y="735882"/>
                  <a:pt x="896718" y="720436"/>
                </a:cubicBezTo>
                <a:cubicBezTo>
                  <a:pt x="900068" y="702011"/>
                  <a:pt x="901412" y="683186"/>
                  <a:pt x="905954" y="665018"/>
                </a:cubicBezTo>
                <a:cubicBezTo>
                  <a:pt x="910677" y="646127"/>
                  <a:pt x="910658" y="623369"/>
                  <a:pt x="924427" y="609600"/>
                </a:cubicBezTo>
                <a:cubicBezTo>
                  <a:pt x="933663" y="600364"/>
                  <a:pt x="943774" y="591926"/>
                  <a:pt x="952136" y="581891"/>
                </a:cubicBezTo>
                <a:cubicBezTo>
                  <a:pt x="959243" y="573363"/>
                  <a:pt x="963949" y="563063"/>
                  <a:pt x="970609" y="554182"/>
                </a:cubicBezTo>
                <a:cubicBezTo>
                  <a:pt x="982437" y="538411"/>
                  <a:pt x="995726" y="523771"/>
                  <a:pt x="1007554" y="508000"/>
                </a:cubicBezTo>
                <a:cubicBezTo>
                  <a:pt x="1038494" y="466746"/>
                  <a:pt x="1032155" y="455690"/>
                  <a:pt x="1081445" y="406400"/>
                </a:cubicBezTo>
                <a:cubicBezTo>
                  <a:pt x="1090681" y="397164"/>
                  <a:pt x="1100792" y="388726"/>
                  <a:pt x="1109154" y="378691"/>
                </a:cubicBezTo>
                <a:cubicBezTo>
                  <a:pt x="1116261" y="370163"/>
                  <a:pt x="1119778" y="358831"/>
                  <a:pt x="1127627" y="350982"/>
                </a:cubicBezTo>
                <a:cubicBezTo>
                  <a:pt x="1135476" y="343133"/>
                  <a:pt x="1146808" y="339616"/>
                  <a:pt x="1155336" y="332509"/>
                </a:cubicBezTo>
                <a:cubicBezTo>
                  <a:pt x="1215661" y="282238"/>
                  <a:pt x="1149598" y="329011"/>
                  <a:pt x="1210754" y="267854"/>
                </a:cubicBezTo>
                <a:cubicBezTo>
                  <a:pt x="1221639" y="256969"/>
                  <a:pt x="1235088" y="248973"/>
                  <a:pt x="1247699" y="240145"/>
                </a:cubicBezTo>
                <a:cubicBezTo>
                  <a:pt x="1308791" y="197381"/>
                  <a:pt x="1284375" y="207886"/>
                  <a:pt x="1340063" y="193963"/>
                </a:cubicBezTo>
                <a:cubicBezTo>
                  <a:pt x="1463086" y="111951"/>
                  <a:pt x="1280749" y="229994"/>
                  <a:pt x="1395481" y="166254"/>
                </a:cubicBezTo>
                <a:cubicBezTo>
                  <a:pt x="1414888" y="155472"/>
                  <a:pt x="1429837" y="136330"/>
                  <a:pt x="1450899" y="129309"/>
                </a:cubicBezTo>
                <a:cubicBezTo>
                  <a:pt x="1500412" y="112804"/>
                  <a:pt x="1457920" y="125695"/>
                  <a:pt x="1524790" y="110836"/>
                </a:cubicBezTo>
                <a:cubicBezTo>
                  <a:pt x="1537182" y="108082"/>
                  <a:pt x="1549530" y="105087"/>
                  <a:pt x="1561736" y="101600"/>
                </a:cubicBezTo>
                <a:cubicBezTo>
                  <a:pt x="1571097" y="98925"/>
                  <a:pt x="1579794" y="93650"/>
                  <a:pt x="1589445" y="92363"/>
                </a:cubicBezTo>
                <a:cubicBezTo>
                  <a:pt x="1626193" y="87463"/>
                  <a:pt x="1663336" y="86206"/>
                  <a:pt x="1700281" y="83127"/>
                </a:cubicBezTo>
                <a:cubicBezTo>
                  <a:pt x="1801219" y="57892"/>
                  <a:pt x="1748939" y="67458"/>
                  <a:pt x="1857299" y="55418"/>
                </a:cubicBezTo>
                <a:cubicBezTo>
                  <a:pt x="1922643" y="39083"/>
                  <a:pt x="1866631" y="52042"/>
                  <a:pt x="1949663" y="36945"/>
                </a:cubicBezTo>
                <a:cubicBezTo>
                  <a:pt x="1966232" y="33932"/>
                  <a:pt x="2005238" y="27630"/>
                  <a:pt x="2023554" y="18472"/>
                </a:cubicBezTo>
                <a:cubicBezTo>
                  <a:pt x="2033483" y="13508"/>
                  <a:pt x="2042027" y="6157"/>
                  <a:pt x="2051263" y="0"/>
                </a:cubicBezTo>
                <a:cubicBezTo>
                  <a:pt x="2135197" y="11990"/>
                  <a:pt x="2095262" y="2351"/>
                  <a:pt x="2171336" y="27709"/>
                </a:cubicBezTo>
                <a:cubicBezTo>
                  <a:pt x="2171341" y="27711"/>
                  <a:pt x="2226750" y="46179"/>
                  <a:pt x="2226754" y="46182"/>
                </a:cubicBezTo>
                <a:cubicBezTo>
                  <a:pt x="2235990" y="52339"/>
                  <a:pt x="2245935" y="57548"/>
                  <a:pt x="2254463" y="64654"/>
                </a:cubicBezTo>
                <a:cubicBezTo>
                  <a:pt x="2264498" y="73016"/>
                  <a:pt x="2271304" y="85117"/>
                  <a:pt x="2282172" y="92363"/>
                </a:cubicBezTo>
                <a:cubicBezTo>
                  <a:pt x="2290273" y="97764"/>
                  <a:pt x="2300645" y="98521"/>
                  <a:pt x="2309881" y="101600"/>
                </a:cubicBezTo>
                <a:cubicBezTo>
                  <a:pt x="2330763" y="153804"/>
                  <a:pt x="2354765" y="220373"/>
                  <a:pt x="2393009" y="258618"/>
                </a:cubicBezTo>
                <a:lnTo>
                  <a:pt x="2439190" y="304800"/>
                </a:lnTo>
                <a:cubicBezTo>
                  <a:pt x="2480714" y="408610"/>
                  <a:pt x="2431601" y="303412"/>
                  <a:pt x="2485372" y="378691"/>
                </a:cubicBezTo>
                <a:cubicBezTo>
                  <a:pt x="2493375" y="389895"/>
                  <a:pt x="2495842" y="404432"/>
                  <a:pt x="2503845" y="415636"/>
                </a:cubicBezTo>
                <a:cubicBezTo>
                  <a:pt x="2511437" y="426265"/>
                  <a:pt x="2523053" y="433427"/>
                  <a:pt x="2531554" y="443345"/>
                </a:cubicBezTo>
                <a:cubicBezTo>
                  <a:pt x="2534701" y="447016"/>
                  <a:pt x="2573239" y="497881"/>
                  <a:pt x="2577736" y="508000"/>
                </a:cubicBezTo>
                <a:cubicBezTo>
                  <a:pt x="2585644" y="525794"/>
                  <a:pt x="2588152" y="545691"/>
                  <a:pt x="2596209" y="563418"/>
                </a:cubicBezTo>
                <a:cubicBezTo>
                  <a:pt x="2618999" y="613556"/>
                  <a:pt x="2654273" y="658448"/>
                  <a:pt x="2670099" y="711200"/>
                </a:cubicBezTo>
                <a:cubicBezTo>
                  <a:pt x="2679336" y="741988"/>
                  <a:pt x="2686998" y="773292"/>
                  <a:pt x="2697809" y="803563"/>
                </a:cubicBezTo>
                <a:cubicBezTo>
                  <a:pt x="2702440" y="816530"/>
                  <a:pt x="2711167" y="827725"/>
                  <a:pt x="2716281" y="840509"/>
                </a:cubicBezTo>
                <a:cubicBezTo>
                  <a:pt x="2737192" y="892787"/>
                  <a:pt x="2734904" y="896827"/>
                  <a:pt x="2743990" y="951345"/>
                </a:cubicBezTo>
                <a:cubicBezTo>
                  <a:pt x="2747069" y="1040630"/>
                  <a:pt x="2753227" y="1129862"/>
                  <a:pt x="2753227" y="1219200"/>
                </a:cubicBezTo>
                <a:cubicBezTo>
                  <a:pt x="2753227" y="1305461"/>
                  <a:pt x="2751800" y="1391911"/>
                  <a:pt x="2743990" y="1477818"/>
                </a:cubicBezTo>
                <a:cubicBezTo>
                  <a:pt x="2742489" y="1494330"/>
                  <a:pt x="2730761" y="1508271"/>
                  <a:pt x="2725518" y="1524000"/>
                </a:cubicBezTo>
                <a:cubicBezTo>
                  <a:pt x="2700367" y="1599452"/>
                  <a:pt x="2735596" y="1522312"/>
                  <a:pt x="2697809" y="1597891"/>
                </a:cubicBezTo>
                <a:cubicBezTo>
                  <a:pt x="2674264" y="1715607"/>
                  <a:pt x="2705037" y="1551310"/>
                  <a:pt x="2679336" y="1782618"/>
                </a:cubicBezTo>
                <a:cubicBezTo>
                  <a:pt x="2678261" y="1792294"/>
                  <a:pt x="2672774" y="1800966"/>
                  <a:pt x="2670099" y="1810327"/>
                </a:cubicBezTo>
                <a:cubicBezTo>
                  <a:pt x="2666612" y="1822533"/>
                  <a:pt x="2663352" y="1834824"/>
                  <a:pt x="2660863" y="1847272"/>
                </a:cubicBezTo>
                <a:cubicBezTo>
                  <a:pt x="2657190" y="1865636"/>
                  <a:pt x="2655690" y="1884409"/>
                  <a:pt x="2651627" y="1902691"/>
                </a:cubicBezTo>
                <a:cubicBezTo>
                  <a:pt x="2649515" y="1912195"/>
                  <a:pt x="2644751" y="1920955"/>
                  <a:pt x="2642390" y="1930400"/>
                </a:cubicBezTo>
                <a:cubicBezTo>
                  <a:pt x="2638582" y="1945630"/>
                  <a:pt x="2636961" y="1961352"/>
                  <a:pt x="2633154" y="1976582"/>
                </a:cubicBezTo>
                <a:cubicBezTo>
                  <a:pt x="2630793" y="1986027"/>
                  <a:pt x="2625958" y="1994771"/>
                  <a:pt x="2623918" y="2004291"/>
                </a:cubicBezTo>
                <a:cubicBezTo>
                  <a:pt x="2616706" y="2037949"/>
                  <a:pt x="2614902" y="2072794"/>
                  <a:pt x="2605445" y="2105891"/>
                </a:cubicBezTo>
                <a:cubicBezTo>
                  <a:pt x="2602395" y="2116565"/>
                  <a:pt x="2591936" y="2123671"/>
                  <a:pt x="2586972" y="2133600"/>
                </a:cubicBezTo>
                <a:cubicBezTo>
                  <a:pt x="2579557" y="2148429"/>
                  <a:pt x="2574165" y="2164200"/>
                  <a:pt x="2568499" y="2179782"/>
                </a:cubicBezTo>
                <a:cubicBezTo>
                  <a:pt x="2561845" y="2198082"/>
                  <a:pt x="2555376" y="2216477"/>
                  <a:pt x="2550027" y="2235200"/>
                </a:cubicBezTo>
                <a:cubicBezTo>
                  <a:pt x="2530118" y="2304884"/>
                  <a:pt x="2530798" y="2329580"/>
                  <a:pt x="2503845" y="2401454"/>
                </a:cubicBezTo>
                <a:cubicBezTo>
                  <a:pt x="2489119" y="2440723"/>
                  <a:pt x="2457437" y="2485033"/>
                  <a:pt x="2439190" y="2521527"/>
                </a:cubicBezTo>
                <a:cubicBezTo>
                  <a:pt x="2425629" y="2548648"/>
                  <a:pt x="2415806" y="2577533"/>
                  <a:pt x="2402245" y="2604654"/>
                </a:cubicBezTo>
                <a:cubicBezTo>
                  <a:pt x="2388069" y="2633006"/>
                  <a:pt x="2370980" y="2659813"/>
                  <a:pt x="2356063" y="2687782"/>
                </a:cubicBezTo>
                <a:cubicBezTo>
                  <a:pt x="2339219" y="2719365"/>
                  <a:pt x="2322557" y="2760166"/>
                  <a:pt x="2300645" y="2789382"/>
                </a:cubicBezTo>
                <a:cubicBezTo>
                  <a:pt x="2292808" y="2799832"/>
                  <a:pt x="2280955" y="2806780"/>
                  <a:pt x="2272936" y="2817091"/>
                </a:cubicBezTo>
                <a:cubicBezTo>
                  <a:pt x="2259306" y="2834616"/>
                  <a:pt x="2248305" y="2854036"/>
                  <a:pt x="2235990" y="2872509"/>
                </a:cubicBezTo>
                <a:cubicBezTo>
                  <a:pt x="2235989" y="2872510"/>
                  <a:pt x="2199047" y="2927926"/>
                  <a:pt x="2199045" y="2927927"/>
                </a:cubicBezTo>
                <a:cubicBezTo>
                  <a:pt x="2164952" y="2939291"/>
                  <a:pt x="2160053" y="2938698"/>
                  <a:pt x="2125154" y="2964872"/>
                </a:cubicBezTo>
                <a:cubicBezTo>
                  <a:pt x="2114704" y="2972709"/>
                  <a:pt x="2108074" y="2984990"/>
                  <a:pt x="2097445" y="2992582"/>
                </a:cubicBezTo>
                <a:cubicBezTo>
                  <a:pt x="2086241" y="3000585"/>
                  <a:pt x="2072535" y="3004367"/>
                  <a:pt x="2060499" y="3011054"/>
                </a:cubicBezTo>
                <a:cubicBezTo>
                  <a:pt x="2030362" y="3027796"/>
                  <a:pt x="2009013" y="3044579"/>
                  <a:pt x="1977372" y="3057236"/>
                </a:cubicBezTo>
                <a:cubicBezTo>
                  <a:pt x="1911315" y="3083659"/>
                  <a:pt x="1937618" y="3069483"/>
                  <a:pt x="1875772" y="3084945"/>
                </a:cubicBezTo>
                <a:cubicBezTo>
                  <a:pt x="1866327" y="3087306"/>
                  <a:pt x="1857567" y="3092070"/>
                  <a:pt x="1848063" y="3094182"/>
                </a:cubicBezTo>
                <a:cubicBezTo>
                  <a:pt x="1799887" y="3104888"/>
                  <a:pt x="1759537" y="3105985"/>
                  <a:pt x="1709518" y="3112654"/>
                </a:cubicBezTo>
                <a:cubicBezTo>
                  <a:pt x="1690954" y="3115129"/>
                  <a:pt x="1672572" y="3118812"/>
                  <a:pt x="1654099" y="3121891"/>
                </a:cubicBezTo>
                <a:cubicBezTo>
                  <a:pt x="1632548" y="3118812"/>
                  <a:pt x="1610919" y="3116233"/>
                  <a:pt x="1589445" y="3112654"/>
                </a:cubicBezTo>
                <a:cubicBezTo>
                  <a:pt x="1573960" y="3110073"/>
                  <a:pt x="1558908" y="3104722"/>
                  <a:pt x="1543263" y="3103418"/>
                </a:cubicBezTo>
                <a:cubicBezTo>
                  <a:pt x="1484887" y="3098554"/>
                  <a:pt x="1426269" y="3097261"/>
                  <a:pt x="1367772" y="3094182"/>
                </a:cubicBezTo>
                <a:cubicBezTo>
                  <a:pt x="1349299" y="3088024"/>
                  <a:pt x="1331140" y="3080833"/>
                  <a:pt x="1312354" y="3075709"/>
                </a:cubicBezTo>
                <a:cubicBezTo>
                  <a:pt x="1258579" y="3061043"/>
                  <a:pt x="1200588" y="3061427"/>
                  <a:pt x="1146099" y="3057236"/>
                </a:cubicBezTo>
                <a:cubicBezTo>
                  <a:pt x="987186" y="3011831"/>
                  <a:pt x="1202971" y="3068268"/>
                  <a:pt x="905954" y="3029527"/>
                </a:cubicBezTo>
                <a:cubicBezTo>
                  <a:pt x="892301" y="3027746"/>
                  <a:pt x="882071" y="3015408"/>
                  <a:pt x="869009" y="3011054"/>
                </a:cubicBezTo>
                <a:cubicBezTo>
                  <a:pt x="854116" y="3006090"/>
                  <a:pt x="838221" y="3004897"/>
                  <a:pt x="822827" y="3001818"/>
                </a:cubicBezTo>
                <a:cubicBezTo>
                  <a:pt x="810512" y="2995660"/>
                  <a:pt x="797917" y="2990032"/>
                  <a:pt x="785881" y="2983345"/>
                </a:cubicBezTo>
                <a:cubicBezTo>
                  <a:pt x="770188" y="2974627"/>
                  <a:pt x="755756" y="2963665"/>
                  <a:pt x="739699" y="2955636"/>
                </a:cubicBezTo>
                <a:cubicBezTo>
                  <a:pt x="697262" y="2934417"/>
                  <a:pt x="697906" y="2945437"/>
                  <a:pt x="665809" y="2918691"/>
                </a:cubicBezTo>
                <a:cubicBezTo>
                  <a:pt x="614090" y="2875593"/>
                  <a:pt x="660370" y="2905887"/>
                  <a:pt x="610390" y="2844800"/>
                </a:cubicBezTo>
                <a:cubicBezTo>
                  <a:pt x="572430" y="2798405"/>
                  <a:pt x="565955" y="2796704"/>
                  <a:pt x="527263" y="2770909"/>
                </a:cubicBezTo>
                <a:cubicBezTo>
                  <a:pt x="521105" y="2761673"/>
                  <a:pt x="514297" y="2752838"/>
                  <a:pt x="508790" y="2743200"/>
                </a:cubicBezTo>
                <a:cubicBezTo>
                  <a:pt x="501959" y="2731245"/>
                  <a:pt x="497956" y="2717710"/>
                  <a:pt x="490318" y="2706254"/>
                </a:cubicBezTo>
                <a:cubicBezTo>
                  <a:pt x="409932" y="2585674"/>
                  <a:pt x="463937" y="2669508"/>
                  <a:pt x="407190" y="2604654"/>
                </a:cubicBezTo>
                <a:cubicBezTo>
                  <a:pt x="394208" y="2589818"/>
                  <a:pt x="383227" y="2573308"/>
                  <a:pt x="370245" y="2558472"/>
                </a:cubicBezTo>
                <a:cubicBezTo>
                  <a:pt x="361644" y="2548642"/>
                  <a:pt x="350128" y="2541392"/>
                  <a:pt x="342536" y="2530763"/>
                </a:cubicBezTo>
                <a:cubicBezTo>
                  <a:pt x="334533" y="2519559"/>
                  <a:pt x="330894" y="2505772"/>
                  <a:pt x="324063" y="2493818"/>
                </a:cubicBezTo>
                <a:cubicBezTo>
                  <a:pt x="318555" y="2484180"/>
                  <a:pt x="311748" y="2475345"/>
                  <a:pt x="305590" y="2466109"/>
                </a:cubicBezTo>
                <a:cubicBezTo>
                  <a:pt x="285869" y="2406944"/>
                  <a:pt x="299968" y="2447434"/>
                  <a:pt x="259409" y="2346036"/>
                </a:cubicBezTo>
                <a:cubicBezTo>
                  <a:pt x="253251" y="2330642"/>
                  <a:pt x="252660" y="2311578"/>
                  <a:pt x="240936" y="2299854"/>
                </a:cubicBezTo>
                <a:cubicBezTo>
                  <a:pt x="222463" y="2281381"/>
                  <a:pt x="207255" y="2258927"/>
                  <a:pt x="185518" y="2244436"/>
                </a:cubicBezTo>
                <a:cubicBezTo>
                  <a:pt x="167045" y="2232121"/>
                  <a:pt x="145798" y="2223190"/>
                  <a:pt x="130099" y="2207491"/>
                </a:cubicBezTo>
                <a:cubicBezTo>
                  <a:pt x="94541" y="2171933"/>
                  <a:pt x="113258" y="2187028"/>
                  <a:pt x="74681" y="2161309"/>
                </a:cubicBezTo>
                <a:cubicBezTo>
                  <a:pt x="62366" y="2142836"/>
                  <a:pt x="40876" y="2127869"/>
                  <a:pt x="37736" y="2105891"/>
                </a:cubicBezTo>
                <a:cubicBezTo>
                  <a:pt x="31231" y="2060360"/>
                  <a:pt x="31139" y="2043878"/>
                  <a:pt x="19263" y="2004291"/>
                </a:cubicBezTo>
                <a:cubicBezTo>
                  <a:pt x="-184" y="1939469"/>
                  <a:pt x="2329" y="1968885"/>
                  <a:pt x="790" y="193040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958828" y="2595563"/>
            <a:ext cx="632222" cy="464344"/>
          </a:xfrm>
          <a:custGeom>
            <a:avLst/>
            <a:gdLst>
              <a:gd name="T0" fmla="*/ 17552 w 843484"/>
              <a:gd name="T1" fmla="*/ 3893 h 619358"/>
              <a:gd name="T2" fmla="*/ 17552 w 843484"/>
              <a:gd name="T3" fmla="*/ 82934 h 619358"/>
              <a:gd name="T4" fmla="*/ 0 w 843484"/>
              <a:gd name="T5" fmla="*/ 135628 h 619358"/>
              <a:gd name="T6" fmla="*/ 8778 w 843484"/>
              <a:gd name="T7" fmla="*/ 328840 h 619358"/>
              <a:gd name="T8" fmla="*/ 35104 w 843484"/>
              <a:gd name="T9" fmla="*/ 346406 h 619358"/>
              <a:gd name="T10" fmla="*/ 280832 w 843484"/>
              <a:gd name="T11" fmla="*/ 355187 h 619358"/>
              <a:gd name="T12" fmla="*/ 307161 w 843484"/>
              <a:gd name="T13" fmla="*/ 372753 h 619358"/>
              <a:gd name="T14" fmla="*/ 359816 w 843484"/>
              <a:gd name="T15" fmla="*/ 390317 h 619358"/>
              <a:gd name="T16" fmla="*/ 394919 w 843484"/>
              <a:gd name="T17" fmla="*/ 416664 h 619358"/>
              <a:gd name="T18" fmla="*/ 421248 w 843484"/>
              <a:gd name="T19" fmla="*/ 434229 h 619358"/>
              <a:gd name="T20" fmla="*/ 430024 w 843484"/>
              <a:gd name="T21" fmla="*/ 495704 h 619358"/>
              <a:gd name="T22" fmla="*/ 438800 w 843484"/>
              <a:gd name="T23" fmla="*/ 601095 h 619358"/>
              <a:gd name="T24" fmla="*/ 465129 w 843484"/>
              <a:gd name="T25" fmla="*/ 618659 h 619358"/>
              <a:gd name="T26" fmla="*/ 623096 w 843484"/>
              <a:gd name="T27" fmla="*/ 609875 h 619358"/>
              <a:gd name="T28" fmla="*/ 649424 w 843484"/>
              <a:gd name="T29" fmla="*/ 592312 h 619358"/>
              <a:gd name="T30" fmla="*/ 702080 w 843484"/>
              <a:gd name="T31" fmla="*/ 574748 h 619358"/>
              <a:gd name="T32" fmla="*/ 728408 w 843484"/>
              <a:gd name="T33" fmla="*/ 565965 h 619358"/>
              <a:gd name="T34" fmla="*/ 789840 w 843484"/>
              <a:gd name="T35" fmla="*/ 557182 h 619358"/>
              <a:gd name="T36" fmla="*/ 807392 w 843484"/>
              <a:gd name="T37" fmla="*/ 363970 h 619358"/>
              <a:gd name="T38" fmla="*/ 772287 w 843484"/>
              <a:gd name="T39" fmla="*/ 311276 h 619358"/>
              <a:gd name="T40" fmla="*/ 745960 w 843484"/>
              <a:gd name="T41" fmla="*/ 232235 h 619358"/>
              <a:gd name="T42" fmla="*/ 737184 w 843484"/>
              <a:gd name="T43" fmla="*/ 205886 h 619358"/>
              <a:gd name="T44" fmla="*/ 710856 w 843484"/>
              <a:gd name="T45" fmla="*/ 179538 h 619358"/>
              <a:gd name="T46" fmla="*/ 675752 w 843484"/>
              <a:gd name="T47" fmla="*/ 126845 h 619358"/>
              <a:gd name="T48" fmla="*/ 649424 w 843484"/>
              <a:gd name="T49" fmla="*/ 118064 h 619358"/>
              <a:gd name="T50" fmla="*/ 614320 w 843484"/>
              <a:gd name="T51" fmla="*/ 100498 h 619358"/>
              <a:gd name="T52" fmla="*/ 526561 w 843484"/>
              <a:gd name="T53" fmla="*/ 91714 h 619358"/>
              <a:gd name="T54" fmla="*/ 447576 w 843484"/>
              <a:gd name="T55" fmla="*/ 74151 h 619358"/>
              <a:gd name="T56" fmla="*/ 421248 w 843484"/>
              <a:gd name="T57" fmla="*/ 65367 h 619358"/>
              <a:gd name="T58" fmla="*/ 351040 w 843484"/>
              <a:gd name="T59" fmla="*/ 47804 h 619358"/>
              <a:gd name="T60" fmla="*/ 236952 w 843484"/>
              <a:gd name="T61" fmla="*/ 21457 h 619358"/>
              <a:gd name="T62" fmla="*/ 193071 w 843484"/>
              <a:gd name="T63" fmla="*/ 12674 h 619358"/>
              <a:gd name="T64" fmla="*/ 17552 w 843484"/>
              <a:gd name="T65" fmla="*/ 3893 h 61935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3484" h="619358">
                <a:moveTo>
                  <a:pt x="17585" y="3896"/>
                </a:moveTo>
                <a:cubicBezTo>
                  <a:pt x="-11723" y="15619"/>
                  <a:pt x="30995" y="38328"/>
                  <a:pt x="17585" y="83027"/>
                </a:cubicBezTo>
                <a:cubicBezTo>
                  <a:pt x="12259" y="100781"/>
                  <a:pt x="0" y="135781"/>
                  <a:pt x="0" y="135781"/>
                </a:cubicBezTo>
                <a:cubicBezTo>
                  <a:pt x="2931" y="200258"/>
                  <a:pt x="-1818" y="265547"/>
                  <a:pt x="8793" y="329212"/>
                </a:cubicBezTo>
                <a:cubicBezTo>
                  <a:pt x="10530" y="339635"/>
                  <a:pt x="24652" y="345778"/>
                  <a:pt x="35170" y="346796"/>
                </a:cubicBezTo>
                <a:cubicBezTo>
                  <a:pt x="116902" y="354706"/>
                  <a:pt x="199293" y="352658"/>
                  <a:pt x="281354" y="355589"/>
                </a:cubicBezTo>
                <a:cubicBezTo>
                  <a:pt x="290146" y="361450"/>
                  <a:pt x="298075" y="368881"/>
                  <a:pt x="307731" y="373173"/>
                </a:cubicBezTo>
                <a:cubicBezTo>
                  <a:pt x="324669" y="380701"/>
                  <a:pt x="360485" y="390758"/>
                  <a:pt x="360485" y="390758"/>
                </a:cubicBezTo>
                <a:cubicBezTo>
                  <a:pt x="372208" y="399550"/>
                  <a:pt x="383730" y="408618"/>
                  <a:pt x="395654" y="417135"/>
                </a:cubicBezTo>
                <a:cubicBezTo>
                  <a:pt x="404253" y="423277"/>
                  <a:pt x="417739" y="425063"/>
                  <a:pt x="422031" y="434719"/>
                </a:cubicBezTo>
                <a:cubicBezTo>
                  <a:pt x="430448" y="453656"/>
                  <a:pt x="428654" y="475655"/>
                  <a:pt x="430823" y="496265"/>
                </a:cubicBezTo>
                <a:cubicBezTo>
                  <a:pt x="434518" y="531362"/>
                  <a:pt x="429921" y="567840"/>
                  <a:pt x="439616" y="601773"/>
                </a:cubicBezTo>
                <a:cubicBezTo>
                  <a:pt x="442519" y="611934"/>
                  <a:pt x="457201" y="613496"/>
                  <a:pt x="465993" y="619358"/>
                </a:cubicBezTo>
                <a:cubicBezTo>
                  <a:pt x="518747" y="616427"/>
                  <a:pt x="571950" y="618037"/>
                  <a:pt x="624254" y="610565"/>
                </a:cubicBezTo>
                <a:cubicBezTo>
                  <a:pt x="634715" y="609071"/>
                  <a:pt x="640975" y="597273"/>
                  <a:pt x="650631" y="592981"/>
                </a:cubicBezTo>
                <a:cubicBezTo>
                  <a:pt x="667569" y="585453"/>
                  <a:pt x="685800" y="581258"/>
                  <a:pt x="703385" y="575396"/>
                </a:cubicBezTo>
                <a:cubicBezTo>
                  <a:pt x="712177" y="572465"/>
                  <a:pt x="720587" y="567915"/>
                  <a:pt x="729762" y="566604"/>
                </a:cubicBezTo>
                <a:lnTo>
                  <a:pt x="791308" y="557812"/>
                </a:lnTo>
                <a:cubicBezTo>
                  <a:pt x="872359" y="530793"/>
                  <a:pt x="843249" y="549901"/>
                  <a:pt x="808893" y="364381"/>
                </a:cubicBezTo>
                <a:cubicBezTo>
                  <a:pt x="805045" y="343600"/>
                  <a:pt x="773723" y="311627"/>
                  <a:pt x="773723" y="311627"/>
                </a:cubicBezTo>
                <a:cubicBezTo>
                  <a:pt x="757401" y="213693"/>
                  <a:pt x="778253" y="294308"/>
                  <a:pt x="747347" y="232496"/>
                </a:cubicBezTo>
                <a:cubicBezTo>
                  <a:pt x="743202" y="224206"/>
                  <a:pt x="743695" y="213830"/>
                  <a:pt x="738554" y="206119"/>
                </a:cubicBezTo>
                <a:cubicBezTo>
                  <a:pt x="731657" y="195773"/>
                  <a:pt x="719811" y="189557"/>
                  <a:pt x="712177" y="179742"/>
                </a:cubicBezTo>
                <a:cubicBezTo>
                  <a:pt x="699202" y="163060"/>
                  <a:pt x="697057" y="133673"/>
                  <a:pt x="677008" y="126989"/>
                </a:cubicBezTo>
                <a:cubicBezTo>
                  <a:pt x="668216" y="124058"/>
                  <a:pt x="659150" y="121847"/>
                  <a:pt x="650631" y="118196"/>
                </a:cubicBezTo>
                <a:cubicBezTo>
                  <a:pt x="638584" y="113033"/>
                  <a:pt x="628278" y="103358"/>
                  <a:pt x="615462" y="100612"/>
                </a:cubicBezTo>
                <a:cubicBezTo>
                  <a:pt x="586662" y="94441"/>
                  <a:pt x="556847" y="94750"/>
                  <a:pt x="527539" y="91819"/>
                </a:cubicBezTo>
                <a:cubicBezTo>
                  <a:pt x="468155" y="72025"/>
                  <a:pt x="541262" y="94870"/>
                  <a:pt x="448408" y="74235"/>
                </a:cubicBezTo>
                <a:cubicBezTo>
                  <a:pt x="439361" y="72224"/>
                  <a:pt x="430972" y="67881"/>
                  <a:pt x="422031" y="65442"/>
                </a:cubicBezTo>
                <a:cubicBezTo>
                  <a:pt x="398715" y="59083"/>
                  <a:pt x="374620" y="55501"/>
                  <a:pt x="351693" y="47858"/>
                </a:cubicBezTo>
                <a:cubicBezTo>
                  <a:pt x="269072" y="20317"/>
                  <a:pt x="328701" y="36698"/>
                  <a:pt x="237393" y="21481"/>
                </a:cubicBezTo>
                <a:cubicBezTo>
                  <a:pt x="222652" y="19024"/>
                  <a:pt x="208360" y="13368"/>
                  <a:pt x="193431" y="12689"/>
                </a:cubicBezTo>
                <a:cubicBezTo>
                  <a:pt x="143659" y="10427"/>
                  <a:pt x="46893" y="-7827"/>
                  <a:pt x="17585" y="38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3434953" y="1503760"/>
            <a:ext cx="1365647" cy="841772"/>
          </a:xfrm>
          <a:custGeom>
            <a:avLst/>
            <a:gdLst>
              <a:gd name="T0" fmla="*/ 75764 w 1821437"/>
              <a:gd name="T1" fmla="*/ 544945 h 1123434"/>
              <a:gd name="T2" fmla="*/ 158892 w 1821437"/>
              <a:gd name="T3" fmla="*/ 434109 h 1123434"/>
              <a:gd name="T4" fmla="*/ 260492 w 1821437"/>
              <a:gd name="T5" fmla="*/ 332509 h 1123434"/>
              <a:gd name="T6" fmla="*/ 343619 w 1821437"/>
              <a:gd name="T7" fmla="*/ 240145 h 1123434"/>
              <a:gd name="T8" fmla="*/ 426746 w 1821437"/>
              <a:gd name="T9" fmla="*/ 193964 h 1123434"/>
              <a:gd name="T10" fmla="*/ 528346 w 1821437"/>
              <a:gd name="T11" fmla="*/ 110836 h 1123434"/>
              <a:gd name="T12" fmla="*/ 639182 w 1821437"/>
              <a:gd name="T13" fmla="*/ 73891 h 1123434"/>
              <a:gd name="T14" fmla="*/ 703837 w 1821437"/>
              <a:gd name="T15" fmla="*/ 92364 h 1123434"/>
              <a:gd name="T16" fmla="*/ 934746 w 1821437"/>
              <a:gd name="T17" fmla="*/ 92364 h 1123434"/>
              <a:gd name="T18" fmla="*/ 1073292 w 1821437"/>
              <a:gd name="T19" fmla="*/ 73891 h 1123434"/>
              <a:gd name="T20" fmla="*/ 1193364 w 1821437"/>
              <a:gd name="T21" fmla="*/ 36945 h 1123434"/>
              <a:gd name="T22" fmla="*/ 1276492 w 1821437"/>
              <a:gd name="T23" fmla="*/ 9236 h 1123434"/>
              <a:gd name="T24" fmla="*/ 1525873 w 1821437"/>
              <a:gd name="T25" fmla="*/ 18473 h 1123434"/>
              <a:gd name="T26" fmla="*/ 1636710 w 1821437"/>
              <a:gd name="T27" fmla="*/ 36945 h 1123434"/>
              <a:gd name="T28" fmla="*/ 1729073 w 1821437"/>
              <a:gd name="T29" fmla="*/ 64654 h 1123434"/>
              <a:gd name="T30" fmla="*/ 1821437 w 1821437"/>
              <a:gd name="T31" fmla="*/ 129309 h 1123434"/>
              <a:gd name="T32" fmla="*/ 1793728 w 1821437"/>
              <a:gd name="T33" fmla="*/ 295564 h 1123434"/>
              <a:gd name="T34" fmla="*/ 1766019 w 1821437"/>
              <a:gd name="T35" fmla="*/ 434109 h 1123434"/>
              <a:gd name="T36" fmla="*/ 1719837 w 1821437"/>
              <a:gd name="T37" fmla="*/ 480291 h 1123434"/>
              <a:gd name="T38" fmla="*/ 1618237 w 1821437"/>
              <a:gd name="T39" fmla="*/ 581891 h 1123434"/>
              <a:gd name="T40" fmla="*/ 1451982 w 1821437"/>
              <a:gd name="T41" fmla="*/ 618836 h 1123434"/>
              <a:gd name="T42" fmla="*/ 1415037 w 1821437"/>
              <a:gd name="T43" fmla="*/ 683491 h 1123434"/>
              <a:gd name="T44" fmla="*/ 1359619 w 1821437"/>
              <a:gd name="T45" fmla="*/ 812800 h 1123434"/>
              <a:gd name="T46" fmla="*/ 1239546 w 1821437"/>
              <a:gd name="T47" fmla="*/ 923636 h 1123434"/>
              <a:gd name="T48" fmla="*/ 1147182 w 1821437"/>
              <a:gd name="T49" fmla="*/ 979054 h 1123434"/>
              <a:gd name="T50" fmla="*/ 1082528 w 1821437"/>
              <a:gd name="T51" fmla="*/ 1006764 h 1123434"/>
              <a:gd name="T52" fmla="*/ 953219 w 1821437"/>
              <a:gd name="T53" fmla="*/ 1043709 h 1123434"/>
              <a:gd name="T54" fmla="*/ 796201 w 1821437"/>
              <a:gd name="T55" fmla="*/ 1089891 h 1123434"/>
              <a:gd name="T56" fmla="*/ 546819 w 1821437"/>
              <a:gd name="T57" fmla="*/ 1108364 h 1123434"/>
              <a:gd name="T58" fmla="*/ 380564 w 1821437"/>
              <a:gd name="T59" fmla="*/ 1080654 h 1123434"/>
              <a:gd name="T60" fmla="*/ 195837 w 1821437"/>
              <a:gd name="T61" fmla="*/ 1062182 h 1123434"/>
              <a:gd name="T62" fmla="*/ 158892 w 1821437"/>
              <a:gd name="T63" fmla="*/ 1016000 h 1123434"/>
              <a:gd name="T64" fmla="*/ 94237 w 1821437"/>
              <a:gd name="T65" fmla="*/ 905164 h 1123434"/>
              <a:gd name="T66" fmla="*/ 57292 w 1821437"/>
              <a:gd name="T67" fmla="*/ 812800 h 1123434"/>
              <a:gd name="T68" fmla="*/ 11110 w 1821437"/>
              <a:gd name="T69" fmla="*/ 729673 h 1123434"/>
              <a:gd name="T70" fmla="*/ 11110 w 1821437"/>
              <a:gd name="T71" fmla="*/ 674254 h 1123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21437" h="1123434">
                <a:moveTo>
                  <a:pt x="11110" y="674254"/>
                </a:moveTo>
                <a:cubicBezTo>
                  <a:pt x="22719" y="643296"/>
                  <a:pt x="44396" y="568471"/>
                  <a:pt x="75764" y="544945"/>
                </a:cubicBezTo>
                <a:lnTo>
                  <a:pt x="112710" y="517236"/>
                </a:lnTo>
                <a:cubicBezTo>
                  <a:pt x="128967" y="468464"/>
                  <a:pt x="116545" y="497630"/>
                  <a:pt x="158892" y="434109"/>
                </a:cubicBezTo>
                <a:cubicBezTo>
                  <a:pt x="165049" y="424873"/>
                  <a:pt x="168128" y="412558"/>
                  <a:pt x="177364" y="406400"/>
                </a:cubicBezTo>
                <a:cubicBezTo>
                  <a:pt x="208886" y="385385"/>
                  <a:pt x="239404" y="367655"/>
                  <a:pt x="260492" y="332509"/>
                </a:cubicBezTo>
                <a:cubicBezTo>
                  <a:pt x="269728" y="317115"/>
                  <a:pt x="277430" y="300689"/>
                  <a:pt x="288201" y="286327"/>
                </a:cubicBezTo>
                <a:cubicBezTo>
                  <a:pt x="299076" y="271827"/>
                  <a:pt x="326019" y="247967"/>
                  <a:pt x="343619" y="240145"/>
                </a:cubicBezTo>
                <a:cubicBezTo>
                  <a:pt x="361413" y="232237"/>
                  <a:pt x="399037" y="221673"/>
                  <a:pt x="399037" y="221673"/>
                </a:cubicBezTo>
                <a:cubicBezTo>
                  <a:pt x="408273" y="212437"/>
                  <a:pt x="416711" y="202326"/>
                  <a:pt x="426746" y="193964"/>
                </a:cubicBezTo>
                <a:cubicBezTo>
                  <a:pt x="435274" y="186857"/>
                  <a:pt x="446606" y="183340"/>
                  <a:pt x="454455" y="175491"/>
                </a:cubicBezTo>
                <a:cubicBezTo>
                  <a:pt x="492168" y="137778"/>
                  <a:pt x="449841" y="137003"/>
                  <a:pt x="528346" y="110836"/>
                </a:cubicBezTo>
                <a:lnTo>
                  <a:pt x="611473" y="83127"/>
                </a:lnTo>
                <a:lnTo>
                  <a:pt x="639182" y="73891"/>
                </a:lnTo>
                <a:cubicBezTo>
                  <a:pt x="651497" y="76970"/>
                  <a:pt x="663922" y="79640"/>
                  <a:pt x="676128" y="83127"/>
                </a:cubicBezTo>
                <a:cubicBezTo>
                  <a:pt x="685489" y="85802"/>
                  <a:pt x="694392" y="90003"/>
                  <a:pt x="703837" y="92364"/>
                </a:cubicBezTo>
                <a:cubicBezTo>
                  <a:pt x="719067" y="96172"/>
                  <a:pt x="734625" y="98521"/>
                  <a:pt x="750019" y="101600"/>
                </a:cubicBezTo>
                <a:cubicBezTo>
                  <a:pt x="811595" y="98521"/>
                  <a:pt x="873325" y="97705"/>
                  <a:pt x="934746" y="92364"/>
                </a:cubicBezTo>
                <a:cubicBezTo>
                  <a:pt x="944445" y="91521"/>
                  <a:pt x="952804" y="84414"/>
                  <a:pt x="962455" y="83127"/>
                </a:cubicBezTo>
                <a:cubicBezTo>
                  <a:pt x="999203" y="78227"/>
                  <a:pt x="1036346" y="76970"/>
                  <a:pt x="1073292" y="73891"/>
                </a:cubicBezTo>
                <a:cubicBezTo>
                  <a:pt x="1097922" y="67733"/>
                  <a:pt x="1122917" y="62884"/>
                  <a:pt x="1147182" y="55418"/>
                </a:cubicBezTo>
                <a:cubicBezTo>
                  <a:pt x="1163029" y="50542"/>
                  <a:pt x="1177782" y="42611"/>
                  <a:pt x="1193364" y="36945"/>
                </a:cubicBezTo>
                <a:cubicBezTo>
                  <a:pt x="1211664" y="30291"/>
                  <a:pt x="1230309" y="24630"/>
                  <a:pt x="1248782" y="18473"/>
                </a:cubicBezTo>
                <a:lnTo>
                  <a:pt x="1276492" y="9236"/>
                </a:lnTo>
                <a:lnTo>
                  <a:pt x="1304201" y="0"/>
                </a:lnTo>
                <a:lnTo>
                  <a:pt x="1525873" y="18473"/>
                </a:lnTo>
                <a:cubicBezTo>
                  <a:pt x="1541451" y="20420"/>
                  <a:pt x="1556570" y="25128"/>
                  <a:pt x="1572055" y="27709"/>
                </a:cubicBezTo>
                <a:cubicBezTo>
                  <a:pt x="1593529" y="31288"/>
                  <a:pt x="1615158" y="33866"/>
                  <a:pt x="1636710" y="36945"/>
                </a:cubicBezTo>
                <a:cubicBezTo>
                  <a:pt x="1645946" y="40024"/>
                  <a:pt x="1655058" y="43507"/>
                  <a:pt x="1664419" y="46182"/>
                </a:cubicBezTo>
                <a:cubicBezTo>
                  <a:pt x="1687854" y="52878"/>
                  <a:pt x="1706928" y="55163"/>
                  <a:pt x="1729073" y="64654"/>
                </a:cubicBezTo>
                <a:cubicBezTo>
                  <a:pt x="1747673" y="72626"/>
                  <a:pt x="1777358" y="87958"/>
                  <a:pt x="1793728" y="101600"/>
                </a:cubicBezTo>
                <a:cubicBezTo>
                  <a:pt x="1803763" y="109962"/>
                  <a:pt x="1812201" y="120073"/>
                  <a:pt x="1821437" y="129309"/>
                </a:cubicBezTo>
                <a:cubicBezTo>
                  <a:pt x="1816989" y="169344"/>
                  <a:pt x="1812179" y="226385"/>
                  <a:pt x="1802964" y="267854"/>
                </a:cubicBezTo>
                <a:cubicBezTo>
                  <a:pt x="1800852" y="277358"/>
                  <a:pt x="1795917" y="286077"/>
                  <a:pt x="1793728" y="295564"/>
                </a:cubicBezTo>
                <a:cubicBezTo>
                  <a:pt x="1786668" y="326157"/>
                  <a:pt x="1781413" y="357139"/>
                  <a:pt x="1775255" y="387927"/>
                </a:cubicBezTo>
                <a:cubicBezTo>
                  <a:pt x="1772176" y="403321"/>
                  <a:pt x="1779081" y="425401"/>
                  <a:pt x="1766019" y="434109"/>
                </a:cubicBezTo>
                <a:lnTo>
                  <a:pt x="1738310" y="452582"/>
                </a:lnTo>
                <a:cubicBezTo>
                  <a:pt x="1732152" y="461818"/>
                  <a:pt x="1724346" y="470147"/>
                  <a:pt x="1719837" y="480291"/>
                </a:cubicBezTo>
                <a:cubicBezTo>
                  <a:pt x="1711929" y="498085"/>
                  <a:pt x="1717566" y="524908"/>
                  <a:pt x="1701364" y="535709"/>
                </a:cubicBezTo>
                <a:cubicBezTo>
                  <a:pt x="1683031" y="547931"/>
                  <a:pt x="1647192" y="578843"/>
                  <a:pt x="1618237" y="581891"/>
                </a:cubicBezTo>
                <a:cubicBezTo>
                  <a:pt x="1569151" y="587058"/>
                  <a:pt x="1519716" y="588048"/>
                  <a:pt x="1470455" y="591127"/>
                </a:cubicBezTo>
                <a:cubicBezTo>
                  <a:pt x="1464297" y="600363"/>
                  <a:pt x="1459089" y="610308"/>
                  <a:pt x="1451982" y="618836"/>
                </a:cubicBezTo>
                <a:cubicBezTo>
                  <a:pt x="1443620" y="628871"/>
                  <a:pt x="1430754" y="635204"/>
                  <a:pt x="1424273" y="646545"/>
                </a:cubicBezTo>
                <a:cubicBezTo>
                  <a:pt x="1417975" y="657567"/>
                  <a:pt x="1418116" y="671176"/>
                  <a:pt x="1415037" y="683491"/>
                </a:cubicBezTo>
                <a:cubicBezTo>
                  <a:pt x="1412254" y="711324"/>
                  <a:pt x="1420252" y="777224"/>
                  <a:pt x="1387328" y="803564"/>
                </a:cubicBezTo>
                <a:cubicBezTo>
                  <a:pt x="1379726" y="809646"/>
                  <a:pt x="1368855" y="809721"/>
                  <a:pt x="1359619" y="812800"/>
                </a:cubicBezTo>
                <a:cubicBezTo>
                  <a:pt x="1260702" y="911717"/>
                  <a:pt x="1413452" y="761579"/>
                  <a:pt x="1294964" y="868218"/>
                </a:cubicBezTo>
                <a:cubicBezTo>
                  <a:pt x="1275546" y="885694"/>
                  <a:pt x="1258019" y="905163"/>
                  <a:pt x="1239546" y="923636"/>
                </a:cubicBezTo>
                <a:cubicBezTo>
                  <a:pt x="1222903" y="940279"/>
                  <a:pt x="1206630" y="960174"/>
                  <a:pt x="1184128" y="969818"/>
                </a:cubicBezTo>
                <a:cubicBezTo>
                  <a:pt x="1172460" y="974818"/>
                  <a:pt x="1159388" y="975567"/>
                  <a:pt x="1147182" y="979054"/>
                </a:cubicBezTo>
                <a:cubicBezTo>
                  <a:pt x="1137821" y="981729"/>
                  <a:pt x="1128422" y="984456"/>
                  <a:pt x="1119473" y="988291"/>
                </a:cubicBezTo>
                <a:cubicBezTo>
                  <a:pt x="1106818" y="993715"/>
                  <a:pt x="1095312" y="1001650"/>
                  <a:pt x="1082528" y="1006764"/>
                </a:cubicBezTo>
                <a:cubicBezTo>
                  <a:pt x="1016488" y="1033180"/>
                  <a:pt x="1042760" y="1019015"/>
                  <a:pt x="980928" y="1034473"/>
                </a:cubicBezTo>
                <a:cubicBezTo>
                  <a:pt x="971483" y="1036834"/>
                  <a:pt x="962664" y="1041348"/>
                  <a:pt x="953219" y="1043709"/>
                </a:cubicBezTo>
                <a:cubicBezTo>
                  <a:pt x="937989" y="1047516"/>
                  <a:pt x="922431" y="1049866"/>
                  <a:pt x="907037" y="1052945"/>
                </a:cubicBezTo>
                <a:cubicBezTo>
                  <a:pt x="823734" y="1094598"/>
                  <a:pt x="927059" y="1046273"/>
                  <a:pt x="796201" y="1089891"/>
                </a:cubicBezTo>
                <a:cubicBezTo>
                  <a:pt x="786965" y="1092970"/>
                  <a:pt x="778201" y="1098408"/>
                  <a:pt x="768492" y="1099127"/>
                </a:cubicBezTo>
                <a:cubicBezTo>
                  <a:pt x="694739" y="1104590"/>
                  <a:pt x="620710" y="1105285"/>
                  <a:pt x="546819" y="1108364"/>
                </a:cubicBezTo>
                <a:cubicBezTo>
                  <a:pt x="493611" y="1126099"/>
                  <a:pt x="491979" y="1130686"/>
                  <a:pt x="408273" y="1108364"/>
                </a:cubicBezTo>
                <a:cubicBezTo>
                  <a:pt x="395652" y="1104998"/>
                  <a:pt x="390599" y="1089016"/>
                  <a:pt x="380564" y="1080654"/>
                </a:cubicBezTo>
                <a:cubicBezTo>
                  <a:pt x="372036" y="1073548"/>
                  <a:pt x="362091" y="1068339"/>
                  <a:pt x="352855" y="1062182"/>
                </a:cubicBezTo>
                <a:cubicBezTo>
                  <a:pt x="319440" y="1065523"/>
                  <a:pt x="234404" y="1081465"/>
                  <a:pt x="195837" y="1062182"/>
                </a:cubicBezTo>
                <a:cubicBezTo>
                  <a:pt x="187129" y="1057828"/>
                  <a:pt x="192683" y="1042076"/>
                  <a:pt x="186601" y="1034473"/>
                </a:cubicBezTo>
                <a:cubicBezTo>
                  <a:pt x="179666" y="1025805"/>
                  <a:pt x="168128" y="1022158"/>
                  <a:pt x="158892" y="1016000"/>
                </a:cubicBezTo>
                <a:cubicBezTo>
                  <a:pt x="142634" y="967230"/>
                  <a:pt x="155055" y="996391"/>
                  <a:pt x="112710" y="932873"/>
                </a:cubicBezTo>
                <a:lnTo>
                  <a:pt x="94237" y="905164"/>
                </a:lnTo>
                <a:lnTo>
                  <a:pt x="75764" y="877454"/>
                </a:lnTo>
                <a:cubicBezTo>
                  <a:pt x="44715" y="784303"/>
                  <a:pt x="92096" y="928814"/>
                  <a:pt x="57292" y="812800"/>
                </a:cubicBezTo>
                <a:cubicBezTo>
                  <a:pt x="51697" y="794149"/>
                  <a:pt x="52588" y="771151"/>
                  <a:pt x="38819" y="757382"/>
                </a:cubicBezTo>
                <a:lnTo>
                  <a:pt x="11110" y="729673"/>
                </a:lnTo>
                <a:cubicBezTo>
                  <a:pt x="2285" y="703199"/>
                  <a:pt x="-8706" y="685505"/>
                  <a:pt x="11110" y="655782"/>
                </a:cubicBezTo>
                <a:cubicBezTo>
                  <a:pt x="16511" y="647681"/>
                  <a:pt x="38819" y="646545"/>
                  <a:pt x="11110" y="674254"/>
                </a:cubicBezTo>
                <a:close/>
              </a:path>
            </a:pathLst>
          </a:cu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343400" y="1565672"/>
            <a:ext cx="1995488" cy="1843088"/>
          </a:xfrm>
          <a:custGeom>
            <a:avLst/>
            <a:gdLst>
              <a:gd name="T0" fmla="*/ 175491 w 2660073"/>
              <a:gd name="T1" fmla="*/ 665018 h 2456873"/>
              <a:gd name="T2" fmla="*/ 387927 w 2660073"/>
              <a:gd name="T3" fmla="*/ 544946 h 2456873"/>
              <a:gd name="T4" fmla="*/ 498764 w 2660073"/>
              <a:gd name="T5" fmla="*/ 443346 h 2456873"/>
              <a:gd name="T6" fmla="*/ 618836 w 2660073"/>
              <a:gd name="T7" fmla="*/ 314037 h 2456873"/>
              <a:gd name="T8" fmla="*/ 757382 w 2660073"/>
              <a:gd name="T9" fmla="*/ 295564 h 2456873"/>
              <a:gd name="T10" fmla="*/ 951345 w 2660073"/>
              <a:gd name="T11" fmla="*/ 350982 h 2456873"/>
              <a:gd name="T12" fmla="*/ 1062182 w 2660073"/>
              <a:gd name="T13" fmla="*/ 240146 h 2456873"/>
              <a:gd name="T14" fmla="*/ 1173018 w 2660073"/>
              <a:gd name="T15" fmla="*/ 120073 h 2456873"/>
              <a:gd name="T16" fmla="*/ 1237673 w 2660073"/>
              <a:gd name="T17" fmla="*/ 36946 h 2456873"/>
              <a:gd name="T18" fmla="*/ 1662545 w 2660073"/>
              <a:gd name="T19" fmla="*/ 18473 h 2456873"/>
              <a:gd name="T20" fmla="*/ 1717964 w 2660073"/>
              <a:gd name="T21" fmla="*/ 110837 h 2456873"/>
              <a:gd name="T22" fmla="*/ 1782618 w 2660073"/>
              <a:gd name="T23" fmla="*/ 258618 h 2456873"/>
              <a:gd name="T24" fmla="*/ 1884218 w 2660073"/>
              <a:gd name="T25" fmla="*/ 314037 h 2456873"/>
              <a:gd name="T26" fmla="*/ 2078182 w 2660073"/>
              <a:gd name="T27" fmla="*/ 369455 h 2456873"/>
              <a:gd name="T28" fmla="*/ 2216727 w 2660073"/>
              <a:gd name="T29" fmla="*/ 406400 h 2456873"/>
              <a:gd name="T30" fmla="*/ 2364509 w 2660073"/>
              <a:gd name="T31" fmla="*/ 452582 h 2456873"/>
              <a:gd name="T32" fmla="*/ 2595418 w 2660073"/>
              <a:gd name="T33" fmla="*/ 600364 h 2456873"/>
              <a:gd name="T34" fmla="*/ 2641600 w 2660073"/>
              <a:gd name="T35" fmla="*/ 665018 h 2456873"/>
              <a:gd name="T36" fmla="*/ 2475345 w 2660073"/>
              <a:gd name="T37" fmla="*/ 785091 h 2456873"/>
              <a:gd name="T38" fmla="*/ 2401455 w 2660073"/>
              <a:gd name="T39" fmla="*/ 849746 h 2456873"/>
              <a:gd name="T40" fmla="*/ 2299855 w 2660073"/>
              <a:gd name="T41" fmla="*/ 923637 h 2456873"/>
              <a:gd name="T42" fmla="*/ 2225964 w 2660073"/>
              <a:gd name="T43" fmla="*/ 1034473 h 2456873"/>
              <a:gd name="T44" fmla="*/ 2235200 w 2660073"/>
              <a:gd name="T45" fmla="*/ 1219200 h 2456873"/>
              <a:gd name="T46" fmla="*/ 2281382 w 2660073"/>
              <a:gd name="T47" fmla="*/ 1524000 h 2456873"/>
              <a:gd name="T48" fmla="*/ 2253673 w 2660073"/>
              <a:gd name="T49" fmla="*/ 1764146 h 2456873"/>
              <a:gd name="T50" fmla="*/ 2216727 w 2660073"/>
              <a:gd name="T51" fmla="*/ 1921164 h 2456873"/>
              <a:gd name="T52" fmla="*/ 2142836 w 2660073"/>
              <a:gd name="T53" fmla="*/ 2041237 h 2456873"/>
              <a:gd name="T54" fmla="*/ 2059709 w 2660073"/>
              <a:gd name="T55" fmla="*/ 2078182 h 2456873"/>
              <a:gd name="T56" fmla="*/ 1717964 w 2660073"/>
              <a:gd name="T57" fmla="*/ 2142837 h 2456873"/>
              <a:gd name="T58" fmla="*/ 1524000 w 2660073"/>
              <a:gd name="T59" fmla="*/ 2068946 h 2456873"/>
              <a:gd name="T60" fmla="*/ 1357745 w 2660073"/>
              <a:gd name="T61" fmla="*/ 2087418 h 2456873"/>
              <a:gd name="T62" fmla="*/ 1154545 w 2660073"/>
              <a:gd name="T63" fmla="*/ 2124364 h 2456873"/>
              <a:gd name="T64" fmla="*/ 1108364 w 2660073"/>
              <a:gd name="T65" fmla="*/ 2281382 h 2456873"/>
              <a:gd name="T66" fmla="*/ 1016000 w 2660073"/>
              <a:gd name="T67" fmla="*/ 2382982 h 2456873"/>
              <a:gd name="T68" fmla="*/ 868218 w 2660073"/>
              <a:gd name="T69" fmla="*/ 2429164 h 2456873"/>
              <a:gd name="T70" fmla="*/ 729673 w 2660073"/>
              <a:gd name="T71" fmla="*/ 2429164 h 2456873"/>
              <a:gd name="T72" fmla="*/ 637309 w 2660073"/>
              <a:gd name="T73" fmla="*/ 2216727 h 2456873"/>
              <a:gd name="T74" fmla="*/ 581891 w 2660073"/>
              <a:gd name="T75" fmla="*/ 2096655 h 2456873"/>
              <a:gd name="T76" fmla="*/ 526473 w 2660073"/>
              <a:gd name="T77" fmla="*/ 1893455 h 2456873"/>
              <a:gd name="T78" fmla="*/ 461818 w 2660073"/>
              <a:gd name="T79" fmla="*/ 1819564 h 2456873"/>
              <a:gd name="T80" fmla="*/ 295564 w 2660073"/>
              <a:gd name="T81" fmla="*/ 1754909 h 2456873"/>
              <a:gd name="T82" fmla="*/ 147782 w 2660073"/>
              <a:gd name="T83" fmla="*/ 1699491 h 2456873"/>
              <a:gd name="T84" fmla="*/ 55418 w 2660073"/>
              <a:gd name="T85" fmla="*/ 1542473 h 2456873"/>
              <a:gd name="T86" fmla="*/ 0 w 2660073"/>
              <a:gd name="T87" fmla="*/ 1385455 h 2456873"/>
              <a:gd name="T88" fmla="*/ 27709 w 2660073"/>
              <a:gd name="T89" fmla="*/ 1182255 h 2456873"/>
              <a:gd name="T90" fmla="*/ 83127 w 2660073"/>
              <a:gd name="T91" fmla="*/ 1025237 h 2456873"/>
              <a:gd name="T92" fmla="*/ 147782 w 2660073"/>
              <a:gd name="T93" fmla="*/ 886691 h 2456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660073" h="2456873">
                <a:moveTo>
                  <a:pt x="221673" y="803564"/>
                </a:moveTo>
                <a:cubicBezTo>
                  <a:pt x="223212" y="783552"/>
                  <a:pt x="217827" y="799983"/>
                  <a:pt x="193964" y="720437"/>
                </a:cubicBezTo>
                <a:cubicBezTo>
                  <a:pt x="188369" y="701786"/>
                  <a:pt x="175491" y="665018"/>
                  <a:pt x="175491" y="665018"/>
                </a:cubicBezTo>
                <a:cubicBezTo>
                  <a:pt x="178570" y="637309"/>
                  <a:pt x="175199" y="608092"/>
                  <a:pt x="184727" y="581891"/>
                </a:cubicBezTo>
                <a:cubicBezTo>
                  <a:pt x="188569" y="571326"/>
                  <a:pt x="229942" y="555256"/>
                  <a:pt x="240145" y="554182"/>
                </a:cubicBezTo>
                <a:cubicBezTo>
                  <a:pt x="289231" y="549015"/>
                  <a:pt x="338666" y="548025"/>
                  <a:pt x="387927" y="544946"/>
                </a:cubicBezTo>
                <a:cubicBezTo>
                  <a:pt x="461818" y="495685"/>
                  <a:pt x="372533" y="560340"/>
                  <a:pt x="434109" y="498764"/>
                </a:cubicBezTo>
                <a:cubicBezTo>
                  <a:pt x="452015" y="480858"/>
                  <a:pt x="466989" y="478567"/>
                  <a:pt x="489527" y="471055"/>
                </a:cubicBezTo>
                <a:cubicBezTo>
                  <a:pt x="492606" y="461819"/>
                  <a:pt x="494036" y="451857"/>
                  <a:pt x="498764" y="443346"/>
                </a:cubicBezTo>
                <a:cubicBezTo>
                  <a:pt x="509546" y="423938"/>
                  <a:pt x="535709" y="387927"/>
                  <a:pt x="535709" y="387927"/>
                </a:cubicBezTo>
                <a:cubicBezTo>
                  <a:pt x="555860" y="327471"/>
                  <a:pt x="527872" y="386808"/>
                  <a:pt x="572655" y="350982"/>
                </a:cubicBezTo>
                <a:cubicBezTo>
                  <a:pt x="632339" y="303235"/>
                  <a:pt x="549187" y="337253"/>
                  <a:pt x="618836" y="314037"/>
                </a:cubicBezTo>
                <a:cubicBezTo>
                  <a:pt x="621915" y="304800"/>
                  <a:pt x="621991" y="293930"/>
                  <a:pt x="628073" y="286327"/>
                </a:cubicBezTo>
                <a:cubicBezTo>
                  <a:pt x="655917" y="251522"/>
                  <a:pt x="690648" y="272213"/>
                  <a:pt x="729673" y="277091"/>
                </a:cubicBezTo>
                <a:cubicBezTo>
                  <a:pt x="738909" y="283249"/>
                  <a:pt x="750447" y="286896"/>
                  <a:pt x="757382" y="295564"/>
                </a:cubicBezTo>
                <a:cubicBezTo>
                  <a:pt x="787128" y="332747"/>
                  <a:pt x="741834" y="316377"/>
                  <a:pt x="785091" y="350982"/>
                </a:cubicBezTo>
                <a:cubicBezTo>
                  <a:pt x="792694" y="357064"/>
                  <a:pt x="803564" y="357139"/>
                  <a:pt x="812800" y="360218"/>
                </a:cubicBezTo>
                <a:cubicBezTo>
                  <a:pt x="858982" y="357139"/>
                  <a:pt x="905344" y="356093"/>
                  <a:pt x="951345" y="350982"/>
                </a:cubicBezTo>
                <a:cubicBezTo>
                  <a:pt x="961022" y="349907"/>
                  <a:pt x="972170" y="348631"/>
                  <a:pt x="979055" y="341746"/>
                </a:cubicBezTo>
                <a:cubicBezTo>
                  <a:pt x="1086812" y="233989"/>
                  <a:pt x="965201" y="320192"/>
                  <a:pt x="1043709" y="267855"/>
                </a:cubicBezTo>
                <a:cubicBezTo>
                  <a:pt x="1049867" y="258619"/>
                  <a:pt x="1053828" y="247456"/>
                  <a:pt x="1062182" y="240146"/>
                </a:cubicBezTo>
                <a:cubicBezTo>
                  <a:pt x="1078890" y="225526"/>
                  <a:pt x="1117600" y="203200"/>
                  <a:pt x="1117600" y="203200"/>
                </a:cubicBezTo>
                <a:cubicBezTo>
                  <a:pt x="1126857" y="175428"/>
                  <a:pt x="1125414" y="171656"/>
                  <a:pt x="1145309" y="147782"/>
                </a:cubicBezTo>
                <a:cubicBezTo>
                  <a:pt x="1153671" y="137747"/>
                  <a:pt x="1164656" y="130108"/>
                  <a:pt x="1173018" y="120073"/>
                </a:cubicBezTo>
                <a:cubicBezTo>
                  <a:pt x="1180125" y="111545"/>
                  <a:pt x="1184384" y="100892"/>
                  <a:pt x="1191491" y="92364"/>
                </a:cubicBezTo>
                <a:cubicBezTo>
                  <a:pt x="1199853" y="82329"/>
                  <a:pt x="1210838" y="74690"/>
                  <a:pt x="1219200" y="64655"/>
                </a:cubicBezTo>
                <a:cubicBezTo>
                  <a:pt x="1226307" y="56127"/>
                  <a:pt x="1229824" y="44795"/>
                  <a:pt x="1237673" y="36946"/>
                </a:cubicBezTo>
                <a:cubicBezTo>
                  <a:pt x="1250728" y="23891"/>
                  <a:pt x="1287838" y="7245"/>
                  <a:pt x="1302327" y="0"/>
                </a:cubicBezTo>
                <a:cubicBezTo>
                  <a:pt x="1413163" y="3079"/>
                  <a:pt x="1524102" y="3558"/>
                  <a:pt x="1634836" y="9237"/>
                </a:cubicBezTo>
                <a:cubicBezTo>
                  <a:pt x="1644559" y="9736"/>
                  <a:pt x="1653837" y="14119"/>
                  <a:pt x="1662545" y="18473"/>
                </a:cubicBezTo>
                <a:cubicBezTo>
                  <a:pt x="1672474" y="23437"/>
                  <a:pt x="1681018" y="30788"/>
                  <a:pt x="1690255" y="36946"/>
                </a:cubicBezTo>
                <a:cubicBezTo>
                  <a:pt x="1696412" y="46182"/>
                  <a:pt x="1704829" y="54261"/>
                  <a:pt x="1708727" y="64655"/>
                </a:cubicBezTo>
                <a:cubicBezTo>
                  <a:pt x="1714239" y="79354"/>
                  <a:pt x="1710175" y="97207"/>
                  <a:pt x="1717964" y="110837"/>
                </a:cubicBezTo>
                <a:cubicBezTo>
                  <a:pt x="1723472" y="120475"/>
                  <a:pt x="1736437" y="123152"/>
                  <a:pt x="1745673" y="129309"/>
                </a:cubicBezTo>
                <a:cubicBezTo>
                  <a:pt x="1751830" y="147782"/>
                  <a:pt x="1760326" y="165633"/>
                  <a:pt x="1764145" y="184727"/>
                </a:cubicBezTo>
                <a:cubicBezTo>
                  <a:pt x="1767657" y="202287"/>
                  <a:pt x="1773152" y="239686"/>
                  <a:pt x="1782618" y="258618"/>
                </a:cubicBezTo>
                <a:cubicBezTo>
                  <a:pt x="1787582" y="268547"/>
                  <a:pt x="1791678" y="280444"/>
                  <a:pt x="1801091" y="286327"/>
                </a:cubicBezTo>
                <a:cubicBezTo>
                  <a:pt x="1817603" y="296647"/>
                  <a:pt x="1838036" y="298642"/>
                  <a:pt x="1856509" y="304800"/>
                </a:cubicBezTo>
                <a:lnTo>
                  <a:pt x="1884218" y="314037"/>
                </a:lnTo>
                <a:cubicBezTo>
                  <a:pt x="1950005" y="335966"/>
                  <a:pt x="1902239" y="322528"/>
                  <a:pt x="2032000" y="332509"/>
                </a:cubicBezTo>
                <a:cubicBezTo>
                  <a:pt x="2041236" y="335588"/>
                  <a:pt x="2052106" y="335664"/>
                  <a:pt x="2059709" y="341746"/>
                </a:cubicBezTo>
                <a:cubicBezTo>
                  <a:pt x="2068377" y="348681"/>
                  <a:pt x="2068253" y="364491"/>
                  <a:pt x="2078182" y="369455"/>
                </a:cubicBezTo>
                <a:cubicBezTo>
                  <a:pt x="2094932" y="377830"/>
                  <a:pt x="2115432" y="374149"/>
                  <a:pt x="2133600" y="378691"/>
                </a:cubicBezTo>
                <a:cubicBezTo>
                  <a:pt x="2152491" y="383414"/>
                  <a:pt x="2170545" y="391006"/>
                  <a:pt x="2189018" y="397164"/>
                </a:cubicBezTo>
                <a:cubicBezTo>
                  <a:pt x="2198254" y="400243"/>
                  <a:pt x="2207124" y="404799"/>
                  <a:pt x="2216727" y="406400"/>
                </a:cubicBezTo>
                <a:lnTo>
                  <a:pt x="2272145" y="415637"/>
                </a:lnTo>
                <a:cubicBezTo>
                  <a:pt x="2281382" y="421794"/>
                  <a:pt x="2289926" y="429145"/>
                  <a:pt x="2299855" y="434109"/>
                </a:cubicBezTo>
                <a:cubicBezTo>
                  <a:pt x="2313111" y="440737"/>
                  <a:pt x="2352665" y="449621"/>
                  <a:pt x="2364509" y="452582"/>
                </a:cubicBezTo>
                <a:cubicBezTo>
                  <a:pt x="2438577" y="501960"/>
                  <a:pt x="2398580" y="483428"/>
                  <a:pt x="2484582" y="508000"/>
                </a:cubicBezTo>
                <a:cubicBezTo>
                  <a:pt x="2520261" y="529407"/>
                  <a:pt x="2546842" y="542552"/>
                  <a:pt x="2576945" y="572655"/>
                </a:cubicBezTo>
                <a:cubicBezTo>
                  <a:pt x="2584794" y="580504"/>
                  <a:pt x="2586890" y="593258"/>
                  <a:pt x="2595418" y="600364"/>
                </a:cubicBezTo>
                <a:cubicBezTo>
                  <a:pt x="2605996" y="609179"/>
                  <a:pt x="2620409" y="612006"/>
                  <a:pt x="2632364" y="618837"/>
                </a:cubicBezTo>
                <a:cubicBezTo>
                  <a:pt x="2642002" y="624344"/>
                  <a:pt x="2650837" y="631152"/>
                  <a:pt x="2660073" y="637309"/>
                </a:cubicBezTo>
                <a:cubicBezTo>
                  <a:pt x="2653915" y="646545"/>
                  <a:pt x="2649449" y="657169"/>
                  <a:pt x="2641600" y="665018"/>
                </a:cubicBezTo>
                <a:cubicBezTo>
                  <a:pt x="2623694" y="682924"/>
                  <a:pt x="2608720" y="685215"/>
                  <a:pt x="2586182" y="692727"/>
                </a:cubicBezTo>
                <a:cubicBezTo>
                  <a:pt x="2496089" y="752790"/>
                  <a:pt x="2633883" y="656486"/>
                  <a:pt x="2530764" y="748146"/>
                </a:cubicBezTo>
                <a:cubicBezTo>
                  <a:pt x="2514170" y="762896"/>
                  <a:pt x="2493818" y="772776"/>
                  <a:pt x="2475345" y="785091"/>
                </a:cubicBezTo>
                <a:lnTo>
                  <a:pt x="2447636" y="803564"/>
                </a:lnTo>
                <a:lnTo>
                  <a:pt x="2419927" y="822037"/>
                </a:lnTo>
                <a:cubicBezTo>
                  <a:pt x="2413770" y="831273"/>
                  <a:pt x="2410123" y="842812"/>
                  <a:pt x="2401455" y="849746"/>
                </a:cubicBezTo>
                <a:cubicBezTo>
                  <a:pt x="2393852" y="855828"/>
                  <a:pt x="2382453" y="854628"/>
                  <a:pt x="2373745" y="858982"/>
                </a:cubicBezTo>
                <a:cubicBezTo>
                  <a:pt x="2363816" y="863946"/>
                  <a:pt x="2355272" y="871297"/>
                  <a:pt x="2346036" y="877455"/>
                </a:cubicBezTo>
                <a:cubicBezTo>
                  <a:pt x="2296780" y="951341"/>
                  <a:pt x="2361427" y="862065"/>
                  <a:pt x="2299855" y="923637"/>
                </a:cubicBezTo>
                <a:cubicBezTo>
                  <a:pt x="2238283" y="985209"/>
                  <a:pt x="2327559" y="920562"/>
                  <a:pt x="2253673" y="969818"/>
                </a:cubicBezTo>
                <a:cubicBezTo>
                  <a:pt x="2250594" y="982133"/>
                  <a:pt x="2249437" y="995096"/>
                  <a:pt x="2244436" y="1006764"/>
                </a:cubicBezTo>
                <a:cubicBezTo>
                  <a:pt x="2240063" y="1016967"/>
                  <a:pt x="2230928" y="1024544"/>
                  <a:pt x="2225964" y="1034473"/>
                </a:cubicBezTo>
                <a:cubicBezTo>
                  <a:pt x="2221610" y="1043181"/>
                  <a:pt x="2219806" y="1052946"/>
                  <a:pt x="2216727" y="1062182"/>
                </a:cubicBezTo>
                <a:cubicBezTo>
                  <a:pt x="2219806" y="1096049"/>
                  <a:pt x="2221991" y="1130009"/>
                  <a:pt x="2225964" y="1163782"/>
                </a:cubicBezTo>
                <a:cubicBezTo>
                  <a:pt x="2228152" y="1182381"/>
                  <a:pt x="2233240" y="1200575"/>
                  <a:pt x="2235200" y="1219200"/>
                </a:cubicBezTo>
                <a:cubicBezTo>
                  <a:pt x="2241721" y="1281154"/>
                  <a:pt x="2242312" y="1350682"/>
                  <a:pt x="2253673" y="1413164"/>
                </a:cubicBezTo>
                <a:cubicBezTo>
                  <a:pt x="2255415" y="1422743"/>
                  <a:pt x="2260797" y="1431369"/>
                  <a:pt x="2262909" y="1440873"/>
                </a:cubicBezTo>
                <a:cubicBezTo>
                  <a:pt x="2284580" y="1538395"/>
                  <a:pt x="2260590" y="1461629"/>
                  <a:pt x="2281382" y="1524000"/>
                </a:cubicBezTo>
                <a:cubicBezTo>
                  <a:pt x="2278303" y="1560946"/>
                  <a:pt x="2277045" y="1598088"/>
                  <a:pt x="2272145" y="1634837"/>
                </a:cubicBezTo>
                <a:cubicBezTo>
                  <a:pt x="2270858" y="1644488"/>
                  <a:pt x="2264286" y="1652908"/>
                  <a:pt x="2262909" y="1662546"/>
                </a:cubicBezTo>
                <a:cubicBezTo>
                  <a:pt x="2258100" y="1696211"/>
                  <a:pt x="2257646" y="1730373"/>
                  <a:pt x="2253673" y="1764146"/>
                </a:cubicBezTo>
                <a:cubicBezTo>
                  <a:pt x="2250045" y="1794986"/>
                  <a:pt x="2243762" y="1826542"/>
                  <a:pt x="2235200" y="1856509"/>
                </a:cubicBezTo>
                <a:cubicBezTo>
                  <a:pt x="2232525" y="1865870"/>
                  <a:pt x="2228639" y="1874857"/>
                  <a:pt x="2225964" y="1884218"/>
                </a:cubicBezTo>
                <a:cubicBezTo>
                  <a:pt x="2222477" y="1896424"/>
                  <a:pt x="2221728" y="1909496"/>
                  <a:pt x="2216727" y="1921164"/>
                </a:cubicBezTo>
                <a:cubicBezTo>
                  <a:pt x="2212354" y="1931367"/>
                  <a:pt x="2203219" y="1938944"/>
                  <a:pt x="2198255" y="1948873"/>
                </a:cubicBezTo>
                <a:cubicBezTo>
                  <a:pt x="2193901" y="1957581"/>
                  <a:pt x="2193372" y="1967874"/>
                  <a:pt x="2189018" y="1976582"/>
                </a:cubicBezTo>
                <a:cubicBezTo>
                  <a:pt x="2184205" y="1986208"/>
                  <a:pt x="2146420" y="2038250"/>
                  <a:pt x="2142836" y="2041237"/>
                </a:cubicBezTo>
                <a:cubicBezTo>
                  <a:pt x="2135357" y="2047470"/>
                  <a:pt x="2124363" y="2047394"/>
                  <a:pt x="2115127" y="2050473"/>
                </a:cubicBezTo>
                <a:cubicBezTo>
                  <a:pt x="2105891" y="2056631"/>
                  <a:pt x="2097347" y="2063982"/>
                  <a:pt x="2087418" y="2068946"/>
                </a:cubicBezTo>
                <a:cubicBezTo>
                  <a:pt x="2078710" y="2073300"/>
                  <a:pt x="2067810" y="2072782"/>
                  <a:pt x="2059709" y="2078182"/>
                </a:cubicBezTo>
                <a:cubicBezTo>
                  <a:pt x="2048841" y="2085428"/>
                  <a:pt x="2042311" y="2097872"/>
                  <a:pt x="2032000" y="2105891"/>
                </a:cubicBezTo>
                <a:cubicBezTo>
                  <a:pt x="1976688" y="2148912"/>
                  <a:pt x="1989041" y="2140345"/>
                  <a:pt x="1930400" y="2152073"/>
                </a:cubicBezTo>
                <a:cubicBezTo>
                  <a:pt x="1859588" y="2148994"/>
                  <a:pt x="1788467" y="2150130"/>
                  <a:pt x="1717964" y="2142837"/>
                </a:cubicBezTo>
                <a:cubicBezTo>
                  <a:pt x="1698595" y="2140833"/>
                  <a:pt x="1662545" y="2124364"/>
                  <a:pt x="1662545" y="2124364"/>
                </a:cubicBezTo>
                <a:cubicBezTo>
                  <a:pt x="1618635" y="2095090"/>
                  <a:pt x="1645366" y="2109401"/>
                  <a:pt x="1579418" y="2087418"/>
                </a:cubicBezTo>
                <a:lnTo>
                  <a:pt x="1524000" y="2068946"/>
                </a:lnTo>
                <a:cubicBezTo>
                  <a:pt x="1514764" y="2065867"/>
                  <a:pt x="1505967" y="2060784"/>
                  <a:pt x="1496291" y="2059709"/>
                </a:cubicBezTo>
                <a:lnTo>
                  <a:pt x="1413164" y="2050473"/>
                </a:lnTo>
                <a:cubicBezTo>
                  <a:pt x="1400089" y="2063548"/>
                  <a:pt x="1381807" y="2090091"/>
                  <a:pt x="1357745" y="2087418"/>
                </a:cubicBezTo>
                <a:cubicBezTo>
                  <a:pt x="1338392" y="2085268"/>
                  <a:pt x="1302327" y="2068946"/>
                  <a:pt x="1302327" y="2068946"/>
                </a:cubicBezTo>
                <a:cubicBezTo>
                  <a:pt x="1223361" y="2095267"/>
                  <a:pt x="1266230" y="2085003"/>
                  <a:pt x="1173018" y="2096655"/>
                </a:cubicBezTo>
                <a:cubicBezTo>
                  <a:pt x="1166860" y="2105891"/>
                  <a:pt x="1158918" y="2114161"/>
                  <a:pt x="1154545" y="2124364"/>
                </a:cubicBezTo>
                <a:cubicBezTo>
                  <a:pt x="1149545" y="2136032"/>
                  <a:pt x="1148796" y="2149103"/>
                  <a:pt x="1145309" y="2161309"/>
                </a:cubicBezTo>
                <a:cubicBezTo>
                  <a:pt x="1142634" y="2170670"/>
                  <a:pt x="1138748" y="2179657"/>
                  <a:pt x="1136073" y="2189018"/>
                </a:cubicBezTo>
                <a:cubicBezTo>
                  <a:pt x="1108161" y="2286709"/>
                  <a:pt x="1152251" y="2149720"/>
                  <a:pt x="1108364" y="2281382"/>
                </a:cubicBezTo>
                <a:cubicBezTo>
                  <a:pt x="1100853" y="2303915"/>
                  <a:pt x="1098557" y="2318898"/>
                  <a:pt x="1080655" y="2336800"/>
                </a:cubicBezTo>
                <a:cubicBezTo>
                  <a:pt x="1072805" y="2344650"/>
                  <a:pt x="1061978" y="2348821"/>
                  <a:pt x="1052945" y="2355273"/>
                </a:cubicBezTo>
                <a:cubicBezTo>
                  <a:pt x="1040419" y="2364220"/>
                  <a:pt x="1029769" y="2376098"/>
                  <a:pt x="1016000" y="2382982"/>
                </a:cubicBezTo>
                <a:cubicBezTo>
                  <a:pt x="998584" y="2391690"/>
                  <a:pt x="979055" y="2395297"/>
                  <a:pt x="960582" y="2401455"/>
                </a:cubicBezTo>
                <a:cubicBezTo>
                  <a:pt x="894142" y="2423602"/>
                  <a:pt x="977116" y="2396730"/>
                  <a:pt x="895927" y="2419927"/>
                </a:cubicBezTo>
                <a:cubicBezTo>
                  <a:pt x="886566" y="2422602"/>
                  <a:pt x="877579" y="2426489"/>
                  <a:pt x="868218" y="2429164"/>
                </a:cubicBezTo>
                <a:cubicBezTo>
                  <a:pt x="856012" y="2432651"/>
                  <a:pt x="843432" y="2434752"/>
                  <a:pt x="831273" y="2438400"/>
                </a:cubicBezTo>
                <a:cubicBezTo>
                  <a:pt x="812622" y="2443995"/>
                  <a:pt x="775855" y="2456873"/>
                  <a:pt x="775855" y="2456873"/>
                </a:cubicBezTo>
                <a:cubicBezTo>
                  <a:pt x="760461" y="2447637"/>
                  <a:pt x="743183" y="2440986"/>
                  <a:pt x="729673" y="2429164"/>
                </a:cubicBezTo>
                <a:cubicBezTo>
                  <a:pt x="674883" y="2381222"/>
                  <a:pt x="726310" y="2401027"/>
                  <a:pt x="683491" y="2336800"/>
                </a:cubicBezTo>
                <a:lnTo>
                  <a:pt x="665018" y="2309091"/>
                </a:lnTo>
                <a:cubicBezTo>
                  <a:pt x="660832" y="2292347"/>
                  <a:pt x="644805" y="2224223"/>
                  <a:pt x="637309" y="2216727"/>
                </a:cubicBezTo>
                <a:lnTo>
                  <a:pt x="609600" y="2189018"/>
                </a:lnTo>
                <a:cubicBezTo>
                  <a:pt x="606521" y="2176703"/>
                  <a:pt x="604012" y="2164232"/>
                  <a:pt x="600364" y="2152073"/>
                </a:cubicBezTo>
                <a:cubicBezTo>
                  <a:pt x="594769" y="2133422"/>
                  <a:pt x="585092" y="2115862"/>
                  <a:pt x="581891" y="2096655"/>
                </a:cubicBezTo>
                <a:cubicBezTo>
                  <a:pt x="578812" y="2078182"/>
                  <a:pt x="577197" y="2059405"/>
                  <a:pt x="572655" y="2041237"/>
                </a:cubicBezTo>
                <a:cubicBezTo>
                  <a:pt x="567932" y="2022346"/>
                  <a:pt x="558905" y="2004709"/>
                  <a:pt x="554182" y="1985818"/>
                </a:cubicBezTo>
                <a:cubicBezTo>
                  <a:pt x="549019" y="1965169"/>
                  <a:pt x="535465" y="1906942"/>
                  <a:pt x="526473" y="1893455"/>
                </a:cubicBezTo>
                <a:cubicBezTo>
                  <a:pt x="520315" y="1884219"/>
                  <a:pt x="515849" y="1873595"/>
                  <a:pt x="508000" y="1865746"/>
                </a:cubicBezTo>
                <a:cubicBezTo>
                  <a:pt x="500151" y="1857897"/>
                  <a:pt x="489527" y="1853431"/>
                  <a:pt x="480291" y="1847273"/>
                </a:cubicBezTo>
                <a:cubicBezTo>
                  <a:pt x="474133" y="1838037"/>
                  <a:pt x="469667" y="1827413"/>
                  <a:pt x="461818" y="1819564"/>
                </a:cubicBezTo>
                <a:cubicBezTo>
                  <a:pt x="443912" y="1801658"/>
                  <a:pt x="428938" y="1799367"/>
                  <a:pt x="406400" y="1791855"/>
                </a:cubicBezTo>
                <a:cubicBezTo>
                  <a:pt x="397164" y="1785697"/>
                  <a:pt x="388620" y="1778346"/>
                  <a:pt x="378691" y="1773382"/>
                </a:cubicBezTo>
                <a:cubicBezTo>
                  <a:pt x="354727" y="1761400"/>
                  <a:pt x="319207" y="1759638"/>
                  <a:pt x="295564" y="1754909"/>
                </a:cubicBezTo>
                <a:cubicBezTo>
                  <a:pt x="283116" y="1752419"/>
                  <a:pt x="270777" y="1749321"/>
                  <a:pt x="258618" y="1745673"/>
                </a:cubicBezTo>
                <a:cubicBezTo>
                  <a:pt x="239967" y="1740078"/>
                  <a:pt x="219402" y="1738001"/>
                  <a:pt x="203200" y="1727200"/>
                </a:cubicBezTo>
                <a:cubicBezTo>
                  <a:pt x="167390" y="1703326"/>
                  <a:pt x="186022" y="1712237"/>
                  <a:pt x="147782" y="1699491"/>
                </a:cubicBezTo>
                <a:cubicBezTo>
                  <a:pt x="140537" y="1685002"/>
                  <a:pt x="123891" y="1647892"/>
                  <a:pt x="110836" y="1634837"/>
                </a:cubicBezTo>
                <a:cubicBezTo>
                  <a:pt x="102987" y="1626988"/>
                  <a:pt x="92363" y="1622522"/>
                  <a:pt x="83127" y="1616364"/>
                </a:cubicBezTo>
                <a:cubicBezTo>
                  <a:pt x="31692" y="1513489"/>
                  <a:pt x="93151" y="1643091"/>
                  <a:pt x="55418" y="1542473"/>
                </a:cubicBezTo>
                <a:cubicBezTo>
                  <a:pt x="50583" y="1529581"/>
                  <a:pt x="42059" y="1518311"/>
                  <a:pt x="36945" y="1505527"/>
                </a:cubicBezTo>
                <a:cubicBezTo>
                  <a:pt x="29713" y="1487448"/>
                  <a:pt x="24631" y="1468582"/>
                  <a:pt x="18473" y="1450109"/>
                </a:cubicBezTo>
                <a:cubicBezTo>
                  <a:pt x="5219" y="1410346"/>
                  <a:pt x="11601" y="1431860"/>
                  <a:pt x="0" y="1385455"/>
                </a:cubicBezTo>
                <a:cubicBezTo>
                  <a:pt x="3079" y="1339273"/>
                  <a:pt x="4125" y="1292910"/>
                  <a:pt x="9236" y="1246909"/>
                </a:cubicBezTo>
                <a:cubicBezTo>
                  <a:pt x="10311" y="1237233"/>
                  <a:pt x="15798" y="1228561"/>
                  <a:pt x="18473" y="1219200"/>
                </a:cubicBezTo>
                <a:cubicBezTo>
                  <a:pt x="21960" y="1206994"/>
                  <a:pt x="24955" y="1194647"/>
                  <a:pt x="27709" y="1182255"/>
                </a:cubicBezTo>
                <a:cubicBezTo>
                  <a:pt x="31114" y="1166930"/>
                  <a:pt x="31981" y="1150966"/>
                  <a:pt x="36945" y="1136073"/>
                </a:cubicBezTo>
                <a:cubicBezTo>
                  <a:pt x="41299" y="1123011"/>
                  <a:pt x="49260" y="1111442"/>
                  <a:pt x="55418" y="1099127"/>
                </a:cubicBezTo>
                <a:cubicBezTo>
                  <a:pt x="77317" y="989641"/>
                  <a:pt x="48533" y="1103074"/>
                  <a:pt x="83127" y="1025237"/>
                </a:cubicBezTo>
                <a:cubicBezTo>
                  <a:pt x="91035" y="1007443"/>
                  <a:pt x="95442" y="988291"/>
                  <a:pt x="101600" y="969818"/>
                </a:cubicBezTo>
                <a:cubicBezTo>
                  <a:pt x="104679" y="960582"/>
                  <a:pt x="105435" y="950210"/>
                  <a:pt x="110836" y="942109"/>
                </a:cubicBezTo>
                <a:lnTo>
                  <a:pt x="147782" y="886691"/>
                </a:lnTo>
                <a:cubicBezTo>
                  <a:pt x="170996" y="817046"/>
                  <a:pt x="136982" y="900190"/>
                  <a:pt x="184727" y="840509"/>
                </a:cubicBezTo>
                <a:cubicBezTo>
                  <a:pt x="190809" y="832906"/>
                  <a:pt x="220134" y="823576"/>
                  <a:pt x="221673" y="803564"/>
                </a:cubicBezTo>
                <a:close/>
              </a:path>
            </a:pathLst>
          </a:cu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260873" y="1738312"/>
            <a:ext cx="2992040" cy="2909888"/>
          </a:xfrm>
          <a:custGeom>
            <a:avLst/>
            <a:gdLst>
              <a:gd name="T0" fmla="*/ 230909 w 3990109"/>
              <a:gd name="T1" fmla="*/ 1246909 h 3879273"/>
              <a:gd name="T2" fmla="*/ 0 w 3990109"/>
              <a:gd name="T3" fmla="*/ 2152073 h 3879273"/>
              <a:gd name="T4" fmla="*/ 73891 w 3990109"/>
              <a:gd name="T5" fmla="*/ 2650837 h 3879273"/>
              <a:gd name="T6" fmla="*/ 203200 w 3990109"/>
              <a:gd name="T7" fmla="*/ 2770909 h 3879273"/>
              <a:gd name="T8" fmla="*/ 332509 w 3990109"/>
              <a:gd name="T9" fmla="*/ 2983346 h 3879273"/>
              <a:gd name="T10" fmla="*/ 665018 w 3990109"/>
              <a:gd name="T11" fmla="*/ 3371273 h 3879273"/>
              <a:gd name="T12" fmla="*/ 905164 w 3990109"/>
              <a:gd name="T13" fmla="*/ 3629891 h 3879273"/>
              <a:gd name="T14" fmla="*/ 1219200 w 3990109"/>
              <a:gd name="T15" fmla="*/ 3749964 h 3879273"/>
              <a:gd name="T16" fmla="*/ 1801091 w 3990109"/>
              <a:gd name="T17" fmla="*/ 3833091 h 3879273"/>
              <a:gd name="T18" fmla="*/ 2290618 w 3990109"/>
              <a:gd name="T19" fmla="*/ 3870037 h 3879273"/>
              <a:gd name="T20" fmla="*/ 2549237 w 3990109"/>
              <a:gd name="T21" fmla="*/ 3786909 h 3879273"/>
              <a:gd name="T22" fmla="*/ 2761673 w 3990109"/>
              <a:gd name="T23" fmla="*/ 3722255 h 3879273"/>
              <a:gd name="T24" fmla="*/ 2872509 w 3990109"/>
              <a:gd name="T25" fmla="*/ 3694546 h 3879273"/>
              <a:gd name="T26" fmla="*/ 2983346 w 3990109"/>
              <a:gd name="T27" fmla="*/ 3657600 h 3879273"/>
              <a:gd name="T28" fmla="*/ 3269673 w 3990109"/>
              <a:gd name="T29" fmla="*/ 3583709 h 3879273"/>
              <a:gd name="T30" fmla="*/ 3426691 w 3990109"/>
              <a:gd name="T31" fmla="*/ 3500582 h 3879273"/>
              <a:gd name="T32" fmla="*/ 3565237 w 3990109"/>
              <a:gd name="T33" fmla="*/ 3380509 h 3879273"/>
              <a:gd name="T34" fmla="*/ 3676073 w 3990109"/>
              <a:gd name="T35" fmla="*/ 3269673 h 3879273"/>
              <a:gd name="T36" fmla="*/ 3722255 w 3990109"/>
              <a:gd name="T37" fmla="*/ 3112655 h 3879273"/>
              <a:gd name="T38" fmla="*/ 3759200 w 3990109"/>
              <a:gd name="T39" fmla="*/ 2964873 h 3879273"/>
              <a:gd name="T40" fmla="*/ 3823855 w 3990109"/>
              <a:gd name="T41" fmla="*/ 2733964 h 3879273"/>
              <a:gd name="T42" fmla="*/ 3879273 w 3990109"/>
              <a:gd name="T43" fmla="*/ 2595418 h 3879273"/>
              <a:gd name="T44" fmla="*/ 3925455 w 3990109"/>
              <a:gd name="T45" fmla="*/ 2346037 h 3879273"/>
              <a:gd name="T46" fmla="*/ 3990109 w 3990109"/>
              <a:gd name="T47" fmla="*/ 2207491 h 3879273"/>
              <a:gd name="T48" fmla="*/ 3953164 w 3990109"/>
              <a:gd name="T49" fmla="*/ 1754909 h 3879273"/>
              <a:gd name="T50" fmla="*/ 3897746 w 3990109"/>
              <a:gd name="T51" fmla="*/ 1579418 h 3879273"/>
              <a:gd name="T52" fmla="*/ 3842327 w 3990109"/>
              <a:gd name="T53" fmla="*/ 1468582 h 3879273"/>
              <a:gd name="T54" fmla="*/ 3749964 w 3990109"/>
              <a:gd name="T55" fmla="*/ 1311564 h 3879273"/>
              <a:gd name="T56" fmla="*/ 3666837 w 3990109"/>
              <a:gd name="T57" fmla="*/ 1200728 h 3879273"/>
              <a:gd name="T58" fmla="*/ 3556000 w 3990109"/>
              <a:gd name="T59" fmla="*/ 1062182 h 3879273"/>
              <a:gd name="T60" fmla="*/ 3463637 w 3990109"/>
              <a:gd name="T61" fmla="*/ 969818 h 3879273"/>
              <a:gd name="T62" fmla="*/ 3380509 w 3990109"/>
              <a:gd name="T63" fmla="*/ 886691 h 3879273"/>
              <a:gd name="T64" fmla="*/ 3177309 w 3990109"/>
              <a:gd name="T65" fmla="*/ 757382 h 3879273"/>
              <a:gd name="T66" fmla="*/ 3038764 w 3990109"/>
              <a:gd name="T67" fmla="*/ 655782 h 3879273"/>
              <a:gd name="T68" fmla="*/ 2909455 w 3990109"/>
              <a:gd name="T69" fmla="*/ 609600 h 3879273"/>
              <a:gd name="T70" fmla="*/ 2826327 w 3990109"/>
              <a:gd name="T71" fmla="*/ 508000 h 3879273"/>
              <a:gd name="T72" fmla="*/ 2715491 w 3990109"/>
              <a:gd name="T73" fmla="*/ 258618 h 3879273"/>
              <a:gd name="T74" fmla="*/ 2595418 w 3990109"/>
              <a:gd name="T75" fmla="*/ 193964 h 3879273"/>
              <a:gd name="T76" fmla="*/ 2493818 w 3990109"/>
              <a:gd name="T77" fmla="*/ 120073 h 3879273"/>
              <a:gd name="T78" fmla="*/ 2346037 w 3990109"/>
              <a:gd name="T79" fmla="*/ 0 h 3879273"/>
              <a:gd name="T80" fmla="*/ 2078182 w 3990109"/>
              <a:gd name="T81" fmla="*/ 36946 h 3879273"/>
              <a:gd name="T82" fmla="*/ 1717964 w 3990109"/>
              <a:gd name="T83" fmla="*/ 73891 h 3879273"/>
              <a:gd name="T84" fmla="*/ 1302327 w 3990109"/>
              <a:gd name="T85" fmla="*/ 184728 h 3879273"/>
              <a:gd name="T86" fmla="*/ 1108364 w 3990109"/>
              <a:gd name="T87" fmla="*/ 230909 h 3879273"/>
              <a:gd name="T88" fmla="*/ 914400 w 3990109"/>
              <a:gd name="T89" fmla="*/ 277091 h 3879273"/>
              <a:gd name="T90" fmla="*/ 822037 w 3990109"/>
              <a:gd name="T91" fmla="*/ 369455 h 3879273"/>
              <a:gd name="T92" fmla="*/ 683491 w 3990109"/>
              <a:gd name="T93" fmla="*/ 563418 h 3879273"/>
              <a:gd name="T94" fmla="*/ 572655 w 3990109"/>
              <a:gd name="T95" fmla="*/ 646546 h 3879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990109" h="3879273">
                <a:moveTo>
                  <a:pt x="600364" y="572655"/>
                </a:moveTo>
                <a:cubicBezTo>
                  <a:pt x="543399" y="635317"/>
                  <a:pt x="476760" y="701215"/>
                  <a:pt x="434109" y="775855"/>
                </a:cubicBezTo>
                <a:cubicBezTo>
                  <a:pt x="374752" y="879729"/>
                  <a:pt x="259464" y="1183851"/>
                  <a:pt x="230909" y="1246909"/>
                </a:cubicBezTo>
                <a:cubicBezTo>
                  <a:pt x="126015" y="1478549"/>
                  <a:pt x="134871" y="1371529"/>
                  <a:pt x="64655" y="1634837"/>
                </a:cubicBezTo>
                <a:cubicBezTo>
                  <a:pt x="46916" y="1701356"/>
                  <a:pt x="37445" y="1769885"/>
                  <a:pt x="27709" y="1838037"/>
                </a:cubicBezTo>
                <a:cubicBezTo>
                  <a:pt x="14699" y="1929106"/>
                  <a:pt x="6830" y="2056466"/>
                  <a:pt x="0" y="2152073"/>
                </a:cubicBezTo>
                <a:cubicBezTo>
                  <a:pt x="9236" y="2256752"/>
                  <a:pt x="18195" y="2361455"/>
                  <a:pt x="27709" y="2466109"/>
                </a:cubicBezTo>
                <a:cubicBezTo>
                  <a:pt x="30510" y="2496924"/>
                  <a:pt x="29442" y="2528455"/>
                  <a:pt x="36946" y="2558473"/>
                </a:cubicBezTo>
                <a:cubicBezTo>
                  <a:pt x="44988" y="2590643"/>
                  <a:pt x="61576" y="2620049"/>
                  <a:pt x="73891" y="2650837"/>
                </a:cubicBezTo>
                <a:cubicBezTo>
                  <a:pt x="80048" y="2666231"/>
                  <a:pt x="80641" y="2685294"/>
                  <a:pt x="92364" y="2697018"/>
                </a:cubicBezTo>
                <a:cubicBezTo>
                  <a:pt x="101600" y="2706255"/>
                  <a:pt x="109623" y="2716891"/>
                  <a:pt x="120073" y="2724728"/>
                </a:cubicBezTo>
                <a:cubicBezTo>
                  <a:pt x="143268" y="2742125"/>
                  <a:pt x="176882" y="2757751"/>
                  <a:pt x="203200" y="2770909"/>
                </a:cubicBezTo>
                <a:cubicBezTo>
                  <a:pt x="212436" y="2786303"/>
                  <a:pt x="220138" y="2802729"/>
                  <a:pt x="230909" y="2817091"/>
                </a:cubicBezTo>
                <a:cubicBezTo>
                  <a:pt x="247940" y="2839799"/>
                  <a:pt x="271526" y="2857525"/>
                  <a:pt x="286327" y="2881746"/>
                </a:cubicBezTo>
                <a:cubicBezTo>
                  <a:pt x="305726" y="2913489"/>
                  <a:pt x="310628" y="2953260"/>
                  <a:pt x="332509" y="2983346"/>
                </a:cubicBezTo>
                <a:cubicBezTo>
                  <a:pt x="385149" y="3055725"/>
                  <a:pt x="450286" y="3118144"/>
                  <a:pt x="508000" y="3186546"/>
                </a:cubicBezTo>
                <a:cubicBezTo>
                  <a:pt x="533426" y="3216680"/>
                  <a:pt x="555515" y="3249603"/>
                  <a:pt x="581891" y="3278909"/>
                </a:cubicBezTo>
                <a:cubicBezTo>
                  <a:pt x="609600" y="3309697"/>
                  <a:pt x="636578" y="3341159"/>
                  <a:pt x="665018" y="3371273"/>
                </a:cubicBezTo>
                <a:cubicBezTo>
                  <a:pt x="688935" y="3396597"/>
                  <a:pt x="717750" y="3417495"/>
                  <a:pt x="738909" y="3445164"/>
                </a:cubicBezTo>
                <a:cubicBezTo>
                  <a:pt x="758164" y="3470344"/>
                  <a:pt x="763886" y="3504730"/>
                  <a:pt x="785091" y="3528291"/>
                </a:cubicBezTo>
                <a:cubicBezTo>
                  <a:pt x="820165" y="3567262"/>
                  <a:pt x="877376" y="3585431"/>
                  <a:pt x="905164" y="3629891"/>
                </a:cubicBezTo>
                <a:cubicBezTo>
                  <a:pt x="920558" y="3654521"/>
                  <a:pt x="929854" y="3684244"/>
                  <a:pt x="951346" y="3703782"/>
                </a:cubicBezTo>
                <a:cubicBezTo>
                  <a:pt x="968756" y="3719609"/>
                  <a:pt x="1041199" y="3727294"/>
                  <a:pt x="1062182" y="3731491"/>
                </a:cubicBezTo>
                <a:cubicBezTo>
                  <a:pt x="1180441" y="3755143"/>
                  <a:pt x="952483" y="3724959"/>
                  <a:pt x="1219200" y="3749964"/>
                </a:cubicBezTo>
                <a:cubicBezTo>
                  <a:pt x="1277763" y="3755454"/>
                  <a:pt x="1336194" y="3762279"/>
                  <a:pt x="1394691" y="3768437"/>
                </a:cubicBezTo>
                <a:cubicBezTo>
                  <a:pt x="1513558" y="3793908"/>
                  <a:pt x="1520510" y="3797469"/>
                  <a:pt x="1634837" y="3814618"/>
                </a:cubicBezTo>
                <a:cubicBezTo>
                  <a:pt x="1699063" y="3824252"/>
                  <a:pt x="1734348" y="3825675"/>
                  <a:pt x="1801091" y="3833091"/>
                </a:cubicBezTo>
                <a:cubicBezTo>
                  <a:pt x="1825761" y="3835832"/>
                  <a:pt x="1850642" y="3837460"/>
                  <a:pt x="1874982" y="3842328"/>
                </a:cubicBezTo>
                <a:cubicBezTo>
                  <a:pt x="2099828" y="3887298"/>
                  <a:pt x="1889414" y="3857987"/>
                  <a:pt x="2059709" y="3879273"/>
                </a:cubicBezTo>
                <a:cubicBezTo>
                  <a:pt x="2136679" y="3876194"/>
                  <a:pt x="2213969" y="3877702"/>
                  <a:pt x="2290618" y="3870037"/>
                </a:cubicBezTo>
                <a:cubicBezTo>
                  <a:pt x="2307116" y="3868387"/>
                  <a:pt x="2320919" y="3856328"/>
                  <a:pt x="2336800" y="3851564"/>
                </a:cubicBezTo>
                <a:cubicBezTo>
                  <a:pt x="2410041" y="3829592"/>
                  <a:pt x="2355937" y="3854421"/>
                  <a:pt x="2419927" y="3833091"/>
                </a:cubicBezTo>
                <a:cubicBezTo>
                  <a:pt x="2484063" y="3811712"/>
                  <a:pt x="2489580" y="3803954"/>
                  <a:pt x="2549237" y="3786909"/>
                </a:cubicBezTo>
                <a:cubicBezTo>
                  <a:pt x="2573648" y="3779934"/>
                  <a:pt x="2598497" y="3774594"/>
                  <a:pt x="2623127" y="3768437"/>
                </a:cubicBezTo>
                <a:cubicBezTo>
                  <a:pt x="2641600" y="3759201"/>
                  <a:pt x="2658952" y="3747259"/>
                  <a:pt x="2678546" y="3740728"/>
                </a:cubicBezTo>
                <a:cubicBezTo>
                  <a:pt x="2705474" y="3731752"/>
                  <a:pt x="2734136" y="3729140"/>
                  <a:pt x="2761673" y="3722255"/>
                </a:cubicBezTo>
                <a:cubicBezTo>
                  <a:pt x="2771118" y="3719894"/>
                  <a:pt x="2779878" y="3715130"/>
                  <a:pt x="2789382" y="3713018"/>
                </a:cubicBezTo>
                <a:cubicBezTo>
                  <a:pt x="2807663" y="3708955"/>
                  <a:pt x="2826518" y="3707844"/>
                  <a:pt x="2844800" y="3703782"/>
                </a:cubicBezTo>
                <a:cubicBezTo>
                  <a:pt x="2854304" y="3701670"/>
                  <a:pt x="2863148" y="3697221"/>
                  <a:pt x="2872509" y="3694546"/>
                </a:cubicBezTo>
                <a:cubicBezTo>
                  <a:pt x="2884715" y="3691059"/>
                  <a:pt x="2897569" y="3689766"/>
                  <a:pt x="2909455" y="3685309"/>
                </a:cubicBezTo>
                <a:cubicBezTo>
                  <a:pt x="2922347" y="3680475"/>
                  <a:pt x="2933508" y="3671671"/>
                  <a:pt x="2946400" y="3666837"/>
                </a:cubicBezTo>
                <a:cubicBezTo>
                  <a:pt x="2958286" y="3662380"/>
                  <a:pt x="2971140" y="3661087"/>
                  <a:pt x="2983346" y="3657600"/>
                </a:cubicBezTo>
                <a:cubicBezTo>
                  <a:pt x="3045004" y="3639983"/>
                  <a:pt x="2981083" y="3648741"/>
                  <a:pt x="3094182" y="3629891"/>
                </a:cubicBezTo>
                <a:cubicBezTo>
                  <a:pt x="3121682" y="3625308"/>
                  <a:pt x="3149600" y="3623734"/>
                  <a:pt x="3177309" y="3620655"/>
                </a:cubicBezTo>
                <a:cubicBezTo>
                  <a:pt x="3261656" y="3599567"/>
                  <a:pt x="3158380" y="3628226"/>
                  <a:pt x="3269673" y="3583709"/>
                </a:cubicBezTo>
                <a:cubicBezTo>
                  <a:pt x="3281459" y="3578995"/>
                  <a:pt x="3294303" y="3577552"/>
                  <a:pt x="3306618" y="3574473"/>
                </a:cubicBezTo>
                <a:cubicBezTo>
                  <a:pt x="3370138" y="3532128"/>
                  <a:pt x="3340975" y="3544549"/>
                  <a:pt x="3389746" y="3528291"/>
                </a:cubicBezTo>
                <a:cubicBezTo>
                  <a:pt x="3402061" y="3519055"/>
                  <a:pt x="3415106" y="3510719"/>
                  <a:pt x="3426691" y="3500582"/>
                </a:cubicBezTo>
                <a:cubicBezTo>
                  <a:pt x="3439798" y="3489113"/>
                  <a:pt x="3449889" y="3474330"/>
                  <a:pt x="3463637" y="3463637"/>
                </a:cubicBezTo>
                <a:cubicBezTo>
                  <a:pt x="3503213" y="3432856"/>
                  <a:pt x="3512440" y="3442542"/>
                  <a:pt x="3546764" y="3408218"/>
                </a:cubicBezTo>
                <a:cubicBezTo>
                  <a:pt x="3554613" y="3400369"/>
                  <a:pt x="3557387" y="3388358"/>
                  <a:pt x="3565237" y="3380509"/>
                </a:cubicBezTo>
                <a:cubicBezTo>
                  <a:pt x="3583141" y="3362606"/>
                  <a:pt x="3598120" y="3360312"/>
                  <a:pt x="3620655" y="3352800"/>
                </a:cubicBezTo>
                <a:lnTo>
                  <a:pt x="3657600" y="3297382"/>
                </a:lnTo>
                <a:lnTo>
                  <a:pt x="3676073" y="3269673"/>
                </a:lnTo>
                <a:cubicBezTo>
                  <a:pt x="3679152" y="3248121"/>
                  <a:pt x="3678907" y="3225826"/>
                  <a:pt x="3685309" y="3205018"/>
                </a:cubicBezTo>
                <a:cubicBezTo>
                  <a:pt x="3691383" y="3185278"/>
                  <a:pt x="3705347" y="3168776"/>
                  <a:pt x="3713018" y="3149600"/>
                </a:cubicBezTo>
                <a:cubicBezTo>
                  <a:pt x="3717733" y="3137814"/>
                  <a:pt x="3718607" y="3124814"/>
                  <a:pt x="3722255" y="3112655"/>
                </a:cubicBezTo>
                <a:cubicBezTo>
                  <a:pt x="3727850" y="3094004"/>
                  <a:pt x="3740727" y="3057237"/>
                  <a:pt x="3740727" y="3057237"/>
                </a:cubicBezTo>
                <a:cubicBezTo>
                  <a:pt x="3743806" y="3035685"/>
                  <a:pt x="3745694" y="3013930"/>
                  <a:pt x="3749964" y="2992582"/>
                </a:cubicBezTo>
                <a:cubicBezTo>
                  <a:pt x="3751873" y="2983035"/>
                  <a:pt x="3756839" y="2974318"/>
                  <a:pt x="3759200" y="2964873"/>
                </a:cubicBezTo>
                <a:cubicBezTo>
                  <a:pt x="3763008" y="2949643"/>
                  <a:pt x="3765358" y="2934085"/>
                  <a:pt x="3768437" y="2918691"/>
                </a:cubicBezTo>
                <a:cubicBezTo>
                  <a:pt x="3773237" y="2856295"/>
                  <a:pt x="3761604" y="2810031"/>
                  <a:pt x="3796146" y="2761673"/>
                </a:cubicBezTo>
                <a:cubicBezTo>
                  <a:pt x="3803738" y="2751044"/>
                  <a:pt x="3814619" y="2743200"/>
                  <a:pt x="3823855" y="2733964"/>
                </a:cubicBezTo>
                <a:cubicBezTo>
                  <a:pt x="3826934" y="2724728"/>
                  <a:pt x="3828737" y="2714963"/>
                  <a:pt x="3833091" y="2706255"/>
                </a:cubicBezTo>
                <a:cubicBezTo>
                  <a:pt x="3838055" y="2696326"/>
                  <a:pt x="3847294" y="2688793"/>
                  <a:pt x="3851564" y="2678546"/>
                </a:cubicBezTo>
                <a:cubicBezTo>
                  <a:pt x="3862798" y="2651585"/>
                  <a:pt x="3879273" y="2595418"/>
                  <a:pt x="3879273" y="2595418"/>
                </a:cubicBezTo>
                <a:cubicBezTo>
                  <a:pt x="3880788" y="2581780"/>
                  <a:pt x="3892472" y="2468733"/>
                  <a:pt x="3897746" y="2447637"/>
                </a:cubicBezTo>
                <a:cubicBezTo>
                  <a:pt x="3901767" y="2431552"/>
                  <a:pt x="3910061" y="2416849"/>
                  <a:pt x="3916218" y="2401455"/>
                </a:cubicBezTo>
                <a:cubicBezTo>
                  <a:pt x="3919297" y="2382982"/>
                  <a:pt x="3921392" y="2364319"/>
                  <a:pt x="3925455" y="2346037"/>
                </a:cubicBezTo>
                <a:cubicBezTo>
                  <a:pt x="3928653" y="2331645"/>
                  <a:pt x="3950286" y="2277903"/>
                  <a:pt x="3953164" y="2272146"/>
                </a:cubicBezTo>
                <a:cubicBezTo>
                  <a:pt x="3958128" y="2262217"/>
                  <a:pt x="3966130" y="2254075"/>
                  <a:pt x="3971637" y="2244437"/>
                </a:cubicBezTo>
                <a:cubicBezTo>
                  <a:pt x="3978468" y="2232482"/>
                  <a:pt x="3983952" y="2219806"/>
                  <a:pt x="3990109" y="2207491"/>
                </a:cubicBezTo>
                <a:cubicBezTo>
                  <a:pt x="3987030" y="2130521"/>
                  <a:pt x="3985533" y="2053472"/>
                  <a:pt x="3980873" y="1976582"/>
                </a:cubicBezTo>
                <a:cubicBezTo>
                  <a:pt x="3979371" y="1951805"/>
                  <a:pt x="3973990" y="1927401"/>
                  <a:pt x="3971637" y="1902691"/>
                </a:cubicBezTo>
                <a:cubicBezTo>
                  <a:pt x="3969357" y="1878747"/>
                  <a:pt x="3973225" y="1795032"/>
                  <a:pt x="3953164" y="1754909"/>
                </a:cubicBezTo>
                <a:cubicBezTo>
                  <a:pt x="3948200" y="1744980"/>
                  <a:pt x="3940849" y="1736436"/>
                  <a:pt x="3934691" y="1727200"/>
                </a:cubicBezTo>
                <a:cubicBezTo>
                  <a:pt x="3928533" y="1696412"/>
                  <a:pt x="3926146" y="1664623"/>
                  <a:pt x="3916218" y="1634837"/>
                </a:cubicBezTo>
                <a:cubicBezTo>
                  <a:pt x="3910061" y="1616364"/>
                  <a:pt x="3900947" y="1598625"/>
                  <a:pt x="3897746" y="1579418"/>
                </a:cubicBezTo>
                <a:cubicBezTo>
                  <a:pt x="3894667" y="1560945"/>
                  <a:pt x="3896115" y="1541113"/>
                  <a:pt x="3888509" y="1524000"/>
                </a:cubicBezTo>
                <a:cubicBezTo>
                  <a:pt x="3883204" y="1512064"/>
                  <a:pt x="3869162" y="1506326"/>
                  <a:pt x="3860800" y="1496291"/>
                </a:cubicBezTo>
                <a:cubicBezTo>
                  <a:pt x="3853693" y="1487763"/>
                  <a:pt x="3847834" y="1478220"/>
                  <a:pt x="3842327" y="1468582"/>
                </a:cubicBezTo>
                <a:cubicBezTo>
                  <a:pt x="3835496" y="1456628"/>
                  <a:pt x="3828968" y="1444421"/>
                  <a:pt x="3823855" y="1431637"/>
                </a:cubicBezTo>
                <a:cubicBezTo>
                  <a:pt x="3805995" y="1386986"/>
                  <a:pt x="3809602" y="1367287"/>
                  <a:pt x="3777673" y="1330037"/>
                </a:cubicBezTo>
                <a:cubicBezTo>
                  <a:pt x="3770449" y="1321609"/>
                  <a:pt x="3758997" y="1318016"/>
                  <a:pt x="3749964" y="1311564"/>
                </a:cubicBezTo>
                <a:cubicBezTo>
                  <a:pt x="3737437" y="1302616"/>
                  <a:pt x="3725333" y="1293091"/>
                  <a:pt x="3713018" y="1283855"/>
                </a:cubicBezTo>
                <a:cubicBezTo>
                  <a:pt x="3700703" y="1265382"/>
                  <a:pt x="3683093" y="1249499"/>
                  <a:pt x="3676073" y="1228437"/>
                </a:cubicBezTo>
                <a:cubicBezTo>
                  <a:pt x="3672994" y="1219201"/>
                  <a:pt x="3671191" y="1209436"/>
                  <a:pt x="3666837" y="1200728"/>
                </a:cubicBezTo>
                <a:cubicBezTo>
                  <a:pt x="3661873" y="1190799"/>
                  <a:pt x="3653329" y="1182947"/>
                  <a:pt x="3648364" y="1173018"/>
                </a:cubicBezTo>
                <a:cubicBezTo>
                  <a:pt x="3640949" y="1158189"/>
                  <a:pt x="3639399" y="1140419"/>
                  <a:pt x="3629891" y="1126837"/>
                </a:cubicBezTo>
                <a:cubicBezTo>
                  <a:pt x="3602287" y="1087404"/>
                  <a:pt x="3588347" y="1085288"/>
                  <a:pt x="3556000" y="1062182"/>
                </a:cubicBezTo>
                <a:cubicBezTo>
                  <a:pt x="3543474" y="1053234"/>
                  <a:pt x="3531370" y="1043709"/>
                  <a:pt x="3519055" y="1034473"/>
                </a:cubicBezTo>
                <a:cubicBezTo>
                  <a:pt x="3512897" y="1022158"/>
                  <a:pt x="3509542" y="1007982"/>
                  <a:pt x="3500582" y="997528"/>
                </a:cubicBezTo>
                <a:cubicBezTo>
                  <a:pt x="3490564" y="985840"/>
                  <a:pt x="3475325" y="979836"/>
                  <a:pt x="3463637" y="969818"/>
                </a:cubicBezTo>
                <a:cubicBezTo>
                  <a:pt x="3453719" y="961317"/>
                  <a:pt x="3445845" y="950610"/>
                  <a:pt x="3435927" y="942109"/>
                </a:cubicBezTo>
                <a:cubicBezTo>
                  <a:pt x="3424239" y="932091"/>
                  <a:pt x="3409867" y="925285"/>
                  <a:pt x="3398982" y="914400"/>
                </a:cubicBezTo>
                <a:cubicBezTo>
                  <a:pt x="3391133" y="906551"/>
                  <a:pt x="3387884" y="894988"/>
                  <a:pt x="3380509" y="886691"/>
                </a:cubicBezTo>
                <a:cubicBezTo>
                  <a:pt x="3334496" y="834927"/>
                  <a:pt x="3339496" y="840876"/>
                  <a:pt x="3297382" y="812800"/>
                </a:cubicBezTo>
                <a:cubicBezTo>
                  <a:pt x="3275661" y="780219"/>
                  <a:pt x="3287552" y="785769"/>
                  <a:pt x="3251200" y="775855"/>
                </a:cubicBezTo>
                <a:cubicBezTo>
                  <a:pt x="3226706" y="769175"/>
                  <a:pt x="3177309" y="757382"/>
                  <a:pt x="3177309" y="757382"/>
                </a:cubicBezTo>
                <a:lnTo>
                  <a:pt x="3121891" y="720437"/>
                </a:lnTo>
                <a:cubicBezTo>
                  <a:pt x="3112655" y="714279"/>
                  <a:pt x="3102031" y="709813"/>
                  <a:pt x="3094182" y="701964"/>
                </a:cubicBezTo>
                <a:cubicBezTo>
                  <a:pt x="3073756" y="681538"/>
                  <a:pt x="3064481" y="668641"/>
                  <a:pt x="3038764" y="655782"/>
                </a:cubicBezTo>
                <a:cubicBezTo>
                  <a:pt x="3016443" y="644622"/>
                  <a:pt x="2997772" y="646183"/>
                  <a:pt x="2974109" y="637309"/>
                </a:cubicBezTo>
                <a:cubicBezTo>
                  <a:pt x="2961217" y="632475"/>
                  <a:pt x="2949819" y="624261"/>
                  <a:pt x="2937164" y="618837"/>
                </a:cubicBezTo>
                <a:cubicBezTo>
                  <a:pt x="2928215" y="615002"/>
                  <a:pt x="2918691" y="612679"/>
                  <a:pt x="2909455" y="609600"/>
                </a:cubicBezTo>
                <a:cubicBezTo>
                  <a:pt x="2897140" y="600364"/>
                  <a:pt x="2885036" y="590839"/>
                  <a:pt x="2872509" y="581891"/>
                </a:cubicBezTo>
                <a:cubicBezTo>
                  <a:pt x="2863476" y="575439"/>
                  <a:pt x="2850683" y="572831"/>
                  <a:pt x="2844800" y="563418"/>
                </a:cubicBezTo>
                <a:cubicBezTo>
                  <a:pt x="2834480" y="546906"/>
                  <a:pt x="2826327" y="508000"/>
                  <a:pt x="2826327" y="508000"/>
                </a:cubicBezTo>
                <a:cubicBezTo>
                  <a:pt x="2818331" y="444026"/>
                  <a:pt x="2819944" y="442325"/>
                  <a:pt x="2807855" y="387928"/>
                </a:cubicBezTo>
                <a:cubicBezTo>
                  <a:pt x="2807046" y="384286"/>
                  <a:pt x="2794358" y="330239"/>
                  <a:pt x="2789382" y="323273"/>
                </a:cubicBezTo>
                <a:cubicBezTo>
                  <a:pt x="2765436" y="289748"/>
                  <a:pt x="2745258" y="284133"/>
                  <a:pt x="2715491" y="258618"/>
                </a:cubicBezTo>
                <a:cubicBezTo>
                  <a:pt x="2671464" y="220880"/>
                  <a:pt x="2707205" y="237383"/>
                  <a:pt x="2660073" y="221673"/>
                </a:cubicBezTo>
                <a:cubicBezTo>
                  <a:pt x="2650837" y="215515"/>
                  <a:pt x="2642567" y="207573"/>
                  <a:pt x="2632364" y="203200"/>
                </a:cubicBezTo>
                <a:cubicBezTo>
                  <a:pt x="2620696" y="198200"/>
                  <a:pt x="2607624" y="197451"/>
                  <a:pt x="2595418" y="193964"/>
                </a:cubicBezTo>
                <a:cubicBezTo>
                  <a:pt x="2586057" y="191289"/>
                  <a:pt x="2576945" y="187807"/>
                  <a:pt x="2567709" y="184728"/>
                </a:cubicBezTo>
                <a:cubicBezTo>
                  <a:pt x="2561552" y="175491"/>
                  <a:pt x="2557591" y="164328"/>
                  <a:pt x="2549237" y="157018"/>
                </a:cubicBezTo>
                <a:cubicBezTo>
                  <a:pt x="2532529" y="142398"/>
                  <a:pt x="2493818" y="120073"/>
                  <a:pt x="2493818" y="120073"/>
                </a:cubicBezTo>
                <a:cubicBezTo>
                  <a:pt x="2490739" y="110837"/>
                  <a:pt x="2490559" y="100049"/>
                  <a:pt x="2484582" y="92364"/>
                </a:cubicBezTo>
                <a:cubicBezTo>
                  <a:pt x="2473541" y="78168"/>
                  <a:pt x="2428709" y="30586"/>
                  <a:pt x="2401455" y="18473"/>
                </a:cubicBezTo>
                <a:cubicBezTo>
                  <a:pt x="2383661" y="10565"/>
                  <a:pt x="2346037" y="0"/>
                  <a:pt x="2346037" y="0"/>
                </a:cubicBezTo>
                <a:cubicBezTo>
                  <a:pt x="2287540" y="3079"/>
                  <a:pt x="2228707" y="2258"/>
                  <a:pt x="2170546" y="9237"/>
                </a:cubicBezTo>
                <a:cubicBezTo>
                  <a:pt x="2151213" y="11557"/>
                  <a:pt x="2134018" y="22986"/>
                  <a:pt x="2115127" y="27709"/>
                </a:cubicBezTo>
                <a:cubicBezTo>
                  <a:pt x="2102812" y="30788"/>
                  <a:pt x="2090068" y="32489"/>
                  <a:pt x="2078182" y="36946"/>
                </a:cubicBezTo>
                <a:cubicBezTo>
                  <a:pt x="2065290" y="41780"/>
                  <a:pt x="2054949" y="54171"/>
                  <a:pt x="2041237" y="55418"/>
                </a:cubicBezTo>
                <a:cubicBezTo>
                  <a:pt x="1952266" y="63506"/>
                  <a:pt x="1862667" y="61576"/>
                  <a:pt x="1773382" y="64655"/>
                </a:cubicBezTo>
                <a:cubicBezTo>
                  <a:pt x="1754909" y="67734"/>
                  <a:pt x="1736503" y="71242"/>
                  <a:pt x="1717964" y="73891"/>
                </a:cubicBezTo>
                <a:cubicBezTo>
                  <a:pt x="1659676" y="82218"/>
                  <a:pt x="1599492" y="85871"/>
                  <a:pt x="1542473" y="101600"/>
                </a:cubicBezTo>
                <a:cubicBezTo>
                  <a:pt x="1486160" y="117134"/>
                  <a:pt x="1430914" y="136506"/>
                  <a:pt x="1376218" y="157018"/>
                </a:cubicBezTo>
                <a:cubicBezTo>
                  <a:pt x="1351588" y="166255"/>
                  <a:pt x="1327469" y="176992"/>
                  <a:pt x="1302327" y="184728"/>
                </a:cubicBezTo>
                <a:cubicBezTo>
                  <a:pt x="1287323" y="189345"/>
                  <a:pt x="1271540" y="190885"/>
                  <a:pt x="1256146" y="193964"/>
                </a:cubicBezTo>
                <a:cubicBezTo>
                  <a:pt x="1246910" y="200122"/>
                  <a:pt x="1238366" y="207473"/>
                  <a:pt x="1228437" y="212437"/>
                </a:cubicBezTo>
                <a:cubicBezTo>
                  <a:pt x="1194768" y="229271"/>
                  <a:pt x="1136069" y="227650"/>
                  <a:pt x="1108364" y="230909"/>
                </a:cubicBezTo>
                <a:cubicBezTo>
                  <a:pt x="1086743" y="233453"/>
                  <a:pt x="1065128" y="236252"/>
                  <a:pt x="1043709" y="240146"/>
                </a:cubicBezTo>
                <a:cubicBezTo>
                  <a:pt x="983712" y="251055"/>
                  <a:pt x="1027649" y="247735"/>
                  <a:pt x="960582" y="267855"/>
                </a:cubicBezTo>
                <a:cubicBezTo>
                  <a:pt x="945545" y="272366"/>
                  <a:pt x="929630" y="273283"/>
                  <a:pt x="914400" y="277091"/>
                </a:cubicBezTo>
                <a:cubicBezTo>
                  <a:pt x="904955" y="279452"/>
                  <a:pt x="895927" y="283249"/>
                  <a:pt x="886691" y="286328"/>
                </a:cubicBezTo>
                <a:cubicBezTo>
                  <a:pt x="847059" y="365590"/>
                  <a:pt x="892731" y="289523"/>
                  <a:pt x="840509" y="341746"/>
                </a:cubicBezTo>
                <a:cubicBezTo>
                  <a:pt x="832660" y="349595"/>
                  <a:pt x="829886" y="361606"/>
                  <a:pt x="822037" y="369455"/>
                </a:cubicBezTo>
                <a:cubicBezTo>
                  <a:pt x="787796" y="403696"/>
                  <a:pt x="785275" y="384448"/>
                  <a:pt x="766618" y="424873"/>
                </a:cubicBezTo>
                <a:cubicBezTo>
                  <a:pt x="761011" y="437021"/>
                  <a:pt x="736196" y="519951"/>
                  <a:pt x="711200" y="544946"/>
                </a:cubicBezTo>
                <a:cubicBezTo>
                  <a:pt x="703351" y="552795"/>
                  <a:pt x="691788" y="556043"/>
                  <a:pt x="683491" y="563418"/>
                </a:cubicBezTo>
                <a:cubicBezTo>
                  <a:pt x="663965" y="580774"/>
                  <a:pt x="649810" y="604346"/>
                  <a:pt x="628073" y="618837"/>
                </a:cubicBezTo>
                <a:cubicBezTo>
                  <a:pt x="618837" y="624994"/>
                  <a:pt x="610293" y="632345"/>
                  <a:pt x="600364" y="637309"/>
                </a:cubicBezTo>
                <a:cubicBezTo>
                  <a:pt x="591656" y="641663"/>
                  <a:pt x="572655" y="646546"/>
                  <a:pt x="572655" y="646546"/>
                </a:cubicBezTo>
              </a:path>
            </a:pathLst>
          </a:cu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3429000" y="1485901"/>
            <a:ext cx="1428750" cy="859631"/>
          </a:xfrm>
          <a:custGeom>
            <a:avLst/>
            <a:gdLst>
              <a:gd name="T0" fmla="*/ 75764 w 1821437"/>
              <a:gd name="T1" fmla="*/ 544945 h 1123434"/>
              <a:gd name="T2" fmla="*/ 158892 w 1821437"/>
              <a:gd name="T3" fmla="*/ 434109 h 1123434"/>
              <a:gd name="T4" fmla="*/ 260492 w 1821437"/>
              <a:gd name="T5" fmla="*/ 332509 h 1123434"/>
              <a:gd name="T6" fmla="*/ 343619 w 1821437"/>
              <a:gd name="T7" fmla="*/ 240145 h 1123434"/>
              <a:gd name="T8" fmla="*/ 426746 w 1821437"/>
              <a:gd name="T9" fmla="*/ 193964 h 1123434"/>
              <a:gd name="T10" fmla="*/ 528346 w 1821437"/>
              <a:gd name="T11" fmla="*/ 110836 h 1123434"/>
              <a:gd name="T12" fmla="*/ 639182 w 1821437"/>
              <a:gd name="T13" fmla="*/ 73891 h 1123434"/>
              <a:gd name="T14" fmla="*/ 703837 w 1821437"/>
              <a:gd name="T15" fmla="*/ 92364 h 1123434"/>
              <a:gd name="T16" fmla="*/ 934746 w 1821437"/>
              <a:gd name="T17" fmla="*/ 92364 h 1123434"/>
              <a:gd name="T18" fmla="*/ 1073292 w 1821437"/>
              <a:gd name="T19" fmla="*/ 73891 h 1123434"/>
              <a:gd name="T20" fmla="*/ 1193364 w 1821437"/>
              <a:gd name="T21" fmla="*/ 36945 h 1123434"/>
              <a:gd name="T22" fmla="*/ 1276492 w 1821437"/>
              <a:gd name="T23" fmla="*/ 9236 h 1123434"/>
              <a:gd name="T24" fmla="*/ 1525873 w 1821437"/>
              <a:gd name="T25" fmla="*/ 18473 h 1123434"/>
              <a:gd name="T26" fmla="*/ 1636710 w 1821437"/>
              <a:gd name="T27" fmla="*/ 36945 h 1123434"/>
              <a:gd name="T28" fmla="*/ 1729073 w 1821437"/>
              <a:gd name="T29" fmla="*/ 64654 h 1123434"/>
              <a:gd name="T30" fmla="*/ 1821437 w 1821437"/>
              <a:gd name="T31" fmla="*/ 129309 h 1123434"/>
              <a:gd name="T32" fmla="*/ 1793728 w 1821437"/>
              <a:gd name="T33" fmla="*/ 295564 h 1123434"/>
              <a:gd name="T34" fmla="*/ 1766019 w 1821437"/>
              <a:gd name="T35" fmla="*/ 434109 h 1123434"/>
              <a:gd name="T36" fmla="*/ 1719837 w 1821437"/>
              <a:gd name="T37" fmla="*/ 480291 h 1123434"/>
              <a:gd name="T38" fmla="*/ 1618237 w 1821437"/>
              <a:gd name="T39" fmla="*/ 581891 h 1123434"/>
              <a:gd name="T40" fmla="*/ 1451982 w 1821437"/>
              <a:gd name="T41" fmla="*/ 618836 h 1123434"/>
              <a:gd name="T42" fmla="*/ 1415037 w 1821437"/>
              <a:gd name="T43" fmla="*/ 683491 h 1123434"/>
              <a:gd name="T44" fmla="*/ 1359619 w 1821437"/>
              <a:gd name="T45" fmla="*/ 812800 h 1123434"/>
              <a:gd name="T46" fmla="*/ 1239546 w 1821437"/>
              <a:gd name="T47" fmla="*/ 923636 h 1123434"/>
              <a:gd name="T48" fmla="*/ 1147182 w 1821437"/>
              <a:gd name="T49" fmla="*/ 979054 h 1123434"/>
              <a:gd name="T50" fmla="*/ 1082528 w 1821437"/>
              <a:gd name="T51" fmla="*/ 1006764 h 1123434"/>
              <a:gd name="T52" fmla="*/ 953219 w 1821437"/>
              <a:gd name="T53" fmla="*/ 1043709 h 1123434"/>
              <a:gd name="T54" fmla="*/ 796201 w 1821437"/>
              <a:gd name="T55" fmla="*/ 1089891 h 1123434"/>
              <a:gd name="T56" fmla="*/ 546819 w 1821437"/>
              <a:gd name="T57" fmla="*/ 1108364 h 1123434"/>
              <a:gd name="T58" fmla="*/ 380564 w 1821437"/>
              <a:gd name="T59" fmla="*/ 1080654 h 1123434"/>
              <a:gd name="T60" fmla="*/ 195837 w 1821437"/>
              <a:gd name="T61" fmla="*/ 1062182 h 1123434"/>
              <a:gd name="T62" fmla="*/ 158892 w 1821437"/>
              <a:gd name="T63" fmla="*/ 1016000 h 1123434"/>
              <a:gd name="T64" fmla="*/ 94237 w 1821437"/>
              <a:gd name="T65" fmla="*/ 905164 h 1123434"/>
              <a:gd name="T66" fmla="*/ 57292 w 1821437"/>
              <a:gd name="T67" fmla="*/ 812800 h 1123434"/>
              <a:gd name="T68" fmla="*/ 11110 w 1821437"/>
              <a:gd name="T69" fmla="*/ 729673 h 1123434"/>
              <a:gd name="T70" fmla="*/ 11110 w 1821437"/>
              <a:gd name="T71" fmla="*/ 674254 h 1123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21437" h="1123434">
                <a:moveTo>
                  <a:pt x="11110" y="674254"/>
                </a:moveTo>
                <a:cubicBezTo>
                  <a:pt x="22719" y="643296"/>
                  <a:pt x="44396" y="568471"/>
                  <a:pt x="75764" y="544945"/>
                </a:cubicBezTo>
                <a:lnTo>
                  <a:pt x="112710" y="517236"/>
                </a:lnTo>
                <a:cubicBezTo>
                  <a:pt x="128967" y="468464"/>
                  <a:pt x="116545" y="497630"/>
                  <a:pt x="158892" y="434109"/>
                </a:cubicBezTo>
                <a:cubicBezTo>
                  <a:pt x="165049" y="424873"/>
                  <a:pt x="168128" y="412558"/>
                  <a:pt x="177364" y="406400"/>
                </a:cubicBezTo>
                <a:cubicBezTo>
                  <a:pt x="208886" y="385385"/>
                  <a:pt x="239404" y="367655"/>
                  <a:pt x="260492" y="332509"/>
                </a:cubicBezTo>
                <a:cubicBezTo>
                  <a:pt x="269728" y="317115"/>
                  <a:pt x="277430" y="300689"/>
                  <a:pt x="288201" y="286327"/>
                </a:cubicBezTo>
                <a:cubicBezTo>
                  <a:pt x="299076" y="271827"/>
                  <a:pt x="326019" y="247967"/>
                  <a:pt x="343619" y="240145"/>
                </a:cubicBezTo>
                <a:cubicBezTo>
                  <a:pt x="361413" y="232237"/>
                  <a:pt x="399037" y="221673"/>
                  <a:pt x="399037" y="221673"/>
                </a:cubicBezTo>
                <a:cubicBezTo>
                  <a:pt x="408273" y="212437"/>
                  <a:pt x="416711" y="202326"/>
                  <a:pt x="426746" y="193964"/>
                </a:cubicBezTo>
                <a:cubicBezTo>
                  <a:pt x="435274" y="186857"/>
                  <a:pt x="446606" y="183340"/>
                  <a:pt x="454455" y="175491"/>
                </a:cubicBezTo>
                <a:cubicBezTo>
                  <a:pt x="492168" y="137778"/>
                  <a:pt x="449841" y="137003"/>
                  <a:pt x="528346" y="110836"/>
                </a:cubicBezTo>
                <a:lnTo>
                  <a:pt x="611473" y="83127"/>
                </a:lnTo>
                <a:lnTo>
                  <a:pt x="639182" y="73891"/>
                </a:lnTo>
                <a:cubicBezTo>
                  <a:pt x="651497" y="76970"/>
                  <a:pt x="663922" y="79640"/>
                  <a:pt x="676128" y="83127"/>
                </a:cubicBezTo>
                <a:cubicBezTo>
                  <a:pt x="685489" y="85802"/>
                  <a:pt x="694392" y="90003"/>
                  <a:pt x="703837" y="92364"/>
                </a:cubicBezTo>
                <a:cubicBezTo>
                  <a:pt x="719067" y="96172"/>
                  <a:pt x="734625" y="98521"/>
                  <a:pt x="750019" y="101600"/>
                </a:cubicBezTo>
                <a:cubicBezTo>
                  <a:pt x="811595" y="98521"/>
                  <a:pt x="873325" y="97705"/>
                  <a:pt x="934746" y="92364"/>
                </a:cubicBezTo>
                <a:cubicBezTo>
                  <a:pt x="944445" y="91521"/>
                  <a:pt x="952804" y="84414"/>
                  <a:pt x="962455" y="83127"/>
                </a:cubicBezTo>
                <a:cubicBezTo>
                  <a:pt x="999203" y="78227"/>
                  <a:pt x="1036346" y="76970"/>
                  <a:pt x="1073292" y="73891"/>
                </a:cubicBezTo>
                <a:cubicBezTo>
                  <a:pt x="1097922" y="67733"/>
                  <a:pt x="1122917" y="62884"/>
                  <a:pt x="1147182" y="55418"/>
                </a:cubicBezTo>
                <a:cubicBezTo>
                  <a:pt x="1163029" y="50542"/>
                  <a:pt x="1177782" y="42611"/>
                  <a:pt x="1193364" y="36945"/>
                </a:cubicBezTo>
                <a:cubicBezTo>
                  <a:pt x="1211664" y="30291"/>
                  <a:pt x="1230309" y="24630"/>
                  <a:pt x="1248782" y="18473"/>
                </a:cubicBezTo>
                <a:lnTo>
                  <a:pt x="1276492" y="9236"/>
                </a:lnTo>
                <a:lnTo>
                  <a:pt x="1304201" y="0"/>
                </a:lnTo>
                <a:lnTo>
                  <a:pt x="1525873" y="18473"/>
                </a:lnTo>
                <a:cubicBezTo>
                  <a:pt x="1541451" y="20420"/>
                  <a:pt x="1556570" y="25128"/>
                  <a:pt x="1572055" y="27709"/>
                </a:cubicBezTo>
                <a:cubicBezTo>
                  <a:pt x="1593529" y="31288"/>
                  <a:pt x="1615158" y="33866"/>
                  <a:pt x="1636710" y="36945"/>
                </a:cubicBezTo>
                <a:cubicBezTo>
                  <a:pt x="1645946" y="40024"/>
                  <a:pt x="1655058" y="43507"/>
                  <a:pt x="1664419" y="46182"/>
                </a:cubicBezTo>
                <a:cubicBezTo>
                  <a:pt x="1687854" y="52878"/>
                  <a:pt x="1706928" y="55163"/>
                  <a:pt x="1729073" y="64654"/>
                </a:cubicBezTo>
                <a:cubicBezTo>
                  <a:pt x="1747673" y="72626"/>
                  <a:pt x="1777358" y="87958"/>
                  <a:pt x="1793728" y="101600"/>
                </a:cubicBezTo>
                <a:cubicBezTo>
                  <a:pt x="1803763" y="109962"/>
                  <a:pt x="1812201" y="120073"/>
                  <a:pt x="1821437" y="129309"/>
                </a:cubicBezTo>
                <a:cubicBezTo>
                  <a:pt x="1816989" y="169344"/>
                  <a:pt x="1812179" y="226385"/>
                  <a:pt x="1802964" y="267854"/>
                </a:cubicBezTo>
                <a:cubicBezTo>
                  <a:pt x="1800852" y="277358"/>
                  <a:pt x="1795917" y="286077"/>
                  <a:pt x="1793728" y="295564"/>
                </a:cubicBezTo>
                <a:cubicBezTo>
                  <a:pt x="1786668" y="326157"/>
                  <a:pt x="1781413" y="357139"/>
                  <a:pt x="1775255" y="387927"/>
                </a:cubicBezTo>
                <a:cubicBezTo>
                  <a:pt x="1772176" y="403321"/>
                  <a:pt x="1779081" y="425401"/>
                  <a:pt x="1766019" y="434109"/>
                </a:cubicBezTo>
                <a:lnTo>
                  <a:pt x="1738310" y="452582"/>
                </a:lnTo>
                <a:cubicBezTo>
                  <a:pt x="1732152" y="461818"/>
                  <a:pt x="1724346" y="470147"/>
                  <a:pt x="1719837" y="480291"/>
                </a:cubicBezTo>
                <a:cubicBezTo>
                  <a:pt x="1711929" y="498085"/>
                  <a:pt x="1717566" y="524908"/>
                  <a:pt x="1701364" y="535709"/>
                </a:cubicBezTo>
                <a:cubicBezTo>
                  <a:pt x="1683031" y="547931"/>
                  <a:pt x="1647192" y="578843"/>
                  <a:pt x="1618237" y="581891"/>
                </a:cubicBezTo>
                <a:cubicBezTo>
                  <a:pt x="1569151" y="587058"/>
                  <a:pt x="1519716" y="588048"/>
                  <a:pt x="1470455" y="591127"/>
                </a:cubicBezTo>
                <a:cubicBezTo>
                  <a:pt x="1464297" y="600363"/>
                  <a:pt x="1459089" y="610308"/>
                  <a:pt x="1451982" y="618836"/>
                </a:cubicBezTo>
                <a:cubicBezTo>
                  <a:pt x="1443620" y="628871"/>
                  <a:pt x="1430754" y="635204"/>
                  <a:pt x="1424273" y="646545"/>
                </a:cubicBezTo>
                <a:cubicBezTo>
                  <a:pt x="1417975" y="657567"/>
                  <a:pt x="1418116" y="671176"/>
                  <a:pt x="1415037" y="683491"/>
                </a:cubicBezTo>
                <a:cubicBezTo>
                  <a:pt x="1412254" y="711324"/>
                  <a:pt x="1420252" y="777224"/>
                  <a:pt x="1387328" y="803564"/>
                </a:cubicBezTo>
                <a:cubicBezTo>
                  <a:pt x="1379726" y="809646"/>
                  <a:pt x="1368855" y="809721"/>
                  <a:pt x="1359619" y="812800"/>
                </a:cubicBezTo>
                <a:cubicBezTo>
                  <a:pt x="1260702" y="911717"/>
                  <a:pt x="1413452" y="761579"/>
                  <a:pt x="1294964" y="868218"/>
                </a:cubicBezTo>
                <a:cubicBezTo>
                  <a:pt x="1275546" y="885694"/>
                  <a:pt x="1258019" y="905163"/>
                  <a:pt x="1239546" y="923636"/>
                </a:cubicBezTo>
                <a:cubicBezTo>
                  <a:pt x="1222903" y="940279"/>
                  <a:pt x="1206630" y="960174"/>
                  <a:pt x="1184128" y="969818"/>
                </a:cubicBezTo>
                <a:cubicBezTo>
                  <a:pt x="1172460" y="974818"/>
                  <a:pt x="1159388" y="975567"/>
                  <a:pt x="1147182" y="979054"/>
                </a:cubicBezTo>
                <a:cubicBezTo>
                  <a:pt x="1137821" y="981729"/>
                  <a:pt x="1128422" y="984456"/>
                  <a:pt x="1119473" y="988291"/>
                </a:cubicBezTo>
                <a:cubicBezTo>
                  <a:pt x="1106818" y="993715"/>
                  <a:pt x="1095312" y="1001650"/>
                  <a:pt x="1082528" y="1006764"/>
                </a:cubicBezTo>
                <a:cubicBezTo>
                  <a:pt x="1016488" y="1033180"/>
                  <a:pt x="1042760" y="1019015"/>
                  <a:pt x="980928" y="1034473"/>
                </a:cubicBezTo>
                <a:cubicBezTo>
                  <a:pt x="971483" y="1036834"/>
                  <a:pt x="962664" y="1041348"/>
                  <a:pt x="953219" y="1043709"/>
                </a:cubicBezTo>
                <a:cubicBezTo>
                  <a:pt x="937989" y="1047516"/>
                  <a:pt x="922431" y="1049866"/>
                  <a:pt x="907037" y="1052945"/>
                </a:cubicBezTo>
                <a:cubicBezTo>
                  <a:pt x="823734" y="1094598"/>
                  <a:pt x="927059" y="1046273"/>
                  <a:pt x="796201" y="1089891"/>
                </a:cubicBezTo>
                <a:cubicBezTo>
                  <a:pt x="786965" y="1092970"/>
                  <a:pt x="778201" y="1098408"/>
                  <a:pt x="768492" y="1099127"/>
                </a:cubicBezTo>
                <a:cubicBezTo>
                  <a:pt x="694739" y="1104590"/>
                  <a:pt x="620710" y="1105285"/>
                  <a:pt x="546819" y="1108364"/>
                </a:cubicBezTo>
                <a:cubicBezTo>
                  <a:pt x="493611" y="1126099"/>
                  <a:pt x="491979" y="1130686"/>
                  <a:pt x="408273" y="1108364"/>
                </a:cubicBezTo>
                <a:cubicBezTo>
                  <a:pt x="395652" y="1104998"/>
                  <a:pt x="390599" y="1089016"/>
                  <a:pt x="380564" y="1080654"/>
                </a:cubicBezTo>
                <a:cubicBezTo>
                  <a:pt x="372036" y="1073548"/>
                  <a:pt x="362091" y="1068339"/>
                  <a:pt x="352855" y="1062182"/>
                </a:cubicBezTo>
                <a:cubicBezTo>
                  <a:pt x="319440" y="1065523"/>
                  <a:pt x="234404" y="1081465"/>
                  <a:pt x="195837" y="1062182"/>
                </a:cubicBezTo>
                <a:cubicBezTo>
                  <a:pt x="187129" y="1057828"/>
                  <a:pt x="192683" y="1042076"/>
                  <a:pt x="186601" y="1034473"/>
                </a:cubicBezTo>
                <a:cubicBezTo>
                  <a:pt x="179666" y="1025805"/>
                  <a:pt x="168128" y="1022158"/>
                  <a:pt x="158892" y="1016000"/>
                </a:cubicBezTo>
                <a:cubicBezTo>
                  <a:pt x="142634" y="967230"/>
                  <a:pt x="155055" y="996391"/>
                  <a:pt x="112710" y="932873"/>
                </a:cubicBezTo>
                <a:lnTo>
                  <a:pt x="94237" y="905164"/>
                </a:lnTo>
                <a:lnTo>
                  <a:pt x="75764" y="877454"/>
                </a:lnTo>
                <a:cubicBezTo>
                  <a:pt x="44715" y="784303"/>
                  <a:pt x="92096" y="928814"/>
                  <a:pt x="57292" y="812800"/>
                </a:cubicBezTo>
                <a:cubicBezTo>
                  <a:pt x="51697" y="794149"/>
                  <a:pt x="52588" y="771151"/>
                  <a:pt x="38819" y="757382"/>
                </a:cubicBezTo>
                <a:lnTo>
                  <a:pt x="11110" y="729673"/>
                </a:lnTo>
                <a:cubicBezTo>
                  <a:pt x="2285" y="703199"/>
                  <a:pt x="-8706" y="685505"/>
                  <a:pt x="11110" y="655782"/>
                </a:cubicBezTo>
                <a:cubicBezTo>
                  <a:pt x="16511" y="647681"/>
                  <a:pt x="38819" y="646545"/>
                  <a:pt x="11110" y="6742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392217" y="2875360"/>
            <a:ext cx="373856" cy="415528"/>
          </a:xfrm>
          <a:custGeom>
            <a:avLst/>
            <a:gdLst>
              <a:gd name="T0" fmla="*/ 221544 w 498763"/>
              <a:gd name="T1" fmla="*/ 9225 h 554674"/>
              <a:gd name="T2" fmla="*/ 203083 w 498763"/>
              <a:gd name="T3" fmla="*/ 73806 h 554674"/>
              <a:gd name="T4" fmla="*/ 175389 w 498763"/>
              <a:gd name="T5" fmla="*/ 83032 h 554674"/>
              <a:gd name="T6" fmla="*/ 120003 w 498763"/>
              <a:gd name="T7" fmla="*/ 119935 h 554674"/>
              <a:gd name="T8" fmla="*/ 83079 w 498763"/>
              <a:gd name="T9" fmla="*/ 166063 h 554674"/>
              <a:gd name="T10" fmla="*/ 36924 w 498763"/>
              <a:gd name="T11" fmla="*/ 212192 h 554674"/>
              <a:gd name="T12" fmla="*/ 27693 w 498763"/>
              <a:gd name="T13" fmla="*/ 239869 h 554674"/>
              <a:gd name="T14" fmla="*/ 9231 w 498763"/>
              <a:gd name="T15" fmla="*/ 267546 h 554674"/>
              <a:gd name="T16" fmla="*/ 0 w 498763"/>
              <a:gd name="T17" fmla="*/ 350579 h 554674"/>
              <a:gd name="T18" fmla="*/ 9231 w 498763"/>
              <a:gd name="T19" fmla="*/ 433610 h 554674"/>
              <a:gd name="T20" fmla="*/ 64617 w 498763"/>
              <a:gd name="T21" fmla="*/ 479739 h 554674"/>
              <a:gd name="T22" fmla="*/ 120003 w 498763"/>
              <a:gd name="T23" fmla="*/ 525868 h 554674"/>
              <a:gd name="T24" fmla="*/ 156927 w 498763"/>
              <a:gd name="T25" fmla="*/ 535094 h 554674"/>
              <a:gd name="T26" fmla="*/ 184620 w 498763"/>
              <a:gd name="T27" fmla="*/ 553546 h 554674"/>
              <a:gd name="T28" fmla="*/ 295392 w 498763"/>
              <a:gd name="T29" fmla="*/ 544319 h 554674"/>
              <a:gd name="T30" fmla="*/ 378471 w 498763"/>
              <a:gd name="T31" fmla="*/ 525868 h 554674"/>
              <a:gd name="T32" fmla="*/ 406165 w 498763"/>
              <a:gd name="T33" fmla="*/ 507417 h 554674"/>
              <a:gd name="T34" fmla="*/ 443089 w 498763"/>
              <a:gd name="T35" fmla="*/ 461288 h 554674"/>
              <a:gd name="T36" fmla="*/ 461551 w 498763"/>
              <a:gd name="T37" fmla="*/ 433610 h 554674"/>
              <a:gd name="T38" fmla="*/ 498475 w 498763"/>
              <a:gd name="T39" fmla="*/ 267546 h 554674"/>
              <a:gd name="T40" fmla="*/ 489244 w 498763"/>
              <a:gd name="T41" fmla="*/ 129160 h 554674"/>
              <a:gd name="T42" fmla="*/ 406165 w 498763"/>
              <a:gd name="T43" fmla="*/ 83032 h 554674"/>
              <a:gd name="T44" fmla="*/ 378471 w 498763"/>
              <a:gd name="T45" fmla="*/ 73806 h 554674"/>
              <a:gd name="T46" fmla="*/ 313855 w 498763"/>
              <a:gd name="T47" fmla="*/ 9225 h 554674"/>
              <a:gd name="T48" fmla="*/ 276930 w 498763"/>
              <a:gd name="T49" fmla="*/ 0 h 554674"/>
              <a:gd name="T50" fmla="*/ 221544 w 498763"/>
              <a:gd name="T51" fmla="*/ 9225 h 5546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98763" h="554674">
                <a:moveTo>
                  <a:pt x="221672" y="9236"/>
                </a:moveTo>
                <a:cubicBezTo>
                  <a:pt x="209357" y="21551"/>
                  <a:pt x="215079" y="54884"/>
                  <a:pt x="203200" y="73891"/>
                </a:cubicBezTo>
                <a:cubicBezTo>
                  <a:pt x="198040" y="82147"/>
                  <a:pt x="183591" y="77726"/>
                  <a:pt x="175490" y="83127"/>
                </a:cubicBezTo>
                <a:cubicBezTo>
                  <a:pt x="106297" y="129254"/>
                  <a:pt x="185962" y="98108"/>
                  <a:pt x="120072" y="120073"/>
                </a:cubicBezTo>
                <a:cubicBezTo>
                  <a:pt x="102091" y="174018"/>
                  <a:pt x="124905" y="124476"/>
                  <a:pt x="83127" y="166254"/>
                </a:cubicBezTo>
                <a:cubicBezTo>
                  <a:pt x="21552" y="227829"/>
                  <a:pt x="110834" y="163178"/>
                  <a:pt x="36945" y="212436"/>
                </a:cubicBezTo>
                <a:cubicBezTo>
                  <a:pt x="33866" y="221672"/>
                  <a:pt x="32063" y="231437"/>
                  <a:pt x="27709" y="240145"/>
                </a:cubicBezTo>
                <a:cubicBezTo>
                  <a:pt x="22745" y="250074"/>
                  <a:pt x="11928" y="257085"/>
                  <a:pt x="9236" y="267854"/>
                </a:cubicBezTo>
                <a:cubicBezTo>
                  <a:pt x="2474" y="294901"/>
                  <a:pt x="3079" y="323273"/>
                  <a:pt x="0" y="350982"/>
                </a:cubicBezTo>
                <a:cubicBezTo>
                  <a:pt x="3079" y="378691"/>
                  <a:pt x="2474" y="407062"/>
                  <a:pt x="9236" y="434109"/>
                </a:cubicBezTo>
                <a:cubicBezTo>
                  <a:pt x="17944" y="468942"/>
                  <a:pt x="39365" y="462227"/>
                  <a:pt x="64654" y="480291"/>
                </a:cubicBezTo>
                <a:cubicBezTo>
                  <a:pt x="97939" y="504066"/>
                  <a:pt x="83427" y="510768"/>
                  <a:pt x="120072" y="526473"/>
                </a:cubicBezTo>
                <a:cubicBezTo>
                  <a:pt x="131740" y="531473"/>
                  <a:pt x="144703" y="532630"/>
                  <a:pt x="157018" y="535709"/>
                </a:cubicBezTo>
                <a:cubicBezTo>
                  <a:pt x="166254" y="541867"/>
                  <a:pt x="173651" y="553444"/>
                  <a:pt x="184727" y="554182"/>
                </a:cubicBezTo>
                <a:cubicBezTo>
                  <a:pt x="221718" y="556648"/>
                  <a:pt x="258744" y="549277"/>
                  <a:pt x="295563" y="544945"/>
                </a:cubicBezTo>
                <a:cubicBezTo>
                  <a:pt x="317714" y="542339"/>
                  <a:pt x="356011" y="532143"/>
                  <a:pt x="378690" y="526473"/>
                </a:cubicBezTo>
                <a:cubicBezTo>
                  <a:pt x="387927" y="520315"/>
                  <a:pt x="399465" y="516668"/>
                  <a:pt x="406400" y="508000"/>
                </a:cubicBezTo>
                <a:cubicBezTo>
                  <a:pt x="457389" y="444264"/>
                  <a:pt x="363931" y="514762"/>
                  <a:pt x="443345" y="461818"/>
                </a:cubicBezTo>
                <a:cubicBezTo>
                  <a:pt x="449503" y="452582"/>
                  <a:pt x="457310" y="444253"/>
                  <a:pt x="461818" y="434109"/>
                </a:cubicBezTo>
                <a:cubicBezTo>
                  <a:pt x="485132" y="381653"/>
                  <a:pt x="490759" y="323884"/>
                  <a:pt x="498763" y="267854"/>
                </a:cubicBezTo>
                <a:cubicBezTo>
                  <a:pt x="495684" y="221672"/>
                  <a:pt x="499567" y="174491"/>
                  <a:pt x="489527" y="129309"/>
                </a:cubicBezTo>
                <a:cubicBezTo>
                  <a:pt x="482891" y="99445"/>
                  <a:pt x="422271" y="88417"/>
                  <a:pt x="406400" y="83127"/>
                </a:cubicBezTo>
                <a:lnTo>
                  <a:pt x="378690" y="73891"/>
                </a:lnTo>
                <a:cubicBezTo>
                  <a:pt x="340708" y="16917"/>
                  <a:pt x="360893" y="22624"/>
                  <a:pt x="314036" y="9236"/>
                </a:cubicBezTo>
                <a:cubicBezTo>
                  <a:pt x="301830" y="5749"/>
                  <a:pt x="289405" y="3079"/>
                  <a:pt x="277090" y="0"/>
                </a:cubicBezTo>
                <a:cubicBezTo>
                  <a:pt x="235921" y="10292"/>
                  <a:pt x="233987" y="-3079"/>
                  <a:pt x="221672" y="9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083969" y="3082529"/>
            <a:ext cx="375047" cy="416719"/>
          </a:xfrm>
          <a:custGeom>
            <a:avLst/>
            <a:gdLst>
              <a:gd name="T0" fmla="*/ 222250 w 498763"/>
              <a:gd name="T1" fmla="*/ 9252 h 554674"/>
              <a:gd name="T2" fmla="*/ 203730 w 498763"/>
              <a:gd name="T3" fmla="*/ 74018 h 554674"/>
              <a:gd name="T4" fmla="*/ 175947 w 498763"/>
              <a:gd name="T5" fmla="*/ 83270 h 554674"/>
              <a:gd name="T6" fmla="*/ 120385 w 498763"/>
              <a:gd name="T7" fmla="*/ 120279 h 554674"/>
              <a:gd name="T8" fmla="*/ 83344 w 498763"/>
              <a:gd name="T9" fmla="*/ 166539 h 554674"/>
              <a:gd name="T10" fmla="*/ 37041 w 498763"/>
              <a:gd name="T11" fmla="*/ 212800 h 554674"/>
              <a:gd name="T12" fmla="*/ 27781 w 498763"/>
              <a:gd name="T13" fmla="*/ 240557 h 554674"/>
              <a:gd name="T14" fmla="*/ 9260 w 498763"/>
              <a:gd name="T15" fmla="*/ 268313 h 554674"/>
              <a:gd name="T16" fmla="*/ 0 w 498763"/>
              <a:gd name="T17" fmla="*/ 351584 h 554674"/>
              <a:gd name="T18" fmla="*/ 9260 w 498763"/>
              <a:gd name="T19" fmla="*/ 434853 h 554674"/>
              <a:gd name="T20" fmla="*/ 64823 w 498763"/>
              <a:gd name="T21" fmla="*/ 481114 h 554674"/>
              <a:gd name="T22" fmla="*/ 120385 w 498763"/>
              <a:gd name="T23" fmla="*/ 527376 h 554674"/>
              <a:gd name="T24" fmla="*/ 157427 w 498763"/>
              <a:gd name="T25" fmla="*/ 536627 h 554674"/>
              <a:gd name="T26" fmla="*/ 185208 w 498763"/>
              <a:gd name="T27" fmla="*/ 555132 h 554674"/>
              <a:gd name="T28" fmla="*/ 296333 w 498763"/>
              <a:gd name="T29" fmla="*/ 545879 h 554674"/>
              <a:gd name="T30" fmla="*/ 379677 w 498763"/>
              <a:gd name="T31" fmla="*/ 527376 h 554674"/>
              <a:gd name="T32" fmla="*/ 407459 w 498763"/>
              <a:gd name="T33" fmla="*/ 508871 h 554674"/>
              <a:gd name="T34" fmla="*/ 444501 w 498763"/>
              <a:gd name="T35" fmla="*/ 462610 h 554674"/>
              <a:gd name="T36" fmla="*/ 463022 w 498763"/>
              <a:gd name="T37" fmla="*/ 434853 h 554674"/>
              <a:gd name="T38" fmla="*/ 500063 w 498763"/>
              <a:gd name="T39" fmla="*/ 268313 h 554674"/>
              <a:gd name="T40" fmla="*/ 490803 w 498763"/>
              <a:gd name="T41" fmla="*/ 129531 h 554674"/>
              <a:gd name="T42" fmla="*/ 407459 w 498763"/>
              <a:gd name="T43" fmla="*/ 83270 h 554674"/>
              <a:gd name="T44" fmla="*/ 379677 w 498763"/>
              <a:gd name="T45" fmla="*/ 74018 h 554674"/>
              <a:gd name="T46" fmla="*/ 314855 w 498763"/>
              <a:gd name="T47" fmla="*/ 9252 h 554674"/>
              <a:gd name="T48" fmla="*/ 277812 w 498763"/>
              <a:gd name="T49" fmla="*/ 0 h 554674"/>
              <a:gd name="T50" fmla="*/ 222250 w 498763"/>
              <a:gd name="T51" fmla="*/ 9252 h 5546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98763" h="554674">
                <a:moveTo>
                  <a:pt x="221672" y="9236"/>
                </a:moveTo>
                <a:cubicBezTo>
                  <a:pt x="209357" y="21551"/>
                  <a:pt x="215079" y="54884"/>
                  <a:pt x="203200" y="73891"/>
                </a:cubicBezTo>
                <a:cubicBezTo>
                  <a:pt x="198040" y="82147"/>
                  <a:pt x="183591" y="77726"/>
                  <a:pt x="175490" y="83127"/>
                </a:cubicBezTo>
                <a:cubicBezTo>
                  <a:pt x="106297" y="129254"/>
                  <a:pt x="185962" y="98108"/>
                  <a:pt x="120072" y="120073"/>
                </a:cubicBezTo>
                <a:cubicBezTo>
                  <a:pt x="102091" y="174018"/>
                  <a:pt x="124905" y="124476"/>
                  <a:pt x="83127" y="166254"/>
                </a:cubicBezTo>
                <a:cubicBezTo>
                  <a:pt x="21552" y="227829"/>
                  <a:pt x="110834" y="163178"/>
                  <a:pt x="36945" y="212436"/>
                </a:cubicBezTo>
                <a:cubicBezTo>
                  <a:pt x="33866" y="221672"/>
                  <a:pt x="32063" y="231437"/>
                  <a:pt x="27709" y="240145"/>
                </a:cubicBezTo>
                <a:cubicBezTo>
                  <a:pt x="22745" y="250074"/>
                  <a:pt x="11928" y="257085"/>
                  <a:pt x="9236" y="267854"/>
                </a:cubicBezTo>
                <a:cubicBezTo>
                  <a:pt x="2474" y="294901"/>
                  <a:pt x="3079" y="323273"/>
                  <a:pt x="0" y="350982"/>
                </a:cubicBezTo>
                <a:cubicBezTo>
                  <a:pt x="3079" y="378691"/>
                  <a:pt x="2474" y="407062"/>
                  <a:pt x="9236" y="434109"/>
                </a:cubicBezTo>
                <a:cubicBezTo>
                  <a:pt x="17944" y="468942"/>
                  <a:pt x="39365" y="462227"/>
                  <a:pt x="64654" y="480291"/>
                </a:cubicBezTo>
                <a:cubicBezTo>
                  <a:pt x="97939" y="504066"/>
                  <a:pt x="83427" y="510768"/>
                  <a:pt x="120072" y="526473"/>
                </a:cubicBezTo>
                <a:cubicBezTo>
                  <a:pt x="131740" y="531473"/>
                  <a:pt x="144703" y="532630"/>
                  <a:pt x="157018" y="535709"/>
                </a:cubicBezTo>
                <a:cubicBezTo>
                  <a:pt x="166254" y="541867"/>
                  <a:pt x="173651" y="553444"/>
                  <a:pt x="184727" y="554182"/>
                </a:cubicBezTo>
                <a:cubicBezTo>
                  <a:pt x="221718" y="556648"/>
                  <a:pt x="258744" y="549277"/>
                  <a:pt x="295563" y="544945"/>
                </a:cubicBezTo>
                <a:cubicBezTo>
                  <a:pt x="317714" y="542339"/>
                  <a:pt x="356011" y="532143"/>
                  <a:pt x="378690" y="526473"/>
                </a:cubicBezTo>
                <a:cubicBezTo>
                  <a:pt x="387927" y="520315"/>
                  <a:pt x="399465" y="516668"/>
                  <a:pt x="406400" y="508000"/>
                </a:cubicBezTo>
                <a:cubicBezTo>
                  <a:pt x="457389" y="444264"/>
                  <a:pt x="363931" y="514762"/>
                  <a:pt x="443345" y="461818"/>
                </a:cubicBezTo>
                <a:cubicBezTo>
                  <a:pt x="449503" y="452582"/>
                  <a:pt x="457310" y="444253"/>
                  <a:pt x="461818" y="434109"/>
                </a:cubicBezTo>
                <a:cubicBezTo>
                  <a:pt x="485132" y="381653"/>
                  <a:pt x="490759" y="323884"/>
                  <a:pt x="498763" y="267854"/>
                </a:cubicBezTo>
                <a:cubicBezTo>
                  <a:pt x="495684" y="221672"/>
                  <a:pt x="499567" y="174491"/>
                  <a:pt x="489527" y="129309"/>
                </a:cubicBezTo>
                <a:cubicBezTo>
                  <a:pt x="482891" y="99445"/>
                  <a:pt x="422271" y="88417"/>
                  <a:pt x="406400" y="83127"/>
                </a:cubicBezTo>
                <a:lnTo>
                  <a:pt x="378690" y="73891"/>
                </a:lnTo>
                <a:cubicBezTo>
                  <a:pt x="340708" y="16917"/>
                  <a:pt x="360893" y="22624"/>
                  <a:pt x="314036" y="9236"/>
                </a:cubicBezTo>
                <a:cubicBezTo>
                  <a:pt x="301830" y="5749"/>
                  <a:pt x="289405" y="3079"/>
                  <a:pt x="277090" y="0"/>
                </a:cubicBezTo>
                <a:cubicBezTo>
                  <a:pt x="235921" y="10292"/>
                  <a:pt x="233987" y="-3079"/>
                  <a:pt x="221672" y="9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5963841" y="2138362"/>
            <a:ext cx="375047" cy="415529"/>
          </a:xfrm>
          <a:custGeom>
            <a:avLst/>
            <a:gdLst>
              <a:gd name="T0" fmla="*/ 222249 w 498763"/>
              <a:gd name="T1" fmla="*/ 9225 h 554674"/>
              <a:gd name="T2" fmla="*/ 203729 w 498763"/>
              <a:gd name="T3" fmla="*/ 73806 h 554674"/>
              <a:gd name="T4" fmla="*/ 175947 w 498763"/>
              <a:gd name="T5" fmla="*/ 83032 h 554674"/>
              <a:gd name="T6" fmla="*/ 120385 w 498763"/>
              <a:gd name="T7" fmla="*/ 119935 h 554674"/>
              <a:gd name="T8" fmla="*/ 83343 w 498763"/>
              <a:gd name="T9" fmla="*/ 166063 h 554674"/>
              <a:gd name="T10" fmla="*/ 37041 w 498763"/>
              <a:gd name="T11" fmla="*/ 212192 h 554674"/>
              <a:gd name="T12" fmla="*/ 27781 w 498763"/>
              <a:gd name="T13" fmla="*/ 239870 h 554674"/>
              <a:gd name="T14" fmla="*/ 9260 w 498763"/>
              <a:gd name="T15" fmla="*/ 267547 h 554674"/>
              <a:gd name="T16" fmla="*/ 0 w 498763"/>
              <a:gd name="T17" fmla="*/ 350580 h 554674"/>
              <a:gd name="T18" fmla="*/ 9260 w 498763"/>
              <a:gd name="T19" fmla="*/ 433611 h 554674"/>
              <a:gd name="T20" fmla="*/ 64822 w 498763"/>
              <a:gd name="T21" fmla="*/ 479740 h 554674"/>
              <a:gd name="T22" fmla="*/ 120385 w 498763"/>
              <a:gd name="T23" fmla="*/ 525869 h 554674"/>
              <a:gd name="T24" fmla="*/ 157427 w 498763"/>
              <a:gd name="T25" fmla="*/ 535095 h 554674"/>
              <a:gd name="T26" fmla="*/ 185208 w 498763"/>
              <a:gd name="T27" fmla="*/ 553547 h 554674"/>
              <a:gd name="T28" fmla="*/ 296333 w 498763"/>
              <a:gd name="T29" fmla="*/ 544320 h 554674"/>
              <a:gd name="T30" fmla="*/ 379676 w 498763"/>
              <a:gd name="T31" fmla="*/ 525869 h 554674"/>
              <a:gd name="T32" fmla="*/ 407458 w 498763"/>
              <a:gd name="T33" fmla="*/ 507418 h 554674"/>
              <a:gd name="T34" fmla="*/ 444500 w 498763"/>
              <a:gd name="T35" fmla="*/ 461288 h 554674"/>
              <a:gd name="T36" fmla="*/ 463021 w 498763"/>
              <a:gd name="T37" fmla="*/ 433611 h 554674"/>
              <a:gd name="T38" fmla="*/ 500062 w 498763"/>
              <a:gd name="T39" fmla="*/ 267547 h 554674"/>
              <a:gd name="T40" fmla="*/ 490802 w 498763"/>
              <a:gd name="T41" fmla="*/ 129161 h 554674"/>
              <a:gd name="T42" fmla="*/ 407458 w 498763"/>
              <a:gd name="T43" fmla="*/ 83032 h 554674"/>
              <a:gd name="T44" fmla="*/ 379676 w 498763"/>
              <a:gd name="T45" fmla="*/ 73806 h 554674"/>
              <a:gd name="T46" fmla="*/ 314854 w 498763"/>
              <a:gd name="T47" fmla="*/ 9225 h 554674"/>
              <a:gd name="T48" fmla="*/ 277812 w 498763"/>
              <a:gd name="T49" fmla="*/ 0 h 554674"/>
              <a:gd name="T50" fmla="*/ 222249 w 498763"/>
              <a:gd name="T51" fmla="*/ 9225 h 5546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98763" h="554674">
                <a:moveTo>
                  <a:pt x="221672" y="9236"/>
                </a:moveTo>
                <a:cubicBezTo>
                  <a:pt x="209357" y="21551"/>
                  <a:pt x="215079" y="54884"/>
                  <a:pt x="203200" y="73891"/>
                </a:cubicBezTo>
                <a:cubicBezTo>
                  <a:pt x="198040" y="82147"/>
                  <a:pt x="183591" y="77726"/>
                  <a:pt x="175490" y="83127"/>
                </a:cubicBezTo>
                <a:cubicBezTo>
                  <a:pt x="106297" y="129254"/>
                  <a:pt x="185962" y="98108"/>
                  <a:pt x="120072" y="120073"/>
                </a:cubicBezTo>
                <a:cubicBezTo>
                  <a:pt x="102091" y="174018"/>
                  <a:pt x="124905" y="124476"/>
                  <a:pt x="83127" y="166254"/>
                </a:cubicBezTo>
                <a:cubicBezTo>
                  <a:pt x="21552" y="227829"/>
                  <a:pt x="110834" y="163178"/>
                  <a:pt x="36945" y="212436"/>
                </a:cubicBezTo>
                <a:cubicBezTo>
                  <a:pt x="33866" y="221672"/>
                  <a:pt x="32063" y="231437"/>
                  <a:pt x="27709" y="240145"/>
                </a:cubicBezTo>
                <a:cubicBezTo>
                  <a:pt x="22745" y="250074"/>
                  <a:pt x="11928" y="257085"/>
                  <a:pt x="9236" y="267854"/>
                </a:cubicBezTo>
                <a:cubicBezTo>
                  <a:pt x="2474" y="294901"/>
                  <a:pt x="3079" y="323273"/>
                  <a:pt x="0" y="350982"/>
                </a:cubicBezTo>
                <a:cubicBezTo>
                  <a:pt x="3079" y="378691"/>
                  <a:pt x="2474" y="407062"/>
                  <a:pt x="9236" y="434109"/>
                </a:cubicBezTo>
                <a:cubicBezTo>
                  <a:pt x="17944" y="468942"/>
                  <a:pt x="39365" y="462227"/>
                  <a:pt x="64654" y="480291"/>
                </a:cubicBezTo>
                <a:cubicBezTo>
                  <a:pt x="97939" y="504066"/>
                  <a:pt x="83427" y="510768"/>
                  <a:pt x="120072" y="526473"/>
                </a:cubicBezTo>
                <a:cubicBezTo>
                  <a:pt x="131740" y="531473"/>
                  <a:pt x="144703" y="532630"/>
                  <a:pt x="157018" y="535709"/>
                </a:cubicBezTo>
                <a:cubicBezTo>
                  <a:pt x="166254" y="541867"/>
                  <a:pt x="173651" y="553444"/>
                  <a:pt x="184727" y="554182"/>
                </a:cubicBezTo>
                <a:cubicBezTo>
                  <a:pt x="221718" y="556648"/>
                  <a:pt x="258744" y="549277"/>
                  <a:pt x="295563" y="544945"/>
                </a:cubicBezTo>
                <a:cubicBezTo>
                  <a:pt x="317714" y="542339"/>
                  <a:pt x="356011" y="532143"/>
                  <a:pt x="378690" y="526473"/>
                </a:cubicBezTo>
                <a:cubicBezTo>
                  <a:pt x="387927" y="520315"/>
                  <a:pt x="399465" y="516668"/>
                  <a:pt x="406400" y="508000"/>
                </a:cubicBezTo>
                <a:cubicBezTo>
                  <a:pt x="457389" y="444264"/>
                  <a:pt x="363931" y="514762"/>
                  <a:pt x="443345" y="461818"/>
                </a:cubicBezTo>
                <a:cubicBezTo>
                  <a:pt x="449503" y="452582"/>
                  <a:pt x="457310" y="444253"/>
                  <a:pt x="461818" y="434109"/>
                </a:cubicBezTo>
                <a:cubicBezTo>
                  <a:pt x="485132" y="381653"/>
                  <a:pt x="490759" y="323884"/>
                  <a:pt x="498763" y="267854"/>
                </a:cubicBezTo>
                <a:cubicBezTo>
                  <a:pt x="495684" y="221672"/>
                  <a:pt x="499567" y="174491"/>
                  <a:pt x="489527" y="129309"/>
                </a:cubicBezTo>
                <a:cubicBezTo>
                  <a:pt x="482891" y="99445"/>
                  <a:pt x="422271" y="88417"/>
                  <a:pt x="406400" y="83127"/>
                </a:cubicBezTo>
                <a:lnTo>
                  <a:pt x="378690" y="73891"/>
                </a:lnTo>
                <a:cubicBezTo>
                  <a:pt x="340708" y="16917"/>
                  <a:pt x="360893" y="22624"/>
                  <a:pt x="314036" y="9236"/>
                </a:cubicBezTo>
                <a:cubicBezTo>
                  <a:pt x="301830" y="5749"/>
                  <a:pt x="289405" y="3079"/>
                  <a:pt x="277090" y="0"/>
                </a:cubicBezTo>
                <a:cubicBezTo>
                  <a:pt x="235921" y="10292"/>
                  <a:pt x="233987" y="-3079"/>
                  <a:pt x="221672" y="9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712460" y="1445340"/>
            <a:ext cx="451245" cy="415528"/>
          </a:xfrm>
          <a:custGeom>
            <a:avLst/>
            <a:gdLst>
              <a:gd name="T0" fmla="*/ 221544 w 498763"/>
              <a:gd name="T1" fmla="*/ 9225 h 554674"/>
              <a:gd name="T2" fmla="*/ 203083 w 498763"/>
              <a:gd name="T3" fmla="*/ 73806 h 554674"/>
              <a:gd name="T4" fmla="*/ 175389 w 498763"/>
              <a:gd name="T5" fmla="*/ 83032 h 554674"/>
              <a:gd name="T6" fmla="*/ 120003 w 498763"/>
              <a:gd name="T7" fmla="*/ 119935 h 554674"/>
              <a:gd name="T8" fmla="*/ 83079 w 498763"/>
              <a:gd name="T9" fmla="*/ 166063 h 554674"/>
              <a:gd name="T10" fmla="*/ 36924 w 498763"/>
              <a:gd name="T11" fmla="*/ 212192 h 554674"/>
              <a:gd name="T12" fmla="*/ 27693 w 498763"/>
              <a:gd name="T13" fmla="*/ 239869 h 554674"/>
              <a:gd name="T14" fmla="*/ 9231 w 498763"/>
              <a:gd name="T15" fmla="*/ 267546 h 554674"/>
              <a:gd name="T16" fmla="*/ 0 w 498763"/>
              <a:gd name="T17" fmla="*/ 350579 h 554674"/>
              <a:gd name="T18" fmla="*/ 9231 w 498763"/>
              <a:gd name="T19" fmla="*/ 433610 h 554674"/>
              <a:gd name="T20" fmla="*/ 64617 w 498763"/>
              <a:gd name="T21" fmla="*/ 479739 h 554674"/>
              <a:gd name="T22" fmla="*/ 120003 w 498763"/>
              <a:gd name="T23" fmla="*/ 525868 h 554674"/>
              <a:gd name="T24" fmla="*/ 156927 w 498763"/>
              <a:gd name="T25" fmla="*/ 535094 h 554674"/>
              <a:gd name="T26" fmla="*/ 184620 w 498763"/>
              <a:gd name="T27" fmla="*/ 553546 h 554674"/>
              <a:gd name="T28" fmla="*/ 295392 w 498763"/>
              <a:gd name="T29" fmla="*/ 544319 h 554674"/>
              <a:gd name="T30" fmla="*/ 378471 w 498763"/>
              <a:gd name="T31" fmla="*/ 525868 h 554674"/>
              <a:gd name="T32" fmla="*/ 406165 w 498763"/>
              <a:gd name="T33" fmla="*/ 507417 h 554674"/>
              <a:gd name="T34" fmla="*/ 443089 w 498763"/>
              <a:gd name="T35" fmla="*/ 461288 h 554674"/>
              <a:gd name="T36" fmla="*/ 461551 w 498763"/>
              <a:gd name="T37" fmla="*/ 433610 h 554674"/>
              <a:gd name="T38" fmla="*/ 498475 w 498763"/>
              <a:gd name="T39" fmla="*/ 267546 h 554674"/>
              <a:gd name="T40" fmla="*/ 489244 w 498763"/>
              <a:gd name="T41" fmla="*/ 129160 h 554674"/>
              <a:gd name="T42" fmla="*/ 406165 w 498763"/>
              <a:gd name="T43" fmla="*/ 83032 h 554674"/>
              <a:gd name="T44" fmla="*/ 378471 w 498763"/>
              <a:gd name="T45" fmla="*/ 73806 h 554674"/>
              <a:gd name="T46" fmla="*/ 313855 w 498763"/>
              <a:gd name="T47" fmla="*/ 9225 h 554674"/>
              <a:gd name="T48" fmla="*/ 276930 w 498763"/>
              <a:gd name="T49" fmla="*/ 0 h 554674"/>
              <a:gd name="T50" fmla="*/ 221544 w 498763"/>
              <a:gd name="T51" fmla="*/ 9225 h 5546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98763" h="554674">
                <a:moveTo>
                  <a:pt x="221672" y="9236"/>
                </a:moveTo>
                <a:cubicBezTo>
                  <a:pt x="209357" y="21551"/>
                  <a:pt x="215079" y="54884"/>
                  <a:pt x="203200" y="73891"/>
                </a:cubicBezTo>
                <a:cubicBezTo>
                  <a:pt x="198040" y="82147"/>
                  <a:pt x="183591" y="77726"/>
                  <a:pt x="175490" y="83127"/>
                </a:cubicBezTo>
                <a:cubicBezTo>
                  <a:pt x="106297" y="129254"/>
                  <a:pt x="185962" y="98108"/>
                  <a:pt x="120072" y="120073"/>
                </a:cubicBezTo>
                <a:cubicBezTo>
                  <a:pt x="102091" y="174018"/>
                  <a:pt x="124905" y="124476"/>
                  <a:pt x="83127" y="166254"/>
                </a:cubicBezTo>
                <a:cubicBezTo>
                  <a:pt x="21552" y="227829"/>
                  <a:pt x="110834" y="163178"/>
                  <a:pt x="36945" y="212436"/>
                </a:cubicBezTo>
                <a:cubicBezTo>
                  <a:pt x="33866" y="221672"/>
                  <a:pt x="32063" y="231437"/>
                  <a:pt x="27709" y="240145"/>
                </a:cubicBezTo>
                <a:cubicBezTo>
                  <a:pt x="22745" y="250074"/>
                  <a:pt x="11928" y="257085"/>
                  <a:pt x="9236" y="267854"/>
                </a:cubicBezTo>
                <a:cubicBezTo>
                  <a:pt x="2474" y="294901"/>
                  <a:pt x="3079" y="323273"/>
                  <a:pt x="0" y="350982"/>
                </a:cubicBezTo>
                <a:cubicBezTo>
                  <a:pt x="3079" y="378691"/>
                  <a:pt x="2474" y="407062"/>
                  <a:pt x="9236" y="434109"/>
                </a:cubicBezTo>
                <a:cubicBezTo>
                  <a:pt x="17944" y="468942"/>
                  <a:pt x="39365" y="462227"/>
                  <a:pt x="64654" y="480291"/>
                </a:cubicBezTo>
                <a:cubicBezTo>
                  <a:pt x="97939" y="504066"/>
                  <a:pt x="83427" y="510768"/>
                  <a:pt x="120072" y="526473"/>
                </a:cubicBezTo>
                <a:cubicBezTo>
                  <a:pt x="131740" y="531473"/>
                  <a:pt x="144703" y="532630"/>
                  <a:pt x="157018" y="535709"/>
                </a:cubicBezTo>
                <a:cubicBezTo>
                  <a:pt x="166254" y="541867"/>
                  <a:pt x="173651" y="553444"/>
                  <a:pt x="184727" y="554182"/>
                </a:cubicBezTo>
                <a:cubicBezTo>
                  <a:pt x="221718" y="556648"/>
                  <a:pt x="258744" y="549277"/>
                  <a:pt x="295563" y="544945"/>
                </a:cubicBezTo>
                <a:cubicBezTo>
                  <a:pt x="317714" y="542339"/>
                  <a:pt x="356011" y="532143"/>
                  <a:pt x="378690" y="526473"/>
                </a:cubicBezTo>
                <a:cubicBezTo>
                  <a:pt x="387927" y="520315"/>
                  <a:pt x="399465" y="516668"/>
                  <a:pt x="406400" y="508000"/>
                </a:cubicBezTo>
                <a:cubicBezTo>
                  <a:pt x="457389" y="444264"/>
                  <a:pt x="363931" y="514762"/>
                  <a:pt x="443345" y="461818"/>
                </a:cubicBezTo>
                <a:cubicBezTo>
                  <a:pt x="449503" y="452582"/>
                  <a:pt x="457310" y="444253"/>
                  <a:pt x="461818" y="434109"/>
                </a:cubicBezTo>
                <a:cubicBezTo>
                  <a:pt x="485132" y="381653"/>
                  <a:pt x="490759" y="323884"/>
                  <a:pt x="498763" y="267854"/>
                </a:cubicBezTo>
                <a:cubicBezTo>
                  <a:pt x="495684" y="221672"/>
                  <a:pt x="499567" y="174491"/>
                  <a:pt x="489527" y="129309"/>
                </a:cubicBezTo>
                <a:cubicBezTo>
                  <a:pt x="482891" y="99445"/>
                  <a:pt x="422271" y="88417"/>
                  <a:pt x="406400" y="83127"/>
                </a:cubicBezTo>
                <a:lnTo>
                  <a:pt x="378690" y="73891"/>
                </a:lnTo>
                <a:cubicBezTo>
                  <a:pt x="340708" y="16917"/>
                  <a:pt x="360893" y="22624"/>
                  <a:pt x="314036" y="9236"/>
                </a:cubicBezTo>
                <a:cubicBezTo>
                  <a:pt x="301830" y="5749"/>
                  <a:pt x="289405" y="3079"/>
                  <a:pt x="277090" y="0"/>
                </a:cubicBezTo>
                <a:cubicBezTo>
                  <a:pt x="235921" y="10292"/>
                  <a:pt x="233987" y="-3079"/>
                  <a:pt x="221672" y="9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857751" y="1427560"/>
            <a:ext cx="373856" cy="415528"/>
          </a:xfrm>
          <a:custGeom>
            <a:avLst/>
            <a:gdLst>
              <a:gd name="T0" fmla="*/ 221544 w 498763"/>
              <a:gd name="T1" fmla="*/ 9225 h 554674"/>
              <a:gd name="T2" fmla="*/ 203083 w 498763"/>
              <a:gd name="T3" fmla="*/ 73806 h 554674"/>
              <a:gd name="T4" fmla="*/ 175389 w 498763"/>
              <a:gd name="T5" fmla="*/ 83032 h 554674"/>
              <a:gd name="T6" fmla="*/ 120003 w 498763"/>
              <a:gd name="T7" fmla="*/ 119935 h 554674"/>
              <a:gd name="T8" fmla="*/ 83079 w 498763"/>
              <a:gd name="T9" fmla="*/ 166063 h 554674"/>
              <a:gd name="T10" fmla="*/ 36924 w 498763"/>
              <a:gd name="T11" fmla="*/ 212192 h 554674"/>
              <a:gd name="T12" fmla="*/ 27693 w 498763"/>
              <a:gd name="T13" fmla="*/ 239869 h 554674"/>
              <a:gd name="T14" fmla="*/ 9231 w 498763"/>
              <a:gd name="T15" fmla="*/ 267546 h 554674"/>
              <a:gd name="T16" fmla="*/ 0 w 498763"/>
              <a:gd name="T17" fmla="*/ 350579 h 554674"/>
              <a:gd name="T18" fmla="*/ 9231 w 498763"/>
              <a:gd name="T19" fmla="*/ 433610 h 554674"/>
              <a:gd name="T20" fmla="*/ 64617 w 498763"/>
              <a:gd name="T21" fmla="*/ 479739 h 554674"/>
              <a:gd name="T22" fmla="*/ 120003 w 498763"/>
              <a:gd name="T23" fmla="*/ 525868 h 554674"/>
              <a:gd name="T24" fmla="*/ 156927 w 498763"/>
              <a:gd name="T25" fmla="*/ 535094 h 554674"/>
              <a:gd name="T26" fmla="*/ 184620 w 498763"/>
              <a:gd name="T27" fmla="*/ 553546 h 554674"/>
              <a:gd name="T28" fmla="*/ 295392 w 498763"/>
              <a:gd name="T29" fmla="*/ 544319 h 554674"/>
              <a:gd name="T30" fmla="*/ 378471 w 498763"/>
              <a:gd name="T31" fmla="*/ 525868 h 554674"/>
              <a:gd name="T32" fmla="*/ 406165 w 498763"/>
              <a:gd name="T33" fmla="*/ 507417 h 554674"/>
              <a:gd name="T34" fmla="*/ 443089 w 498763"/>
              <a:gd name="T35" fmla="*/ 461288 h 554674"/>
              <a:gd name="T36" fmla="*/ 461551 w 498763"/>
              <a:gd name="T37" fmla="*/ 433610 h 554674"/>
              <a:gd name="T38" fmla="*/ 498475 w 498763"/>
              <a:gd name="T39" fmla="*/ 267546 h 554674"/>
              <a:gd name="T40" fmla="*/ 489244 w 498763"/>
              <a:gd name="T41" fmla="*/ 129160 h 554674"/>
              <a:gd name="T42" fmla="*/ 406165 w 498763"/>
              <a:gd name="T43" fmla="*/ 83032 h 554674"/>
              <a:gd name="T44" fmla="*/ 378471 w 498763"/>
              <a:gd name="T45" fmla="*/ 73806 h 554674"/>
              <a:gd name="T46" fmla="*/ 313855 w 498763"/>
              <a:gd name="T47" fmla="*/ 9225 h 554674"/>
              <a:gd name="T48" fmla="*/ 276930 w 498763"/>
              <a:gd name="T49" fmla="*/ 0 h 554674"/>
              <a:gd name="T50" fmla="*/ 221544 w 498763"/>
              <a:gd name="T51" fmla="*/ 9225 h 5546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98763" h="554674">
                <a:moveTo>
                  <a:pt x="221672" y="9236"/>
                </a:moveTo>
                <a:cubicBezTo>
                  <a:pt x="209357" y="21551"/>
                  <a:pt x="215079" y="54884"/>
                  <a:pt x="203200" y="73891"/>
                </a:cubicBezTo>
                <a:cubicBezTo>
                  <a:pt x="198040" y="82147"/>
                  <a:pt x="183591" y="77726"/>
                  <a:pt x="175490" y="83127"/>
                </a:cubicBezTo>
                <a:cubicBezTo>
                  <a:pt x="106297" y="129254"/>
                  <a:pt x="185962" y="98108"/>
                  <a:pt x="120072" y="120073"/>
                </a:cubicBezTo>
                <a:cubicBezTo>
                  <a:pt x="102091" y="174018"/>
                  <a:pt x="124905" y="124476"/>
                  <a:pt x="83127" y="166254"/>
                </a:cubicBezTo>
                <a:cubicBezTo>
                  <a:pt x="21552" y="227829"/>
                  <a:pt x="110834" y="163178"/>
                  <a:pt x="36945" y="212436"/>
                </a:cubicBezTo>
                <a:cubicBezTo>
                  <a:pt x="33866" y="221672"/>
                  <a:pt x="32063" y="231437"/>
                  <a:pt x="27709" y="240145"/>
                </a:cubicBezTo>
                <a:cubicBezTo>
                  <a:pt x="22745" y="250074"/>
                  <a:pt x="11928" y="257085"/>
                  <a:pt x="9236" y="267854"/>
                </a:cubicBezTo>
                <a:cubicBezTo>
                  <a:pt x="2474" y="294901"/>
                  <a:pt x="3079" y="323273"/>
                  <a:pt x="0" y="350982"/>
                </a:cubicBezTo>
                <a:cubicBezTo>
                  <a:pt x="3079" y="378691"/>
                  <a:pt x="2474" y="407062"/>
                  <a:pt x="9236" y="434109"/>
                </a:cubicBezTo>
                <a:cubicBezTo>
                  <a:pt x="17944" y="468942"/>
                  <a:pt x="39365" y="462227"/>
                  <a:pt x="64654" y="480291"/>
                </a:cubicBezTo>
                <a:cubicBezTo>
                  <a:pt x="97939" y="504066"/>
                  <a:pt x="83427" y="510768"/>
                  <a:pt x="120072" y="526473"/>
                </a:cubicBezTo>
                <a:cubicBezTo>
                  <a:pt x="131740" y="531473"/>
                  <a:pt x="144703" y="532630"/>
                  <a:pt x="157018" y="535709"/>
                </a:cubicBezTo>
                <a:cubicBezTo>
                  <a:pt x="166254" y="541867"/>
                  <a:pt x="173651" y="553444"/>
                  <a:pt x="184727" y="554182"/>
                </a:cubicBezTo>
                <a:cubicBezTo>
                  <a:pt x="221718" y="556648"/>
                  <a:pt x="258744" y="549277"/>
                  <a:pt x="295563" y="544945"/>
                </a:cubicBezTo>
                <a:cubicBezTo>
                  <a:pt x="317714" y="542339"/>
                  <a:pt x="356011" y="532143"/>
                  <a:pt x="378690" y="526473"/>
                </a:cubicBezTo>
                <a:cubicBezTo>
                  <a:pt x="387927" y="520315"/>
                  <a:pt x="399465" y="516668"/>
                  <a:pt x="406400" y="508000"/>
                </a:cubicBezTo>
                <a:cubicBezTo>
                  <a:pt x="457389" y="444264"/>
                  <a:pt x="363931" y="514762"/>
                  <a:pt x="443345" y="461818"/>
                </a:cubicBezTo>
                <a:cubicBezTo>
                  <a:pt x="449503" y="452582"/>
                  <a:pt x="457310" y="444253"/>
                  <a:pt x="461818" y="434109"/>
                </a:cubicBezTo>
                <a:cubicBezTo>
                  <a:pt x="485132" y="381653"/>
                  <a:pt x="490759" y="323884"/>
                  <a:pt x="498763" y="267854"/>
                </a:cubicBezTo>
                <a:cubicBezTo>
                  <a:pt x="495684" y="221672"/>
                  <a:pt x="499567" y="174491"/>
                  <a:pt x="489527" y="129309"/>
                </a:cubicBezTo>
                <a:cubicBezTo>
                  <a:pt x="482891" y="99445"/>
                  <a:pt x="422271" y="88417"/>
                  <a:pt x="406400" y="83127"/>
                </a:cubicBezTo>
                <a:lnTo>
                  <a:pt x="378690" y="73891"/>
                </a:lnTo>
                <a:cubicBezTo>
                  <a:pt x="340708" y="16917"/>
                  <a:pt x="360893" y="22624"/>
                  <a:pt x="314036" y="9236"/>
                </a:cubicBezTo>
                <a:cubicBezTo>
                  <a:pt x="301830" y="5749"/>
                  <a:pt x="289405" y="3079"/>
                  <a:pt x="277090" y="0"/>
                </a:cubicBezTo>
                <a:cubicBezTo>
                  <a:pt x="235921" y="10292"/>
                  <a:pt x="233987" y="-3079"/>
                  <a:pt x="221672" y="9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86735" name="Rectangle 4"/>
          <p:cNvSpPr>
            <a:spLocks noChangeArrowheads="1"/>
          </p:cNvSpPr>
          <p:nvPr/>
        </p:nvSpPr>
        <p:spPr bwMode="auto">
          <a:xfrm>
            <a:off x="3958829" y="2643188"/>
            <a:ext cx="548878" cy="14168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65768" y="4692913"/>
            <a:ext cx="6504089" cy="39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defTabSz="414338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1pPr>
            <a:lvl2pPr marL="742950" indent="-285750" defTabSz="414338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2pPr>
            <a:lvl3pPr marL="1143000" indent="-228600" defTabSz="414338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200"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3pPr>
            <a:lvl4pPr marL="1600200" indent="-228600" defTabSz="414338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4pPr>
            <a:lvl5pPr marL="2057400" indent="-228600" defTabSz="414338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5pPr>
            <a:lvl6pPr marL="25146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6pPr>
            <a:lvl7pPr marL="29718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7pPr>
            <a:lvl8pPr marL="34290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8pPr>
            <a:lvl9pPr marL="38862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9pPr>
          </a:lstStyle>
          <a:p>
            <a:pPr marL="0" marR="0" lvl="0" indent="0" algn="l" defTabSz="310754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None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</a:tabLst>
              <a:defRPr/>
            </a:pPr>
            <a:r>
              <a:rPr kumimoji="0" lang="en-GB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</a:rPr>
              <a:t>NIH. News Headlines: </a:t>
            </a:r>
            <a:r>
              <a:rPr kumimoji="0" lang="en-GB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hlinkClick r:id="rId3"/>
              </a:rPr>
              <a:t>https://</a:t>
            </a:r>
            <a:r>
              <a:rPr kumimoji="0" lang="en-GB" alt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hlinkClick r:id="rId3"/>
              </a:rPr>
              <a:t>ccr.cancer.gov</a:t>
            </a:r>
            <a:r>
              <a:rPr kumimoji="0" lang="en-GB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hlinkClick r:id="rId3"/>
              </a:rPr>
              <a:t>/news/article/investigators-lead-first-human-trials-of-new-immunotherapy-drug</a:t>
            </a:r>
            <a:r>
              <a:rPr kumimoji="0" lang="en-GB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</a:rPr>
              <a:t> (accessed August 2017)</a:t>
            </a:r>
          </a:p>
        </p:txBody>
      </p:sp>
    </p:spTree>
    <p:extLst>
      <p:ext uri="{BB962C8B-B14F-4D97-AF65-F5344CB8AC3E}">
        <p14:creationId xmlns:p14="http://schemas.microsoft.com/office/powerpoint/2010/main" val="1021905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597" y="152400"/>
            <a:ext cx="2684336" cy="1408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0" y="219456"/>
            <a:ext cx="557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Enhancing an anti-tumor Immune Response in TME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147841"/>
            <a:ext cx="7886700" cy="3263504"/>
          </a:xfrm>
        </p:spPr>
        <p:txBody>
          <a:bodyPr/>
          <a:lstStyle/>
          <a:p>
            <a:r>
              <a:rPr lang="en-US" dirty="0"/>
              <a:t>Avelumab</a:t>
            </a:r>
          </a:p>
          <a:p>
            <a:pPr lvl="1"/>
            <a:r>
              <a:rPr lang="en-US" dirty="0"/>
              <a:t>MCC</a:t>
            </a:r>
          </a:p>
          <a:p>
            <a:pPr lvl="1"/>
            <a:r>
              <a:rPr lang="en-US" dirty="0"/>
              <a:t>Bladder</a:t>
            </a:r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75" y="2542201"/>
            <a:ext cx="4073350" cy="22680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590" y="4810264"/>
            <a:ext cx="2288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Apolo AB…Gulley JL et 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J </a:t>
            </a:r>
            <a:r>
              <a:rPr kumimoji="0" lang="en-GB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Clin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Oncol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974" y="2234424"/>
            <a:ext cx="2690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Urothelial (n = 44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 249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)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55553">
            <a:off x="2209200" y="1325089"/>
            <a:ext cx="1054827" cy="630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8313" r="3340"/>
          <a:stretch>
            <a:fillRect/>
          </a:stretch>
        </p:blipFill>
        <p:spPr bwMode="auto">
          <a:xfrm>
            <a:off x="207227" y="2539743"/>
            <a:ext cx="2154373" cy="227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16743" r="1450" b="16124"/>
          <a:stretch>
            <a:fillRect/>
          </a:stretch>
        </p:blipFill>
        <p:spPr bwMode="auto">
          <a:xfrm>
            <a:off x="2469959" y="2539743"/>
            <a:ext cx="2048215" cy="227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4579" y="2234424"/>
            <a:ext cx="3189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Merkel Cell Carcinoma (n = 88)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786" y="4818377"/>
            <a:ext cx="24201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Kaufman H…Brownell I et al,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Lancet </a:t>
            </a:r>
            <a:r>
              <a:rPr kumimoji="0" lang="en-GB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t>, 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2288" y="1260494"/>
            <a:ext cx="1122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Bave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b="73804"/>
          <a:stretch>
            <a:fillRect/>
          </a:stretch>
        </p:blipFill>
        <p:spPr bwMode="auto">
          <a:xfrm>
            <a:off x="5151575" y="1381580"/>
            <a:ext cx="2824163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861" b="738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81603" name="Group 4"/>
          <p:cNvGrpSpPr>
            <a:grpSpLocks/>
          </p:cNvGrpSpPr>
          <p:nvPr/>
        </p:nvGrpSpPr>
        <p:grpSpPr bwMode="auto">
          <a:xfrm>
            <a:off x="1379767" y="1197402"/>
            <a:ext cx="3039665" cy="2475310"/>
            <a:chOff x="4710418" y="1828800"/>
            <a:chExt cx="3892293" cy="3072325"/>
          </a:xfrm>
        </p:grpSpPr>
        <p:pic>
          <p:nvPicPr>
            <p:cNvPr id="28160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22" t="59010" b="15842"/>
            <a:stretch>
              <a:fillRect/>
            </a:stretch>
          </p:blipFill>
          <p:spPr bwMode="auto">
            <a:xfrm>
              <a:off x="4710418" y="2057400"/>
              <a:ext cx="3892293" cy="284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1607" name="Oval 3"/>
            <p:cNvSpPr>
              <a:spLocks noChangeArrowheads="1"/>
            </p:cNvSpPr>
            <p:nvPr/>
          </p:nvSpPr>
          <p:spPr bwMode="auto">
            <a:xfrm>
              <a:off x="6400800" y="1828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63828" y="4602025"/>
            <a:ext cx="4000500" cy="23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4338">
              <a:lnSpc>
                <a:spcPct val="93000"/>
              </a:lnSpc>
              <a:spcAft>
                <a:spcPts val="8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1pPr>
            <a:lvl2pPr marL="742950" indent="-285750" defTabSz="414338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2pPr>
            <a:lvl3pPr marL="1143000" indent="-228600" defTabSz="414338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200"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3pPr>
            <a:lvl4pPr marL="1600200" indent="-228600" defTabSz="414338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4pPr>
            <a:lvl5pPr marL="2057400" indent="-228600" defTabSz="414338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5pPr>
            <a:lvl6pPr marL="25146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6pPr>
            <a:lvl7pPr marL="29718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7pPr>
            <a:lvl8pPr marL="34290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8pPr>
            <a:lvl9pPr marL="3886200" indent="-228600" defTabSz="414338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  <a:ea typeface="msgothic"/>
                <a:cs typeface="msgothic"/>
              </a:defRPr>
            </a:lvl9pPr>
          </a:lstStyle>
          <a:p>
            <a:pPr marL="0" marR="0" lvl="0" indent="0" algn="l" defTabSz="310754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None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</a:tabLst>
              <a:defRPr/>
            </a:pPr>
            <a:r>
              <a:rPr kumimoji="0" lang="en-GB" altLang="en-US" sz="8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Adapted from </a:t>
            </a:r>
            <a:r>
              <a:rPr kumimoji="0" lang="en-GB" altLang="en-US" sz="825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Padmanee</a:t>
            </a:r>
            <a:r>
              <a:rPr kumimoji="0" lang="en-GB" altLang="en-US" sz="8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Sharma, and James P. Allison Science 2015;348:56-61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1723" y="3883453"/>
            <a:ext cx="2714205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Virus associated cancer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Mutation associated neoantigens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1794" y="827775"/>
            <a:ext cx="200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T-cell Poor Tumor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1723" y="851153"/>
            <a:ext cx="240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T-cell Inflamed Tumor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0C78C-F290-4DF0-B2F9-54939BCDE3DE}"/>
              </a:ext>
            </a:extLst>
          </p:cNvPr>
          <p:cNvSpPr txBox="1"/>
          <p:nvPr/>
        </p:nvSpPr>
        <p:spPr>
          <a:xfrm>
            <a:off x="5378334" y="49045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Prostate Cancer </a:t>
            </a:r>
          </a:p>
        </p:txBody>
      </p:sp>
    </p:spTree>
    <p:extLst>
      <p:ext uri="{BB962C8B-B14F-4D97-AF65-F5344CB8AC3E}">
        <p14:creationId xmlns:p14="http://schemas.microsoft.com/office/powerpoint/2010/main" val="13922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1" y="1535253"/>
            <a:ext cx="7628849" cy="3101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0550" y="4743451"/>
            <a:ext cx="3574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Bilusic M, Madan RA, Gulley JL </a:t>
            </a:r>
            <a:r>
              <a:rPr lang="en-US" sz="1200" i="1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Clin</a:t>
            </a: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 Ca Res 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8425" y="1155480"/>
            <a:ext cx="5046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Engage          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     	Expand			Enhance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34" charset="-128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964800" y="205979"/>
            <a:ext cx="700987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latin typeface="Calibri"/>
              </a:rPr>
              <a:t>Requirements for Effective Immunotherapy</a:t>
            </a:r>
          </a:p>
        </p:txBody>
      </p:sp>
    </p:spTree>
    <p:extLst>
      <p:ext uri="{BB962C8B-B14F-4D97-AF65-F5344CB8AC3E}">
        <p14:creationId xmlns:p14="http://schemas.microsoft.com/office/powerpoint/2010/main" val="916647758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ESMO 2017 G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ESMO 2017 G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ESMO 2017 G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CI PPT Template 16x9 BLU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4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rgbClr val="CCCC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rgbClr val="CCCC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ESMO 2017 G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2447E1-8427-42DC-A7A9-AD068EA5E3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B1BC6A-D38B-4452-AFC6-B842380324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56D97F0-5CB9-4824-9F7D-6B0842B231E7}">
  <ds:schemaRefs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2009</TotalTime>
  <Words>1409</Words>
  <Application>Microsoft Office PowerPoint</Application>
  <PresentationFormat>On-screen Show (16:9)</PresentationFormat>
  <Paragraphs>288</Paragraphs>
  <Slides>30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68" baseType="lpstr">
      <vt:lpstr>MS PGothic</vt:lpstr>
      <vt:lpstr>MS PGothic</vt:lpstr>
      <vt:lpstr>Arial</vt:lpstr>
      <vt:lpstr>Arial Black</vt:lpstr>
      <vt:lpstr>Arial Narrow</vt:lpstr>
      <vt:lpstr>Avenir Heavy</vt:lpstr>
      <vt:lpstr>Calibri</vt:lpstr>
      <vt:lpstr>Calibri Light</vt:lpstr>
      <vt:lpstr>Cambria Math</vt:lpstr>
      <vt:lpstr>Klavika Light</vt:lpstr>
      <vt:lpstr>msgothic</vt:lpstr>
      <vt:lpstr>Sapient Centro Slab</vt:lpstr>
      <vt:lpstr>SapientCentroSlab-Light</vt:lpstr>
      <vt:lpstr>SapientSansBold</vt:lpstr>
      <vt:lpstr>SapientSansRegular</vt:lpstr>
      <vt:lpstr>Times</vt:lpstr>
      <vt:lpstr>Times New Roman</vt:lpstr>
      <vt:lpstr>TitilliumText25L 800 wt</vt:lpstr>
      <vt:lpstr>Wingdings</vt:lpstr>
      <vt:lpstr>ヒラギノ角ゴ Pro W3</vt:lpstr>
      <vt:lpstr>2_Default Design</vt:lpstr>
      <vt:lpstr>NCI PPT Template 16x9 BLUE</vt:lpstr>
      <vt:lpstr>4_Default Design</vt:lpstr>
      <vt:lpstr>34_Default Design</vt:lpstr>
      <vt:lpstr>3_Blank Presentation</vt:lpstr>
      <vt:lpstr>6_Office Theme</vt:lpstr>
      <vt:lpstr>9_Default Design</vt:lpstr>
      <vt:lpstr>ESMO 2017 GW</vt:lpstr>
      <vt:lpstr>Office Theme</vt:lpstr>
      <vt:lpstr>3_Office Theme</vt:lpstr>
      <vt:lpstr>1_Office Theme</vt:lpstr>
      <vt:lpstr>11_Blank Presentation</vt:lpstr>
      <vt:lpstr>10_Office Theme</vt:lpstr>
      <vt:lpstr>3_ESMO 2017 GW</vt:lpstr>
      <vt:lpstr>1_ESMO 2017 GW</vt:lpstr>
      <vt:lpstr>2_ESMO 2017 GW</vt:lpstr>
      <vt:lpstr>5_Office Theme</vt:lpstr>
      <vt:lpstr>Prism Project</vt:lpstr>
      <vt:lpstr>PowerPoint Presentation</vt:lpstr>
      <vt:lpstr>PowerPoint Presentation</vt:lpstr>
      <vt:lpstr>PowerPoint Presentation</vt:lpstr>
      <vt:lpstr>PowerPoint Presentation</vt:lpstr>
      <vt:lpstr>PD-1/PD-L1 inhibition  </vt:lpstr>
      <vt:lpstr>Importance of PD-1/PD-L1 blockade </vt:lpstr>
      <vt:lpstr>PowerPoint Presentation</vt:lpstr>
      <vt:lpstr>PowerPoint Presentation</vt:lpstr>
      <vt:lpstr>PowerPoint Presentation</vt:lpstr>
      <vt:lpstr>Anti-tumor Immune Response More Efficient with Vaccine vs. SOC</vt:lpstr>
      <vt:lpstr>APC Vaccine: Sipuleucel-T (Provenge)</vt:lpstr>
      <vt:lpstr>Sipuleucel-T: IMPACT trial</vt:lpstr>
      <vt:lpstr>PowerPoint Presentation</vt:lpstr>
      <vt:lpstr>PowerPoint Presentation</vt:lpstr>
      <vt:lpstr>PowerPoint Presentation</vt:lpstr>
      <vt:lpstr>PowerPoint Presentation</vt:lpstr>
      <vt:lpstr>Working Model for T-cell infiltration and Immunotherapy</vt:lpstr>
      <vt:lpstr>PROSTVAC-VF  Proposed Mode of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ESMO 2017 Oral Presentation (PPTX Template)</dc:subject>
  <dc:creator>Louise HV</dc:creator>
  <cp:lastModifiedBy>James Gulley</cp:lastModifiedBy>
  <cp:revision>139</cp:revision>
  <cp:lastPrinted>2017-07-10T12:09:54Z</cp:lastPrinted>
  <dcterms:created xsi:type="dcterms:W3CDTF">2016-12-12T10:25:55Z</dcterms:created>
  <dcterms:modified xsi:type="dcterms:W3CDTF">2017-10-14T00:53:07Z</dcterms:modified>
</cp:coreProperties>
</file>