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869" r:id="rId2"/>
    <p:sldMasterId id="2147483978" r:id="rId3"/>
    <p:sldMasterId id="2147484070" r:id="rId4"/>
    <p:sldMasterId id="2147484084" r:id="rId5"/>
    <p:sldMasterId id="2147484165" r:id="rId6"/>
    <p:sldMasterId id="2147484203" r:id="rId7"/>
    <p:sldMasterId id="2147484519" r:id="rId8"/>
    <p:sldMasterId id="2147484535" r:id="rId9"/>
    <p:sldMasterId id="2147484544" r:id="rId10"/>
    <p:sldMasterId id="2147484558" r:id="rId11"/>
  </p:sldMasterIdLst>
  <p:notesMasterIdLst>
    <p:notesMasterId r:id="rId29"/>
  </p:notesMasterIdLst>
  <p:handoutMasterIdLst>
    <p:handoutMasterId r:id="rId30"/>
  </p:handoutMasterIdLst>
  <p:sldIdLst>
    <p:sldId id="750" r:id="rId12"/>
    <p:sldId id="751" r:id="rId13"/>
    <p:sldId id="757" r:id="rId14"/>
    <p:sldId id="755" r:id="rId15"/>
    <p:sldId id="754" r:id="rId16"/>
    <p:sldId id="756" r:id="rId17"/>
    <p:sldId id="753" r:id="rId18"/>
    <p:sldId id="736" r:id="rId19"/>
    <p:sldId id="737" r:id="rId20"/>
    <p:sldId id="738" r:id="rId21"/>
    <p:sldId id="739" r:id="rId22"/>
    <p:sldId id="719" r:id="rId23"/>
    <p:sldId id="730" r:id="rId24"/>
    <p:sldId id="637" r:id="rId25"/>
    <p:sldId id="727" r:id="rId26"/>
    <p:sldId id="752" r:id="rId27"/>
    <p:sldId id="735" r:id="rId28"/>
  </p:sldIdLst>
  <p:sldSz cx="9144000" cy="6858000" type="screen4x3"/>
  <p:notesSz cx="7010400" cy="92964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aloney" initials="BM" lastIdx="11" clrIdx="0"/>
  <p:cmAuthor id="1" name="Jeffrey Lawrence" initials="JL" lastIdx="1" clrIdx="1">
    <p:extLst>
      <p:ext uri="{19B8F6BF-5375-455C-9EA6-DF929625EA0E}">
        <p15:presenceInfo xmlns:p15="http://schemas.microsoft.com/office/powerpoint/2012/main" userId="S-1-5-21-527237240-1454471165-725345543-15021" providerId="AD"/>
      </p:ext>
    </p:extLst>
  </p:cmAuthor>
  <p:cmAuthor id="2" name="Karen Ventii" initials="" lastIdx="125" clrIdx="2"/>
  <p:cmAuthor id="3" name="Bernadette Wang" initials="BW" lastIdx="12" clrIdx="3">
    <p:extLst>
      <p:ext uri="{19B8F6BF-5375-455C-9EA6-DF929625EA0E}">
        <p15:presenceInfo xmlns:p15="http://schemas.microsoft.com/office/powerpoint/2012/main" userId="S-1-5-21-527237240-1454471165-725345543-23448" providerId="AD"/>
      </p:ext>
    </p:extLst>
  </p:cmAuthor>
  <p:cmAuthor id="4" name="Béla Denes" initials="BD" lastIdx="1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EF8"/>
    <a:srgbClr val="009900"/>
    <a:srgbClr val="ECA924"/>
    <a:srgbClr val="F7E1F7"/>
    <a:srgbClr val="008000"/>
    <a:srgbClr val="CAB346"/>
    <a:srgbClr val="E349D1"/>
    <a:srgbClr val="E78605"/>
    <a:srgbClr val="92D05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813" autoAdjust="0"/>
  </p:normalViewPr>
  <p:slideViewPr>
    <p:cSldViewPr>
      <p:cViewPr varScale="1">
        <p:scale>
          <a:sx n="80" d="100"/>
          <a:sy n="80" d="100"/>
        </p:scale>
        <p:origin x="1550" y="6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99" d="100"/>
          <a:sy n="99" d="100"/>
        </p:scale>
        <p:origin x="-356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356824878713"/>
          <c:y val="0"/>
          <c:w val="0.69524211546194903"/>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89-423F-A227-3F5E5EADA2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89-423F-A227-3F5E5EADA2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89-423F-A227-3F5E5EADA2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89-423F-A227-3F5E5EADA2E8}"/>
              </c:ext>
            </c:extLst>
          </c:dPt>
          <c:val>
            <c:numRef>
              <c:f>Sheet1!$J$7:$M$7</c:f>
              <c:numCache>
                <c:formatCode>General</c:formatCode>
                <c:ptCount val="4"/>
                <c:pt idx="0">
                  <c:v>1</c:v>
                </c:pt>
                <c:pt idx="1">
                  <c:v>0</c:v>
                </c:pt>
                <c:pt idx="2">
                  <c:v>0</c:v>
                </c:pt>
                <c:pt idx="3">
                  <c:v>0</c:v>
                </c:pt>
              </c:numCache>
            </c:numRef>
          </c:val>
          <c:extLst>
            <c:ext xmlns:c16="http://schemas.microsoft.com/office/drawing/2014/chart" uri="{C3380CC4-5D6E-409C-BE32-E72D297353CC}">
              <c16:uniqueId val="{00000008-4E89-423F-A227-3F5E5EADA2E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315336220606304E-2"/>
          <c:y val="0"/>
          <c:w val="0.86625241300673295"/>
          <c:h val="0.90813447580438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50-494B-AA5C-ED512A858D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50-494B-AA5C-ED512A858D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50-494B-AA5C-ED512A858D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50-494B-AA5C-ED512A858D99}"/>
              </c:ext>
            </c:extLst>
          </c:dPt>
          <c:val>
            <c:numRef>
              <c:f>Sheet1!$J$7:$M$7</c:f>
              <c:numCache>
                <c:formatCode>General</c:formatCode>
                <c:ptCount val="4"/>
                <c:pt idx="0">
                  <c:v>1</c:v>
                </c:pt>
                <c:pt idx="1">
                  <c:v>0</c:v>
                </c:pt>
                <c:pt idx="2">
                  <c:v>0</c:v>
                </c:pt>
                <c:pt idx="3">
                  <c:v>0</c:v>
                </c:pt>
              </c:numCache>
            </c:numRef>
          </c:val>
          <c:extLst>
            <c:ext xmlns:c16="http://schemas.microsoft.com/office/drawing/2014/chart" uri="{C3380CC4-5D6E-409C-BE32-E72D297353CC}">
              <c16:uniqueId val="{00000008-8750-494B-AA5C-ED512A858D9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267886644788"/>
          <c:y val="0"/>
          <c:w val="0.60911057295765203"/>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FC-4AA5-B691-12DEBF905A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0FC-4AA5-B691-12DEBF905A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0FC-4AA5-B691-12DEBF905A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0FC-4AA5-B691-12DEBF905AED}"/>
              </c:ext>
            </c:extLst>
          </c:dPt>
          <c:val>
            <c:numRef>
              <c:f>Sheet1!$J$8:$M$8</c:f>
              <c:numCache>
                <c:formatCode>General</c:formatCode>
                <c:ptCount val="4"/>
                <c:pt idx="0">
                  <c:v>0.46</c:v>
                </c:pt>
                <c:pt idx="1">
                  <c:v>0.64000000000000401</c:v>
                </c:pt>
                <c:pt idx="2">
                  <c:v>0</c:v>
                </c:pt>
                <c:pt idx="3">
                  <c:v>0</c:v>
                </c:pt>
              </c:numCache>
            </c:numRef>
          </c:val>
          <c:extLst>
            <c:ext xmlns:c16="http://schemas.microsoft.com/office/drawing/2014/chart" uri="{C3380CC4-5D6E-409C-BE32-E72D297353CC}">
              <c16:uniqueId val="{00000008-30FC-4AA5-B691-12DEBF905AE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2"/>
                </a:solidFill>
                <a:latin typeface="Gotham Light"/>
              </a:rPr>
              <a:t>  </a:t>
            </a:r>
          </a:p>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2"/>
                </a:solidFill>
                <a:latin typeface="Gotham Light"/>
              </a:rPr>
              <a:t>  </a:t>
            </a:r>
          </a:p>
        </c:rich>
      </c:tx>
      <c:layout>
        <c:manualLayout>
          <c:xMode val="edge"/>
          <c:yMode val="edge"/>
          <c:x val="0.38293223822143502"/>
          <c:y val="8.1642134026812904E-2"/>
        </c:manualLayout>
      </c:layout>
      <c:overlay val="0"/>
      <c:spPr>
        <a:noFill/>
        <a:ln>
          <a:noFill/>
        </a:ln>
        <a:effectLst/>
      </c:spPr>
    </c:title>
    <c:autoTitleDeleted val="0"/>
    <c:plotArea>
      <c:layout>
        <c:manualLayout>
          <c:layoutTarget val="inner"/>
          <c:xMode val="edge"/>
          <c:yMode val="edge"/>
          <c:x val="0.11701517426533201"/>
          <c:y val="8.9262066535984202E-2"/>
          <c:w val="0.71763757516208704"/>
          <c:h val="0.8889666977235339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DC4-4FAA-9801-AD9D7BD2A4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DC4-4FAA-9801-AD9D7BD2A4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DC4-4FAA-9801-AD9D7BD2A4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DC4-4FAA-9801-AD9D7BD2A446}"/>
              </c:ext>
            </c:extLst>
          </c:dPt>
          <c:val>
            <c:numRef>
              <c:f>Sheet1!$J$17:$M$17</c:f>
              <c:numCache>
                <c:formatCode>General</c:formatCode>
                <c:ptCount val="4"/>
                <c:pt idx="0">
                  <c:v>0.92</c:v>
                </c:pt>
                <c:pt idx="1">
                  <c:v>0.08</c:v>
                </c:pt>
                <c:pt idx="2">
                  <c:v>0</c:v>
                </c:pt>
                <c:pt idx="3">
                  <c:v>0</c:v>
                </c:pt>
              </c:numCache>
            </c:numRef>
          </c:val>
          <c:extLst>
            <c:ext xmlns:c16="http://schemas.microsoft.com/office/drawing/2014/chart" uri="{C3380CC4-5D6E-409C-BE32-E72D297353CC}">
              <c16:uniqueId val="{00000008-FDC4-4FAA-9801-AD9D7BD2A44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72336842047001"/>
          <c:y val="0"/>
          <c:w val="0.594245100701153"/>
          <c:h val="0.9456106419155040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26-4B20-A93C-4500D94FDE0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26-4B20-A93C-4500D94FDE0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26-4B20-A93C-4500D94FDE0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26-4B20-A93C-4500D94FDE00}"/>
              </c:ext>
            </c:extLst>
          </c:dPt>
          <c:val>
            <c:numRef>
              <c:f>Sheet1!$J$9:$M$9</c:f>
              <c:numCache>
                <c:formatCode>General</c:formatCode>
                <c:ptCount val="4"/>
                <c:pt idx="0">
                  <c:v>0.46</c:v>
                </c:pt>
                <c:pt idx="1">
                  <c:v>0.24</c:v>
                </c:pt>
                <c:pt idx="2">
                  <c:v>0.3</c:v>
                </c:pt>
                <c:pt idx="3">
                  <c:v>0</c:v>
                </c:pt>
              </c:numCache>
            </c:numRef>
          </c:val>
          <c:extLst>
            <c:ext xmlns:c16="http://schemas.microsoft.com/office/drawing/2014/chart" uri="{C3380CC4-5D6E-409C-BE32-E72D297353CC}">
              <c16:uniqueId val="{00000008-2326-4B20-A93C-4500D94FDE0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3"/>
                </a:solidFill>
                <a:latin typeface="Gotham Light"/>
              </a:rPr>
              <a:t>  </a:t>
            </a:r>
          </a:p>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3"/>
                </a:solidFill>
                <a:latin typeface="Gotham Light"/>
              </a:rPr>
              <a:t>  </a:t>
            </a:r>
          </a:p>
        </c:rich>
      </c:tx>
      <c:layout>
        <c:manualLayout>
          <c:xMode val="edge"/>
          <c:yMode val="edge"/>
          <c:x val="0.37545060429155402"/>
          <c:y val="7.6271924424732504E-2"/>
        </c:manualLayout>
      </c:layout>
      <c:overlay val="0"/>
      <c:spPr>
        <a:noFill/>
        <a:ln>
          <a:noFill/>
        </a:ln>
        <a:effectLst/>
      </c:spPr>
    </c:title>
    <c:autoTitleDeleted val="0"/>
    <c:plotArea>
      <c:layout>
        <c:manualLayout>
          <c:layoutTarget val="inner"/>
          <c:xMode val="edge"/>
          <c:yMode val="edge"/>
          <c:x val="0.12449638117125"/>
          <c:y val="0"/>
          <c:w val="0.72924656816514699"/>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A6-4910-A3F7-941DF822F2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A6-4910-A3F7-941DF822F2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A6-4910-A3F7-941DF822F2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A6-4910-A3F7-941DF822F2A0}"/>
              </c:ext>
            </c:extLst>
          </c:dPt>
          <c:val>
            <c:numRef>
              <c:f>Sheet1!$J$18:$M$18</c:f>
              <c:numCache>
                <c:formatCode>General</c:formatCode>
                <c:ptCount val="4"/>
                <c:pt idx="0">
                  <c:v>0.92</c:v>
                </c:pt>
                <c:pt idx="1">
                  <c:v>0.05</c:v>
                </c:pt>
                <c:pt idx="2">
                  <c:v>0.03</c:v>
                </c:pt>
                <c:pt idx="3">
                  <c:v>0</c:v>
                </c:pt>
              </c:numCache>
            </c:numRef>
          </c:val>
          <c:extLst>
            <c:ext xmlns:c16="http://schemas.microsoft.com/office/drawing/2014/chart" uri="{C3380CC4-5D6E-409C-BE32-E72D297353CC}">
              <c16:uniqueId val="{00000008-FAA6-4910-A3F7-941DF822F2A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54536076774099"/>
          <c:y val="5.8799325257179902E-2"/>
          <c:w val="0.61627655707468099"/>
          <c:h val="0.8475151961623680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B2-4D18-A129-459D8A93CE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B2-4D18-A129-459D8A93CE7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B2-4D18-A129-459D8A93CE7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B2-4D18-A129-459D8A93CE77}"/>
              </c:ext>
            </c:extLst>
          </c:dPt>
          <c:val>
            <c:numRef>
              <c:f>Sheet1!$J$10:$M$10</c:f>
              <c:numCache>
                <c:formatCode>General</c:formatCode>
                <c:ptCount val="4"/>
                <c:pt idx="0">
                  <c:v>0.46</c:v>
                </c:pt>
                <c:pt idx="1">
                  <c:v>0.24</c:v>
                </c:pt>
                <c:pt idx="2">
                  <c:v>0.1</c:v>
                </c:pt>
                <c:pt idx="3">
                  <c:v>0.2</c:v>
                </c:pt>
              </c:numCache>
            </c:numRef>
          </c:val>
          <c:extLst>
            <c:ext xmlns:c16="http://schemas.microsoft.com/office/drawing/2014/chart" uri="{C3380CC4-5D6E-409C-BE32-E72D297353CC}">
              <c16:uniqueId val="{00000008-15B2-4D18-A129-459D8A93CE7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latin typeface="Gotham Light"/>
              </a:rPr>
              <a:t> </a:t>
            </a:r>
          </a:p>
          <a:p>
            <a:pPr>
              <a:defRPr sz="1600" b="0" i="0" u="none" strike="noStrike" kern="1200" spc="0" baseline="0">
                <a:solidFill>
                  <a:schemeClr val="tx1">
                    <a:lumMod val="65000"/>
                    <a:lumOff val="35000"/>
                  </a:schemeClr>
                </a:solidFill>
                <a:latin typeface="+mn-lt"/>
                <a:ea typeface="+mn-ea"/>
                <a:cs typeface="+mn-cs"/>
              </a:defRPr>
            </a:pPr>
            <a:r>
              <a:rPr lang="en-US" sz="1600" b="1" dirty="0">
                <a:latin typeface="Gotham Light"/>
              </a:rPr>
              <a:t> </a:t>
            </a:r>
          </a:p>
        </c:rich>
      </c:tx>
      <c:layout>
        <c:manualLayout>
          <c:xMode val="edge"/>
          <c:yMode val="edge"/>
          <c:x val="0.37772702481592602"/>
          <c:y val="9.5495742377052703E-2"/>
        </c:manualLayout>
      </c:layout>
      <c:overlay val="0"/>
      <c:spPr>
        <a:noFill/>
        <a:ln>
          <a:noFill/>
        </a:ln>
        <a:effectLst/>
      </c:spPr>
    </c:title>
    <c:autoTitleDeleted val="0"/>
    <c:plotArea>
      <c:layout>
        <c:manualLayout>
          <c:layoutTarget val="inner"/>
          <c:xMode val="edge"/>
          <c:yMode val="edge"/>
          <c:x val="9.0134220080587704E-2"/>
          <c:y val="9.0797581329029695E-2"/>
          <c:w val="0.763286646444849"/>
          <c:h val="0.8645836516086460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10-47B0-AFDC-9382BD23ED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10-47B0-AFDC-9382BD23ED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10-47B0-AFDC-9382BD23ED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310-47B0-AFDC-9382BD23ED9B}"/>
              </c:ext>
            </c:extLst>
          </c:dPt>
          <c:val>
            <c:numRef>
              <c:f>Sheet1!$J$19:$M$19</c:f>
              <c:numCache>
                <c:formatCode>General</c:formatCode>
                <c:ptCount val="4"/>
                <c:pt idx="0">
                  <c:v>0.92</c:v>
                </c:pt>
                <c:pt idx="1">
                  <c:v>0.05</c:v>
                </c:pt>
                <c:pt idx="2">
                  <c:v>0.01</c:v>
                </c:pt>
                <c:pt idx="3">
                  <c:v>0.02</c:v>
                </c:pt>
              </c:numCache>
            </c:numRef>
          </c:val>
          <c:extLst>
            <c:ext xmlns:c16="http://schemas.microsoft.com/office/drawing/2014/chart" uri="{C3380CC4-5D6E-409C-BE32-E72D297353CC}">
              <c16:uniqueId val="{00000008-A310-47B0-AFDC-9382BD23ED9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Very Low</c:v>
                </c:pt>
              </c:strCache>
            </c:strRef>
          </c:tx>
          <c:spPr>
            <a:solidFill>
              <a:schemeClr val="accent3">
                <a:lumMod val="40000"/>
                <a:lumOff val="60000"/>
              </a:schemeClr>
            </a:solidFill>
          </c:spPr>
          <c:invertIfNegative val="0"/>
          <c:cat>
            <c:strRef>
              <c:f>Sheet1!$A$2:$A$3</c:f>
              <c:strCache>
                <c:ptCount val="2"/>
                <c:pt idx="0">
                  <c:v>GPS + Clinical Criteria</c:v>
                </c:pt>
                <c:pt idx="1">
                  <c:v>NCCN Indicated on Order</c:v>
                </c:pt>
              </c:strCache>
            </c:strRef>
          </c:cat>
          <c:val>
            <c:numRef>
              <c:f>Sheet1!$B$2:$B$3</c:f>
              <c:numCache>
                <c:formatCode>General</c:formatCode>
                <c:ptCount val="2"/>
                <c:pt idx="0">
                  <c:v>80</c:v>
                </c:pt>
                <c:pt idx="1">
                  <c:v>60</c:v>
                </c:pt>
              </c:numCache>
            </c:numRef>
          </c:val>
          <c:extLst>
            <c:ext xmlns:c16="http://schemas.microsoft.com/office/drawing/2014/chart" uri="{C3380CC4-5D6E-409C-BE32-E72D297353CC}">
              <c16:uniqueId val="{00000000-36B5-4B39-B84C-0A120A41D1E0}"/>
            </c:ext>
          </c:extLst>
        </c:ser>
        <c:ser>
          <c:idx val="1"/>
          <c:order val="1"/>
          <c:tx>
            <c:strRef>
              <c:f>Sheet1!$C$1</c:f>
              <c:strCache>
                <c:ptCount val="1"/>
                <c:pt idx="0">
                  <c:v>Low</c:v>
                </c:pt>
              </c:strCache>
            </c:strRef>
          </c:tx>
          <c:spPr>
            <a:solidFill>
              <a:schemeClr val="accent4">
                <a:lumMod val="40000"/>
                <a:lumOff val="60000"/>
              </a:schemeClr>
            </a:solidFill>
          </c:spPr>
          <c:invertIfNegative val="0"/>
          <c:cat>
            <c:strRef>
              <c:f>Sheet1!$A$2:$A$3</c:f>
              <c:strCache>
                <c:ptCount val="2"/>
                <c:pt idx="0">
                  <c:v>GPS + Clinical Criteria</c:v>
                </c:pt>
                <c:pt idx="1">
                  <c:v>NCCN Indicated on Order</c:v>
                </c:pt>
              </c:strCache>
            </c:strRef>
          </c:cat>
          <c:val>
            <c:numRef>
              <c:f>Sheet1!$C$2:$C$3</c:f>
              <c:numCache>
                <c:formatCode>General</c:formatCode>
                <c:ptCount val="2"/>
                <c:pt idx="0">
                  <c:v>41</c:v>
                </c:pt>
                <c:pt idx="1">
                  <c:v>62</c:v>
                </c:pt>
              </c:numCache>
            </c:numRef>
          </c:val>
          <c:extLst>
            <c:ext xmlns:c16="http://schemas.microsoft.com/office/drawing/2014/chart" uri="{C3380CC4-5D6E-409C-BE32-E72D297353CC}">
              <c16:uniqueId val="{00000001-36B5-4B39-B84C-0A120A41D1E0}"/>
            </c:ext>
          </c:extLst>
        </c:ser>
        <c:ser>
          <c:idx val="2"/>
          <c:order val="2"/>
          <c:tx>
            <c:strRef>
              <c:f>Sheet1!$D$1</c:f>
              <c:strCache>
                <c:ptCount val="1"/>
                <c:pt idx="0">
                  <c:v>Intermediate</c:v>
                </c:pt>
              </c:strCache>
            </c:strRef>
          </c:tx>
          <c:spPr>
            <a:solidFill>
              <a:schemeClr val="bg1">
                <a:lumMod val="85000"/>
              </a:schemeClr>
            </a:solidFill>
          </c:spPr>
          <c:invertIfNegative val="0"/>
          <c:cat>
            <c:strRef>
              <c:f>Sheet1!$A$2:$A$3</c:f>
              <c:strCache>
                <c:ptCount val="2"/>
                <c:pt idx="0">
                  <c:v>GPS + Clinical Criteria</c:v>
                </c:pt>
                <c:pt idx="1">
                  <c:v>NCCN Indicated on Order</c:v>
                </c:pt>
              </c:strCache>
            </c:strRef>
          </c:cat>
          <c:val>
            <c:numRef>
              <c:f>Sheet1!$D$2:$D$3</c:f>
              <c:numCache>
                <c:formatCode>General</c:formatCode>
                <c:ptCount val="2"/>
                <c:pt idx="0">
                  <c:v>49</c:v>
                </c:pt>
                <c:pt idx="1">
                  <c:v>48</c:v>
                </c:pt>
              </c:numCache>
            </c:numRef>
          </c:val>
          <c:extLst>
            <c:ext xmlns:c16="http://schemas.microsoft.com/office/drawing/2014/chart" uri="{C3380CC4-5D6E-409C-BE32-E72D297353CC}">
              <c16:uniqueId val="{00000002-36B5-4B39-B84C-0A120A41D1E0}"/>
            </c:ext>
          </c:extLst>
        </c:ser>
        <c:dLbls>
          <c:showLegendKey val="0"/>
          <c:showVal val="0"/>
          <c:showCatName val="0"/>
          <c:showSerName val="0"/>
          <c:showPercent val="0"/>
          <c:showBubbleSize val="0"/>
        </c:dLbls>
        <c:gapWidth val="150"/>
        <c:overlap val="100"/>
        <c:axId val="434654944"/>
        <c:axId val="434655336"/>
      </c:barChart>
      <c:catAx>
        <c:axId val="434654944"/>
        <c:scaling>
          <c:orientation val="minMax"/>
        </c:scaling>
        <c:delete val="1"/>
        <c:axPos val="l"/>
        <c:numFmt formatCode="General" sourceLinked="0"/>
        <c:majorTickMark val="out"/>
        <c:minorTickMark val="none"/>
        <c:tickLblPos val="nextTo"/>
        <c:crossAx val="434655336"/>
        <c:crosses val="autoZero"/>
        <c:auto val="1"/>
        <c:lblAlgn val="ctr"/>
        <c:lblOffset val="100"/>
        <c:noMultiLvlLbl val="0"/>
      </c:catAx>
      <c:valAx>
        <c:axId val="434655336"/>
        <c:scaling>
          <c:orientation val="minMax"/>
        </c:scaling>
        <c:delete val="1"/>
        <c:axPos val="b"/>
        <c:numFmt formatCode="0%" sourceLinked="1"/>
        <c:majorTickMark val="out"/>
        <c:minorTickMark val="none"/>
        <c:tickLblPos val="nextTo"/>
        <c:crossAx val="43465494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0.17643</cdr:x>
      <cdr:y>0.22645</cdr:y>
    </cdr:from>
    <cdr:to>
      <cdr:x>0.23471</cdr:x>
      <cdr:y>0.29763</cdr:y>
    </cdr:to>
    <cdr:sp macro="" textlink="">
      <cdr:nvSpPr>
        <cdr:cNvPr id="3" name="TextBox 2"/>
        <cdr:cNvSpPr txBox="1"/>
      </cdr:nvSpPr>
      <cdr:spPr>
        <a:xfrm xmlns:a="http://schemas.openxmlformats.org/drawingml/2006/main">
          <a:off x="1208612" y="1043941"/>
          <a:ext cx="399207" cy="3281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dirty="0">
            <a:solidFill>
              <a:schemeClr val="bg1"/>
            </a:solidFill>
          </a:endParaRPr>
        </a:p>
      </cdr:txBody>
    </cdr:sp>
  </cdr:relSizeAnchor>
  <cdr:relSizeAnchor xmlns:cdr="http://schemas.openxmlformats.org/drawingml/2006/chartDrawing">
    <cdr:from>
      <cdr:x>0.17087</cdr:x>
      <cdr:y>0.77459</cdr:y>
    </cdr:from>
    <cdr:to>
      <cdr:x>0.21624</cdr:x>
      <cdr:y>0.82942</cdr:y>
    </cdr:to>
    <cdr:sp macro="" textlink="">
      <cdr:nvSpPr>
        <cdr:cNvPr id="4" name="TextBox 3"/>
        <cdr:cNvSpPr txBox="1"/>
      </cdr:nvSpPr>
      <cdr:spPr>
        <a:xfrm xmlns:a="http://schemas.openxmlformats.org/drawingml/2006/main">
          <a:off x="1170552" y="3570918"/>
          <a:ext cx="310804" cy="2527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dirty="0">
            <a:solidFill>
              <a:schemeClr val="bg1"/>
            </a:solidFill>
          </a:endParaRPr>
        </a:p>
      </cdr:txBody>
    </cdr:sp>
  </cdr:relSizeAnchor>
  <cdr:relSizeAnchor xmlns:cdr="http://schemas.openxmlformats.org/drawingml/2006/chartDrawing">
    <cdr:from>
      <cdr:x>0.21944</cdr:x>
      <cdr:y>0.85437</cdr:y>
    </cdr:from>
    <cdr:to>
      <cdr:x>0.25463</cdr:x>
      <cdr:y>0.8904</cdr:y>
    </cdr:to>
    <cdr:sp macro="" textlink="">
      <cdr:nvSpPr>
        <cdr:cNvPr id="5" name="TextBox 4"/>
        <cdr:cNvSpPr txBox="1"/>
      </cdr:nvSpPr>
      <cdr:spPr>
        <a:xfrm xmlns:a="http://schemas.openxmlformats.org/drawingml/2006/main">
          <a:off x="1805940" y="4155757"/>
          <a:ext cx="289560" cy="175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0.50753</cdr:x>
      <cdr:y>0.09076</cdr:y>
    </cdr:from>
    <cdr:to>
      <cdr:x>0.54364</cdr:x>
      <cdr:y>0.13619</cdr:y>
    </cdr:to>
    <cdr:sp macro="" textlink="">
      <cdr:nvSpPr>
        <cdr:cNvPr id="7" name="TextBox 6"/>
        <cdr:cNvSpPr txBox="1"/>
      </cdr:nvSpPr>
      <cdr:spPr>
        <a:xfrm xmlns:a="http://schemas.openxmlformats.org/drawingml/2006/main">
          <a:off x="3476797" y="418406"/>
          <a:ext cx="247375" cy="2094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dirty="0">
            <a:solidFill>
              <a:schemeClr val="bg1"/>
            </a:solidFill>
          </a:endParaRPr>
        </a:p>
      </cdr:txBody>
    </cdr:sp>
  </cdr:relSizeAnchor>
  <cdr:relSizeAnchor xmlns:cdr="http://schemas.openxmlformats.org/drawingml/2006/chartDrawing">
    <cdr:from>
      <cdr:x>0.51439</cdr:x>
      <cdr:y>0.70453</cdr:y>
    </cdr:from>
    <cdr:to>
      <cdr:x>0.55236</cdr:x>
      <cdr:y>0.75779</cdr:y>
    </cdr:to>
    <cdr:sp macro="" textlink="">
      <cdr:nvSpPr>
        <cdr:cNvPr id="9" name="TextBox 8"/>
        <cdr:cNvSpPr txBox="1"/>
      </cdr:nvSpPr>
      <cdr:spPr>
        <a:xfrm xmlns:a="http://schemas.openxmlformats.org/drawingml/2006/main">
          <a:off x="3523784" y="3247933"/>
          <a:ext cx="260061" cy="2455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dirty="0">
            <a:solidFill>
              <a:schemeClr val="bg1"/>
            </a:solidFill>
          </a:endParaRPr>
        </a:p>
      </cdr:txBody>
    </cdr:sp>
  </cdr:relSizeAnchor>
  <cdr:relSizeAnchor xmlns:cdr="http://schemas.openxmlformats.org/drawingml/2006/chartDrawing">
    <cdr:from>
      <cdr:x>0.13871</cdr:x>
      <cdr:y>0.54486</cdr:y>
    </cdr:from>
    <cdr:to>
      <cdr:x>0.34132</cdr:x>
      <cdr:y>0.65836</cdr:y>
    </cdr:to>
    <cdr:sp macro="" textlink="">
      <cdr:nvSpPr>
        <cdr:cNvPr id="8" name="TextBox 53"/>
        <cdr:cNvSpPr txBox="1"/>
      </cdr:nvSpPr>
      <cdr:spPr>
        <a:xfrm xmlns:a="http://schemas.openxmlformats.org/drawingml/2006/main">
          <a:off x="1138891" y="2511839"/>
          <a:ext cx="1663540" cy="5232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accent4">
                  <a:lumMod val="75000"/>
                </a:schemeClr>
              </a:solidFill>
            </a:rPr>
            <a:t>VERY LOW RISK</a:t>
          </a:r>
        </a:p>
        <a:p xmlns:a="http://schemas.openxmlformats.org/drawingml/2006/main">
          <a:pPr algn="ctr"/>
          <a:r>
            <a:rPr lang="en-US" sz="1400" b="1" dirty="0">
              <a:solidFill>
                <a:schemeClr val="accent4">
                  <a:lumMod val="75000"/>
                </a:schemeClr>
              </a:solidFill>
            </a:rPr>
            <a:t>47% (N=80)</a:t>
          </a:r>
        </a:p>
      </cdr:txBody>
    </cdr:sp>
  </cdr:relSizeAnchor>
  <cdr:relSizeAnchor xmlns:cdr="http://schemas.openxmlformats.org/drawingml/2006/chartDrawing">
    <cdr:from>
      <cdr:x>0.36089</cdr:x>
      <cdr:y>0.16818</cdr:y>
    </cdr:from>
    <cdr:to>
      <cdr:x>0.70597</cdr:x>
      <cdr:y>0.37686</cdr:y>
    </cdr:to>
    <cdr:sp macro="" textlink="">
      <cdr:nvSpPr>
        <cdr:cNvPr id="10" name="TextBox 9"/>
        <cdr:cNvSpPr txBox="1"/>
      </cdr:nvSpPr>
      <cdr:spPr>
        <a:xfrm xmlns:a="http://schemas.openxmlformats.org/drawingml/2006/main">
          <a:off x="2963090" y="775336"/>
          <a:ext cx="2833280" cy="962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0.70667</cdr:x>
      <cdr:y>0.17437</cdr:y>
    </cdr:from>
    <cdr:to>
      <cdr:x>0.9833</cdr:x>
      <cdr:y>0.41393</cdr:y>
    </cdr:to>
    <cdr:sp macro="" textlink="">
      <cdr:nvSpPr>
        <cdr:cNvPr id="11" name="TextBox 10"/>
        <cdr:cNvSpPr txBox="1"/>
      </cdr:nvSpPr>
      <cdr:spPr>
        <a:xfrm xmlns:a="http://schemas.openxmlformats.org/drawingml/2006/main">
          <a:off x="5802121" y="803883"/>
          <a:ext cx="2271284" cy="11043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just">
            <a:lnSpc>
              <a:spcPts val="1200"/>
            </a:lnSpc>
          </a:pPr>
          <a:r>
            <a:rPr lang="en-US" sz="5400" dirty="0">
              <a:solidFill>
                <a:schemeClr val="bg1">
                  <a:lumMod val="50000"/>
                </a:schemeClr>
              </a:solidFill>
            </a:rPr>
            <a:t>............</a:t>
          </a:r>
        </a:p>
        <a:p xmlns:a="http://schemas.openxmlformats.org/drawingml/2006/main">
          <a:pPr algn="just">
            <a:lnSpc>
              <a:spcPts val="1200"/>
            </a:lnSpc>
          </a:pPr>
          <a:r>
            <a:rPr lang="en-US" sz="5400" dirty="0">
              <a:solidFill>
                <a:schemeClr val="bg1">
                  <a:lumMod val="50000"/>
                </a:schemeClr>
              </a:solidFill>
            </a:rPr>
            <a:t>............</a:t>
          </a:r>
        </a:p>
        <a:p xmlns:a="http://schemas.openxmlformats.org/drawingml/2006/main">
          <a:pPr algn="just">
            <a:lnSpc>
              <a:spcPts val="1200"/>
            </a:lnSpc>
          </a:pPr>
          <a:r>
            <a:rPr lang="en-US" sz="5400" dirty="0">
              <a:solidFill>
                <a:schemeClr val="bg1">
                  <a:lumMod val="50000"/>
                </a:schemeClr>
              </a:solidFill>
            </a:rPr>
            <a:t>............ </a:t>
          </a:r>
        </a:p>
        <a:p xmlns:a="http://schemas.openxmlformats.org/drawingml/2006/main">
          <a:pPr algn="just">
            <a:lnSpc>
              <a:spcPts val="1200"/>
            </a:lnSpc>
          </a:pPr>
          <a:r>
            <a:rPr lang="en-US" sz="5400" dirty="0">
              <a:solidFill>
                <a:schemeClr val="bg1">
                  <a:lumMod val="50000"/>
                </a:schemeClr>
              </a:solidFill>
            </a:rPr>
            <a:t>............    </a:t>
          </a:r>
        </a:p>
      </cdr:txBody>
    </cdr:sp>
  </cdr:relSizeAnchor>
  <cdr:relSizeAnchor xmlns:cdr="http://schemas.openxmlformats.org/drawingml/2006/chartDrawing">
    <cdr:from>
      <cdr:x>0.01404</cdr:x>
      <cdr:y>0.64386</cdr:y>
    </cdr:from>
    <cdr:to>
      <cdr:x>0.47395</cdr:x>
      <cdr:y>0.88092</cdr:y>
    </cdr:to>
    <cdr:sp macro="" textlink="">
      <cdr:nvSpPr>
        <cdr:cNvPr id="12" name="TextBox 11"/>
        <cdr:cNvSpPr txBox="1"/>
      </cdr:nvSpPr>
      <cdr:spPr>
        <a:xfrm xmlns:a="http://schemas.openxmlformats.org/drawingml/2006/main">
          <a:off x="115256" y="2968255"/>
          <a:ext cx="3776114" cy="10928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ts val="1200"/>
            </a:lnSpc>
          </a:pPr>
          <a:r>
            <a:rPr lang="en-US" sz="5400" dirty="0">
              <a:solidFill>
                <a:srgbClr val="00B050"/>
              </a:solidFill>
            </a:rPr>
            <a:t>.....................</a:t>
          </a:r>
        </a:p>
        <a:p xmlns:a="http://schemas.openxmlformats.org/drawingml/2006/main">
          <a:pPr>
            <a:lnSpc>
              <a:spcPts val="1200"/>
            </a:lnSpc>
          </a:pPr>
          <a:r>
            <a:rPr lang="en-US" sz="5400" dirty="0">
              <a:solidFill>
                <a:srgbClr val="00B050"/>
              </a:solidFill>
            </a:rPr>
            <a:t>.....................</a:t>
          </a:r>
        </a:p>
        <a:p xmlns:a="http://schemas.openxmlformats.org/drawingml/2006/main">
          <a:pPr>
            <a:lnSpc>
              <a:spcPts val="1200"/>
            </a:lnSpc>
          </a:pPr>
          <a:r>
            <a:rPr lang="en-US" sz="5400" dirty="0">
              <a:solidFill>
                <a:srgbClr val="00B050"/>
              </a:solidFill>
            </a:rPr>
            <a:t>..............</a:t>
          </a:r>
          <a:r>
            <a:rPr lang="en-US" sz="5400" dirty="0">
              <a:solidFill>
                <a:srgbClr val="7030A0"/>
              </a:solidFill>
            </a:rPr>
            <a:t>.......</a:t>
          </a:r>
        </a:p>
        <a:p xmlns:a="http://schemas.openxmlformats.org/drawingml/2006/main">
          <a:pPr>
            <a:lnSpc>
              <a:spcPts val="1200"/>
            </a:lnSpc>
          </a:pPr>
          <a:r>
            <a:rPr lang="en-US" sz="5400" dirty="0">
              <a:solidFill>
                <a:srgbClr val="7030A0"/>
              </a:solidFill>
            </a:rPr>
            <a:t>.................</a:t>
          </a:r>
        </a:p>
        <a:p xmlns:a="http://schemas.openxmlformats.org/drawingml/2006/main">
          <a:pPr algn="l"/>
          <a:endParaRPr lang="en-US" sz="1800" dirty="0"/>
        </a:p>
        <a:p xmlns:a="http://schemas.openxmlformats.org/drawingml/2006/main">
          <a:pPr algn="l"/>
          <a:r>
            <a:rPr lang="en-US" sz="1800" dirty="0"/>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43A9845-CCBE-416C-96B0-5597248A72DE}" type="datetimeFigureOut">
              <a:rPr lang="en-US" smtClean="0"/>
              <a:t>10/14/2017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81E1CED-75AA-4C51-9B4B-8E224FB6BA60}" type="slidenum">
              <a:rPr lang="en-US" smtClean="0"/>
              <a:t>‹#›</a:t>
            </a:fld>
            <a:endParaRPr lang="en-US"/>
          </a:p>
        </p:txBody>
      </p:sp>
    </p:spTree>
    <p:extLst>
      <p:ext uri="{BB962C8B-B14F-4D97-AF65-F5344CB8AC3E}">
        <p14:creationId xmlns:p14="http://schemas.microsoft.com/office/powerpoint/2010/main" val="30976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A26CD1-F9B3-4439-BF9D-20C116478DF4}" type="datetimeFigureOut">
              <a:rPr lang="en-US" smtClean="0"/>
              <a:pPr/>
              <a:t>10/14/2017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313A3C6-4A17-45E8-BAC0-C1AF1B509E60}" type="slidenum">
              <a:rPr lang="en-US" smtClean="0"/>
              <a:pPr/>
              <a:t>‹#›</a:t>
            </a:fld>
            <a:endParaRPr lang="en-US" dirty="0"/>
          </a:p>
        </p:txBody>
      </p:sp>
    </p:spTree>
    <p:extLst>
      <p:ext uri="{BB962C8B-B14F-4D97-AF65-F5344CB8AC3E}">
        <p14:creationId xmlns:p14="http://schemas.microsoft.com/office/powerpoint/2010/main" val="351575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x.doi.org/10.1016/j.eururo.2015.06.04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BFD979-582F-47A9-90F8-C762A80ED65A}" type="slidenum">
              <a:rPr lang="en-US">
                <a:solidFill>
                  <a:prstClr val="black"/>
                </a:solidFill>
              </a:rPr>
              <a:pPr/>
              <a:t>2</a:t>
            </a:fld>
            <a:endParaRPr lang="en-US">
              <a:solidFill>
                <a:prstClr val="black"/>
              </a:solidFill>
            </a:endParaRPr>
          </a:p>
        </p:txBody>
      </p:sp>
      <p:sp>
        <p:nvSpPr>
          <p:cNvPr id="164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r"/>
            <a:fld id="{410A74A5-946D-4DE1-8F17-AE5DC976BFBC}" type="slidenum">
              <a:rPr lang="en-US" sz="1200">
                <a:solidFill>
                  <a:prstClr val="black"/>
                </a:solidFill>
                <a:latin typeface="Calibri" pitchFamily="34" charset="0"/>
              </a:rPr>
              <a:pPr algn="r"/>
              <a:t>2</a:t>
            </a:fld>
            <a:endParaRPr lang="en-US" sz="1200">
              <a:solidFill>
                <a:prstClr val="black"/>
              </a:solidFill>
              <a:latin typeface="Calibri"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p>
        </p:txBody>
      </p:sp>
    </p:spTree>
    <p:extLst>
      <p:ext uri="{BB962C8B-B14F-4D97-AF65-F5344CB8AC3E}">
        <p14:creationId xmlns:p14="http://schemas.microsoft.com/office/powerpoint/2010/main" val="307828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a:defRPr/>
            </a:pPr>
            <a:r>
              <a:rPr lang="en-US" sz="1000" b="1" dirty="0"/>
              <a:t>Speaker Notes</a:t>
            </a:r>
          </a:p>
          <a:p>
            <a:pPr defTabSz="457174">
              <a:defRPr/>
            </a:pPr>
            <a:r>
              <a:rPr lang="en-US" sz="900" b="0" dirty="0"/>
              <a:t>The addition of GPS</a:t>
            </a:r>
            <a:r>
              <a:rPr lang="en-US" sz="900" b="0" baseline="0" dirty="0"/>
              <a:t> to the NCCN classification provided </a:t>
            </a:r>
            <a:r>
              <a:rPr lang="en-US" sz="900" b="0" dirty="0"/>
              <a:t>actionable information to</a:t>
            </a:r>
            <a:r>
              <a:rPr lang="en-US" sz="900" b="0" baseline="0" dirty="0"/>
              <a:t> inform treatment decisions for these patients</a:t>
            </a:r>
            <a:r>
              <a:rPr lang="en-US" sz="900" b="0" dirty="0"/>
              <a:t>.</a:t>
            </a:r>
          </a:p>
          <a:p>
            <a:pPr defTabSz="457174">
              <a:defRPr/>
            </a:pPr>
            <a:endParaRPr lang="en-US" sz="900" dirty="0"/>
          </a:p>
          <a:p>
            <a:pPr defTabSz="457174">
              <a:defRPr/>
            </a:pPr>
            <a:r>
              <a:rPr lang="en-US" sz="900" dirty="0"/>
              <a:t>For our first patient, t</a:t>
            </a:r>
            <a:r>
              <a:rPr lang="en-US" altLang="en-US" sz="900" dirty="0">
                <a:cs typeface="Gotham Light"/>
              </a:rPr>
              <a:t>he GPS interpretation provided increased confidence (&gt;80%, based on the likelihood of favorable pathology calculation) in Active Surveillance (AS) as an option for this patient. The low GPS score gave this patient confidence to start an AS protocol.</a:t>
            </a:r>
          </a:p>
          <a:p>
            <a:pPr defTabSz="457174">
              <a:defRPr/>
            </a:pPr>
            <a:endParaRPr lang="en-US" altLang="en-US" sz="900" dirty="0">
              <a:cs typeface="Gotham Light"/>
            </a:endParaRPr>
          </a:p>
          <a:p>
            <a:pPr defTabSz="457174">
              <a:defRPr/>
            </a:pPr>
            <a:r>
              <a:rPr lang="en-US" altLang="en-US" sz="900" dirty="0">
                <a:cs typeface="Gotham Light"/>
              </a:rPr>
              <a:t>For our</a:t>
            </a:r>
            <a:r>
              <a:rPr lang="en-US" altLang="en-US" sz="900" baseline="0" dirty="0">
                <a:cs typeface="Gotham Light"/>
              </a:rPr>
              <a:t> second patient, the GPS provided the additional information that his cancer was likely more aggressive than his NCCN classification would suggest. He was initially interested in AS </a:t>
            </a:r>
            <a:r>
              <a:rPr lang="en-US" altLang="en-US" sz="900" baseline="0" dirty="0" err="1">
                <a:cs typeface="Gotham Light"/>
              </a:rPr>
              <a:t>as</a:t>
            </a:r>
            <a:r>
              <a:rPr lang="en-US" altLang="en-US" sz="900" baseline="0" dirty="0">
                <a:cs typeface="Gotham Light"/>
              </a:rPr>
              <a:t> an option, but based on his GPS and favorable pathology result, he decided to have surgery where he was found to be harboring adverse pathology.</a:t>
            </a:r>
            <a:endParaRPr lang="en-US" altLang="en-US" sz="900" dirty="0">
              <a:cs typeface="Gotham Light"/>
            </a:endParaRPr>
          </a:p>
          <a:p>
            <a:pPr defTabSz="457174">
              <a:defRPr/>
            </a:pPr>
            <a:endParaRPr lang="en-US" altLang="en-US" sz="900" dirty="0">
              <a:cs typeface="Gotham Light"/>
            </a:endParaRPr>
          </a:p>
          <a:p>
            <a:pPr defTabSz="457174">
              <a:defRPr/>
            </a:pPr>
            <a:r>
              <a:rPr lang="en-US" altLang="en-US" sz="900" dirty="0">
                <a:cs typeface="Gotham Light"/>
              </a:rPr>
              <a:t>For our third patient, the GPS </a:t>
            </a:r>
            <a:r>
              <a:rPr lang="en-US" sz="900" dirty="0"/>
              <a:t>impacted the treatment decision, as it confirmed that the patient’s initial NCCN risk classification was appropriate. Thus, the physician and patient had increased confidence in the AS treatment choice. The GPS provided a precise risk assessment, as the patient had been struggling with his treatment decision.</a:t>
            </a:r>
            <a:r>
              <a:rPr lang="en-US" altLang="en-US" sz="900" dirty="0">
                <a:cs typeface="Gotham Light"/>
              </a:rPr>
              <a:t> </a:t>
            </a:r>
          </a:p>
          <a:p>
            <a:pPr defTabSz="457174">
              <a:defRPr/>
            </a:pPr>
            <a:endParaRPr lang="en-US" altLang="en-US" sz="900" dirty="0">
              <a:cs typeface="Gotham Light"/>
            </a:endParaRPr>
          </a:p>
          <a:p>
            <a:pPr defTabSz="928572">
              <a:defRPr/>
            </a:pPr>
            <a:r>
              <a:rPr lang="en-US" altLang="en-US" sz="900" dirty="0">
                <a:cs typeface="Gotham Light"/>
              </a:rPr>
              <a:t>Finally, </a:t>
            </a:r>
            <a:r>
              <a:rPr lang="en-US" altLang="en-US" sz="900" dirty="0">
                <a:cs typeface="GothAM LIGHT"/>
              </a:rPr>
              <a:t>based on the additional information provided by the GPS, this patient had surgery. The compelling reason for the physician’s decision was the high probability of the patient having occult adverse pathology. The GPS=43 indicated a substantial chance of the patient harboring disease (Gleason score= 4 or 5; &gt;T3 stage of disease). </a:t>
            </a:r>
            <a:r>
              <a:rPr lang="en-US" sz="900" dirty="0"/>
              <a:t>Final pathology was demonstrative of GS 4+3=7, focal EPE.</a:t>
            </a:r>
          </a:p>
          <a:p>
            <a:pPr defTabSz="457174">
              <a:defRPr/>
            </a:pPr>
            <a:endParaRPr lang="en-US" sz="900" dirty="0"/>
          </a:p>
          <a:p>
            <a:pPr defTabSz="457174">
              <a:defRPr/>
            </a:pPr>
            <a:r>
              <a:rPr lang="en-US" sz="1000" b="1" dirty="0"/>
              <a:t>Transition Note</a:t>
            </a:r>
          </a:p>
          <a:p>
            <a:pPr defTabSz="457174">
              <a:defRPr/>
            </a:pPr>
            <a:r>
              <a:rPr lang="en-US" sz="900" dirty="0"/>
              <a:t>Consider</a:t>
            </a:r>
            <a:r>
              <a:rPr lang="en-US" sz="900" baseline="0" dirty="0"/>
              <a:t> a transition statement along the lines of “These are three representative cases that demonstrate how GPS works in the real world. On the next slide, we’ll see the aggregate data on how GPS has performed in the real-world setting.”</a:t>
            </a:r>
            <a:endParaRPr lang="en-US" sz="900" dirty="0"/>
          </a:p>
          <a:p>
            <a:pPr defTabSz="457174">
              <a:defRPr/>
            </a:pPr>
            <a:endParaRPr lang="en-US" sz="9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BA3FAE-53A9-7C42-A869-2F34B4D0C74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0068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Education Points: </a:t>
            </a:r>
          </a:p>
          <a:p>
            <a:pPr marL="171450" indent="-171450">
              <a:buFont typeface="Arial" panose="020B0604020202020204" pitchFamily="34" charset="0"/>
              <a:buChar char="•"/>
            </a:pPr>
            <a:r>
              <a:rPr lang="en-US" b="0" dirty="0"/>
              <a:t>Decipher and Prolaris provide death and mets data.  It is evident from these estimates that the difference in 10 year mortality and metastasis risk are minimal but the difference in risk of AP is substantial.   </a:t>
            </a:r>
          </a:p>
          <a:p>
            <a:pPr marL="171450" indent="-171450">
              <a:buFont typeface="Arial" panose="020B0604020202020204" pitchFamily="34" charset="0"/>
              <a:buChar char="•"/>
            </a:pPr>
            <a:r>
              <a:rPr lang="en-US" b="0" dirty="0"/>
              <a:t>Adverse Pathology is the most immediate and actionable endpoint to guide management decisions in low-risk prostate cancer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Gotham Book"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Gotham Book" charset="0"/>
              <a:ea typeface="+mn-ea"/>
              <a:cs typeface="+mn-cs"/>
            </a:endParaRPr>
          </a:p>
        </p:txBody>
      </p:sp>
    </p:spTree>
    <p:extLst>
      <p:ext uri="{BB962C8B-B14F-4D97-AF65-F5344CB8AC3E}">
        <p14:creationId xmlns:p14="http://schemas.microsoft.com/office/powerpoint/2010/main" val="287704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8" indent="-174688">
              <a:buFont typeface="Arial" pitchFamily="34" charset="0"/>
              <a:buChar char="•"/>
            </a:pPr>
            <a:r>
              <a:rPr lang="en-US" sz="1000" dirty="0"/>
              <a:t>For men with Low risk cancer, active surveillance is the primary recommendation with ≥10 years life expectancy</a:t>
            </a:r>
          </a:p>
          <a:p>
            <a:pPr marL="174688" indent="-174688" defTabSz="931723">
              <a:buFont typeface="Arial" pitchFamily="34" charset="0"/>
              <a:buChar char="•"/>
              <a:defRPr/>
            </a:pPr>
            <a:endParaRPr lang="en-US" sz="1000" dirty="0"/>
          </a:p>
          <a:p>
            <a:pPr marL="174688" indent="-174688" defTabSz="931723">
              <a:buFont typeface="Arial" pitchFamily="34" charset="0"/>
              <a:buChar char="•"/>
              <a:defRPr/>
            </a:pPr>
            <a:r>
              <a:rPr lang="en-US" sz="1000" dirty="0"/>
              <a:t>For men with Low Risk cancer and ≥10 years life expectancy OR with Very Low risk cancer and ≥20 years life expectancy, the NCCN guidelines specify 3 options, including active surveillance, radiation therapy (external beam or brachytherapy), or radical prostatectomy.  </a:t>
            </a:r>
          </a:p>
          <a:p>
            <a:pPr marL="174688" indent="-174688" defTabSz="931723">
              <a:buFont typeface="Arial" pitchFamily="34" charset="0"/>
              <a:buChar char="•"/>
              <a:defRPr/>
            </a:pPr>
            <a:endParaRPr lang="en-US" sz="1000" dirty="0"/>
          </a:p>
          <a:p>
            <a:pPr marL="174688" indent="-174688" defTabSz="931723">
              <a:buFont typeface="Arial" pitchFamily="34" charset="0"/>
              <a:buChar char="•"/>
              <a:defRPr/>
            </a:pPr>
            <a:r>
              <a:rPr lang="en-US" sz="1000" dirty="0"/>
              <a:t>According to the AUA guidelines (2007), “Active surveillance, interstitial prostate brachytherapy, external beam radiotherapy, and radical prostatectomy are all options for treatment of the low-risk patient. Study outcomes data do not provide clear-cut evidence for the superiority of any one treatment.”</a:t>
            </a:r>
          </a:p>
          <a:p>
            <a:pPr marL="174688" indent="-174688">
              <a:buFont typeface="Arial" pitchFamily="34" charset="0"/>
              <a:buChar char="•"/>
            </a:pPr>
            <a:endParaRPr lang="en-US" sz="1000" dirty="0"/>
          </a:p>
          <a:p>
            <a:r>
              <a:rPr lang="en-US" sz="1000" b="1" dirty="0"/>
              <a:t>As distinguished from Watchful Waiting</a:t>
            </a:r>
            <a:r>
              <a:rPr lang="en-US" sz="1000" dirty="0"/>
              <a:t>, </a:t>
            </a:r>
            <a:r>
              <a:rPr lang="en-US" sz="1000" b="1" dirty="0"/>
              <a:t>Active Surveillance involves:</a:t>
            </a:r>
          </a:p>
          <a:p>
            <a:pPr marL="174675" indent="-174675">
              <a:buFont typeface="Arial"/>
              <a:buChar char="•"/>
            </a:pPr>
            <a:r>
              <a:rPr lang="en-US" sz="1000" dirty="0"/>
              <a:t>Careful </a:t>
            </a:r>
            <a:r>
              <a:rPr lang="en-US" sz="1000" i="1" dirty="0"/>
              <a:t>selection</a:t>
            </a:r>
            <a:r>
              <a:rPr lang="en-US" sz="1000" dirty="0"/>
              <a:t> of men at </a:t>
            </a:r>
            <a:r>
              <a:rPr lang="en-US" sz="1000" u="sng" dirty="0"/>
              <a:t>low risk </a:t>
            </a:r>
            <a:r>
              <a:rPr lang="en-US" sz="1000" dirty="0"/>
              <a:t>of harm from prostate cancer </a:t>
            </a:r>
            <a:r>
              <a:rPr lang="en-US" sz="1000" u="sng" dirty="0"/>
              <a:t>without </a:t>
            </a:r>
            <a:r>
              <a:rPr lang="en-US" sz="1000" dirty="0"/>
              <a:t>treatment</a:t>
            </a:r>
          </a:p>
          <a:p>
            <a:pPr marL="174675" indent="-174675">
              <a:buFont typeface="Arial"/>
              <a:buChar char="•"/>
            </a:pPr>
            <a:r>
              <a:rPr lang="en-US" sz="1000" dirty="0"/>
              <a:t>Careful </a:t>
            </a:r>
            <a:r>
              <a:rPr lang="en-US" sz="1000" i="1" dirty="0"/>
              <a:t>monitoring</a:t>
            </a:r>
            <a:r>
              <a:rPr lang="en-US" sz="1000" dirty="0"/>
              <a:t> of those who select active surveillance</a:t>
            </a:r>
          </a:p>
          <a:p>
            <a:pPr marL="174675" indent="-174675">
              <a:buFont typeface="Arial"/>
              <a:buChar char="•"/>
            </a:pPr>
            <a:r>
              <a:rPr lang="en-US" sz="1000" dirty="0"/>
              <a:t>Curative intervention for men who no longer meet criteria for active surveillance</a:t>
            </a:r>
          </a:p>
          <a:p>
            <a:pPr marL="174675" indent="-174675">
              <a:buFont typeface="Arial"/>
              <a:buChar char="•"/>
            </a:pPr>
            <a:endParaRPr lang="en-US" sz="1000" dirty="0"/>
          </a:p>
          <a:p>
            <a:r>
              <a:rPr lang="en-US" sz="1000" dirty="0"/>
              <a:t>In current practice, selection of candidates for active surveillance is based on:</a:t>
            </a:r>
          </a:p>
          <a:p>
            <a:pPr marL="174675" indent="-174675">
              <a:buFont typeface="Arial"/>
              <a:buChar char="•"/>
            </a:pPr>
            <a:r>
              <a:rPr lang="en-US" sz="1000" dirty="0"/>
              <a:t>Tumor clinical and pathologic features</a:t>
            </a:r>
          </a:p>
          <a:p>
            <a:pPr marL="174675" indent="-174675">
              <a:buFont typeface="Arial"/>
              <a:buChar char="•"/>
            </a:pPr>
            <a:r>
              <a:rPr lang="en-US" sz="1000" dirty="0"/>
              <a:t>Patient factors</a:t>
            </a:r>
          </a:p>
          <a:p>
            <a:pPr marL="640479" lvl="1" indent="-174675">
              <a:buFont typeface="Arial"/>
              <a:buChar char="•"/>
            </a:pPr>
            <a:r>
              <a:rPr lang="en-US" sz="1000" dirty="0"/>
              <a:t>Life expectancy, age, and overall health</a:t>
            </a:r>
          </a:p>
          <a:p>
            <a:pPr marL="640479" lvl="1" indent="-174675">
              <a:buFont typeface="Arial"/>
              <a:buChar char="•"/>
            </a:pPr>
            <a:r>
              <a:rPr lang="en-US" sz="1000" dirty="0"/>
              <a:t>Patient preferences</a:t>
            </a:r>
          </a:p>
          <a:p>
            <a:pPr marL="465802" lvl="1" defTabSz="931723">
              <a:defRPr/>
            </a:pPr>
            <a:endParaRPr lang="en-US" sz="1000" dirty="0"/>
          </a:p>
          <a:p>
            <a:pPr marL="465802" lvl="1" defTabSz="931723">
              <a:defRPr/>
            </a:pPr>
            <a:r>
              <a:rPr lang="en-US" sz="1000" dirty="0"/>
              <a:t>Reference: National Comprehensive Cancer Network (NCCN) prostate cancer guidelines. Available at: www.nccn.org (Accessed January 2014).</a:t>
            </a:r>
          </a:p>
          <a:p>
            <a:pPr marL="640479" lvl="1" indent="-174675">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10E425-C21A-4E29-A4C1-C5C9BB4E75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34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C6A00-48EB-0049-8D84-1AC6B410F9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50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cluster of poorly formed glands seen at 10X where it is unlikely that they all represent tangentially sectioned glands should GP4 be diagnosed. “with regard to GP3 and 4, the major problem appeared to be defining the limits of tiny poorly defined </a:t>
            </a:r>
            <a:r>
              <a:rPr lang="en-US" dirty="0" err="1"/>
              <a:t>acinar</a:t>
            </a:r>
            <a:r>
              <a:rPr lang="en-US" dirty="0"/>
              <a:t> structures.</a:t>
            </a:r>
            <a:r>
              <a:rPr lang="en-US" baseline="0" dirty="0"/>
              <a:t> IN additional at times, it may be difficult to determine whether loss of </a:t>
            </a:r>
            <a:r>
              <a:rPr lang="en-US" baseline="0" dirty="0" err="1"/>
              <a:t>acinar</a:t>
            </a:r>
            <a:r>
              <a:rPr lang="en-US" baseline="0" dirty="0"/>
              <a:t> spaces is caused by compression artifact or by real inability to form spaces. </a:t>
            </a:r>
            <a:endParaRPr lang="en-US" dirty="0"/>
          </a:p>
        </p:txBody>
      </p:sp>
      <p:sp>
        <p:nvSpPr>
          <p:cNvPr id="4" name="Slide Number Placeholder 3"/>
          <p:cNvSpPr>
            <a:spLocks noGrp="1"/>
          </p:cNvSpPr>
          <p:nvPr>
            <p:ph type="sldNum" sz="quarter" idx="10"/>
          </p:nvPr>
        </p:nvSpPr>
        <p:spPr/>
        <p:txBody>
          <a:bodyPr/>
          <a:lstStyle/>
          <a:p>
            <a:fld id="{182D0BD7-0CFF-2F47-B18C-5CE6D6B9B6A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8762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3200400"/>
            <a:ext cx="6543040" cy="4183380"/>
          </a:xfrm>
        </p:spPr>
        <p:txBody>
          <a:bodyPr/>
          <a:lstStyle/>
          <a:p>
            <a:r>
              <a:rPr lang="en-US" sz="600" b="1" kern="1200" dirty="0">
                <a:solidFill>
                  <a:schemeClr val="tx1"/>
                </a:solidFill>
                <a:effectLst/>
                <a:latin typeface="Gotham Light"/>
                <a:ea typeface="+mn-ea"/>
                <a:cs typeface="+mn-cs"/>
              </a:rPr>
              <a:t>Key Messages</a:t>
            </a:r>
            <a:endParaRPr lang="en-US" sz="600" kern="1200" dirty="0">
              <a:solidFill>
                <a:schemeClr val="tx1"/>
              </a:solidFill>
              <a:effectLst/>
              <a:latin typeface="Gotham Light"/>
              <a:ea typeface="+mn-ea"/>
              <a:cs typeface="+mn-cs"/>
            </a:endParaRPr>
          </a:p>
          <a:p>
            <a:pPr lvl="0">
              <a:buFont typeface="Arial" pitchFamily="34" charset="0"/>
              <a:buChar char="•"/>
            </a:pPr>
            <a:r>
              <a:rPr lang="en-US" sz="600" i="1" kern="1200" dirty="0">
                <a:solidFill>
                  <a:schemeClr val="tx1"/>
                </a:solidFill>
                <a:effectLst/>
                <a:latin typeface="Gotham Light"/>
                <a:ea typeface="+mn-ea"/>
                <a:cs typeface="+mn-cs"/>
              </a:rPr>
              <a:t> Approximately 70%-80% of men who have favorable pathology on initial biopsy will have favorable pathology on RP, in contemporary series. Favorable pathology on biopsy in the setting of clinically low-risk disease is in most cases predictive</a:t>
            </a:r>
            <a:r>
              <a:rPr lang="en-US" sz="600" i="1" kern="1200" baseline="0" dirty="0">
                <a:solidFill>
                  <a:schemeClr val="tx1"/>
                </a:solidFill>
                <a:effectLst/>
                <a:latin typeface="Gotham Light"/>
                <a:ea typeface="+mn-ea"/>
                <a:cs typeface="+mn-cs"/>
              </a:rPr>
              <a:t> of</a:t>
            </a:r>
            <a:r>
              <a:rPr lang="en-US" sz="600" i="1" kern="1200" dirty="0">
                <a:solidFill>
                  <a:schemeClr val="tx1"/>
                </a:solidFill>
                <a:effectLst/>
                <a:latin typeface="Gotham Light"/>
                <a:ea typeface="+mn-ea"/>
                <a:cs typeface="+mn-cs"/>
              </a:rPr>
              <a:t> favorable pathology on radical prostatectomy (RP). However, between 20%-30% of men who are clinically low risk on biopsy will harbor occult adverse pathology (AP) features on surgical pathology after RP. AP is a critical determinant of long-term prognosis. </a:t>
            </a:r>
            <a:endParaRPr lang="en-US" sz="600" kern="1200" dirty="0">
              <a:solidFill>
                <a:schemeClr val="tx1"/>
              </a:solidFill>
              <a:effectLst/>
              <a:latin typeface="Gotham Light"/>
              <a:ea typeface="+mn-ea"/>
              <a:cs typeface="+mn-cs"/>
            </a:endParaRPr>
          </a:p>
          <a:p>
            <a:pPr lvl="0">
              <a:buFont typeface="Arial" pitchFamily="34" charset="0"/>
              <a:buChar char="•"/>
            </a:pPr>
            <a:r>
              <a:rPr lang="en-US" sz="600" i="1" kern="1200" dirty="0">
                <a:solidFill>
                  <a:schemeClr val="tx1"/>
                </a:solidFill>
                <a:effectLst/>
                <a:latin typeface="Gotham Light"/>
                <a:ea typeface="+mn-ea"/>
                <a:cs typeface="+mn-cs"/>
              </a:rPr>
              <a:t> Because the men who have AP at surgery are the ones at greatest risk of disease progression, accurately determining which patients are at high risk of having AP at surgery (and hence benefit from immediate treatment) should be determined BEFORE surgery. Similarly, men who are at low risk for AP and have favorable disease are the best candidates to defer treatment and consider active surveillance.</a:t>
            </a:r>
            <a:endParaRPr lang="en-US" sz="600" kern="1200" dirty="0">
              <a:solidFill>
                <a:schemeClr val="tx1"/>
              </a:solidFill>
              <a:effectLst/>
              <a:latin typeface="Gotham Light"/>
              <a:ea typeface="+mn-ea"/>
              <a:cs typeface="+mn-cs"/>
            </a:endParaRPr>
          </a:p>
          <a:p>
            <a:pPr lvl="0">
              <a:buFont typeface="Arial" pitchFamily="34" charset="0"/>
              <a:buChar char="•"/>
            </a:pPr>
            <a:r>
              <a:rPr lang="en-US" sz="600" i="1" kern="1200" dirty="0">
                <a:solidFill>
                  <a:schemeClr val="tx1"/>
                </a:solidFill>
                <a:effectLst/>
                <a:latin typeface="Gotham Light"/>
                <a:ea typeface="+mn-ea"/>
                <a:cs typeface="+mn-cs"/>
              </a:rPr>
              <a:t> A genomic test can provide the actionable information about who is at risk for AP.</a:t>
            </a:r>
            <a:endParaRPr lang="en-US" sz="600" kern="1200" dirty="0">
              <a:solidFill>
                <a:schemeClr val="tx1"/>
              </a:solidFill>
              <a:effectLst/>
              <a:latin typeface="Gotham Light"/>
              <a:ea typeface="+mn-ea"/>
              <a:cs typeface="+mn-cs"/>
            </a:endParaRPr>
          </a:p>
          <a:p>
            <a:endParaRPr lang="en-US" sz="600" b="1" kern="1200" dirty="0">
              <a:solidFill>
                <a:schemeClr val="tx1"/>
              </a:solidFill>
              <a:effectLst/>
              <a:latin typeface="Gotham Light"/>
              <a:ea typeface="+mn-ea"/>
              <a:cs typeface="+mn-cs"/>
            </a:endParaRPr>
          </a:p>
          <a:p>
            <a:r>
              <a:rPr lang="en-US" sz="600" b="1" kern="1200" dirty="0">
                <a:solidFill>
                  <a:schemeClr val="tx1"/>
                </a:solidFill>
                <a:effectLst/>
                <a:latin typeface="Gotham Light"/>
                <a:ea typeface="+mn-ea"/>
                <a:cs typeface="+mn-cs"/>
              </a:rPr>
              <a:t>Speaker Notes</a:t>
            </a:r>
            <a:endParaRPr lang="en-US" sz="600"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How do we most accurately answer </a:t>
            </a:r>
            <a:r>
              <a:rPr lang="en-US" sz="600" i="1" kern="1200" dirty="0">
                <a:solidFill>
                  <a:schemeClr val="tx1"/>
                </a:solidFill>
                <a:effectLst/>
                <a:latin typeface="Gotham Light"/>
                <a:ea typeface="+mn-ea"/>
                <a:cs typeface="+mn-cs"/>
              </a:rPr>
              <a:t>these</a:t>
            </a:r>
            <a:r>
              <a:rPr lang="en-US" sz="600" kern="1200" dirty="0">
                <a:solidFill>
                  <a:schemeClr val="tx1"/>
                </a:solidFill>
                <a:effectLst/>
                <a:latin typeface="Gotham Light"/>
                <a:ea typeface="+mn-ea"/>
                <a:cs typeface="+mn-cs"/>
              </a:rPr>
              <a:t> questions: “How bad is my cancer?” and “What are my treatment options?”</a:t>
            </a:r>
          </a:p>
          <a:p>
            <a:r>
              <a:rPr lang="en-US" sz="600" kern="1200" dirty="0">
                <a:solidFill>
                  <a:schemeClr val="tx1"/>
                </a:solidFill>
                <a:effectLst/>
                <a:latin typeface="Gotham Light"/>
                <a:ea typeface="+mn-ea"/>
                <a:cs typeface="+mn-cs"/>
              </a:rPr>
              <a:t>	Gleason score on surgical pathology is the best indicator of long-term prognosis in men with prostate cancer (PCa). Existing metrics to predict surgical pathology (prostate-specific</a:t>
            </a:r>
            <a:r>
              <a:rPr lang="en-US" sz="600" kern="1200" baseline="0" dirty="0">
                <a:solidFill>
                  <a:schemeClr val="tx1"/>
                </a:solidFill>
                <a:effectLst/>
                <a:latin typeface="Gotham Light"/>
                <a:ea typeface="+mn-ea"/>
                <a:cs typeface="+mn-cs"/>
              </a:rPr>
              <a:t> antigen [</a:t>
            </a:r>
            <a:r>
              <a:rPr lang="en-US" sz="600" kern="1200" dirty="0">
                <a:solidFill>
                  <a:schemeClr val="tx1"/>
                </a:solidFill>
                <a:effectLst/>
                <a:latin typeface="Gotham Light"/>
                <a:ea typeface="+mn-ea"/>
                <a:cs typeface="+mn-cs"/>
              </a:rPr>
              <a:t>PSA], biopsy Gleason score, age, clinical stage, etc) are helpful but limited in their ability to accurately predict surgical pathology. In cases where these parameters suggest high risk, there is minimal controversy about whether treatment is indicated. Much of the contemporary controversy about PCa detection and treatment is centered on patients who are clinically low risk based on existing metrics. Many of these men will do well with Active Surveillance; however, a small but important percentage may be under-sampled due to limitations of current</a:t>
            </a:r>
            <a:r>
              <a:rPr lang="en-US" sz="600" kern="1200" baseline="0" dirty="0">
                <a:solidFill>
                  <a:schemeClr val="tx1"/>
                </a:solidFill>
                <a:effectLst/>
                <a:latin typeface="Gotham Light"/>
                <a:ea typeface="+mn-ea"/>
                <a:cs typeface="+mn-cs"/>
              </a:rPr>
              <a:t> imaging and biopsy techniques</a:t>
            </a:r>
            <a:r>
              <a:rPr lang="en-US" sz="600" kern="1200" dirty="0">
                <a:solidFill>
                  <a:schemeClr val="tx1"/>
                </a:solidFill>
                <a:effectLst/>
                <a:latin typeface="Gotham Light"/>
                <a:ea typeface="+mn-ea"/>
                <a:cs typeface="+mn-cs"/>
              </a:rPr>
              <a:t>. A way to predict which patients have AP will help inform management discussions and facilitate optimal patient management.</a:t>
            </a:r>
          </a:p>
          <a:p>
            <a:r>
              <a:rPr lang="en-US" sz="600" b="1" kern="1200" dirty="0">
                <a:solidFill>
                  <a:schemeClr val="tx1"/>
                </a:solidFill>
                <a:effectLst/>
                <a:latin typeface="Gotham Light"/>
                <a:ea typeface="+mn-ea"/>
                <a:cs typeface="+mn-cs"/>
              </a:rPr>
              <a:t>[builds]</a:t>
            </a:r>
          </a:p>
          <a:p>
            <a:r>
              <a:rPr lang="en-US" sz="600" dirty="0"/>
              <a:t>Approximately 70%-80% of men who have favorable pathology on initial biopsy will have favorable pathology on RP</a:t>
            </a:r>
            <a:r>
              <a:rPr lang="en-US" sz="600" kern="1200" dirty="0">
                <a:solidFill>
                  <a:schemeClr val="tx1"/>
                </a:solidFill>
                <a:effectLst/>
                <a:latin typeface="Gotham Light"/>
                <a:ea typeface="+mn-ea"/>
                <a:cs typeface="+mn-cs"/>
              </a:rPr>
              <a:t>. However, between 20%-30% of men who are clinically low risk harbor occult AP features on surgical pathology after RP. AP</a:t>
            </a:r>
            <a:r>
              <a:rPr lang="en-US" sz="600" kern="1200" baseline="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rPr>
              <a:t>(defined here as Gleason </a:t>
            </a:r>
            <a:r>
              <a:rPr lang="en-US" sz="600" u="sng" kern="1200" dirty="0">
                <a:solidFill>
                  <a:schemeClr val="tx1"/>
                </a:solidFill>
                <a:effectLst/>
                <a:latin typeface="Gotham Light"/>
                <a:ea typeface="+mn-ea"/>
                <a:cs typeface="+mn-cs"/>
              </a:rPr>
              <a:t>&gt;</a:t>
            </a:r>
            <a:r>
              <a:rPr lang="en-US" sz="600" kern="1200" dirty="0">
                <a:solidFill>
                  <a:schemeClr val="tx1"/>
                </a:solidFill>
                <a:effectLst/>
                <a:latin typeface="Gotham Light"/>
                <a:ea typeface="+mn-ea"/>
                <a:cs typeface="+mn-cs"/>
              </a:rPr>
              <a:t>4+3 and/or pT3+) at the time of surgery is a critical determinant of long-term prognosis. </a:t>
            </a:r>
          </a:p>
          <a:p>
            <a:r>
              <a:rPr lang="en-US" sz="600" kern="1200" dirty="0">
                <a:solidFill>
                  <a:schemeClr val="tx1"/>
                </a:solidFill>
                <a:effectLst/>
                <a:latin typeface="Gotham Light"/>
                <a:ea typeface="+mn-ea"/>
                <a:cs typeface="+mn-cs"/>
              </a:rPr>
              <a:t>	Over time, few men with favorable pathology on prostatectomy specimens progress to biochemical recurrence, metastasis, and prostate cancer–specific mortality. Men with adverse surgical pathology are likely to have significantly worse outcomes over time; they are more likely to progress to biochemical recurrence (BCR), metastases, and death. Because the men who have AP at surgery are the ones at greatest risk of disease progression, accurately determining which patients have AP (and hence benefit from immediate treatment) should be determined BEFORE surgery. </a:t>
            </a:r>
            <a:br>
              <a:rPr lang="en-US" sz="600" kern="1200" dirty="0">
                <a:solidFill>
                  <a:schemeClr val="tx1"/>
                </a:solidFill>
                <a:effectLst/>
                <a:latin typeface="Gotham Light"/>
                <a:ea typeface="+mn-ea"/>
                <a:cs typeface="+mn-cs"/>
              </a:rPr>
            </a:br>
            <a:r>
              <a:rPr lang="en-US" sz="600" kern="1200" dirty="0">
                <a:solidFill>
                  <a:schemeClr val="tx1"/>
                </a:solidFill>
                <a:effectLst/>
                <a:latin typeface="Gotham Light"/>
                <a:ea typeface="+mn-ea"/>
                <a:cs typeface="+mn-cs"/>
              </a:rPr>
              <a:t>	What is needed is a tool that can predict the likelihood of favorable pathology and provide both physicians and patients with the confidence that they have made the appropriate management decision. </a:t>
            </a:r>
            <a:r>
              <a:rPr lang="en-US" sz="600" b="1" kern="1200" dirty="0">
                <a:solidFill>
                  <a:schemeClr val="tx1"/>
                </a:solidFill>
                <a:effectLst/>
                <a:latin typeface="Gotham Light"/>
                <a:ea typeface="+mn-ea"/>
                <a:cs typeface="+mn-cs"/>
              </a:rPr>
              <a:t>The GPS was designed to provide this actionable information</a:t>
            </a:r>
            <a:r>
              <a:rPr lang="en-US" sz="600" kern="1200" dirty="0">
                <a:solidFill>
                  <a:schemeClr val="tx1"/>
                </a:solidFill>
                <a:effectLst/>
                <a:latin typeface="Gotham Light"/>
                <a:ea typeface="+mn-ea"/>
                <a:cs typeface="+mn-cs"/>
              </a:rPr>
              <a:t>.</a:t>
            </a:r>
            <a:br>
              <a:rPr lang="en-US" sz="600" b="1" kern="1200" dirty="0">
                <a:solidFill>
                  <a:schemeClr val="tx1"/>
                </a:solidFill>
                <a:effectLst/>
                <a:latin typeface="Gotham Light"/>
                <a:ea typeface="+mn-ea"/>
                <a:cs typeface="+mn-cs"/>
              </a:rPr>
            </a:br>
            <a:br>
              <a:rPr lang="en-US" sz="600" b="1" kern="1200" dirty="0">
                <a:solidFill>
                  <a:schemeClr val="tx1"/>
                </a:solidFill>
                <a:effectLst/>
                <a:latin typeface="Gotham Light"/>
                <a:ea typeface="+mn-ea"/>
                <a:cs typeface="+mn-cs"/>
              </a:rPr>
            </a:br>
            <a:r>
              <a:rPr lang="en-US" sz="600" b="1" kern="1200" dirty="0">
                <a:solidFill>
                  <a:schemeClr val="tx1"/>
                </a:solidFill>
                <a:effectLst/>
                <a:latin typeface="Gotham Light"/>
                <a:ea typeface="+mn-ea"/>
                <a:cs typeface="+mn-cs"/>
              </a:rPr>
              <a:t>How the pie chart proportions were generated</a:t>
            </a:r>
            <a:endParaRPr lang="en-US" sz="600"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The estimates for rate of adverse versus favorable pathology have been gleaned from a variety of studies including Epstein, Eggener, and Dinh.</a:t>
            </a:r>
            <a:r>
              <a:rPr lang="en-US" sz="600" kern="1200" baseline="30000" dirty="0">
                <a:solidFill>
                  <a:schemeClr val="tx1"/>
                </a:solidFill>
                <a:effectLst/>
                <a:latin typeface="Gotham Light"/>
                <a:ea typeface="+mn-ea"/>
                <a:cs typeface="+mn-cs"/>
              </a:rPr>
              <a:t>1-3</a:t>
            </a:r>
            <a:r>
              <a:rPr lang="en-US" sz="600" kern="1200" dirty="0">
                <a:solidFill>
                  <a:schemeClr val="tx1"/>
                </a:solidFill>
                <a:effectLst/>
                <a:latin typeface="Gotham Light"/>
                <a:ea typeface="+mn-ea"/>
                <a:cs typeface="+mn-cs"/>
              </a:rPr>
              <a:t> There is obvious variability in rate of pathologic upgrading in different patient populations but this range is broadly reflective of current trends.</a:t>
            </a:r>
          </a:p>
          <a:p>
            <a:r>
              <a:rPr lang="en-US" sz="600" kern="1200" dirty="0">
                <a:solidFill>
                  <a:schemeClr val="tx1"/>
                </a:solidFill>
                <a:effectLst/>
                <a:latin typeface="Gotham Light"/>
                <a:ea typeface="+mn-ea"/>
                <a:cs typeface="+mn-cs"/>
              </a:rPr>
              <a:t>	The estimates for rates of biochemical recurrence, metastasis, and death from PCa are composites from Epstein (BCR within 5 years),</a:t>
            </a:r>
            <a:r>
              <a:rPr lang="en-US" sz="600" kern="1200" baseline="30000" dirty="0">
                <a:solidFill>
                  <a:schemeClr val="tx1"/>
                </a:solidFill>
                <a:effectLst/>
                <a:latin typeface="Gotham Light"/>
                <a:ea typeface="+mn-ea"/>
                <a:cs typeface="+mn-cs"/>
              </a:rPr>
              <a:t>1</a:t>
            </a:r>
            <a:r>
              <a:rPr lang="en-US" sz="600" kern="1200" dirty="0">
                <a:solidFill>
                  <a:schemeClr val="tx1"/>
                </a:solidFill>
                <a:effectLst/>
                <a:latin typeface="Gotham Light"/>
                <a:ea typeface="+mn-ea"/>
                <a:cs typeface="+mn-cs"/>
              </a:rPr>
              <a:t> </a:t>
            </a:r>
            <a:r>
              <a:rPr lang="en-US" sz="600" kern="1200" dirty="0" err="1">
                <a:solidFill>
                  <a:schemeClr val="tx1"/>
                </a:solidFill>
                <a:effectLst/>
                <a:latin typeface="Gotham Light"/>
                <a:ea typeface="+mn-ea"/>
                <a:cs typeface="+mn-cs"/>
              </a:rPr>
              <a:t>Cooperberg</a:t>
            </a:r>
            <a:r>
              <a:rPr lang="en-US" sz="600" kern="1200" dirty="0">
                <a:solidFill>
                  <a:schemeClr val="tx1"/>
                </a:solidFill>
                <a:effectLst/>
                <a:latin typeface="Gotham Light"/>
                <a:ea typeface="+mn-ea"/>
                <a:cs typeface="+mn-cs"/>
              </a:rPr>
              <a:t> and </a:t>
            </a:r>
            <a:r>
              <a:rPr lang="en-US" sz="600" kern="1200" dirty="0" err="1">
                <a:solidFill>
                  <a:schemeClr val="tx1"/>
                </a:solidFill>
                <a:effectLst/>
                <a:latin typeface="Gotham Light"/>
                <a:ea typeface="+mn-ea"/>
                <a:cs typeface="+mn-cs"/>
              </a:rPr>
              <a:t>Tilki</a:t>
            </a:r>
            <a:r>
              <a:rPr lang="en-US" sz="600" kern="1200" dirty="0">
                <a:solidFill>
                  <a:schemeClr val="tx1"/>
                </a:solidFill>
                <a:effectLst/>
                <a:latin typeface="Gotham Light"/>
                <a:ea typeface="+mn-ea"/>
                <a:cs typeface="+mn-cs"/>
              </a:rPr>
              <a:t> (metastasis within 10 years),</a:t>
            </a:r>
            <a:r>
              <a:rPr lang="en-US" sz="600" kern="1200" baseline="30000" dirty="0">
                <a:solidFill>
                  <a:schemeClr val="tx1"/>
                </a:solidFill>
                <a:effectLst/>
                <a:latin typeface="Gotham Light"/>
                <a:ea typeface="+mn-ea"/>
                <a:cs typeface="+mn-cs"/>
              </a:rPr>
              <a:t>4,5</a:t>
            </a:r>
            <a:r>
              <a:rPr lang="en-US" sz="600" kern="1200" dirty="0">
                <a:solidFill>
                  <a:schemeClr val="tx1"/>
                </a:solidFill>
                <a:effectLst/>
                <a:latin typeface="Gotham Light"/>
                <a:ea typeface="+mn-ea"/>
                <a:cs typeface="+mn-cs"/>
              </a:rPr>
              <a:t> and Eggener (prostate cancer–specific mortality within 15 years),</a:t>
            </a:r>
            <a:r>
              <a:rPr lang="en-US" sz="600" kern="1200" baseline="30000" dirty="0">
                <a:solidFill>
                  <a:schemeClr val="tx1"/>
                </a:solidFill>
                <a:effectLst/>
                <a:latin typeface="Gotham Light"/>
                <a:ea typeface="+mn-ea"/>
                <a:cs typeface="+mn-cs"/>
              </a:rPr>
              <a:t>2</a:t>
            </a:r>
            <a:r>
              <a:rPr lang="en-US" sz="600" kern="1200" dirty="0">
                <a:solidFill>
                  <a:schemeClr val="tx1"/>
                </a:solidFill>
                <a:effectLst/>
                <a:latin typeface="Gotham Light"/>
                <a:ea typeface="+mn-ea"/>
                <a:cs typeface="+mn-cs"/>
              </a:rPr>
              <a:t> respectively. In the raw data, the rate of metastasis at 10 years (reported by Cooperberg</a:t>
            </a:r>
            <a:r>
              <a:rPr lang="en-US" sz="600" kern="1200" baseline="30000" dirty="0">
                <a:solidFill>
                  <a:schemeClr val="tx1"/>
                </a:solidFill>
                <a:effectLst/>
                <a:latin typeface="Gotham Light"/>
                <a:ea typeface="+mn-ea"/>
                <a:cs typeface="+mn-cs"/>
              </a:rPr>
              <a:t>4</a:t>
            </a:r>
            <a:r>
              <a:rPr lang="en-US" sz="600" kern="1200" dirty="0">
                <a:solidFill>
                  <a:schemeClr val="tx1"/>
                </a:solidFill>
                <a:effectLst/>
                <a:latin typeface="Gotham Light"/>
                <a:ea typeface="+mn-ea"/>
                <a:cs typeface="+mn-cs"/>
              </a:rPr>
              <a:t> and Tilki</a:t>
            </a:r>
            <a:r>
              <a:rPr lang="en-US" sz="600" kern="1200" baseline="30000" dirty="0">
                <a:solidFill>
                  <a:schemeClr val="tx1"/>
                </a:solidFill>
                <a:effectLst/>
                <a:latin typeface="Gotham Light"/>
                <a:ea typeface="+mn-ea"/>
                <a:cs typeface="+mn-cs"/>
              </a:rPr>
              <a:t>5</a:t>
            </a:r>
            <a:r>
              <a:rPr lang="en-US" sz="600" kern="1200" dirty="0">
                <a:solidFill>
                  <a:schemeClr val="tx1"/>
                </a:solidFill>
                <a:effectLst/>
                <a:latin typeface="Gotham Light"/>
                <a:ea typeface="+mn-ea"/>
                <a:cs typeface="+mn-cs"/>
              </a:rPr>
              <a:t>) was somewhat lower than the rate of death at 15 years reported by Eggener.</a:t>
            </a:r>
            <a:r>
              <a:rPr lang="en-US" sz="600" kern="1200" baseline="30000" dirty="0">
                <a:solidFill>
                  <a:schemeClr val="tx1"/>
                </a:solidFill>
                <a:effectLst/>
                <a:latin typeface="Gotham Light"/>
                <a:ea typeface="+mn-ea"/>
                <a:cs typeface="+mn-cs"/>
              </a:rPr>
              <a:t>2</a:t>
            </a:r>
            <a:r>
              <a:rPr lang="en-US" sz="600" kern="1200" dirty="0">
                <a:solidFill>
                  <a:schemeClr val="tx1"/>
                </a:solidFill>
                <a:effectLst/>
                <a:latin typeface="Gotham Light"/>
                <a:ea typeface="+mn-ea"/>
                <a:cs typeface="+mn-cs"/>
              </a:rPr>
              <a:t> This led to some formatting issues with the way the data would be presented so the metastasis slice of pie is a bit higher than </a:t>
            </a:r>
            <a:r>
              <a:rPr lang="en-US" sz="600" kern="1200" dirty="0" err="1">
                <a:solidFill>
                  <a:schemeClr val="tx1"/>
                </a:solidFill>
                <a:effectLst/>
                <a:latin typeface="Gotham Light"/>
                <a:ea typeface="+mn-ea"/>
                <a:cs typeface="+mn-cs"/>
              </a:rPr>
              <a:t>Tilki</a:t>
            </a:r>
            <a:r>
              <a:rPr lang="en-US" sz="600" kern="1200" dirty="0">
                <a:solidFill>
                  <a:schemeClr val="tx1"/>
                </a:solidFill>
                <a:effectLst/>
                <a:latin typeface="Gotham Light"/>
                <a:ea typeface="+mn-ea"/>
                <a:cs typeface="+mn-cs"/>
              </a:rPr>
              <a:t> and </a:t>
            </a:r>
            <a:r>
              <a:rPr lang="en-US" sz="600" kern="1200" dirty="0" err="1">
                <a:solidFill>
                  <a:schemeClr val="tx1"/>
                </a:solidFill>
                <a:effectLst/>
                <a:latin typeface="Gotham Light"/>
                <a:ea typeface="+mn-ea"/>
                <a:cs typeface="+mn-cs"/>
              </a:rPr>
              <a:t>Cooperberg</a:t>
            </a:r>
            <a:r>
              <a:rPr lang="en-US" sz="600" kern="1200" dirty="0">
                <a:solidFill>
                  <a:schemeClr val="tx1"/>
                </a:solidFill>
                <a:effectLst/>
                <a:latin typeface="Gotham Light"/>
                <a:ea typeface="+mn-ea"/>
                <a:cs typeface="+mn-cs"/>
              </a:rPr>
              <a:t> reported but within an approximate range.</a:t>
            </a:r>
          </a:p>
          <a:p>
            <a:r>
              <a:rPr lang="en-US" sz="600" kern="1200" dirty="0">
                <a:solidFill>
                  <a:schemeClr val="tx1"/>
                </a:solidFill>
                <a:effectLst/>
                <a:latin typeface="Gotham Light"/>
                <a:ea typeface="+mn-ea"/>
                <a:cs typeface="+mn-cs"/>
              </a:rPr>
              <a:t>	Because AP as defined in the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DX</a:t>
            </a:r>
            <a:r>
              <a:rPr lang="en-US" sz="600" kern="1200" dirty="0">
                <a:solidFill>
                  <a:schemeClr val="tx1"/>
                </a:solidFill>
                <a:effectLst/>
                <a:latin typeface="Gotham LIGHT"/>
                <a:ea typeface="+mn-ea"/>
                <a:cs typeface="Gotham LIGHT"/>
              </a:rPr>
              <a:t>®</a:t>
            </a:r>
            <a:r>
              <a:rPr lang="en-US" sz="600" kern="1200" dirty="0">
                <a:solidFill>
                  <a:schemeClr val="tx1"/>
                </a:solidFill>
                <a:effectLst/>
                <a:latin typeface="Gotham Light"/>
                <a:ea typeface="+mn-ea"/>
                <a:cs typeface="+mn-cs"/>
              </a:rPr>
              <a:t> test comprises a wide range of aggressiveness (Gleason 4+3 to Gleason 5+5 and pT3a to pT4), the percentage estimates are derived from averaging between prognostic groups. Compared with the percentages depicted here, the rate of BCR/mets/death is lower in men with Gleason 4+3 and higher in men with Gleason 8-10, but to keep the slide simple all these groups were collapsed together.</a:t>
            </a:r>
          </a:p>
          <a:p>
            <a:r>
              <a:rPr lang="en-US" sz="600" kern="1200" dirty="0">
                <a:solidFill>
                  <a:schemeClr val="tx1"/>
                </a:solidFill>
                <a:effectLst/>
                <a:latin typeface="Gotham Light"/>
                <a:ea typeface="+mn-ea"/>
                <a:cs typeface="+mn-cs"/>
              </a:rPr>
              <a:t>	The pie chart depicting the Favorable Pathology group includes men ranging from low volume Gleason 3+3=6 to men with higher volume but organ-confined Gleason 3+4=7 disease. Hence, the ranges depicted here are also a composite of a variety of percentage estimates which were collapsed together. The difference in rate of various adverse events is obviously lower in this group compared with the AP group because outcomes are generally similar for organ-confined Gleason 3+3 and organ-confined Gleason 3+4.</a:t>
            </a:r>
          </a:p>
          <a:p>
            <a:r>
              <a:rPr lang="en-US" sz="600" kern="1200" dirty="0">
                <a:solidFill>
                  <a:schemeClr val="tx1"/>
                </a:solidFill>
                <a:effectLst/>
                <a:latin typeface="Gotham Light"/>
                <a:ea typeface="+mn-ea"/>
                <a:cs typeface="+mn-cs"/>
              </a:rPr>
              <a:t>	The outcomes</a:t>
            </a:r>
            <a:r>
              <a:rPr lang="en-US" sz="600" kern="1200" baseline="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rPr>
              <a:t>data is an approximation based on multiple sources.</a:t>
            </a:r>
          </a:p>
          <a:p>
            <a:r>
              <a:rPr lang="en-US" sz="600" b="1" kern="1200" dirty="0">
                <a:solidFill>
                  <a:schemeClr val="tx1"/>
                </a:solidFill>
                <a:effectLst/>
                <a:latin typeface="Gotham Light"/>
                <a:ea typeface="+mn-ea"/>
                <a:cs typeface="+mn-cs"/>
              </a:rPr>
              <a:t> </a:t>
            </a:r>
            <a:br>
              <a:rPr lang="en-US" sz="600" b="1" kern="1200" dirty="0">
                <a:solidFill>
                  <a:schemeClr val="tx1"/>
                </a:solidFill>
                <a:effectLst/>
                <a:latin typeface="Gotham Light"/>
                <a:ea typeface="+mn-ea"/>
                <a:cs typeface="+mn-cs"/>
              </a:rPr>
            </a:br>
            <a:r>
              <a:rPr lang="en-US" sz="600" b="1" kern="1200" dirty="0">
                <a:solidFill>
                  <a:schemeClr val="tx1"/>
                </a:solidFill>
                <a:effectLst/>
                <a:latin typeface="Gotham Light"/>
                <a:ea typeface="+mn-ea"/>
                <a:cs typeface="+mn-cs"/>
              </a:rPr>
              <a:t>Transition Note</a:t>
            </a:r>
          </a:p>
          <a:p>
            <a:r>
              <a:rPr lang="en-US" sz="600" b="0" kern="1200" dirty="0">
                <a:solidFill>
                  <a:schemeClr val="tx1"/>
                </a:solidFill>
                <a:effectLst/>
                <a:latin typeface="Gotham Light"/>
                <a:ea typeface="+mn-ea"/>
                <a:cs typeface="+mn-cs"/>
              </a:rPr>
              <a:t>On</a:t>
            </a:r>
            <a:r>
              <a:rPr lang="en-US" sz="600" b="0" kern="1200" baseline="0" dirty="0">
                <a:solidFill>
                  <a:schemeClr val="tx1"/>
                </a:solidFill>
                <a:effectLst/>
                <a:latin typeface="Gotham Light"/>
                <a:ea typeface="+mn-ea"/>
                <a:cs typeface="+mn-cs"/>
              </a:rPr>
              <a:t> the next slide, we discuss the Onco</a:t>
            </a:r>
            <a:r>
              <a:rPr lang="en-US" sz="600" b="0" i="1" kern="1200" baseline="0" dirty="0">
                <a:solidFill>
                  <a:schemeClr val="tx1"/>
                </a:solidFill>
                <a:effectLst/>
                <a:latin typeface="Gotham Light"/>
                <a:ea typeface="+mn-ea"/>
                <a:cs typeface="+mn-cs"/>
              </a:rPr>
              <a:t>type</a:t>
            </a:r>
            <a:r>
              <a:rPr lang="en-US" sz="600" b="0" kern="1200" baseline="0" dirty="0">
                <a:solidFill>
                  <a:schemeClr val="tx1"/>
                </a:solidFill>
                <a:effectLst/>
                <a:latin typeface="Gotham Light"/>
                <a:ea typeface="+mn-ea"/>
                <a:cs typeface="+mn-cs"/>
              </a:rPr>
              <a:t> DX</a:t>
            </a:r>
            <a:r>
              <a:rPr lang="en-US" sz="600" b="0" kern="1200" baseline="0" dirty="0">
                <a:solidFill>
                  <a:schemeClr val="tx1"/>
                </a:solidFill>
                <a:effectLst/>
                <a:latin typeface="GothAM LIGHT"/>
                <a:cs typeface="GothAM LIGHT"/>
              </a:rPr>
              <a:t>®</a:t>
            </a:r>
            <a:r>
              <a:rPr lang="en-US" sz="600" b="0" kern="1200" baseline="0" dirty="0">
                <a:solidFill>
                  <a:schemeClr val="tx1"/>
                </a:solidFill>
                <a:effectLst/>
                <a:latin typeface="Gotham Light"/>
                <a:ea typeface="+mn-ea"/>
                <a:cs typeface="+mn-cs"/>
              </a:rPr>
              <a:t> family of tests, which have been developed and widely utilized to help patients facing cancer make more informed and personalized decisions. Consider a transition statement along the lines of “We need better tools to help patients determine their likelihood of prostate cancer that merits immediate action (</a:t>
            </a:r>
            <a:r>
              <a:rPr lang="en-US" sz="600" b="0" kern="1200" baseline="0" dirty="0" err="1">
                <a:solidFill>
                  <a:schemeClr val="tx1"/>
                </a:solidFill>
                <a:effectLst/>
                <a:latin typeface="Gotham Light"/>
                <a:ea typeface="+mn-ea"/>
                <a:cs typeface="+mn-cs"/>
              </a:rPr>
              <a:t>ie</a:t>
            </a:r>
            <a:r>
              <a:rPr lang="en-US" sz="600" b="0" kern="1200" baseline="0" dirty="0">
                <a:solidFill>
                  <a:schemeClr val="tx1"/>
                </a:solidFill>
                <a:effectLst/>
                <a:latin typeface="Gotham Light"/>
                <a:ea typeface="+mn-ea"/>
                <a:cs typeface="+mn-cs"/>
              </a:rPr>
              <a:t>, cancer with adverse pathological features).”</a:t>
            </a:r>
            <a:br>
              <a:rPr lang="en-US" sz="600" b="1" kern="1200" dirty="0">
                <a:solidFill>
                  <a:schemeClr val="tx1"/>
                </a:solidFill>
                <a:effectLst/>
                <a:latin typeface="Gotham Light"/>
                <a:ea typeface="+mn-ea"/>
                <a:cs typeface="+mn-cs"/>
              </a:rPr>
            </a:br>
            <a:br>
              <a:rPr lang="en-US" sz="600" b="1" kern="1200" dirty="0">
                <a:solidFill>
                  <a:schemeClr val="tx1"/>
                </a:solidFill>
                <a:effectLst/>
                <a:latin typeface="Gotham Light"/>
                <a:ea typeface="+mn-ea"/>
                <a:cs typeface="+mn-cs"/>
              </a:rPr>
            </a:br>
            <a:endParaRPr lang="en-US" sz="600" kern="1200" dirty="0">
              <a:solidFill>
                <a:schemeClr val="tx1"/>
              </a:solidFill>
              <a:effectLst/>
              <a:latin typeface="Gotham Light"/>
              <a:ea typeface="+mn-ea"/>
              <a:cs typeface="+mn-cs"/>
            </a:endParaRPr>
          </a:p>
          <a:p>
            <a:r>
              <a:rPr lang="en-US" sz="600" b="1" kern="1200" dirty="0">
                <a:solidFill>
                  <a:schemeClr val="tx1"/>
                </a:solidFill>
                <a:effectLst/>
                <a:latin typeface="Gotham Light"/>
                <a:ea typeface="+mn-ea"/>
                <a:cs typeface="+mn-cs"/>
              </a:rPr>
              <a:t>References</a:t>
            </a:r>
            <a:endParaRPr lang="en-US" sz="600" dirty="0"/>
          </a:p>
          <a:p>
            <a:r>
              <a:rPr lang="en-US" sz="600" kern="1200" dirty="0">
                <a:solidFill>
                  <a:schemeClr val="tx1"/>
                </a:solidFill>
                <a:effectLst/>
                <a:latin typeface="Gotham Light"/>
                <a:ea typeface="+mn-ea"/>
                <a:cs typeface="+mn-cs"/>
              </a:rPr>
              <a:t>1. Epstein JI, </a:t>
            </a:r>
            <a:r>
              <a:rPr lang="en-US" sz="600" kern="1200" dirty="0" err="1">
                <a:solidFill>
                  <a:schemeClr val="tx1"/>
                </a:solidFill>
                <a:effectLst/>
                <a:latin typeface="Gotham Light"/>
                <a:ea typeface="+mn-ea"/>
                <a:cs typeface="+mn-cs"/>
              </a:rPr>
              <a:t>Zelefsky</a:t>
            </a:r>
            <a:r>
              <a:rPr lang="en-US" sz="600" kern="1200" dirty="0">
                <a:solidFill>
                  <a:schemeClr val="tx1"/>
                </a:solidFill>
                <a:effectLst/>
                <a:latin typeface="Gotham Light"/>
                <a:ea typeface="+mn-ea"/>
                <a:cs typeface="+mn-cs"/>
              </a:rPr>
              <a:t> MJ, </a:t>
            </a:r>
            <a:r>
              <a:rPr lang="en-US" sz="600" kern="1200" dirty="0" err="1">
                <a:solidFill>
                  <a:schemeClr val="tx1"/>
                </a:solidFill>
                <a:effectLst/>
                <a:latin typeface="Gotham Light"/>
                <a:ea typeface="+mn-ea"/>
                <a:cs typeface="+mn-cs"/>
              </a:rPr>
              <a:t>Sjoberg</a:t>
            </a:r>
            <a:r>
              <a:rPr lang="en-US" sz="600" kern="1200" dirty="0">
                <a:solidFill>
                  <a:schemeClr val="tx1"/>
                </a:solidFill>
                <a:effectLst/>
                <a:latin typeface="Gotham Light"/>
                <a:ea typeface="+mn-ea"/>
                <a:cs typeface="+mn-cs"/>
              </a:rPr>
              <a:t> DD, et al. A contemporary prostate cancer grading system: a validated alternative to the Gleason score. </a:t>
            </a:r>
            <a:r>
              <a:rPr lang="en-US" sz="600" i="1" kern="1200" dirty="0" err="1">
                <a:solidFill>
                  <a:schemeClr val="tx1"/>
                </a:solidFill>
                <a:effectLst/>
                <a:latin typeface="Gotham Light"/>
                <a:ea typeface="+mn-ea"/>
                <a:cs typeface="+mn-cs"/>
              </a:rPr>
              <a:t>Eur</a:t>
            </a:r>
            <a:r>
              <a:rPr lang="en-US" sz="600" i="1" kern="1200" dirty="0">
                <a:solidFill>
                  <a:schemeClr val="tx1"/>
                </a:solidFill>
                <a:effectLst/>
                <a:latin typeface="Gotham Light"/>
                <a:ea typeface="+mn-ea"/>
                <a:cs typeface="+mn-cs"/>
              </a:rPr>
              <a:t> Urol</a:t>
            </a:r>
            <a:r>
              <a:rPr lang="en-US" sz="600" kern="120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hlinkClick r:id="rId3"/>
              </a:rPr>
              <a:t>http://dx.doi.org/10.1016/j.eururo.2015.06.046</a:t>
            </a:r>
            <a:r>
              <a:rPr lang="en-US" sz="600" kern="1200" dirty="0">
                <a:solidFill>
                  <a:schemeClr val="tx1"/>
                </a:solidFill>
                <a:effectLst/>
                <a:latin typeface="Gotham Light"/>
                <a:ea typeface="+mn-ea"/>
                <a:cs typeface="+mn-cs"/>
              </a:rPr>
              <a:t>.</a:t>
            </a:r>
          </a:p>
          <a:p>
            <a:r>
              <a:rPr lang="en-US" sz="600" dirty="0"/>
              <a:t>2. </a:t>
            </a:r>
            <a:r>
              <a:rPr lang="en-US" sz="600" dirty="0" err="1"/>
              <a:t>Eggener</a:t>
            </a:r>
            <a:r>
              <a:rPr lang="en-US" sz="600" dirty="0"/>
              <a:t> SE, Scardino PT, Walsh PC, et al. Predicting fifteen-year cancer-specific mortality based on the pathological features of prostate cancer. </a:t>
            </a:r>
            <a:r>
              <a:rPr lang="en-US" sz="600" i="1" dirty="0"/>
              <a:t>J Urol</a:t>
            </a:r>
            <a:r>
              <a:rPr lang="en-US" sz="600" dirty="0"/>
              <a:t>. 2011;185:869-875.</a:t>
            </a:r>
          </a:p>
          <a:p>
            <a:r>
              <a:rPr lang="en-US" sz="600" dirty="0"/>
              <a:t>3. </a:t>
            </a:r>
            <a:r>
              <a:rPr lang="en-US" sz="600" dirty="0" err="1"/>
              <a:t>Dinh</a:t>
            </a:r>
            <a:r>
              <a:rPr lang="en-US" sz="600" dirty="0"/>
              <a:t> KT, </a:t>
            </a:r>
            <a:r>
              <a:rPr lang="en-US" sz="600" dirty="0" err="1"/>
              <a:t>Mahal</a:t>
            </a:r>
            <a:r>
              <a:rPr lang="en-US" sz="600" dirty="0"/>
              <a:t> BA, </a:t>
            </a:r>
            <a:r>
              <a:rPr lang="en-US" sz="600" dirty="0" err="1"/>
              <a:t>Ziehr</a:t>
            </a:r>
            <a:r>
              <a:rPr lang="en-US" sz="600" dirty="0"/>
              <a:t> DR, et al. Incidence and Predictors of Upgrading and Up Staging among 10,000 contemporary patients with low risk prostate cancer. </a:t>
            </a:r>
            <a:r>
              <a:rPr lang="en-US" sz="600" i="1" dirty="0"/>
              <a:t>J Urol. </a:t>
            </a:r>
            <a:r>
              <a:rPr lang="en-US" sz="600" dirty="0"/>
              <a:t>2015;194:343-349.</a:t>
            </a:r>
          </a:p>
          <a:p>
            <a:r>
              <a:rPr lang="en-US" sz="600" dirty="0"/>
              <a:t>4. </a:t>
            </a:r>
            <a:r>
              <a:rPr lang="en-US" sz="600" dirty="0" err="1"/>
              <a:t>Cooperberg</a:t>
            </a:r>
            <a:r>
              <a:rPr lang="en-US" sz="600" dirty="0"/>
              <a:t> MR, Hilton JF, Carroll PR. The CAPRA-S score: a straightforward tool for improved prediction of outcomes after radical prostatectomy. </a:t>
            </a:r>
            <a:r>
              <a:rPr lang="en-US" sz="600" i="1" dirty="0"/>
              <a:t>Cancer</a:t>
            </a:r>
            <a:r>
              <a:rPr lang="en-US" sz="600" dirty="0"/>
              <a:t>. 2011;117:5039-5046.</a:t>
            </a:r>
          </a:p>
          <a:p>
            <a:r>
              <a:rPr lang="en-US" sz="600" kern="1200" dirty="0">
                <a:solidFill>
                  <a:schemeClr val="tx1"/>
                </a:solidFill>
                <a:effectLst/>
                <a:latin typeface="Gotham Light"/>
                <a:ea typeface="+mn-ea"/>
                <a:cs typeface="+mn-cs"/>
              </a:rPr>
              <a:t>5. </a:t>
            </a:r>
            <a:r>
              <a:rPr lang="en-US" sz="600" kern="1200" dirty="0" err="1">
                <a:solidFill>
                  <a:schemeClr val="tx1"/>
                </a:solidFill>
                <a:effectLst/>
                <a:latin typeface="Gotham Light"/>
                <a:ea typeface="+mn-ea"/>
                <a:cs typeface="+mn-cs"/>
              </a:rPr>
              <a:t>Tilki</a:t>
            </a:r>
            <a:r>
              <a:rPr lang="en-US" sz="600" kern="1200" dirty="0">
                <a:solidFill>
                  <a:schemeClr val="tx1"/>
                </a:solidFill>
                <a:effectLst/>
                <a:latin typeface="Gotham Light"/>
                <a:ea typeface="+mn-ea"/>
                <a:cs typeface="+mn-cs"/>
              </a:rPr>
              <a:t> D, Mandel P, </a:t>
            </a:r>
            <a:r>
              <a:rPr lang="en-US" sz="600" kern="1200" dirty="0" err="1">
                <a:solidFill>
                  <a:schemeClr val="tx1"/>
                </a:solidFill>
                <a:effectLst/>
                <a:latin typeface="Gotham Light"/>
                <a:ea typeface="+mn-ea"/>
                <a:cs typeface="+mn-cs"/>
              </a:rPr>
              <a:t>Schlomm</a:t>
            </a:r>
            <a:r>
              <a:rPr lang="en-US" sz="600" kern="1200" dirty="0">
                <a:solidFill>
                  <a:schemeClr val="tx1"/>
                </a:solidFill>
                <a:effectLst/>
                <a:latin typeface="Gotham Light"/>
                <a:ea typeface="+mn-ea"/>
                <a:cs typeface="+mn-cs"/>
              </a:rPr>
              <a:t> T, et al. External validation of the CAPRA-S score to predict biochemical recurrence, metastasis and mortality after radical prostatectomy in a European cohort.</a:t>
            </a:r>
            <a:r>
              <a:rPr lang="en-US" sz="600" i="1" kern="1200" dirty="0">
                <a:solidFill>
                  <a:schemeClr val="tx1"/>
                </a:solidFill>
                <a:effectLst/>
                <a:latin typeface="Gotham Light"/>
                <a:ea typeface="+mn-ea"/>
                <a:cs typeface="+mn-cs"/>
              </a:rPr>
              <a:t> J Urol.</a:t>
            </a:r>
            <a:r>
              <a:rPr lang="en-US" sz="600" kern="1200" dirty="0">
                <a:solidFill>
                  <a:schemeClr val="tx1"/>
                </a:solidFill>
                <a:effectLst/>
                <a:latin typeface="Gotham Light"/>
                <a:ea typeface="+mn-ea"/>
                <a:cs typeface="+mn-cs"/>
              </a:rPr>
              <a:t> 2015;193:1970-1975. </a:t>
            </a:r>
          </a:p>
          <a:p>
            <a:pPr lvl="0"/>
            <a:endParaRPr lang="en-US" sz="600"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394368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530225"/>
            <a:ext cx="3521075" cy="2640013"/>
          </a:xfrm>
        </p:spPr>
      </p:sp>
      <p:sp>
        <p:nvSpPr>
          <p:cNvPr id="3" name="Notes Placeholder 2"/>
          <p:cNvSpPr>
            <a:spLocks noGrp="1"/>
          </p:cNvSpPr>
          <p:nvPr>
            <p:ph type="body" idx="1"/>
          </p:nvPr>
        </p:nvSpPr>
        <p:spPr/>
        <p:txBody>
          <a:bodyPr/>
          <a:lstStyle/>
          <a:p>
            <a:r>
              <a:rPr lang="en-US" dirty="0">
                <a:solidFill>
                  <a:schemeClr val="tx1"/>
                </a:solidFill>
              </a:rPr>
              <a:t>This patient is the typical low-risk prostate cancer patient: </a:t>
            </a:r>
          </a:p>
          <a:p>
            <a:pPr marL="170181" indent="-170181">
              <a:spcBef>
                <a:spcPct val="0"/>
              </a:spcBef>
              <a:buClr>
                <a:schemeClr val="accent1"/>
              </a:buClr>
              <a:buFont typeface="Arial" panose="020B0604020202020204" pitchFamily="34" charset="0"/>
              <a:buChar char="•"/>
            </a:pPr>
            <a:r>
              <a:rPr lang="en-US" altLang="en-US" dirty="0">
                <a:solidFill>
                  <a:schemeClr val="tx1"/>
                </a:solidFill>
              </a:rPr>
              <a:t>Elevated PSA of 6.0 </a:t>
            </a:r>
          </a:p>
          <a:p>
            <a:pPr marL="170181" indent="-170181">
              <a:spcBef>
                <a:spcPct val="0"/>
              </a:spcBef>
              <a:buClr>
                <a:schemeClr val="accent1"/>
              </a:buClr>
              <a:buFont typeface="Arial" panose="020B0604020202020204" pitchFamily="34" charset="0"/>
              <a:buChar char="•"/>
            </a:pPr>
            <a:r>
              <a:rPr lang="en-US" altLang="en-US" dirty="0">
                <a:solidFill>
                  <a:schemeClr val="tx1"/>
                </a:solidFill>
              </a:rPr>
              <a:t>PSAD of 0.30 ng/mL</a:t>
            </a:r>
          </a:p>
          <a:p>
            <a:pPr marL="170181" indent="-170181">
              <a:spcBef>
                <a:spcPct val="0"/>
              </a:spcBef>
              <a:buClr>
                <a:schemeClr val="accent1"/>
              </a:buClr>
              <a:buFont typeface="Arial" panose="020B0604020202020204" pitchFamily="34" charset="0"/>
              <a:buChar char="•"/>
            </a:pPr>
            <a:r>
              <a:rPr lang="en-US" altLang="en-US" dirty="0">
                <a:solidFill>
                  <a:schemeClr val="tx1"/>
                </a:solidFill>
              </a:rPr>
              <a:t>Prostate Volume of 20cc</a:t>
            </a:r>
          </a:p>
          <a:p>
            <a:pPr marL="170181" indent="-170181" defTabSz="453817">
              <a:buFont typeface="Arial" panose="020B0604020202020204" pitchFamily="34" charset="0"/>
              <a:buChar char="•"/>
              <a:defRPr/>
            </a:pPr>
            <a:r>
              <a:rPr lang="en-US" altLang="en-US" dirty="0">
                <a:solidFill>
                  <a:schemeClr val="tx1"/>
                </a:solidFill>
              </a:rPr>
              <a:t>Biopsy revealed Gleason score 6 (3+3), 1/12 positive cores</a:t>
            </a:r>
          </a:p>
          <a:p>
            <a:pPr marL="170181" indent="-170181" defTabSz="453817">
              <a:buFont typeface="Arial" panose="020B0604020202020204" pitchFamily="34" charset="0"/>
              <a:buChar char="•"/>
              <a:defRPr/>
            </a:pPr>
            <a:r>
              <a:rPr lang="en-US" altLang="en-US" dirty="0">
                <a:solidFill>
                  <a:schemeClr val="tx1"/>
                </a:solidFill>
              </a:rPr>
              <a:t>This patient has low-risk prostate cancer patient and would like to consider active surveillance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D0BD7-0CFF-2F47-B18C-5CE6D6B9B6A9}" type="slidenum">
              <a:rPr kumimoji="0" lang="en-US" sz="1200" b="0" i="0" u="none" strike="noStrike" kern="1200" cap="none" spc="0" normalizeH="0" baseline="0" noProof="0" smtClean="0">
                <a:ln>
                  <a:noFill/>
                </a:ln>
                <a:solidFill>
                  <a:prstClr val="black"/>
                </a:solidFill>
                <a:effectLst/>
                <a:uLnTx/>
                <a:uFillTx/>
                <a:latin typeface="Gotham Book"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otham Book" charset="0"/>
              <a:ea typeface="+mn-ea"/>
              <a:cs typeface="+mn-cs"/>
            </a:endParaRPr>
          </a:p>
        </p:txBody>
      </p:sp>
    </p:spTree>
    <p:extLst>
      <p:ext uri="{BB962C8B-B14F-4D97-AF65-F5344CB8AC3E}">
        <p14:creationId xmlns:p14="http://schemas.microsoft.com/office/powerpoint/2010/main" val="354108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530225"/>
            <a:ext cx="3521075" cy="2640013"/>
          </a:xfrm>
        </p:spPr>
      </p:sp>
      <p:sp>
        <p:nvSpPr>
          <p:cNvPr id="3" name="Notes Placeholder 2"/>
          <p:cNvSpPr>
            <a:spLocks noGrp="1"/>
          </p:cNvSpPr>
          <p:nvPr>
            <p:ph type="body" idx="1"/>
          </p:nvPr>
        </p:nvSpPr>
        <p:spPr/>
        <p:txBody>
          <a:bodyPr/>
          <a:lstStyle/>
          <a:p>
            <a:r>
              <a:rPr lang="en-US" b="1" dirty="0"/>
              <a:t>Key Education Points: </a:t>
            </a:r>
          </a:p>
          <a:p>
            <a:pPr marL="170181" indent="-170181">
              <a:buFont typeface="Arial" panose="020B0604020202020204" pitchFamily="34" charset="0"/>
              <a:buChar char="•"/>
            </a:pPr>
            <a:r>
              <a:rPr lang="en-US" dirty="0"/>
              <a:t>Michael’s individual risk is most consistent with NCCN very-low-risk disease.</a:t>
            </a:r>
          </a:p>
          <a:p>
            <a:pPr marL="170181" indent="-170181">
              <a:buFont typeface="Arial" panose="020B0604020202020204" pitchFamily="34" charset="0"/>
              <a:buChar char="•"/>
            </a:pPr>
            <a:r>
              <a:rPr lang="en-US" dirty="0"/>
              <a:t>Based on the third validation study results,</a:t>
            </a:r>
            <a:r>
              <a:rPr lang="en-US" baseline="30000" dirty="0"/>
              <a:t>1</a:t>
            </a:r>
            <a:r>
              <a:rPr lang="en-US" dirty="0"/>
              <a:t> Michael has a &lt;1% chance of dying or metastasis within 10 years from his prostate cancer. This information helped his physician put his long-term risk in context in discussions with Michael.</a:t>
            </a:r>
          </a:p>
          <a:p>
            <a:pPr marL="623998" lvl="1" indent="-170181" defTabSz="453817">
              <a:buFont typeface="Arial" panose="020B0604020202020204" pitchFamily="34" charset="0"/>
              <a:buChar char="•"/>
              <a:defRPr/>
            </a:pPr>
            <a:r>
              <a:rPr lang="en-US" dirty="0"/>
              <a:t>In this same study, no patients with a GPS &lt;20 and NCCN intermediate or less risk disease died or experienced metastasis within 10 years. </a:t>
            </a:r>
          </a:p>
          <a:p>
            <a:pPr marL="170181" indent="-170181">
              <a:buFont typeface="Arial" panose="020B0604020202020204" pitchFamily="34" charset="0"/>
              <a:buChar char="•"/>
            </a:pPr>
            <a:r>
              <a:rPr lang="en-US" dirty="0"/>
              <a:t>Based on these results Michael and his physician were confident in pursuing active surveillance as initial management</a:t>
            </a:r>
          </a:p>
          <a:p>
            <a:pPr marL="170181" indent="-170181">
              <a:buFont typeface="Arial" panose="020B0604020202020204" pitchFamily="34" charset="0"/>
              <a:buChar char="•"/>
            </a:pPr>
            <a:endParaRPr lang="en-US" dirty="0"/>
          </a:p>
          <a:p>
            <a:r>
              <a:rPr lang="en-US" dirty="0"/>
              <a:t>Reference</a:t>
            </a:r>
          </a:p>
          <a:p>
            <a:r>
              <a:rPr lang="nl-NL" dirty="0"/>
              <a:t>Van Den Eeden et al. </a:t>
            </a:r>
            <a:r>
              <a:rPr lang="nl-NL" i="1" dirty="0"/>
              <a:t>J Urol</a:t>
            </a:r>
            <a:r>
              <a:rPr lang="nl-NL" dirty="0"/>
              <a:t>. 2017 Abstract MP20-05. </a:t>
            </a:r>
            <a:br>
              <a:rPr lang="en-US" dirty="0"/>
            </a:br>
            <a:endParaRPr lang="en-US" dirty="0"/>
          </a:p>
          <a:p>
            <a:pPr marL="170181" indent="-17018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D0BD7-0CFF-2F47-B18C-5CE6D6B9B6A9}" type="slidenum">
              <a:rPr kumimoji="0" lang="en-US" sz="1200" b="0" i="0" u="none" strike="noStrike" kern="1200" cap="none" spc="0" normalizeH="0" baseline="0" noProof="0" smtClean="0">
                <a:ln>
                  <a:noFill/>
                </a:ln>
                <a:solidFill>
                  <a:prstClr val="black"/>
                </a:solidFill>
                <a:effectLst/>
                <a:uLnTx/>
                <a:uFillTx/>
                <a:latin typeface="Gotham Book"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Gotham Book" charset="0"/>
              <a:ea typeface="+mn-ea"/>
              <a:cs typeface="+mn-cs"/>
            </a:endParaRPr>
          </a:p>
        </p:txBody>
      </p:sp>
    </p:spTree>
    <p:extLst>
      <p:ext uri="{BB962C8B-B14F-4D97-AF65-F5344CB8AC3E}">
        <p14:creationId xmlns:p14="http://schemas.microsoft.com/office/powerpoint/2010/main" val="215156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530225"/>
            <a:ext cx="3521075" cy="2640013"/>
          </a:xfrm>
        </p:spPr>
      </p:sp>
      <p:sp>
        <p:nvSpPr>
          <p:cNvPr id="3" name="Notes Placeholder 2"/>
          <p:cNvSpPr>
            <a:spLocks noGrp="1"/>
          </p:cNvSpPr>
          <p:nvPr>
            <p:ph type="body" idx="1"/>
          </p:nvPr>
        </p:nvSpPr>
        <p:spPr/>
        <p:txBody>
          <a:bodyPr/>
          <a:lstStyle/>
          <a:p>
            <a:r>
              <a:rPr lang="en-US" dirty="0">
                <a:solidFill>
                  <a:schemeClr val="tx1"/>
                </a:solidFill>
              </a:rPr>
              <a:t>Again, we have a patient with low-risk prostate cancer biology: </a:t>
            </a:r>
          </a:p>
          <a:p>
            <a:pPr marL="170181" indent="-170181">
              <a:spcBef>
                <a:spcPct val="0"/>
              </a:spcBef>
              <a:buClr>
                <a:schemeClr val="accent1"/>
              </a:buClr>
              <a:buFont typeface="Arial" panose="020B0604020202020204" pitchFamily="34" charset="0"/>
              <a:buChar char="•"/>
            </a:pPr>
            <a:r>
              <a:rPr lang="en-US" altLang="en-US" dirty="0">
                <a:solidFill>
                  <a:schemeClr val="tx1"/>
                </a:solidFill>
              </a:rPr>
              <a:t>Slightly elevated PSA of 5.4</a:t>
            </a:r>
          </a:p>
          <a:p>
            <a:pPr marL="170181" indent="-170181">
              <a:spcBef>
                <a:spcPct val="0"/>
              </a:spcBef>
              <a:buClr>
                <a:schemeClr val="accent1"/>
              </a:buClr>
              <a:buFont typeface="Arial" panose="020B0604020202020204" pitchFamily="34" charset="0"/>
              <a:buChar char="•"/>
            </a:pPr>
            <a:r>
              <a:rPr lang="en-US" altLang="en-US" dirty="0">
                <a:solidFill>
                  <a:schemeClr val="tx1"/>
                </a:solidFill>
              </a:rPr>
              <a:t>PSAD of 0.18 ng/mL</a:t>
            </a:r>
          </a:p>
          <a:p>
            <a:pPr marL="170181" indent="-170181">
              <a:spcBef>
                <a:spcPct val="0"/>
              </a:spcBef>
              <a:buClr>
                <a:schemeClr val="accent1"/>
              </a:buClr>
              <a:buFont typeface="Arial" panose="020B0604020202020204" pitchFamily="34" charset="0"/>
              <a:buChar char="•"/>
            </a:pPr>
            <a:r>
              <a:rPr lang="en-US" altLang="en-US" dirty="0">
                <a:solidFill>
                  <a:schemeClr val="tx1"/>
                </a:solidFill>
              </a:rPr>
              <a:t>Prostate Volume of 30cc</a:t>
            </a:r>
          </a:p>
          <a:p>
            <a:pPr marL="170181" indent="-170181" defTabSz="453817">
              <a:buFont typeface="Arial" panose="020B0604020202020204" pitchFamily="34" charset="0"/>
              <a:buChar char="•"/>
              <a:defRPr/>
            </a:pPr>
            <a:r>
              <a:rPr lang="en-US" altLang="en-US" dirty="0">
                <a:solidFill>
                  <a:schemeClr val="tx1"/>
                </a:solidFill>
              </a:rPr>
              <a:t>Biopsy revealed Gleason score 6 (3+3), 2/12 positive cores</a:t>
            </a:r>
          </a:p>
          <a:p>
            <a:pPr marL="170181" indent="-170181" defTabSz="453817">
              <a:buFont typeface="Arial" panose="020B0604020202020204" pitchFamily="34" charset="0"/>
              <a:buChar char="•"/>
              <a:defRPr/>
            </a:pPr>
            <a:r>
              <a:rPr lang="en-US" altLang="en-US" dirty="0">
                <a:solidFill>
                  <a:schemeClr val="tx1"/>
                </a:solidFill>
              </a:rPr>
              <a:t>This patient has low-risk prostate cancer patient and based on his age and is not sure what to do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Gotham Book"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Gotham Book" charset="0"/>
              <a:ea typeface="+mn-ea"/>
              <a:cs typeface="+mn-cs"/>
            </a:endParaRPr>
          </a:p>
        </p:txBody>
      </p:sp>
    </p:spTree>
    <p:extLst>
      <p:ext uri="{BB962C8B-B14F-4D97-AF65-F5344CB8AC3E}">
        <p14:creationId xmlns:p14="http://schemas.microsoft.com/office/powerpoint/2010/main" val="207824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530225"/>
            <a:ext cx="3521075" cy="2640013"/>
          </a:xfrm>
        </p:spPr>
      </p:sp>
      <p:sp>
        <p:nvSpPr>
          <p:cNvPr id="3" name="Notes Placeholder 2"/>
          <p:cNvSpPr>
            <a:spLocks noGrp="1"/>
          </p:cNvSpPr>
          <p:nvPr>
            <p:ph type="body" idx="1"/>
          </p:nvPr>
        </p:nvSpPr>
        <p:spPr/>
        <p:txBody>
          <a:bodyPr/>
          <a:lstStyle/>
          <a:p>
            <a:pPr defTabSz="453817">
              <a:defRPr/>
            </a:pPr>
            <a:r>
              <a:rPr lang="en-US" b="1" dirty="0"/>
              <a:t>Key Education Points: </a:t>
            </a:r>
            <a:endParaRPr lang="en-US" dirty="0"/>
          </a:p>
          <a:p>
            <a:pPr marL="170181" indent="-170181">
              <a:buFont typeface="Arial" panose="020B0604020202020204" pitchFamily="34" charset="0"/>
              <a:buChar char="•"/>
            </a:pPr>
            <a:r>
              <a:rPr lang="en-US" dirty="0"/>
              <a:t>George’s risk is consistent with NCCN unfavorable intermediate, a group in whom NCCN recommends immediate treatment.</a:t>
            </a:r>
          </a:p>
          <a:p>
            <a:pPr marL="170181" indent="-170181">
              <a:buFont typeface="Arial" panose="020B0604020202020204" pitchFamily="34" charset="0"/>
              <a:buChar char="•"/>
            </a:pPr>
            <a:r>
              <a:rPr lang="en-US" dirty="0"/>
              <a:t>George has &lt;1% chance of prostate cancer death and 4% chance of metastasis within 10 years. This information helped his physician put his long-term risk in context.</a:t>
            </a:r>
          </a:p>
          <a:p>
            <a:pPr marL="170181" indent="-170181">
              <a:buFont typeface="Arial" panose="020B0604020202020204" pitchFamily="34" charset="0"/>
              <a:buChar char="•"/>
            </a:pPr>
            <a:r>
              <a:rPr lang="en-US" dirty="0"/>
              <a:t>George's risk of adverse pathology was 65%. Based on these results, his physician recommended immediate treatment.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D0BD7-0CFF-2F47-B18C-5CE6D6B9B6A9}" type="slidenum">
              <a:rPr kumimoji="0" lang="en-US" sz="1200" b="0" i="0" u="none" strike="noStrike" kern="1200" cap="none" spc="0" normalizeH="0" baseline="0" noProof="0" smtClean="0">
                <a:ln>
                  <a:noFill/>
                </a:ln>
                <a:solidFill>
                  <a:prstClr val="black"/>
                </a:solidFill>
                <a:effectLst/>
                <a:uLnTx/>
                <a:uFillTx/>
                <a:latin typeface="Gotham Book"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Gotham Book" charset="0"/>
              <a:ea typeface="+mn-ea"/>
              <a:cs typeface="+mn-cs"/>
            </a:endParaRPr>
          </a:p>
        </p:txBody>
      </p:sp>
    </p:spTree>
    <p:extLst>
      <p:ext uri="{BB962C8B-B14F-4D97-AF65-F5344CB8AC3E}">
        <p14:creationId xmlns:p14="http://schemas.microsoft.com/office/powerpoint/2010/main" val="106360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7.xml"/><Relationship Id="rId6" Type="http://schemas.openxmlformats.org/officeDocument/2006/relationships/image" Target="../media/image8.emf"/><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66801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062435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9" y="438913"/>
            <a:ext cx="8080375" cy="445507"/>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5"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8"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12"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4224830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9" y="438913"/>
            <a:ext cx="8080375" cy="445507"/>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2" y="1011992"/>
            <a:ext cx="8077645" cy="383182"/>
          </a:xfrm>
        </p:spPr>
        <p:txBody>
          <a:bodyPr vert="horz" wrap="square" lIns="91440" tIns="45720" rIns="91440" bIns="45720" rtlCol="0" anchor="t">
            <a:noAutofit/>
          </a:bodyPr>
          <a:lstStyle>
            <a:lvl1pPr marL="126206" indent="-126206">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9"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3845193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6DC83101-5D2A-41D9-86FE-3467F2185CFB}" type="datetimeFigureOut">
              <a:rPr lang="en-US" smtClean="0">
                <a:solidFill>
                  <a:prstClr val="white"/>
                </a:solidFill>
              </a:rPr>
              <a:pPr>
                <a:defRPr/>
              </a:pPr>
              <a:t>10/14/2017</a:t>
            </a:fld>
            <a:endParaRPr lang="en-US">
              <a:solidFill>
                <a:prstClr val="white"/>
              </a:solidFill>
            </a:endParaRPr>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7"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102E785A-C684-4B50-8612-6B6E55C7B8E8}"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05403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9"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4288755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047866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630547" y="2701524"/>
            <a:ext cx="2110616" cy="137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7007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450"/>
              </a:spcBef>
              <a:buFontTx/>
              <a:buNone/>
              <a:defRPr sz="18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933" y="3414216"/>
            <a:ext cx="1503181" cy="977406"/>
          </a:xfrm>
          <a:prstGeom prst="rect">
            <a:avLst/>
          </a:prstGeom>
        </p:spPr>
      </p:pic>
    </p:spTree>
    <p:extLst>
      <p:ext uri="{BB962C8B-B14F-4D97-AF65-F5344CB8AC3E}">
        <p14:creationId xmlns:p14="http://schemas.microsoft.com/office/powerpoint/2010/main" val="403575319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 y="3818376"/>
            <a:ext cx="4210268" cy="3042745"/>
          </a:xfrm>
          <a:prstGeom prst="rect">
            <a:avLst/>
          </a:prstGeom>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 y="2"/>
            <a:ext cx="9144004" cy="3868899"/>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4881" y="1611152"/>
            <a:ext cx="4389119" cy="2724912"/>
          </a:xfrm>
          <a:prstGeom prst="rect">
            <a:avLst/>
          </a:prstGeom>
        </p:spPr>
      </p:pic>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9034" y="4336064"/>
            <a:ext cx="5044967" cy="2521936"/>
          </a:xfrm>
          <a:prstGeom prst="rect">
            <a:avLst/>
          </a:prstGeom>
        </p:spPr>
      </p:pic>
      <p:sp>
        <p:nvSpPr>
          <p:cNvPr id="22" name="Rectangle 21"/>
          <p:cNvSpPr/>
          <p:nvPr/>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pic>
        <p:nvPicPr>
          <p:cNvPr id="2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89878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484748"/>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Slide Number Placeholder 3"/>
          <p:cNvSpPr>
            <a:spLocks noGrp="1" noChangeArrowheads="1"/>
          </p:cNvSpPr>
          <p:nvPr>
            <p:ph type="sldNum" sz="quarter" idx="10"/>
          </p:nvPr>
        </p:nvSpPr>
        <p:spPr>
          <a:xfrm>
            <a:off x="8458201" y="6613527"/>
            <a:ext cx="519113" cy="244475"/>
          </a:xfrm>
          <a:prstGeom prst="rect">
            <a:avLst/>
          </a:prstGeom>
        </p:spPr>
        <p:txBody>
          <a:bodyPr/>
          <a:lstStyle>
            <a:lvl1pPr>
              <a:defRPr/>
            </a:lvl1pPr>
          </a:lstStyle>
          <a:p>
            <a:pPr>
              <a:defRPr/>
            </a:pPr>
            <a:fld id="{78FA7DD5-16C5-48E4-9AB1-A0BE15CE7198}"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2419046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45507"/>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p:spPr>
        <p:txBody>
          <a:bodyPr/>
          <a:lstStyle>
            <a:lvl1pPr>
              <a:defRPr smtClean="0"/>
            </a:lvl1pPr>
          </a:lstStyle>
          <a:p>
            <a:pPr>
              <a:defRPr/>
            </a:pPr>
            <a:fld id="{C366F19A-588B-4552-8535-BC30C53CAD89}" type="datetimeFigureOut">
              <a:rPr lang="en-US">
                <a:solidFill>
                  <a:prstClr val="white"/>
                </a:solidFill>
              </a:rPr>
              <a:pPr>
                <a:defRPr/>
              </a:pPr>
              <a:t>10/14/2017</a:t>
            </a:fld>
            <a:endParaRPr lang="en-US">
              <a:solidFill>
                <a:prstClr val="white"/>
              </a:solidFill>
            </a:endParaRPr>
          </a:p>
        </p:txBody>
      </p:sp>
      <p:sp>
        <p:nvSpPr>
          <p:cNvPr id="6" name="Footer Placeholder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solidFill>
                <a:prstClr val="white"/>
              </a:solidFill>
            </a:endParaRPr>
          </a:p>
        </p:txBody>
      </p:sp>
      <p:sp>
        <p:nvSpPr>
          <p:cNvPr id="7" name="Slide Number Placeholder 6"/>
          <p:cNvSpPr>
            <a:spLocks noGrp="1" noChangeArrowheads="1"/>
          </p:cNvSpPr>
          <p:nvPr>
            <p:ph type="sldNum" sz="quarter" idx="12"/>
          </p:nvPr>
        </p:nvSpPr>
        <p:spPr>
          <a:xfrm>
            <a:off x="8382000" y="6381750"/>
            <a:ext cx="762000" cy="476250"/>
          </a:xfrm>
        </p:spPr>
        <p:txBody>
          <a:bodyPr/>
          <a:lstStyle>
            <a:lvl1pPr>
              <a:defRPr smtClean="0"/>
            </a:lvl1pPr>
          </a:lstStyle>
          <a:p>
            <a:pPr>
              <a:defRPr/>
            </a:pPr>
            <a:fld id="{A7EF1E37-8ECC-4A9B-AB9E-3DDAC5AE39A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6403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latin typeface="Calibri"/>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latin typeface="Calibri"/>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atin typeface="Calibri"/>
              </a:defRPr>
            </a:lvl1pPr>
          </a:lstStyle>
          <a:p>
            <a:pPr>
              <a:defRPr/>
            </a:pPr>
            <a:fld id="{2C71A4C6-4305-4BB6-B218-D3567C6484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60725498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1" y="6373338"/>
            <a:ext cx="7151215" cy="358290"/>
          </a:xfrm>
          <a:prstGeom prst="rect">
            <a:avLst/>
          </a:prstGeom>
        </p:spPr>
        <p:txBody>
          <a:bodyPr/>
          <a:lstStyle>
            <a:lvl1pPr marL="0" indent="0">
              <a:buNone/>
              <a:defRPr sz="1200">
                <a:solidFill>
                  <a:srgbClr val="FFFFFF"/>
                </a:solidFill>
                <a:latin typeface="Arial"/>
                <a:cs typeface="Arial"/>
              </a:defRPr>
            </a:lvl1pPr>
            <a:lvl2pPr marL="172640" indent="0">
              <a:buNone/>
              <a:defRPr sz="1200">
                <a:solidFill>
                  <a:srgbClr val="FFFFFF"/>
                </a:solidFill>
                <a:latin typeface="Arial"/>
                <a:cs typeface="Arial"/>
              </a:defRPr>
            </a:lvl2pPr>
            <a:lvl3pPr marL="386953" indent="0">
              <a:buNone/>
              <a:defRPr sz="1200">
                <a:solidFill>
                  <a:srgbClr val="FFFFFF"/>
                </a:solidFill>
                <a:latin typeface="Arial"/>
                <a:cs typeface="Arial"/>
              </a:defRPr>
            </a:lvl3pPr>
            <a:lvl4pPr marL="600075" indent="0">
              <a:buNone/>
              <a:defRPr sz="1200">
                <a:solidFill>
                  <a:srgbClr val="FFFFFF"/>
                </a:solidFill>
                <a:latin typeface="Arial"/>
                <a:cs typeface="Arial"/>
              </a:defRPr>
            </a:lvl4pPr>
            <a:lvl5pPr marL="814388" indent="0">
              <a:buNone/>
              <a:defRPr sz="1200">
                <a:solidFill>
                  <a:srgbClr val="FFFFFF"/>
                </a:solidFill>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2792009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3015114"/>
            <a:ext cx="6576108" cy="487056"/>
          </a:xfrm>
          <a:prstGeom prst="rect">
            <a:avLst/>
          </a:prstGeo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3436980"/>
            <a:ext cx="6550480" cy="507831"/>
          </a:xfrm>
          <a:prstGeom prst="rect">
            <a:avLst/>
          </a:prstGeo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3" name="Text Placeholder 2"/>
          <p:cNvSpPr>
            <a:spLocks noGrp="1"/>
          </p:cNvSpPr>
          <p:nvPr>
            <p:ph type="body" sz="quarter" idx="10"/>
          </p:nvPr>
        </p:nvSpPr>
        <p:spPr>
          <a:xfrm>
            <a:off x="747713" y="4281553"/>
            <a:ext cx="6477000" cy="460375"/>
          </a:xfrm>
          <a:prstGeom prst="rect">
            <a:avLst/>
          </a:prstGeom>
        </p:spPr>
        <p:txBody>
          <a:bodyPr vert="horz" wrap="square" lIns="0" tIns="0" rIns="0" bIns="0" rtlCol="0" anchor="t" anchorCtr="0"/>
          <a:lstStyle>
            <a:lvl1pPr marL="0" indent="0">
              <a:spcBef>
                <a:spcPts val="0"/>
              </a:spcBef>
              <a:buNone/>
              <a:defRPr lang="en-US" sz="1350" i="0" smtClean="0">
                <a:solidFill>
                  <a:schemeClr val="bg1"/>
                </a:solidFill>
                <a:cs typeface="Arial" pitchFamily="34" charset="0"/>
              </a:defRPr>
            </a:lvl1pPr>
            <a:lvl2pPr marL="172640" indent="0">
              <a:buNone/>
              <a:defRPr lang="en-US" sz="1350" smtClean="0">
                <a:latin typeface="+mn-lt"/>
              </a:defRPr>
            </a:lvl2pPr>
            <a:lvl3pPr marL="515540" indent="0">
              <a:buNone/>
              <a:defRPr lang="en-US" sz="1350" smtClean="0">
                <a:latin typeface="+mn-lt"/>
              </a:defRPr>
            </a:lvl3pPr>
            <a:lvl4pPr marL="857250" indent="0">
              <a:buNone/>
              <a:defRPr lang="en-US" sz="1350" smtClean="0">
                <a:latin typeface="+mn-lt"/>
              </a:defRPr>
            </a:lvl4pPr>
            <a:lvl5pPr marL="1201340" indent="0">
              <a:buNone/>
              <a:defRPr lang="en-US" sz="1350">
                <a:latin typeface="+mn-lt"/>
              </a:defRPr>
            </a:lvl5pPr>
          </a:lstStyle>
          <a:p>
            <a:pPr marL="0" lvl="0"/>
            <a:r>
              <a:rPr lang="en-US"/>
              <a:t>Click to edit Master text styles</a:t>
            </a:r>
          </a:p>
        </p:txBody>
      </p:sp>
      <p:pic>
        <p:nvPicPr>
          <p:cNvPr id="8" name="Picture 7" descr="UCSF_sig_white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558" y="159217"/>
            <a:ext cx="1400637" cy="910729"/>
          </a:xfrm>
          <a:prstGeom prst="rect">
            <a:avLst/>
          </a:prstGeom>
        </p:spPr>
      </p:pic>
      <p:cxnSp>
        <p:nvCxnSpPr>
          <p:cNvPr id="4" name="Straight Connector 3"/>
          <p:cNvCxnSpPr/>
          <p:nvPr/>
        </p:nvCxnSpPr>
        <p:spPr>
          <a:xfrm>
            <a:off x="9027874" y="0"/>
            <a:ext cx="0" cy="685800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 y="4785608"/>
            <a:ext cx="9144001" cy="35274"/>
          </a:xfrm>
          <a:prstGeom prst="line">
            <a:avLst/>
          </a:prstGeom>
          <a:ln w="28575">
            <a:gradFill flip="none" rotWithShape="1">
              <a:gsLst>
                <a:gs pos="0">
                  <a:schemeClr val="tx1">
                    <a:lumMod val="50000"/>
                    <a:lumOff val="50000"/>
                  </a:schemeClr>
                </a:gs>
                <a:gs pos="100000">
                  <a:schemeClr val="tx1">
                    <a:lumMod val="90000"/>
                    <a:lumOff val="10000"/>
                  </a:schemeClr>
                </a:gs>
              </a:gsLst>
              <a:lin ang="10800000" scaled="0"/>
              <a:tileRect/>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81052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44550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144969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7883" y="-1"/>
            <a:ext cx="9243323"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otham LIGHT"/>
            </a:endParaRPr>
          </a:p>
        </p:txBody>
      </p:sp>
      <p:pic>
        <p:nvPicPr>
          <p:cNvPr id="4" name="Picture 3"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7883" y="-2"/>
            <a:ext cx="9243324" cy="6339899"/>
          </a:xfrm>
          <a:prstGeom prst="rect">
            <a:avLst/>
          </a:prstGeom>
        </p:spPr>
      </p:pic>
      <p:sp>
        <p:nvSpPr>
          <p:cNvPr id="13" name="Title 1"/>
          <p:cNvSpPr>
            <a:spLocks noGrp="1"/>
          </p:cNvSpPr>
          <p:nvPr>
            <p:ph type="ctrTitle"/>
          </p:nvPr>
        </p:nvSpPr>
        <p:spPr>
          <a:xfrm>
            <a:off x="685800" y="1394932"/>
            <a:ext cx="4893590" cy="2439392"/>
          </a:xfrm>
        </p:spPr>
        <p:txBody>
          <a:bodyPr>
            <a:normAutofit/>
          </a:bodyPr>
          <a:lstStyle>
            <a:lvl1pPr algn="l">
              <a:defRPr sz="4000" b="0">
                <a:solidFill>
                  <a:srgbClr val="711471"/>
                </a:solidFill>
                <a:effectLst/>
                <a:latin typeface="Gotham Light"/>
              </a:defRPr>
            </a:lvl1pPr>
          </a:lstStyle>
          <a:p>
            <a:r>
              <a:rPr lang="en-US" dirty="0"/>
              <a:t>Click to edit Master title style</a:t>
            </a:r>
          </a:p>
        </p:txBody>
      </p:sp>
      <p:sp>
        <p:nvSpPr>
          <p:cNvPr id="14" name="Subtitle 2"/>
          <p:cNvSpPr>
            <a:spLocks noGrp="1"/>
          </p:cNvSpPr>
          <p:nvPr>
            <p:ph type="subTitle" idx="1"/>
          </p:nvPr>
        </p:nvSpPr>
        <p:spPr>
          <a:xfrm>
            <a:off x="662315" y="3892090"/>
            <a:ext cx="4252536" cy="1752600"/>
          </a:xfrm>
          <a:prstGeom prst="rect">
            <a:avLst/>
          </a:prstGeom>
        </p:spPr>
        <p:txBody>
          <a:bodyPr>
            <a:normAutofit/>
          </a:bodyPr>
          <a:lstStyle>
            <a:lvl1pPr marL="0" indent="0" algn="l">
              <a:buNone/>
              <a:defRPr sz="2800" b="0">
                <a:solidFill>
                  <a:srgbClr val="595959"/>
                </a:solidFill>
                <a:effectLst/>
                <a:latin typeface="Gotham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flipV="1">
            <a:off x="-7883" y="3444095"/>
            <a:ext cx="923544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otham LIGHT"/>
            </a:endParaRPr>
          </a:p>
        </p:txBody>
      </p:sp>
      <p:pic>
        <p:nvPicPr>
          <p:cNvPr id="9" name="Picture 8"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9235440" cy="538734"/>
          </a:xfrm>
          <a:prstGeom prst="rect">
            <a:avLst/>
          </a:prstGeom>
          <a:solidFill>
            <a:srgbClr val="4B5760"/>
          </a:solidFill>
        </p:spPr>
      </p:pic>
    </p:spTree>
    <p:extLst>
      <p:ext uri="{BB962C8B-B14F-4D97-AF65-F5344CB8AC3E}">
        <p14:creationId xmlns:p14="http://schemas.microsoft.com/office/powerpoint/2010/main" val="5380234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638334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7883" y="-1"/>
            <a:ext cx="9243323"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otham LIGHT"/>
            </a:endParaRPr>
          </a:p>
        </p:txBody>
      </p:sp>
      <p:pic>
        <p:nvPicPr>
          <p:cNvPr id="11" name="Picture 10"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7883" y="-2"/>
            <a:ext cx="9243324" cy="6339899"/>
          </a:xfrm>
          <a:prstGeom prst="rect">
            <a:avLst/>
          </a:prstGeom>
        </p:spPr>
      </p:pic>
      <p:sp>
        <p:nvSpPr>
          <p:cNvPr id="12" name="Title 1"/>
          <p:cNvSpPr>
            <a:spLocks noGrp="1"/>
          </p:cNvSpPr>
          <p:nvPr>
            <p:ph type="ctrTitle"/>
          </p:nvPr>
        </p:nvSpPr>
        <p:spPr>
          <a:xfrm>
            <a:off x="685800" y="1394932"/>
            <a:ext cx="4893590" cy="2439392"/>
          </a:xfrm>
        </p:spPr>
        <p:txBody>
          <a:bodyPr>
            <a:normAutofit/>
          </a:bodyPr>
          <a:lstStyle>
            <a:lvl1pPr algn="l">
              <a:defRPr sz="4000" b="0">
                <a:solidFill>
                  <a:srgbClr val="711471"/>
                </a:solidFill>
                <a:effectLst/>
                <a:latin typeface="Gotham Light"/>
              </a:defRPr>
            </a:lvl1pPr>
          </a:lstStyle>
          <a:p>
            <a:r>
              <a:rPr lang="en-US" dirty="0"/>
              <a:t>Click to edit Master title style</a:t>
            </a:r>
          </a:p>
        </p:txBody>
      </p:sp>
      <p:sp>
        <p:nvSpPr>
          <p:cNvPr id="13" name="Subtitle 2"/>
          <p:cNvSpPr>
            <a:spLocks noGrp="1"/>
          </p:cNvSpPr>
          <p:nvPr>
            <p:ph type="subTitle" idx="1"/>
          </p:nvPr>
        </p:nvSpPr>
        <p:spPr>
          <a:xfrm>
            <a:off x="662315" y="3892090"/>
            <a:ext cx="4252536" cy="1752600"/>
          </a:xfrm>
          <a:prstGeom prst="rect">
            <a:avLst/>
          </a:prstGeom>
        </p:spPr>
        <p:txBody>
          <a:bodyPr>
            <a:normAutofit/>
          </a:bodyPr>
          <a:lstStyle>
            <a:lvl1pPr marL="0" indent="0" algn="l">
              <a:buNone/>
              <a:defRPr sz="2800" b="0">
                <a:solidFill>
                  <a:srgbClr val="595959"/>
                </a:solidFill>
                <a:effectLst/>
                <a:latin typeface="Gotham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Rectangle 15"/>
          <p:cNvSpPr/>
          <p:nvPr userDrawn="1"/>
        </p:nvSpPr>
        <p:spPr>
          <a:xfrm flipV="1">
            <a:off x="-7883" y="3444095"/>
            <a:ext cx="923544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otham LIGHT"/>
            </a:endParaRPr>
          </a:p>
        </p:txBody>
      </p:sp>
      <p:pic>
        <p:nvPicPr>
          <p:cNvPr id="18" name="Picture 17"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9235440" cy="538734"/>
          </a:xfrm>
          <a:prstGeom prst="rect">
            <a:avLst/>
          </a:prstGeom>
          <a:solidFill>
            <a:srgbClr val="4B5760"/>
          </a:solidFill>
        </p:spPr>
      </p:pic>
    </p:spTree>
    <p:extLst>
      <p:ext uri="{BB962C8B-B14F-4D97-AF65-F5344CB8AC3E}">
        <p14:creationId xmlns:p14="http://schemas.microsoft.com/office/powerpoint/2010/main" val="3428022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330512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6713266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0610586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387016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0690243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p>
        </p:txBody>
      </p:sp>
      <p:sp>
        <p:nvSpPr>
          <p:cNvPr id="8"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8461720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otham Light"/>
              </a:defRPr>
            </a:lvl1pPr>
          </a:lstStyle>
          <a:p>
            <a:endParaRPr lang="en-US" dirty="0"/>
          </a:p>
        </p:txBody>
      </p:sp>
      <p:sp>
        <p:nvSpPr>
          <p:cNvPr id="7" name="Slide Number Placeholder 6"/>
          <p:cNvSpPr>
            <a:spLocks noGrp="1"/>
          </p:cNvSpPr>
          <p:nvPr>
            <p:ph type="sldNum" sz="quarter" idx="12"/>
          </p:nvPr>
        </p:nvSpPr>
        <p:spPr>
          <a:xfrm>
            <a:off x="4239300" y="6479536"/>
            <a:ext cx="530176" cy="278387"/>
          </a:xfrm>
          <a:prstGeom prst="rect">
            <a:avLst/>
          </a:prstGeom>
        </p:spPr>
        <p:txBody>
          <a:body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215997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otham Light"/>
              </a:defRPr>
            </a:lvl1pPr>
          </a:lstStyle>
          <a:p>
            <a:endParaRPr lang="en-US" dirty="0"/>
          </a:p>
        </p:txBody>
      </p:sp>
      <p:sp>
        <p:nvSpPr>
          <p:cNvPr id="6" name="Slide Number Placeholder 5"/>
          <p:cNvSpPr>
            <a:spLocks noGrp="1"/>
          </p:cNvSpPr>
          <p:nvPr>
            <p:ph type="sldNum" sz="quarter" idx="12"/>
          </p:nvPr>
        </p:nvSpPr>
        <p:spPr>
          <a:xfrm>
            <a:off x="4239300" y="6479536"/>
            <a:ext cx="530176" cy="278387"/>
          </a:xfrm>
          <a:prstGeom prst="rect">
            <a:avLst/>
          </a:prstGeom>
        </p:spPr>
        <p:txBody>
          <a:body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9786581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otham Light"/>
              </a:defRPr>
            </a:lvl1pPr>
          </a:lstStyle>
          <a:p>
            <a:endParaRPr lang="en-US" dirty="0"/>
          </a:p>
        </p:txBody>
      </p:sp>
      <p:sp>
        <p:nvSpPr>
          <p:cNvPr id="6" name="Slide Number Placeholder 5"/>
          <p:cNvSpPr>
            <a:spLocks noGrp="1"/>
          </p:cNvSpPr>
          <p:nvPr>
            <p:ph type="sldNum" sz="quarter" idx="12"/>
          </p:nvPr>
        </p:nvSpPr>
        <p:spPr>
          <a:xfrm>
            <a:off x="4239300" y="6479536"/>
            <a:ext cx="530176" cy="278387"/>
          </a:xfrm>
          <a:prstGeom prst="rect">
            <a:avLst/>
          </a:prstGeom>
        </p:spPr>
        <p:txBody>
          <a:body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34142916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6186853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4221676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ctrTitle"/>
          </p:nvPr>
        </p:nvSpPr>
        <p:spPr>
          <a:xfrm>
            <a:off x="1143000" y="990600"/>
            <a:ext cx="3429000" cy="4368800"/>
          </a:xfrm>
        </p:spPr>
        <p:txBody>
          <a:bodyPr>
            <a:normAutofit/>
          </a:bodyPr>
          <a:lstStyle>
            <a:lvl1pPr algn="ctr">
              <a:defRPr sz="3000" b="1">
                <a:solidFill>
                  <a:schemeClr val="bg1"/>
                </a:solidFill>
                <a:effectLst/>
                <a:latin typeface="Gotham Book" charset="0"/>
                <a:ea typeface="Gotham Book" charset="0"/>
                <a:cs typeface="Gotham Book" charset="0"/>
              </a:defRPr>
            </a:lvl1pPr>
          </a:lstStyle>
          <a:p>
            <a:r>
              <a:rPr lang="en-US" dirty="0"/>
              <a:t>Click to edit Master title style</a:t>
            </a:r>
          </a:p>
        </p:txBody>
      </p:sp>
    </p:spTree>
    <p:extLst>
      <p:ext uri="{BB962C8B-B14F-4D97-AF65-F5344CB8AC3E}">
        <p14:creationId xmlns:p14="http://schemas.microsoft.com/office/powerpoint/2010/main" val="15199462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atin typeface="Gotham Book" charset="0"/>
                <a:ea typeface="Gotham Book" charset="0"/>
                <a:cs typeface="Gotham Book"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2"/>
                </a:solidFill>
                <a:latin typeface="Gotham Book" charset="0"/>
                <a:ea typeface="Gotham Book" charset="0"/>
                <a:cs typeface="Gotham Book" charset="0"/>
              </a:defRPr>
            </a:lvl1pPr>
            <a:lvl2pPr>
              <a:defRPr>
                <a:solidFill>
                  <a:schemeClr val="accent2"/>
                </a:solidFill>
                <a:latin typeface="Gotham Book" charset="0"/>
                <a:ea typeface="Gotham Book" charset="0"/>
                <a:cs typeface="Gotham Book" charset="0"/>
              </a:defRPr>
            </a:lvl2pPr>
            <a:lvl3pPr>
              <a:defRPr>
                <a:solidFill>
                  <a:schemeClr val="accent2"/>
                </a:solidFill>
                <a:latin typeface="Gotham Book" charset="0"/>
                <a:ea typeface="Gotham Book" charset="0"/>
                <a:cs typeface="Gotham Book" charset="0"/>
              </a:defRPr>
            </a:lvl3pPr>
            <a:lvl4pPr>
              <a:defRPr>
                <a:solidFill>
                  <a:schemeClr val="accent2"/>
                </a:solidFill>
                <a:latin typeface="Gotham Book" charset="0"/>
                <a:ea typeface="Gotham Book" charset="0"/>
                <a:cs typeface="Gotham Book" charset="0"/>
              </a:defRPr>
            </a:lvl4pPr>
            <a:lvl5pPr>
              <a:defRPr>
                <a:solidFill>
                  <a:schemeClr val="accent2"/>
                </a:solidFill>
                <a:latin typeface="Gotham Book" charset="0"/>
                <a:ea typeface="Gotham Book" charset="0"/>
                <a:cs typeface="Gotham Book"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578601"/>
            <a:ext cx="530176" cy="278387"/>
          </a:xfrm>
          <a:prstGeom prst="rect">
            <a:avLst/>
          </a:prstGeom>
          <a:noFill/>
        </p:spPr>
        <p:txBody>
          <a:bodyPr vert="horz" lIns="91440" tIns="45720" rIns="91440" bIns="45720" rtlCol="0" anchor="ctr"/>
          <a:lstStyle>
            <a:lvl1pPr algn="ctr">
              <a:defRPr sz="750" b="0" i="0">
                <a:solidFill>
                  <a:schemeClr val="tx1"/>
                </a:solidFill>
                <a:latin typeface="Gotham Book" charset="0"/>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6341428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00201"/>
            <a:ext cx="3429000" cy="4525963"/>
          </a:xfrm>
        </p:spPr>
        <p:txBody>
          <a:bodyPr/>
          <a:lstStyle>
            <a:lvl1pPr>
              <a:defRPr sz="2100">
                <a:solidFill>
                  <a:schemeClr val="accent2"/>
                </a:solidFill>
              </a:defRPr>
            </a:lvl1pPr>
            <a:lvl2pPr>
              <a:defRPr sz="1800">
                <a:solidFill>
                  <a:schemeClr val="accent2"/>
                </a:solidFill>
              </a:defRPr>
            </a:lvl2pPr>
            <a:lvl3pPr>
              <a:defRPr sz="1500">
                <a:solidFill>
                  <a:schemeClr val="accent2"/>
                </a:solidFill>
              </a:defRPr>
            </a:lvl3pPr>
            <a:lvl4pPr>
              <a:defRPr sz="1350">
                <a:solidFill>
                  <a:schemeClr val="accent2"/>
                </a:solidFill>
              </a:defRPr>
            </a:lvl4pPr>
            <a:lvl5pPr>
              <a:defRPr sz="1350">
                <a:solidFill>
                  <a:schemeClr val="accent2"/>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100">
                <a:solidFill>
                  <a:schemeClr val="accent2"/>
                </a:solidFill>
              </a:defRPr>
            </a:lvl1pPr>
            <a:lvl2pPr>
              <a:defRPr sz="1800">
                <a:solidFill>
                  <a:schemeClr val="accent2"/>
                </a:solidFill>
              </a:defRPr>
            </a:lvl2pPr>
            <a:lvl3pPr>
              <a:defRPr sz="1500">
                <a:solidFill>
                  <a:schemeClr val="accent2"/>
                </a:solidFill>
              </a:defRPr>
            </a:lvl3pPr>
            <a:lvl4pPr>
              <a:defRPr sz="1350">
                <a:solidFill>
                  <a:schemeClr val="accent2"/>
                </a:solidFill>
              </a:defRPr>
            </a:lvl4pPr>
            <a:lvl5pPr>
              <a:defRPr sz="1350">
                <a:solidFill>
                  <a:schemeClr val="accent2"/>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578601"/>
            <a:ext cx="530176" cy="278387"/>
          </a:xfrm>
          <a:prstGeom prst="rect">
            <a:avLst/>
          </a:prstGeom>
          <a:noFill/>
        </p:spPr>
        <p:txBody>
          <a:bodyPr vert="horz" lIns="91440" tIns="45720" rIns="91440" bIns="45720" rtlCol="0" anchor="ctr"/>
          <a:lstStyle>
            <a:lvl1pPr algn="ctr">
              <a:defRPr sz="750" b="0" i="0">
                <a:solidFill>
                  <a:schemeClr val="tx1"/>
                </a:solidFill>
                <a:latin typeface="Gotham Book" charset="0"/>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35504456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5"/>
          <p:cNvSpPr txBox="1">
            <a:spLocks/>
          </p:cNvSpPr>
          <p:nvPr userDrawn="1"/>
        </p:nvSpPr>
        <p:spPr>
          <a:xfrm>
            <a:off x="0" y="6578601"/>
            <a:ext cx="530176" cy="278387"/>
          </a:xfrm>
          <a:prstGeom prst="rect">
            <a:avLst/>
          </a:prstGeom>
          <a:noFill/>
        </p:spPr>
        <p:txBody>
          <a:bodyPr vert="horz" lIns="91440" tIns="45720" rIns="91440" bIns="45720" rtlCol="0" anchor="ctr"/>
          <a:lstStyle>
            <a:defPPr>
              <a:defRPr lang="en-US"/>
            </a:defPPr>
            <a:lvl1pPr marL="0" algn="ctr" defTabSz="457200" rtl="0" eaLnBrk="1" latinLnBrk="0" hangingPunct="1">
              <a:defRPr sz="750" kern="1200">
                <a:solidFill>
                  <a:schemeClr val="tx1"/>
                </a:solidFill>
                <a:latin typeface="Gotham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FEEF21-D2D5-1D4F-894E-A1104073CB87}" type="slidenum">
              <a:rPr lang="en-US" sz="750" b="0" i="0" smtClean="0">
                <a:latin typeface="Gotham Book" charset="0"/>
              </a:rPr>
              <a:pPr/>
              <a:t>‹#›</a:t>
            </a:fld>
            <a:endParaRPr lang="en-US" sz="750" b="0" i="0" dirty="0">
              <a:latin typeface="Gotham Book" charset="0"/>
            </a:endParaRPr>
          </a:p>
        </p:txBody>
      </p:sp>
    </p:spTree>
    <p:extLst>
      <p:ext uri="{BB962C8B-B14F-4D97-AF65-F5344CB8AC3E}">
        <p14:creationId xmlns:p14="http://schemas.microsoft.com/office/powerpoint/2010/main" val="3518232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plash Slide">
    <p:spTree>
      <p:nvGrpSpPr>
        <p:cNvPr id="1" name=""/>
        <p:cNvGrpSpPr/>
        <p:nvPr/>
      </p:nvGrpSpPr>
      <p:grpSpPr>
        <a:xfrm>
          <a:off x="0" y="0"/>
          <a:ext cx="0" cy="0"/>
          <a:chOff x="0" y="0"/>
          <a:chExt cx="0" cy="0"/>
        </a:xfrm>
      </p:grpSpPr>
      <p:sp>
        <p:nvSpPr>
          <p:cNvPr id="9" name="Rectangle 8"/>
          <p:cNvSpPr/>
          <p:nvPr/>
        </p:nvSpPr>
        <p:spPr>
          <a:xfrm>
            <a:off x="0" y="1"/>
            <a:ext cx="9144000" cy="6858000"/>
          </a:xfrm>
          <a:prstGeom prst="rect">
            <a:avLst/>
          </a:prstGeom>
          <a:gradFill flip="none" rotWithShape="1">
            <a:gsLst>
              <a:gs pos="5000">
                <a:srgbClr val="275215"/>
              </a:gs>
              <a:gs pos="100000">
                <a:srgbClr val="5AB12D"/>
              </a:gs>
              <a:gs pos="40000">
                <a:srgbClr val="438A01"/>
              </a:gs>
              <a:gs pos="73000">
                <a:srgbClr val="60BD0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 name="Picture 1" descr="bigG-splash-150.png"/>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2667000" y="304800"/>
            <a:ext cx="3846818" cy="6400800"/>
          </a:xfrm>
          <a:prstGeom prst="rect">
            <a:avLst/>
          </a:prstGeom>
        </p:spPr>
      </p:pic>
      <p:pic>
        <p:nvPicPr>
          <p:cNvPr id="3" name="Picture 2" descr="logo-splas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4114" y="2835728"/>
            <a:ext cx="5344160" cy="1113367"/>
          </a:xfrm>
          <a:prstGeom prst="rect">
            <a:avLst/>
          </a:prstGeom>
        </p:spPr>
      </p:pic>
    </p:spTree>
    <p:extLst>
      <p:ext uri="{BB962C8B-B14F-4D97-AF65-F5344CB8AC3E}">
        <p14:creationId xmlns:p14="http://schemas.microsoft.com/office/powerpoint/2010/main" val="28530858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0" y="6578601"/>
            <a:ext cx="530176" cy="278387"/>
          </a:xfrm>
          <a:prstGeom prst="rect">
            <a:avLst/>
          </a:prstGeom>
          <a:noFill/>
        </p:spPr>
        <p:txBody>
          <a:bodyPr vert="horz" lIns="91440" tIns="45720" rIns="91440" bIns="45720" rtlCol="0" anchor="ctr"/>
          <a:lstStyle>
            <a:defPPr>
              <a:defRPr lang="en-US"/>
            </a:defPPr>
            <a:lvl1pPr marL="0" algn="ctr" defTabSz="457200" rtl="0" eaLnBrk="1" latinLnBrk="0" hangingPunct="1">
              <a:defRPr sz="750" kern="1200">
                <a:solidFill>
                  <a:schemeClr val="tx1"/>
                </a:solidFill>
                <a:latin typeface="Gotham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FEEF21-D2D5-1D4F-894E-A1104073CB87}" type="slidenum">
              <a:rPr lang="en-US" sz="750" b="0" i="0" smtClean="0">
                <a:latin typeface="Gotham Book" charset="0"/>
              </a:rPr>
              <a:pPr/>
              <a:t>‹#›</a:t>
            </a:fld>
            <a:endParaRPr lang="en-US" sz="750" b="0" i="0" dirty="0">
              <a:latin typeface="Gotham Book" charset="0"/>
            </a:endParaRPr>
          </a:p>
        </p:txBody>
      </p:sp>
    </p:spTree>
    <p:extLst>
      <p:ext uri="{BB962C8B-B14F-4D97-AF65-F5344CB8AC3E}">
        <p14:creationId xmlns:p14="http://schemas.microsoft.com/office/powerpoint/2010/main" val="2963750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1066800"/>
          </a:xfrm>
        </p:spPr>
        <p:txBody>
          <a:bodyPr/>
          <a:lstStyle/>
          <a:p>
            <a:r>
              <a:rPr lang="en-US" dirty="0"/>
              <a:t>Click to edit Master title style</a:t>
            </a:r>
          </a:p>
        </p:txBody>
      </p:sp>
      <p:sp>
        <p:nvSpPr>
          <p:cNvPr id="9" name="Slide Number Placeholder 5"/>
          <p:cNvSpPr>
            <a:spLocks noGrp="1"/>
          </p:cNvSpPr>
          <p:nvPr>
            <p:ph type="sldNum" sz="quarter" idx="4"/>
          </p:nvPr>
        </p:nvSpPr>
        <p:spPr>
          <a:xfrm>
            <a:off x="8567550" y="6562129"/>
            <a:ext cx="530176" cy="278387"/>
          </a:xfrm>
          <a:prstGeom prst="rect">
            <a:avLst/>
          </a:prstGeom>
          <a:noFill/>
        </p:spPr>
        <p:txBody>
          <a:bodyPr vert="horz" lIns="68580" tIns="34290" rIns="68580" bIns="34290" rtlCol="0" anchor="ctr"/>
          <a:lstStyle>
            <a:lvl1pPr algn="ctr">
              <a:defRPr sz="8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33446873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_Content with Subtitle">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381000" y="1066800"/>
            <a:ext cx="8382000" cy="609600"/>
          </a:xfrm>
        </p:spPr>
        <p:txBody>
          <a:bodyPr anchor="b">
            <a:normAutofit/>
          </a:bodyPr>
          <a:lstStyle>
            <a:lvl1pPr marL="0" indent="0">
              <a:buNone/>
              <a:defRPr sz="1500" b="1">
                <a:solidFill>
                  <a:schemeClr val="accent5"/>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381000" y="1752602"/>
            <a:ext cx="83820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46580"/>
            <a:ext cx="6477000" cy="184666"/>
          </a:xfrm>
        </p:spPr>
        <p:txBody>
          <a:bodyPr lIns="0" rIns="0" anchor="ctr">
            <a:spAutoFit/>
          </a:bodyPr>
          <a:lstStyle>
            <a:lvl1pPr marL="83344" indent="-83344">
              <a:spcBef>
                <a:spcPts val="0"/>
              </a:spcBef>
              <a:buFontTx/>
              <a:buNone/>
              <a:tabLst>
                <a:tab pos="83344" algn="l"/>
              </a:tabLst>
              <a:defRPr sz="600" i="1">
                <a:solidFill>
                  <a:schemeClr val="tx1">
                    <a:lumMod val="10000"/>
                    <a:lumOff val="90000"/>
                  </a:schemeClr>
                </a:solidFill>
              </a:defRPr>
            </a:lvl1pPr>
          </a:lstStyle>
          <a:p>
            <a:pPr lvl="0"/>
            <a:r>
              <a:rPr lang="en-US"/>
              <a:t>Click to edit Master text styles</a:t>
            </a:r>
          </a:p>
        </p:txBody>
      </p:sp>
      <p:sp>
        <p:nvSpPr>
          <p:cNvPr id="8" name="Date Placeholder 3"/>
          <p:cNvSpPr>
            <a:spLocks noGrp="1"/>
          </p:cNvSpPr>
          <p:nvPr>
            <p:ph type="dt" sz="half" idx="15"/>
          </p:nvPr>
        </p:nvSpPr>
        <p:spPr>
          <a:xfrm>
            <a:off x="538480" y="6534153"/>
            <a:ext cx="890270" cy="184151"/>
          </a:xfrm>
          <a:prstGeom prst="rect">
            <a:avLst/>
          </a:prstGeom>
        </p:spPr>
        <p:txBody>
          <a:bodyPr lIns="68580" tIns="34290" rIns="68580" bIns="34290"/>
          <a:lstStyle>
            <a:lvl1pPr>
              <a:defRPr b="0" i="0">
                <a:latin typeface="Gotham Book" charset="0"/>
              </a:defRPr>
            </a:lvl1pPr>
          </a:lstStyle>
          <a:p>
            <a:pPr>
              <a:defRPr/>
            </a:pPr>
            <a:endParaRPr lang="en-US" altLang="en-US" dirty="0"/>
          </a:p>
        </p:txBody>
      </p:sp>
      <p:sp>
        <p:nvSpPr>
          <p:cNvPr id="9" name="Footer Placeholder 4"/>
          <p:cNvSpPr>
            <a:spLocks noGrp="1"/>
          </p:cNvSpPr>
          <p:nvPr>
            <p:ph type="ftr" sz="quarter" idx="16"/>
          </p:nvPr>
        </p:nvSpPr>
        <p:spPr>
          <a:xfrm>
            <a:off x="1520826" y="6514657"/>
            <a:ext cx="604520" cy="223139"/>
          </a:xfrm>
          <a:prstGeom prst="rect">
            <a:avLst/>
          </a:prstGeom>
        </p:spPr>
        <p:txBody>
          <a:bodyPr lIns="68580" tIns="34290" rIns="68580" bIns="34290"/>
          <a:lstStyle>
            <a:lvl1pPr>
              <a:defRPr b="0" i="0">
                <a:latin typeface="Gotham Book" charset="0"/>
              </a:defRPr>
            </a:lvl1pPr>
          </a:lstStyle>
          <a:p>
            <a:pPr>
              <a:defRPr/>
            </a:pPr>
            <a:endParaRPr lang="en-US" dirty="0"/>
          </a:p>
        </p:txBody>
      </p:sp>
      <p:sp>
        <p:nvSpPr>
          <p:cNvPr id="10" name="Slide Number Placeholder 5"/>
          <p:cNvSpPr>
            <a:spLocks noGrp="1"/>
          </p:cNvSpPr>
          <p:nvPr>
            <p:ph type="sldNum" sz="quarter" idx="17"/>
          </p:nvPr>
        </p:nvSpPr>
        <p:spPr/>
        <p:txBody>
          <a:bodyPr/>
          <a:lstStyle>
            <a:lvl1pPr>
              <a:defRPr/>
            </a:lvl1pPr>
          </a:lstStyle>
          <a:p>
            <a:pPr>
              <a:defRPr/>
            </a:pPr>
            <a:fld id="{A1509923-410F-4FB2-A783-A8120334A46A}" type="slidenum">
              <a:rPr lang="en-US" altLang="en-US"/>
              <a:pPr>
                <a:defRPr/>
              </a:pPr>
              <a:t>‹#›</a:t>
            </a:fld>
            <a:endParaRPr lang="en-US" altLang="en-US"/>
          </a:p>
        </p:txBody>
      </p:sp>
    </p:spTree>
    <p:extLst>
      <p:ext uri="{BB962C8B-B14F-4D97-AF65-F5344CB8AC3E}">
        <p14:creationId xmlns:p14="http://schemas.microsoft.com/office/powerpoint/2010/main" val="28995344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5190529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7882" y="-1"/>
            <a:ext cx="9243323"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Gotham LIGHT"/>
            </a:endParaRPr>
          </a:p>
        </p:txBody>
      </p:sp>
      <p:pic>
        <p:nvPicPr>
          <p:cNvPr id="4" name="Picture 3"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7883" y="-2"/>
            <a:ext cx="9243324" cy="6339899"/>
          </a:xfrm>
          <a:prstGeom prst="rect">
            <a:avLst/>
          </a:prstGeom>
        </p:spPr>
      </p:pic>
      <p:sp>
        <p:nvSpPr>
          <p:cNvPr id="13" name="Title 1"/>
          <p:cNvSpPr>
            <a:spLocks noGrp="1"/>
          </p:cNvSpPr>
          <p:nvPr>
            <p:ph type="ctrTitle"/>
          </p:nvPr>
        </p:nvSpPr>
        <p:spPr>
          <a:xfrm>
            <a:off x="685801" y="1394932"/>
            <a:ext cx="4893590" cy="2439392"/>
          </a:xfrm>
        </p:spPr>
        <p:txBody>
          <a:bodyPr>
            <a:normAutofit/>
          </a:bodyPr>
          <a:lstStyle>
            <a:lvl1pPr algn="l">
              <a:defRPr sz="3000" b="0">
                <a:solidFill>
                  <a:srgbClr val="711471"/>
                </a:solidFill>
                <a:effectLst/>
                <a:latin typeface="Gotham Light"/>
              </a:defRPr>
            </a:lvl1pPr>
          </a:lstStyle>
          <a:p>
            <a:r>
              <a:rPr lang="en-US" dirty="0"/>
              <a:t>Click to edit Master title style</a:t>
            </a:r>
          </a:p>
        </p:txBody>
      </p:sp>
      <p:sp>
        <p:nvSpPr>
          <p:cNvPr id="14" name="Subtitle 2"/>
          <p:cNvSpPr>
            <a:spLocks noGrp="1"/>
          </p:cNvSpPr>
          <p:nvPr>
            <p:ph type="subTitle" idx="1"/>
          </p:nvPr>
        </p:nvSpPr>
        <p:spPr>
          <a:xfrm>
            <a:off x="662315" y="3892090"/>
            <a:ext cx="4252536" cy="1752600"/>
          </a:xfrm>
          <a:prstGeom prst="rect">
            <a:avLst/>
          </a:prstGeom>
        </p:spPr>
        <p:txBody>
          <a:bodyPr>
            <a:normAutofit/>
          </a:bodyPr>
          <a:lstStyle>
            <a:lvl1pPr marL="0" indent="0" algn="l">
              <a:buNone/>
              <a:defRPr sz="2100" b="0">
                <a:solidFill>
                  <a:srgbClr val="595959"/>
                </a:solidFill>
                <a:effectLst/>
                <a:latin typeface="Gotham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flipV="1">
            <a:off x="-7883" y="3444095"/>
            <a:ext cx="923544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Gotham LIGHT"/>
            </a:endParaRPr>
          </a:p>
        </p:txBody>
      </p:sp>
      <p:pic>
        <p:nvPicPr>
          <p:cNvPr id="9" name="Picture 8"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9235440" cy="538734"/>
          </a:xfrm>
          <a:prstGeom prst="rect">
            <a:avLst/>
          </a:prstGeom>
          <a:solidFill>
            <a:srgbClr val="4B5760"/>
          </a:solidFill>
        </p:spPr>
      </p:pic>
    </p:spTree>
    <p:extLst>
      <p:ext uri="{BB962C8B-B14F-4D97-AF65-F5344CB8AC3E}">
        <p14:creationId xmlns:p14="http://schemas.microsoft.com/office/powerpoint/2010/main" val="2951900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1632097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7882" y="-1"/>
            <a:ext cx="9243323"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Gotham LIGHT"/>
            </a:endParaRPr>
          </a:p>
        </p:txBody>
      </p:sp>
      <p:pic>
        <p:nvPicPr>
          <p:cNvPr id="11" name="Picture 10"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7883" y="-2"/>
            <a:ext cx="9243324" cy="6339899"/>
          </a:xfrm>
          <a:prstGeom prst="rect">
            <a:avLst/>
          </a:prstGeom>
        </p:spPr>
      </p:pic>
      <p:sp>
        <p:nvSpPr>
          <p:cNvPr id="12" name="Title 1"/>
          <p:cNvSpPr>
            <a:spLocks noGrp="1"/>
          </p:cNvSpPr>
          <p:nvPr>
            <p:ph type="ctrTitle"/>
          </p:nvPr>
        </p:nvSpPr>
        <p:spPr>
          <a:xfrm>
            <a:off x="685801" y="1394932"/>
            <a:ext cx="4893590" cy="2439392"/>
          </a:xfrm>
        </p:spPr>
        <p:txBody>
          <a:bodyPr>
            <a:normAutofit/>
          </a:bodyPr>
          <a:lstStyle>
            <a:lvl1pPr algn="l">
              <a:defRPr sz="3000" b="0">
                <a:solidFill>
                  <a:srgbClr val="711471"/>
                </a:solidFill>
                <a:effectLst/>
                <a:latin typeface="Gotham Light"/>
              </a:defRPr>
            </a:lvl1pPr>
          </a:lstStyle>
          <a:p>
            <a:r>
              <a:rPr lang="en-US" dirty="0"/>
              <a:t>Click to edit Master title style</a:t>
            </a:r>
          </a:p>
        </p:txBody>
      </p:sp>
      <p:sp>
        <p:nvSpPr>
          <p:cNvPr id="13" name="Subtitle 2"/>
          <p:cNvSpPr>
            <a:spLocks noGrp="1"/>
          </p:cNvSpPr>
          <p:nvPr>
            <p:ph type="subTitle" idx="1"/>
          </p:nvPr>
        </p:nvSpPr>
        <p:spPr>
          <a:xfrm>
            <a:off x="662315" y="3892090"/>
            <a:ext cx="4252536" cy="1752600"/>
          </a:xfrm>
          <a:prstGeom prst="rect">
            <a:avLst/>
          </a:prstGeom>
        </p:spPr>
        <p:txBody>
          <a:bodyPr>
            <a:normAutofit/>
          </a:bodyPr>
          <a:lstStyle>
            <a:lvl1pPr marL="0" indent="0" algn="l">
              <a:buNone/>
              <a:defRPr sz="2100" b="0">
                <a:solidFill>
                  <a:srgbClr val="595959"/>
                </a:solidFill>
                <a:effectLst/>
                <a:latin typeface="Gotham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Rectangle 15"/>
          <p:cNvSpPr/>
          <p:nvPr userDrawn="1"/>
        </p:nvSpPr>
        <p:spPr>
          <a:xfrm flipV="1">
            <a:off x="-7883" y="3444095"/>
            <a:ext cx="923544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Gotham LIGHT"/>
            </a:endParaRPr>
          </a:p>
        </p:txBody>
      </p:sp>
      <p:pic>
        <p:nvPicPr>
          <p:cNvPr id="18" name="Picture 17"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9235440" cy="538734"/>
          </a:xfrm>
          <a:prstGeom prst="rect">
            <a:avLst/>
          </a:prstGeom>
          <a:solidFill>
            <a:srgbClr val="4B5760"/>
          </a:solidFill>
        </p:spPr>
      </p:pic>
    </p:spTree>
    <p:extLst>
      <p:ext uri="{BB962C8B-B14F-4D97-AF65-F5344CB8AC3E}">
        <p14:creationId xmlns:p14="http://schemas.microsoft.com/office/powerpoint/2010/main" val="5161197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1929572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842978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292114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0217299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7787927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Gotham Light"/>
              </a:defRPr>
            </a:lvl1pPr>
          </a:lstStyle>
          <a:p>
            <a:endParaRPr lang="en-US" dirty="0"/>
          </a:p>
        </p:txBody>
      </p:sp>
      <p:sp>
        <p:nvSpPr>
          <p:cNvPr id="8"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6767288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Gotham Light"/>
              </a:defRPr>
            </a:lvl1pPr>
          </a:lstStyle>
          <a:p>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Gotham Light"/>
              </a:defRPr>
            </a:lvl1pPr>
          </a:lstStyle>
          <a:p>
            <a:endParaRPr lang="en-US" dirty="0"/>
          </a:p>
        </p:txBody>
      </p:sp>
      <p:sp>
        <p:nvSpPr>
          <p:cNvPr id="7" name="Slide Number Placeholder 6"/>
          <p:cNvSpPr>
            <a:spLocks noGrp="1"/>
          </p:cNvSpPr>
          <p:nvPr>
            <p:ph type="sldNum" sz="quarter" idx="12"/>
          </p:nvPr>
        </p:nvSpPr>
        <p:spPr>
          <a:xfrm>
            <a:off x="4239300" y="6479538"/>
            <a:ext cx="530176" cy="278387"/>
          </a:xfrm>
          <a:prstGeom prst="rect">
            <a:avLst/>
          </a:prstGeom>
        </p:spPr>
        <p:txBody>
          <a:body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24502426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Gotham Light"/>
              </a:defRPr>
            </a:lvl1p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Gotham Light"/>
              </a:defRPr>
            </a:lvl1pPr>
          </a:lstStyle>
          <a:p>
            <a:endParaRPr lang="en-US" dirty="0"/>
          </a:p>
        </p:txBody>
      </p:sp>
      <p:sp>
        <p:nvSpPr>
          <p:cNvPr id="6" name="Slide Number Placeholder 5"/>
          <p:cNvSpPr>
            <a:spLocks noGrp="1"/>
          </p:cNvSpPr>
          <p:nvPr>
            <p:ph type="sldNum" sz="quarter" idx="12"/>
          </p:nvPr>
        </p:nvSpPr>
        <p:spPr>
          <a:xfrm>
            <a:off x="4239300" y="6479538"/>
            <a:ext cx="530176" cy="278387"/>
          </a:xfrm>
          <a:prstGeom prst="rect">
            <a:avLst/>
          </a:prstGeom>
        </p:spPr>
        <p:txBody>
          <a:body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510745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Gotham Light"/>
              </a:defRPr>
            </a:lvl1p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Gotham Light"/>
              </a:defRPr>
            </a:lvl1pPr>
          </a:lstStyle>
          <a:p>
            <a:endParaRPr lang="en-US" dirty="0"/>
          </a:p>
        </p:txBody>
      </p:sp>
      <p:sp>
        <p:nvSpPr>
          <p:cNvPr id="6" name="Slide Number Placeholder 5"/>
          <p:cNvSpPr>
            <a:spLocks noGrp="1"/>
          </p:cNvSpPr>
          <p:nvPr>
            <p:ph type="sldNum" sz="quarter" idx="12"/>
          </p:nvPr>
        </p:nvSpPr>
        <p:spPr>
          <a:xfrm>
            <a:off x="4239300" y="6479538"/>
            <a:ext cx="530176" cy="278387"/>
          </a:xfrm>
          <a:prstGeom prst="rect">
            <a:avLst/>
          </a:prstGeom>
        </p:spPr>
        <p:txBody>
          <a:body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35222265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2436749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33383057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p:cNvSpPr>
            <a:spLocks noGrp="1"/>
          </p:cNvSpPr>
          <p:nvPr>
            <p:ph type="body" sz="quarter" idx="14"/>
          </p:nvPr>
        </p:nvSpPr>
        <p:spPr>
          <a:xfrm>
            <a:off x="533400" y="6248400"/>
            <a:ext cx="6477000" cy="533400"/>
          </a:xfrm>
        </p:spPr>
        <p:txBody>
          <a:bodyPr lIns="0" rIns="0" anchor="ctr">
            <a:norm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r>
              <a:rPr lang="en-US"/>
              <a:t>Click to edit Master text styles</a:t>
            </a:r>
          </a:p>
        </p:txBody>
      </p:sp>
      <p:sp>
        <p:nvSpPr>
          <p:cNvPr id="4" name="Date Placeholder 2"/>
          <p:cNvSpPr>
            <a:spLocks noGrp="1"/>
          </p:cNvSpPr>
          <p:nvPr>
            <p:ph type="dt" sz="half" idx="15"/>
          </p:nvPr>
        </p:nvSpPr>
        <p:spPr>
          <a:xfrm>
            <a:off x="8539164" y="6610350"/>
            <a:ext cx="604837" cy="247650"/>
          </a:xfrm>
          <a:prstGeom prst="rect">
            <a:avLst/>
          </a:prstGeom>
        </p:spPr>
        <p:txBody>
          <a:bodyPr/>
          <a:lstStyle>
            <a:lvl1pPr>
              <a:defRPr/>
            </a:lvl1pPr>
          </a:lstStyle>
          <a:p>
            <a:pPr>
              <a:defRPr/>
            </a:pPr>
            <a:endParaRPr lang="en-US">
              <a:solidFill>
                <a:prstClr val="black"/>
              </a:solidFill>
            </a:endParaRPr>
          </a:p>
        </p:txBody>
      </p:sp>
      <p:sp>
        <p:nvSpPr>
          <p:cNvPr id="5" name="Footer Placeholder 3"/>
          <p:cNvSpPr>
            <a:spLocks noGrp="1"/>
          </p:cNvSpPr>
          <p:nvPr>
            <p:ph type="ftr" sz="quarter" idx="16"/>
          </p:nvPr>
        </p:nvSpPr>
        <p:spPr>
          <a:xfrm>
            <a:off x="7924801" y="6610350"/>
            <a:ext cx="604838" cy="247650"/>
          </a:xfrm>
          <a:prstGeom prst="rect">
            <a:avLst/>
          </a:prstGeom>
        </p:spPr>
        <p:txBody>
          <a:bodyPr/>
          <a:lstStyle>
            <a:lvl1pPr>
              <a:defRPr/>
            </a:lvl1pPr>
          </a:lstStyle>
          <a:p>
            <a:pPr>
              <a:defRPr/>
            </a:pPr>
            <a:endParaRPr lang="en-US">
              <a:solidFill>
                <a:prstClr val="black"/>
              </a:solidFill>
            </a:endParaRPr>
          </a:p>
        </p:txBody>
      </p:sp>
      <p:sp>
        <p:nvSpPr>
          <p:cNvPr id="7" name="Slide Number Placeholder 4"/>
          <p:cNvSpPr>
            <a:spLocks noGrp="1"/>
          </p:cNvSpPr>
          <p:nvPr>
            <p:ph type="sldNum" sz="quarter" idx="17"/>
          </p:nvPr>
        </p:nvSpPr>
        <p:spPr/>
        <p:txBody>
          <a:bodyPr/>
          <a:lstStyle>
            <a:lvl1pPr>
              <a:defRPr/>
            </a:lvl1pPr>
          </a:lstStyle>
          <a:p>
            <a:pPr>
              <a:defRPr/>
            </a:pPr>
            <a:fld id="{DB536DC9-B1F2-4A82-8199-76C11235DF55}" type="slidenum">
              <a:rPr>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1510010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7883" y="-1"/>
            <a:ext cx="9243323"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otham LIGHT"/>
            </a:endParaRPr>
          </a:p>
        </p:txBody>
      </p:sp>
      <p:pic>
        <p:nvPicPr>
          <p:cNvPr id="4" name="Picture 3"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7883" y="-2"/>
            <a:ext cx="9243324" cy="6339899"/>
          </a:xfrm>
          <a:prstGeom prst="rect">
            <a:avLst/>
          </a:prstGeom>
        </p:spPr>
      </p:pic>
      <p:sp>
        <p:nvSpPr>
          <p:cNvPr id="13" name="Title 1"/>
          <p:cNvSpPr>
            <a:spLocks noGrp="1"/>
          </p:cNvSpPr>
          <p:nvPr>
            <p:ph type="ctrTitle"/>
          </p:nvPr>
        </p:nvSpPr>
        <p:spPr>
          <a:xfrm>
            <a:off x="685800" y="1394932"/>
            <a:ext cx="4893590" cy="2439392"/>
          </a:xfrm>
        </p:spPr>
        <p:txBody>
          <a:bodyPr>
            <a:normAutofit/>
          </a:bodyPr>
          <a:lstStyle>
            <a:lvl1pPr algn="l">
              <a:defRPr sz="4000" b="0">
                <a:solidFill>
                  <a:srgbClr val="711471"/>
                </a:solidFill>
                <a:effectLst/>
                <a:latin typeface="Gotham Light"/>
              </a:defRPr>
            </a:lvl1pPr>
          </a:lstStyle>
          <a:p>
            <a:r>
              <a:rPr lang="en-US" dirty="0"/>
              <a:t>Click to edit Master title style</a:t>
            </a:r>
          </a:p>
        </p:txBody>
      </p:sp>
      <p:sp>
        <p:nvSpPr>
          <p:cNvPr id="14" name="Subtitle 2"/>
          <p:cNvSpPr>
            <a:spLocks noGrp="1"/>
          </p:cNvSpPr>
          <p:nvPr>
            <p:ph type="subTitle" idx="1"/>
          </p:nvPr>
        </p:nvSpPr>
        <p:spPr>
          <a:xfrm>
            <a:off x="662315" y="3892090"/>
            <a:ext cx="4252536" cy="1752600"/>
          </a:xfrm>
          <a:prstGeom prst="rect">
            <a:avLst/>
          </a:prstGeom>
        </p:spPr>
        <p:txBody>
          <a:bodyPr>
            <a:normAutofit/>
          </a:bodyPr>
          <a:lstStyle>
            <a:lvl1pPr marL="0" indent="0" algn="l">
              <a:buNone/>
              <a:defRPr sz="2800" b="0">
                <a:solidFill>
                  <a:srgbClr val="595959"/>
                </a:solidFill>
                <a:effectLst/>
                <a:latin typeface="Gotham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flipV="1">
            <a:off x="-7883" y="3444095"/>
            <a:ext cx="923544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otham LIGHT"/>
            </a:endParaRPr>
          </a:p>
        </p:txBody>
      </p:sp>
      <p:pic>
        <p:nvPicPr>
          <p:cNvPr id="9" name="Picture 8"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9235440" cy="538734"/>
          </a:xfrm>
          <a:prstGeom prst="rect">
            <a:avLst/>
          </a:prstGeom>
          <a:solidFill>
            <a:srgbClr val="4B5760"/>
          </a:solidFill>
        </p:spPr>
      </p:pic>
    </p:spTree>
    <p:extLst>
      <p:ext uri="{BB962C8B-B14F-4D97-AF65-F5344CB8AC3E}">
        <p14:creationId xmlns:p14="http://schemas.microsoft.com/office/powerpoint/2010/main" val="9253580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0565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pPr>
                <a:defRPr/>
              </a:pPr>
              <a:t>‹#›</a:t>
            </a:fld>
            <a:endParaRPr lang="en-US" dirty="0"/>
          </a:p>
        </p:txBody>
      </p:sp>
    </p:spTree>
    <p:extLst>
      <p:ext uri="{BB962C8B-B14F-4D97-AF65-F5344CB8AC3E}">
        <p14:creationId xmlns:p14="http://schemas.microsoft.com/office/powerpoint/2010/main" val="15025451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7883" y="-1"/>
            <a:ext cx="9243323"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otham LIGHT"/>
            </a:endParaRPr>
          </a:p>
        </p:txBody>
      </p:sp>
      <p:pic>
        <p:nvPicPr>
          <p:cNvPr id="11" name="Picture 10"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7883" y="-2"/>
            <a:ext cx="9243324" cy="6339899"/>
          </a:xfrm>
          <a:prstGeom prst="rect">
            <a:avLst/>
          </a:prstGeom>
        </p:spPr>
      </p:pic>
      <p:sp>
        <p:nvSpPr>
          <p:cNvPr id="12" name="Title 1"/>
          <p:cNvSpPr>
            <a:spLocks noGrp="1"/>
          </p:cNvSpPr>
          <p:nvPr>
            <p:ph type="ctrTitle"/>
          </p:nvPr>
        </p:nvSpPr>
        <p:spPr>
          <a:xfrm>
            <a:off x="685800" y="1394932"/>
            <a:ext cx="4893590" cy="2439392"/>
          </a:xfrm>
        </p:spPr>
        <p:txBody>
          <a:bodyPr>
            <a:normAutofit/>
          </a:bodyPr>
          <a:lstStyle>
            <a:lvl1pPr algn="l">
              <a:defRPr sz="4000" b="0">
                <a:solidFill>
                  <a:srgbClr val="711471"/>
                </a:solidFill>
                <a:effectLst/>
                <a:latin typeface="Gotham Light"/>
              </a:defRPr>
            </a:lvl1pPr>
          </a:lstStyle>
          <a:p>
            <a:r>
              <a:rPr lang="en-US" dirty="0"/>
              <a:t>Click to edit Master title style</a:t>
            </a:r>
          </a:p>
        </p:txBody>
      </p:sp>
      <p:sp>
        <p:nvSpPr>
          <p:cNvPr id="13" name="Subtitle 2"/>
          <p:cNvSpPr>
            <a:spLocks noGrp="1"/>
          </p:cNvSpPr>
          <p:nvPr>
            <p:ph type="subTitle" idx="1"/>
          </p:nvPr>
        </p:nvSpPr>
        <p:spPr>
          <a:xfrm>
            <a:off x="662315" y="3892090"/>
            <a:ext cx="4252536" cy="1752600"/>
          </a:xfrm>
          <a:prstGeom prst="rect">
            <a:avLst/>
          </a:prstGeom>
        </p:spPr>
        <p:txBody>
          <a:bodyPr>
            <a:normAutofit/>
          </a:bodyPr>
          <a:lstStyle>
            <a:lvl1pPr marL="0" indent="0" algn="l">
              <a:buNone/>
              <a:defRPr sz="2800" b="0">
                <a:solidFill>
                  <a:srgbClr val="595959"/>
                </a:solidFill>
                <a:effectLst/>
                <a:latin typeface="Gotham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Rectangle 15"/>
          <p:cNvSpPr/>
          <p:nvPr userDrawn="1"/>
        </p:nvSpPr>
        <p:spPr>
          <a:xfrm flipV="1">
            <a:off x="-7883" y="3444095"/>
            <a:ext cx="923544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otham LIGHT"/>
            </a:endParaRPr>
          </a:p>
        </p:txBody>
      </p:sp>
      <p:pic>
        <p:nvPicPr>
          <p:cNvPr id="18" name="Picture 17"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9235440" cy="538734"/>
          </a:xfrm>
          <a:prstGeom prst="rect">
            <a:avLst/>
          </a:prstGeom>
          <a:solidFill>
            <a:srgbClr val="4B5760"/>
          </a:solidFill>
        </p:spPr>
      </p:pic>
    </p:spTree>
    <p:extLst>
      <p:ext uri="{BB962C8B-B14F-4D97-AF65-F5344CB8AC3E}">
        <p14:creationId xmlns:p14="http://schemas.microsoft.com/office/powerpoint/2010/main" val="24973910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04408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776250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398342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25168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solidFill>
                <a:prstClr val="black"/>
              </a:solidFill>
            </a:endParaRPr>
          </a:p>
        </p:txBody>
      </p:sp>
      <p:sp>
        <p:nvSpPr>
          <p:cNvPr id="8"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8677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otham Light"/>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4239300" y="6479536"/>
            <a:ext cx="530176"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03125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otham Light"/>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4239300" y="6479536"/>
            <a:ext cx="530176"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85030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otham Light"/>
              </a:defRPr>
            </a:lvl1pPr>
          </a:lstStyle>
          <a:p>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otham Light"/>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4239300" y="6479536"/>
            <a:ext cx="530176"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090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DA207CF-7661-4A48-8B0E-F46D685ADA96}" type="slidenum">
              <a:rPr lang="en-US"/>
              <a:pPr>
                <a:defRPr/>
              </a:pPr>
              <a:t>‹#›</a:t>
            </a:fld>
            <a:endParaRPr lang="en-US" dirty="0"/>
          </a:p>
        </p:txBody>
      </p:sp>
    </p:spTree>
    <p:extLst>
      <p:ext uri="{BB962C8B-B14F-4D97-AF65-F5344CB8AC3E}">
        <p14:creationId xmlns:p14="http://schemas.microsoft.com/office/powerpoint/2010/main" val="3535911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sz="1200"/>
            </a:lvl1pPr>
          </a:lstStyle>
          <a:p>
            <a:pPr>
              <a:defRPr/>
            </a:pPr>
            <a:fld id="{5E4D33E9-D67C-2D4D-A6E4-B48CB3531F31}" type="slidenum">
              <a:rPr lang="en-US"/>
              <a:pPr>
                <a:defRPr/>
              </a:pPr>
              <a:t>‹#›</a:t>
            </a:fld>
            <a:endParaRPr lang="en-US" dirty="0"/>
          </a:p>
        </p:txBody>
      </p:sp>
    </p:spTree>
    <p:extLst>
      <p:ext uri="{BB962C8B-B14F-4D97-AF65-F5344CB8AC3E}">
        <p14:creationId xmlns:p14="http://schemas.microsoft.com/office/powerpoint/2010/main" val="4209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8"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2EA035A4-146A-BC4B-9E7F-3D3C4C634FD2}" type="slidenum">
              <a:rPr lang="en-US"/>
              <a:pPr>
                <a:defRPr/>
              </a:pPr>
              <a:t>‹#›</a:t>
            </a:fld>
            <a:endParaRPr lang="en-US" dirty="0"/>
          </a:p>
        </p:txBody>
      </p:sp>
    </p:spTree>
    <p:extLst>
      <p:ext uri="{BB962C8B-B14F-4D97-AF65-F5344CB8AC3E}">
        <p14:creationId xmlns:p14="http://schemas.microsoft.com/office/powerpoint/2010/main" val="402175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5F4FA097-00B9-0B49-9D17-3BA3D1295C17}" type="slidenum">
              <a:rPr lang="en-US"/>
              <a:pPr>
                <a:defRPr/>
              </a:pPr>
              <a:t>‹#›</a:t>
            </a:fld>
            <a:endParaRPr lang="en-US" dirty="0"/>
          </a:p>
        </p:txBody>
      </p:sp>
    </p:spTree>
    <p:extLst>
      <p:ext uri="{BB962C8B-B14F-4D97-AF65-F5344CB8AC3E}">
        <p14:creationId xmlns:p14="http://schemas.microsoft.com/office/powerpoint/2010/main" val="1047769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pPr>
                <a:defRPr/>
              </a:pPr>
              <a:t>‹#›</a:t>
            </a:fld>
            <a:endParaRPr lang="en-US" dirty="0"/>
          </a:p>
        </p:txBody>
      </p:sp>
    </p:spTree>
    <p:extLst>
      <p:ext uri="{BB962C8B-B14F-4D97-AF65-F5344CB8AC3E}">
        <p14:creationId xmlns:p14="http://schemas.microsoft.com/office/powerpoint/2010/main" val="1540721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3"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B5EA69C0-0459-7E41-B7C3-79C586D66ED2}" type="slidenum">
              <a:rPr lang="en-US"/>
              <a:pPr>
                <a:defRPr/>
              </a:pPr>
              <a:t>‹#›</a:t>
            </a:fld>
            <a:endParaRPr lang="en-US" dirty="0"/>
          </a:p>
        </p:txBody>
      </p:sp>
    </p:spTree>
    <p:extLst>
      <p:ext uri="{BB962C8B-B14F-4D97-AF65-F5344CB8AC3E}">
        <p14:creationId xmlns:p14="http://schemas.microsoft.com/office/powerpoint/2010/main" val="3412524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5422374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665897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63969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9767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latin typeface="Calibri"/>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latin typeface="Calibri"/>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atin typeface="Calibri"/>
              </a:defRPr>
            </a:lvl1pPr>
          </a:lstStyle>
          <a:p>
            <a:pPr>
              <a:defRPr/>
            </a:pPr>
            <a:fld id="{2C71A4C6-4305-4BB6-B218-D3567C6484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99181706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0" y="6188525"/>
            <a:ext cx="544624" cy="669475"/>
          </a:xfrm>
          <a:prstGeom prst="rect">
            <a:avLst/>
          </a:prstGeom>
        </p:spPr>
        <p:txBody>
          <a:bodyPr/>
          <a:lstStyle>
            <a:lvl1pPr>
              <a:defRPr>
                <a:solidFill>
                  <a:srgbClr val="FFFFFF"/>
                </a:solidFill>
                <a:latin typeface="Calibri"/>
              </a:defRPr>
            </a:lvl1pPr>
          </a:lstStyle>
          <a:p>
            <a:fld id="{F364B494-B618-CD42-89AB-CA791A0F4221}" type="slidenum">
              <a:rPr lang="en-US" smtClean="0"/>
              <a:pPr/>
              <a:t>‹#›</a:t>
            </a:fld>
            <a:endParaRPr lang="en-US" dirty="0"/>
          </a:p>
        </p:txBody>
      </p:sp>
      <p:sp>
        <p:nvSpPr>
          <p:cNvPr id="8" name="Content Placeholder 2"/>
          <p:cNvSpPr>
            <a:spLocks noGrp="1"/>
          </p:cNvSpPr>
          <p:nvPr>
            <p:ph idx="13"/>
          </p:nvPr>
        </p:nvSpPr>
        <p:spPr>
          <a:xfrm>
            <a:off x="0" y="6452653"/>
            <a:ext cx="8229600" cy="405347"/>
          </a:xfrm>
        </p:spPr>
        <p:txBody>
          <a:bodyPr anchor="b" anchorCtr="0">
            <a:noAutofit/>
          </a:bodyPr>
          <a:lstStyle>
            <a:lvl1pPr marL="0" indent="0">
              <a:buNone/>
              <a:defRPr sz="1000">
                <a:solidFill>
                  <a:srgbClr val="FFFFFF"/>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96064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371768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150777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pPr>
                <a:defRPr/>
              </a:pPr>
              <a:t>‹#›</a:t>
            </a:fld>
            <a:endParaRPr lang="en-US" dirty="0"/>
          </a:p>
        </p:txBody>
      </p:sp>
    </p:spTree>
    <p:extLst>
      <p:ext uri="{BB962C8B-B14F-4D97-AF65-F5344CB8AC3E}">
        <p14:creationId xmlns:p14="http://schemas.microsoft.com/office/powerpoint/2010/main" val="43448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DA207CF-7661-4A48-8B0E-F46D685ADA96}" type="slidenum">
              <a:rPr lang="en-US"/>
              <a:pPr>
                <a:defRPr/>
              </a:pPr>
              <a:t>‹#›</a:t>
            </a:fld>
            <a:endParaRPr lang="en-US" dirty="0"/>
          </a:p>
        </p:txBody>
      </p:sp>
    </p:spTree>
    <p:extLst>
      <p:ext uri="{BB962C8B-B14F-4D97-AF65-F5344CB8AC3E}">
        <p14:creationId xmlns:p14="http://schemas.microsoft.com/office/powerpoint/2010/main" val="1281070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DA207CF-7661-4A48-8B0E-F46D685ADA96}" type="slidenum">
              <a:rPr lang="en-US"/>
              <a:pPr>
                <a:defRPr/>
              </a:pPr>
              <a:t>‹#›</a:t>
            </a:fld>
            <a:endParaRPr lang="en-US" dirty="0"/>
          </a:p>
        </p:txBody>
      </p:sp>
    </p:spTree>
    <p:extLst>
      <p:ext uri="{BB962C8B-B14F-4D97-AF65-F5344CB8AC3E}">
        <p14:creationId xmlns:p14="http://schemas.microsoft.com/office/powerpoint/2010/main" val="140709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sz="1200"/>
            </a:lvl1pPr>
          </a:lstStyle>
          <a:p>
            <a:pPr>
              <a:defRPr/>
            </a:pPr>
            <a:fld id="{5E4D33E9-D67C-2D4D-A6E4-B48CB3531F31}" type="slidenum">
              <a:rPr lang="en-US"/>
              <a:pPr>
                <a:defRPr/>
              </a:pPr>
              <a:t>‹#›</a:t>
            </a:fld>
            <a:endParaRPr lang="en-US" dirty="0"/>
          </a:p>
        </p:txBody>
      </p:sp>
    </p:spTree>
    <p:extLst>
      <p:ext uri="{BB962C8B-B14F-4D97-AF65-F5344CB8AC3E}">
        <p14:creationId xmlns:p14="http://schemas.microsoft.com/office/powerpoint/2010/main" val="3180332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8"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2EA035A4-146A-BC4B-9E7F-3D3C4C634FD2}" type="slidenum">
              <a:rPr lang="en-US"/>
              <a:pPr>
                <a:defRPr/>
              </a:pPr>
              <a:t>‹#›</a:t>
            </a:fld>
            <a:endParaRPr lang="en-US" dirty="0"/>
          </a:p>
        </p:txBody>
      </p:sp>
    </p:spTree>
    <p:extLst>
      <p:ext uri="{BB962C8B-B14F-4D97-AF65-F5344CB8AC3E}">
        <p14:creationId xmlns:p14="http://schemas.microsoft.com/office/powerpoint/2010/main" val="2449323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5F4FA097-00B9-0B49-9D17-3BA3D1295C17}" type="slidenum">
              <a:rPr lang="en-US"/>
              <a:pPr>
                <a:defRPr/>
              </a:pPr>
              <a:t>‹#›</a:t>
            </a:fld>
            <a:endParaRPr lang="en-US" dirty="0"/>
          </a:p>
        </p:txBody>
      </p:sp>
    </p:spTree>
    <p:extLst>
      <p:ext uri="{BB962C8B-B14F-4D97-AF65-F5344CB8AC3E}">
        <p14:creationId xmlns:p14="http://schemas.microsoft.com/office/powerpoint/2010/main" val="3191312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3"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B5EA69C0-0459-7E41-B7C3-79C586D66ED2}" type="slidenum">
              <a:rPr lang="en-US"/>
              <a:pPr>
                <a:defRPr/>
              </a:pPr>
              <a:t>‹#›</a:t>
            </a:fld>
            <a:endParaRPr lang="en-US" dirty="0"/>
          </a:p>
        </p:txBody>
      </p:sp>
    </p:spTree>
    <p:extLst>
      <p:ext uri="{BB962C8B-B14F-4D97-AF65-F5344CB8AC3E}">
        <p14:creationId xmlns:p14="http://schemas.microsoft.com/office/powerpoint/2010/main" val="376043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87277216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462910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403739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58015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latin typeface="Calibri"/>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latin typeface="Calibri"/>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atin typeface="Calibri"/>
              </a:defRPr>
            </a:lvl1pPr>
          </a:lstStyle>
          <a:p>
            <a:pPr>
              <a:defRPr/>
            </a:pPr>
            <a:fld id="{2C71A4C6-4305-4BB6-B218-D3567C6484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5641032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sz="1200"/>
            </a:lvl1pPr>
          </a:lstStyle>
          <a:p>
            <a:pPr>
              <a:defRPr/>
            </a:pPr>
            <a:fld id="{5E4D33E9-D67C-2D4D-A6E4-B48CB3531F31}" type="slidenum">
              <a:rPr lang="en-US"/>
              <a:pPr>
                <a:defRPr/>
              </a:pPr>
              <a:t>‹#›</a:t>
            </a:fld>
            <a:endParaRPr lang="en-US" dirty="0"/>
          </a:p>
        </p:txBody>
      </p:sp>
    </p:spTree>
    <p:extLst>
      <p:ext uri="{BB962C8B-B14F-4D97-AF65-F5344CB8AC3E}">
        <p14:creationId xmlns:p14="http://schemas.microsoft.com/office/powerpoint/2010/main" val="1595166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188525"/>
            <a:ext cx="544624" cy="669475"/>
          </a:xfrm>
          <a:prstGeom prst="rect">
            <a:avLst/>
          </a:prstGeom>
        </p:spPr>
        <p:txBody>
          <a:bodyPr/>
          <a:lstStyle>
            <a:lvl1pPr>
              <a:defRPr>
                <a:solidFill>
                  <a:srgbClr val="FFFFFF"/>
                </a:solidFill>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solidFill>
                  <a:srgbClr val="FFFFFF"/>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753547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0" y="6188525"/>
            <a:ext cx="544624" cy="669475"/>
          </a:xfrm>
          <a:prstGeom prst="rect">
            <a:avLst/>
          </a:prstGeom>
        </p:spPr>
        <p:txBody>
          <a:bodyPr/>
          <a:lstStyle>
            <a:lvl1pPr>
              <a:defRPr>
                <a:solidFill>
                  <a:srgbClr val="FFFFFF"/>
                </a:solidFill>
                <a:latin typeface="Calibri"/>
              </a:defRPr>
            </a:lvl1pPr>
          </a:lstStyle>
          <a:p>
            <a:fld id="{F364B494-B618-CD42-89AB-CA791A0F4221}" type="slidenum">
              <a:rPr lang="en-US" smtClean="0"/>
              <a:pPr/>
              <a:t>‹#›</a:t>
            </a:fld>
            <a:endParaRPr lang="en-US" dirty="0"/>
          </a:p>
        </p:txBody>
      </p:sp>
      <p:sp>
        <p:nvSpPr>
          <p:cNvPr id="8" name="Content Placeholder 2"/>
          <p:cNvSpPr>
            <a:spLocks noGrp="1"/>
          </p:cNvSpPr>
          <p:nvPr>
            <p:ph idx="13"/>
          </p:nvPr>
        </p:nvSpPr>
        <p:spPr>
          <a:xfrm>
            <a:off x="0" y="6452653"/>
            <a:ext cx="8229600" cy="405347"/>
          </a:xfrm>
        </p:spPr>
        <p:txBody>
          <a:bodyPr anchor="b" anchorCtr="0">
            <a:noAutofit/>
          </a:bodyPr>
          <a:lstStyle>
            <a:lvl1pPr marL="0" indent="0">
              <a:buNone/>
              <a:defRPr sz="1000">
                <a:solidFill>
                  <a:srgbClr val="FFFFFF"/>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05433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853481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60821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paling b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67862" y="3332120"/>
            <a:ext cx="8090338" cy="1470025"/>
          </a:xfrm>
        </p:spPr>
        <p:txBody>
          <a:bodyPr>
            <a:noAutofit/>
          </a:bodyPr>
          <a:lstStyle>
            <a:lvl1pPr>
              <a:defRPr sz="3200" b="1" baseline="0">
                <a:solidFill>
                  <a:schemeClr val="bg1"/>
                </a:solidFill>
              </a:defRPr>
            </a:lvl1pPr>
          </a:lstStyle>
          <a:p>
            <a:r>
              <a:rPr lang="en-US" dirty="0"/>
              <a:t>This is a Placeholder Text </a:t>
            </a:r>
            <a:br>
              <a:rPr lang="en-US" dirty="0"/>
            </a:br>
            <a:r>
              <a:rPr lang="en-US" dirty="0"/>
              <a:t>for a Sample Two Line Headline</a:t>
            </a:r>
          </a:p>
        </p:txBody>
      </p:sp>
      <p:sp>
        <p:nvSpPr>
          <p:cNvPr id="3" name="Subtitle 2"/>
          <p:cNvSpPr>
            <a:spLocks noGrp="1"/>
          </p:cNvSpPr>
          <p:nvPr>
            <p:ph type="subTitle" idx="1" hasCustomPrompt="1"/>
          </p:nvPr>
        </p:nvSpPr>
        <p:spPr>
          <a:xfrm>
            <a:off x="367862" y="4802145"/>
            <a:ext cx="7404538" cy="2038350"/>
          </a:xfrm>
        </p:spPr>
        <p:txBody>
          <a:bodyPr>
            <a:normAutofit/>
          </a:bodyPr>
          <a:lstStyle>
            <a:lvl1pPr marL="0" indent="0" algn="l">
              <a:buNone/>
              <a:defRPr sz="2000" b="1">
                <a:solidFill>
                  <a:srgbClr val="3B3B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Speakers name | Date</a:t>
            </a:r>
          </a:p>
        </p:txBody>
      </p:sp>
    </p:spTree>
    <p:extLst>
      <p:ext uri="{BB962C8B-B14F-4D97-AF65-F5344CB8AC3E}">
        <p14:creationId xmlns:p14="http://schemas.microsoft.com/office/powerpoint/2010/main" val="2592677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ash page">
    <p:spTree>
      <p:nvGrpSpPr>
        <p:cNvPr id="1" name=""/>
        <p:cNvGrpSpPr/>
        <p:nvPr/>
      </p:nvGrpSpPr>
      <p:grpSpPr>
        <a:xfrm>
          <a:off x="0" y="0"/>
          <a:ext cx="0" cy="0"/>
          <a:chOff x="0" y="0"/>
          <a:chExt cx="0" cy="0"/>
        </a:xfrm>
      </p:grpSpPr>
      <p:pic>
        <p:nvPicPr>
          <p:cNvPr id="4" name="Picture 3" descr="splash-page-bg.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splash page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5261" y="2540000"/>
            <a:ext cx="5733479" cy="1752658"/>
          </a:xfrm>
          <a:prstGeom prst="rect">
            <a:avLst/>
          </a:prstGeom>
        </p:spPr>
      </p:pic>
    </p:spTree>
    <p:extLst>
      <p:ext uri="{BB962C8B-B14F-4D97-AF65-F5344CB8AC3E}">
        <p14:creationId xmlns:p14="http://schemas.microsoft.com/office/powerpoint/2010/main" val="782457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0"/>
          </p:nvPr>
        </p:nvSpPr>
        <p:spPr>
          <a:xfrm>
            <a:off x="4299688" y="6459493"/>
            <a:ext cx="544624" cy="365125"/>
          </a:xfrm>
        </p:spPr>
        <p:txBody>
          <a:bodyPr/>
          <a:lstStyle/>
          <a:p>
            <a:fld id="{068A13EE-B1C7-7041-974E-A5C3361A8644}" type="slidenum">
              <a:rPr lang="en-US" smtClean="0"/>
              <a:pPr/>
              <a:t>‹#›</a:t>
            </a:fld>
            <a:endParaRPr lang="en-US" dirty="0"/>
          </a:p>
        </p:txBody>
      </p:sp>
    </p:spTree>
    <p:extLst>
      <p:ext uri="{BB962C8B-B14F-4D97-AF65-F5344CB8AC3E}">
        <p14:creationId xmlns:p14="http://schemas.microsoft.com/office/powerpoint/2010/main" val="4291072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26"/>
            <a:ext cx="8229600" cy="771339"/>
          </a:xfrm>
        </p:spPr>
        <p:txBody>
          <a:bodyPr/>
          <a:lstStyle/>
          <a:p>
            <a:r>
              <a:rPr lang="en-US" dirty="0"/>
              <a:t>Click to edit Master title style</a:t>
            </a:r>
          </a:p>
        </p:txBody>
      </p:sp>
      <p:sp>
        <p:nvSpPr>
          <p:cNvPr id="3" name="Slide Number Placeholder 2"/>
          <p:cNvSpPr>
            <a:spLocks noGrp="1"/>
          </p:cNvSpPr>
          <p:nvPr>
            <p:ph type="sldNum" sz="quarter" idx="10"/>
          </p:nvPr>
        </p:nvSpPr>
        <p:spPr>
          <a:xfrm>
            <a:off x="4299688" y="6459493"/>
            <a:ext cx="544624" cy="365125"/>
          </a:xfrm>
        </p:spPr>
        <p:txBody>
          <a:bodyPr/>
          <a:lstStyle/>
          <a:p>
            <a:fld id="{068A13EE-B1C7-7041-974E-A5C3361A8644}" type="slidenum">
              <a:rPr lang="en-US" smtClean="0"/>
              <a:pPr/>
              <a:t>‹#›</a:t>
            </a:fld>
            <a:endParaRPr lang="en-US" dirty="0"/>
          </a:p>
        </p:txBody>
      </p:sp>
      <p:sp>
        <p:nvSpPr>
          <p:cNvPr id="5" name="Text Placeholder 4"/>
          <p:cNvSpPr>
            <a:spLocks noGrp="1"/>
          </p:cNvSpPr>
          <p:nvPr>
            <p:ph type="body" sz="quarter" idx="11"/>
          </p:nvPr>
        </p:nvSpPr>
        <p:spPr>
          <a:xfrm>
            <a:off x="457200" y="1877623"/>
            <a:ext cx="8229600" cy="3864364"/>
          </a:xfrm>
        </p:spPr>
        <p:txBody>
          <a:bodyPr/>
          <a:lstStyle>
            <a:lvl1pPr>
              <a:defRPr>
                <a:solidFill>
                  <a:srgbClr val="3B3B3B"/>
                </a:solidFill>
              </a:defRPr>
            </a:lvl1pPr>
            <a:lvl2pPr>
              <a:defRPr>
                <a:solidFill>
                  <a:srgbClr val="3B3B3B"/>
                </a:solidFill>
              </a:defRPr>
            </a:lvl2pPr>
            <a:lvl3pPr>
              <a:defRPr>
                <a:solidFill>
                  <a:srgbClr val="3B3B3B"/>
                </a:solidFill>
              </a:defRPr>
            </a:lvl3pPr>
            <a:lvl4pPr>
              <a:defRPr>
                <a:solidFill>
                  <a:srgbClr val="3B3B3B"/>
                </a:solidFill>
              </a:defRPr>
            </a:lvl4pPr>
            <a:lvl5pPr>
              <a:defRPr>
                <a:solidFill>
                  <a:srgbClr val="3B3B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57200" y="1308883"/>
            <a:ext cx="8229600" cy="506413"/>
          </a:xfrm>
        </p:spPr>
        <p:txBody>
          <a:bodyPr>
            <a:normAutofit/>
          </a:bodyPr>
          <a:lstStyle>
            <a:lvl1pPr marL="0" indent="0">
              <a:buNone/>
              <a:defRPr sz="2000" b="1">
                <a:solidFill>
                  <a:srgbClr val="5B6770"/>
                </a:solidFill>
              </a:defRPr>
            </a:lvl1pPr>
          </a:lstStyle>
          <a:p>
            <a:pPr lvl="0"/>
            <a:r>
              <a:rPr lang="en-US" dirty="0"/>
              <a:t>Click to edit Master text styles</a:t>
            </a:r>
          </a:p>
        </p:txBody>
      </p:sp>
    </p:spTree>
    <p:extLst>
      <p:ext uri="{BB962C8B-B14F-4D97-AF65-F5344CB8AC3E}">
        <p14:creationId xmlns:p14="http://schemas.microsoft.com/office/powerpoint/2010/main" val="3185216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2"/>
          <p:cNvSpPr>
            <a:spLocks noGrp="1"/>
          </p:cNvSpPr>
          <p:nvPr>
            <p:ph type="sldNum" sz="quarter" idx="10"/>
          </p:nvPr>
        </p:nvSpPr>
        <p:spPr>
          <a:xfrm>
            <a:off x="4299688" y="6459493"/>
            <a:ext cx="544624" cy="365125"/>
          </a:xfrm>
        </p:spPr>
        <p:txBody>
          <a:bodyPr/>
          <a:lstStyle/>
          <a:p>
            <a:fld id="{068A13EE-B1C7-7041-974E-A5C3361A8644}" type="slidenum">
              <a:rPr lang="en-US" smtClean="0"/>
              <a:pPr/>
              <a:t>‹#›</a:t>
            </a:fld>
            <a:endParaRPr lang="en-US" dirty="0"/>
          </a:p>
        </p:txBody>
      </p:sp>
    </p:spTree>
    <p:extLst>
      <p:ext uri="{BB962C8B-B14F-4D97-AF65-F5344CB8AC3E}">
        <p14:creationId xmlns:p14="http://schemas.microsoft.com/office/powerpoint/2010/main" val="735105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 y="6456360"/>
            <a:ext cx="623300" cy="365125"/>
          </a:xfrm>
          <a:prstGeom prst="rect">
            <a:avLst/>
          </a:prstGeom>
        </p:spPr>
        <p:txBody>
          <a:bodyPr anchor="ctr"/>
          <a:lstStyle>
            <a:lvl1pPr algn="ctr">
              <a:defRPr sz="1050">
                <a:solidFill>
                  <a:schemeClr val="bg1"/>
                </a:solidFill>
                <a:latin typeface="Arial"/>
                <a:cs typeface="Arial"/>
              </a:defRPr>
            </a:lvl1pPr>
          </a:lstStyle>
          <a:p>
            <a:fld id="{A05BFBA5-674C-D04F-9778-5B25C23220D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6425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8"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2EA035A4-146A-BC4B-9E7F-3D3C4C634FD2}" type="slidenum">
              <a:rPr lang="en-US"/>
              <a:pPr>
                <a:defRPr/>
              </a:pPr>
              <a:t>‹#›</a:t>
            </a:fld>
            <a:endParaRPr lang="en-US" dirty="0"/>
          </a:p>
        </p:txBody>
      </p:sp>
    </p:spTree>
    <p:extLst>
      <p:ext uri="{BB962C8B-B14F-4D97-AF65-F5344CB8AC3E}">
        <p14:creationId xmlns:p14="http://schemas.microsoft.com/office/powerpoint/2010/main" val="4779950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0"/>
          </p:nvPr>
        </p:nvSpPr>
        <p:spPr>
          <a:xfrm>
            <a:off x="1" y="6456360"/>
            <a:ext cx="623300" cy="365125"/>
          </a:xfrm>
          <a:prstGeom prst="rect">
            <a:avLst/>
          </a:prstGeom>
        </p:spPr>
        <p:txBody>
          <a:bodyPr anchor="ctr"/>
          <a:lstStyle>
            <a:lvl1pPr algn="ctr">
              <a:defRPr sz="1050">
                <a:solidFill>
                  <a:schemeClr val="bg1"/>
                </a:solidFill>
                <a:latin typeface="Arial"/>
                <a:cs typeface="Arial"/>
              </a:defRPr>
            </a:lvl1pPr>
          </a:lstStyle>
          <a:p>
            <a:fld id="{A05BFBA5-674C-D04F-9778-5B25C23220D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37083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1"/>
          <p:cNvSpPr>
            <a:spLocks noGrp="1"/>
          </p:cNvSpPr>
          <p:nvPr>
            <p:ph type="sldNum" sz="quarter" idx="4"/>
          </p:nvPr>
        </p:nvSpPr>
        <p:spPr>
          <a:xfrm>
            <a:off x="4299688" y="6456360"/>
            <a:ext cx="544624" cy="365125"/>
          </a:xfrm>
          <a:prstGeom prst="rect">
            <a:avLst/>
          </a:prstGeom>
        </p:spPr>
        <p:txBody>
          <a:bodyPr vert="horz" lIns="91440" tIns="45720" rIns="91440" bIns="45720" rtlCol="0" anchor="ctr"/>
          <a:lstStyle>
            <a:lvl1pPr algn="ctr">
              <a:defRPr sz="1000">
                <a:solidFill>
                  <a:srgbClr val="FFFFFF"/>
                </a:solidFill>
                <a:latin typeface="Arial"/>
                <a:cs typeface="Arial"/>
              </a:defRPr>
            </a:lvl1pPr>
          </a:lstStyle>
          <a:p>
            <a:fld id="{068A13EE-B1C7-7041-974E-A5C3361A8644}" type="slidenum">
              <a:rPr lang="en-US" smtClean="0"/>
              <a:pPr/>
              <a:t>‹#›</a:t>
            </a:fld>
            <a:endParaRPr lang="en-US" dirty="0"/>
          </a:p>
        </p:txBody>
      </p:sp>
    </p:spTree>
    <p:extLst>
      <p:ext uri="{BB962C8B-B14F-4D97-AF65-F5344CB8AC3E}">
        <p14:creationId xmlns:p14="http://schemas.microsoft.com/office/powerpoint/2010/main" val="2720250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11"/>
          <p:cNvSpPr>
            <a:spLocks noGrp="1"/>
          </p:cNvSpPr>
          <p:nvPr>
            <p:ph type="sldNum" sz="quarter" idx="4"/>
          </p:nvPr>
        </p:nvSpPr>
        <p:spPr>
          <a:xfrm>
            <a:off x="4299688" y="6456360"/>
            <a:ext cx="544624" cy="365125"/>
          </a:xfrm>
          <a:prstGeom prst="rect">
            <a:avLst/>
          </a:prstGeom>
        </p:spPr>
        <p:txBody>
          <a:bodyPr vert="horz" lIns="91440" tIns="45720" rIns="91440" bIns="45720" rtlCol="0" anchor="ctr"/>
          <a:lstStyle>
            <a:lvl1pPr algn="ctr">
              <a:defRPr sz="1000">
                <a:solidFill>
                  <a:srgbClr val="FFFFFF"/>
                </a:solidFill>
                <a:latin typeface="Arial"/>
                <a:cs typeface="Arial"/>
              </a:defRPr>
            </a:lvl1pPr>
          </a:lstStyle>
          <a:p>
            <a:fld id="{068A13EE-B1C7-7041-974E-A5C3361A8644}" type="slidenum">
              <a:rPr lang="en-US" smtClean="0"/>
              <a:pPr/>
              <a:t>‹#›</a:t>
            </a:fld>
            <a:endParaRPr lang="en-US" dirty="0"/>
          </a:p>
        </p:txBody>
      </p:sp>
    </p:spTree>
    <p:extLst>
      <p:ext uri="{BB962C8B-B14F-4D97-AF65-F5344CB8AC3E}">
        <p14:creationId xmlns:p14="http://schemas.microsoft.com/office/powerpoint/2010/main" val="4052060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a:spLocks noGrp="1"/>
          </p:cNvSpPr>
          <p:nvPr>
            <p:ph type="sldNum" sz="quarter" idx="4"/>
          </p:nvPr>
        </p:nvSpPr>
        <p:spPr>
          <a:xfrm>
            <a:off x="10001" y="6446359"/>
            <a:ext cx="623300" cy="365125"/>
          </a:xfrm>
          <a:prstGeom prst="rect">
            <a:avLst/>
          </a:prstGeom>
        </p:spPr>
        <p:txBody>
          <a:bodyPr anchor="ctr"/>
          <a:lstStyle>
            <a:lvl1pPr algn="ctr">
              <a:defRPr sz="1050">
                <a:solidFill>
                  <a:schemeClr val="bg1"/>
                </a:solidFill>
                <a:latin typeface="Arial"/>
                <a:cs typeface="Arial"/>
              </a:defRPr>
            </a:lvl1pPr>
          </a:lstStyle>
          <a:p>
            <a:fld id="{A05BFBA5-674C-D04F-9778-5B25C23220D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7593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a:spLocks noGrp="1"/>
          </p:cNvSpPr>
          <p:nvPr>
            <p:ph type="sldNum" sz="quarter" idx="4"/>
          </p:nvPr>
        </p:nvSpPr>
        <p:spPr>
          <a:xfrm>
            <a:off x="1" y="6456360"/>
            <a:ext cx="623300" cy="365125"/>
          </a:xfrm>
          <a:prstGeom prst="rect">
            <a:avLst/>
          </a:prstGeom>
        </p:spPr>
        <p:txBody>
          <a:bodyPr anchor="ctr"/>
          <a:lstStyle>
            <a:lvl1pPr algn="ctr">
              <a:defRPr sz="1050">
                <a:solidFill>
                  <a:schemeClr val="bg1"/>
                </a:solidFill>
                <a:latin typeface="Arial"/>
                <a:cs typeface="Arial"/>
              </a:defRPr>
            </a:lvl1pPr>
          </a:lstStyle>
          <a:p>
            <a:fld id="{A05BFBA5-674C-D04F-9778-5B25C23220D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8352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 y="6456360"/>
            <a:ext cx="623300" cy="365125"/>
          </a:xfrm>
          <a:prstGeom prst="rect">
            <a:avLst/>
          </a:prstGeom>
        </p:spPr>
        <p:txBody>
          <a:bodyPr anchor="ctr"/>
          <a:lstStyle>
            <a:lvl1pPr algn="ctr">
              <a:defRPr sz="1050">
                <a:solidFill>
                  <a:schemeClr val="bg1"/>
                </a:solidFill>
                <a:latin typeface="Arial"/>
                <a:cs typeface="Arial"/>
              </a:defRPr>
            </a:lvl1pPr>
          </a:lstStyle>
          <a:p>
            <a:fld id="{A05BFBA5-674C-D04F-9778-5B25C23220D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4184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 y="6456360"/>
            <a:ext cx="623300" cy="365125"/>
          </a:xfrm>
          <a:prstGeom prst="rect">
            <a:avLst/>
          </a:prstGeom>
        </p:spPr>
        <p:txBody>
          <a:bodyPr anchor="ctr"/>
          <a:lstStyle>
            <a:lvl1pPr algn="ctr">
              <a:defRPr sz="1050">
                <a:solidFill>
                  <a:schemeClr val="bg1"/>
                </a:solidFill>
                <a:latin typeface="Arial"/>
                <a:cs typeface="Arial"/>
              </a:defRPr>
            </a:lvl1pPr>
          </a:lstStyle>
          <a:p>
            <a:fld id="{A05BFBA5-674C-D04F-9778-5B25C23220D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75557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7"/>
            <a:ext cx="7772400" cy="1470025"/>
          </a:xfrm>
        </p:spPr>
        <p:txBody>
          <a:bodyPr/>
          <a:lstStyle>
            <a:lvl1pPr>
              <a:defRPr sz="3300"/>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871673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pPr>
                <a:defRPr/>
              </a:pPr>
              <a:t>‹#›</a:t>
            </a:fld>
            <a:endParaRPr lang="en-US" dirty="0"/>
          </a:p>
        </p:txBody>
      </p:sp>
    </p:spTree>
    <p:extLst>
      <p:ext uri="{BB962C8B-B14F-4D97-AF65-F5344CB8AC3E}">
        <p14:creationId xmlns:p14="http://schemas.microsoft.com/office/powerpoint/2010/main" val="2590575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DA207CF-7661-4A48-8B0E-F46D685ADA96}" type="slidenum">
              <a:rPr lang="en-US"/>
              <a:pPr>
                <a:defRPr/>
              </a:pPr>
              <a:t>‹#›</a:t>
            </a:fld>
            <a:endParaRPr lang="en-US" dirty="0"/>
          </a:p>
        </p:txBody>
      </p:sp>
    </p:spTree>
    <p:extLst>
      <p:ext uri="{BB962C8B-B14F-4D97-AF65-F5344CB8AC3E}">
        <p14:creationId xmlns:p14="http://schemas.microsoft.com/office/powerpoint/2010/main" val="872148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5F4FA097-00B9-0B49-9D17-3BA3D1295C17}" type="slidenum">
              <a:rPr lang="en-US"/>
              <a:pPr>
                <a:defRPr/>
              </a:pPr>
              <a:t>‹#›</a:t>
            </a:fld>
            <a:endParaRPr lang="en-US" dirty="0"/>
          </a:p>
        </p:txBody>
      </p:sp>
    </p:spTree>
    <p:extLst>
      <p:ext uri="{BB962C8B-B14F-4D97-AF65-F5344CB8AC3E}">
        <p14:creationId xmlns:p14="http://schemas.microsoft.com/office/powerpoint/2010/main" val="407264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sz="900"/>
            </a:lvl1pPr>
          </a:lstStyle>
          <a:p>
            <a:pPr>
              <a:defRPr/>
            </a:pPr>
            <a:fld id="{5E4D33E9-D67C-2D4D-A6E4-B48CB3531F31}" type="slidenum">
              <a:rPr lang="en-US"/>
              <a:pPr>
                <a:defRPr/>
              </a:pPr>
              <a:t>‹#›</a:t>
            </a:fld>
            <a:endParaRPr lang="en-US" dirty="0"/>
          </a:p>
        </p:txBody>
      </p:sp>
    </p:spTree>
    <p:extLst>
      <p:ext uri="{BB962C8B-B14F-4D97-AF65-F5344CB8AC3E}">
        <p14:creationId xmlns:p14="http://schemas.microsoft.com/office/powerpoint/2010/main" val="1097877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8"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2EA035A4-146A-BC4B-9E7F-3D3C4C634FD2}" type="slidenum">
              <a:rPr lang="en-US"/>
              <a:pPr>
                <a:defRPr/>
              </a:pPr>
              <a:t>‹#›</a:t>
            </a:fld>
            <a:endParaRPr lang="en-US" dirty="0"/>
          </a:p>
        </p:txBody>
      </p:sp>
    </p:spTree>
    <p:extLst>
      <p:ext uri="{BB962C8B-B14F-4D97-AF65-F5344CB8AC3E}">
        <p14:creationId xmlns:p14="http://schemas.microsoft.com/office/powerpoint/2010/main" val="1997693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5F4FA097-00B9-0B49-9D17-3BA3D1295C17}" type="slidenum">
              <a:rPr lang="en-US"/>
              <a:pPr>
                <a:defRPr/>
              </a:pPr>
              <a:t>‹#›</a:t>
            </a:fld>
            <a:endParaRPr lang="en-US" dirty="0"/>
          </a:p>
        </p:txBody>
      </p:sp>
    </p:spTree>
    <p:extLst>
      <p:ext uri="{BB962C8B-B14F-4D97-AF65-F5344CB8AC3E}">
        <p14:creationId xmlns:p14="http://schemas.microsoft.com/office/powerpoint/2010/main" val="2377177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3"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B5EA69C0-0459-7E41-B7C3-79C586D66ED2}" type="slidenum">
              <a:rPr lang="en-US"/>
              <a:pPr>
                <a:defRPr/>
              </a:pPr>
              <a:t>‹#›</a:t>
            </a:fld>
            <a:endParaRPr lang="en-US" dirty="0"/>
          </a:p>
        </p:txBody>
      </p:sp>
    </p:spTree>
    <p:extLst>
      <p:ext uri="{BB962C8B-B14F-4D97-AF65-F5344CB8AC3E}">
        <p14:creationId xmlns:p14="http://schemas.microsoft.com/office/powerpoint/2010/main" val="4052045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p:nvPr>
        </p:nvSpPr>
        <p:spPr>
          <a:xfrm>
            <a:off x="533400" y="6443661"/>
            <a:ext cx="6477000" cy="190501"/>
          </a:xfrm>
        </p:spPr>
        <p:txBody>
          <a:bodyPr lIns="0" rIns="0" anchor="ctr">
            <a:sp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7924801" y="6610350"/>
            <a:ext cx="604838"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2"/>
            <a:ext cx="4572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903877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5"/>
            <a:ext cx="8229600" cy="405347"/>
          </a:xfrm>
        </p:spPr>
        <p:txBody>
          <a:bodyPr anchor="b" anchorCtr="0">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37191642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65369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43661"/>
            <a:ext cx="6477000" cy="190501"/>
          </a:xfrm>
        </p:spPr>
        <p:txBody>
          <a:bodyPr lIns="0" rIns="0" anchor="ctr">
            <a:sp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latin typeface="Calibri"/>
              </a:defRPr>
            </a:lvl1pPr>
          </a:lstStyle>
          <a:p>
            <a:pPr>
              <a:defRPr/>
            </a:pPr>
            <a:endParaRPr lang="en-US" dirty="0"/>
          </a:p>
        </p:txBody>
      </p:sp>
      <p:sp>
        <p:nvSpPr>
          <p:cNvPr id="6" name="Footer Placeholder 4"/>
          <p:cNvSpPr>
            <a:spLocks noGrp="1"/>
          </p:cNvSpPr>
          <p:nvPr>
            <p:ph type="ftr" sz="quarter" idx="15"/>
          </p:nvPr>
        </p:nvSpPr>
        <p:spPr>
          <a:xfrm>
            <a:off x="7924801" y="6610350"/>
            <a:ext cx="604838" cy="247650"/>
          </a:xfrm>
          <a:prstGeom prst="rect">
            <a:avLst/>
          </a:prstGeom>
        </p:spPr>
        <p:txBody>
          <a:bodyPr/>
          <a:lstStyle>
            <a:lvl1pPr>
              <a:defRPr>
                <a:noFill/>
                <a:latin typeface="Calibri"/>
              </a:defRPr>
            </a:lvl1pPr>
          </a:lstStyle>
          <a:p>
            <a:pPr>
              <a:defRPr/>
            </a:pPr>
            <a:endParaRPr lang="en-US" dirty="0"/>
          </a:p>
        </p:txBody>
      </p:sp>
      <p:sp>
        <p:nvSpPr>
          <p:cNvPr id="8" name="Slide Number Placeholder 5"/>
          <p:cNvSpPr>
            <a:spLocks noGrp="1"/>
          </p:cNvSpPr>
          <p:nvPr>
            <p:ph type="sldNum" sz="quarter" idx="16"/>
          </p:nvPr>
        </p:nvSpPr>
        <p:spPr>
          <a:xfrm>
            <a:off x="0" y="6356352"/>
            <a:ext cx="457200" cy="365125"/>
          </a:xfrm>
          <a:prstGeom prst="rect">
            <a:avLst/>
          </a:prstGeom>
        </p:spPr>
        <p:txBody>
          <a:bodyPr/>
          <a:lstStyle>
            <a:lvl1pPr>
              <a:defRPr>
                <a:latin typeface="Calibri"/>
              </a:defRPr>
            </a:lvl1pPr>
          </a:lstStyle>
          <a:p>
            <a:pPr>
              <a:defRPr/>
            </a:pPr>
            <a:fld id="{2C71A4C6-4305-4BB6-B218-D3567C6484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01097343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0" y="6188527"/>
            <a:ext cx="544624" cy="669475"/>
          </a:xfrm>
          <a:prstGeom prst="rect">
            <a:avLst/>
          </a:prstGeom>
        </p:spPr>
        <p:txBody>
          <a:bodyPr/>
          <a:lstStyle>
            <a:lvl1pPr>
              <a:defRPr>
                <a:solidFill>
                  <a:srgbClr val="FFFFFF"/>
                </a:solidFill>
                <a:latin typeface="Calibri"/>
              </a:defRPr>
            </a:lvl1pPr>
          </a:lstStyle>
          <a:p>
            <a:fld id="{F364B494-B618-CD42-89AB-CA791A0F4221}" type="slidenum">
              <a:rPr lang="en-US" smtClean="0"/>
              <a:pPr/>
              <a:t>‹#›</a:t>
            </a:fld>
            <a:endParaRPr lang="en-US" dirty="0"/>
          </a:p>
        </p:txBody>
      </p:sp>
      <p:sp>
        <p:nvSpPr>
          <p:cNvPr id="8" name="Content Placeholder 2"/>
          <p:cNvSpPr>
            <a:spLocks noGrp="1"/>
          </p:cNvSpPr>
          <p:nvPr>
            <p:ph idx="13"/>
          </p:nvPr>
        </p:nvSpPr>
        <p:spPr>
          <a:xfrm>
            <a:off x="0" y="6452655"/>
            <a:ext cx="8229600" cy="405347"/>
          </a:xfrm>
        </p:spPr>
        <p:txBody>
          <a:bodyPr anchor="b" anchorCtr="0">
            <a:noAutofit/>
          </a:bodyPr>
          <a:lstStyle>
            <a:lvl1pPr marL="0" indent="0">
              <a:buNone/>
              <a:defRPr sz="750">
                <a:solidFill>
                  <a:srgbClr val="FFFFFF"/>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636666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5"/>
            <a:ext cx="8229600" cy="405347"/>
          </a:xfrm>
        </p:spPr>
        <p:txBody>
          <a:bodyPr anchor="b" anchorCtr="0">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262077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3"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B5EA69C0-0459-7E41-B7C3-79C586D66ED2}" type="slidenum">
              <a:rPr lang="en-US"/>
              <a:pPr>
                <a:defRPr/>
              </a:pPr>
              <a:t>‹#›</a:t>
            </a:fld>
            <a:endParaRPr lang="en-US" dirty="0"/>
          </a:p>
        </p:txBody>
      </p:sp>
    </p:spTree>
    <p:extLst>
      <p:ext uri="{BB962C8B-B14F-4D97-AF65-F5344CB8AC3E}">
        <p14:creationId xmlns:p14="http://schemas.microsoft.com/office/powerpoint/2010/main" val="25488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11" name="Content Placeholder 2"/>
          <p:cNvSpPr>
            <a:spLocks noGrp="1"/>
          </p:cNvSpPr>
          <p:nvPr>
            <p:ph idx="13"/>
          </p:nvPr>
        </p:nvSpPr>
        <p:spPr>
          <a:xfrm>
            <a:off x="0" y="6452655"/>
            <a:ext cx="8229600" cy="405347"/>
          </a:xfrm>
        </p:spPr>
        <p:txBody>
          <a:bodyPr anchor="b" anchorCtr="0">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41302516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7"/>
          <p:cNvSpPr>
            <a:spLocks noGrp="1"/>
          </p:cNvSpPr>
          <p:nvPr>
            <p:ph type="body" sz="quarter" idx="13"/>
          </p:nvPr>
        </p:nvSpPr>
        <p:spPr>
          <a:xfrm>
            <a:off x="533400" y="6581991"/>
            <a:ext cx="4419600" cy="190501"/>
          </a:xfrm>
        </p:spPr>
        <p:txBody>
          <a:bodyPr lIns="0" rIns="0" anchor="b">
            <a:spAutoFit/>
          </a:bodyPr>
          <a:lstStyle>
            <a:lvl1pPr marL="83344" indent="-83344">
              <a:spcBef>
                <a:spcPts val="0"/>
              </a:spcBef>
              <a:buFontTx/>
              <a:buNone/>
              <a:tabLst>
                <a:tab pos="83344" algn="l"/>
              </a:tabLst>
              <a:defRPr sz="638" i="1">
                <a:solidFill>
                  <a:srgbClr val="EBEBEB"/>
                </a:solidFill>
              </a:defRPr>
            </a:lvl1pPr>
          </a:lstStyle>
          <a:p>
            <a:pPr lvl="0"/>
            <a:r>
              <a:rPr lang="en-US"/>
              <a:t>Click to edit Master text styles</a:t>
            </a:r>
          </a:p>
        </p:txBody>
      </p:sp>
      <p:sp>
        <p:nvSpPr>
          <p:cNvPr id="4" name="Slide Number Placeholder 4"/>
          <p:cNvSpPr>
            <a:spLocks noGrp="1"/>
          </p:cNvSpPr>
          <p:nvPr>
            <p:ph type="sldNum" sz="quarter" idx="14"/>
          </p:nvPr>
        </p:nvSpPr>
        <p:spPr>
          <a:xfrm>
            <a:off x="4299689" y="6459495"/>
            <a:ext cx="544624" cy="365125"/>
          </a:xfrm>
          <a:prstGeom prst="rect">
            <a:avLst/>
          </a:prstGeom>
        </p:spPr>
        <p:txBody>
          <a:bodyPr/>
          <a:lstStyle>
            <a:lvl1pPr>
              <a:defRPr/>
            </a:lvl1pPr>
          </a:lstStyle>
          <a:p>
            <a:pPr fontAlgn="base">
              <a:spcBef>
                <a:spcPct val="0"/>
              </a:spcBef>
              <a:spcAft>
                <a:spcPct val="0"/>
              </a:spcAft>
              <a:defRPr/>
            </a:pPr>
            <a:fld id="{B64A5138-C342-4EAB-A996-10A0267E1D85}" type="slidenum">
              <a:rPr lang="en-US" sz="2400" smtClean="0">
                <a:latin typeface="Arial" charset="0"/>
              </a:rPr>
              <a:pPr fontAlgn="base">
                <a:spcBef>
                  <a:spcPct val="0"/>
                </a:spcBef>
                <a:spcAft>
                  <a:spcPct val="0"/>
                </a:spcAft>
                <a:defRPr/>
              </a:pPr>
              <a:t>‹#›</a:t>
            </a:fld>
            <a:endParaRPr lang="en-US" sz="2400" dirty="0">
              <a:latin typeface="Arial" charset="0"/>
            </a:endParaRPr>
          </a:p>
        </p:txBody>
      </p:sp>
    </p:spTree>
    <p:extLst>
      <p:ext uri="{BB962C8B-B14F-4D97-AF65-F5344CB8AC3E}">
        <p14:creationId xmlns:p14="http://schemas.microsoft.com/office/powerpoint/2010/main" val="42370164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p:cNvSpPr>
            <a:spLocks noGrp="1"/>
          </p:cNvSpPr>
          <p:nvPr>
            <p:ph type="body" sz="quarter" idx="14"/>
          </p:nvPr>
        </p:nvSpPr>
        <p:spPr>
          <a:xfrm>
            <a:off x="533400" y="6248400"/>
            <a:ext cx="6477000" cy="533400"/>
          </a:xfrm>
        </p:spPr>
        <p:txBody>
          <a:bodyPr lIns="0" rIns="0" anchor="ctr">
            <a:norm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r>
              <a:rPr lang="en-US"/>
              <a:t>Click to edit Master text styles</a:t>
            </a:r>
          </a:p>
        </p:txBody>
      </p:sp>
      <p:sp>
        <p:nvSpPr>
          <p:cNvPr id="4" name="Date Placeholder 2"/>
          <p:cNvSpPr>
            <a:spLocks noGrp="1"/>
          </p:cNvSpPr>
          <p:nvPr>
            <p:ph type="dt" sz="half" idx="15"/>
          </p:nvPr>
        </p:nvSpPr>
        <p:spPr/>
        <p:txBody>
          <a:bodyPr/>
          <a:lstStyle>
            <a:lvl1pPr>
              <a:defRPr/>
            </a:lvl1pPr>
          </a:lstStyle>
          <a:p>
            <a:pPr>
              <a:defRPr/>
            </a:pPr>
            <a:endParaRPr lang="en-US"/>
          </a:p>
        </p:txBody>
      </p:sp>
      <p:sp>
        <p:nvSpPr>
          <p:cNvPr id="5" name="Footer Placeholder 3"/>
          <p:cNvSpPr>
            <a:spLocks noGrp="1"/>
          </p:cNvSpPr>
          <p:nvPr>
            <p:ph type="ftr" sz="quarter" idx="16"/>
          </p:nvPr>
        </p:nvSpPr>
        <p:spPr/>
        <p:txBody>
          <a:bodyPr/>
          <a:lstStyle>
            <a:lvl1pPr>
              <a:defRPr/>
            </a:lvl1pPr>
          </a:lstStyle>
          <a:p>
            <a:pPr>
              <a:defRPr/>
            </a:pPr>
            <a:endParaRPr lang="en-US"/>
          </a:p>
        </p:txBody>
      </p:sp>
      <p:sp>
        <p:nvSpPr>
          <p:cNvPr id="7" name="Slide Number Placeholder 4"/>
          <p:cNvSpPr>
            <a:spLocks noGrp="1"/>
          </p:cNvSpPr>
          <p:nvPr>
            <p:ph type="sldNum" sz="quarter" idx="17"/>
          </p:nvPr>
        </p:nvSpPr>
        <p:spPr/>
        <p:txBody>
          <a:bodyPr/>
          <a:lstStyle>
            <a:lvl1pPr>
              <a:defRPr/>
            </a:lvl1pPr>
          </a:lstStyle>
          <a:p>
            <a:pPr>
              <a:defRPr/>
            </a:pPr>
            <a:fld id="{DB536DC9-B1F2-4A82-8199-76C11235DF55}" type="slidenum">
              <a:rPr>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2993880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noFill/>
              </a:defRPr>
            </a:lvl1pPr>
          </a:lstStyle>
          <a:p>
            <a:endParaRPr lang="en-US"/>
          </a:p>
        </p:txBody>
      </p:sp>
      <p:sp>
        <p:nvSpPr>
          <p:cNvPr id="5" name="Footer Placeholder 4"/>
          <p:cNvSpPr>
            <a:spLocks noGrp="1"/>
          </p:cNvSpPr>
          <p:nvPr>
            <p:ph type="ftr" sz="quarter" idx="11"/>
          </p:nvPr>
        </p:nvSpPr>
        <p:spPr/>
        <p:txBody>
          <a:bodyPr/>
          <a:lstStyle>
            <a:lvl1pPr>
              <a:defRPr>
                <a:noFill/>
              </a:defRPr>
            </a:lvl1pPr>
          </a:lstStyle>
          <a:p>
            <a:endParaRPr lang="en-US"/>
          </a:p>
        </p:txBody>
      </p:sp>
      <p:sp>
        <p:nvSpPr>
          <p:cNvPr id="6" name="Slide Number Placeholder 5"/>
          <p:cNvSpPr>
            <a:spLocks noGrp="1"/>
          </p:cNvSpPr>
          <p:nvPr>
            <p:ph type="sldNum" sz="quarter" idx="12"/>
          </p:nvPr>
        </p:nvSpPr>
        <p:spPr/>
        <p:txBody>
          <a:bodyPr/>
          <a:lstStyle/>
          <a:p>
            <a:fld id="{479D14D9-8B48-F841-AE58-C821675697D0}" type="slidenum">
              <a:rPr>
                <a:solidFill>
                  <a:prstClr val="white"/>
                </a:solidFill>
              </a:rPr>
              <a:pPr/>
              <a:t>‹#›</a:t>
            </a:fld>
            <a:endParaRPr lang="en-US">
              <a:solidFill>
                <a:prstClr val="white"/>
              </a:solidFill>
            </a:endParaRP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Tree>
    <p:extLst>
      <p:ext uri="{BB962C8B-B14F-4D97-AF65-F5344CB8AC3E}">
        <p14:creationId xmlns:p14="http://schemas.microsoft.com/office/powerpoint/2010/main" val="362277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487339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pPr>
                <a:defRPr/>
              </a:pPr>
              <a:t>‹#›</a:t>
            </a:fld>
            <a:endParaRPr lang="en-US" dirty="0"/>
          </a:p>
        </p:txBody>
      </p:sp>
    </p:spTree>
    <p:extLst>
      <p:ext uri="{BB962C8B-B14F-4D97-AF65-F5344CB8AC3E}">
        <p14:creationId xmlns:p14="http://schemas.microsoft.com/office/powerpoint/2010/main" val="2944885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DA207CF-7661-4A48-8B0E-F46D685ADA96}" type="slidenum">
              <a:rPr lang="en-US"/>
              <a:pPr>
                <a:defRPr/>
              </a:pPr>
              <a:t>‹#›</a:t>
            </a:fld>
            <a:endParaRPr lang="en-US" dirty="0"/>
          </a:p>
        </p:txBody>
      </p:sp>
    </p:spTree>
    <p:extLst>
      <p:ext uri="{BB962C8B-B14F-4D97-AF65-F5344CB8AC3E}">
        <p14:creationId xmlns:p14="http://schemas.microsoft.com/office/powerpoint/2010/main" val="1356400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sz="1200"/>
            </a:lvl1pPr>
          </a:lstStyle>
          <a:p>
            <a:pPr>
              <a:defRPr/>
            </a:pPr>
            <a:fld id="{5E4D33E9-D67C-2D4D-A6E4-B48CB3531F31}" type="slidenum">
              <a:rPr lang="en-US"/>
              <a:pPr>
                <a:defRPr/>
              </a:pPr>
              <a:t>‹#›</a:t>
            </a:fld>
            <a:endParaRPr lang="en-US" dirty="0"/>
          </a:p>
        </p:txBody>
      </p:sp>
    </p:spTree>
    <p:extLst>
      <p:ext uri="{BB962C8B-B14F-4D97-AF65-F5344CB8AC3E}">
        <p14:creationId xmlns:p14="http://schemas.microsoft.com/office/powerpoint/2010/main" val="862762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8"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2EA035A4-146A-BC4B-9E7F-3D3C4C634FD2}" type="slidenum">
              <a:rPr lang="en-US"/>
              <a:pPr>
                <a:defRPr/>
              </a:pPr>
              <a:t>‹#›</a:t>
            </a:fld>
            <a:endParaRPr lang="en-US" dirty="0"/>
          </a:p>
        </p:txBody>
      </p:sp>
    </p:spTree>
    <p:extLst>
      <p:ext uri="{BB962C8B-B14F-4D97-AF65-F5344CB8AC3E}">
        <p14:creationId xmlns:p14="http://schemas.microsoft.com/office/powerpoint/2010/main" val="1150118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5F4FA097-00B9-0B49-9D17-3BA3D1295C17}" type="slidenum">
              <a:rPr lang="en-US"/>
              <a:pPr>
                <a:defRPr/>
              </a:pPr>
              <a:t>‹#›</a:t>
            </a:fld>
            <a:endParaRPr lang="en-US" dirty="0"/>
          </a:p>
        </p:txBody>
      </p:sp>
    </p:spTree>
    <p:extLst>
      <p:ext uri="{BB962C8B-B14F-4D97-AF65-F5344CB8AC3E}">
        <p14:creationId xmlns:p14="http://schemas.microsoft.com/office/powerpoint/2010/main" val="299361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71402637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3"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B5EA69C0-0459-7E41-B7C3-79C586D66ED2}" type="slidenum">
              <a:rPr lang="en-US"/>
              <a:pPr>
                <a:defRPr/>
              </a:pPr>
              <a:t>‹#›</a:t>
            </a:fld>
            <a:endParaRPr lang="en-US" dirty="0"/>
          </a:p>
        </p:txBody>
      </p:sp>
    </p:spTree>
    <p:extLst>
      <p:ext uri="{BB962C8B-B14F-4D97-AF65-F5344CB8AC3E}">
        <p14:creationId xmlns:p14="http://schemas.microsoft.com/office/powerpoint/2010/main" val="17050986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3508142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457316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228687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121927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latin typeface="Calibri"/>
              </a:defRPr>
            </a:lvl1pPr>
          </a:lstStyle>
          <a:p>
            <a:pPr>
              <a:defRPr/>
            </a:pPr>
            <a:endParaRPr lang="en-US" dirty="0"/>
          </a:p>
        </p:txBody>
      </p:sp>
      <p:sp>
        <p:nvSpPr>
          <p:cNvPr id="6" name="Footer Placeholder 4"/>
          <p:cNvSpPr>
            <a:spLocks noGrp="1"/>
          </p:cNvSpPr>
          <p:nvPr>
            <p:ph type="ftr" sz="quarter" idx="15"/>
          </p:nvPr>
        </p:nvSpPr>
        <p:spPr>
          <a:xfrm>
            <a:off x="7924800" y="6610350"/>
            <a:ext cx="604838" cy="247650"/>
          </a:xfrm>
          <a:prstGeom prst="rect">
            <a:avLst/>
          </a:prstGeom>
        </p:spPr>
        <p:txBody>
          <a:bodyPr/>
          <a:lstStyle>
            <a:lvl1pPr>
              <a:defRPr>
                <a:noFill/>
                <a:latin typeface="Calibri"/>
              </a:defRPr>
            </a:lvl1pPr>
          </a:lstStyle>
          <a:p>
            <a:pPr>
              <a:defRPr/>
            </a:pPr>
            <a:endParaRPr lang="en-US" dirty="0"/>
          </a:p>
        </p:txBody>
      </p:sp>
      <p:sp>
        <p:nvSpPr>
          <p:cNvPr id="8" name="Slide Number Placeholder 5"/>
          <p:cNvSpPr>
            <a:spLocks noGrp="1"/>
          </p:cNvSpPr>
          <p:nvPr>
            <p:ph type="sldNum" sz="quarter" idx="16"/>
          </p:nvPr>
        </p:nvSpPr>
        <p:spPr>
          <a:xfrm>
            <a:off x="0" y="6356350"/>
            <a:ext cx="457200" cy="365125"/>
          </a:xfrm>
          <a:prstGeom prst="rect">
            <a:avLst/>
          </a:prstGeom>
        </p:spPr>
        <p:txBody>
          <a:bodyPr/>
          <a:lstStyle>
            <a:lvl1pPr>
              <a:defRPr>
                <a:latin typeface="Calibri"/>
              </a:defRPr>
            </a:lvl1pPr>
          </a:lstStyle>
          <a:p>
            <a:pPr>
              <a:defRPr/>
            </a:pPr>
            <a:fld id="{2C71A4C6-4305-4BB6-B218-D3567C6484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4586590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0" y="6188525"/>
            <a:ext cx="544624" cy="669475"/>
          </a:xfrm>
          <a:prstGeom prst="rect">
            <a:avLst/>
          </a:prstGeom>
        </p:spPr>
        <p:txBody>
          <a:bodyPr/>
          <a:lstStyle>
            <a:lvl1pPr>
              <a:defRPr>
                <a:solidFill>
                  <a:srgbClr val="FFFFFF"/>
                </a:solidFill>
                <a:latin typeface="Calibri"/>
              </a:defRPr>
            </a:lvl1pPr>
          </a:lstStyle>
          <a:p>
            <a:fld id="{F364B494-B618-CD42-89AB-CA791A0F4221}" type="slidenum">
              <a:rPr lang="en-US" smtClean="0"/>
              <a:pPr/>
              <a:t>‹#›</a:t>
            </a:fld>
            <a:endParaRPr lang="en-US" dirty="0"/>
          </a:p>
        </p:txBody>
      </p:sp>
      <p:sp>
        <p:nvSpPr>
          <p:cNvPr id="8" name="Content Placeholder 2"/>
          <p:cNvSpPr>
            <a:spLocks noGrp="1"/>
          </p:cNvSpPr>
          <p:nvPr>
            <p:ph idx="13"/>
          </p:nvPr>
        </p:nvSpPr>
        <p:spPr>
          <a:xfrm>
            <a:off x="0" y="6452653"/>
            <a:ext cx="8229600" cy="405347"/>
          </a:xfrm>
        </p:spPr>
        <p:txBody>
          <a:bodyPr anchor="b" anchorCtr="0">
            <a:noAutofit/>
          </a:bodyPr>
          <a:lstStyle>
            <a:lvl1pPr marL="0" indent="0">
              <a:buNone/>
              <a:defRPr sz="1000">
                <a:solidFill>
                  <a:srgbClr val="FFFFFF"/>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961660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720094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noFill/>
              </a:defRPr>
            </a:lvl1pPr>
          </a:lstStyle>
          <a:p>
            <a:endParaRPr lang="en-US"/>
          </a:p>
        </p:txBody>
      </p:sp>
      <p:sp>
        <p:nvSpPr>
          <p:cNvPr id="5" name="Footer Placeholder 4"/>
          <p:cNvSpPr>
            <a:spLocks noGrp="1"/>
          </p:cNvSpPr>
          <p:nvPr>
            <p:ph type="ftr" sz="quarter" idx="11"/>
          </p:nvPr>
        </p:nvSpPr>
        <p:spPr/>
        <p:txBody>
          <a:bodyPr/>
          <a:lstStyle>
            <a:lvl1pPr>
              <a:defRPr>
                <a:noFill/>
              </a:defRPr>
            </a:lvl1pPr>
          </a:lstStyle>
          <a:p>
            <a:endParaRPr lang="en-US"/>
          </a:p>
        </p:txBody>
      </p:sp>
      <p:sp>
        <p:nvSpPr>
          <p:cNvPr id="6" name="Slide Number Placeholder 5"/>
          <p:cNvSpPr>
            <a:spLocks noGrp="1"/>
          </p:cNvSpPr>
          <p:nvPr>
            <p:ph type="sldNum" sz="quarter" idx="12"/>
          </p:nvPr>
        </p:nvSpPr>
        <p:spPr/>
        <p:txBody>
          <a:bodyPr/>
          <a:lstStyle/>
          <a:p>
            <a:fld id="{479D14D9-8B48-F841-AE58-C821675697D0}" type="slidenum">
              <a:rPr>
                <a:solidFill>
                  <a:prstClr val="white"/>
                </a:solidFill>
              </a:rPr>
              <a:pPr/>
              <a:t>‹#›</a:t>
            </a:fld>
            <a:endParaRPr lang="en-US">
              <a:solidFill>
                <a:prstClr val="white"/>
              </a:solidFill>
            </a:endParaRPr>
          </a:p>
        </p:txBody>
      </p:sp>
      <p:sp>
        <p:nvSpPr>
          <p:cNvPr id="7" name="Text Placeholder 7"/>
          <p:cNvSpPr>
            <a:spLocks noGrp="1"/>
          </p:cNvSpPr>
          <p:nvPr>
            <p:ph type="body" sz="quarter" idx="13"/>
          </p:nvPr>
        </p:nvSpPr>
        <p:spPr>
          <a:xfrm>
            <a:off x="533400" y="6427343"/>
            <a:ext cx="6477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Tree>
    <p:extLst>
      <p:ext uri="{BB962C8B-B14F-4D97-AF65-F5344CB8AC3E}">
        <p14:creationId xmlns:p14="http://schemas.microsoft.com/office/powerpoint/2010/main" val="21264433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03524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3"/>
            <a:ext cx="82296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205026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6" y="366715"/>
            <a:ext cx="6859588" cy="5153025"/>
          </a:xfrm>
          <a:prstGeom prst="rect">
            <a:avLst/>
          </a:prstGeom>
          <a:solidFill>
            <a:schemeClr val="tx1"/>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p:nvSpPr>
        <p:spPr bwMode="invGray">
          <a:xfrm>
            <a:off x="365126" y="385483"/>
            <a:ext cx="6859588" cy="5153025"/>
          </a:xfrm>
          <a:prstGeom prst="rect">
            <a:avLst/>
          </a:prstGeom>
          <a:solidFill>
            <a:schemeClr val="tx1"/>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35" name="Title 34"/>
          <p:cNvSpPr>
            <a:spLocks noGrp="1"/>
          </p:cNvSpPr>
          <p:nvPr>
            <p:ph type="title" hasCustomPrompt="1"/>
          </p:nvPr>
        </p:nvSpPr>
        <p:spPr>
          <a:xfrm>
            <a:off x="648605" y="2577650"/>
            <a:ext cx="6576108" cy="487056"/>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6"/>
            <a:ext cx="6550481"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3" name="Text Placeholder 2"/>
          <p:cNvSpPr>
            <a:spLocks noGrp="1"/>
          </p:cNvSpPr>
          <p:nvPr>
            <p:ph type="body" sz="quarter" idx="10"/>
          </p:nvPr>
        </p:nvSpPr>
        <p:spPr>
          <a:xfrm>
            <a:off x="746126" y="4045556"/>
            <a:ext cx="6478588" cy="365125"/>
          </a:xfrm>
        </p:spPr>
        <p:txBody>
          <a:bodyPr vert="horz" wrap="square" lIns="0" tIns="0" rIns="0" bIns="0" rtlCol="0" anchor="t" anchorCtr="0"/>
          <a:lstStyle>
            <a:lvl1pPr marL="0" indent="0">
              <a:spcBef>
                <a:spcPts val="0"/>
              </a:spcBef>
              <a:buNone/>
              <a:defRPr lang="en-US" sz="1350" i="0" dirty="0" smtClean="0">
                <a:solidFill>
                  <a:schemeClr val="bg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a:t>Click to edit Master text styles</a:t>
            </a:r>
          </a:p>
        </p:txBody>
      </p:sp>
      <p:pic>
        <p:nvPicPr>
          <p:cNvPr id="14" name="Picture 13" descr="UCSF_sig_white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19837360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3015114"/>
            <a:ext cx="6576108" cy="487056"/>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3436980"/>
            <a:ext cx="6550480"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3" name="Text Placeholder 2"/>
          <p:cNvSpPr>
            <a:spLocks noGrp="1"/>
          </p:cNvSpPr>
          <p:nvPr>
            <p:ph type="body" sz="quarter" idx="10"/>
          </p:nvPr>
        </p:nvSpPr>
        <p:spPr>
          <a:xfrm>
            <a:off x="747713" y="4352101"/>
            <a:ext cx="6477000" cy="460375"/>
          </a:xfrm>
        </p:spPr>
        <p:txBody>
          <a:bodyPr vert="horz" wrap="square" lIns="0" tIns="0" rIns="0" bIns="0" rtlCol="0" anchor="t" anchorCtr="0"/>
          <a:lstStyle>
            <a:lvl1pPr marL="0" indent="0">
              <a:spcBef>
                <a:spcPts val="0"/>
              </a:spcBef>
              <a:buNone/>
              <a:defRPr lang="en-US" sz="1350" i="0" smtClean="0">
                <a:solidFill>
                  <a:schemeClr val="bg1"/>
                </a:solidFill>
                <a:cs typeface="Arial" pitchFamily="34" charset="0"/>
              </a:defRPr>
            </a:lvl1pPr>
            <a:lvl2pPr marL="172640" indent="0">
              <a:buNone/>
              <a:defRPr lang="en-US" sz="1350" smtClean="0">
                <a:latin typeface="+mn-lt"/>
              </a:defRPr>
            </a:lvl2pPr>
            <a:lvl3pPr marL="515540" indent="0">
              <a:buNone/>
              <a:defRPr lang="en-US" sz="1350" smtClean="0">
                <a:latin typeface="+mn-lt"/>
              </a:defRPr>
            </a:lvl3pPr>
            <a:lvl4pPr marL="857250" indent="0">
              <a:buNone/>
              <a:defRPr lang="en-US" sz="1350" smtClean="0">
                <a:latin typeface="+mn-lt"/>
              </a:defRPr>
            </a:lvl4pPr>
            <a:lvl5pPr marL="1201340" indent="0">
              <a:buNone/>
              <a:defRPr lang="en-US" sz="1350">
                <a:latin typeface="+mn-lt"/>
              </a:defRPr>
            </a:lvl5pPr>
          </a:lstStyle>
          <a:p>
            <a:pPr marL="0" lvl="0"/>
            <a:r>
              <a:rPr lang="en-US"/>
              <a:t>Click to edit Master text styles</a:t>
            </a:r>
          </a:p>
        </p:txBody>
      </p:sp>
      <p:pic>
        <p:nvPicPr>
          <p:cNvPr id="8" name="Picture 7" descr="UCSF_sig_white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932" y="742961"/>
            <a:ext cx="1400637" cy="910729"/>
          </a:xfrm>
          <a:prstGeom prst="rect">
            <a:avLst/>
          </a:prstGeom>
        </p:spPr>
      </p:pic>
    </p:spTree>
    <p:extLst>
      <p:ext uri="{BB962C8B-B14F-4D97-AF65-F5344CB8AC3E}">
        <p14:creationId xmlns:p14="http://schemas.microsoft.com/office/powerpoint/2010/main" val="48545054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6" y="366715"/>
            <a:ext cx="6859588" cy="5153025"/>
          </a:xfrm>
          <a:prstGeom prst="rect">
            <a:avLst/>
          </a:prstGeom>
          <a:solidFill>
            <a:schemeClr val="tx1"/>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1"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p:nvSpPr>
        <p:spPr bwMode="invGray">
          <a:xfrm>
            <a:off x="365126" y="366715"/>
            <a:ext cx="6859588" cy="5153025"/>
          </a:xfrm>
          <a:prstGeom prst="rect">
            <a:avLst/>
          </a:prstGeom>
          <a:solidFill>
            <a:schemeClr val="tx1"/>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35" name="Title 34"/>
          <p:cNvSpPr>
            <a:spLocks noGrp="1"/>
          </p:cNvSpPr>
          <p:nvPr>
            <p:ph type="title" hasCustomPrompt="1"/>
          </p:nvPr>
        </p:nvSpPr>
        <p:spPr>
          <a:xfrm>
            <a:off x="648605" y="2577650"/>
            <a:ext cx="6576108" cy="487056"/>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2999516"/>
            <a:ext cx="6550480"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4" name="Text Placeholder 3"/>
          <p:cNvSpPr>
            <a:spLocks noGrp="1"/>
          </p:cNvSpPr>
          <p:nvPr>
            <p:ph type="body" sz="quarter" idx="10"/>
          </p:nvPr>
        </p:nvSpPr>
        <p:spPr>
          <a:xfrm>
            <a:off x="745587" y="4046760"/>
            <a:ext cx="6451600" cy="325755"/>
          </a:xfrm>
        </p:spPr>
        <p:txBody>
          <a:bodyPr vert="horz" wrap="square" lIns="0" tIns="0" rIns="0" bIns="0" rtlCol="0" anchor="t" anchorCtr="0"/>
          <a:lstStyle>
            <a:lvl1pPr marL="0" indent="0">
              <a:spcBef>
                <a:spcPts val="0"/>
              </a:spcBef>
              <a:buNone/>
              <a:defRPr lang="en-US" sz="1350" i="0" smtClean="0">
                <a:solidFill>
                  <a:schemeClr val="bg1"/>
                </a:solidFill>
                <a:cs typeface="Arial" pitchFamily="34" charset="0"/>
              </a:defRPr>
            </a:lvl1pPr>
            <a:lvl2pPr>
              <a:defRPr lang="en-US" sz="1350" smtClean="0">
                <a:latin typeface="+mn-lt"/>
              </a:defRPr>
            </a:lvl2pPr>
            <a:lvl3pPr>
              <a:defRPr lang="en-US" sz="1350" smtClean="0">
                <a:latin typeface="+mn-lt"/>
              </a:defRPr>
            </a:lvl3pPr>
            <a:lvl4pPr>
              <a:defRPr lang="en-US" sz="1350" smtClean="0">
                <a:latin typeface="+mn-lt"/>
              </a:defRPr>
            </a:lvl4pPr>
            <a:lvl5pPr>
              <a:defRPr lang="en-US" sz="1350">
                <a:latin typeface="+mn-lt"/>
              </a:defRPr>
            </a:lvl5pPr>
          </a:lstStyle>
          <a:p>
            <a:pPr marL="0" lvl="0"/>
            <a:r>
              <a:rPr lang="en-US"/>
              <a:t>Click to edit Master text styles</a:t>
            </a:r>
          </a:p>
        </p:txBody>
      </p:sp>
      <p:pic>
        <p:nvPicPr>
          <p:cNvPr id="13" name="Picture 12" descr="UCSF_sig_white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28866222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6" y="366715"/>
            <a:ext cx="6859588" cy="5153025"/>
          </a:xfrm>
          <a:prstGeom prst="rect">
            <a:avLst/>
          </a:prstGeom>
          <a:solidFill>
            <a:schemeClr val="accent5"/>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1"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p:nvSpPr>
        <p:spPr bwMode="invGray">
          <a:xfrm>
            <a:off x="365126" y="366715"/>
            <a:ext cx="6859588" cy="5153025"/>
          </a:xfrm>
          <a:prstGeom prst="rect">
            <a:avLst/>
          </a:prstGeom>
          <a:solidFill>
            <a:schemeClr val="accent5"/>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35" name="Title 34"/>
          <p:cNvSpPr>
            <a:spLocks noGrp="1"/>
          </p:cNvSpPr>
          <p:nvPr>
            <p:ph type="title" hasCustomPrompt="1"/>
          </p:nvPr>
        </p:nvSpPr>
        <p:spPr>
          <a:xfrm>
            <a:off x="648605" y="2577650"/>
            <a:ext cx="6576108" cy="487056"/>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2999516"/>
            <a:ext cx="6550480"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4" name="Text Placeholder 3"/>
          <p:cNvSpPr>
            <a:spLocks noGrp="1"/>
          </p:cNvSpPr>
          <p:nvPr>
            <p:ph type="body" sz="quarter" idx="10"/>
          </p:nvPr>
        </p:nvSpPr>
        <p:spPr>
          <a:xfrm>
            <a:off x="744763" y="4045139"/>
            <a:ext cx="6478043" cy="341475"/>
          </a:xfrm>
        </p:spPr>
        <p:txBody>
          <a:bodyPr vert="horz" wrap="square" lIns="0" tIns="0" rIns="0" bIns="0" rtlCol="0" anchor="t" anchorCtr="0"/>
          <a:lstStyle>
            <a:lvl1pPr marL="0" indent="0">
              <a:spcBef>
                <a:spcPts val="0"/>
              </a:spcBef>
              <a:buNone/>
              <a:defRPr lang="en-US" sz="1350" i="0" smtClean="0">
                <a:solidFill>
                  <a:schemeClr val="bg1"/>
                </a:solidFill>
                <a:cs typeface="Arial" pitchFamily="34" charset="0"/>
              </a:defRPr>
            </a:lvl1pPr>
            <a:lvl2pPr marL="172640" indent="0">
              <a:buNone/>
              <a:defRPr lang="en-US" sz="1350" smtClean="0">
                <a:latin typeface="+mn-lt"/>
              </a:defRPr>
            </a:lvl2pPr>
            <a:lvl3pPr marL="515540" indent="0">
              <a:buNone/>
              <a:defRPr lang="en-US" sz="1350" smtClean="0">
                <a:latin typeface="+mn-lt"/>
              </a:defRPr>
            </a:lvl3pPr>
            <a:lvl4pPr marL="857250" indent="0">
              <a:buNone/>
              <a:defRPr lang="en-US" sz="1350" smtClean="0">
                <a:latin typeface="+mn-lt"/>
              </a:defRPr>
            </a:lvl4pPr>
            <a:lvl5pPr marL="1201340" indent="0">
              <a:buNone/>
              <a:defRPr lang="en-US" sz="1350">
                <a:latin typeface="+mn-lt"/>
              </a:defRPr>
            </a:lvl5pPr>
          </a:lstStyle>
          <a:p>
            <a:pPr marL="0" lvl="0"/>
            <a:r>
              <a:rPr lang="en-US"/>
              <a:t>Click to edit Master text styles</a:t>
            </a:r>
          </a:p>
        </p:txBody>
      </p:sp>
      <p:pic>
        <p:nvPicPr>
          <p:cNvPr id="13" name="Picture 12" descr="UCSF_sig_white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73153788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6" y="366715"/>
            <a:ext cx="6859588" cy="5153025"/>
          </a:xfrm>
          <a:prstGeom prst="rect">
            <a:avLst/>
          </a:prstGeom>
          <a:solidFill>
            <a:schemeClr val="accent6"/>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1"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p:nvSpPr>
        <p:spPr bwMode="ltGray">
          <a:xfrm>
            <a:off x="365126" y="366715"/>
            <a:ext cx="6859588" cy="5153025"/>
          </a:xfrm>
          <a:prstGeom prst="rect">
            <a:avLst/>
          </a:prstGeom>
          <a:solidFill>
            <a:schemeClr val="accent6"/>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35" name="Title 34"/>
          <p:cNvSpPr>
            <a:spLocks noGrp="1"/>
          </p:cNvSpPr>
          <p:nvPr>
            <p:ph type="title" hasCustomPrompt="1"/>
          </p:nvPr>
        </p:nvSpPr>
        <p:spPr>
          <a:xfrm>
            <a:off x="648605" y="2577650"/>
            <a:ext cx="6576108" cy="487056"/>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2999516"/>
            <a:ext cx="6550480"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4" name="Text Placeholder 3"/>
          <p:cNvSpPr>
            <a:spLocks noGrp="1"/>
          </p:cNvSpPr>
          <p:nvPr>
            <p:ph type="body" sz="quarter" idx="10"/>
          </p:nvPr>
        </p:nvSpPr>
        <p:spPr>
          <a:xfrm>
            <a:off x="746126" y="4044820"/>
            <a:ext cx="6478588" cy="406400"/>
          </a:xfrm>
        </p:spPr>
        <p:txBody>
          <a:bodyPr vert="horz" wrap="square" lIns="0" tIns="0" rIns="0" bIns="0" rtlCol="0" anchor="t" anchorCtr="0"/>
          <a:lstStyle>
            <a:lvl1pPr marL="0" indent="0">
              <a:spcBef>
                <a:spcPts val="0"/>
              </a:spcBef>
              <a:buNone/>
              <a:defRPr lang="en-US" sz="1350" i="0" smtClean="0">
                <a:solidFill>
                  <a:schemeClr val="bg1"/>
                </a:solidFill>
                <a:cs typeface="Arial" pitchFamily="34" charset="0"/>
              </a:defRPr>
            </a:lvl1pPr>
            <a:lvl2pPr>
              <a:defRPr lang="en-US" sz="1350" smtClean="0">
                <a:latin typeface="+mn-lt"/>
              </a:defRPr>
            </a:lvl2pPr>
            <a:lvl3pPr>
              <a:defRPr lang="en-US" sz="1350" smtClean="0">
                <a:latin typeface="+mn-lt"/>
              </a:defRPr>
            </a:lvl3pPr>
            <a:lvl4pPr>
              <a:defRPr lang="en-US" sz="1350" smtClean="0">
                <a:latin typeface="+mn-lt"/>
              </a:defRPr>
            </a:lvl4pPr>
            <a:lvl5pPr>
              <a:defRPr lang="en-US" sz="1350">
                <a:latin typeface="+mn-lt"/>
              </a:defRPr>
            </a:lvl5pPr>
          </a:lstStyle>
          <a:p>
            <a:pPr marL="0" lvl="0"/>
            <a:r>
              <a:rPr lang="en-US"/>
              <a:t>Click to edit Master text styles</a:t>
            </a:r>
          </a:p>
        </p:txBody>
      </p:sp>
      <p:pic>
        <p:nvPicPr>
          <p:cNvPr id="13" name="Picture 12" descr="UCSF_sig_white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8084767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6" y="366715"/>
            <a:ext cx="6859588" cy="5153025"/>
          </a:xfrm>
          <a:prstGeom prst="rect">
            <a:avLst/>
          </a:prstGeom>
          <a:solidFill>
            <a:schemeClr val="accent3"/>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1"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bwMode="ltGray">
          <a:xfrm>
            <a:off x="365126" y="366715"/>
            <a:ext cx="6859588" cy="5153025"/>
          </a:xfrm>
          <a:prstGeom prst="rect">
            <a:avLst/>
          </a:prstGeom>
          <a:solidFill>
            <a:schemeClr val="accent3"/>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35" name="Title 34"/>
          <p:cNvSpPr>
            <a:spLocks noGrp="1"/>
          </p:cNvSpPr>
          <p:nvPr>
            <p:ph type="title" hasCustomPrompt="1"/>
          </p:nvPr>
        </p:nvSpPr>
        <p:spPr>
          <a:xfrm>
            <a:off x="648605" y="2577650"/>
            <a:ext cx="6576108" cy="487056"/>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2999516"/>
            <a:ext cx="6550480"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4" name="Text Placeholder 3"/>
          <p:cNvSpPr>
            <a:spLocks noGrp="1"/>
          </p:cNvSpPr>
          <p:nvPr>
            <p:ph type="body" sz="quarter" idx="10"/>
          </p:nvPr>
        </p:nvSpPr>
        <p:spPr>
          <a:xfrm>
            <a:off x="744352" y="4046607"/>
            <a:ext cx="6472238" cy="434178"/>
          </a:xfrm>
        </p:spPr>
        <p:txBody>
          <a:bodyPr vert="horz" wrap="square" lIns="0" tIns="0" rIns="0" bIns="0" rtlCol="0" anchor="t" anchorCtr="0"/>
          <a:lstStyle>
            <a:lvl1pPr marL="0" indent="0">
              <a:spcBef>
                <a:spcPts val="0"/>
              </a:spcBef>
              <a:buNone/>
              <a:defRPr lang="en-US" sz="1350" i="0" smtClean="0">
                <a:solidFill>
                  <a:schemeClr val="bg1"/>
                </a:solidFill>
                <a:cs typeface="Arial" pitchFamily="34" charset="0"/>
              </a:defRPr>
            </a:lvl1pPr>
            <a:lvl2pPr>
              <a:defRPr lang="en-US" sz="1350" smtClean="0">
                <a:latin typeface="+mn-lt"/>
              </a:defRPr>
            </a:lvl2pPr>
            <a:lvl3pPr>
              <a:defRPr lang="en-US" sz="1350" smtClean="0">
                <a:latin typeface="+mn-lt"/>
              </a:defRPr>
            </a:lvl3pPr>
            <a:lvl4pPr>
              <a:defRPr lang="en-US" sz="1350" smtClean="0">
                <a:latin typeface="+mn-lt"/>
              </a:defRPr>
            </a:lvl4pPr>
            <a:lvl5pPr>
              <a:defRPr lang="en-US" sz="1350">
                <a:latin typeface="+mn-lt"/>
              </a:defRPr>
            </a:lvl5pPr>
          </a:lstStyle>
          <a:p>
            <a:pPr marL="0" lvl="0"/>
            <a:r>
              <a:rPr lang="en-US"/>
              <a:t>Click to edit Master text styles</a:t>
            </a:r>
          </a:p>
        </p:txBody>
      </p:sp>
      <p:pic>
        <p:nvPicPr>
          <p:cNvPr id="13" name="Picture 12" descr="UCSF_sig_white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23213580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cxnSp>
        <p:nvCxnSpPr>
          <p:cNvPr id="15" name="Straight Connector 14"/>
          <p:cNvCxnSpPr/>
          <p:nvPr/>
        </p:nvCxnSpPr>
        <p:spPr>
          <a:xfrm>
            <a:off x="365126"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0" name="Rectangle 19"/>
          <p:cNvSpPr/>
          <p:nvPr/>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16"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2"/>
                </a:solidFill>
                <a:latin typeface="Arial" pitchFamily="34" charset="0"/>
                <a:cs typeface="Arial" pitchFamily="34" charset="0"/>
              </a:defRPr>
            </a:lvl1pPr>
          </a:lstStyle>
          <a:p>
            <a:pPr>
              <a:defRPr/>
            </a:pPr>
            <a:fld id="{C366F19A-588B-4552-8535-BC30C53CAD89}" type="datetimeFigureOut">
              <a:rPr lang="en-US" smtClean="0">
                <a:solidFill>
                  <a:srgbClr val="FFFFFF"/>
                </a:solidFill>
              </a:rPr>
              <a:pPr>
                <a:defRPr/>
              </a:pPr>
              <a:t>10/14/2017</a:t>
            </a:fld>
            <a:endParaRPr lang="en-US">
              <a:solidFill>
                <a:srgbClr val="FFFFFF"/>
              </a:solidFill>
            </a:endParaRPr>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2"/>
                </a:solidFill>
                <a:latin typeface="Arial" pitchFamily="34" charset="0"/>
                <a:cs typeface="Arial" pitchFamily="34" charset="0"/>
              </a:defRPr>
            </a:lvl1pPr>
          </a:lstStyle>
          <a:p>
            <a:pPr>
              <a:defRPr/>
            </a:pPr>
            <a:endParaRPr lang="en-US">
              <a:solidFill>
                <a:srgbClr val="FFFFFF"/>
              </a:solidFill>
            </a:endParaRPr>
          </a:p>
        </p:txBody>
      </p:sp>
      <p:sp>
        <p:nvSpPr>
          <p:cNvPr id="18"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1">
                <a:solidFill>
                  <a:schemeClr val="bg2"/>
                </a:solidFill>
                <a:latin typeface="Arial" pitchFamily="34" charset="0"/>
                <a:cs typeface="Arial" pitchFamily="34" charset="0"/>
              </a:defRPr>
            </a:lvl1pPr>
          </a:lstStyle>
          <a:p>
            <a:pPr>
              <a:defRPr/>
            </a:pPr>
            <a:fld id="{A7EF1E37-8ECC-4A9B-AB9E-3DDAC5AE39A7}" type="slidenum">
              <a:rPr lang="en-US" smtClean="0">
                <a:solidFill>
                  <a:srgbClr val="FFFFFF"/>
                </a:solidFill>
              </a:rPr>
              <a:pPr>
                <a:defRPr/>
              </a:pPr>
              <a:t>‹#›</a:t>
            </a:fld>
            <a:endParaRPr lang="en-US">
              <a:solidFill>
                <a:srgbClr val="FFFFFF"/>
              </a:solidFill>
            </a:endParaRPr>
          </a:p>
        </p:txBody>
      </p:sp>
      <p:grpSp>
        <p:nvGrpSpPr>
          <p:cNvPr id="7" name="Group 4"/>
          <p:cNvGrpSpPr>
            <a:grpSpLocks noChangeAspect="1"/>
          </p:cNvGrpSpPr>
          <p:nvPr/>
        </p:nvGrpSpPr>
        <p:grpSpPr bwMode="auto">
          <a:xfrm>
            <a:off x="8131176"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350" dirty="0">
                <a:solidFill>
                  <a:srgbClr val="052049"/>
                </a:solidFill>
                <a:latin typeface="Calibri" pitchFamily="34" charset="0"/>
                <a:cs typeface="Arial" charset="0"/>
              </a:endParaRPr>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350" dirty="0">
                <a:solidFill>
                  <a:srgbClr val="052049"/>
                </a:solidFill>
                <a:latin typeface="Calibri" pitchFamily="34" charset="0"/>
                <a:cs typeface="Arial" charset="0"/>
              </a:endParaRPr>
            </a:p>
          </p:txBody>
        </p:sp>
      </p:grpSp>
      <p:pic>
        <p:nvPicPr>
          <p:cNvPr id="25" name="Picture 41"/>
          <p:cNvPicPr>
            <a:picLocks noChangeAspect="1" noChangeArrowheads="1"/>
          </p:cNvPicPr>
          <p:nvPr/>
        </p:nvPicPr>
        <p:blipFill rotWithShape="1">
          <a:blip r:embed="rId3">
            <a:extLst>
              <a:ext uri="{28A0092B-C50C-407E-A947-70E740481C1C}">
                <a14:useLocalDpi xmlns:a14="http://schemas.microsoft.com/office/drawing/2010/main" val="0"/>
              </a:ext>
            </a:extLst>
          </a:blip>
          <a:srcRect b="35957"/>
          <a:stretch/>
        </p:blipFill>
        <p:spPr bwMode="invGray">
          <a:xfrm>
            <a:off x="8131175" y="6392866"/>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5" y="2582295"/>
            <a:ext cx="8089901" cy="1089529"/>
          </a:xfrm>
        </p:spPr>
        <p:txBody>
          <a:bodyPr vert="horz" wrap="square" lIns="91440" tIns="45720" rIns="91440" bIns="45720" rtlCol="0" anchor="b" anchorCtr="0">
            <a:spAutoFit/>
          </a:bodyPr>
          <a:lstStyle>
            <a:lvl1pPr marL="210741" indent="-210741">
              <a:lnSpc>
                <a:spcPct val="90000"/>
              </a:lnSpc>
              <a:defRPr lang="en-US" sz="3600" spc="-15"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225"/>
              </a:spcBef>
              <a:buNone/>
              <a:defRPr lang="en-US" sz="1200" baseline="0" dirty="0" smtClean="0">
                <a:solidFill>
                  <a:schemeClr val="bg2"/>
                </a:solidFill>
              </a:defRPr>
            </a:lvl1pPr>
            <a:lvl2pPr marL="172640" indent="0">
              <a:buNone/>
              <a:defRPr lang="en-US" dirty="0" smtClean="0"/>
            </a:lvl2pPr>
            <a:lvl3pPr marL="386953" indent="0">
              <a:buNone/>
              <a:defRPr lang="en-US" dirty="0" smtClean="0"/>
            </a:lvl3pPr>
            <a:lvl4pPr marL="600075" indent="0">
              <a:buNone/>
              <a:defRPr lang="en-US" dirty="0" smtClean="0"/>
            </a:lvl4pPr>
            <a:lvl5pPr marL="814388"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309997219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5" y="2039002"/>
            <a:ext cx="8089901" cy="2585323"/>
          </a:xfrm>
        </p:spPr>
        <p:txBody>
          <a:bodyPr vert="horz" wrap="square" lIns="91440" tIns="45720" rIns="91440" bIns="45720" rtlCol="0" anchor="b" anchorCtr="0">
            <a:spAutoFit/>
          </a:bodyPr>
          <a:lstStyle>
            <a:lvl1pPr marL="210741" indent="-210741">
              <a:lnSpc>
                <a:spcPct val="90000"/>
              </a:lnSpc>
              <a:defRPr lang="en-US" sz="3600" spc="-15"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225"/>
              </a:spcBef>
              <a:buNone/>
              <a:defRPr lang="en-US" sz="1200" baseline="0" dirty="0" smtClean="0"/>
            </a:lvl1pPr>
            <a:lvl2pPr marL="172640" indent="0">
              <a:buNone/>
              <a:defRPr lang="en-US" dirty="0" smtClean="0"/>
            </a:lvl2pPr>
            <a:lvl3pPr marL="386953" indent="0">
              <a:buNone/>
              <a:defRPr lang="en-US" dirty="0" smtClean="0"/>
            </a:lvl3pPr>
            <a:lvl4pPr marL="600075" indent="0">
              <a:buNone/>
              <a:defRPr lang="en-US" dirty="0" smtClean="0"/>
            </a:lvl4pPr>
            <a:lvl5pPr marL="814388"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356510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4550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1480040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4550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C366F19A-588B-4552-8535-BC30C53CAD89}" type="datetimeFigureOut">
              <a:rPr lang="en-US" smtClean="0">
                <a:solidFill>
                  <a:prstClr val="white"/>
                </a:solidFill>
              </a:rPr>
              <a:pPr>
                <a:defRPr/>
              </a:pPr>
              <a:t>10/14/2017</a:t>
            </a:fld>
            <a:endParaRPr lang="en-US">
              <a:solidFill>
                <a:prstClr val="white"/>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endParaRPr lang="en-US">
              <a:solidFill>
                <a:prstClr val="white"/>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a:defRPr/>
            </a:pPr>
            <a:fld id="{A7EF1E37-8ECC-4A9B-AB9E-3DDAC5AE39A7}"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16827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0.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1.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4.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3.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image" Target="../media/image8.emf"/><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theme" Target="../theme/theme7.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image" Target="../media/image24.jpeg"/><Relationship Id="rId4" Type="http://schemas.openxmlformats.org/officeDocument/2006/relationships/slideLayout" Target="../slideLayouts/slideLayout12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71220"/>
            </a:gs>
            <a:gs pos="100000">
              <a:srgbClr val="153153">
                <a:alpha val="93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341438"/>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382000" y="6381750"/>
            <a:ext cx="76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FFFF"/>
                </a:solidFill>
                <a:latin typeface="+mn-lt"/>
              </a:defRPr>
            </a:lvl1pPr>
          </a:lstStyle>
          <a:p>
            <a:pPr>
              <a:defRPr/>
            </a:pPr>
            <a:fld id="{4080EB60-BE52-504F-BD13-AB647B409600}" type="slidenum">
              <a:rPr lang="en-US"/>
              <a:pPr>
                <a:defRPr/>
              </a:pPr>
              <a:t>‹#›</a:t>
            </a:fld>
            <a:endParaRPr lang="en-US" dirty="0"/>
          </a:p>
        </p:txBody>
      </p:sp>
      <p:cxnSp>
        <p:nvCxnSpPr>
          <p:cNvPr id="9" name="Straight Connector 8"/>
          <p:cNvCxnSpPr/>
          <p:nvPr/>
        </p:nvCxnSpPr>
        <p:spPr>
          <a:xfrm>
            <a:off x="0" y="1268413"/>
            <a:ext cx="9144000" cy="0"/>
          </a:xfrm>
          <a:prstGeom prst="line">
            <a:avLst/>
          </a:prstGeom>
          <a:ln w="47625" cap="rnd">
            <a:solidFill>
              <a:schemeClr val="bg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91356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9" r:id="rId8"/>
    <p:sldLayoutId id="2147483832" r:id="rId9"/>
    <p:sldLayoutId id="2147483835" r:id="rId10"/>
    <p:sldLayoutId id="2147483838" r:id="rId11"/>
    <p:sldLayoutId id="2147483842" r:id="rId12"/>
    <p:sldLayoutId id="2147483852" r:id="rId13"/>
  </p:sldLayoutIdLst>
  <p:hf hdr="0" ftr="0" dt="0"/>
  <p:txStyles>
    <p:titleStyle>
      <a:lvl1pPr algn="ctr" rtl="0" eaLnBrk="0" fontAlgn="base" hangingPunct="0">
        <a:spcBef>
          <a:spcPct val="0"/>
        </a:spcBef>
        <a:spcAft>
          <a:spcPct val="0"/>
        </a:spcAft>
        <a:defRPr sz="3200" b="0">
          <a:solidFill>
            <a:srgbClr val="E4CC4D"/>
          </a:solidFill>
          <a:latin typeface="+mn-lt"/>
          <a:ea typeface="ＭＳ Ｐゴシック" charset="-128"/>
          <a:cs typeface="ＭＳ Ｐゴシック" charset="-128"/>
        </a:defRPr>
      </a:lvl1pPr>
      <a:lvl2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bg1"/>
        </a:buClr>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FF00"/>
        </a:buClr>
        <a:buChar char="»"/>
        <a:defRPr sz="2000">
          <a:solidFill>
            <a:schemeClr val="bg1"/>
          </a:solidFill>
          <a:latin typeface="+mn-lt"/>
        </a:defRPr>
      </a:lvl6pPr>
      <a:lvl7pPr marL="2971800" indent="-228600" algn="l" rtl="0" fontAlgn="base">
        <a:spcBef>
          <a:spcPct val="20000"/>
        </a:spcBef>
        <a:spcAft>
          <a:spcPct val="0"/>
        </a:spcAft>
        <a:buClr>
          <a:srgbClr val="FFFF00"/>
        </a:buClr>
        <a:buChar char="»"/>
        <a:defRPr sz="2000">
          <a:solidFill>
            <a:schemeClr val="bg1"/>
          </a:solidFill>
          <a:latin typeface="+mn-lt"/>
        </a:defRPr>
      </a:lvl7pPr>
      <a:lvl8pPr marL="3429000" indent="-228600" algn="l" rtl="0" fontAlgn="base">
        <a:spcBef>
          <a:spcPct val="20000"/>
        </a:spcBef>
        <a:spcAft>
          <a:spcPct val="0"/>
        </a:spcAft>
        <a:buClr>
          <a:srgbClr val="FFFF00"/>
        </a:buClr>
        <a:buChar char="»"/>
        <a:defRPr sz="2000">
          <a:solidFill>
            <a:schemeClr val="bg1"/>
          </a:solidFill>
          <a:latin typeface="+mn-lt"/>
        </a:defRPr>
      </a:lvl8pPr>
      <a:lvl9pPr marL="3886200" indent="-228600" algn="l" rtl="0" fontAlgn="base">
        <a:spcBef>
          <a:spcPct val="2000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27822"/>
            <a:ext cx="82296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flipV="1">
            <a:off x="-7883" y="1059459"/>
            <a:ext cx="91897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Gotham LIGHT"/>
            </a:endParaRPr>
          </a:p>
        </p:txBody>
      </p:sp>
      <p:sp>
        <p:nvSpPr>
          <p:cNvPr id="10" name="Slide Number Placeholder 5"/>
          <p:cNvSpPr>
            <a:spLocks noGrp="1"/>
          </p:cNvSpPr>
          <p:nvPr>
            <p:ph type="sldNum" sz="quarter" idx="4"/>
          </p:nvPr>
        </p:nvSpPr>
        <p:spPr>
          <a:xfrm>
            <a:off x="8567550" y="6562130"/>
            <a:ext cx="530176"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939563958"/>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 id="2147484570" r:id="rId14"/>
  </p:sldLayoutIdLst>
  <p:hf hdr="0" ftr="0" dt="0"/>
  <p:txStyles>
    <p:titleStyle>
      <a:lvl1pPr algn="ctr" defTabSz="342900" rtl="0" eaLnBrk="1" latinLnBrk="0" hangingPunct="1">
        <a:spcBef>
          <a:spcPct val="0"/>
        </a:spcBef>
        <a:buNone/>
        <a:defRPr sz="2400" b="0" kern="1200">
          <a:solidFill>
            <a:srgbClr val="660066"/>
          </a:solidFill>
          <a:latin typeface="Gotham Ligh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Gotham Light"/>
          <a:ea typeface="+mn-ea"/>
          <a:cs typeface="Gotham Light"/>
        </a:defRPr>
      </a:lvl1pPr>
      <a:lvl2pPr marL="557213" indent="-214313" algn="l" defTabSz="342900" rtl="0" eaLnBrk="1" latinLnBrk="0" hangingPunct="1">
        <a:spcBef>
          <a:spcPct val="20000"/>
        </a:spcBef>
        <a:buFont typeface="Arial"/>
        <a:buChar char="–"/>
        <a:defRPr sz="2100" kern="1200">
          <a:solidFill>
            <a:schemeClr val="tx1"/>
          </a:solidFill>
          <a:latin typeface="Gotham Light"/>
          <a:ea typeface="+mn-ea"/>
          <a:cs typeface="Gotham Light"/>
        </a:defRPr>
      </a:lvl2pPr>
      <a:lvl3pPr marL="857250" indent="-171450" algn="l" defTabSz="342900" rtl="0" eaLnBrk="1" latinLnBrk="0" hangingPunct="1">
        <a:spcBef>
          <a:spcPct val="20000"/>
        </a:spcBef>
        <a:buFont typeface="Arial"/>
        <a:buChar char="•"/>
        <a:defRPr sz="1800" kern="1200">
          <a:solidFill>
            <a:schemeClr val="tx1"/>
          </a:solidFill>
          <a:latin typeface="Gotham Light"/>
          <a:ea typeface="+mn-ea"/>
          <a:cs typeface="Gotham Light"/>
        </a:defRPr>
      </a:lvl3pPr>
      <a:lvl4pPr marL="12001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4pPr>
      <a:lvl5pPr marL="15430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27820"/>
            <a:ext cx="82296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flipV="1">
            <a:off x="-7883" y="1059459"/>
            <a:ext cx="91897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otham LIGHT"/>
            </a:endParaRPr>
          </a:p>
        </p:txBody>
      </p:sp>
      <p:sp>
        <p:nvSpPr>
          <p:cNvPr id="10"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30946754"/>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hf hdr="0" ftr="0" dt="0"/>
  <p:txStyles>
    <p:titleStyle>
      <a:lvl1pPr algn="ctr" defTabSz="457200" rtl="0" eaLnBrk="1" latinLnBrk="0" hangingPunct="1">
        <a:spcBef>
          <a:spcPct val="0"/>
        </a:spcBef>
        <a:buNone/>
        <a:defRPr sz="3200" b="0" kern="1200">
          <a:solidFill>
            <a:srgbClr val="660066"/>
          </a:solidFill>
          <a:latin typeface="Gotham Ligh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71220"/>
            </a:gs>
            <a:gs pos="100000">
              <a:srgbClr val="153153">
                <a:alpha val="93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341438"/>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382000" y="6381750"/>
            <a:ext cx="76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FFFF"/>
                </a:solidFill>
                <a:latin typeface="+mn-lt"/>
              </a:defRPr>
            </a:lvl1pPr>
          </a:lstStyle>
          <a:p>
            <a:pPr>
              <a:defRPr/>
            </a:pPr>
            <a:fld id="{4080EB60-BE52-504F-BD13-AB647B409600}" type="slidenum">
              <a:rPr lang="en-US"/>
              <a:pPr>
                <a:defRPr/>
              </a:pPr>
              <a:t>‹#›</a:t>
            </a:fld>
            <a:endParaRPr lang="en-US" dirty="0"/>
          </a:p>
        </p:txBody>
      </p:sp>
      <p:cxnSp>
        <p:nvCxnSpPr>
          <p:cNvPr id="9" name="Straight Connector 8"/>
          <p:cNvCxnSpPr/>
          <p:nvPr/>
        </p:nvCxnSpPr>
        <p:spPr>
          <a:xfrm>
            <a:off x="0" y="1268413"/>
            <a:ext cx="9144000" cy="0"/>
          </a:xfrm>
          <a:prstGeom prst="line">
            <a:avLst/>
          </a:prstGeom>
          <a:ln w="47625" cap="rnd">
            <a:solidFill>
              <a:schemeClr val="bg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94588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81" r:id="rId9"/>
    <p:sldLayoutId id="2147483884" r:id="rId10"/>
    <p:sldLayoutId id="2147483886" r:id="rId11"/>
    <p:sldLayoutId id="2147483888" r:id="rId12"/>
    <p:sldLayoutId id="2147483892" r:id="rId13"/>
    <p:sldLayoutId id="2147483893" r:id="rId14"/>
  </p:sldLayoutIdLst>
  <p:hf hdr="0" ftr="0" dt="0"/>
  <p:txStyles>
    <p:titleStyle>
      <a:lvl1pPr algn="ctr" rtl="0" eaLnBrk="0" fontAlgn="base" hangingPunct="0">
        <a:spcBef>
          <a:spcPct val="0"/>
        </a:spcBef>
        <a:spcAft>
          <a:spcPct val="0"/>
        </a:spcAft>
        <a:defRPr sz="3200" b="0">
          <a:solidFill>
            <a:srgbClr val="E4CC4D"/>
          </a:solidFill>
          <a:latin typeface="+mn-lt"/>
          <a:ea typeface="ＭＳ Ｐゴシック" charset="-128"/>
          <a:cs typeface="ＭＳ Ｐゴシック" charset="-128"/>
        </a:defRPr>
      </a:lvl1pPr>
      <a:lvl2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bg1"/>
        </a:buClr>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FF00"/>
        </a:buClr>
        <a:buChar char="»"/>
        <a:defRPr sz="2000">
          <a:solidFill>
            <a:schemeClr val="bg1"/>
          </a:solidFill>
          <a:latin typeface="+mn-lt"/>
        </a:defRPr>
      </a:lvl6pPr>
      <a:lvl7pPr marL="2971800" indent="-228600" algn="l" rtl="0" fontAlgn="base">
        <a:spcBef>
          <a:spcPct val="20000"/>
        </a:spcBef>
        <a:spcAft>
          <a:spcPct val="0"/>
        </a:spcAft>
        <a:buClr>
          <a:srgbClr val="FFFF00"/>
        </a:buClr>
        <a:buChar char="»"/>
        <a:defRPr sz="2000">
          <a:solidFill>
            <a:schemeClr val="bg1"/>
          </a:solidFill>
          <a:latin typeface="+mn-lt"/>
        </a:defRPr>
      </a:lvl7pPr>
      <a:lvl8pPr marL="3429000" indent="-228600" algn="l" rtl="0" fontAlgn="base">
        <a:spcBef>
          <a:spcPct val="20000"/>
        </a:spcBef>
        <a:spcAft>
          <a:spcPct val="0"/>
        </a:spcAft>
        <a:buClr>
          <a:srgbClr val="FFFF00"/>
        </a:buClr>
        <a:buChar char="»"/>
        <a:defRPr sz="2000">
          <a:solidFill>
            <a:schemeClr val="bg1"/>
          </a:solidFill>
          <a:latin typeface="+mn-lt"/>
        </a:defRPr>
      </a:lvl8pPr>
      <a:lvl9pPr marL="3886200" indent="-228600" algn="l" rtl="0" fontAlgn="base">
        <a:spcBef>
          <a:spcPct val="2000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71220"/>
            </a:gs>
            <a:gs pos="100000">
              <a:srgbClr val="153153">
                <a:alpha val="93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341438"/>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382000" y="6381750"/>
            <a:ext cx="76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FFFF"/>
                </a:solidFill>
                <a:latin typeface="+mn-lt"/>
              </a:defRPr>
            </a:lvl1pPr>
          </a:lstStyle>
          <a:p>
            <a:pPr>
              <a:defRPr/>
            </a:pPr>
            <a:fld id="{4080EB60-BE52-504F-BD13-AB647B409600}" type="slidenum">
              <a:rPr lang="en-US"/>
              <a:pPr>
                <a:defRPr/>
              </a:pPr>
              <a:t>‹#›</a:t>
            </a:fld>
            <a:endParaRPr lang="en-US" dirty="0"/>
          </a:p>
        </p:txBody>
      </p:sp>
      <p:cxnSp>
        <p:nvCxnSpPr>
          <p:cNvPr id="9" name="Straight Connector 8"/>
          <p:cNvCxnSpPr/>
          <p:nvPr userDrawn="1"/>
        </p:nvCxnSpPr>
        <p:spPr>
          <a:xfrm>
            <a:off x="0" y="1268413"/>
            <a:ext cx="9144000" cy="0"/>
          </a:xfrm>
          <a:prstGeom prst="line">
            <a:avLst/>
          </a:prstGeom>
          <a:ln w="47625" cap="rnd">
            <a:solidFill>
              <a:schemeClr val="bg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201808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9" r:id="rId9"/>
    <p:sldLayoutId id="2147483992" r:id="rId10"/>
    <p:sldLayoutId id="2147483994" r:id="rId11"/>
    <p:sldLayoutId id="2147483996" r:id="rId12"/>
    <p:sldLayoutId id="2147484000" r:id="rId13"/>
    <p:sldLayoutId id="2147484001" r:id="rId14"/>
    <p:sldLayoutId id="2147484002" r:id="rId15"/>
    <p:sldLayoutId id="2147484006" r:id="rId16"/>
  </p:sldLayoutIdLst>
  <p:hf hdr="0" ftr="0" dt="0"/>
  <p:txStyles>
    <p:titleStyle>
      <a:lvl1pPr algn="ctr" rtl="0" eaLnBrk="0" fontAlgn="base" hangingPunct="0">
        <a:spcBef>
          <a:spcPct val="0"/>
        </a:spcBef>
        <a:spcAft>
          <a:spcPct val="0"/>
        </a:spcAft>
        <a:defRPr sz="3200" b="0">
          <a:solidFill>
            <a:srgbClr val="E4CC4D"/>
          </a:solidFill>
          <a:latin typeface="+mn-lt"/>
          <a:ea typeface="ＭＳ Ｐゴシック" charset="-128"/>
          <a:cs typeface="ＭＳ Ｐゴシック" charset="-128"/>
        </a:defRPr>
      </a:lvl1pPr>
      <a:lvl2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bg1"/>
        </a:buClr>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FF00"/>
        </a:buClr>
        <a:buChar char="»"/>
        <a:defRPr sz="2000">
          <a:solidFill>
            <a:schemeClr val="bg1"/>
          </a:solidFill>
          <a:latin typeface="+mn-lt"/>
        </a:defRPr>
      </a:lvl6pPr>
      <a:lvl7pPr marL="2971800" indent="-228600" algn="l" rtl="0" fontAlgn="base">
        <a:spcBef>
          <a:spcPct val="20000"/>
        </a:spcBef>
        <a:spcAft>
          <a:spcPct val="0"/>
        </a:spcAft>
        <a:buClr>
          <a:srgbClr val="FFFF00"/>
        </a:buClr>
        <a:buChar char="»"/>
        <a:defRPr sz="2000">
          <a:solidFill>
            <a:schemeClr val="bg1"/>
          </a:solidFill>
          <a:latin typeface="+mn-lt"/>
        </a:defRPr>
      </a:lvl7pPr>
      <a:lvl8pPr marL="3429000" indent="-228600" algn="l" rtl="0" fontAlgn="base">
        <a:spcBef>
          <a:spcPct val="20000"/>
        </a:spcBef>
        <a:spcAft>
          <a:spcPct val="0"/>
        </a:spcAft>
        <a:buClr>
          <a:srgbClr val="FFFF00"/>
        </a:buClr>
        <a:buChar char="»"/>
        <a:defRPr sz="2000">
          <a:solidFill>
            <a:schemeClr val="bg1"/>
          </a:solidFill>
          <a:latin typeface="+mn-lt"/>
        </a:defRPr>
      </a:lvl8pPr>
      <a:lvl9pPr marL="3886200" indent="-228600" algn="l" rtl="0" fontAlgn="base">
        <a:spcBef>
          <a:spcPct val="2000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ent-slide-bg.jpg"/>
          <p:cNvPicPr>
            <a:picLocks noChangeAspect="1"/>
          </p:cNvPicPr>
          <p:nvPr/>
        </p:nvPicPr>
        <p:blipFill rotWithShape="1">
          <a:blip r:embed="rId15" cstate="print">
            <a:extLst>
              <a:ext uri="{28A0092B-C50C-407E-A947-70E740481C1C}">
                <a14:useLocalDpi xmlns:a14="http://schemas.microsoft.com/office/drawing/2010/main" val="0"/>
              </a:ext>
            </a:extLst>
          </a:blip>
          <a:srcRect t="89329"/>
          <a:stretch/>
        </p:blipFill>
        <p:spPr>
          <a:xfrm>
            <a:off x="0" y="6452178"/>
            <a:ext cx="9144000" cy="405821"/>
          </a:xfrm>
          <a:prstGeom prst="rect">
            <a:avLst/>
          </a:prstGeom>
        </p:spPr>
      </p:pic>
      <p:sp>
        <p:nvSpPr>
          <p:cNvPr id="2" name="Title Placeholder 1"/>
          <p:cNvSpPr>
            <a:spLocks noGrp="1"/>
          </p:cNvSpPr>
          <p:nvPr>
            <p:ph type="title"/>
          </p:nvPr>
        </p:nvSpPr>
        <p:spPr>
          <a:xfrm>
            <a:off x="457200" y="199926"/>
            <a:ext cx="8229600" cy="7547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62520"/>
            <a:ext cx="8229600" cy="48636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4"/>
          </p:nvPr>
        </p:nvSpPr>
        <p:spPr>
          <a:xfrm>
            <a:off x="4299688" y="6459493"/>
            <a:ext cx="544624" cy="365125"/>
          </a:xfrm>
          <a:prstGeom prst="rect">
            <a:avLst/>
          </a:prstGeom>
        </p:spPr>
        <p:txBody>
          <a:bodyPr vert="horz" lIns="91440" tIns="45720" rIns="91440" bIns="45720" rtlCol="0" anchor="ctr"/>
          <a:lstStyle>
            <a:lvl1pPr algn="ctr">
              <a:defRPr sz="1000">
                <a:solidFill>
                  <a:srgbClr val="FFFFFF"/>
                </a:solidFill>
                <a:latin typeface="Arial"/>
                <a:cs typeface="Arial"/>
              </a:defRPr>
            </a:lvl1pPr>
          </a:lstStyle>
          <a:p>
            <a:pPr defTabSz="457200"/>
            <a:fld id="{068A13EE-B1C7-7041-974E-A5C3361A8644}" type="slidenum">
              <a:rPr lang="en-US" smtClean="0"/>
              <a:pPr defTabSz="457200"/>
              <a:t>‹#›</a:t>
            </a:fld>
            <a:endParaRPr lang="en-US" dirty="0"/>
          </a:p>
        </p:txBody>
      </p:sp>
      <p:pic>
        <p:nvPicPr>
          <p:cNvPr id="8" name="Picture 7" descr="G.png"/>
          <p:cNvPicPr>
            <a:picLocks noChangeAspect="1"/>
          </p:cNvPicPr>
          <p:nvPr/>
        </p:nvPicPr>
        <p:blipFill rotWithShape="1">
          <a:blip r:embed="rId16">
            <a:extLst>
              <a:ext uri="{28A0092B-C50C-407E-A947-70E740481C1C}">
                <a14:useLocalDpi xmlns:a14="http://schemas.microsoft.com/office/drawing/2010/main" val="0"/>
              </a:ext>
            </a:extLst>
          </a:blip>
          <a:srcRect r="1635"/>
          <a:stretch/>
        </p:blipFill>
        <p:spPr>
          <a:xfrm>
            <a:off x="8541193" y="68937"/>
            <a:ext cx="602807" cy="927627"/>
          </a:xfrm>
          <a:prstGeom prst="rect">
            <a:avLst/>
          </a:prstGeom>
        </p:spPr>
      </p:pic>
      <p:cxnSp>
        <p:nvCxnSpPr>
          <p:cNvPr id="9" name="Straight Connector 8"/>
          <p:cNvCxnSpPr/>
          <p:nvPr/>
        </p:nvCxnSpPr>
        <p:spPr>
          <a:xfrm>
            <a:off x="61032" y="1029339"/>
            <a:ext cx="9082968" cy="0"/>
          </a:xfrm>
          <a:prstGeom prst="line">
            <a:avLst/>
          </a:prstGeom>
          <a:ln w="19050" cmpd="sng">
            <a:solidFill>
              <a:srgbClr val="64A70B"/>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8422011"/>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Lst>
  <p:hf hdr="0" ftr="0" dt="0"/>
  <p:txStyles>
    <p:titleStyle>
      <a:lvl1pPr algn="l" defTabSz="457200" rtl="0" eaLnBrk="1" latinLnBrk="0" hangingPunct="1">
        <a:spcBef>
          <a:spcPct val="0"/>
        </a:spcBef>
        <a:buNone/>
        <a:defRPr sz="2800" kern="1200">
          <a:solidFill>
            <a:srgbClr val="64A70B"/>
          </a:solidFill>
          <a:latin typeface="Arial"/>
          <a:ea typeface="+mj-ea"/>
          <a:cs typeface="Arial"/>
        </a:defRPr>
      </a:lvl1pPr>
    </p:titleStyle>
    <p:bodyStyle>
      <a:lvl1pPr marL="342900" indent="-342900" algn="l" defTabSz="457200" rtl="0" eaLnBrk="1" latinLnBrk="0" hangingPunct="1">
        <a:spcBef>
          <a:spcPct val="20000"/>
        </a:spcBef>
        <a:buClr>
          <a:srgbClr val="64A70B"/>
        </a:buClr>
        <a:buFont typeface="Arial"/>
        <a:buChar char="•"/>
        <a:defRPr sz="2400" kern="1200">
          <a:solidFill>
            <a:srgbClr val="3B3B3B"/>
          </a:solidFill>
          <a:latin typeface="Arial"/>
          <a:ea typeface="+mn-ea"/>
          <a:cs typeface="Arial"/>
        </a:defRPr>
      </a:lvl1pPr>
      <a:lvl2pPr marL="742950" indent="-285750" algn="l" defTabSz="457200" rtl="0" eaLnBrk="1" latinLnBrk="0" hangingPunct="1">
        <a:spcBef>
          <a:spcPct val="20000"/>
        </a:spcBef>
        <a:buClr>
          <a:srgbClr val="64A70B"/>
        </a:buClr>
        <a:buFont typeface="Arial"/>
        <a:buChar char="•"/>
        <a:defRPr sz="2000" kern="1200">
          <a:solidFill>
            <a:srgbClr val="3B3B3B"/>
          </a:solidFill>
          <a:latin typeface="Arial"/>
          <a:ea typeface="+mn-ea"/>
          <a:cs typeface="Arial"/>
        </a:defRPr>
      </a:lvl2pPr>
      <a:lvl3pPr marL="1143000" indent="-228600" algn="l" defTabSz="457200" rtl="0" eaLnBrk="1" latinLnBrk="0" hangingPunct="1">
        <a:spcBef>
          <a:spcPct val="20000"/>
        </a:spcBef>
        <a:buClr>
          <a:srgbClr val="64A70B"/>
        </a:buClr>
        <a:buFont typeface="Arial"/>
        <a:buChar char="•"/>
        <a:defRPr sz="1800" kern="1200">
          <a:solidFill>
            <a:srgbClr val="3B3B3B"/>
          </a:solidFill>
          <a:latin typeface="Arial"/>
          <a:ea typeface="+mn-ea"/>
          <a:cs typeface="Arial"/>
        </a:defRPr>
      </a:lvl3pPr>
      <a:lvl4pPr marL="1600200" indent="-228600" algn="l" defTabSz="457200" rtl="0" eaLnBrk="1" latinLnBrk="0" hangingPunct="1">
        <a:spcBef>
          <a:spcPct val="20000"/>
        </a:spcBef>
        <a:buClr>
          <a:srgbClr val="64A70B"/>
        </a:buClr>
        <a:buFont typeface="Arial"/>
        <a:buChar char="–"/>
        <a:defRPr sz="1800" kern="1200">
          <a:solidFill>
            <a:srgbClr val="3B3B3B"/>
          </a:solidFill>
          <a:latin typeface="Arial"/>
          <a:ea typeface="+mn-ea"/>
          <a:cs typeface="Arial"/>
        </a:defRPr>
      </a:lvl4pPr>
      <a:lvl5pPr marL="2057400" indent="-228600" algn="l" defTabSz="457200" rtl="0" eaLnBrk="1" latinLnBrk="0" hangingPunct="1">
        <a:spcBef>
          <a:spcPct val="20000"/>
        </a:spcBef>
        <a:buClr>
          <a:srgbClr val="64A70B"/>
        </a:buClr>
        <a:buFont typeface="Arial"/>
        <a:buChar char="»"/>
        <a:defRPr sz="1400" kern="1200">
          <a:solidFill>
            <a:srgbClr val="3B3B3B"/>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71220"/>
            </a:gs>
            <a:gs pos="100000">
              <a:srgbClr val="153153">
                <a:alpha val="93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341440"/>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050">
                <a:solidFill>
                  <a:srgbClr val="FFFFFF"/>
                </a:solidFill>
                <a:latin typeface="+mn-lt"/>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050">
                <a:solidFill>
                  <a:srgbClr val="FFFFFF"/>
                </a:solidFill>
                <a:latin typeface="+mn-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382000" y="6381750"/>
            <a:ext cx="76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smtClean="0">
                <a:solidFill>
                  <a:srgbClr val="FFFFFF"/>
                </a:solidFill>
                <a:latin typeface="+mn-lt"/>
              </a:defRPr>
            </a:lvl1pPr>
          </a:lstStyle>
          <a:p>
            <a:pPr>
              <a:defRPr/>
            </a:pPr>
            <a:fld id="{4080EB60-BE52-504F-BD13-AB647B409600}" type="slidenum">
              <a:rPr lang="en-US"/>
              <a:pPr>
                <a:defRPr/>
              </a:pPr>
              <a:t>‹#›</a:t>
            </a:fld>
            <a:endParaRPr lang="en-US" dirty="0"/>
          </a:p>
        </p:txBody>
      </p:sp>
      <p:cxnSp>
        <p:nvCxnSpPr>
          <p:cNvPr id="9" name="Straight Connector 8"/>
          <p:cNvCxnSpPr/>
          <p:nvPr/>
        </p:nvCxnSpPr>
        <p:spPr>
          <a:xfrm>
            <a:off x="0" y="1268413"/>
            <a:ext cx="9144000" cy="0"/>
          </a:xfrm>
          <a:prstGeom prst="line">
            <a:avLst/>
          </a:prstGeom>
          <a:ln w="47625" cap="rnd">
            <a:solidFill>
              <a:schemeClr val="bg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73214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5" r:id="rId9"/>
    <p:sldLayoutId id="2147484099" r:id="rId10"/>
    <p:sldLayoutId id="2147484101" r:id="rId11"/>
    <p:sldLayoutId id="2147484105" r:id="rId12"/>
    <p:sldLayoutId id="2147484106" r:id="rId13"/>
    <p:sldLayoutId id="2147484110" r:id="rId14"/>
    <p:sldLayoutId id="2147484115" r:id="rId15"/>
    <p:sldLayoutId id="2147484116" r:id="rId16"/>
    <p:sldLayoutId id="2147484571" r:id="rId17"/>
  </p:sldLayoutIdLst>
  <p:hf hdr="0" ftr="0" dt="0"/>
  <p:txStyles>
    <p:titleStyle>
      <a:lvl1pPr algn="ctr" rtl="0" eaLnBrk="0" fontAlgn="base" hangingPunct="0">
        <a:spcBef>
          <a:spcPct val="0"/>
        </a:spcBef>
        <a:spcAft>
          <a:spcPct val="0"/>
        </a:spcAft>
        <a:defRPr sz="2400" b="0">
          <a:solidFill>
            <a:srgbClr val="E4CC4D"/>
          </a:solidFill>
          <a:latin typeface="+mn-lt"/>
          <a:ea typeface="ＭＳ Ｐゴシック" charset="-128"/>
          <a:cs typeface="ＭＳ Ｐゴシック" charset="-128"/>
        </a:defRPr>
      </a:lvl1pPr>
      <a:lvl2pPr algn="ctr" rtl="0" eaLnBrk="0" fontAlgn="base" hangingPunct="0">
        <a:spcBef>
          <a:spcPct val="0"/>
        </a:spcBef>
        <a:spcAft>
          <a:spcPct val="0"/>
        </a:spcAft>
        <a:defRPr sz="2400" b="1">
          <a:solidFill>
            <a:srgbClr val="E4CC4D"/>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2400" b="1">
          <a:solidFill>
            <a:srgbClr val="E4CC4D"/>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2400" b="1">
          <a:solidFill>
            <a:srgbClr val="E4CC4D"/>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2400" b="1">
          <a:solidFill>
            <a:srgbClr val="E4CC4D"/>
          </a:solidFill>
          <a:latin typeface="Calibri" pitchFamily="34" charset="0"/>
          <a:ea typeface="ＭＳ Ｐゴシック" charset="-128"/>
          <a:cs typeface="ＭＳ Ｐゴシック" charset="-128"/>
        </a:defRPr>
      </a:lvl5pPr>
      <a:lvl6pPr marL="342900" algn="ctr" rtl="0" fontAlgn="base">
        <a:spcBef>
          <a:spcPct val="0"/>
        </a:spcBef>
        <a:spcAft>
          <a:spcPct val="0"/>
        </a:spcAft>
        <a:defRPr sz="3000" b="1">
          <a:solidFill>
            <a:srgbClr val="FFFF00"/>
          </a:solidFill>
          <a:latin typeface="Arial" charset="0"/>
        </a:defRPr>
      </a:lvl6pPr>
      <a:lvl7pPr marL="685800" algn="ctr" rtl="0" fontAlgn="base">
        <a:spcBef>
          <a:spcPct val="0"/>
        </a:spcBef>
        <a:spcAft>
          <a:spcPct val="0"/>
        </a:spcAft>
        <a:defRPr sz="3000" b="1">
          <a:solidFill>
            <a:srgbClr val="FFFF00"/>
          </a:solidFill>
          <a:latin typeface="Arial" charset="0"/>
        </a:defRPr>
      </a:lvl7pPr>
      <a:lvl8pPr marL="1028700" algn="ctr" rtl="0" fontAlgn="base">
        <a:spcBef>
          <a:spcPct val="0"/>
        </a:spcBef>
        <a:spcAft>
          <a:spcPct val="0"/>
        </a:spcAft>
        <a:defRPr sz="3000" b="1">
          <a:solidFill>
            <a:srgbClr val="FFFF00"/>
          </a:solidFill>
          <a:latin typeface="Arial" charset="0"/>
        </a:defRPr>
      </a:lvl8pPr>
      <a:lvl9pPr marL="1371600" algn="ctr" rtl="0" fontAlgn="base">
        <a:spcBef>
          <a:spcPct val="0"/>
        </a:spcBef>
        <a:spcAft>
          <a:spcPct val="0"/>
        </a:spcAft>
        <a:defRPr sz="3000" b="1">
          <a:solidFill>
            <a:srgbClr val="FFFF00"/>
          </a:solidFill>
          <a:latin typeface="Arial" charset="0"/>
        </a:defRPr>
      </a:lvl9pPr>
    </p:titleStyle>
    <p:bodyStyle>
      <a:lvl1pPr marL="257175" indent="-257175" algn="l" rtl="0" eaLnBrk="0" fontAlgn="base" hangingPunct="0">
        <a:spcBef>
          <a:spcPct val="20000"/>
        </a:spcBef>
        <a:spcAft>
          <a:spcPct val="0"/>
        </a:spcAft>
        <a:buClr>
          <a:schemeClr val="bg1"/>
        </a:buClr>
        <a:buChar char="•"/>
        <a:defRPr sz="2400">
          <a:solidFill>
            <a:schemeClr val="bg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lr>
          <a:schemeClr val="bg1"/>
        </a:buClr>
        <a:buChar char="–"/>
        <a:defRPr sz="2100">
          <a:solidFill>
            <a:schemeClr val="bg1"/>
          </a:solidFill>
          <a:latin typeface="+mn-lt"/>
          <a:ea typeface="ＭＳ Ｐゴシック" charset="-128"/>
        </a:defRPr>
      </a:lvl2pPr>
      <a:lvl3pPr marL="857250" indent="-171450" algn="l" rtl="0" eaLnBrk="0" fontAlgn="base" hangingPunct="0">
        <a:spcBef>
          <a:spcPct val="20000"/>
        </a:spcBef>
        <a:spcAft>
          <a:spcPct val="0"/>
        </a:spcAft>
        <a:buClr>
          <a:schemeClr val="bg1"/>
        </a:buClr>
        <a:buChar char="•"/>
        <a:defRPr sz="1800">
          <a:solidFill>
            <a:schemeClr val="bg1"/>
          </a:solidFill>
          <a:latin typeface="+mn-lt"/>
          <a:ea typeface="ＭＳ Ｐゴシック" charset="-128"/>
        </a:defRPr>
      </a:lvl3pPr>
      <a:lvl4pPr marL="1200150" indent="-171450" algn="l" rtl="0" eaLnBrk="0" fontAlgn="base" hangingPunct="0">
        <a:spcBef>
          <a:spcPct val="20000"/>
        </a:spcBef>
        <a:spcAft>
          <a:spcPct val="0"/>
        </a:spcAft>
        <a:buClr>
          <a:schemeClr val="bg1"/>
        </a:buClr>
        <a:buChar char="–"/>
        <a:defRPr sz="1500">
          <a:solidFill>
            <a:schemeClr val="bg1"/>
          </a:solidFill>
          <a:latin typeface="+mn-lt"/>
          <a:ea typeface="ＭＳ Ｐゴシック" charset="-128"/>
        </a:defRPr>
      </a:lvl4pPr>
      <a:lvl5pPr marL="1543050" indent="-171450" algn="l" rtl="0" eaLnBrk="0" fontAlgn="base" hangingPunct="0">
        <a:spcBef>
          <a:spcPct val="20000"/>
        </a:spcBef>
        <a:spcAft>
          <a:spcPct val="0"/>
        </a:spcAft>
        <a:buClr>
          <a:schemeClr val="bg1"/>
        </a:buClr>
        <a:buChar char="»"/>
        <a:defRPr sz="1500">
          <a:solidFill>
            <a:schemeClr val="bg1"/>
          </a:solidFill>
          <a:latin typeface="+mn-lt"/>
          <a:ea typeface="ＭＳ Ｐゴシック" charset="-128"/>
        </a:defRPr>
      </a:lvl5pPr>
      <a:lvl6pPr marL="1885950" indent="-171450" algn="l" rtl="0" fontAlgn="base">
        <a:spcBef>
          <a:spcPct val="20000"/>
        </a:spcBef>
        <a:spcAft>
          <a:spcPct val="0"/>
        </a:spcAft>
        <a:buClr>
          <a:srgbClr val="FFFF00"/>
        </a:buClr>
        <a:buChar char="»"/>
        <a:defRPr sz="1500">
          <a:solidFill>
            <a:schemeClr val="bg1"/>
          </a:solidFill>
          <a:latin typeface="+mn-lt"/>
        </a:defRPr>
      </a:lvl6pPr>
      <a:lvl7pPr marL="2228850" indent="-171450" algn="l" rtl="0" fontAlgn="base">
        <a:spcBef>
          <a:spcPct val="20000"/>
        </a:spcBef>
        <a:spcAft>
          <a:spcPct val="0"/>
        </a:spcAft>
        <a:buClr>
          <a:srgbClr val="FFFF00"/>
        </a:buClr>
        <a:buChar char="»"/>
        <a:defRPr sz="1500">
          <a:solidFill>
            <a:schemeClr val="bg1"/>
          </a:solidFill>
          <a:latin typeface="+mn-lt"/>
        </a:defRPr>
      </a:lvl7pPr>
      <a:lvl8pPr marL="2571750" indent="-171450" algn="l" rtl="0" fontAlgn="base">
        <a:spcBef>
          <a:spcPct val="20000"/>
        </a:spcBef>
        <a:spcAft>
          <a:spcPct val="0"/>
        </a:spcAft>
        <a:buClr>
          <a:srgbClr val="FFFF00"/>
        </a:buClr>
        <a:buChar char="»"/>
        <a:defRPr sz="1500">
          <a:solidFill>
            <a:schemeClr val="bg1"/>
          </a:solidFill>
          <a:latin typeface="+mn-lt"/>
        </a:defRPr>
      </a:lvl8pPr>
      <a:lvl9pPr marL="2914650" indent="-171450" algn="l" rtl="0" fontAlgn="base">
        <a:spcBef>
          <a:spcPct val="20000"/>
        </a:spcBef>
        <a:spcAft>
          <a:spcPct val="0"/>
        </a:spcAft>
        <a:buClr>
          <a:srgbClr val="FFFF00"/>
        </a:buClr>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71220"/>
            </a:gs>
            <a:gs pos="100000">
              <a:srgbClr val="153153">
                <a:alpha val="93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341438"/>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382000" y="6381750"/>
            <a:ext cx="76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FFFF"/>
                </a:solidFill>
                <a:latin typeface="+mn-lt"/>
              </a:defRPr>
            </a:lvl1pPr>
          </a:lstStyle>
          <a:p>
            <a:pPr>
              <a:defRPr/>
            </a:pPr>
            <a:fld id="{4080EB60-BE52-504F-BD13-AB647B409600}" type="slidenum">
              <a:rPr lang="en-US"/>
              <a:pPr>
                <a:defRPr/>
              </a:pPr>
              <a:t>‹#›</a:t>
            </a:fld>
            <a:endParaRPr lang="en-US" dirty="0"/>
          </a:p>
        </p:txBody>
      </p:sp>
      <p:cxnSp>
        <p:nvCxnSpPr>
          <p:cNvPr id="9" name="Straight Connector 8"/>
          <p:cNvCxnSpPr/>
          <p:nvPr/>
        </p:nvCxnSpPr>
        <p:spPr>
          <a:xfrm>
            <a:off x="0" y="1268413"/>
            <a:ext cx="9144000" cy="0"/>
          </a:xfrm>
          <a:prstGeom prst="line">
            <a:avLst/>
          </a:prstGeom>
          <a:ln w="47625" cap="rnd">
            <a:solidFill>
              <a:schemeClr val="bg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237466"/>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7" r:id="rId9"/>
    <p:sldLayoutId id="2147484180" r:id="rId10"/>
    <p:sldLayoutId id="2147484182" r:id="rId11"/>
    <p:sldLayoutId id="2147484184" r:id="rId12"/>
    <p:sldLayoutId id="2147484188" r:id="rId13"/>
    <p:sldLayoutId id="2147484189" r:id="rId14"/>
    <p:sldLayoutId id="2147484198" r:id="rId15"/>
    <p:sldLayoutId id="2147484202" r:id="rId16"/>
  </p:sldLayoutIdLst>
  <p:hf hdr="0" ftr="0" dt="0"/>
  <p:txStyles>
    <p:titleStyle>
      <a:lvl1pPr algn="ctr" rtl="0" eaLnBrk="0" fontAlgn="base" hangingPunct="0">
        <a:spcBef>
          <a:spcPct val="0"/>
        </a:spcBef>
        <a:spcAft>
          <a:spcPct val="0"/>
        </a:spcAft>
        <a:defRPr sz="3200" b="0">
          <a:solidFill>
            <a:srgbClr val="E4CC4D"/>
          </a:solidFill>
          <a:latin typeface="+mn-lt"/>
          <a:ea typeface="ＭＳ Ｐゴシック" charset="-128"/>
          <a:cs typeface="ＭＳ Ｐゴシック" charset="-128"/>
        </a:defRPr>
      </a:lvl1pPr>
      <a:lvl2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bg1"/>
        </a:buClr>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FF00"/>
        </a:buClr>
        <a:buChar char="»"/>
        <a:defRPr sz="2000">
          <a:solidFill>
            <a:schemeClr val="bg1"/>
          </a:solidFill>
          <a:latin typeface="+mn-lt"/>
        </a:defRPr>
      </a:lvl6pPr>
      <a:lvl7pPr marL="2971800" indent="-228600" algn="l" rtl="0" fontAlgn="base">
        <a:spcBef>
          <a:spcPct val="20000"/>
        </a:spcBef>
        <a:spcAft>
          <a:spcPct val="0"/>
        </a:spcAft>
        <a:buClr>
          <a:srgbClr val="FFFF00"/>
        </a:buClr>
        <a:buChar char="»"/>
        <a:defRPr sz="2000">
          <a:solidFill>
            <a:schemeClr val="bg1"/>
          </a:solidFill>
          <a:latin typeface="+mn-lt"/>
        </a:defRPr>
      </a:lvl7pPr>
      <a:lvl8pPr marL="3429000" indent="-228600" algn="l" rtl="0" fontAlgn="base">
        <a:spcBef>
          <a:spcPct val="20000"/>
        </a:spcBef>
        <a:spcAft>
          <a:spcPct val="0"/>
        </a:spcAft>
        <a:buClr>
          <a:srgbClr val="FFFF00"/>
        </a:buClr>
        <a:buChar char="»"/>
        <a:defRPr sz="2000">
          <a:solidFill>
            <a:schemeClr val="bg1"/>
          </a:solidFill>
          <a:latin typeface="+mn-lt"/>
        </a:defRPr>
      </a:lvl8pPr>
      <a:lvl9pPr marL="3886200" indent="-228600" algn="l" rtl="0" fontAlgn="base">
        <a:spcBef>
          <a:spcPct val="2000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fontAlgn="base">
              <a:lnSpc>
                <a:spcPct val="90000"/>
              </a:lnSpc>
              <a:spcBef>
                <a:spcPct val="0"/>
              </a:spcBef>
              <a:spcAft>
                <a:spcPct val="0"/>
              </a:spcAft>
            </a:pPr>
            <a:endParaRPr lang="en-US" sz="1200" b="1" dirty="0">
              <a:solidFill>
                <a:prstClr val="white"/>
              </a:solidFill>
              <a:latin typeface="Arial"/>
              <a:cs typeface="Arial" charset="0"/>
            </a:endParaRPr>
          </a:p>
        </p:txBody>
      </p:sp>
      <p:sp>
        <p:nvSpPr>
          <p:cNvPr id="2" name="Title Placeholder 1"/>
          <p:cNvSpPr>
            <a:spLocks noGrp="1"/>
          </p:cNvSpPr>
          <p:nvPr>
            <p:ph type="title"/>
          </p:nvPr>
        </p:nvSpPr>
        <p:spPr>
          <a:xfrm>
            <a:off x="655950" y="434360"/>
            <a:ext cx="8089900" cy="445507"/>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0" y="1555418"/>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123804" y="6563019"/>
            <a:ext cx="1601623" cy="45719"/>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fontAlgn="base">
              <a:spcBef>
                <a:spcPct val="0"/>
              </a:spcBef>
              <a:spcAft>
                <a:spcPct val="0"/>
              </a:spcAft>
              <a:defRPr/>
            </a:pPr>
            <a:fld id="{C366F19A-588B-4552-8535-BC30C53CAD89}" type="datetimeFigureOut">
              <a:rPr lang="en-US" smtClean="0">
                <a:solidFill>
                  <a:prstClr val="white"/>
                </a:solidFill>
              </a:rPr>
              <a:pPr fontAlgn="base">
                <a:spcBef>
                  <a:spcPct val="0"/>
                </a:spcBef>
                <a:spcAft>
                  <a:spcPct val="0"/>
                </a:spcAft>
                <a:defRPr/>
              </a:pPr>
              <a:t>10/14/2017</a:t>
            </a:fld>
            <a:endParaRPr lang="en-US">
              <a:solidFill>
                <a:prstClr val="white"/>
              </a:solidFill>
            </a:endParaRPr>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fontAlgn="base">
              <a:spcBef>
                <a:spcPct val="0"/>
              </a:spcBef>
              <a:spcAft>
                <a:spcPct val="0"/>
              </a:spcAft>
              <a:defRPr/>
            </a:pPr>
            <a:endParaRPr lang="en-US">
              <a:solidFill>
                <a:prstClr val="white"/>
              </a:solidFill>
            </a:endParaRPr>
          </a:p>
        </p:txBody>
      </p:sp>
      <p:sp>
        <p:nvSpPr>
          <p:cNvPr id="12"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pPr fontAlgn="base">
              <a:spcBef>
                <a:spcPct val="0"/>
              </a:spcBef>
              <a:spcAft>
                <a:spcPct val="0"/>
              </a:spcAft>
              <a:defRPr/>
            </a:pPr>
            <a:fld id="{A7EF1E37-8ECC-4A9B-AB9E-3DDAC5AE39A7}" type="slidenum">
              <a:rPr lang="en-US" smtClean="0">
                <a:solidFill>
                  <a:prstClr val="white"/>
                </a:solidFill>
              </a:rPr>
              <a:pPr fontAlgn="base">
                <a:spcBef>
                  <a:spcPct val="0"/>
                </a:spcBef>
                <a:spcAft>
                  <a:spcPct val="0"/>
                </a:spcAft>
                <a:defRPr/>
              </a:pPr>
              <a:t>‹#›</a:t>
            </a:fld>
            <a:endParaRPr lang="en-US">
              <a:solidFill>
                <a:prstClr val="white"/>
              </a:solidFill>
            </a:endParaRPr>
          </a:p>
        </p:txBody>
      </p:sp>
      <p:pic>
        <p:nvPicPr>
          <p:cNvPr id="9" name="Picture 41"/>
          <p:cNvPicPr>
            <a:picLocks noChangeAspect="1" noChangeArrowheads="1"/>
          </p:cNvPicPr>
          <p:nvPr/>
        </p:nvPicPr>
        <p:blipFill rotWithShape="1">
          <a:blip r:embed="rId25">
            <a:extLst>
              <a:ext uri="{28A0092B-C50C-407E-A947-70E740481C1C}">
                <a14:useLocalDpi xmlns:a14="http://schemas.microsoft.com/office/drawing/2010/main" val="0"/>
              </a:ext>
            </a:extLst>
          </a:blip>
          <a:srcRect b="35957"/>
          <a:stretch/>
        </p:blipFill>
        <p:spPr bwMode="invGray">
          <a:xfrm>
            <a:off x="8131175" y="6392866"/>
            <a:ext cx="799313" cy="33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845345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 id="2147484216" r:id="rId13"/>
    <p:sldLayoutId id="2147484217" r:id="rId14"/>
    <p:sldLayoutId id="2147484218" r:id="rId15"/>
    <p:sldLayoutId id="2147484219" r:id="rId16"/>
    <p:sldLayoutId id="2147484220" r:id="rId17"/>
    <p:sldLayoutId id="2147484221" r:id="rId18"/>
    <p:sldLayoutId id="2147484223" r:id="rId19"/>
    <p:sldLayoutId id="2147484224" r:id="rId20"/>
    <p:sldLayoutId id="2147484226" r:id="rId21"/>
    <p:sldLayoutId id="2147484243" r:id="rId22"/>
    <p:sldLayoutId id="2147484244" r:id="rId23"/>
  </p:sldLayoutIdLst>
  <p:transition>
    <p:fade/>
  </p:transition>
  <p:txStyles>
    <p:titleStyle>
      <a:lvl1pPr algn="l" defTabSz="685800" rtl="0" eaLnBrk="1" latinLnBrk="0" hangingPunct="1">
        <a:lnSpc>
          <a:spcPct val="85000"/>
        </a:lnSpc>
        <a:spcBef>
          <a:spcPct val="0"/>
        </a:spcBef>
        <a:buNone/>
        <a:defRPr lang="en-US" sz="2700" b="0" kern="1200" cap="none" spc="0" baseline="0" dirty="0" smtClean="0">
          <a:solidFill>
            <a:schemeClr val="tx1"/>
          </a:solidFill>
          <a:latin typeface="+mn-lt"/>
          <a:ea typeface="+mj-ea"/>
          <a:cs typeface="Arial" pitchFamily="34" charset="0"/>
        </a:defRPr>
      </a:lvl1pPr>
    </p:titleStyle>
    <p:bodyStyle>
      <a:lvl1pPr marL="126206" indent="-126206" algn="l" defTabSz="685800" rtl="0" eaLnBrk="1" latinLnBrk="0" hangingPunct="1">
        <a:lnSpc>
          <a:spcPct val="90000"/>
        </a:lnSpc>
        <a:spcBef>
          <a:spcPts val="1050"/>
        </a:spcBef>
        <a:buClr>
          <a:schemeClr val="accent1"/>
        </a:buClr>
        <a:buFont typeface="Wingdings" panose="05000000000000000000" pitchFamily="2" charset="2"/>
        <a:buChar char="§"/>
        <a:defRPr lang="en-US" sz="1575" b="0" kern="1200" dirty="0" smtClean="0">
          <a:solidFill>
            <a:schemeClr val="tx1"/>
          </a:solidFill>
          <a:latin typeface="+mj-lt"/>
          <a:ea typeface="+mn-ea"/>
          <a:cs typeface="+mn-cs"/>
        </a:defRPr>
      </a:lvl1pPr>
      <a:lvl2pPr marL="342900" indent="-170260" algn="l" defTabSz="685800" rtl="0" eaLnBrk="1" latinLnBrk="0" hangingPunct="1">
        <a:lnSpc>
          <a:spcPct val="90000"/>
        </a:lnSpc>
        <a:spcBef>
          <a:spcPts val="1050"/>
        </a:spcBef>
        <a:buClr>
          <a:schemeClr val="accent1"/>
        </a:buClr>
        <a:buFont typeface="Arial" panose="020B0604020202020204" pitchFamily="34" charset="0"/>
        <a:buChar char="•"/>
        <a:defRPr lang="en-US" sz="1575" b="0" kern="1200" dirty="0" smtClean="0">
          <a:solidFill>
            <a:schemeClr val="tx1"/>
          </a:solidFill>
          <a:latin typeface="+mj-lt"/>
          <a:ea typeface="+mn-ea"/>
          <a:cs typeface="+mn-cs"/>
        </a:defRPr>
      </a:lvl2pPr>
      <a:lvl3pPr marL="557213" indent="-170260" algn="l" defTabSz="685800" rtl="0" eaLnBrk="1" latinLnBrk="0" hangingPunct="1">
        <a:lnSpc>
          <a:spcPct val="90000"/>
        </a:lnSpc>
        <a:spcBef>
          <a:spcPts val="1050"/>
        </a:spcBef>
        <a:buClr>
          <a:schemeClr val="accent1"/>
        </a:buClr>
        <a:buFont typeface="Arial" panose="020B0604020202020204" pitchFamily="34" charset="0"/>
        <a:buChar char="‒"/>
        <a:defRPr lang="en-US" sz="1575" b="0" kern="1200" dirty="0" smtClean="0">
          <a:solidFill>
            <a:schemeClr val="tx1"/>
          </a:solidFill>
          <a:latin typeface="+mj-lt"/>
          <a:ea typeface="+mn-ea"/>
          <a:cs typeface="+mn-cs"/>
        </a:defRPr>
      </a:lvl3pPr>
      <a:lvl4pPr marL="771525" indent="-171450" algn="l" defTabSz="685800" rtl="0" eaLnBrk="1" latinLnBrk="0" hangingPunct="1">
        <a:lnSpc>
          <a:spcPct val="90000"/>
        </a:lnSpc>
        <a:spcBef>
          <a:spcPts val="1050"/>
        </a:spcBef>
        <a:buClr>
          <a:schemeClr val="accent1"/>
        </a:buClr>
        <a:buFont typeface="Wingdings" panose="05000000000000000000" pitchFamily="2" charset="2"/>
        <a:buChar char="§"/>
        <a:defRPr lang="en-US" sz="1575" b="0" kern="1200" dirty="0" smtClean="0">
          <a:solidFill>
            <a:schemeClr val="tx1"/>
          </a:solidFill>
          <a:latin typeface="+mj-lt"/>
          <a:ea typeface="+mn-ea"/>
          <a:cs typeface="+mn-cs"/>
        </a:defRPr>
      </a:lvl4pPr>
      <a:lvl5pPr marL="984647" indent="-170260" algn="l" defTabSz="685800" rtl="0" eaLnBrk="1" latinLnBrk="0" hangingPunct="1">
        <a:lnSpc>
          <a:spcPct val="90000"/>
        </a:lnSpc>
        <a:spcBef>
          <a:spcPts val="1050"/>
        </a:spcBef>
        <a:buClr>
          <a:schemeClr val="accent1"/>
        </a:buClr>
        <a:buFont typeface="Arial" panose="020B0604020202020204" pitchFamily="34" charset="0"/>
        <a:buChar char="•"/>
        <a:defRPr lang="en-US" sz="1575" b="0" kern="1200" dirty="0">
          <a:solidFill>
            <a:schemeClr val="tx1"/>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27820"/>
            <a:ext cx="82296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flipV="1">
            <a:off x="-7883" y="1059459"/>
            <a:ext cx="91897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otham LIGHT"/>
            </a:endParaRPr>
          </a:p>
        </p:txBody>
      </p:sp>
      <p:sp>
        <p:nvSpPr>
          <p:cNvPr id="10" name="Slide Number Placeholder 5"/>
          <p:cNvSpPr>
            <a:spLocks noGrp="1"/>
          </p:cNvSpPr>
          <p:nvPr>
            <p:ph type="sldNum" sz="quarter" idx="4"/>
          </p:nvPr>
        </p:nvSpPr>
        <p:spPr>
          <a:xfrm>
            <a:off x="8567549" y="6562128"/>
            <a:ext cx="530176" cy="278387"/>
          </a:xfrm>
          <a:prstGeom prst="rect">
            <a:avLst/>
          </a:prstGeom>
          <a:noFill/>
        </p:spPr>
        <p:txBody>
          <a:bodyPr vert="horz" lIns="91440" tIns="45720" rIns="91440" bIns="45720" rtlCol="0" anchor="ctr"/>
          <a:lstStyle>
            <a:lvl1pPr algn="ctr">
              <a:defRPr sz="1000">
                <a:solidFill>
                  <a:schemeClr val="tx1"/>
                </a:solidFill>
                <a:latin typeface="Gotham Light"/>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026940965"/>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3" r:id="rId13"/>
  </p:sldLayoutIdLst>
  <p:hf hdr="0" ftr="0" dt="0"/>
  <p:txStyles>
    <p:titleStyle>
      <a:lvl1pPr algn="ctr" defTabSz="457200" rtl="0" eaLnBrk="1" latinLnBrk="0" hangingPunct="1">
        <a:spcBef>
          <a:spcPct val="0"/>
        </a:spcBef>
        <a:buNone/>
        <a:defRPr sz="3200" b="0" kern="1200">
          <a:solidFill>
            <a:srgbClr val="660066"/>
          </a:solidFill>
          <a:latin typeface="Gotham Ligh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85800" y="0"/>
            <a:ext cx="8458200" cy="1193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6800" y="1600203"/>
            <a:ext cx="77724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0" y="6578601"/>
            <a:ext cx="530176" cy="278387"/>
          </a:xfrm>
          <a:prstGeom prst="rect">
            <a:avLst/>
          </a:prstGeom>
          <a:noFill/>
        </p:spPr>
        <p:txBody>
          <a:bodyPr vert="horz" lIns="91440" tIns="45720" rIns="91440" bIns="45720" rtlCol="0" anchor="ctr"/>
          <a:lstStyle>
            <a:lvl1pPr algn="ctr">
              <a:defRPr sz="750" b="0" i="0">
                <a:solidFill>
                  <a:schemeClr val="tx1"/>
                </a:solidFill>
                <a:latin typeface="Gotham Book" charset="0"/>
              </a:defRPr>
            </a:lvl1pPr>
          </a:lstStyle>
          <a:p>
            <a:fld id="{DBFEEF21-D2D5-1D4F-894E-A1104073CB87}" type="slidenum">
              <a:rPr lang="en-US" smtClean="0"/>
              <a:pPr/>
              <a:t>‹#›</a:t>
            </a:fld>
            <a:endParaRPr lang="en-US" dirty="0"/>
          </a:p>
        </p:txBody>
      </p:sp>
    </p:spTree>
    <p:extLst>
      <p:ext uri="{BB962C8B-B14F-4D97-AF65-F5344CB8AC3E}">
        <p14:creationId xmlns:p14="http://schemas.microsoft.com/office/powerpoint/2010/main" val="102375168"/>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Lst>
  <p:hf hdr="0" ftr="0" dt="0"/>
  <p:txStyles>
    <p:titleStyle>
      <a:lvl1pPr algn="l" defTabSz="342900" rtl="0" eaLnBrk="1" latinLnBrk="0" hangingPunct="1">
        <a:spcBef>
          <a:spcPct val="0"/>
        </a:spcBef>
        <a:buNone/>
        <a:defRPr sz="2400" b="0" kern="1200">
          <a:solidFill>
            <a:schemeClr val="accent2"/>
          </a:solidFill>
          <a:latin typeface="Gotham Book" charset="0"/>
          <a:ea typeface="Gotham Book" charset="0"/>
          <a:cs typeface="Gotham Book" charset="0"/>
        </a:defRPr>
      </a:lvl1pPr>
    </p:titleStyle>
    <p:bodyStyle>
      <a:lvl1pPr marL="257175" indent="-257175" algn="l" defTabSz="342900" rtl="0" eaLnBrk="1" latinLnBrk="0" hangingPunct="1">
        <a:spcBef>
          <a:spcPct val="20000"/>
        </a:spcBef>
        <a:buClr>
          <a:schemeClr val="accent1"/>
        </a:buClr>
        <a:buFont typeface="Arial"/>
        <a:buChar char="•"/>
        <a:defRPr sz="2400" kern="1200">
          <a:solidFill>
            <a:schemeClr val="accent2"/>
          </a:solidFill>
          <a:latin typeface="Gotham Book" charset="0"/>
          <a:ea typeface="Gotham Book" charset="0"/>
          <a:cs typeface="Gotham Book" charset="0"/>
        </a:defRPr>
      </a:lvl1pPr>
      <a:lvl2pPr marL="557213" indent="-214313" algn="l" defTabSz="342900" rtl="0" eaLnBrk="1" latinLnBrk="0" hangingPunct="1">
        <a:spcBef>
          <a:spcPct val="20000"/>
        </a:spcBef>
        <a:buClr>
          <a:schemeClr val="accent1"/>
        </a:buClr>
        <a:buFont typeface="Arial"/>
        <a:buChar char="–"/>
        <a:defRPr sz="2100" kern="1200">
          <a:solidFill>
            <a:schemeClr val="accent2"/>
          </a:solidFill>
          <a:latin typeface="Gotham Book" charset="0"/>
          <a:ea typeface="Gotham Book" charset="0"/>
          <a:cs typeface="Gotham Book" charset="0"/>
        </a:defRPr>
      </a:lvl2pPr>
      <a:lvl3pPr marL="857250" indent="-171450" algn="l" defTabSz="342900" rtl="0" eaLnBrk="1" latinLnBrk="0" hangingPunct="1">
        <a:spcBef>
          <a:spcPct val="20000"/>
        </a:spcBef>
        <a:buClr>
          <a:schemeClr val="accent1"/>
        </a:buClr>
        <a:buFont typeface="Arial"/>
        <a:buChar char="•"/>
        <a:defRPr sz="1800" kern="1200">
          <a:solidFill>
            <a:schemeClr val="accent2"/>
          </a:solidFill>
          <a:latin typeface="Gotham Book" charset="0"/>
          <a:ea typeface="Gotham Book" charset="0"/>
          <a:cs typeface="Gotham Book" charset="0"/>
        </a:defRPr>
      </a:lvl3pPr>
      <a:lvl4pPr marL="1200150" indent="-171450" algn="l" defTabSz="342900" rtl="0" eaLnBrk="1" latinLnBrk="0" hangingPunct="1">
        <a:spcBef>
          <a:spcPct val="20000"/>
        </a:spcBef>
        <a:buClr>
          <a:schemeClr val="accent1"/>
        </a:buClr>
        <a:buFont typeface="Arial"/>
        <a:buChar char="–"/>
        <a:defRPr sz="1500" kern="1200">
          <a:solidFill>
            <a:schemeClr val="accent2"/>
          </a:solidFill>
          <a:latin typeface="Gotham Book" charset="0"/>
          <a:ea typeface="Gotham Book" charset="0"/>
          <a:cs typeface="Gotham Book" charset="0"/>
        </a:defRPr>
      </a:lvl4pPr>
      <a:lvl5pPr marL="1543050" indent="-171450" algn="l" defTabSz="342900" rtl="0" eaLnBrk="1" latinLnBrk="0" hangingPunct="1">
        <a:spcBef>
          <a:spcPct val="20000"/>
        </a:spcBef>
        <a:buClr>
          <a:schemeClr val="accent1"/>
        </a:buClr>
        <a:buFont typeface="Arial"/>
        <a:buChar char="»"/>
        <a:defRPr sz="1500" kern="1200">
          <a:solidFill>
            <a:schemeClr val="accent2"/>
          </a:solidFill>
          <a:latin typeface="Gotham Book" charset="0"/>
          <a:ea typeface="Gotham Book" charset="0"/>
          <a:cs typeface="Gotham Book"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4">
          <p15:clr>
            <a:srgbClr val="F26B43"/>
          </p15:clr>
        </p15:guide>
        <p15:guide id="2" pos="912">
          <p15:clr>
            <a:srgbClr val="F26B43"/>
          </p15:clr>
        </p15:guide>
        <p15:guide id="3" pos="720">
          <p15:clr>
            <a:srgbClr val="F26B43"/>
          </p15:clr>
        </p15:guide>
        <p15:guide id="4" orient="horz" pos="842">
          <p15:clr>
            <a:srgbClr val="F26B43"/>
          </p15:clr>
        </p15:guide>
        <p15:guide id="5" orient="horz" pos="31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9.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1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9.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130.xml"/><Relationship Id="rId5" Type="http://schemas.openxmlformats.org/officeDocument/2006/relationships/image" Target="../media/image51.png"/><Relationship Id="rId4" Type="http://schemas.openxmlformats.org/officeDocument/2006/relationships/image" Target="../media/image5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chart" Target="../charts/chart8.xml"/><Relationship Id="rId3" Type="http://schemas.openxmlformats.org/officeDocument/2006/relationships/image" Target="../media/image29.png"/><Relationship Id="rId7" Type="http://schemas.openxmlformats.org/officeDocument/2006/relationships/chart" Target="../charts/chart3.xml"/><Relationship Id="rId12"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53.xml"/><Relationship Id="rId6" Type="http://schemas.openxmlformats.org/officeDocument/2006/relationships/chart" Target="../charts/chart2.xml"/><Relationship Id="rId11" Type="http://schemas.openxmlformats.org/officeDocument/2006/relationships/chart" Target="../charts/chart6.xml"/><Relationship Id="rId5" Type="http://schemas.openxmlformats.org/officeDocument/2006/relationships/chart" Target="../charts/chart1.xml"/><Relationship Id="rId10" Type="http://schemas.openxmlformats.org/officeDocument/2006/relationships/chart" Target="../charts/chart5.xml"/><Relationship Id="rId4" Type="http://schemas.openxmlformats.org/officeDocument/2006/relationships/image" Target="../media/image30.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9.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85900" y="1028700"/>
            <a:ext cx="7478486" cy="2261726"/>
          </a:xfrm>
        </p:spPr>
        <p:txBody>
          <a:bodyPr/>
          <a:lstStyle/>
          <a:p>
            <a:pPr>
              <a:lnSpc>
                <a:spcPct val="110000"/>
              </a:lnSpc>
            </a:pPr>
            <a:r>
              <a:rPr lang="en-US" sz="2700" b="1" dirty="0"/>
              <a:t>A Tale of Two Cancers or</a:t>
            </a:r>
            <a:br>
              <a:rPr lang="en-US" sz="2700" b="1" dirty="0"/>
            </a:br>
            <a:r>
              <a:rPr lang="en-US" sz="2700" b="1" dirty="0"/>
              <a:t>How Genomics </a:t>
            </a:r>
            <a:r>
              <a:rPr lang="en-US" sz="2700" b="1"/>
              <a:t>Can Guide </a:t>
            </a:r>
            <a:r>
              <a:rPr lang="en-US" sz="2700" b="1" dirty="0"/>
              <a:t>Treatment Decisions </a:t>
            </a:r>
          </a:p>
        </p:txBody>
      </p:sp>
      <p:sp>
        <p:nvSpPr>
          <p:cNvPr id="6" name="Subtitle 6"/>
          <p:cNvSpPr>
            <a:spLocks noGrp="1"/>
          </p:cNvSpPr>
          <p:nvPr>
            <p:ph type="subTitle" idx="1"/>
          </p:nvPr>
        </p:nvSpPr>
        <p:spPr>
          <a:xfrm>
            <a:off x="1543050" y="3829050"/>
            <a:ext cx="5429250" cy="1085850"/>
          </a:xfrm>
        </p:spPr>
        <p:txBody>
          <a:bodyPr/>
          <a:lstStyle/>
          <a:p>
            <a:pPr>
              <a:spcBef>
                <a:spcPts val="0"/>
              </a:spcBef>
            </a:pPr>
            <a:r>
              <a:rPr lang="en-US" sz="1800" dirty="0"/>
              <a:t>Bela S. Denes, MD, FACS</a:t>
            </a:r>
          </a:p>
          <a:p>
            <a:pPr>
              <a:spcBef>
                <a:spcPts val="0"/>
              </a:spcBef>
            </a:pPr>
            <a:r>
              <a:rPr lang="en-US" sz="1800" dirty="0"/>
              <a:t>Genomic Health, Inc.</a:t>
            </a:r>
          </a:p>
          <a:p>
            <a:pPr>
              <a:spcBef>
                <a:spcPts val="0"/>
              </a:spcBef>
            </a:pPr>
            <a:r>
              <a:rPr lang="en-US" sz="1800" dirty="0"/>
              <a:t>Redwood City, CA</a:t>
            </a:r>
          </a:p>
        </p:txBody>
      </p:sp>
    </p:spTree>
    <p:extLst>
      <p:ext uri="{BB962C8B-B14F-4D97-AF65-F5344CB8AC3E}">
        <p14:creationId xmlns:p14="http://schemas.microsoft.com/office/powerpoint/2010/main" val="158414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895350"/>
          </a:xfrm>
          <a:effectLst/>
        </p:spPr>
        <p:txBody>
          <a:bodyPr>
            <a:noAutofit/>
          </a:bodyPr>
          <a:lstStyle/>
          <a:p>
            <a:r>
              <a:rPr lang="en-US" sz="2200" dirty="0"/>
              <a:t>George is NCCN Risk and has Been Advised to Pursue Active Surveillance  </a:t>
            </a:r>
          </a:p>
        </p:txBody>
      </p:sp>
      <p:sp>
        <p:nvSpPr>
          <p:cNvPr id="15" name="Rectangle 14"/>
          <p:cNvSpPr/>
          <p:nvPr/>
        </p:nvSpPr>
        <p:spPr>
          <a:xfrm>
            <a:off x="838960" y="1856839"/>
            <a:ext cx="3682838" cy="369332"/>
          </a:xfrm>
          <a:prstGeom prst="rect">
            <a:avLst/>
          </a:prstGeom>
          <a:effectLst/>
        </p:spPr>
        <p:txBody>
          <a:bodyPr wrap="square">
            <a:spAutoFit/>
          </a:bodyPr>
          <a:lstStyle/>
          <a:p>
            <a:pPr defTabSz="457200"/>
            <a:r>
              <a:rPr lang="en-US" dirty="0">
                <a:solidFill>
                  <a:srgbClr val="FFFFFF"/>
                </a:solidFill>
                <a:latin typeface="Gotham Book" charset="0"/>
                <a:cs typeface="Gotham Book" charset="0"/>
              </a:rPr>
              <a:t>John</a:t>
            </a:r>
            <a:endParaRPr lang="en-US" baseline="30000" dirty="0">
              <a:solidFill>
                <a:srgbClr val="FFFFFF"/>
              </a:solidFill>
              <a:latin typeface="Gotham Book" charset="0"/>
            </a:endParaRPr>
          </a:p>
        </p:txBody>
      </p:sp>
      <p:sp>
        <p:nvSpPr>
          <p:cNvPr id="19" name="TextBox 18"/>
          <p:cNvSpPr txBox="1"/>
          <p:nvPr/>
        </p:nvSpPr>
        <p:spPr>
          <a:xfrm>
            <a:off x="904775" y="3152275"/>
            <a:ext cx="5307702" cy="553998"/>
          </a:xfrm>
          <a:prstGeom prst="rect">
            <a:avLst/>
          </a:prstGeom>
          <a:noFill/>
          <a:effectLst/>
        </p:spPr>
        <p:txBody>
          <a:bodyPr wrap="square" rtlCol="0" anchor="t">
            <a:spAutoFit/>
          </a:bodyPr>
          <a:lstStyle/>
          <a:p>
            <a:pPr marL="257175" indent="-257175" defTabSz="457200">
              <a:spcBef>
                <a:spcPct val="0"/>
              </a:spcBef>
              <a:buClr>
                <a:srgbClr val="F8971D"/>
              </a:buClr>
              <a:buFont typeface="Arial"/>
              <a:buChar char="•"/>
            </a:pPr>
            <a:r>
              <a:rPr lang="en-US" altLang="en-US" sz="1500" dirty="0">
                <a:solidFill>
                  <a:srgbClr val="5E696C"/>
                </a:solidFill>
                <a:latin typeface="Gotham Book" charset="0"/>
              </a:rPr>
              <a:t>Biopsy revealed Gleason score 6 (3+3), </a:t>
            </a:r>
          </a:p>
          <a:p>
            <a:pPr marL="257175" indent="-257175" defTabSz="457200">
              <a:spcBef>
                <a:spcPct val="0"/>
              </a:spcBef>
              <a:buClr>
                <a:srgbClr val="F8971D"/>
              </a:buClr>
            </a:pPr>
            <a:r>
              <a:rPr lang="en-US" altLang="en-US" sz="1500" dirty="0">
                <a:solidFill>
                  <a:srgbClr val="5E696C"/>
                </a:solidFill>
                <a:latin typeface="Gotham Book" charset="0"/>
              </a:rPr>
              <a:t>	2/12 positive cores</a:t>
            </a:r>
          </a:p>
        </p:txBody>
      </p:sp>
      <p:sp>
        <p:nvSpPr>
          <p:cNvPr id="12" name="Rectangle 1"/>
          <p:cNvSpPr>
            <a:spLocks noChangeArrowheads="1"/>
          </p:cNvSpPr>
          <p:nvPr/>
        </p:nvSpPr>
        <p:spPr bwMode="auto">
          <a:xfrm>
            <a:off x="911730" y="2237876"/>
            <a:ext cx="4744058" cy="938719"/>
          </a:xfrm>
          <a:prstGeom prst="rect">
            <a:avLst/>
          </a:prstGeom>
          <a:noFill/>
          <a:ln>
            <a:noFill/>
          </a:ln>
          <a:effectLst/>
          <a:extLst/>
        </p:spPr>
        <p:txBody>
          <a:bodyPr wrap="square" anchor="t">
            <a:spAutoFit/>
          </a:bodyPr>
          <a:lstStyle/>
          <a:p>
            <a:pPr marL="257175" indent="-257175" defTabSz="457200">
              <a:spcBef>
                <a:spcPts val="600"/>
              </a:spcBef>
              <a:buClr>
                <a:srgbClr val="F8971D"/>
              </a:buClr>
              <a:buFont typeface="Arial"/>
              <a:buChar char="•"/>
            </a:pPr>
            <a:r>
              <a:rPr lang="en-US" altLang="en-US" sz="1500" dirty="0">
                <a:solidFill>
                  <a:srgbClr val="5E696C"/>
                </a:solidFill>
                <a:latin typeface="Gotham Book" charset="0"/>
              </a:rPr>
              <a:t>PSA of 5.4 </a:t>
            </a:r>
          </a:p>
          <a:p>
            <a:pPr marL="257175" indent="-257175" defTabSz="457200">
              <a:spcBef>
                <a:spcPts val="600"/>
              </a:spcBef>
              <a:buClr>
                <a:srgbClr val="F8971D"/>
              </a:buClr>
              <a:buFont typeface="Arial"/>
              <a:buChar char="•"/>
            </a:pPr>
            <a:r>
              <a:rPr lang="en-US" altLang="en-US" sz="1500" dirty="0">
                <a:solidFill>
                  <a:srgbClr val="5E696C"/>
                </a:solidFill>
                <a:latin typeface="Gotham Book" charset="0"/>
              </a:rPr>
              <a:t>PSAD of 0.18 ng/mL</a:t>
            </a:r>
          </a:p>
          <a:p>
            <a:pPr marL="257175" indent="-257175" defTabSz="457200">
              <a:spcBef>
                <a:spcPts val="600"/>
              </a:spcBef>
              <a:buClr>
                <a:srgbClr val="F8971D"/>
              </a:buClr>
              <a:buFont typeface="Arial"/>
              <a:buChar char="•"/>
            </a:pPr>
            <a:r>
              <a:rPr lang="en-US" altLang="en-US" sz="1500" dirty="0">
                <a:solidFill>
                  <a:srgbClr val="5E696C"/>
                </a:solidFill>
                <a:latin typeface="Gotham Book" charset="0"/>
              </a:rPr>
              <a:t>Prostate Volume of 30cc</a:t>
            </a:r>
          </a:p>
        </p:txBody>
      </p:sp>
      <p:sp>
        <p:nvSpPr>
          <p:cNvPr id="13" name="TextBox 12"/>
          <p:cNvSpPr txBox="1"/>
          <p:nvPr/>
        </p:nvSpPr>
        <p:spPr>
          <a:xfrm>
            <a:off x="911730" y="3735731"/>
            <a:ext cx="4790672" cy="553998"/>
          </a:xfrm>
          <a:prstGeom prst="rect">
            <a:avLst/>
          </a:prstGeom>
          <a:noFill/>
          <a:effectLst/>
        </p:spPr>
        <p:txBody>
          <a:bodyPr wrap="square" rtlCol="0" anchor="t">
            <a:spAutoFit/>
          </a:bodyPr>
          <a:lstStyle/>
          <a:p>
            <a:pPr marL="257175" indent="-257175" defTabSz="457200">
              <a:buClr>
                <a:srgbClr val="F8971D"/>
              </a:buClr>
              <a:buFont typeface="Arial"/>
              <a:buChar char="•"/>
            </a:pPr>
            <a:r>
              <a:rPr lang="en-US" altLang="en-US" sz="1500" dirty="0">
                <a:solidFill>
                  <a:srgbClr val="5E696C"/>
                </a:solidFill>
                <a:latin typeface="Gotham Book" charset="0"/>
              </a:rPr>
              <a:t>By NCCN</a:t>
            </a:r>
            <a:r>
              <a:rPr lang="en-US" altLang="en-US" sz="1500" baseline="30000" dirty="0">
                <a:solidFill>
                  <a:srgbClr val="5E696C"/>
                </a:solidFill>
                <a:latin typeface="Gotham Book" charset="0"/>
                <a:cs typeface="Gotham Book" charset="0"/>
              </a:rPr>
              <a:t>®</a:t>
            </a:r>
            <a:r>
              <a:rPr lang="en-US" altLang="en-US" sz="1500" dirty="0">
                <a:solidFill>
                  <a:srgbClr val="5E696C"/>
                </a:solidFill>
                <a:latin typeface="Gotham Book" charset="0"/>
              </a:rPr>
              <a:t> clinical factors alone he has NCCN</a:t>
            </a:r>
            <a:r>
              <a:rPr lang="en-US" altLang="en-US" sz="1500" baseline="30000" dirty="0">
                <a:solidFill>
                  <a:srgbClr val="5E696C"/>
                </a:solidFill>
                <a:latin typeface="Gotham Book" charset="0"/>
                <a:cs typeface="Gotham Book" charset="0"/>
              </a:rPr>
              <a:t>®</a:t>
            </a:r>
            <a:r>
              <a:rPr lang="en-US" altLang="en-US" sz="1500" dirty="0">
                <a:solidFill>
                  <a:srgbClr val="5E696C"/>
                </a:solidFill>
                <a:latin typeface="Gotham Book" charset="0"/>
              </a:rPr>
              <a:t> low-risk cancer and is not sure what to do next </a:t>
            </a:r>
            <a:endParaRPr lang="en-US" altLang="en-US" sz="1500" dirty="0">
              <a:solidFill>
                <a:srgbClr val="5E696C"/>
              </a:solidFill>
              <a:latin typeface="Gotham Book" charset="0"/>
              <a:cs typeface="Gotham Book" charset="0"/>
            </a:endParaRPr>
          </a:p>
        </p:txBody>
      </p:sp>
      <p:sp>
        <p:nvSpPr>
          <p:cNvPr id="14" name="TextBox 13"/>
          <p:cNvSpPr txBox="1"/>
          <p:nvPr/>
        </p:nvSpPr>
        <p:spPr>
          <a:xfrm>
            <a:off x="911730" y="4503277"/>
            <a:ext cx="5151926" cy="553998"/>
          </a:xfrm>
          <a:prstGeom prst="rect">
            <a:avLst/>
          </a:prstGeom>
          <a:noFill/>
          <a:effectLst/>
        </p:spPr>
        <p:txBody>
          <a:bodyPr wrap="square" rtlCol="0" anchor="t">
            <a:spAutoFit/>
          </a:bodyPr>
          <a:lstStyle/>
          <a:p>
            <a:pPr marL="257175" indent="-257175" defTabSz="457200">
              <a:buClr>
                <a:srgbClr val="F8971D"/>
              </a:buClr>
              <a:buFont typeface="Arial"/>
              <a:buChar char="•"/>
            </a:pPr>
            <a:r>
              <a:rPr lang="en-US" sz="1500" dirty="0">
                <a:solidFill>
                  <a:srgbClr val="5E696C"/>
                </a:solidFill>
                <a:latin typeface="Gotham Book" charset="0"/>
              </a:rPr>
              <a:t>His physician ordered Oncotype DX GPS to assess the risk of occult higher-risk disease</a:t>
            </a:r>
          </a:p>
        </p:txBody>
      </p:sp>
      <p:grpSp>
        <p:nvGrpSpPr>
          <p:cNvPr id="3" name="Group 2"/>
          <p:cNvGrpSpPr/>
          <p:nvPr/>
        </p:nvGrpSpPr>
        <p:grpSpPr>
          <a:xfrm>
            <a:off x="7010400" y="2182775"/>
            <a:ext cx="1225418" cy="2921261"/>
            <a:chOff x="7010400" y="1352550"/>
            <a:chExt cx="1225418" cy="2921261"/>
          </a:xfrm>
        </p:grpSpPr>
        <p:sp>
          <p:nvSpPr>
            <p:cNvPr id="25" name="Rectangle: Rounded Corners 24"/>
            <p:cNvSpPr/>
            <p:nvPr/>
          </p:nvSpPr>
          <p:spPr>
            <a:xfrm>
              <a:off x="7010522" y="3048515"/>
              <a:ext cx="1225296" cy="1225296"/>
            </a:xfrm>
            <a:prstGeom prst="roundRect">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srgbClr val="FFFFFF"/>
                  </a:solidFill>
                  <a:latin typeface="Gotham Book" charset="0"/>
                </a:rPr>
                <a:t>George</a:t>
              </a:r>
            </a:p>
            <a:p>
              <a:pPr algn="ctr" defTabSz="457200"/>
              <a:r>
                <a:rPr lang="en-US" sz="1200" dirty="0">
                  <a:solidFill>
                    <a:srgbClr val="FFFFFF"/>
                  </a:solidFill>
                  <a:latin typeface="Gotham Book" charset="0"/>
                </a:rPr>
                <a:t>58-year-old </a:t>
              </a:r>
            </a:p>
            <a:p>
              <a:pPr algn="ctr" defTabSz="457200"/>
              <a:r>
                <a:rPr lang="en-US" sz="1200" dirty="0">
                  <a:solidFill>
                    <a:srgbClr val="FFFFFF"/>
                  </a:solidFill>
                  <a:latin typeface="Gotham Book" charset="0"/>
                </a:rPr>
                <a:t>healthy man;</a:t>
              </a:r>
            </a:p>
            <a:p>
              <a:pPr algn="ctr" defTabSz="457200"/>
              <a:r>
                <a:rPr lang="en-US" sz="1200" dirty="0">
                  <a:solidFill>
                    <a:srgbClr val="FFFFFF"/>
                  </a:solidFill>
                  <a:latin typeface="Gotham Book" charset="0"/>
                </a:rPr>
                <a:t>Negative family </a:t>
              </a:r>
              <a:r>
                <a:rPr lang="en-US" sz="1200" dirty="0" err="1">
                  <a:solidFill>
                    <a:srgbClr val="FFFFFF"/>
                  </a:solidFill>
                  <a:latin typeface="Gotham Book" charset="0"/>
                </a:rPr>
                <a:t>hx</a:t>
              </a:r>
              <a:r>
                <a:rPr lang="en-US" sz="1200" dirty="0">
                  <a:solidFill>
                    <a:srgbClr val="FFFFFF"/>
                  </a:solidFill>
                  <a:latin typeface="Gotham Book" charset="0"/>
                </a:rPr>
                <a:t>.</a:t>
              </a:r>
            </a:p>
          </p:txBody>
        </p:sp>
        <p:pic>
          <p:nvPicPr>
            <p:cNvPr id="16" name="Picture 15"/>
            <p:cNvPicPr>
              <a:picLocks noChangeAspect="1"/>
            </p:cNvPicPr>
            <p:nvPr/>
          </p:nvPicPr>
          <p:blipFill>
            <a:blip r:embed="rId3"/>
            <a:stretch>
              <a:fillRect/>
            </a:stretch>
          </p:blipFill>
          <p:spPr>
            <a:xfrm>
              <a:off x="7010400" y="1352550"/>
              <a:ext cx="1188964" cy="1579856"/>
            </a:xfrm>
            <a:prstGeom prst="roundRect">
              <a:avLst/>
            </a:prstGeom>
            <a:ln w="28575">
              <a:solidFill>
                <a:schemeClr val="accent1"/>
              </a:solidFill>
            </a:ln>
          </p:spPr>
        </p:pic>
        <p:pic>
          <p:nvPicPr>
            <p:cNvPr id="20" name="Picture 19"/>
            <p:cNvPicPr>
              <a:picLocks noChangeAspect="1"/>
            </p:cNvPicPr>
            <p:nvPr/>
          </p:nvPicPr>
          <p:blipFill>
            <a:blip r:embed="rId3"/>
            <a:stretch>
              <a:fillRect/>
            </a:stretch>
          </p:blipFill>
          <p:spPr>
            <a:xfrm>
              <a:off x="7010522" y="1352550"/>
              <a:ext cx="1188964" cy="1579856"/>
            </a:xfrm>
            <a:prstGeom prst="roundRect">
              <a:avLst/>
            </a:prstGeom>
            <a:ln w="28575">
              <a:solidFill>
                <a:schemeClr val="accent1"/>
              </a:solidFill>
            </a:ln>
          </p:spPr>
        </p:pic>
      </p:grpSp>
      <p:sp>
        <p:nvSpPr>
          <p:cNvPr id="18" name="TextBox 17"/>
          <p:cNvSpPr txBox="1"/>
          <p:nvPr/>
        </p:nvSpPr>
        <p:spPr>
          <a:xfrm>
            <a:off x="152400" y="5537165"/>
            <a:ext cx="4554354" cy="323165"/>
          </a:xfrm>
          <a:prstGeom prst="rect">
            <a:avLst/>
          </a:prstGeom>
          <a:noFill/>
        </p:spPr>
        <p:txBody>
          <a:bodyPr wrap="square" rtlCol="0">
            <a:spAutoFit/>
          </a:bodyPr>
          <a:lstStyle/>
          <a:p>
            <a:pPr defTabSz="457200"/>
            <a:r>
              <a:rPr lang="en-US" sz="500" dirty="0">
                <a:solidFill>
                  <a:srgbClr val="5E696C"/>
                </a:solidFill>
                <a:latin typeface="Gotham Book" charset="0"/>
                <a:ea typeface="Gotham Book" charset="0"/>
                <a:cs typeface="Gotham Book" charset="0"/>
              </a:rPr>
              <a:t>Patient names, images, and pathology photos are illustrative.</a:t>
            </a:r>
          </a:p>
          <a:p>
            <a:pPr defTabSz="457200"/>
            <a:r>
              <a:rPr lang="en-US" sz="500" dirty="0">
                <a:solidFill>
                  <a:srgbClr val="5E696C"/>
                </a:solidFill>
                <a:latin typeface="Gotham Book"/>
              </a:rPr>
              <a:t>American Society of Clinical Oncology (ASCO) and ASCO are registered trademarks of ASCO; National Comprehensive Cancer Network (NCCN) and NCCN are registered trademarks of NCCN. ASCO and NCCN do not endorse any product or therapy.</a:t>
            </a:r>
            <a:r>
              <a:rPr lang="en-US" sz="500" dirty="0">
                <a:solidFill>
                  <a:srgbClr val="5E696C"/>
                </a:solidFill>
                <a:latin typeface="Gotham Book" charset="0"/>
                <a:ea typeface="Gotham Book" charset="0"/>
                <a:cs typeface="Gotham Book" charset="0"/>
              </a:rPr>
              <a:t> </a:t>
            </a:r>
          </a:p>
        </p:txBody>
      </p:sp>
      <p:sp>
        <p:nvSpPr>
          <p:cNvPr id="17" name="Rounded Rectangle 24"/>
          <p:cNvSpPr/>
          <p:nvPr/>
        </p:nvSpPr>
        <p:spPr>
          <a:xfrm>
            <a:off x="762000" y="2182775"/>
            <a:ext cx="5638800" cy="2922627"/>
          </a:xfrm>
          <a:prstGeom prst="roundRect">
            <a:avLst>
              <a:gd name="adj" fmla="val 7839"/>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E696C"/>
              </a:solidFill>
              <a:latin typeface="Gotham Book" charset="0"/>
            </a:endParaRPr>
          </a:p>
        </p:txBody>
      </p:sp>
    </p:spTree>
    <p:extLst>
      <p:ext uri="{BB962C8B-B14F-4D97-AF65-F5344CB8AC3E}">
        <p14:creationId xmlns:p14="http://schemas.microsoft.com/office/powerpoint/2010/main" val="371225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4"/>
          <p:cNvSpPr/>
          <p:nvPr/>
        </p:nvSpPr>
        <p:spPr>
          <a:xfrm>
            <a:off x="304805" y="3112316"/>
            <a:ext cx="8467725" cy="1078684"/>
          </a:xfrm>
          <a:prstGeom prst="roundRect">
            <a:avLst>
              <a:gd name="adj" fmla="val 7839"/>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defTabSz="457200">
              <a:buClr>
                <a:srgbClr val="F8971D"/>
              </a:buClr>
              <a:buFont typeface="Arial"/>
              <a:buChar char="•"/>
            </a:pPr>
            <a:r>
              <a:rPr lang="en-US" altLang="en-US" sz="1600" dirty="0">
                <a:solidFill>
                  <a:srgbClr val="5E696C"/>
                </a:solidFill>
                <a:latin typeface="Gotham Book"/>
              </a:rPr>
              <a:t>His physician recommended that George proceed with a prostatectomy</a:t>
            </a:r>
          </a:p>
          <a:p>
            <a:pPr marL="285750" indent="-285750" defTabSz="457200">
              <a:spcBef>
                <a:spcPts val="1200"/>
              </a:spcBef>
              <a:buClr>
                <a:srgbClr val="F8971D"/>
              </a:buClr>
              <a:buFont typeface="Arial"/>
              <a:buChar char="•"/>
            </a:pPr>
            <a:r>
              <a:rPr lang="en-US" sz="1600" dirty="0">
                <a:solidFill>
                  <a:srgbClr val="5E696C"/>
                </a:solidFill>
                <a:latin typeface="Gotham Book"/>
              </a:rPr>
              <a:t>Final pathology was demonstrative of Gleason 4+3 (75% pattern 4), focal EPE</a:t>
            </a:r>
          </a:p>
        </p:txBody>
      </p:sp>
      <p:sp>
        <p:nvSpPr>
          <p:cNvPr id="2" name="Title 1"/>
          <p:cNvSpPr>
            <a:spLocks noGrp="1"/>
          </p:cNvSpPr>
          <p:nvPr>
            <p:ph type="title"/>
          </p:nvPr>
        </p:nvSpPr>
        <p:spPr>
          <a:xfrm>
            <a:off x="685800" y="228600"/>
            <a:ext cx="8458200" cy="895350"/>
          </a:xfrm>
        </p:spPr>
        <p:txBody>
          <a:bodyPr>
            <a:noAutofit/>
          </a:bodyPr>
          <a:lstStyle/>
          <a:p>
            <a:r>
              <a:rPr lang="en-US" sz="2200" dirty="0"/>
              <a:t>George’s GPS Results </a:t>
            </a:r>
          </a:p>
        </p:txBody>
      </p:sp>
      <p:sp>
        <p:nvSpPr>
          <p:cNvPr id="6" name="Rounded Rectangle 24"/>
          <p:cNvSpPr/>
          <p:nvPr/>
        </p:nvSpPr>
        <p:spPr>
          <a:xfrm>
            <a:off x="1909766" y="2057400"/>
            <a:ext cx="5257800" cy="1295400"/>
          </a:xfrm>
          <a:prstGeom prst="roundRect">
            <a:avLst>
              <a:gd name="adj" fmla="val 6369"/>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srgbClr val="FFFFFF"/>
              </a:solidFill>
              <a:latin typeface="Gotham Book" charset="0"/>
            </a:endParaRPr>
          </a:p>
        </p:txBody>
      </p:sp>
      <p:sp>
        <p:nvSpPr>
          <p:cNvPr id="7" name="Rounded Rectangle 24"/>
          <p:cNvSpPr/>
          <p:nvPr/>
        </p:nvSpPr>
        <p:spPr>
          <a:xfrm>
            <a:off x="1909766" y="3457281"/>
            <a:ext cx="5257800" cy="2181519"/>
          </a:xfrm>
          <a:prstGeom prst="roundRect">
            <a:avLst>
              <a:gd name="adj" fmla="val 6369"/>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srgbClr val="FFFFFF"/>
              </a:solidFill>
              <a:latin typeface="Gotham Book" charset="0"/>
            </a:endParaRPr>
          </a:p>
        </p:txBody>
      </p:sp>
      <p:pic>
        <p:nvPicPr>
          <p:cNvPr id="5" name="Picture 4"/>
          <p:cNvPicPr>
            <a:picLocks noChangeAspect="1"/>
          </p:cNvPicPr>
          <p:nvPr/>
        </p:nvPicPr>
        <p:blipFill>
          <a:blip r:embed="rId3"/>
          <a:stretch>
            <a:fillRect/>
          </a:stretch>
        </p:blipFill>
        <p:spPr>
          <a:xfrm>
            <a:off x="2471295" y="2111893"/>
            <a:ext cx="4134742" cy="1214079"/>
          </a:xfrm>
          <a:prstGeom prst="rect">
            <a:avLst/>
          </a:prstGeom>
        </p:spPr>
      </p:pic>
      <p:pic>
        <p:nvPicPr>
          <p:cNvPr id="9" name="Picture 8"/>
          <p:cNvPicPr>
            <a:picLocks noChangeAspect="1"/>
          </p:cNvPicPr>
          <p:nvPr/>
        </p:nvPicPr>
        <p:blipFill>
          <a:blip r:embed="rId4"/>
          <a:stretch>
            <a:fillRect/>
          </a:stretch>
        </p:blipFill>
        <p:spPr>
          <a:xfrm>
            <a:off x="1993867" y="3537099"/>
            <a:ext cx="5089598" cy="2033035"/>
          </a:xfrm>
          <a:prstGeom prst="rect">
            <a:avLst/>
          </a:prstGeom>
          <a:noFill/>
        </p:spPr>
      </p:pic>
    </p:spTree>
    <p:extLst>
      <p:ext uri="{BB962C8B-B14F-4D97-AF65-F5344CB8AC3E}">
        <p14:creationId xmlns:p14="http://schemas.microsoft.com/office/powerpoint/2010/main" val="21202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agonal Stripe 35"/>
          <p:cNvSpPr/>
          <p:nvPr/>
        </p:nvSpPr>
        <p:spPr>
          <a:xfrm rot="21420000" flipV="1">
            <a:off x="3776066" y="4980976"/>
            <a:ext cx="2113651"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otham Light"/>
            </a:endParaRPr>
          </a:p>
        </p:txBody>
      </p:sp>
      <p:sp>
        <p:nvSpPr>
          <p:cNvPr id="37" name="Diagonal Stripe 36"/>
          <p:cNvSpPr/>
          <p:nvPr/>
        </p:nvSpPr>
        <p:spPr>
          <a:xfrm rot="840000">
            <a:off x="4371238" y="1339208"/>
            <a:ext cx="2142762"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otham Light"/>
            </a:endParaRPr>
          </a:p>
        </p:txBody>
      </p:sp>
      <p:sp>
        <p:nvSpPr>
          <p:cNvPr id="2" name="Title 1"/>
          <p:cNvSpPr>
            <a:spLocks noGrp="1"/>
          </p:cNvSpPr>
          <p:nvPr>
            <p:ph type="title"/>
          </p:nvPr>
        </p:nvSpPr>
        <p:spPr/>
        <p:txBody>
          <a:bodyPr>
            <a:noAutofit/>
          </a:bodyPr>
          <a:lstStyle/>
          <a:p>
            <a:pPr algn="ctr"/>
            <a:r>
              <a:rPr lang="en-US" b="0" dirty="0">
                <a:solidFill>
                  <a:srgbClr val="711C71"/>
                </a:solidFill>
              </a:rPr>
              <a:t>How Onco</a:t>
            </a:r>
            <a:r>
              <a:rPr lang="en-US" b="0" i="1" dirty="0">
                <a:solidFill>
                  <a:srgbClr val="711C71"/>
                </a:solidFill>
              </a:rPr>
              <a:t>type</a:t>
            </a:r>
            <a:r>
              <a:rPr lang="en-US" b="0" dirty="0">
                <a:solidFill>
                  <a:srgbClr val="711C71"/>
                </a:solidFill>
              </a:rPr>
              <a:t> DX</a:t>
            </a:r>
            <a:r>
              <a:rPr lang="en-US" b="0" dirty="0">
                <a:solidFill>
                  <a:srgbClr val="711C71"/>
                </a:solidFill>
                <a:latin typeface="GothAM LIGHT"/>
                <a:cs typeface="GothAM LIGHT"/>
              </a:rPr>
              <a:t>®</a:t>
            </a:r>
            <a:r>
              <a:rPr lang="en-US" b="0" dirty="0">
                <a:solidFill>
                  <a:srgbClr val="711C71"/>
                </a:solidFill>
              </a:rPr>
              <a:t> GPS </a:t>
            </a:r>
            <a:r>
              <a:rPr lang="en-US" dirty="0">
                <a:solidFill>
                  <a:srgbClr val="711C71"/>
                </a:solidFill>
              </a:rPr>
              <a:t>Can Help</a:t>
            </a:r>
            <a:r>
              <a:rPr lang="en-US" b="0" dirty="0">
                <a:solidFill>
                  <a:srgbClr val="711C71"/>
                </a:solidFill>
              </a:rPr>
              <a:t> Decision Making</a:t>
            </a:r>
            <a:endParaRPr lang="en-US" b="0" dirty="0"/>
          </a:p>
        </p:txBody>
      </p:sp>
      <p:grpSp>
        <p:nvGrpSpPr>
          <p:cNvPr id="3" name="Group 5"/>
          <p:cNvGrpSpPr/>
          <p:nvPr/>
        </p:nvGrpSpPr>
        <p:grpSpPr>
          <a:xfrm>
            <a:off x="6400800" y="1219200"/>
            <a:ext cx="1981197" cy="2035178"/>
            <a:chOff x="6232111" y="1597709"/>
            <a:chExt cx="1550040" cy="1592273"/>
          </a:xfrm>
        </p:grpSpPr>
        <p:pic>
          <p:nvPicPr>
            <p:cNvPr id="45" name="Picture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0579" y="1597709"/>
              <a:ext cx="883013" cy="972387"/>
            </a:xfrm>
            <a:prstGeom prst="roundRect">
              <a:avLst/>
            </a:prstGeom>
            <a:ln w="19050" cmpd="sng">
              <a:solidFill>
                <a:srgbClr val="711C71"/>
              </a:solidFill>
            </a:ln>
          </p:spPr>
        </p:pic>
        <p:grpSp>
          <p:nvGrpSpPr>
            <p:cNvPr id="4" name="Group 37"/>
            <p:cNvGrpSpPr/>
            <p:nvPr/>
          </p:nvGrpSpPr>
          <p:grpSpPr>
            <a:xfrm>
              <a:off x="6232111" y="2613134"/>
              <a:ext cx="1550040" cy="576848"/>
              <a:chOff x="5908885" y="2743200"/>
              <a:chExt cx="1741648" cy="576848"/>
            </a:xfrm>
          </p:grpSpPr>
          <p:sp>
            <p:nvSpPr>
              <p:cNvPr id="39" name="Rounded Rectangle 38"/>
              <p:cNvSpPr/>
              <p:nvPr/>
            </p:nvSpPr>
            <p:spPr>
              <a:xfrm rot="5400000">
                <a:off x="6495005" y="2194293"/>
                <a:ext cx="576848" cy="1674662"/>
              </a:xfrm>
              <a:prstGeom prst="roundRect">
                <a:avLst/>
              </a:prstGeom>
              <a:solidFill>
                <a:schemeClr val="accent3">
                  <a:lumMod val="20000"/>
                  <a:lumOff val="80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Gotham Light"/>
                </a:endParaRPr>
              </a:p>
            </p:txBody>
          </p:sp>
          <p:sp>
            <p:nvSpPr>
              <p:cNvPr id="41" name="Trapezoid 40"/>
              <p:cNvSpPr/>
              <p:nvPr/>
            </p:nvSpPr>
            <p:spPr>
              <a:xfrm>
                <a:off x="5908885" y="2836213"/>
                <a:ext cx="1741648" cy="345872"/>
              </a:xfrm>
              <a:prstGeom prst="trapezoid">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Gotham Light"/>
                  </a:rPr>
                  <a:t>GPS = </a:t>
                </a:r>
                <a:r>
                  <a:rPr lang="en-US" sz="1400" b="1" kern="0" dirty="0">
                    <a:solidFill>
                      <a:schemeClr val="tx1"/>
                    </a:solidFill>
                    <a:latin typeface="Gotham Light"/>
                  </a:rPr>
                  <a:t>12</a:t>
                </a:r>
                <a:endParaRPr kumimoji="0" lang="en-US" sz="1400" b="1" i="0" u="none" strike="noStrike" kern="0" cap="none" spc="0" normalizeH="0" baseline="0" noProof="0" dirty="0">
                  <a:ln>
                    <a:noFill/>
                  </a:ln>
                  <a:solidFill>
                    <a:schemeClr val="tx1"/>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lang="en-US" sz="1400" b="1" kern="0" dirty="0">
                    <a:solidFill>
                      <a:schemeClr val="tx1"/>
                    </a:solidFill>
                    <a:latin typeface="Gotham Light"/>
                  </a:rPr>
                  <a:t>AP </a:t>
                </a:r>
                <a:r>
                  <a:rPr kumimoji="0" lang="en-US" sz="1400" b="1" i="0" u="none" strike="noStrike" kern="0" cap="none" spc="0" normalizeH="0" baseline="0" noProof="0" dirty="0">
                    <a:ln>
                      <a:noFill/>
                    </a:ln>
                    <a:solidFill>
                      <a:schemeClr val="tx1"/>
                    </a:solidFill>
                    <a:effectLst/>
                    <a:uLnTx/>
                    <a:uFillTx/>
                    <a:latin typeface="Gotham Light"/>
                  </a:rPr>
                  <a:t>= </a:t>
                </a:r>
                <a:r>
                  <a:rPr lang="en-US" sz="1400" b="1" kern="0" dirty="0">
                    <a:solidFill>
                      <a:schemeClr val="tx1"/>
                    </a:solidFill>
                    <a:latin typeface="Gotham Light"/>
                  </a:rPr>
                  <a:t>16%</a:t>
                </a:r>
                <a:endParaRPr kumimoji="0" lang="en-US" sz="1400" b="1" i="0" u="none" strike="noStrike" kern="0" cap="none" spc="0" normalizeH="0" baseline="0" noProof="0" dirty="0">
                  <a:ln>
                    <a:noFill/>
                  </a:ln>
                  <a:solidFill>
                    <a:schemeClr val="tx1"/>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Gotham Light"/>
                  </a:rPr>
                  <a:t>Active Surveillance</a:t>
                </a:r>
              </a:p>
            </p:txBody>
          </p:sp>
        </p:grpSp>
      </p:grpSp>
      <p:sp>
        <p:nvSpPr>
          <p:cNvPr id="50" name="Rounded Rectangle 49"/>
          <p:cNvSpPr/>
          <p:nvPr/>
        </p:nvSpPr>
        <p:spPr>
          <a:xfrm rot="5400000">
            <a:off x="6451249" y="5460649"/>
            <a:ext cx="737303" cy="1904998"/>
          </a:xfrm>
          <a:prstGeom prst="roundRect">
            <a:avLst/>
          </a:prstGeom>
          <a:solidFill>
            <a:srgbClr val="FF8E8B"/>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Gotham Light"/>
            </a:endParaRPr>
          </a:p>
        </p:txBody>
      </p:sp>
      <p:sp>
        <p:nvSpPr>
          <p:cNvPr id="49" name="Trapezoid 48"/>
          <p:cNvSpPr/>
          <p:nvPr/>
        </p:nvSpPr>
        <p:spPr>
          <a:xfrm>
            <a:off x="6045030" y="6144702"/>
            <a:ext cx="1498770" cy="484698"/>
          </a:xfrm>
          <a:prstGeom prst="trapezoid">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Gotham Light"/>
              </a:rPr>
              <a:t>GPS = </a:t>
            </a:r>
            <a:r>
              <a:rPr lang="en-US" sz="1400" b="1" kern="0" dirty="0">
                <a:solidFill>
                  <a:schemeClr val="tx1"/>
                </a:solidFill>
                <a:latin typeface="Gotham Light"/>
              </a:rPr>
              <a:t>61</a:t>
            </a:r>
            <a:endParaRPr kumimoji="0" lang="en-US" sz="1400" b="1" i="0" u="none" strike="noStrike" kern="0" cap="none" spc="0" normalizeH="0" baseline="0" noProof="0" dirty="0">
              <a:ln>
                <a:noFill/>
              </a:ln>
              <a:solidFill>
                <a:schemeClr val="tx1"/>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lang="en-US" sz="1400" b="1" kern="0" dirty="0">
                <a:solidFill>
                  <a:schemeClr val="tx1"/>
                </a:solidFill>
                <a:latin typeface="Gotham Light"/>
              </a:rPr>
              <a:t>AP= 65%</a:t>
            </a:r>
            <a:endParaRPr kumimoji="0" lang="en-US" sz="1400" b="1" i="0" u="none" strike="noStrike" kern="0" cap="none" spc="0" normalizeH="0" baseline="0" noProof="0" dirty="0">
              <a:ln>
                <a:noFill/>
              </a:ln>
              <a:solidFill>
                <a:schemeClr val="tx1"/>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Gotham Light"/>
              </a:rPr>
              <a:t>Surgery</a:t>
            </a:r>
          </a:p>
        </p:txBody>
      </p:sp>
      <p:grpSp>
        <p:nvGrpSpPr>
          <p:cNvPr id="12" name="Group 11"/>
          <p:cNvGrpSpPr/>
          <p:nvPr/>
        </p:nvGrpSpPr>
        <p:grpSpPr>
          <a:xfrm>
            <a:off x="381000" y="1295400"/>
            <a:ext cx="4885056" cy="4854072"/>
            <a:chOff x="381000" y="1295400"/>
            <a:chExt cx="4885056" cy="4854072"/>
          </a:xfrm>
        </p:grpSpPr>
        <p:grpSp>
          <p:nvGrpSpPr>
            <p:cNvPr id="7" name="Group 60"/>
            <p:cNvGrpSpPr/>
            <p:nvPr/>
          </p:nvGrpSpPr>
          <p:grpSpPr>
            <a:xfrm rot="720000">
              <a:off x="1878259" y="2197804"/>
              <a:ext cx="2142762" cy="1378712"/>
              <a:chOff x="3030146" y="1479877"/>
              <a:chExt cx="1951789" cy="1378712"/>
            </a:xfrm>
          </p:grpSpPr>
          <p:sp>
            <p:nvSpPr>
              <p:cNvPr id="76" name="Diagonal Stripe 75"/>
              <p:cNvSpPr/>
              <p:nvPr/>
            </p:nvSpPr>
            <p:spPr>
              <a:xfrm rot="120000">
                <a:off x="3030146" y="1479877"/>
                <a:ext cx="1951789"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otham Light"/>
                </a:endParaRPr>
              </a:p>
            </p:txBody>
          </p:sp>
          <p:sp>
            <p:nvSpPr>
              <p:cNvPr id="77" name="TextBox 76"/>
              <p:cNvSpPr txBox="1"/>
              <p:nvPr/>
            </p:nvSpPr>
            <p:spPr>
              <a:xfrm rot="19740000">
                <a:off x="3315986" y="1932656"/>
                <a:ext cx="94938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kern="0" dirty="0">
                    <a:solidFill>
                      <a:prstClr val="white"/>
                    </a:solidFill>
                    <a:latin typeface="Gotham Light"/>
                  </a:rPr>
                  <a:t>60 – 70%</a:t>
                </a:r>
                <a:endParaRPr kumimoji="0" lang="en-US" sz="1800" b="1" i="0" u="none" strike="noStrike" kern="0" cap="none" spc="0" normalizeH="0" baseline="0" noProof="0" dirty="0">
                  <a:ln>
                    <a:noFill/>
                  </a:ln>
                  <a:solidFill>
                    <a:prstClr val="white"/>
                  </a:solidFill>
                  <a:effectLst/>
                  <a:uLnTx/>
                  <a:uFillTx/>
                  <a:latin typeface="Gotham Light"/>
                </a:endParaRPr>
              </a:p>
            </p:txBody>
          </p:sp>
        </p:grpSp>
        <p:sp>
          <p:nvSpPr>
            <p:cNvPr id="74" name="Rounded Rectangle 73"/>
            <p:cNvSpPr/>
            <p:nvPr/>
          </p:nvSpPr>
          <p:spPr>
            <a:xfrm rot="5400000">
              <a:off x="3179578" y="1520952"/>
              <a:ext cx="1600200" cy="1453896"/>
            </a:xfrm>
            <a:prstGeom prst="roundRect">
              <a:avLst/>
            </a:prstGeom>
            <a:solidFill>
              <a:schemeClr val="accent3">
                <a:lumMod val="20000"/>
                <a:lumOff val="80000"/>
              </a:schemeClr>
            </a:solidFill>
            <a:ln w="19050" cmpd="sng">
              <a:solidFill>
                <a:srgbClr val="6A737B"/>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Gotham Light"/>
              </a:endParaRPr>
            </a:p>
          </p:txBody>
        </p:sp>
        <p:sp>
          <p:nvSpPr>
            <p:cNvPr id="75" name="Trapezoid 74"/>
            <p:cNvSpPr/>
            <p:nvPr/>
          </p:nvSpPr>
          <p:spPr>
            <a:xfrm>
              <a:off x="3166124" y="1298572"/>
              <a:ext cx="1676166" cy="1907726"/>
            </a:xfrm>
            <a:prstGeom prst="trapezoid">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latin typeface="Gotham Light"/>
                </a:rPr>
                <a:t>Favorable Pathology </a:t>
              </a:r>
            </a:p>
            <a:p>
              <a:pPr marL="0" marR="0" lvl="0" indent="0" algn="ctr" defTabSz="533400" eaLnBrk="1" fontAlgn="auto" latinLnBrk="0" hangingPunct="1">
                <a:lnSpc>
                  <a:spcPct val="100000"/>
                </a:lnSpc>
                <a:spcBef>
                  <a:spcPct val="0"/>
                </a:spcBef>
                <a:spcAft>
                  <a:spcPts val="0"/>
                </a:spcAft>
                <a:buClrTx/>
                <a:buSzTx/>
                <a:buFontTx/>
                <a:buNone/>
                <a:tabLst/>
                <a:defRPr/>
              </a:pPr>
              <a:endParaRPr kumimoji="0" lang="en-US" sz="400" b="1" i="0" u="none" strike="noStrike" kern="0" cap="none" spc="0" normalizeH="0" baseline="0" noProof="0" dirty="0">
                <a:ln>
                  <a:noFill/>
                </a:ln>
                <a:solidFill>
                  <a:schemeClr val="tx1"/>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Gotham Light"/>
                </a:rPr>
                <a:t>Organ Confined</a:t>
              </a:r>
            </a:p>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Gotham Light"/>
                </a:rPr>
                <a:t>Gleason 3+3 OR Gleason 3+4</a:t>
              </a:r>
            </a:p>
          </p:txBody>
        </p:sp>
        <p:grpSp>
          <p:nvGrpSpPr>
            <p:cNvPr id="8" name="Group 46"/>
            <p:cNvGrpSpPr/>
            <p:nvPr/>
          </p:nvGrpSpPr>
          <p:grpSpPr>
            <a:xfrm>
              <a:off x="1940697" y="4034442"/>
              <a:ext cx="2113651" cy="1378712"/>
              <a:chOff x="3057462" y="4816884"/>
              <a:chExt cx="1951789" cy="1378712"/>
            </a:xfrm>
          </p:grpSpPr>
          <p:sp>
            <p:nvSpPr>
              <p:cNvPr id="81" name="Diagonal Stripe 80"/>
              <p:cNvSpPr/>
              <p:nvPr/>
            </p:nvSpPr>
            <p:spPr>
              <a:xfrm rot="21360000" flipV="1">
                <a:off x="3057462" y="4816884"/>
                <a:ext cx="1951789"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otham Light"/>
                </a:endParaRPr>
              </a:p>
            </p:txBody>
          </p:sp>
          <p:sp>
            <p:nvSpPr>
              <p:cNvPr id="82" name="TextBox 81"/>
              <p:cNvSpPr txBox="1"/>
              <p:nvPr/>
            </p:nvSpPr>
            <p:spPr>
              <a:xfrm rot="1680000">
                <a:off x="3332907" y="5355037"/>
                <a:ext cx="96245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kern="0" dirty="0">
                    <a:solidFill>
                      <a:prstClr val="white"/>
                    </a:solidFill>
                    <a:latin typeface="Gotham Light"/>
                  </a:rPr>
                  <a:t>30 – 40%</a:t>
                </a:r>
                <a:endParaRPr kumimoji="0" lang="en-US" sz="1800" b="1" i="0" u="none" strike="noStrike" kern="0" cap="none" spc="0" normalizeH="0" baseline="0" noProof="0" dirty="0">
                  <a:ln>
                    <a:noFill/>
                  </a:ln>
                  <a:solidFill>
                    <a:prstClr val="white"/>
                  </a:solidFill>
                  <a:effectLst/>
                  <a:uLnTx/>
                  <a:uFillTx/>
                  <a:latin typeface="Gotham Light"/>
                </a:endParaRPr>
              </a:p>
            </p:txBody>
          </p:sp>
        </p:grpSp>
        <p:sp>
          <p:nvSpPr>
            <p:cNvPr id="80" name="Rounded Rectangle 79"/>
            <p:cNvSpPr/>
            <p:nvPr/>
          </p:nvSpPr>
          <p:spPr>
            <a:xfrm>
              <a:off x="3283502" y="4475443"/>
              <a:ext cx="1463040" cy="1661676"/>
            </a:xfrm>
            <a:prstGeom prst="roundRect">
              <a:avLst/>
            </a:prstGeom>
            <a:solidFill>
              <a:srgbClr val="FF8E8B"/>
            </a:solidFill>
            <a:ln w="19050" cmpd="sng">
              <a:solidFill>
                <a:schemeClr val="accent4"/>
              </a:solidFill>
            </a:ln>
            <a:effectLst>
              <a:outerShdw blurRad="50800" dist="38100" dir="2700000" algn="tl" rotWithShape="0">
                <a:srgbClr val="000000">
                  <a:alpha val="43000"/>
                </a:srgbClr>
              </a:outerShdw>
            </a:effectLst>
          </p:spPr>
          <p:txBody>
            <a:bodyPr wrap="square" lIns="0" rIns="0" anchor="ctr">
              <a:spAutoFit/>
            </a:bodyPr>
            <a:lstStyle/>
            <a:p>
              <a:pPr marL="0" marR="0" lvl="0" indent="0" algn="ctr" defTabSz="533400" eaLnBrk="1" fontAlgn="auto" latinLnBrk="0" hangingPunct="1">
                <a:lnSpc>
                  <a:spcPct val="100000"/>
                </a:lnSpc>
                <a:spcBef>
                  <a:spcPct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Gotham Light"/>
                </a:rPr>
                <a:t>Adverse Pathology </a:t>
              </a:r>
            </a:p>
            <a:p>
              <a:pPr marL="0" marR="0" lvl="0" indent="0" algn="ctr" defTabSz="533400" eaLnBrk="1" fontAlgn="auto" latinLnBrk="0" hangingPunct="1">
                <a:lnSpc>
                  <a:spcPct val="100000"/>
                </a:lnSpc>
                <a:spcBef>
                  <a:spcPct val="0"/>
                </a:spcBef>
                <a:spcAft>
                  <a:spcPts val="0"/>
                </a:spcAft>
                <a:buClrTx/>
                <a:buSzTx/>
                <a:buFontTx/>
                <a:buNone/>
                <a:tabLst/>
                <a:defRPr/>
              </a:pPr>
              <a:endParaRPr kumimoji="0" lang="en-US" sz="600" b="1" i="0" u="none" strike="noStrike" kern="0" cap="none" spc="0" normalizeH="0" baseline="0" noProof="0" dirty="0">
                <a:ln>
                  <a:noFill/>
                </a:ln>
                <a:solidFill>
                  <a:srgbClr val="000000"/>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Gotham Light"/>
                </a:rPr>
                <a:t> Gleason ≥4+3 and/or ≥pT3</a:t>
              </a:r>
            </a:p>
            <a:p>
              <a:pPr marL="0" marR="0" lvl="0" indent="0" algn="ctr" defTabSz="533400" eaLnBrk="1" fontAlgn="auto" latinLnBrk="0" hangingPunct="1">
                <a:lnSpc>
                  <a:spcPct val="100000"/>
                </a:lnSpc>
                <a:spcBef>
                  <a:spcPct val="0"/>
                </a:spcBef>
                <a:spcAft>
                  <a:spcPts val="0"/>
                </a:spcAft>
                <a:buClrTx/>
                <a:buSzTx/>
                <a:buFontTx/>
                <a:buNone/>
                <a:tabLst/>
                <a:defRPr/>
              </a:pPr>
              <a:endParaRPr kumimoji="0" lang="en-US" sz="1400" b="0" i="0" u="none" strike="noStrike" kern="0" cap="none" spc="0" normalizeH="0" baseline="30000" noProof="0" dirty="0">
                <a:ln>
                  <a:noFill/>
                </a:ln>
                <a:solidFill>
                  <a:srgbClr val="000000"/>
                </a:solidFill>
                <a:effectLst/>
                <a:uLnTx/>
                <a:uFillTx/>
                <a:latin typeface="Gotham Light"/>
              </a:endParaRPr>
            </a:p>
            <a:p>
              <a:pPr marL="0" marR="0" lvl="0" indent="0" algn="ctr" defTabSz="533400" eaLnBrk="1" fontAlgn="auto" latinLnBrk="0" hangingPunct="1">
                <a:lnSpc>
                  <a:spcPct val="100000"/>
                </a:lnSpc>
                <a:spcBef>
                  <a:spcPct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Gotham Light"/>
              </a:endParaRPr>
            </a:p>
          </p:txBody>
        </p:sp>
        <p:grpSp>
          <p:nvGrpSpPr>
            <p:cNvPr id="9" name="Group 16"/>
            <p:cNvGrpSpPr/>
            <p:nvPr/>
          </p:nvGrpSpPr>
          <p:grpSpPr>
            <a:xfrm>
              <a:off x="2622549" y="3230083"/>
              <a:ext cx="2643507" cy="1096437"/>
              <a:chOff x="3351400" y="3272713"/>
              <a:chExt cx="5427518" cy="1096437"/>
            </a:xfrm>
          </p:grpSpPr>
          <p:sp>
            <p:nvSpPr>
              <p:cNvPr id="84" name="Rounded Rectangle 83"/>
              <p:cNvSpPr/>
              <p:nvPr/>
            </p:nvSpPr>
            <p:spPr>
              <a:xfrm>
                <a:off x="3430563" y="3272713"/>
                <a:ext cx="5338839" cy="1096437"/>
              </a:xfrm>
              <a:prstGeom prst="roundRect">
                <a:avLst/>
              </a:prstGeom>
              <a:noFill/>
              <a:ln w="28575"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otham Light"/>
                  </a:rPr>
                  <a:t>                   </a:t>
                </a:r>
              </a:p>
            </p:txBody>
          </p:sp>
          <p:sp>
            <p:nvSpPr>
              <p:cNvPr id="85" name="Content Placeholder 89"/>
              <p:cNvSpPr txBox="1">
                <a:spLocks/>
              </p:cNvSpPr>
              <p:nvPr/>
            </p:nvSpPr>
            <p:spPr>
              <a:xfrm>
                <a:off x="3351400" y="3284490"/>
                <a:ext cx="5427518" cy="1071859"/>
              </a:xfrm>
              <a:prstGeom prst="rect">
                <a:avLst/>
              </a:prstGeom>
              <a:noFill/>
              <a:ln w="28575" cmpd="sng">
                <a:noFill/>
              </a:ln>
            </p:spPr>
            <p:txBody>
              <a:bodyPr anchor="ctr">
                <a:no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Gotham Light"/>
                    <a:ea typeface="+mn-ea"/>
                    <a:cs typeface="Gotham Light"/>
                  </a:rPr>
                  <a:t>Key Decision Point</a:t>
                </a:r>
                <a:endParaRPr kumimoji="0" lang="en-US" sz="1200" b="1" i="0" u="none" strike="noStrike" kern="1200" cap="none" spc="0" normalizeH="0" baseline="0" noProof="0" dirty="0">
                  <a:ln>
                    <a:noFill/>
                  </a:ln>
                  <a:solidFill>
                    <a:prstClr val="black"/>
                  </a:solidFill>
                  <a:effectLst/>
                  <a:uLnTx/>
                  <a:uFillTx/>
                  <a:latin typeface="Gotham Light"/>
                  <a:ea typeface="+mn-ea"/>
                  <a:cs typeface="Gotham Light"/>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Gotham Light"/>
                    <a:ea typeface="+mn-ea"/>
                    <a:cs typeface="Gotham Light"/>
                  </a:rPr>
                  <a:t>Likelihood of </a:t>
                </a:r>
                <a:r>
                  <a:rPr kumimoji="0" lang="en-US" sz="1200" b="1" i="0" u="none" strike="noStrike" kern="1200" cap="none" spc="0" normalizeH="0" baseline="0" noProof="0" dirty="0">
                    <a:ln>
                      <a:noFill/>
                    </a:ln>
                    <a:solidFill>
                      <a:prstClr val="black"/>
                    </a:solidFill>
                    <a:effectLst/>
                    <a:uLnTx/>
                    <a:uFillTx/>
                    <a:latin typeface="Gotham Light"/>
                    <a:ea typeface="+mn-ea"/>
                    <a:cs typeface="Gotham Light"/>
                  </a:rPr>
                  <a:t>Adverse Pathology </a:t>
                </a:r>
                <a:r>
                  <a:rPr kumimoji="0" lang="en-US" sz="1200" b="0" i="0" u="none" strike="noStrike" kern="1200" cap="none" spc="0" normalizeH="0" baseline="0" noProof="0" dirty="0">
                    <a:ln>
                      <a:noFill/>
                    </a:ln>
                    <a:solidFill>
                      <a:prstClr val="black"/>
                    </a:solidFill>
                    <a:effectLst/>
                    <a:uLnTx/>
                    <a:uFillTx/>
                    <a:latin typeface="Gotham Light"/>
                    <a:ea typeface="+mn-ea"/>
                    <a:cs typeface="Gotham Light"/>
                  </a:rPr>
                  <a:t>is pivotal in the risk assessment of </a:t>
                </a:r>
                <a:r>
                  <a:rPr kumimoji="0" lang="en-US" sz="1200" b="0" i="0" u="none" strike="noStrike" kern="1200" cap="none" spc="0" normalizeH="0" baseline="0" noProof="0" dirty="0" err="1">
                    <a:ln>
                      <a:noFill/>
                    </a:ln>
                    <a:solidFill>
                      <a:prstClr val="black"/>
                    </a:solidFill>
                    <a:effectLst/>
                    <a:uLnTx/>
                    <a:uFillTx/>
                    <a:latin typeface="Gotham Light"/>
                    <a:ea typeface="+mn-ea"/>
                    <a:cs typeface="Gotham Light"/>
                  </a:rPr>
                  <a:t>PCa</a:t>
                </a:r>
                <a:r>
                  <a:rPr kumimoji="0" lang="en-US" sz="1200" b="0" i="0" u="none" strike="noStrike" kern="1200" cap="none" spc="0" normalizeH="0" baseline="0" noProof="0" dirty="0">
                    <a:ln>
                      <a:noFill/>
                    </a:ln>
                    <a:solidFill>
                      <a:prstClr val="black"/>
                    </a:solidFill>
                    <a:effectLst/>
                    <a:uLnTx/>
                    <a:uFillTx/>
                    <a:latin typeface="Gotham Light"/>
                    <a:ea typeface="+mn-ea"/>
                    <a:cs typeface="Gotham Light"/>
                  </a:rPr>
                  <a:t> and initial treatment selection</a:t>
                </a:r>
              </a:p>
            </p:txBody>
          </p:sp>
        </p:grpSp>
        <p:grpSp>
          <p:nvGrpSpPr>
            <p:cNvPr id="11" name="Group 2"/>
            <p:cNvGrpSpPr/>
            <p:nvPr/>
          </p:nvGrpSpPr>
          <p:grpSpPr>
            <a:xfrm>
              <a:off x="381000" y="2069130"/>
              <a:ext cx="1743517" cy="3486641"/>
              <a:chOff x="210150" y="2193228"/>
              <a:chExt cx="1743517" cy="2289951"/>
            </a:xfrm>
          </p:grpSpPr>
          <p:sp>
            <p:nvSpPr>
              <p:cNvPr id="186" name="Rounded Rectangle 185"/>
              <p:cNvSpPr/>
              <p:nvPr/>
            </p:nvSpPr>
            <p:spPr>
              <a:xfrm>
                <a:off x="269597" y="2279333"/>
                <a:ext cx="1623071" cy="2089011"/>
              </a:xfrm>
              <a:prstGeom prst="roundRect">
                <a:avLst/>
              </a:prstGeom>
              <a:gradFill flip="none" rotWithShape="1">
                <a:gsLst>
                  <a:gs pos="100000">
                    <a:schemeClr val="accent4">
                      <a:lumMod val="40000"/>
                      <a:lumOff val="60000"/>
                    </a:schemeClr>
                  </a:gs>
                  <a:gs pos="0">
                    <a:schemeClr val="accent4">
                      <a:lumMod val="75000"/>
                    </a:schemeClr>
                  </a:gs>
                </a:gsLst>
                <a:lin ang="0" scaled="1"/>
                <a:tileRect/>
              </a:grad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otham Light"/>
                </a:endParaRPr>
              </a:p>
            </p:txBody>
          </p:sp>
          <p:sp>
            <p:nvSpPr>
              <p:cNvPr id="187" name="Rectangle 186"/>
              <p:cNvSpPr/>
              <p:nvPr/>
            </p:nvSpPr>
            <p:spPr>
              <a:xfrm>
                <a:off x="210150" y="2193228"/>
                <a:ext cx="1743517" cy="2289951"/>
              </a:xfrm>
              <a:prstGeom prst="rect">
                <a:avLst/>
              </a:prstGeom>
              <a:effectLst>
                <a:outerShdw blurRad="50800" dist="38100" dir="2700000" algn="tl" rotWithShape="0">
                  <a:srgbClr val="000000">
                    <a:alpha val="43000"/>
                  </a:srgbClr>
                </a:outerShdw>
                <a:softEdge rad="914400"/>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solidFill>
                        <a:prstClr val="white">
                          <a:alpha val="26000"/>
                        </a:prstClr>
                      </a:solidFill>
                    </a:ln>
                    <a:solidFill>
                      <a:srgbClr val="6A737B">
                        <a:lumMod val="60000"/>
                        <a:lumOff val="40000"/>
                      </a:srgbClr>
                    </a:solidFill>
                    <a:effectLst/>
                    <a:uLnTx/>
                    <a:uFillTx/>
                    <a:latin typeface="Gotham Light"/>
                  </a:rPr>
                  <a:t>?</a:t>
                </a:r>
              </a:p>
            </p:txBody>
          </p:sp>
          <p:sp>
            <p:nvSpPr>
              <p:cNvPr id="193" name="Rectangle 192"/>
              <p:cNvSpPr/>
              <p:nvPr/>
            </p:nvSpPr>
            <p:spPr>
              <a:xfrm>
                <a:off x="241375" y="2706935"/>
                <a:ext cx="1709864" cy="1020813"/>
              </a:xfrm>
              <a:prstGeom prst="rect">
                <a:avLst/>
              </a:prstGeom>
              <a:no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kern="0" dirty="0">
                    <a:solidFill>
                      <a:srgbClr val="FFFFFF"/>
                    </a:solidFill>
                    <a:effectLst>
                      <a:glow rad="101600">
                        <a:prstClr val="black">
                          <a:alpha val="49000"/>
                        </a:prstClr>
                      </a:glow>
                    </a:effectLst>
                    <a:latin typeface="Gotham Light"/>
                  </a:rPr>
                  <a:t>They Look Alike Clinically but Are They Alike Biologically</a:t>
                </a:r>
                <a:endParaRPr kumimoji="0" lang="en-US" sz="1900" b="0" i="0" u="none" strike="noStrike" kern="0" cap="none" spc="0" normalizeH="0" baseline="0" noProof="0" dirty="0">
                  <a:ln>
                    <a:noFill/>
                  </a:ln>
                  <a:solidFill>
                    <a:srgbClr val="FFFFFF"/>
                  </a:solidFill>
                  <a:effectLst>
                    <a:glow rad="101600">
                      <a:prstClr val="black">
                        <a:alpha val="49000"/>
                      </a:prstClr>
                    </a:glow>
                  </a:effectLst>
                  <a:uLnTx/>
                  <a:uFillTx/>
                  <a:latin typeface="Gotham Light"/>
                </a:endParaRPr>
              </a:p>
            </p:txBody>
          </p:sp>
        </p:grpSp>
        <p:sp>
          <p:nvSpPr>
            <p:cNvPr id="57" name="Rectangle 56"/>
            <p:cNvSpPr/>
            <p:nvPr/>
          </p:nvSpPr>
          <p:spPr>
            <a:xfrm>
              <a:off x="3347903" y="1295400"/>
              <a:ext cx="1358723" cy="19142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otham LIGHT"/>
              </a:endParaRPr>
            </a:p>
          </p:txBody>
        </p:sp>
        <p:sp>
          <p:nvSpPr>
            <p:cNvPr id="65" name="Rectangle 64"/>
            <p:cNvSpPr/>
            <p:nvPr/>
          </p:nvSpPr>
          <p:spPr>
            <a:xfrm>
              <a:off x="3381231" y="4701041"/>
              <a:ext cx="1358723" cy="14484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otham LIGHT"/>
              </a:endParaRPr>
            </a:p>
          </p:txBody>
        </p:sp>
      </p:grpSp>
      <p:sp>
        <p:nvSpPr>
          <p:cNvPr id="6" name="Slide Number Placeholder 5"/>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FEEF21-D2D5-1D4F-894E-A1104073CB8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pic>
        <p:nvPicPr>
          <p:cNvPr id="40" name="Picture 39"/>
          <p:cNvPicPr>
            <a:picLocks noChangeAspect="1"/>
          </p:cNvPicPr>
          <p:nvPr/>
        </p:nvPicPr>
        <p:blipFill>
          <a:blip r:embed="rId4"/>
          <a:stretch>
            <a:fillRect/>
          </a:stretch>
        </p:blipFill>
        <p:spPr>
          <a:xfrm>
            <a:off x="6248400" y="4363744"/>
            <a:ext cx="1188964" cy="1579856"/>
          </a:xfrm>
          <a:prstGeom prst="roundRect">
            <a:avLst/>
          </a:prstGeom>
          <a:ln w="28575">
            <a:solidFill>
              <a:schemeClr val="accent1"/>
            </a:solidFill>
          </a:ln>
        </p:spPr>
      </p:pic>
    </p:spTree>
    <p:extLst>
      <p:ext uri="{BB962C8B-B14F-4D97-AF65-F5344CB8AC3E}">
        <p14:creationId xmlns:p14="http://schemas.microsoft.com/office/powerpoint/2010/main" val="122298492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Endpoints Driving Treatment decisions</a:t>
            </a:r>
          </a:p>
        </p:txBody>
      </p:sp>
      <p:sp>
        <p:nvSpPr>
          <p:cNvPr id="3" name="Rounded Rectangle 24"/>
          <p:cNvSpPr/>
          <p:nvPr/>
        </p:nvSpPr>
        <p:spPr>
          <a:xfrm>
            <a:off x="76200" y="2178164"/>
            <a:ext cx="1905000" cy="2579860"/>
          </a:xfrm>
          <a:prstGeom prst="roundRect">
            <a:avLst>
              <a:gd name="adj" fmla="val 9325"/>
            </a:avLst>
          </a:prstGeom>
          <a:solidFill>
            <a:schemeClr val="bg1"/>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500" dirty="0">
              <a:solidFill>
                <a:srgbClr val="5E696C"/>
              </a:solidFill>
              <a:latin typeface="Gotham Book" charset="0"/>
            </a:endParaRPr>
          </a:p>
        </p:txBody>
      </p:sp>
      <p:sp>
        <p:nvSpPr>
          <p:cNvPr id="4" name="Rectangle 1"/>
          <p:cNvSpPr>
            <a:spLocks noChangeArrowheads="1"/>
          </p:cNvSpPr>
          <p:nvPr/>
        </p:nvSpPr>
        <p:spPr bwMode="auto">
          <a:xfrm>
            <a:off x="99060" y="3760359"/>
            <a:ext cx="2186940" cy="938719"/>
          </a:xfrm>
          <a:prstGeom prst="rect">
            <a:avLst/>
          </a:prstGeom>
          <a:noFill/>
          <a:ln>
            <a:noFill/>
          </a:ln>
          <a:effectLst/>
          <a:extLst/>
        </p:spPr>
        <p:txBody>
          <a:bodyPr wrap="square" anchor="t">
            <a:spAutoFit/>
          </a:bodyPr>
          <a:lstStyle/>
          <a:p>
            <a:pPr marL="171450" indent="-171450" defTabSz="457200">
              <a:spcBef>
                <a:spcPct val="0"/>
              </a:spcBef>
              <a:buClr>
                <a:srgbClr val="F8971D"/>
              </a:buClr>
              <a:buFont typeface="Arial" panose="020B0604020202020204" pitchFamily="34" charset="0"/>
              <a:buChar char="•"/>
            </a:pPr>
            <a:r>
              <a:rPr lang="en-US" altLang="en-US" sz="1100" dirty="0">
                <a:solidFill>
                  <a:srgbClr val="5E696C"/>
                </a:solidFill>
                <a:latin typeface="Gotham Book" charset="0"/>
              </a:rPr>
              <a:t>  Clinically Low Risk</a:t>
            </a:r>
          </a:p>
          <a:p>
            <a:pPr marL="257175" indent="-257175" defTabSz="457200">
              <a:spcBef>
                <a:spcPct val="0"/>
              </a:spcBef>
              <a:buClr>
                <a:srgbClr val="F8971D"/>
              </a:buClr>
              <a:buFont typeface="Arial"/>
              <a:buChar char="•"/>
            </a:pPr>
            <a:r>
              <a:rPr lang="en-US" altLang="en-US" sz="1100" dirty="0">
                <a:solidFill>
                  <a:srgbClr val="5E696C"/>
                </a:solidFill>
                <a:latin typeface="Gotham Book" charset="0"/>
              </a:rPr>
              <a:t>PSA of 6.0 </a:t>
            </a:r>
          </a:p>
          <a:p>
            <a:pPr marL="257175" indent="-257175" defTabSz="457200">
              <a:spcBef>
                <a:spcPct val="0"/>
              </a:spcBef>
              <a:buClr>
                <a:srgbClr val="F8971D"/>
              </a:buClr>
              <a:buFont typeface="Arial"/>
              <a:buChar char="•"/>
            </a:pPr>
            <a:r>
              <a:rPr lang="en-US" altLang="en-US" sz="1100" dirty="0">
                <a:solidFill>
                  <a:srgbClr val="5E696C"/>
                </a:solidFill>
                <a:latin typeface="Gotham Book" charset="0"/>
              </a:rPr>
              <a:t>PSAD of 0.30 ng/mL</a:t>
            </a:r>
          </a:p>
          <a:p>
            <a:pPr marL="257175" indent="-257175" defTabSz="457200">
              <a:spcBef>
                <a:spcPct val="0"/>
              </a:spcBef>
              <a:buClr>
                <a:srgbClr val="F8971D"/>
              </a:buClr>
              <a:buFont typeface="Arial"/>
              <a:buChar char="•"/>
            </a:pPr>
            <a:r>
              <a:rPr lang="en-US" altLang="en-US" sz="1100" dirty="0">
                <a:solidFill>
                  <a:srgbClr val="5E696C"/>
                </a:solidFill>
                <a:latin typeface="Gotham Book" charset="0"/>
              </a:rPr>
              <a:t>Volume of 20cc</a:t>
            </a:r>
          </a:p>
          <a:p>
            <a:pPr marL="257175" indent="-257175" defTabSz="457200">
              <a:spcBef>
                <a:spcPct val="0"/>
              </a:spcBef>
              <a:buClr>
                <a:srgbClr val="F8971D"/>
              </a:buClr>
              <a:buFont typeface="Arial"/>
              <a:buChar char="•"/>
            </a:pPr>
            <a:r>
              <a:rPr lang="en-US" altLang="en-US" sz="1100" dirty="0">
                <a:solidFill>
                  <a:srgbClr val="5E696C"/>
                </a:solidFill>
                <a:latin typeface="Gotham Book" charset="0"/>
              </a:rPr>
              <a:t>1 – 2  Cores Positive</a:t>
            </a:r>
            <a:endParaRPr lang="en-US" altLang="en-US" sz="1500" dirty="0">
              <a:solidFill>
                <a:srgbClr val="5E696C"/>
              </a:solidFill>
              <a:latin typeface="Gotham Book" charset="0"/>
            </a:endParaRPr>
          </a:p>
        </p:txBody>
      </p:sp>
      <p:sp>
        <p:nvSpPr>
          <p:cNvPr id="7" name="Rectangle: Rounded Corners 6"/>
          <p:cNvSpPr/>
          <p:nvPr/>
        </p:nvSpPr>
        <p:spPr>
          <a:xfrm>
            <a:off x="220980" y="3208154"/>
            <a:ext cx="803910" cy="407054"/>
          </a:xfrm>
          <a:prstGeom prst="roundRect">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srgbClr val="FFFFFF"/>
                </a:solidFill>
                <a:latin typeface="Gotham Book" charset="0"/>
              </a:rPr>
              <a:t>Michael</a:t>
            </a:r>
          </a:p>
        </p:txBody>
      </p:sp>
      <p:sp>
        <p:nvSpPr>
          <p:cNvPr id="9" name="Rectangle: Rounded Corners 8"/>
          <p:cNvSpPr/>
          <p:nvPr/>
        </p:nvSpPr>
        <p:spPr>
          <a:xfrm>
            <a:off x="1080135" y="3218036"/>
            <a:ext cx="803910" cy="407054"/>
          </a:xfrm>
          <a:prstGeom prst="roundRect">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srgbClr val="FFFFFF"/>
                </a:solidFill>
                <a:latin typeface="Gotham Book" charset="0"/>
              </a:rPr>
              <a:t>George</a:t>
            </a:r>
          </a:p>
        </p:txBody>
      </p:sp>
      <p:pic>
        <p:nvPicPr>
          <p:cNvPr id="10" name="Picture 9"/>
          <p:cNvPicPr>
            <a:picLocks noChangeAspect="1"/>
          </p:cNvPicPr>
          <p:nvPr/>
        </p:nvPicPr>
        <p:blipFill>
          <a:blip r:embed="rId3"/>
          <a:stretch>
            <a:fillRect/>
          </a:stretch>
        </p:blipFill>
        <p:spPr>
          <a:xfrm>
            <a:off x="2028825" y="1905000"/>
            <a:ext cx="3764896" cy="1031845"/>
          </a:xfrm>
          <a:prstGeom prst="rect">
            <a:avLst/>
          </a:prstGeom>
        </p:spPr>
      </p:pic>
      <p:sp>
        <p:nvSpPr>
          <p:cNvPr id="14" name="Rectangle: Rounded Corners 13"/>
          <p:cNvSpPr/>
          <p:nvPr/>
        </p:nvSpPr>
        <p:spPr>
          <a:xfrm>
            <a:off x="0" y="4919754"/>
            <a:ext cx="9144000" cy="665117"/>
          </a:xfrm>
          <a:prstGeom prst="roundRect">
            <a:avLst/>
          </a:prstGeom>
          <a:solidFill>
            <a:schemeClr val="bg1"/>
          </a:solid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rgbClr val="5E696C"/>
                </a:solidFill>
                <a:latin typeface="Gotham Book" charset="0"/>
                <a:ea typeface="Gotham Book" charset="0"/>
                <a:cs typeface="Gotham Book" charset="0"/>
              </a:rPr>
              <a:t>GPS CAN HELP GUIDE TREATMENT DECISIONS BASED ON CANCER BIOLOGY </a:t>
            </a:r>
          </a:p>
        </p:txBody>
      </p:sp>
      <p:pic>
        <p:nvPicPr>
          <p:cNvPr id="22" name="Graphic 21" descr="Man"/>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735" y="2261311"/>
            <a:ext cx="914400" cy="914400"/>
          </a:xfrm>
          <a:prstGeom prst="rect">
            <a:avLst/>
          </a:prstGeom>
        </p:spPr>
      </p:pic>
      <p:pic>
        <p:nvPicPr>
          <p:cNvPr id="23" name="Graphic 22" descr="Man"/>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645" y="2261311"/>
            <a:ext cx="914400" cy="914400"/>
          </a:xfrm>
          <a:prstGeom prst="rect">
            <a:avLst/>
          </a:prstGeom>
        </p:spPr>
      </p:pic>
      <p:pic>
        <p:nvPicPr>
          <p:cNvPr id="25" name="Picture 24"/>
          <p:cNvPicPr>
            <a:picLocks noChangeAspect="1"/>
          </p:cNvPicPr>
          <p:nvPr/>
        </p:nvPicPr>
        <p:blipFill>
          <a:blip r:embed="rId6"/>
          <a:stretch>
            <a:fillRect/>
          </a:stretch>
        </p:blipFill>
        <p:spPr>
          <a:xfrm>
            <a:off x="5663217" y="1886209"/>
            <a:ext cx="3468341" cy="1009391"/>
          </a:xfrm>
          <a:prstGeom prst="rect">
            <a:avLst/>
          </a:prstGeom>
        </p:spPr>
      </p:pic>
      <p:pic>
        <p:nvPicPr>
          <p:cNvPr id="5" name="Picture 4"/>
          <p:cNvPicPr>
            <a:picLocks noChangeAspect="1"/>
          </p:cNvPicPr>
          <p:nvPr/>
        </p:nvPicPr>
        <p:blipFill>
          <a:blip r:embed="rId7"/>
          <a:stretch>
            <a:fillRect/>
          </a:stretch>
        </p:blipFill>
        <p:spPr>
          <a:xfrm>
            <a:off x="2058231" y="3334309"/>
            <a:ext cx="3559806" cy="1496339"/>
          </a:xfrm>
          <a:prstGeom prst="rect">
            <a:avLst/>
          </a:prstGeom>
        </p:spPr>
      </p:pic>
      <p:pic>
        <p:nvPicPr>
          <p:cNvPr id="6" name="Picture 5"/>
          <p:cNvPicPr>
            <a:picLocks noChangeAspect="1"/>
          </p:cNvPicPr>
          <p:nvPr/>
        </p:nvPicPr>
        <p:blipFill>
          <a:blip r:embed="rId8"/>
          <a:stretch>
            <a:fillRect/>
          </a:stretch>
        </p:blipFill>
        <p:spPr>
          <a:xfrm>
            <a:off x="5442584" y="3334310"/>
            <a:ext cx="3701416" cy="1463665"/>
          </a:xfrm>
          <a:prstGeom prst="rect">
            <a:avLst/>
          </a:prstGeom>
        </p:spPr>
      </p:pic>
      <p:sp>
        <p:nvSpPr>
          <p:cNvPr id="8" name="Rectangle 7"/>
          <p:cNvSpPr/>
          <p:nvPr/>
        </p:nvSpPr>
        <p:spPr>
          <a:xfrm>
            <a:off x="2084071" y="3334310"/>
            <a:ext cx="7047487" cy="62809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srgbClr val="000000"/>
              </a:solidFill>
              <a:latin typeface="Calibri"/>
            </a:endParaRPr>
          </a:p>
        </p:txBody>
      </p:sp>
      <p:sp>
        <p:nvSpPr>
          <p:cNvPr id="26" name="Rectangle 25"/>
          <p:cNvSpPr/>
          <p:nvPr/>
        </p:nvSpPr>
        <p:spPr>
          <a:xfrm>
            <a:off x="2084071" y="3981633"/>
            <a:ext cx="7047487" cy="406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srgbClr val="000000"/>
              </a:solidFill>
              <a:latin typeface="Calibri"/>
            </a:endParaRPr>
          </a:p>
        </p:txBody>
      </p:sp>
      <p:sp>
        <p:nvSpPr>
          <p:cNvPr id="31" name="Rectangle 30"/>
          <p:cNvSpPr/>
          <p:nvPr/>
        </p:nvSpPr>
        <p:spPr>
          <a:xfrm>
            <a:off x="2084070" y="4406028"/>
            <a:ext cx="7047487" cy="406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srgbClr val="000000"/>
              </a:solidFill>
              <a:latin typeface="Calibri"/>
            </a:endParaRPr>
          </a:p>
        </p:txBody>
      </p:sp>
    </p:spTree>
    <p:extLst>
      <p:ext uri="{BB962C8B-B14F-4D97-AF65-F5344CB8AC3E}">
        <p14:creationId xmlns:p14="http://schemas.microsoft.com/office/powerpoint/2010/main" val="12336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8" grpId="0" animBg="1"/>
      <p:bldP spid="26"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GPS and Clinical Risk Refinement</a:t>
            </a:r>
            <a:br>
              <a:rPr lang="en-US" b="1" dirty="0"/>
            </a:br>
            <a:r>
              <a:rPr lang="en-US" sz="2700" dirty="0"/>
              <a:t>Cleveland Clinic Foundation (N=168)</a:t>
            </a:r>
            <a:endParaRPr lang="en-US" dirty="0"/>
          </a:p>
        </p:txBody>
      </p:sp>
      <p:sp>
        <p:nvSpPr>
          <p:cNvPr id="4" name="Slide Number Placeholder 3"/>
          <p:cNvSpPr>
            <a:spLocks noGrp="1"/>
          </p:cNvSpPr>
          <p:nvPr>
            <p:ph type="sldNum" sz="quarter" idx="10"/>
          </p:nvPr>
        </p:nvSpPr>
        <p:spPr/>
        <p:txBody>
          <a:bodyPr/>
          <a:lstStyle/>
          <a:p>
            <a:fld id="{068A13EE-B1C7-7041-974E-A5C3361A8644}" type="slidenum">
              <a:rPr lang="en-US" smtClean="0"/>
              <a:pPr/>
              <a:t>14</a:t>
            </a:fld>
            <a:endParaRPr lang="en-US" dirty="0"/>
          </a:p>
        </p:txBody>
      </p:sp>
      <p:graphicFrame>
        <p:nvGraphicFramePr>
          <p:cNvPr id="5" name="Content Placeholder 6"/>
          <p:cNvGraphicFramePr>
            <a:graphicFrameLocks/>
          </p:cNvGraphicFramePr>
          <p:nvPr>
            <p:extLst/>
          </p:nvPr>
        </p:nvGraphicFramePr>
        <p:xfrm>
          <a:off x="476250" y="1426425"/>
          <a:ext cx="8210550" cy="461010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57200" y="1426852"/>
            <a:ext cx="8225790" cy="369332"/>
          </a:xfrm>
          <a:prstGeom prst="rect">
            <a:avLst/>
          </a:prstGeom>
          <a:solidFill>
            <a:schemeClr val="bg1">
              <a:lumMod val="65000"/>
            </a:schemeClr>
          </a:solidFill>
          <a:ln>
            <a:solidFill>
              <a:schemeClr val="bg1"/>
            </a:solidFill>
          </a:ln>
        </p:spPr>
        <p:txBody>
          <a:bodyPr wrap="square" rtlCol="0">
            <a:spAutoFit/>
          </a:bodyPr>
          <a:lstStyle/>
          <a:p>
            <a:pPr algn="ctr" defTabSz="457200"/>
            <a:r>
              <a:rPr lang="en-US" b="1" dirty="0">
                <a:solidFill>
                  <a:prstClr val="white"/>
                </a:solidFill>
              </a:rPr>
              <a:t>Clinical Risk Assessment Alone</a:t>
            </a:r>
          </a:p>
        </p:txBody>
      </p:sp>
      <p:sp>
        <p:nvSpPr>
          <p:cNvPr id="8" name="TextBox 7"/>
          <p:cNvSpPr txBox="1"/>
          <p:nvPr/>
        </p:nvSpPr>
        <p:spPr>
          <a:xfrm>
            <a:off x="432435" y="3609437"/>
            <a:ext cx="8229600" cy="369332"/>
          </a:xfrm>
          <a:prstGeom prst="rect">
            <a:avLst/>
          </a:prstGeom>
          <a:solidFill>
            <a:schemeClr val="bg1">
              <a:lumMod val="65000"/>
            </a:schemeClr>
          </a:solidFill>
          <a:ln>
            <a:solidFill>
              <a:schemeClr val="bg1"/>
            </a:solidFill>
          </a:ln>
        </p:spPr>
        <p:txBody>
          <a:bodyPr wrap="square" rtlCol="0">
            <a:spAutoFit/>
          </a:bodyPr>
          <a:lstStyle/>
          <a:p>
            <a:pPr algn="ctr" defTabSz="457200"/>
            <a:r>
              <a:rPr lang="en-US" b="1" dirty="0">
                <a:solidFill>
                  <a:prstClr val="white"/>
                </a:solidFill>
              </a:rPr>
              <a:t>GPS and Clinical Risk Assessment</a:t>
            </a:r>
          </a:p>
        </p:txBody>
      </p:sp>
      <p:cxnSp>
        <p:nvCxnSpPr>
          <p:cNvPr id="50" name="Straight Connector 49"/>
          <p:cNvCxnSpPr/>
          <p:nvPr/>
        </p:nvCxnSpPr>
        <p:spPr>
          <a:xfrm flipV="1">
            <a:off x="3439340" y="1779707"/>
            <a:ext cx="0" cy="1292052"/>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293575" y="1788564"/>
            <a:ext cx="0" cy="1292052"/>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4367620" y="3969244"/>
            <a:ext cx="0" cy="1292052"/>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271996" y="1761391"/>
            <a:ext cx="1387928" cy="523220"/>
          </a:xfrm>
          <a:prstGeom prst="rect">
            <a:avLst/>
          </a:prstGeom>
          <a:noFill/>
        </p:spPr>
        <p:txBody>
          <a:bodyPr wrap="square" rtlCol="0">
            <a:spAutoFit/>
          </a:bodyPr>
          <a:lstStyle/>
          <a:p>
            <a:pPr algn="ctr" defTabSz="457200"/>
            <a:r>
              <a:rPr lang="en-US" sz="1400" b="1" dirty="0">
                <a:solidFill>
                  <a:srgbClr val="8064A2">
                    <a:lumMod val="75000"/>
                  </a:srgbClr>
                </a:solidFill>
              </a:rPr>
              <a:t>VERY LOW RISK</a:t>
            </a:r>
          </a:p>
          <a:p>
            <a:pPr algn="ctr" defTabSz="457200"/>
            <a:r>
              <a:rPr lang="en-US" sz="1400" b="1" dirty="0">
                <a:solidFill>
                  <a:srgbClr val="8064A2">
                    <a:lumMod val="75000"/>
                  </a:srgbClr>
                </a:solidFill>
              </a:rPr>
              <a:t>35% (N=60)</a:t>
            </a:r>
          </a:p>
        </p:txBody>
      </p:sp>
      <p:sp>
        <p:nvSpPr>
          <p:cNvPr id="55" name="TextBox 54"/>
          <p:cNvSpPr txBox="1"/>
          <p:nvPr/>
        </p:nvSpPr>
        <p:spPr>
          <a:xfrm>
            <a:off x="4242161" y="1755882"/>
            <a:ext cx="1192530" cy="523220"/>
          </a:xfrm>
          <a:prstGeom prst="rect">
            <a:avLst/>
          </a:prstGeom>
          <a:noFill/>
        </p:spPr>
        <p:txBody>
          <a:bodyPr wrap="square" rtlCol="0">
            <a:spAutoFit/>
          </a:bodyPr>
          <a:lstStyle/>
          <a:p>
            <a:pPr algn="ctr" defTabSz="457200"/>
            <a:r>
              <a:rPr lang="en-US" sz="1400" b="1" dirty="0">
                <a:solidFill>
                  <a:srgbClr val="8064A2">
                    <a:lumMod val="75000"/>
                  </a:srgbClr>
                </a:solidFill>
              </a:rPr>
              <a:t>LOW RISK</a:t>
            </a:r>
          </a:p>
          <a:p>
            <a:pPr algn="ctr" defTabSz="457200"/>
            <a:r>
              <a:rPr lang="en-US" sz="1400" b="1" dirty="0">
                <a:solidFill>
                  <a:srgbClr val="8064A2">
                    <a:lumMod val="75000"/>
                  </a:srgbClr>
                </a:solidFill>
              </a:rPr>
              <a:t>37% (N=62)</a:t>
            </a:r>
          </a:p>
        </p:txBody>
      </p:sp>
      <p:sp>
        <p:nvSpPr>
          <p:cNvPr id="56" name="TextBox 55"/>
          <p:cNvSpPr txBox="1"/>
          <p:nvPr/>
        </p:nvSpPr>
        <p:spPr>
          <a:xfrm>
            <a:off x="6492240" y="1761391"/>
            <a:ext cx="1973580" cy="523220"/>
          </a:xfrm>
          <a:prstGeom prst="rect">
            <a:avLst/>
          </a:prstGeom>
          <a:noFill/>
        </p:spPr>
        <p:txBody>
          <a:bodyPr wrap="square" rtlCol="0">
            <a:spAutoFit/>
          </a:bodyPr>
          <a:lstStyle/>
          <a:p>
            <a:pPr algn="ctr" defTabSz="457200"/>
            <a:r>
              <a:rPr lang="en-US" sz="1400" b="1" dirty="0">
                <a:solidFill>
                  <a:srgbClr val="8064A2">
                    <a:lumMod val="75000"/>
                  </a:srgbClr>
                </a:solidFill>
              </a:rPr>
              <a:t>INTERMEDIATE RISK</a:t>
            </a:r>
          </a:p>
          <a:p>
            <a:pPr algn="ctr" defTabSz="457200"/>
            <a:r>
              <a:rPr lang="en-US" sz="1400" b="1" dirty="0">
                <a:solidFill>
                  <a:srgbClr val="8064A2">
                    <a:lumMod val="75000"/>
                  </a:srgbClr>
                </a:solidFill>
              </a:rPr>
              <a:t>28% (N=48)</a:t>
            </a:r>
          </a:p>
        </p:txBody>
      </p:sp>
      <p:sp>
        <p:nvSpPr>
          <p:cNvPr id="58" name="TextBox 57"/>
          <p:cNvSpPr txBox="1"/>
          <p:nvPr/>
        </p:nvSpPr>
        <p:spPr>
          <a:xfrm>
            <a:off x="4695825" y="3938290"/>
            <a:ext cx="1192530" cy="523220"/>
          </a:xfrm>
          <a:prstGeom prst="rect">
            <a:avLst/>
          </a:prstGeom>
          <a:noFill/>
        </p:spPr>
        <p:txBody>
          <a:bodyPr wrap="square" rtlCol="0">
            <a:spAutoFit/>
          </a:bodyPr>
          <a:lstStyle/>
          <a:p>
            <a:pPr algn="ctr" defTabSz="457200"/>
            <a:r>
              <a:rPr lang="en-US" sz="1400" b="1" dirty="0">
                <a:solidFill>
                  <a:srgbClr val="8064A2">
                    <a:lumMod val="75000"/>
                  </a:srgbClr>
                </a:solidFill>
              </a:rPr>
              <a:t>LOW RISK</a:t>
            </a:r>
          </a:p>
          <a:p>
            <a:pPr algn="ctr" defTabSz="457200"/>
            <a:r>
              <a:rPr lang="en-US" sz="1400" b="1" dirty="0">
                <a:solidFill>
                  <a:srgbClr val="8064A2">
                    <a:lumMod val="75000"/>
                  </a:srgbClr>
                </a:solidFill>
              </a:rPr>
              <a:t>24% (N=41)</a:t>
            </a:r>
          </a:p>
        </p:txBody>
      </p:sp>
      <p:sp>
        <p:nvSpPr>
          <p:cNvPr id="59" name="TextBox 58"/>
          <p:cNvSpPr txBox="1"/>
          <p:nvPr/>
        </p:nvSpPr>
        <p:spPr>
          <a:xfrm>
            <a:off x="6414950" y="3938290"/>
            <a:ext cx="1973580" cy="523220"/>
          </a:xfrm>
          <a:prstGeom prst="rect">
            <a:avLst/>
          </a:prstGeom>
          <a:noFill/>
        </p:spPr>
        <p:txBody>
          <a:bodyPr wrap="square" rtlCol="0">
            <a:spAutoFit/>
          </a:bodyPr>
          <a:lstStyle/>
          <a:p>
            <a:pPr algn="ctr" defTabSz="457200"/>
            <a:r>
              <a:rPr lang="en-US" sz="1400" b="1" dirty="0">
                <a:solidFill>
                  <a:srgbClr val="8064A2">
                    <a:lumMod val="75000"/>
                  </a:srgbClr>
                </a:solidFill>
              </a:rPr>
              <a:t>INTERMEDIATE RISK</a:t>
            </a:r>
          </a:p>
          <a:p>
            <a:pPr algn="ctr" defTabSz="457200"/>
            <a:r>
              <a:rPr lang="en-US" sz="1400" b="1" dirty="0">
                <a:solidFill>
                  <a:srgbClr val="8064A2">
                    <a:lumMod val="75000"/>
                  </a:srgbClr>
                </a:solidFill>
              </a:rPr>
              <a:t>29% (N=49)</a:t>
            </a:r>
          </a:p>
        </p:txBody>
      </p:sp>
      <p:cxnSp>
        <p:nvCxnSpPr>
          <p:cNvPr id="63" name="Straight Arrow Connector 62"/>
          <p:cNvCxnSpPr/>
          <p:nvPr/>
        </p:nvCxnSpPr>
        <p:spPr>
          <a:xfrm>
            <a:off x="476250" y="5707380"/>
            <a:ext cx="8141970" cy="1"/>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476250" y="5707380"/>
            <a:ext cx="1779270" cy="276999"/>
          </a:xfrm>
          <a:prstGeom prst="rect">
            <a:avLst/>
          </a:prstGeom>
          <a:noFill/>
        </p:spPr>
        <p:txBody>
          <a:bodyPr wrap="square" rtlCol="0">
            <a:spAutoFit/>
          </a:bodyPr>
          <a:lstStyle/>
          <a:p>
            <a:pPr defTabSz="457200"/>
            <a:r>
              <a:rPr lang="en-US" sz="1200" b="1" dirty="0">
                <a:solidFill>
                  <a:srgbClr val="64A70B"/>
                </a:solidFill>
              </a:rPr>
              <a:t>more favorable</a:t>
            </a:r>
          </a:p>
        </p:txBody>
      </p:sp>
      <p:sp>
        <p:nvSpPr>
          <p:cNvPr id="65" name="TextBox 64"/>
          <p:cNvSpPr txBox="1"/>
          <p:nvPr/>
        </p:nvSpPr>
        <p:spPr>
          <a:xfrm>
            <a:off x="7479030" y="5676898"/>
            <a:ext cx="1253490" cy="276999"/>
          </a:xfrm>
          <a:prstGeom prst="rect">
            <a:avLst/>
          </a:prstGeom>
          <a:noFill/>
        </p:spPr>
        <p:txBody>
          <a:bodyPr wrap="square" rtlCol="0">
            <a:spAutoFit/>
          </a:bodyPr>
          <a:lstStyle/>
          <a:p>
            <a:pPr defTabSz="457200"/>
            <a:r>
              <a:rPr lang="en-US" sz="1200" b="1" dirty="0">
                <a:solidFill>
                  <a:srgbClr val="64A70B"/>
                </a:solidFill>
              </a:rPr>
              <a:t>less favorable</a:t>
            </a:r>
          </a:p>
        </p:txBody>
      </p:sp>
      <p:sp>
        <p:nvSpPr>
          <p:cNvPr id="71" name="TextBox 70"/>
          <p:cNvSpPr txBox="1"/>
          <p:nvPr/>
        </p:nvSpPr>
        <p:spPr>
          <a:xfrm>
            <a:off x="2834640" y="5736369"/>
            <a:ext cx="3425190" cy="307777"/>
          </a:xfrm>
          <a:prstGeom prst="rect">
            <a:avLst/>
          </a:prstGeom>
          <a:noFill/>
        </p:spPr>
        <p:txBody>
          <a:bodyPr wrap="square" rtlCol="0">
            <a:spAutoFit/>
          </a:bodyPr>
          <a:lstStyle/>
          <a:p>
            <a:pPr defTabSz="457200"/>
            <a:r>
              <a:rPr lang="en-US" sz="1400" b="1" dirty="0">
                <a:solidFill>
                  <a:srgbClr val="64A70B"/>
                </a:solidFill>
              </a:rPr>
              <a:t>LIKELIHOOD OF FAVORABLE PATHOLOGY</a:t>
            </a:r>
          </a:p>
        </p:txBody>
      </p:sp>
      <p:cxnSp>
        <p:nvCxnSpPr>
          <p:cNvPr id="60" name="Straight Connector 59"/>
          <p:cNvCxnSpPr/>
          <p:nvPr/>
        </p:nvCxnSpPr>
        <p:spPr>
          <a:xfrm flipV="1">
            <a:off x="6249215" y="3963939"/>
            <a:ext cx="0" cy="1292052"/>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17220" y="2217412"/>
            <a:ext cx="2822120" cy="996491"/>
          </a:xfrm>
          <a:prstGeom prst="rect">
            <a:avLst/>
          </a:prstGeom>
          <a:noFill/>
        </p:spPr>
        <p:txBody>
          <a:bodyPr wrap="square" rtlCol="0">
            <a:spAutoFit/>
          </a:bodyPr>
          <a:lstStyle/>
          <a:p>
            <a:pPr defTabSz="457200">
              <a:lnSpc>
                <a:spcPts val="1500"/>
              </a:lnSpc>
            </a:pPr>
            <a:r>
              <a:rPr lang="en-US" sz="5400" dirty="0">
                <a:solidFill>
                  <a:srgbClr val="00B050"/>
                </a:solidFill>
              </a:rPr>
              <a:t>.............................. .............................. </a:t>
            </a:r>
            <a:endParaRPr lang="en-US" sz="4000" dirty="0">
              <a:solidFill>
                <a:prstClr val="black"/>
              </a:solidFill>
            </a:endParaRPr>
          </a:p>
        </p:txBody>
      </p:sp>
      <p:sp>
        <p:nvSpPr>
          <p:cNvPr id="39" name="TextBox 38"/>
          <p:cNvSpPr txBox="1"/>
          <p:nvPr/>
        </p:nvSpPr>
        <p:spPr>
          <a:xfrm>
            <a:off x="3459480" y="2231263"/>
            <a:ext cx="2800350" cy="1138773"/>
          </a:xfrm>
          <a:prstGeom prst="rect">
            <a:avLst/>
          </a:prstGeom>
          <a:noFill/>
        </p:spPr>
        <p:txBody>
          <a:bodyPr wrap="square" rtlCol="0">
            <a:spAutoFit/>
          </a:bodyPr>
          <a:lstStyle/>
          <a:p>
            <a:pPr defTabSz="457200">
              <a:lnSpc>
                <a:spcPts val="1200"/>
              </a:lnSpc>
            </a:pPr>
            <a:r>
              <a:rPr lang="en-US" sz="5400" dirty="0">
                <a:solidFill>
                  <a:srgbClr val="7030A0"/>
                </a:solidFill>
              </a:rPr>
              <a:t>..............................................................</a:t>
            </a:r>
            <a:r>
              <a:rPr lang="en-US" sz="5400" dirty="0">
                <a:solidFill>
                  <a:prstClr val="black"/>
                </a:solidFill>
              </a:rPr>
              <a:t>    </a:t>
            </a:r>
          </a:p>
          <a:p>
            <a:pPr defTabSz="457200"/>
            <a:endParaRPr lang="en-US" dirty="0">
              <a:solidFill>
                <a:prstClr val="black"/>
              </a:solidFill>
            </a:endParaRPr>
          </a:p>
        </p:txBody>
      </p:sp>
      <p:sp>
        <p:nvSpPr>
          <p:cNvPr id="47" name="TextBox 46"/>
          <p:cNvSpPr txBox="1"/>
          <p:nvPr/>
        </p:nvSpPr>
        <p:spPr>
          <a:xfrm>
            <a:off x="4350474" y="4392272"/>
            <a:ext cx="2046515" cy="861774"/>
          </a:xfrm>
          <a:prstGeom prst="rect">
            <a:avLst/>
          </a:prstGeom>
          <a:noFill/>
        </p:spPr>
        <p:txBody>
          <a:bodyPr wrap="square" rtlCol="0">
            <a:spAutoFit/>
          </a:bodyPr>
          <a:lstStyle/>
          <a:p>
            <a:pPr defTabSz="457200">
              <a:lnSpc>
                <a:spcPts val="1200"/>
              </a:lnSpc>
            </a:pPr>
            <a:r>
              <a:rPr lang="en-US" sz="5400" dirty="0">
                <a:solidFill>
                  <a:srgbClr val="00B050"/>
                </a:solidFill>
              </a:rPr>
              <a:t>....</a:t>
            </a:r>
            <a:r>
              <a:rPr lang="en-US" sz="5400" dirty="0">
                <a:solidFill>
                  <a:srgbClr val="7030A0"/>
                </a:solidFill>
              </a:rPr>
              <a:t>..................................</a:t>
            </a:r>
            <a:r>
              <a:rPr lang="en-US" sz="5400" dirty="0">
                <a:solidFill>
                  <a:prstClr val="white">
                    <a:lumMod val="50000"/>
                  </a:prstClr>
                </a:solidFill>
              </a:rPr>
              <a:t>...</a:t>
            </a:r>
          </a:p>
        </p:txBody>
      </p:sp>
      <p:sp>
        <p:nvSpPr>
          <p:cNvPr id="48" name="TextBox 47"/>
          <p:cNvSpPr txBox="1"/>
          <p:nvPr/>
        </p:nvSpPr>
        <p:spPr>
          <a:xfrm>
            <a:off x="6263095" y="4394680"/>
            <a:ext cx="2378530" cy="861774"/>
          </a:xfrm>
          <a:prstGeom prst="rect">
            <a:avLst/>
          </a:prstGeom>
          <a:noFill/>
        </p:spPr>
        <p:txBody>
          <a:bodyPr wrap="square" rtlCol="0">
            <a:spAutoFit/>
          </a:bodyPr>
          <a:lstStyle/>
          <a:p>
            <a:pPr defTabSz="457200">
              <a:lnSpc>
                <a:spcPts val="1200"/>
              </a:lnSpc>
            </a:pPr>
            <a:r>
              <a:rPr lang="en-US" sz="5400" dirty="0">
                <a:solidFill>
                  <a:srgbClr val="7030A0"/>
                </a:solidFill>
              </a:rPr>
              <a:t>....</a:t>
            </a:r>
            <a:r>
              <a:rPr lang="en-US" sz="5400" dirty="0">
                <a:solidFill>
                  <a:prstClr val="white">
                    <a:lumMod val="50000"/>
                  </a:prstClr>
                </a:solidFill>
              </a:rPr>
              <a:t>.............................................</a:t>
            </a:r>
          </a:p>
        </p:txBody>
      </p:sp>
    </p:spTree>
    <p:extLst>
      <p:ext uri="{BB962C8B-B14F-4D97-AF65-F5344CB8AC3E}">
        <p14:creationId xmlns:p14="http://schemas.microsoft.com/office/powerpoint/2010/main" val="416103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faster hors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148" y="3809724"/>
            <a:ext cx="5913703" cy="2777924"/>
          </a:xfrm>
          <a:prstGeom prst="ellipse">
            <a:avLst/>
          </a:prstGeom>
          <a:ln>
            <a:noFill/>
          </a:ln>
          <a:effectLst>
            <a:softEdge rad="112500"/>
          </a:effectLst>
        </p:spPr>
      </p:pic>
      <p:pic>
        <p:nvPicPr>
          <p:cNvPr id="3" name="Picture 2" descr="horse drawn carri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96" y="634954"/>
            <a:ext cx="4122620" cy="2639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1912 t-ford mode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0528" y="578080"/>
            <a:ext cx="4366764" cy="2794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64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1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7506268" cy="4708981"/>
          </a:xfrm>
          <a:prstGeom prst="rect">
            <a:avLst/>
          </a:prstGeom>
          <a:noFill/>
        </p:spPr>
        <p:txBody>
          <a:bodyPr wrap="square" rtlCol="0">
            <a:spAutoFit/>
          </a:bodyPr>
          <a:lstStyle/>
          <a:p>
            <a:pPr algn="ctr"/>
            <a:endParaRPr lang="en-US" sz="4000" b="1" dirty="0"/>
          </a:p>
          <a:p>
            <a:pPr algn="ctr"/>
            <a:endParaRPr lang="en-US" sz="3200" b="1" dirty="0"/>
          </a:p>
          <a:p>
            <a:endParaRPr lang="en-US" sz="2800" dirty="0"/>
          </a:p>
          <a:p>
            <a:endParaRPr lang="en-US" sz="2800" dirty="0"/>
          </a:p>
          <a:p>
            <a:r>
              <a:rPr lang="en-US" sz="2800" dirty="0"/>
              <a:t>Don’t get into a car with a stranger</a:t>
            </a:r>
          </a:p>
          <a:p>
            <a:pPr algn="ctr"/>
            <a:endParaRPr lang="en-US" sz="2800" dirty="0"/>
          </a:p>
          <a:p>
            <a:r>
              <a:rPr lang="en-US" sz="2800" dirty="0"/>
              <a:t>Keep both hands on the steering wheel</a:t>
            </a:r>
          </a:p>
          <a:p>
            <a:endParaRPr lang="en-US" sz="2800" dirty="0"/>
          </a:p>
          <a:p>
            <a:pPr algn="ctr"/>
            <a:r>
              <a:rPr lang="en-US" sz="2800" dirty="0"/>
              <a:t> </a:t>
            </a:r>
          </a:p>
          <a:p>
            <a:r>
              <a:rPr lang="en-US" sz="2800" u="sng" dirty="0"/>
              <a:t>ONLY</a:t>
            </a:r>
            <a:r>
              <a:rPr lang="en-US" sz="2800" dirty="0"/>
              <a:t> Politicians become US President </a:t>
            </a:r>
          </a:p>
        </p:txBody>
      </p:sp>
      <p:pic>
        <p:nvPicPr>
          <p:cNvPr id="4" name="Picture 3"/>
          <p:cNvPicPr>
            <a:picLocks noChangeAspect="1"/>
          </p:cNvPicPr>
          <p:nvPr/>
        </p:nvPicPr>
        <p:blipFill>
          <a:blip r:embed="rId2"/>
          <a:stretch>
            <a:fillRect/>
          </a:stretch>
        </p:blipFill>
        <p:spPr>
          <a:xfrm>
            <a:off x="7048506" y="1676400"/>
            <a:ext cx="1557137" cy="930640"/>
          </a:xfrm>
          <a:prstGeom prst="rect">
            <a:avLst/>
          </a:prstGeom>
        </p:spPr>
      </p:pic>
      <p:pic>
        <p:nvPicPr>
          <p:cNvPr id="6" name="Picture 5"/>
          <p:cNvPicPr>
            <a:picLocks noChangeAspect="1"/>
          </p:cNvPicPr>
          <p:nvPr/>
        </p:nvPicPr>
        <p:blipFill>
          <a:blip r:embed="rId3"/>
          <a:stretch>
            <a:fillRect/>
          </a:stretch>
        </p:blipFill>
        <p:spPr>
          <a:xfrm>
            <a:off x="5886378" y="3733800"/>
            <a:ext cx="2719265" cy="1471077"/>
          </a:xfrm>
          <a:prstGeom prst="rect">
            <a:avLst/>
          </a:prstGeom>
        </p:spPr>
      </p:pic>
      <p:pic>
        <p:nvPicPr>
          <p:cNvPr id="3" name="Picture 2"/>
          <p:cNvPicPr>
            <a:picLocks noChangeAspect="1"/>
          </p:cNvPicPr>
          <p:nvPr/>
        </p:nvPicPr>
        <p:blipFill>
          <a:blip r:embed="rId4"/>
          <a:stretch>
            <a:fillRect/>
          </a:stretch>
        </p:blipFill>
        <p:spPr>
          <a:xfrm>
            <a:off x="7082315" y="2743200"/>
            <a:ext cx="1523328" cy="926290"/>
          </a:xfrm>
          <a:prstGeom prst="rect">
            <a:avLst/>
          </a:prstGeom>
        </p:spPr>
      </p:pic>
      <p:pic>
        <p:nvPicPr>
          <p:cNvPr id="9" name="Picture 8">
            <a:extLst>
              <a:ext uri="{FF2B5EF4-FFF2-40B4-BE49-F238E27FC236}">
                <a16:creationId xmlns:a16="http://schemas.microsoft.com/office/drawing/2014/main" id="{584C8038-B2FA-4F8A-8DB7-A3268DC86198}"/>
              </a:ext>
            </a:extLst>
          </p:cNvPr>
          <p:cNvPicPr>
            <a:picLocks noChangeAspect="1"/>
          </p:cNvPicPr>
          <p:nvPr/>
        </p:nvPicPr>
        <p:blipFill>
          <a:blip r:embed="rId5"/>
          <a:stretch>
            <a:fillRect/>
          </a:stretch>
        </p:blipFill>
        <p:spPr>
          <a:xfrm>
            <a:off x="6438900" y="5314950"/>
            <a:ext cx="2171700" cy="552450"/>
          </a:xfrm>
          <a:prstGeom prst="rect">
            <a:avLst/>
          </a:prstGeom>
        </p:spPr>
      </p:pic>
      <p:sp>
        <p:nvSpPr>
          <p:cNvPr id="10" name="TextBox 9">
            <a:extLst>
              <a:ext uri="{FF2B5EF4-FFF2-40B4-BE49-F238E27FC236}">
                <a16:creationId xmlns:a16="http://schemas.microsoft.com/office/drawing/2014/main" id="{9208587D-D388-4D6A-9B6B-33827B4B22EE}"/>
              </a:ext>
            </a:extLst>
          </p:cNvPr>
          <p:cNvSpPr txBox="1"/>
          <p:nvPr/>
        </p:nvSpPr>
        <p:spPr>
          <a:xfrm>
            <a:off x="152400" y="5334000"/>
            <a:ext cx="6194388" cy="1077218"/>
          </a:xfrm>
          <a:prstGeom prst="rect">
            <a:avLst/>
          </a:prstGeom>
          <a:noFill/>
        </p:spPr>
        <p:txBody>
          <a:bodyPr wrap="none" rtlCol="0">
            <a:spAutoFit/>
          </a:bodyPr>
          <a:lstStyle/>
          <a:p>
            <a:r>
              <a:rPr lang="en-US" sz="3200" dirty="0"/>
              <a:t>Gleason Score accurately stages CaP</a:t>
            </a:r>
          </a:p>
          <a:p>
            <a:endParaRPr lang="en-US" sz="3200" dirty="0"/>
          </a:p>
        </p:txBody>
      </p:sp>
      <p:sp>
        <p:nvSpPr>
          <p:cNvPr id="5" name="TextBox 4">
            <a:extLst>
              <a:ext uri="{FF2B5EF4-FFF2-40B4-BE49-F238E27FC236}">
                <a16:creationId xmlns:a16="http://schemas.microsoft.com/office/drawing/2014/main" id="{87E31CE5-63B3-42AA-B641-45FF3D7551B4}"/>
              </a:ext>
            </a:extLst>
          </p:cNvPr>
          <p:cNvSpPr txBox="1"/>
          <p:nvPr/>
        </p:nvSpPr>
        <p:spPr>
          <a:xfrm>
            <a:off x="762000" y="381000"/>
            <a:ext cx="7880106" cy="584775"/>
          </a:xfrm>
          <a:prstGeom prst="rect">
            <a:avLst/>
          </a:prstGeom>
          <a:noFill/>
        </p:spPr>
        <p:txBody>
          <a:bodyPr wrap="none" rtlCol="0">
            <a:spAutoFit/>
          </a:bodyPr>
          <a:lstStyle/>
          <a:p>
            <a:r>
              <a:rPr lang="en-US" sz="3200" b="1" dirty="0"/>
              <a:t>Do We Follow conventional Wisdom in 2017?</a:t>
            </a:r>
          </a:p>
        </p:txBody>
      </p:sp>
    </p:spTree>
    <p:extLst>
      <p:ext uri="{BB962C8B-B14F-4D97-AF65-F5344CB8AC3E}">
        <p14:creationId xmlns:p14="http://schemas.microsoft.com/office/powerpoint/2010/main" val="7698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Thank You</a:t>
            </a:r>
          </a:p>
        </p:txBody>
      </p:sp>
      <p:sp>
        <p:nvSpPr>
          <p:cNvPr id="7" name="Subtitle 6"/>
          <p:cNvSpPr>
            <a:spLocks noGrp="1"/>
          </p:cNvSpPr>
          <p:nvPr>
            <p:ph type="subTitle" idx="4294967295"/>
          </p:nvPr>
        </p:nvSpPr>
        <p:spPr>
          <a:xfrm>
            <a:off x="990600" y="3886200"/>
            <a:ext cx="6400800" cy="1752600"/>
          </a:xfrm>
        </p:spPr>
        <p:txBody>
          <a:bodyPr>
            <a:normAutofit/>
          </a:bodyPr>
          <a:lstStyle/>
          <a:p>
            <a:r>
              <a:rPr lang="en-US" sz="2000" dirty="0">
                <a:solidFill>
                  <a:schemeClr val="bg1"/>
                </a:solidFill>
              </a:rPr>
              <a:t>bdenes@genomichealth.com</a:t>
            </a:r>
          </a:p>
        </p:txBody>
      </p:sp>
      <p:sp>
        <p:nvSpPr>
          <p:cNvPr id="5" name="Slide Number Placeholder 4"/>
          <p:cNvSpPr>
            <a:spLocks noGrp="1"/>
          </p:cNvSpPr>
          <p:nvPr>
            <p:ph type="sldNum" sz="quarter" idx="4294967295"/>
          </p:nvPr>
        </p:nvSpPr>
        <p:spPr>
          <a:xfrm>
            <a:off x="0" y="5624513"/>
            <a:ext cx="457200" cy="274637"/>
          </a:xfrm>
        </p:spPr>
        <p:txBody>
          <a:bodyPr/>
          <a:lstStyle/>
          <a:p>
            <a:pPr>
              <a:defRPr/>
            </a:pPr>
            <a:fld id="{2C71A4C6-4305-4BB6-B218-D3567C6484BF}" type="slidenum">
              <a:rPr lang="en-US" smtClean="0">
                <a:solidFill>
                  <a:prstClr val="white"/>
                </a:solidFill>
              </a:rPr>
              <a:pPr>
                <a:defRPr/>
              </a:pPr>
              <a:t>17</a:t>
            </a:fld>
            <a:endParaRPr lang="en-US" dirty="0">
              <a:solidFill>
                <a:prstClr val="white"/>
              </a:solidFill>
            </a:endParaRPr>
          </a:p>
        </p:txBody>
      </p:sp>
    </p:spTree>
    <p:extLst>
      <p:ext uri="{BB962C8B-B14F-4D97-AF65-F5344CB8AC3E}">
        <p14:creationId xmlns:p14="http://schemas.microsoft.com/office/powerpoint/2010/main" val="134737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tbn0.google.com/images?q=tbn:0PO51rmbdrqlBM:http://www.saifscotland.org.uk/images/easy_pics/Page_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22550"/>
            <a:ext cx="876300" cy="171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Line 3"/>
          <p:cNvSpPr>
            <a:spLocks noChangeShapeType="1"/>
          </p:cNvSpPr>
          <p:nvPr/>
        </p:nvSpPr>
        <p:spPr bwMode="auto">
          <a:xfrm flipV="1">
            <a:off x="1143000" y="2185988"/>
            <a:ext cx="6858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45" name="Line 5"/>
          <p:cNvSpPr>
            <a:spLocks noChangeShapeType="1"/>
          </p:cNvSpPr>
          <p:nvPr/>
        </p:nvSpPr>
        <p:spPr bwMode="auto">
          <a:xfrm>
            <a:off x="1143000" y="1706563"/>
            <a:ext cx="114300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46" name="Rectangle 6"/>
          <p:cNvSpPr>
            <a:spLocks noChangeArrowheads="1"/>
          </p:cNvSpPr>
          <p:nvPr/>
        </p:nvSpPr>
        <p:spPr bwMode="auto">
          <a:xfrm>
            <a:off x="5215268" y="1798689"/>
            <a:ext cx="3048000" cy="342900"/>
          </a:xfrm>
          <a:prstGeom prst="rect">
            <a:avLst/>
          </a:prstGeom>
          <a:solidFill>
            <a:srgbClr val="FFFFFF"/>
          </a:solidFill>
          <a:ln w="9525">
            <a:solidFill>
              <a:srgbClr val="000000"/>
            </a:solidFill>
            <a:miter lim="800000"/>
            <a:headEnd/>
            <a:tailEnd/>
          </a:ln>
        </p:spPr>
        <p:txBody>
          <a:bodyPr/>
          <a:lstStyle/>
          <a:p>
            <a:pPr defTabSz="457200"/>
            <a:endParaRPr lang="en-US">
              <a:solidFill>
                <a:srgbClr val="000000"/>
              </a:solidFill>
            </a:endParaRPr>
          </a:p>
        </p:txBody>
      </p:sp>
      <p:sp>
        <p:nvSpPr>
          <p:cNvPr id="163847" name="Rectangle 7"/>
          <p:cNvSpPr>
            <a:spLocks noChangeArrowheads="1"/>
          </p:cNvSpPr>
          <p:nvPr/>
        </p:nvSpPr>
        <p:spPr bwMode="auto">
          <a:xfrm>
            <a:off x="5562600" y="1385790"/>
            <a:ext cx="3182102" cy="331392"/>
          </a:xfrm>
          <a:prstGeom prst="rect">
            <a:avLst/>
          </a:prstGeom>
          <a:solidFill>
            <a:srgbClr val="FFFFFF"/>
          </a:solidFill>
          <a:ln w="9525">
            <a:solidFill>
              <a:srgbClr val="000000"/>
            </a:solidFill>
            <a:miter lim="800000"/>
            <a:headEnd/>
            <a:tailEnd/>
          </a:ln>
        </p:spPr>
        <p:txBody>
          <a:bodyPr/>
          <a:lstStyle/>
          <a:p>
            <a:pPr defTabSz="457200"/>
            <a:r>
              <a:rPr lang="en-US" dirty="0">
                <a:solidFill>
                  <a:srgbClr val="000000"/>
                </a:solidFill>
                <a:ea typeface="Times New Roman" pitchFamily="18" charset="0"/>
                <a:cs typeface="Arial" pitchFamily="34" charset="0"/>
              </a:rPr>
              <a:t>Robotic radical prostatectomy</a:t>
            </a:r>
          </a:p>
        </p:txBody>
      </p:sp>
      <p:sp>
        <p:nvSpPr>
          <p:cNvPr id="163848" name="Rectangle 8"/>
          <p:cNvSpPr>
            <a:spLocks noChangeArrowheads="1"/>
          </p:cNvSpPr>
          <p:nvPr/>
        </p:nvSpPr>
        <p:spPr bwMode="auto">
          <a:xfrm>
            <a:off x="4876800" y="3581400"/>
            <a:ext cx="3352800" cy="533400"/>
          </a:xfrm>
          <a:prstGeom prst="rect">
            <a:avLst/>
          </a:prstGeom>
          <a:solidFill>
            <a:srgbClr val="FFFFFF"/>
          </a:solidFill>
          <a:ln w="9525">
            <a:solidFill>
              <a:srgbClr val="000000"/>
            </a:solidFill>
            <a:miter lim="800000"/>
            <a:headEnd/>
            <a:tailEnd/>
          </a:ln>
        </p:spPr>
        <p:txBody>
          <a:bodyPr/>
          <a:lstStyle/>
          <a:p>
            <a:pPr defTabSz="457200"/>
            <a:endParaRPr lang="en-US" sz="1100" dirty="0">
              <a:solidFill>
                <a:srgbClr val="000000"/>
              </a:solidFill>
              <a:ea typeface="Times New Roman" pitchFamily="18" charset="0"/>
              <a:cs typeface="Arial" pitchFamily="34" charset="0"/>
            </a:endParaRPr>
          </a:p>
          <a:p>
            <a:pPr defTabSz="457200" eaLnBrk="0" hangingPunct="0"/>
            <a:r>
              <a:rPr lang="en-US" dirty="0">
                <a:solidFill>
                  <a:srgbClr val="000000"/>
                </a:solidFill>
                <a:ea typeface="Times New Roman" pitchFamily="18" charset="0"/>
                <a:cs typeface="Arial" pitchFamily="34" charset="0"/>
              </a:rPr>
              <a:t>External beam radiotherapy</a:t>
            </a:r>
          </a:p>
        </p:txBody>
      </p:sp>
      <p:sp>
        <p:nvSpPr>
          <p:cNvPr id="163849" name="Rectangle 9"/>
          <p:cNvSpPr>
            <a:spLocks noChangeArrowheads="1"/>
          </p:cNvSpPr>
          <p:nvPr/>
        </p:nvSpPr>
        <p:spPr bwMode="auto">
          <a:xfrm>
            <a:off x="3886200" y="5459846"/>
            <a:ext cx="1752600" cy="533400"/>
          </a:xfrm>
          <a:prstGeom prst="rect">
            <a:avLst/>
          </a:prstGeom>
          <a:solidFill>
            <a:srgbClr val="FFFFFF"/>
          </a:solidFill>
          <a:ln w="9525">
            <a:solidFill>
              <a:srgbClr val="000000"/>
            </a:solidFill>
            <a:miter lim="800000"/>
            <a:headEnd/>
            <a:tailEnd/>
          </a:ln>
        </p:spPr>
        <p:txBody>
          <a:bodyPr/>
          <a:lstStyle/>
          <a:p>
            <a:pPr defTabSz="457200"/>
            <a:r>
              <a:rPr lang="en-US" dirty="0">
                <a:solidFill>
                  <a:srgbClr val="000000"/>
                </a:solidFill>
                <a:ea typeface="Times New Roman" pitchFamily="18" charset="0"/>
                <a:cs typeface="Arial" pitchFamily="34" charset="0"/>
              </a:rPr>
              <a:t>Brachytherapy</a:t>
            </a:r>
          </a:p>
        </p:txBody>
      </p:sp>
      <p:sp>
        <p:nvSpPr>
          <p:cNvPr id="163851" name="Rectangle 11"/>
          <p:cNvSpPr>
            <a:spLocks noChangeArrowheads="1"/>
          </p:cNvSpPr>
          <p:nvPr/>
        </p:nvSpPr>
        <p:spPr bwMode="auto">
          <a:xfrm>
            <a:off x="533400" y="5349978"/>
            <a:ext cx="1676400" cy="685800"/>
          </a:xfrm>
          <a:prstGeom prst="rect">
            <a:avLst/>
          </a:prstGeom>
          <a:solidFill>
            <a:srgbClr val="FFFFFF"/>
          </a:solidFill>
          <a:ln w="9525">
            <a:solidFill>
              <a:srgbClr val="000000"/>
            </a:solidFill>
            <a:miter lim="800000"/>
            <a:headEnd/>
            <a:tailEnd/>
          </a:ln>
        </p:spPr>
        <p:txBody>
          <a:bodyPr/>
          <a:lstStyle/>
          <a:p>
            <a:pPr defTabSz="457200"/>
            <a:r>
              <a:rPr lang="en-US" sz="2000" b="1" dirty="0">
                <a:solidFill>
                  <a:srgbClr val="000000"/>
                </a:solidFill>
                <a:ea typeface="Times New Roman" pitchFamily="18" charset="0"/>
                <a:cs typeface="Arial" pitchFamily="34" charset="0"/>
              </a:rPr>
              <a:t>Active surveillance</a:t>
            </a:r>
          </a:p>
        </p:txBody>
      </p:sp>
      <p:sp>
        <p:nvSpPr>
          <p:cNvPr id="163852" name="AutoShape 12"/>
          <p:cNvSpPr>
            <a:spLocks noChangeArrowheads="1"/>
          </p:cNvSpPr>
          <p:nvPr/>
        </p:nvSpPr>
        <p:spPr bwMode="auto">
          <a:xfrm>
            <a:off x="152400" y="1447800"/>
            <a:ext cx="2819400" cy="1143000"/>
          </a:xfrm>
          <a:prstGeom prst="cloudCallout">
            <a:avLst>
              <a:gd name="adj1" fmla="val -17241"/>
              <a:gd name="adj2" fmla="val 74000"/>
            </a:avLst>
          </a:prstGeom>
          <a:solidFill>
            <a:srgbClr val="FFFFFF"/>
          </a:solidFill>
          <a:ln w="9525">
            <a:solidFill>
              <a:srgbClr val="000000"/>
            </a:solidFill>
            <a:round/>
            <a:headEnd/>
            <a:tailEnd/>
          </a:ln>
        </p:spPr>
        <p:txBody>
          <a:bodyPr/>
          <a:lstStyle/>
          <a:p>
            <a:pPr defTabSz="457200"/>
            <a:r>
              <a:rPr lang="en-US" sz="1100" b="1" dirty="0">
                <a:solidFill>
                  <a:srgbClr val="000000"/>
                </a:solidFill>
                <a:cs typeface="Times New Roman" pitchFamily="18" charset="0"/>
              </a:rPr>
              <a:t>If I choose surgery or radiation, I worry about ED…if I choose surveillance, I  worry about cancer spreading</a:t>
            </a:r>
            <a:endParaRPr lang="en-US" sz="1600" b="1" dirty="0">
              <a:solidFill>
                <a:srgbClr val="000000"/>
              </a:solidFill>
            </a:endParaRPr>
          </a:p>
        </p:txBody>
      </p:sp>
      <p:sp>
        <p:nvSpPr>
          <p:cNvPr id="163853" name="Rectangle 13"/>
          <p:cNvSpPr>
            <a:spLocks noChangeArrowheads="1"/>
          </p:cNvSpPr>
          <p:nvPr/>
        </p:nvSpPr>
        <p:spPr bwMode="auto">
          <a:xfrm>
            <a:off x="2971800" y="1316685"/>
            <a:ext cx="1219200" cy="457200"/>
          </a:xfrm>
          <a:prstGeom prst="rect">
            <a:avLst/>
          </a:prstGeom>
          <a:solidFill>
            <a:srgbClr val="FFFFFF"/>
          </a:solidFill>
          <a:ln w="9525">
            <a:solidFill>
              <a:srgbClr val="000000"/>
            </a:solidFill>
            <a:miter lim="800000"/>
            <a:headEnd/>
            <a:tailEnd/>
          </a:ln>
        </p:spPr>
        <p:txBody>
          <a:bodyPr/>
          <a:lstStyle/>
          <a:p>
            <a:pPr defTabSz="457200"/>
            <a:r>
              <a:rPr lang="en-US" b="1" dirty="0">
                <a:solidFill>
                  <a:srgbClr val="000000"/>
                </a:solidFill>
                <a:ea typeface="Times New Roman" pitchFamily="18" charset="0"/>
                <a:cs typeface="Arial" pitchFamily="34" charset="0"/>
              </a:rPr>
              <a:t>Surgery</a:t>
            </a:r>
          </a:p>
        </p:txBody>
      </p:sp>
      <p:sp>
        <p:nvSpPr>
          <p:cNvPr id="163856" name="Rectangle 16"/>
          <p:cNvSpPr>
            <a:spLocks noChangeArrowheads="1"/>
          </p:cNvSpPr>
          <p:nvPr/>
        </p:nvSpPr>
        <p:spPr bwMode="auto">
          <a:xfrm>
            <a:off x="2362199" y="4336343"/>
            <a:ext cx="1676401" cy="681038"/>
          </a:xfrm>
          <a:prstGeom prst="rect">
            <a:avLst/>
          </a:prstGeom>
          <a:solidFill>
            <a:srgbClr val="FFFFFF"/>
          </a:solidFill>
          <a:ln w="9525">
            <a:solidFill>
              <a:srgbClr val="000000"/>
            </a:solidFill>
            <a:miter lim="800000"/>
            <a:headEnd/>
            <a:tailEnd/>
          </a:ln>
        </p:spPr>
        <p:txBody>
          <a:bodyPr/>
          <a:lstStyle/>
          <a:p>
            <a:pPr defTabSz="457200"/>
            <a:endParaRPr lang="en-US" sz="1100" b="1" dirty="0">
              <a:solidFill>
                <a:srgbClr val="000000"/>
              </a:solidFill>
              <a:ea typeface="Times New Roman" pitchFamily="18" charset="0"/>
              <a:cs typeface="Arial" pitchFamily="34" charset="0"/>
            </a:endParaRPr>
          </a:p>
          <a:p>
            <a:pPr defTabSz="457200" eaLnBrk="0" hangingPunct="0"/>
            <a:r>
              <a:rPr lang="en-US" sz="2000" b="1" dirty="0">
                <a:solidFill>
                  <a:srgbClr val="000000"/>
                </a:solidFill>
                <a:ea typeface="Times New Roman" pitchFamily="18" charset="0"/>
                <a:cs typeface="Arial" pitchFamily="34" charset="0"/>
              </a:rPr>
              <a:t>Radiation</a:t>
            </a:r>
          </a:p>
        </p:txBody>
      </p:sp>
      <p:sp>
        <p:nvSpPr>
          <p:cNvPr id="163860" name="Rectangle 20"/>
          <p:cNvSpPr>
            <a:spLocks noChangeArrowheads="1"/>
          </p:cNvSpPr>
          <p:nvPr/>
        </p:nvSpPr>
        <p:spPr bwMode="auto">
          <a:xfrm>
            <a:off x="4267200" y="2578360"/>
            <a:ext cx="4419600" cy="469640"/>
          </a:xfrm>
          <a:prstGeom prst="rect">
            <a:avLst/>
          </a:prstGeom>
          <a:solidFill>
            <a:srgbClr val="FFFFFF"/>
          </a:solidFill>
          <a:ln w="9525">
            <a:solidFill>
              <a:srgbClr val="000000"/>
            </a:solidFill>
            <a:miter lim="800000"/>
            <a:headEnd/>
            <a:tailEnd/>
          </a:ln>
        </p:spPr>
        <p:txBody>
          <a:bodyPr/>
          <a:lstStyle/>
          <a:p>
            <a:pPr defTabSz="457200"/>
            <a:r>
              <a:rPr lang="en-US" dirty="0">
                <a:solidFill>
                  <a:srgbClr val="000000"/>
                </a:solidFill>
                <a:cs typeface="Times New Roman" pitchFamily="18" charset="0"/>
              </a:rPr>
              <a:t> Focal Therapy (cryotherapy, HIFU, etc.)</a:t>
            </a:r>
            <a:endParaRPr lang="en-US" dirty="0">
              <a:solidFill>
                <a:srgbClr val="000000"/>
              </a:solidFill>
            </a:endParaRPr>
          </a:p>
        </p:txBody>
      </p:sp>
      <p:sp>
        <p:nvSpPr>
          <p:cNvPr id="163861" name="Rectangle 21"/>
          <p:cNvSpPr>
            <a:spLocks noChangeArrowheads="1"/>
          </p:cNvSpPr>
          <p:nvPr/>
        </p:nvSpPr>
        <p:spPr bwMode="auto">
          <a:xfrm>
            <a:off x="0" y="-79374"/>
            <a:ext cx="848822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a:endParaRPr lang="en-US" sz="2400" b="1" dirty="0">
              <a:ea typeface="Times New Roman" pitchFamily="18" charset="0"/>
              <a:cs typeface="Arial" pitchFamily="34" charset="0"/>
            </a:endParaRPr>
          </a:p>
          <a:p>
            <a:pPr defTabSz="457200"/>
            <a:r>
              <a:rPr lang="en-US" sz="2400" dirty="0">
                <a:solidFill>
                  <a:schemeClr val="accent3"/>
                </a:solidFill>
                <a:latin typeface="Arial"/>
                <a:ea typeface="+mj-ea"/>
                <a:cs typeface="Arial"/>
              </a:rPr>
              <a:t>Decisions for a Man with Clinically Low Risk Prostate Cancer</a:t>
            </a:r>
          </a:p>
          <a:p>
            <a:pPr defTabSz="457200" eaLnBrk="0" hangingPunct="0"/>
            <a:endParaRPr lang="en-US" sz="2000" dirty="0">
              <a:ea typeface="Times New Roman" pitchFamily="18" charset="0"/>
              <a:cs typeface="Arial" pitchFamily="34" charset="0"/>
            </a:endParaRPr>
          </a:p>
        </p:txBody>
      </p:sp>
      <p:sp>
        <p:nvSpPr>
          <p:cNvPr id="163862" name="Rectangle 22"/>
          <p:cNvSpPr>
            <a:spLocks noChangeArrowheads="1"/>
          </p:cNvSpPr>
          <p:nvPr/>
        </p:nvSpPr>
        <p:spPr bwMode="auto">
          <a:xfrm>
            <a:off x="342900" y="1277938"/>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a:br>
              <a:rPr lang="en-US" sz="1100">
                <a:solidFill>
                  <a:srgbClr val="000000"/>
                </a:solidFill>
              </a:rPr>
            </a:br>
            <a:endParaRPr lang="en-US">
              <a:solidFill>
                <a:srgbClr val="000000"/>
              </a:solidFill>
            </a:endParaRPr>
          </a:p>
          <a:p>
            <a:pPr defTabSz="457200" eaLnBrk="0" hangingPunct="0"/>
            <a:endParaRPr lang="en-US">
              <a:solidFill>
                <a:srgbClr val="000000"/>
              </a:solidFill>
            </a:endParaRPr>
          </a:p>
        </p:txBody>
      </p:sp>
      <p:sp>
        <p:nvSpPr>
          <p:cNvPr id="163864" name="Rectangle 24"/>
          <p:cNvSpPr>
            <a:spLocks noChangeArrowheads="1"/>
          </p:cNvSpPr>
          <p:nvPr/>
        </p:nvSpPr>
        <p:spPr bwMode="auto">
          <a:xfrm>
            <a:off x="533400" y="2438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a:endParaRPr lang="en-US">
              <a:solidFill>
                <a:srgbClr val="000000"/>
              </a:solidFill>
            </a:endParaRPr>
          </a:p>
        </p:txBody>
      </p:sp>
      <p:sp>
        <p:nvSpPr>
          <p:cNvPr id="163865" name="Rectangle 25"/>
          <p:cNvSpPr>
            <a:spLocks noChangeArrowheads="1"/>
          </p:cNvSpPr>
          <p:nvPr/>
        </p:nvSpPr>
        <p:spPr bwMode="auto">
          <a:xfrm>
            <a:off x="381000" y="37036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a:endParaRPr lang="en-US">
              <a:solidFill>
                <a:srgbClr val="000000"/>
              </a:solidFill>
            </a:endParaRPr>
          </a:p>
        </p:txBody>
      </p:sp>
      <p:sp>
        <p:nvSpPr>
          <p:cNvPr id="163867" name="Rectangle 27"/>
          <p:cNvSpPr>
            <a:spLocks noChangeArrowheads="1"/>
          </p:cNvSpPr>
          <p:nvPr/>
        </p:nvSpPr>
        <p:spPr bwMode="auto">
          <a:xfrm>
            <a:off x="342900" y="4497388"/>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a:br>
              <a:rPr lang="en-US" sz="1100">
                <a:solidFill>
                  <a:srgbClr val="000000"/>
                </a:solidFill>
              </a:rPr>
            </a:br>
            <a:endParaRPr lang="en-US">
              <a:solidFill>
                <a:srgbClr val="000000"/>
              </a:solidFill>
            </a:endParaRPr>
          </a:p>
          <a:p>
            <a:pPr defTabSz="457200" eaLnBrk="0" hangingPunct="0"/>
            <a:endParaRPr lang="en-US">
              <a:solidFill>
                <a:srgbClr val="000000"/>
              </a:solidFill>
            </a:endParaRPr>
          </a:p>
        </p:txBody>
      </p:sp>
      <p:sp>
        <p:nvSpPr>
          <p:cNvPr id="163868" name="Rectangle 28"/>
          <p:cNvSpPr>
            <a:spLocks noChangeArrowheads="1"/>
          </p:cNvSpPr>
          <p:nvPr/>
        </p:nvSpPr>
        <p:spPr bwMode="auto">
          <a:xfrm>
            <a:off x="342900" y="5307013"/>
            <a:ext cx="13652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indent="457200" defTabSz="457200"/>
            <a:endParaRPr lang="en-US" dirty="0">
              <a:solidFill>
                <a:srgbClr val="000000"/>
              </a:solidFill>
            </a:endParaRPr>
          </a:p>
          <a:p>
            <a:pPr indent="457200" defTabSz="457200" eaLnBrk="0" hangingPunct="0"/>
            <a:r>
              <a:rPr lang="en-US" sz="1100" dirty="0">
                <a:solidFill>
                  <a:srgbClr val="000000"/>
                </a:solidFill>
                <a:cs typeface="Arial" pitchFamily="34" charset="0"/>
              </a:rPr>
              <a:t>                   </a:t>
            </a:r>
            <a:endParaRPr lang="en-US" sz="1100" dirty="0">
              <a:solidFill>
                <a:srgbClr val="000000"/>
              </a:solidFill>
            </a:endParaRPr>
          </a:p>
          <a:p>
            <a:pPr indent="457200" defTabSz="457200" eaLnBrk="0" hangingPunct="0"/>
            <a:endParaRPr lang="en-US" dirty="0">
              <a:solidFill>
                <a:srgbClr val="000000"/>
              </a:solidFill>
            </a:endParaRPr>
          </a:p>
        </p:txBody>
      </p:sp>
      <p:sp>
        <p:nvSpPr>
          <p:cNvPr id="163869" name="Rectangle 29"/>
          <p:cNvSpPr>
            <a:spLocks noChangeArrowheads="1"/>
          </p:cNvSpPr>
          <p:nvPr/>
        </p:nvSpPr>
        <p:spPr bwMode="auto">
          <a:xfrm>
            <a:off x="5181600" y="1798689"/>
            <a:ext cx="297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dirty="0">
                <a:solidFill>
                  <a:srgbClr val="000000"/>
                </a:solidFill>
              </a:rPr>
              <a:t>Open radical prostatectomy</a:t>
            </a:r>
          </a:p>
        </p:txBody>
      </p:sp>
      <p:cxnSp>
        <p:nvCxnSpPr>
          <p:cNvPr id="3" name="Straight Arrow Connector 2"/>
          <p:cNvCxnSpPr/>
          <p:nvPr/>
        </p:nvCxnSpPr>
        <p:spPr>
          <a:xfrm flipV="1">
            <a:off x="1143000" y="2870791"/>
            <a:ext cx="3021220" cy="482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721492" y="1470854"/>
            <a:ext cx="212208" cy="1059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endCxn id="163847" idx="1"/>
          </p:cNvCxnSpPr>
          <p:nvPr/>
        </p:nvCxnSpPr>
        <p:spPr>
          <a:xfrm>
            <a:off x="4267200" y="1385790"/>
            <a:ext cx="1295400" cy="165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91000" y="1609083"/>
            <a:ext cx="990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17600" y="3703638"/>
            <a:ext cx="1168400" cy="793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164220" y="3921921"/>
            <a:ext cx="598280" cy="3452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52800" y="5181600"/>
            <a:ext cx="457200" cy="544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3841" name="Straight Arrow Connector 163840"/>
          <p:cNvCxnSpPr/>
          <p:nvPr/>
        </p:nvCxnSpPr>
        <p:spPr>
          <a:xfrm>
            <a:off x="685800" y="4336343"/>
            <a:ext cx="558800" cy="970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6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6716" y="247760"/>
            <a:ext cx="7830561" cy="857250"/>
          </a:xfrm>
        </p:spPr>
        <p:txBody>
          <a:bodyPr/>
          <a:lstStyle/>
          <a:p>
            <a:r>
              <a:rPr lang="en-US" dirty="0" err="1"/>
              <a:t>NCCN</a:t>
            </a:r>
            <a:r>
              <a:rPr lang="en-US" dirty="0"/>
              <a:t> Guideline for Management of </a:t>
            </a:r>
            <a:br>
              <a:rPr lang="en-US" dirty="0"/>
            </a:br>
            <a:r>
              <a:rPr lang="en-US" dirty="0"/>
              <a:t> LOW RISK </a:t>
            </a:r>
            <a:r>
              <a:rPr lang="en-US" dirty="0" err="1"/>
              <a:t>CaP</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90000"/>
              </a:lnSpc>
              <a:spcBef>
                <a:spcPct val="25000"/>
              </a:spcBef>
              <a:spcAft>
                <a:spcPct val="25000"/>
              </a:spcAft>
              <a:buClr>
                <a:srgbClr val="FF6600"/>
              </a:buClr>
              <a:buSzTx/>
              <a:buFont typeface="Arial" charset="0"/>
              <a:buNone/>
              <a:tabLst/>
              <a:defRPr/>
            </a:pPr>
            <a:fld id="{5F4FA097-00B9-0B49-9D17-3BA3D1295C17}"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90000"/>
                </a:lnSpc>
                <a:spcBef>
                  <a:spcPct val="25000"/>
                </a:spcBef>
                <a:spcAft>
                  <a:spcPct val="25000"/>
                </a:spcAft>
                <a:buClr>
                  <a:srgbClr val="FF6600"/>
                </a:buClr>
                <a:buSzTx/>
                <a:buFont typeface="Arial" charset="0"/>
                <a:buNone/>
                <a:tabLst/>
                <a:defRPr/>
              </a:pPr>
              <a:t>3</a:t>
            </a:fld>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Rectangle 34"/>
          <p:cNvSpPr>
            <a:spLocks noChangeArrowheads="1"/>
          </p:cNvSpPr>
          <p:nvPr/>
        </p:nvSpPr>
        <p:spPr bwMode="auto">
          <a:xfrm>
            <a:off x="26158" y="6428026"/>
            <a:ext cx="5468070" cy="438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tab pos="722710" algn="l"/>
              </a:tabLst>
              <a:defRPr/>
            </a:pPr>
            <a:r>
              <a:rPr kumimoji="0" lang="en-US" sz="750" b="0" i="0" u="none" strike="noStrike" kern="1200" cap="none" spc="0" normalizeH="0" baseline="0" noProof="0" dirty="0">
                <a:ln>
                  <a:noFill/>
                </a:ln>
                <a:solidFill>
                  <a:srgbClr val="FFFFFF"/>
                </a:solidFill>
                <a:effectLst/>
                <a:uLnTx/>
                <a:uFillTx/>
                <a:latin typeface="Calibri"/>
                <a:ea typeface="Cambria" charset="0"/>
                <a:cs typeface="+mn-cs"/>
              </a:rPr>
              <a:t>NCCN Clinical Practice Guidelines in Oncology™, </a:t>
            </a:r>
            <a:r>
              <a:rPr kumimoji="0" lang="en-US" sz="750" b="0" i="0" u="none" strike="noStrike" kern="1200" cap="none" spc="0" normalizeH="0" baseline="0" noProof="0" dirty="0">
                <a:ln>
                  <a:noFill/>
                </a:ln>
                <a:solidFill>
                  <a:prstClr val="white"/>
                </a:solidFill>
                <a:effectLst/>
                <a:uLnTx/>
                <a:uFillTx/>
                <a:latin typeface="Calibri"/>
                <a:ea typeface="+mn-ea"/>
                <a:cs typeface="+mn-cs"/>
              </a:rPr>
              <a:t>Prostate Cancer  v1.2015. </a:t>
            </a:r>
            <a:r>
              <a:rPr kumimoji="0" lang="en-US" sz="750" b="0" i="0" u="none" strike="noStrike" kern="1200" cap="none" spc="0" normalizeH="0" baseline="0" noProof="0" dirty="0">
                <a:ln>
                  <a:noFill/>
                </a:ln>
                <a:solidFill>
                  <a:srgbClr val="FFFFFF"/>
                </a:solidFill>
                <a:effectLst/>
                <a:uLnTx/>
                <a:uFillTx/>
                <a:latin typeface="Calibri"/>
                <a:ea typeface="Cambria" charset="0"/>
                <a:cs typeface="+mn-cs"/>
              </a:rPr>
              <a:t>© National Comprehensive Cancer Network,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Calibri"/>
                <a:ea typeface="+mn-ea"/>
                <a:cs typeface="+mn-cs"/>
              </a:rPr>
              <a:t>NCCN is a registered trademark of the National Comprehensive Cancer Network, which does not endorse any product or therapy.</a:t>
            </a:r>
          </a:p>
          <a:p>
            <a:pPr marL="0" marR="0" lvl="0" indent="0" algn="l" defTabSz="914400" rtl="0" eaLnBrk="0" fontAlgn="auto" latinLnBrk="0" hangingPunct="0">
              <a:lnSpc>
                <a:spcPct val="100000"/>
              </a:lnSpc>
              <a:spcBef>
                <a:spcPts val="0"/>
              </a:spcBef>
              <a:spcAft>
                <a:spcPts val="0"/>
              </a:spcAft>
              <a:buClrTx/>
              <a:buSzTx/>
              <a:buFontTx/>
              <a:buNone/>
              <a:tabLst>
                <a:tab pos="722710" algn="l"/>
              </a:tabLst>
              <a:defRPr/>
            </a:pPr>
            <a:endParaRPr kumimoji="0" lang="en-US" sz="750" b="0" i="0" u="none" strike="noStrike" kern="1200" cap="none" spc="0" normalizeH="0" baseline="0" noProof="0" dirty="0">
              <a:ln>
                <a:noFill/>
              </a:ln>
              <a:solidFill>
                <a:srgbClr val="FFFFFF"/>
              </a:solidFill>
              <a:effectLst/>
              <a:uLnTx/>
              <a:uFillTx/>
              <a:latin typeface="Calibri"/>
              <a:ea typeface="Cambria" charset="0"/>
              <a:cs typeface="+mn-cs"/>
            </a:endParaRPr>
          </a:p>
        </p:txBody>
      </p:sp>
      <p:grpSp>
        <p:nvGrpSpPr>
          <p:cNvPr id="2" name="Group 1"/>
          <p:cNvGrpSpPr/>
          <p:nvPr/>
        </p:nvGrpSpPr>
        <p:grpSpPr>
          <a:xfrm>
            <a:off x="450761" y="1519707"/>
            <a:ext cx="8462487" cy="3970060"/>
            <a:chOff x="130318" y="1400278"/>
            <a:chExt cx="8558565" cy="4211007"/>
          </a:xfrm>
        </p:grpSpPr>
        <p:sp>
          <p:nvSpPr>
            <p:cNvPr id="22" name="TextBox 21"/>
            <p:cNvSpPr txBox="1"/>
            <p:nvPr/>
          </p:nvSpPr>
          <p:spPr>
            <a:xfrm>
              <a:off x="2208098" y="3065306"/>
              <a:ext cx="675624" cy="262103"/>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 10 y</a:t>
              </a:r>
              <a:endParaRPr kumimoji="0" lang="en-US" sz="1200" b="0" i="0" u="none" strike="noStrike" kern="1200" cap="none" spc="0" normalizeH="0" baseline="30000" noProof="0" dirty="0">
                <a:ln>
                  <a:noFill/>
                </a:ln>
                <a:solidFill>
                  <a:srgbClr val="FFFFFF"/>
                </a:solidFill>
                <a:effectLst/>
                <a:uLnTx/>
                <a:uFillTx/>
                <a:latin typeface="Calibri"/>
                <a:ea typeface="+mn-ea"/>
                <a:cs typeface="+mn-cs"/>
              </a:endParaRPr>
            </a:p>
          </p:txBody>
        </p:sp>
        <p:sp>
          <p:nvSpPr>
            <p:cNvPr id="7" name="TextBox 6"/>
            <p:cNvSpPr txBox="1"/>
            <p:nvPr/>
          </p:nvSpPr>
          <p:spPr>
            <a:xfrm>
              <a:off x="130318" y="1400278"/>
              <a:ext cx="1075798" cy="272183"/>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CC4D"/>
                  </a:solidFill>
                  <a:effectLst/>
                  <a:uLnTx/>
                  <a:uFillTx/>
                  <a:latin typeface="Calibri"/>
                  <a:ea typeface="+mn-ea"/>
                  <a:cs typeface="+mn-cs"/>
                </a:rPr>
                <a:t>RISK GROUP</a:t>
              </a:r>
            </a:p>
          </p:txBody>
        </p:sp>
        <p:sp>
          <p:nvSpPr>
            <p:cNvPr id="8" name="TextBox 7"/>
            <p:cNvSpPr txBox="1"/>
            <p:nvPr/>
          </p:nvSpPr>
          <p:spPr>
            <a:xfrm>
              <a:off x="1859109" y="1400278"/>
              <a:ext cx="942979" cy="61493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CC4D"/>
                  </a:solidFill>
                  <a:effectLst/>
                  <a:uLnTx/>
                  <a:uFillTx/>
                  <a:latin typeface="Calibri"/>
                  <a:ea typeface="+mn-ea"/>
                  <a:cs typeface="+mn-cs"/>
                </a:rPr>
                <a:t>EXPECTED PATIENT</a:t>
              </a:r>
              <a:br>
                <a:rPr kumimoji="0" lang="en-US" sz="1200" b="1" i="0" u="none" strike="noStrike" kern="1200" cap="none" spc="0" normalizeH="0" baseline="0" noProof="0" dirty="0">
                  <a:ln>
                    <a:noFill/>
                  </a:ln>
                  <a:solidFill>
                    <a:srgbClr val="E4CC4D"/>
                  </a:solidFill>
                  <a:effectLst/>
                  <a:uLnTx/>
                  <a:uFillTx/>
                  <a:latin typeface="Calibri"/>
                  <a:ea typeface="+mn-ea"/>
                  <a:cs typeface="+mn-cs"/>
                </a:rPr>
              </a:br>
              <a:r>
                <a:rPr kumimoji="0" lang="en-US" sz="1200" b="1" i="0" u="none" strike="noStrike" kern="1200" cap="none" spc="0" normalizeH="0" baseline="0" noProof="0" dirty="0">
                  <a:ln>
                    <a:noFill/>
                  </a:ln>
                  <a:solidFill>
                    <a:srgbClr val="E4CC4D"/>
                  </a:solidFill>
                  <a:effectLst/>
                  <a:uLnTx/>
                  <a:uFillTx/>
                  <a:latin typeface="Calibri"/>
                  <a:ea typeface="+mn-ea"/>
                  <a:cs typeface="+mn-cs"/>
                </a:rPr>
                <a:t>SURVIVAL</a:t>
              </a:r>
              <a:endParaRPr kumimoji="0" lang="en-US" sz="1200" b="1" i="0" u="none" strike="noStrike" kern="1200" cap="none" spc="0" normalizeH="0" baseline="30000" noProof="0" dirty="0">
                <a:ln>
                  <a:noFill/>
                </a:ln>
                <a:solidFill>
                  <a:srgbClr val="E4CC4D"/>
                </a:solidFill>
                <a:effectLst/>
                <a:uLnTx/>
                <a:uFillTx/>
                <a:latin typeface="Calibri"/>
                <a:ea typeface="+mn-ea"/>
                <a:cs typeface="+mn-cs"/>
              </a:endParaRPr>
            </a:p>
          </p:txBody>
        </p:sp>
        <p:sp>
          <p:nvSpPr>
            <p:cNvPr id="9" name="TextBox 8"/>
            <p:cNvSpPr txBox="1"/>
            <p:nvPr/>
          </p:nvSpPr>
          <p:spPr>
            <a:xfrm>
              <a:off x="3366630" y="1400278"/>
              <a:ext cx="1403553" cy="272183"/>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4CC4D"/>
                  </a:solidFill>
                  <a:effectLst/>
                  <a:uLnTx/>
                  <a:uFillTx/>
                  <a:latin typeface="Calibri"/>
                  <a:ea typeface="+mn-ea"/>
                  <a:cs typeface="+mn-cs"/>
                </a:rPr>
                <a:t>INITIAL THERAPY</a:t>
              </a:r>
              <a:endParaRPr kumimoji="0" lang="en-US" sz="1200" b="1" i="0" u="none" strike="noStrike" kern="1200" cap="none" spc="0" normalizeH="0" baseline="30000" noProof="0" dirty="0">
                <a:ln>
                  <a:noFill/>
                </a:ln>
                <a:solidFill>
                  <a:srgbClr val="E4CC4D"/>
                </a:solidFill>
                <a:effectLst/>
                <a:uLnTx/>
                <a:uFillTx/>
                <a:latin typeface="Calibri"/>
                <a:ea typeface="+mn-ea"/>
                <a:cs typeface="+mn-cs"/>
              </a:endParaRPr>
            </a:p>
          </p:txBody>
        </p:sp>
        <p:sp>
          <p:nvSpPr>
            <p:cNvPr id="11" name="TextBox 10"/>
            <p:cNvSpPr txBox="1"/>
            <p:nvPr/>
          </p:nvSpPr>
          <p:spPr>
            <a:xfrm>
              <a:off x="187470" y="3989317"/>
              <a:ext cx="1656023" cy="776226"/>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Low</a:t>
              </a:r>
            </a:p>
            <a:p>
              <a:pPr marL="85725" marR="0" lvl="0" indent="-85725" algn="l" defTabSz="914400" rtl="0" eaLnBrk="1" fontAlgn="auto" latinLnBrk="0" hangingPunct="1">
                <a:lnSpc>
                  <a:spcPct val="80000"/>
                </a:lnSpc>
                <a:spcBef>
                  <a:spcPts val="15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T1-T2a</a:t>
              </a:r>
            </a:p>
            <a:p>
              <a:pPr marL="85725" marR="0" lvl="0" indent="-85725" algn="l" defTabSz="914400" rtl="0" eaLnBrk="1" fontAlgn="auto" latinLnBrk="0" hangingPunct="1">
                <a:lnSpc>
                  <a:spcPct val="80000"/>
                </a:lnSpc>
                <a:spcBef>
                  <a:spcPts val="15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Gleason score ≤ 6</a:t>
              </a:r>
            </a:p>
            <a:p>
              <a:pPr marL="85725" marR="0" lvl="0" indent="-85725" algn="l" defTabSz="914400" rtl="0" eaLnBrk="1" fontAlgn="auto" latinLnBrk="0" hangingPunct="1">
                <a:lnSpc>
                  <a:spcPct val="80000"/>
                </a:lnSpc>
                <a:spcBef>
                  <a:spcPts val="15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PSA &lt; 10 ng/mL</a:t>
              </a:r>
            </a:p>
          </p:txBody>
        </p:sp>
        <p:cxnSp>
          <p:nvCxnSpPr>
            <p:cNvPr id="12" name="Straight Connector 11"/>
            <p:cNvCxnSpPr/>
            <p:nvPr/>
          </p:nvCxnSpPr>
          <p:spPr>
            <a:xfrm>
              <a:off x="1632821" y="4112431"/>
              <a:ext cx="0" cy="614363"/>
            </a:xfrm>
            <a:prstGeom prst="line">
              <a:avLst/>
            </a:prstGeom>
            <a:ln w="19050">
              <a:solidFill>
                <a:srgbClr val="E4CC4D"/>
              </a:solidFill>
            </a:ln>
          </p:spPr>
          <p:style>
            <a:lnRef idx="1">
              <a:schemeClr val="accent1"/>
            </a:lnRef>
            <a:fillRef idx="0">
              <a:schemeClr val="accent1"/>
            </a:fillRef>
            <a:effectRef idx="0">
              <a:schemeClr val="accent1"/>
            </a:effectRef>
            <a:fontRef idx="minor">
              <a:schemeClr val="tx1"/>
            </a:fontRef>
          </p:style>
        </p:cxnSp>
        <p:sp>
          <p:nvSpPr>
            <p:cNvPr id="13" name="Left Bracket 12"/>
            <p:cNvSpPr/>
            <p:nvPr/>
          </p:nvSpPr>
          <p:spPr>
            <a:xfrm>
              <a:off x="2009165" y="3171825"/>
              <a:ext cx="220391" cy="2271713"/>
            </a:xfrm>
            <a:prstGeom prst="leftBracket">
              <a:avLst>
                <a:gd name="adj" fmla="val 0"/>
              </a:avLst>
            </a:prstGeom>
            <a:ln w="19050">
              <a:solidFill>
                <a:srgbClr val="E4CC4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cxnSp>
          <p:nvCxnSpPr>
            <p:cNvPr id="14" name="Straight Arrow Connector 13"/>
            <p:cNvCxnSpPr>
              <a:endCxn id="28" idx="1"/>
            </p:cNvCxnSpPr>
            <p:nvPr/>
          </p:nvCxnSpPr>
          <p:spPr>
            <a:xfrm flipV="1">
              <a:off x="2802646" y="3174104"/>
              <a:ext cx="394143" cy="3742"/>
            </a:xfrm>
            <a:prstGeom prst="straightConnector1">
              <a:avLst/>
            </a:prstGeom>
            <a:ln w="19050">
              <a:solidFill>
                <a:srgbClr val="E4CC4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32821" y="4378884"/>
              <a:ext cx="347767" cy="0"/>
            </a:xfrm>
            <a:prstGeom prst="straightConnector1">
              <a:avLst/>
            </a:prstGeom>
            <a:ln w="19050">
              <a:solidFill>
                <a:srgbClr val="E4CC4D"/>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08098" y="5349182"/>
              <a:ext cx="692576" cy="262103"/>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&lt; 10 y</a:t>
              </a:r>
              <a:endParaRPr kumimoji="0" lang="en-US" sz="1200" b="0" i="0" u="none" strike="noStrike" kern="1200" cap="none" spc="0" normalizeH="0" baseline="30000" noProof="0" dirty="0">
                <a:ln>
                  <a:noFill/>
                </a:ln>
                <a:solidFill>
                  <a:srgbClr val="FFFFFF"/>
                </a:solidFill>
                <a:effectLst/>
                <a:uLnTx/>
                <a:uFillTx/>
                <a:latin typeface="Calibri"/>
                <a:ea typeface="+mn-ea"/>
                <a:cs typeface="+mn-cs"/>
              </a:endParaRPr>
            </a:p>
          </p:txBody>
        </p:sp>
        <p:cxnSp>
          <p:nvCxnSpPr>
            <p:cNvPr id="26" name="Straight Arrow Connector 25"/>
            <p:cNvCxnSpPr/>
            <p:nvPr/>
          </p:nvCxnSpPr>
          <p:spPr>
            <a:xfrm flipV="1">
              <a:off x="2808203" y="2600325"/>
              <a:ext cx="336784" cy="580134"/>
            </a:xfrm>
            <a:prstGeom prst="straightConnector1">
              <a:avLst/>
            </a:prstGeom>
            <a:ln w="19050">
              <a:solidFill>
                <a:srgbClr val="E4CC4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34" idx="1"/>
            </p:cNvCxnSpPr>
            <p:nvPr/>
          </p:nvCxnSpPr>
          <p:spPr>
            <a:xfrm>
              <a:off x="2813227" y="3175435"/>
              <a:ext cx="383563" cy="805681"/>
            </a:xfrm>
            <a:prstGeom prst="straightConnector1">
              <a:avLst/>
            </a:prstGeom>
            <a:ln w="19050">
              <a:solidFill>
                <a:srgbClr val="E4CC4D"/>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96789" y="3044814"/>
              <a:ext cx="1691273" cy="258581"/>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EBRT or brachytherapy</a:t>
              </a:r>
            </a:p>
          </p:txBody>
        </p:sp>
        <p:sp>
          <p:nvSpPr>
            <p:cNvPr id="29" name="TextBox 28"/>
            <p:cNvSpPr txBox="1"/>
            <p:nvPr/>
          </p:nvSpPr>
          <p:spPr>
            <a:xfrm>
              <a:off x="3196790" y="5349182"/>
              <a:ext cx="1088368" cy="262103"/>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Observation</a:t>
              </a:r>
              <a:endParaRPr kumimoji="0" lang="en-US" sz="1200" b="0" i="0" u="none" strike="noStrike" kern="1200" cap="none" spc="0" normalizeH="0" baseline="30000" noProof="0" dirty="0">
                <a:ln>
                  <a:noFill/>
                </a:ln>
                <a:solidFill>
                  <a:srgbClr val="FFFFFF"/>
                </a:solidFill>
                <a:effectLst/>
                <a:uLnTx/>
                <a:uFillTx/>
                <a:latin typeface="Calibri"/>
                <a:ea typeface="+mn-ea"/>
                <a:cs typeface="+mn-cs"/>
              </a:endParaRPr>
            </a:p>
          </p:txBody>
        </p:sp>
        <p:cxnSp>
          <p:nvCxnSpPr>
            <p:cNvPr id="30" name="Straight Arrow Connector 29"/>
            <p:cNvCxnSpPr/>
            <p:nvPr/>
          </p:nvCxnSpPr>
          <p:spPr>
            <a:xfrm>
              <a:off x="2792025" y="5455999"/>
              <a:ext cx="346177" cy="0"/>
            </a:xfrm>
            <a:prstGeom prst="straightConnector1">
              <a:avLst/>
            </a:prstGeom>
            <a:ln w="19050">
              <a:solidFill>
                <a:srgbClr val="E4CC4D"/>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19435" y="2133391"/>
              <a:ext cx="5469448" cy="832462"/>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Active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surveillance</a:t>
              </a:r>
              <a:r>
                <a:rPr kumimoji="0" lang="en-US" sz="1400" b="1" i="0" u="none" strike="noStrike" kern="1200" cap="none" spc="0" normalizeH="0" baseline="30000" noProof="0" dirty="0" err="1">
                  <a:ln>
                    <a:noFill/>
                  </a:ln>
                  <a:solidFill>
                    <a:srgbClr val="FFFFFF"/>
                  </a:solidFill>
                  <a:effectLst/>
                  <a:uLnTx/>
                  <a:uFillTx/>
                  <a:latin typeface="Calibri"/>
                  <a:ea typeface="+mn-ea"/>
                  <a:cs typeface="+mn-cs"/>
                </a:rPr>
                <a:t>g</a:t>
              </a:r>
              <a:endParaRPr kumimoji="0" lang="en-US" sz="1400" b="1" i="0" u="none" strike="noStrike" kern="1200" cap="none" spc="0" normalizeH="0" baseline="30000" noProof="0" dirty="0">
                <a:ln>
                  <a:noFill/>
                </a:ln>
                <a:solidFill>
                  <a:srgbClr val="FFFFFF"/>
                </a:solidFill>
                <a:effectLst/>
                <a:uLnTx/>
                <a:uFillTx/>
                <a:latin typeface="Calibri"/>
                <a:ea typeface="+mn-ea"/>
                <a:cs typeface="+mn-cs"/>
              </a:endParaRPr>
            </a:p>
            <a:p>
              <a:pPr marL="86916" marR="0" lvl="0" indent="-86916" algn="l" defTabSz="914400" rtl="0" eaLnBrk="1" fontAlgn="auto" latinLnBrk="0" hangingPunct="1">
                <a:lnSpc>
                  <a:spcPct val="80000"/>
                </a:lnSpc>
                <a:spcBef>
                  <a:spcPts val="15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PSA no more often than every 6 mo unless clinically indicated</a:t>
              </a:r>
            </a:p>
            <a:p>
              <a:pPr marL="86916" marR="0" lvl="0" indent="-86916" algn="l" defTabSz="914400" rtl="0" eaLnBrk="1" fontAlgn="auto" latinLnBrk="0" hangingPunct="1">
                <a:lnSpc>
                  <a:spcPct val="80000"/>
                </a:lnSpc>
                <a:spcBef>
                  <a:spcPts val="15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DRE no more often than every 12 mo unless clinically indicated</a:t>
              </a:r>
            </a:p>
            <a:p>
              <a:pPr marL="86916" marR="0" lvl="0" indent="-86916" algn="l" defTabSz="914400" rtl="0" eaLnBrk="1" fontAlgn="auto" latinLnBrk="0" hangingPunct="1">
                <a:lnSpc>
                  <a:spcPct val="80000"/>
                </a:lnSpc>
                <a:spcBef>
                  <a:spcPts val="15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Repeat prostate biopsy no more often than every 12 mo unless clinically indicated</a:t>
              </a:r>
            </a:p>
          </p:txBody>
        </p:sp>
        <p:sp>
          <p:nvSpPr>
            <p:cNvPr id="34" name="TextBox 33"/>
            <p:cNvSpPr txBox="1"/>
            <p:nvPr/>
          </p:nvSpPr>
          <p:spPr>
            <a:xfrm>
              <a:off x="3196790" y="3773476"/>
              <a:ext cx="2591387" cy="415279"/>
            </a:xfrm>
            <a:prstGeom prst="rect">
              <a:avLst/>
            </a:prstGeom>
            <a:noFill/>
          </p:spPr>
          <p:txBody>
            <a:bodyPr wrap="square" rtlCol="0">
              <a:spAutoFit/>
            </a:bodyPr>
            <a:lstStyle/>
            <a:p>
              <a:pPr marL="0" marR="0" lvl="0" indent="0" algn="l" defTabSz="914400" rtl="0" eaLnBrk="1" fontAlgn="auto" latinLnBrk="0" hangingPunct="1">
                <a:lnSpc>
                  <a:spcPct val="80000"/>
                </a:lnSpc>
                <a:spcBef>
                  <a:spcPts val="15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RP + PLND if predicted probability of</a:t>
              </a:r>
              <a:br>
                <a:rPr kumimoji="0" lang="en-US" sz="1200" b="1" i="0" u="none" strike="noStrike" kern="1200" cap="none" spc="0" normalizeH="0" baseline="0" noProof="0" dirty="0">
                  <a:ln>
                    <a:noFill/>
                  </a:ln>
                  <a:solidFill>
                    <a:srgbClr val="FFFFFF"/>
                  </a:solidFill>
                  <a:effectLst/>
                  <a:uLnTx/>
                  <a:uFillTx/>
                  <a:latin typeface="Calibri"/>
                  <a:ea typeface="+mn-ea"/>
                  <a:cs typeface="+mn-cs"/>
                </a:rPr>
              </a:br>
              <a:r>
                <a:rPr kumimoji="0" lang="en-US" sz="1200" b="1" i="0" u="none" strike="noStrike" kern="1200" cap="none" spc="0" normalizeH="0" baseline="0" noProof="0" dirty="0">
                  <a:ln>
                    <a:noFill/>
                  </a:ln>
                  <a:solidFill>
                    <a:srgbClr val="FFFFFF"/>
                  </a:solidFill>
                  <a:effectLst/>
                  <a:uLnTx/>
                  <a:uFillTx/>
                  <a:latin typeface="Calibri"/>
                  <a:ea typeface="+mn-ea"/>
                  <a:cs typeface="+mn-cs"/>
                </a:rPr>
                <a:t>lymph node metastasis ≥ 2%</a:t>
              </a:r>
            </a:p>
          </p:txBody>
        </p:sp>
      </p:grpSp>
      <p:sp>
        <p:nvSpPr>
          <p:cNvPr id="36" name="Rectangle 35"/>
          <p:cNvSpPr/>
          <p:nvPr/>
        </p:nvSpPr>
        <p:spPr>
          <a:xfrm>
            <a:off x="342896" y="5729450"/>
            <a:ext cx="8458200" cy="415498"/>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err="1">
                <a:ln>
                  <a:noFill/>
                </a:ln>
                <a:solidFill>
                  <a:srgbClr val="FFFFFF"/>
                </a:solidFill>
                <a:effectLst/>
                <a:uLnTx/>
                <a:uFillTx/>
                <a:latin typeface="Calibri"/>
                <a:ea typeface="+mn-ea"/>
                <a:cs typeface="+mn-cs"/>
              </a:rPr>
              <a:t>g</a:t>
            </a:r>
            <a:r>
              <a:rPr kumimoji="0" lang="en-US" sz="1050" b="0" i="0" u="none" strike="noStrike" kern="1200" cap="none" spc="0" normalizeH="0" baseline="0" noProof="0" dirty="0" err="1">
                <a:ln>
                  <a:noFill/>
                </a:ln>
                <a:solidFill>
                  <a:srgbClr val="FFFFFF"/>
                </a:solidFill>
                <a:effectLst/>
                <a:uLnTx/>
                <a:uFillTx/>
                <a:latin typeface="Calibri"/>
                <a:ea typeface="+mn-ea"/>
                <a:cs typeface="+mn-cs"/>
              </a:rPr>
              <a:t>Active</a:t>
            </a:r>
            <a:r>
              <a:rPr kumimoji="0" lang="en-US" sz="1050" b="0" i="0" u="none" strike="noStrike" kern="1200" cap="none" spc="0" normalizeH="0" baseline="0" noProof="0" dirty="0">
                <a:ln>
                  <a:noFill/>
                </a:ln>
                <a:solidFill>
                  <a:srgbClr val="FFFFFF"/>
                </a:solidFill>
                <a:effectLst/>
                <a:uLnTx/>
                <a:uFillTx/>
                <a:latin typeface="Calibri"/>
                <a:ea typeface="+mn-ea"/>
                <a:cs typeface="+mn-cs"/>
              </a:rPr>
              <a:t> surveillance involves actively monitoring the course of disease with the expectation to intervene with potentially curative therapy if the cancer progresses. See Principles of Active Surveillance and Observation (PROS-C).</a:t>
            </a:r>
          </a:p>
        </p:txBody>
      </p:sp>
    </p:spTree>
    <p:extLst>
      <p:ext uri="{BB962C8B-B14F-4D97-AF65-F5344CB8AC3E}">
        <p14:creationId xmlns:p14="http://schemas.microsoft.com/office/powerpoint/2010/main" val="259557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8587" y="152400"/>
            <a:ext cx="8482013" cy="696515"/>
          </a:xfrm>
        </p:spPr>
        <p:txBody>
          <a:bodyPr>
            <a:normAutofit fontScale="90000"/>
          </a:bodyPr>
          <a:lstStyle/>
          <a:p>
            <a:r>
              <a:rPr lang="en-US" sz="2000" b="1" dirty="0">
                <a:solidFill>
                  <a:srgbClr val="C00000"/>
                </a:solidFill>
              </a:rPr>
              <a:t>The Challenge of Risk Classification with TRUS biopsy</a:t>
            </a:r>
            <a:br>
              <a:rPr lang="en-US" sz="2000" b="1" i="1" dirty="0">
                <a:solidFill>
                  <a:srgbClr val="190EF8"/>
                </a:solidFill>
              </a:rPr>
            </a:br>
            <a:r>
              <a:rPr lang="en-US" b="1" i="1" dirty="0">
                <a:solidFill>
                  <a:srgbClr val="190EF8"/>
                </a:solidFill>
              </a:rPr>
              <a:t>The Correlation of Biopsy GS with Radical Prostatectomy GS</a:t>
            </a:r>
            <a:endParaRPr lang="en-US" b="1" dirty="0">
              <a:solidFill>
                <a:srgbClr val="190EF8"/>
              </a:solidFill>
            </a:endParaRPr>
          </a:p>
        </p:txBody>
      </p:sp>
      <p:sp>
        <p:nvSpPr>
          <p:cNvPr id="8" name="Text Placeholder 7"/>
          <p:cNvSpPr>
            <a:spLocks noGrp="1"/>
          </p:cNvSpPr>
          <p:nvPr>
            <p:ph type="body" sz="quarter" idx="14"/>
          </p:nvPr>
        </p:nvSpPr>
        <p:spPr>
          <a:xfrm>
            <a:off x="1781556" y="6076950"/>
            <a:ext cx="6477000" cy="400050"/>
          </a:xfrm>
        </p:spPr>
        <p:txBody>
          <a:bodyPr>
            <a:normAutofit/>
          </a:bodyPr>
          <a:lstStyle/>
          <a:p>
            <a:r>
              <a:rPr lang="en-US" sz="1200" dirty="0">
                <a:solidFill>
                  <a:schemeClr val="tx1"/>
                </a:solidFill>
              </a:rPr>
              <a:t>Single Institution Experience (JHH) Matched </a:t>
            </a:r>
            <a:r>
              <a:rPr lang="en-US" sz="1200" dirty="0" err="1">
                <a:solidFill>
                  <a:schemeClr val="tx1"/>
                </a:solidFill>
              </a:rPr>
              <a:t>Bx</a:t>
            </a:r>
            <a:r>
              <a:rPr lang="en-US" sz="1200" dirty="0">
                <a:solidFill>
                  <a:schemeClr val="tx1"/>
                </a:solidFill>
              </a:rPr>
              <a:t> &amp; RP 2004-2014;J. Epstein 9-13-15</a:t>
            </a:r>
            <a:endParaRPr lang="en-US" sz="1050" dirty="0">
              <a:solidFill>
                <a:schemeClr val="tx1"/>
              </a:solidFill>
            </a:endParaRPr>
          </a:p>
        </p:txBody>
      </p:sp>
      <p:sp>
        <p:nvSpPr>
          <p:cNvPr id="5" name="Slide Number Placeholder 4"/>
          <p:cNvSpPr>
            <a:spLocks noGrp="1"/>
          </p:cNvSpPr>
          <p:nvPr>
            <p:ph type="sldNum" sz="quarter" idx="17"/>
          </p:nvPr>
        </p:nvSpPr>
        <p:spPr/>
        <p:txBody>
          <a:bodyPr/>
          <a:lstStyle/>
          <a:p>
            <a:fld id="{CD74C016-2DC3-4FC2-93A6-E0DC643E93FF}" type="slidenum">
              <a:rPr lang="en-US" smtClean="0">
                <a:solidFill>
                  <a:prstClr val="white"/>
                </a:solidFill>
              </a:rPr>
              <a:pPr/>
              <a:t>4</a:t>
            </a:fld>
            <a:endParaRPr lang="en-US">
              <a:solidFill>
                <a:prstClr val="white"/>
              </a:solidFill>
            </a:endParaRPr>
          </a:p>
        </p:txBody>
      </p:sp>
      <p:graphicFrame>
        <p:nvGraphicFramePr>
          <p:cNvPr id="6" name="Content Placeholder 6"/>
          <p:cNvGraphicFramePr>
            <a:graphicFrameLocks/>
          </p:cNvGraphicFramePr>
          <p:nvPr>
            <p:extLst/>
          </p:nvPr>
        </p:nvGraphicFramePr>
        <p:xfrm>
          <a:off x="1300163" y="1927803"/>
          <a:ext cx="6343650" cy="3307810"/>
        </p:xfrm>
        <a:graphic>
          <a:graphicData uri="http://schemas.openxmlformats.org/drawingml/2006/table">
            <a:tbl>
              <a:tblPr/>
              <a:tblGrid>
                <a:gridCol w="634365">
                  <a:extLst>
                    <a:ext uri="{9D8B030D-6E8A-4147-A177-3AD203B41FA5}">
                      <a16:colId xmlns:a16="http://schemas.microsoft.com/office/drawing/2014/main" val="20000"/>
                    </a:ext>
                  </a:extLst>
                </a:gridCol>
                <a:gridCol w="634365">
                  <a:extLst>
                    <a:ext uri="{9D8B030D-6E8A-4147-A177-3AD203B41FA5}">
                      <a16:colId xmlns:a16="http://schemas.microsoft.com/office/drawing/2014/main" val="20001"/>
                    </a:ext>
                  </a:extLst>
                </a:gridCol>
                <a:gridCol w="634365">
                  <a:extLst>
                    <a:ext uri="{9D8B030D-6E8A-4147-A177-3AD203B41FA5}">
                      <a16:colId xmlns:a16="http://schemas.microsoft.com/office/drawing/2014/main" val="20002"/>
                    </a:ext>
                  </a:extLst>
                </a:gridCol>
                <a:gridCol w="634365">
                  <a:extLst>
                    <a:ext uri="{9D8B030D-6E8A-4147-A177-3AD203B41FA5}">
                      <a16:colId xmlns:a16="http://schemas.microsoft.com/office/drawing/2014/main" val="20003"/>
                    </a:ext>
                  </a:extLst>
                </a:gridCol>
                <a:gridCol w="634365">
                  <a:extLst>
                    <a:ext uri="{9D8B030D-6E8A-4147-A177-3AD203B41FA5}">
                      <a16:colId xmlns:a16="http://schemas.microsoft.com/office/drawing/2014/main" val="20004"/>
                    </a:ext>
                  </a:extLst>
                </a:gridCol>
                <a:gridCol w="634365">
                  <a:extLst>
                    <a:ext uri="{9D8B030D-6E8A-4147-A177-3AD203B41FA5}">
                      <a16:colId xmlns:a16="http://schemas.microsoft.com/office/drawing/2014/main" val="20005"/>
                    </a:ext>
                  </a:extLst>
                </a:gridCol>
                <a:gridCol w="634365">
                  <a:extLst>
                    <a:ext uri="{9D8B030D-6E8A-4147-A177-3AD203B41FA5}">
                      <a16:colId xmlns:a16="http://schemas.microsoft.com/office/drawing/2014/main" val="20006"/>
                    </a:ext>
                  </a:extLst>
                </a:gridCol>
                <a:gridCol w="634365">
                  <a:extLst>
                    <a:ext uri="{9D8B030D-6E8A-4147-A177-3AD203B41FA5}">
                      <a16:colId xmlns:a16="http://schemas.microsoft.com/office/drawing/2014/main" val="20007"/>
                    </a:ext>
                  </a:extLst>
                </a:gridCol>
                <a:gridCol w="634365">
                  <a:extLst>
                    <a:ext uri="{9D8B030D-6E8A-4147-A177-3AD203B41FA5}">
                      <a16:colId xmlns:a16="http://schemas.microsoft.com/office/drawing/2014/main" val="20008"/>
                    </a:ext>
                  </a:extLst>
                </a:gridCol>
                <a:gridCol w="634365">
                  <a:extLst>
                    <a:ext uri="{9D8B030D-6E8A-4147-A177-3AD203B41FA5}">
                      <a16:colId xmlns:a16="http://schemas.microsoft.com/office/drawing/2014/main" val="20009"/>
                    </a:ext>
                  </a:extLst>
                </a:gridCol>
              </a:tblGrid>
              <a:tr h="330781">
                <a:tc rowSpan="9">
                  <a:txBody>
                    <a:bodyPr/>
                    <a:lstStyle/>
                    <a:p>
                      <a:pPr algn="ctr" fontAlgn="ctr"/>
                      <a:r>
                        <a:rPr lang="en-US" sz="1400" b="1" i="0" u="none" strike="noStrike" dirty="0">
                          <a:solidFill>
                            <a:schemeClr val="tx1"/>
                          </a:solidFill>
                          <a:effectLst/>
                          <a:latin typeface="Arial Black" panose="020B0A04020102020204" pitchFamily="34" charset="0"/>
                        </a:rPr>
                        <a:t>Biopsy</a:t>
                      </a:r>
                    </a:p>
                  </a:txBody>
                  <a:tcPr marL="5358" marR="5358" marT="5358" marB="0" vert="vert270" anchor="ctr">
                    <a:lnL>
                      <a:noFill/>
                    </a:lnL>
                    <a:lnR>
                      <a:noFill/>
                    </a:lnR>
                    <a:lnT>
                      <a:noFill/>
                    </a:lnT>
                    <a:lnB>
                      <a:noFill/>
                    </a:lnB>
                  </a:tcPr>
                </a:tc>
                <a:tc gridSpan="8">
                  <a:txBody>
                    <a:bodyPr/>
                    <a:lstStyle/>
                    <a:p>
                      <a:pPr algn="ctr" fontAlgn="b"/>
                      <a:r>
                        <a:rPr lang="en-US" sz="1200" b="1" i="0" u="none" strike="noStrike" dirty="0">
                          <a:solidFill>
                            <a:schemeClr val="tx1"/>
                          </a:solidFill>
                          <a:effectLst/>
                          <a:latin typeface="Arial Black" panose="020B0A04020102020204" pitchFamily="34" charset="0"/>
                        </a:rPr>
                        <a:t>Prostatectomy</a:t>
                      </a:r>
                    </a:p>
                  </a:txBody>
                  <a:tcPr marL="5358" marR="5358" marT="535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extLst>
                  <a:ext uri="{0D108BD9-81ED-4DB2-BD59-A6C34878D82A}">
                    <a16:rowId xmlns:a16="http://schemas.microsoft.com/office/drawing/2014/main" val="10000"/>
                  </a:ext>
                </a:extLst>
              </a:tr>
              <a:tr h="330781">
                <a:tc vMerge="1">
                  <a:txBody>
                    <a:bodyPr/>
                    <a:lstStyle/>
                    <a:p>
                      <a:endParaRPr lang="en-US"/>
                    </a:p>
                  </a:txBody>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3+3=6</a:t>
                      </a: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3+4=7</a:t>
                      </a: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4+3=7</a:t>
                      </a: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3+5=8</a:t>
                      </a: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5+3=8</a:t>
                      </a: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4+4=8</a:t>
                      </a: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GS 9,10</a:t>
                      </a:r>
                    </a:p>
                  </a:txBody>
                  <a:tcPr marL="5358" marR="5358" marT="5358" marB="0" anchor="b">
                    <a:lnL>
                      <a:noFill/>
                    </a:lnL>
                    <a:lnR>
                      <a:noFill/>
                    </a:lnR>
                    <a:lnT>
                      <a:noFill/>
                    </a:lnT>
                    <a:lnB>
                      <a:noFill/>
                    </a:lnB>
                  </a:tcPr>
                </a:tc>
                <a:tc>
                  <a:txBody>
                    <a:bodyPr/>
                    <a:lstStyle/>
                    <a:p>
                      <a:pPr algn="l" fontAlgn="b"/>
                      <a:endParaRPr lang="en-US" sz="900" b="1" i="0" u="none" strike="noStrike">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extLst>
                  <a:ext uri="{0D108BD9-81ED-4DB2-BD59-A6C34878D82A}">
                    <a16:rowId xmlns:a16="http://schemas.microsoft.com/office/drawing/2014/main" val="10001"/>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3+3=6</a:t>
                      </a:r>
                    </a:p>
                  </a:txBody>
                  <a:tcPr marL="5358" marR="5358" marT="5358" marB="0" anchor="b">
                    <a:lnL>
                      <a:noFill/>
                    </a:lnL>
                    <a:lnR>
                      <a:noFill/>
                    </a:lnR>
                    <a:lnT>
                      <a:noFill/>
                    </a:lnT>
                    <a:lnB>
                      <a:noFill/>
                    </a:lnB>
                  </a:tcPr>
                </a:tc>
                <a:tc>
                  <a:txBody>
                    <a:bodyPr/>
                    <a:lstStyle/>
                    <a:p>
                      <a:pPr algn="ctr" fontAlgn="ctr"/>
                      <a:r>
                        <a:rPr lang="en-US" sz="1100" b="1" i="0" u="none" strike="noStrike" dirty="0">
                          <a:solidFill>
                            <a:schemeClr val="tx1"/>
                          </a:solidFill>
                          <a:effectLst/>
                          <a:latin typeface="Arial Black" panose="020B0A04020102020204" pitchFamily="34" charset="0"/>
                        </a:rPr>
                        <a:t>72%</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22%</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4%</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5610</a:t>
                      </a:r>
                    </a:p>
                  </a:txBody>
                  <a:tcPr marL="5358" marR="5358" marT="5358" marB="0" anchor="ctr">
                    <a:lnL>
                      <a:noFill/>
                    </a:lnL>
                    <a:lnR>
                      <a:noFill/>
                    </a:lnR>
                    <a:lnT>
                      <a:noFill/>
                    </a:lnT>
                    <a:lnB>
                      <a:noFill/>
                    </a:lnB>
                  </a:tcPr>
                </a:tc>
                <a:extLst>
                  <a:ext uri="{0D108BD9-81ED-4DB2-BD59-A6C34878D82A}">
                    <a16:rowId xmlns:a16="http://schemas.microsoft.com/office/drawing/2014/main" val="10002"/>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3+4=7</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21%</a:t>
                      </a:r>
                    </a:p>
                  </a:txBody>
                  <a:tcPr marL="5358" marR="5358" marT="5358" marB="0" anchor="ctr">
                    <a:lnL>
                      <a:noFill/>
                    </a:lnL>
                    <a:lnR>
                      <a:noFill/>
                    </a:lnR>
                    <a:lnT>
                      <a:noFill/>
                    </a:lnT>
                    <a:lnB>
                      <a:noFill/>
                    </a:lnB>
                  </a:tcPr>
                </a:tc>
                <a:tc>
                  <a:txBody>
                    <a:bodyPr/>
                    <a:lstStyle/>
                    <a:p>
                      <a:pPr algn="ctr" fontAlgn="ctr"/>
                      <a:r>
                        <a:rPr lang="en-US" sz="1100" b="1" i="0" u="none" strike="noStrike" dirty="0">
                          <a:solidFill>
                            <a:schemeClr val="tx1"/>
                          </a:solidFill>
                          <a:effectLst/>
                          <a:latin typeface="Arial Black" panose="020B0A04020102020204" pitchFamily="34" charset="0"/>
                        </a:rPr>
                        <a:t>56%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18%</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2216</a:t>
                      </a:r>
                    </a:p>
                  </a:txBody>
                  <a:tcPr marL="5358" marR="5358" marT="5358" marB="0" anchor="ctr">
                    <a:lnL>
                      <a:noFill/>
                    </a:lnL>
                    <a:lnR>
                      <a:noFill/>
                    </a:lnR>
                    <a:lnT>
                      <a:noFill/>
                    </a:lnT>
                    <a:lnB>
                      <a:noFill/>
                    </a:lnB>
                  </a:tcPr>
                </a:tc>
                <a:extLst>
                  <a:ext uri="{0D108BD9-81ED-4DB2-BD59-A6C34878D82A}">
                    <a16:rowId xmlns:a16="http://schemas.microsoft.com/office/drawing/2014/main" val="10003"/>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4+3=7</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32%</a:t>
                      </a:r>
                    </a:p>
                  </a:txBody>
                  <a:tcPr marL="5358" marR="5358" marT="5358" marB="0" anchor="ctr">
                    <a:lnL>
                      <a:noFill/>
                    </a:lnL>
                    <a:lnR>
                      <a:noFill/>
                    </a:lnR>
                    <a:lnT>
                      <a:noFill/>
                    </a:lnT>
                    <a:lnB>
                      <a:noFill/>
                    </a:lnB>
                  </a:tcPr>
                </a:tc>
                <a:tc>
                  <a:txBody>
                    <a:bodyPr/>
                    <a:lstStyle/>
                    <a:p>
                      <a:pPr algn="ctr" fontAlgn="ctr"/>
                      <a:r>
                        <a:rPr lang="en-US" sz="1100" b="1" i="0" u="none" strike="noStrike" dirty="0">
                          <a:solidFill>
                            <a:schemeClr val="tx1"/>
                          </a:solidFill>
                          <a:effectLst/>
                          <a:latin typeface="Arial Black" panose="020B0A04020102020204" pitchFamily="34" charset="0"/>
                        </a:rPr>
                        <a:t>40%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1136</a:t>
                      </a:r>
                    </a:p>
                  </a:txBody>
                  <a:tcPr marL="5358" marR="5358" marT="5358" marB="0" anchor="ctr">
                    <a:lnL>
                      <a:noFill/>
                    </a:lnL>
                    <a:lnR>
                      <a:noFill/>
                    </a:lnR>
                    <a:lnT>
                      <a:noFill/>
                    </a:lnT>
                    <a:lnB>
                      <a:noFill/>
                    </a:lnB>
                  </a:tcPr>
                </a:tc>
                <a:extLst>
                  <a:ext uri="{0D108BD9-81ED-4DB2-BD59-A6C34878D82A}">
                    <a16:rowId xmlns:a16="http://schemas.microsoft.com/office/drawing/2014/main" val="10004"/>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3+5=8</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4%</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13%</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2%</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9%</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55</a:t>
                      </a:r>
                    </a:p>
                  </a:txBody>
                  <a:tcPr marL="5358" marR="5358" marT="5358" marB="0" anchor="ctr">
                    <a:lnL>
                      <a:noFill/>
                    </a:lnL>
                    <a:lnR>
                      <a:noFill/>
                    </a:lnR>
                    <a:lnT>
                      <a:noFill/>
                    </a:lnT>
                    <a:lnB>
                      <a:noFill/>
                    </a:lnB>
                  </a:tcPr>
                </a:tc>
                <a:extLst>
                  <a:ext uri="{0D108BD9-81ED-4DB2-BD59-A6C34878D82A}">
                    <a16:rowId xmlns:a16="http://schemas.microsoft.com/office/drawing/2014/main" val="10005"/>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5+3=8</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5%</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15%</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20%</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20</a:t>
                      </a:r>
                    </a:p>
                  </a:txBody>
                  <a:tcPr marL="5358" marR="5358" marT="5358" marB="0" anchor="ctr">
                    <a:lnL>
                      <a:noFill/>
                    </a:lnL>
                    <a:lnR>
                      <a:noFill/>
                    </a:lnR>
                    <a:lnT>
                      <a:noFill/>
                    </a:lnT>
                    <a:lnB>
                      <a:noFill/>
                    </a:lnB>
                  </a:tcPr>
                </a:tc>
                <a:extLst>
                  <a:ext uri="{0D108BD9-81ED-4DB2-BD59-A6C34878D82A}">
                    <a16:rowId xmlns:a16="http://schemas.microsoft.com/office/drawing/2014/main" val="10006"/>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4+4=8</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11%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38%</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21%</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436</a:t>
                      </a:r>
                    </a:p>
                  </a:txBody>
                  <a:tcPr marL="5358" marR="5358" marT="5358" marB="0" anchor="ctr">
                    <a:lnL>
                      <a:noFill/>
                    </a:lnL>
                    <a:lnR>
                      <a:noFill/>
                    </a:lnR>
                    <a:lnT>
                      <a:noFill/>
                    </a:lnT>
                    <a:lnB>
                      <a:noFill/>
                    </a:lnB>
                  </a:tcPr>
                </a:tc>
                <a:extLst>
                  <a:ext uri="{0D108BD9-81ED-4DB2-BD59-A6C34878D82A}">
                    <a16:rowId xmlns:a16="http://schemas.microsoft.com/office/drawing/2014/main" val="10007"/>
                  </a:ext>
                </a:extLst>
              </a:tr>
              <a:tr h="330781">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GS 9,10</a:t>
                      </a:r>
                    </a:p>
                  </a:txBody>
                  <a:tcPr marL="5358" marR="5358" marT="5358" marB="0" anchor="b">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1%</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7%</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4%</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8%</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67%</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338</a:t>
                      </a:r>
                    </a:p>
                  </a:txBody>
                  <a:tcPr marL="5358" marR="5358" marT="5358" marB="0" anchor="ctr">
                    <a:lnL>
                      <a:noFill/>
                    </a:lnL>
                    <a:lnR>
                      <a:noFill/>
                    </a:lnR>
                    <a:lnT>
                      <a:noFill/>
                    </a:lnT>
                    <a:lnB>
                      <a:noFill/>
                    </a:lnB>
                  </a:tcPr>
                </a:tc>
                <a:extLst>
                  <a:ext uri="{0D108BD9-81ED-4DB2-BD59-A6C34878D82A}">
                    <a16:rowId xmlns:a16="http://schemas.microsoft.com/office/drawing/2014/main" val="10008"/>
                  </a:ext>
                </a:extLst>
              </a:tr>
              <a:tr h="330781">
                <a:tc>
                  <a:txBody>
                    <a:bodyPr/>
                    <a:lstStyle/>
                    <a:p>
                      <a:pPr algn="l" fontAlgn="b"/>
                      <a:endParaRPr lang="en-US" sz="900" b="1" i="0" u="none" strike="noStrike">
                        <a:solidFill>
                          <a:schemeClr val="bg1"/>
                        </a:solidFill>
                        <a:effectLst/>
                        <a:latin typeface="Arial Black" panose="020B0A04020102020204" pitchFamily="34" charset="0"/>
                      </a:endParaRPr>
                    </a:p>
                  </a:txBody>
                  <a:tcPr marL="5358" marR="5358" marT="5358" marB="0" anchor="b">
                    <a:lnL>
                      <a:noFill/>
                    </a:lnL>
                    <a:lnR>
                      <a:noFill/>
                    </a:lnR>
                    <a:lnT>
                      <a:noFill/>
                    </a:lnT>
                    <a:lnB>
                      <a:noFill/>
                    </a:lnB>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4609</a:t>
                      </a:r>
                    </a:p>
                  </a:txBody>
                  <a:tcPr marL="5358" marR="5358" marT="5358" marB="0" anchor="ctr">
                    <a:lnL>
                      <a:noFill/>
                    </a:lnL>
                    <a:lnR>
                      <a:noFill/>
                    </a:lnR>
                    <a:lnT>
                      <a:noFill/>
                    </a:lnT>
                    <a:lnB>
                      <a:noFill/>
                    </a:lnB>
                  </a:tcPr>
                </a:tc>
                <a:tc>
                  <a:txBody>
                    <a:bodyPr/>
                    <a:lstStyle/>
                    <a:p>
                      <a:pPr algn="ctr" fontAlgn="ctr"/>
                      <a:r>
                        <a:rPr lang="en-US" sz="900" b="1" i="0" u="none" strike="noStrike">
                          <a:solidFill>
                            <a:schemeClr val="tx1"/>
                          </a:solidFill>
                          <a:effectLst/>
                          <a:latin typeface="Arial Black" panose="020B0A04020102020204" pitchFamily="34" charset="0"/>
                        </a:rPr>
                        <a:t>2968</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1246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86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18</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364</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520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9811</a:t>
                      </a:r>
                    </a:p>
                  </a:txBody>
                  <a:tcPr marL="5358" marR="5358" marT="5358" marB="0"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9" name="TextBox 8"/>
          <p:cNvSpPr txBox="1"/>
          <p:nvPr/>
        </p:nvSpPr>
        <p:spPr>
          <a:xfrm>
            <a:off x="2444441" y="1716837"/>
            <a:ext cx="184731" cy="323165"/>
          </a:xfrm>
          <a:prstGeom prst="rect">
            <a:avLst/>
          </a:prstGeom>
          <a:noFill/>
        </p:spPr>
        <p:txBody>
          <a:bodyPr wrap="none" rtlCol="0">
            <a:spAutoFit/>
          </a:bodyPr>
          <a:lstStyle/>
          <a:p>
            <a:endParaRPr lang="en-US" sz="1500" i="1" dirty="0">
              <a:solidFill>
                <a:prstClr val="black"/>
              </a:solidFill>
            </a:endParaRPr>
          </a:p>
        </p:txBody>
      </p:sp>
      <p:sp>
        <p:nvSpPr>
          <p:cNvPr id="10" name="Oval 9"/>
          <p:cNvSpPr/>
          <p:nvPr/>
        </p:nvSpPr>
        <p:spPr>
          <a:xfrm>
            <a:off x="2586038" y="2633971"/>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1" name="Oval 10"/>
          <p:cNvSpPr/>
          <p:nvPr/>
        </p:nvSpPr>
        <p:spPr>
          <a:xfrm>
            <a:off x="3214688" y="2957514"/>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2" name="Oval 11"/>
          <p:cNvSpPr/>
          <p:nvPr/>
        </p:nvSpPr>
        <p:spPr>
          <a:xfrm>
            <a:off x="3900488" y="3300414"/>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3" name="Oval 12"/>
          <p:cNvSpPr/>
          <p:nvPr/>
        </p:nvSpPr>
        <p:spPr>
          <a:xfrm>
            <a:off x="4471988" y="3643312"/>
            <a:ext cx="514350" cy="2166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4" name="Oval 13"/>
          <p:cNvSpPr/>
          <p:nvPr/>
        </p:nvSpPr>
        <p:spPr>
          <a:xfrm>
            <a:off x="5100638" y="3986213"/>
            <a:ext cx="51435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5" name="Oval 14"/>
          <p:cNvSpPr/>
          <p:nvPr/>
        </p:nvSpPr>
        <p:spPr>
          <a:xfrm>
            <a:off x="5786438" y="4291321"/>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6" name="Oval 15"/>
          <p:cNvSpPr/>
          <p:nvPr/>
        </p:nvSpPr>
        <p:spPr>
          <a:xfrm>
            <a:off x="6357938" y="4634221"/>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Rectangle 16"/>
          <p:cNvSpPr/>
          <p:nvPr/>
        </p:nvSpPr>
        <p:spPr>
          <a:xfrm>
            <a:off x="2516981" y="2629361"/>
            <a:ext cx="4424363" cy="25941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solidFill>
                <a:prstClr val="black"/>
              </a:solidFill>
            </a:endParaRPr>
          </a:p>
        </p:txBody>
      </p:sp>
    </p:spTree>
    <p:extLst>
      <p:ext uri="{BB962C8B-B14F-4D97-AF65-F5344CB8AC3E}">
        <p14:creationId xmlns:p14="http://schemas.microsoft.com/office/powerpoint/2010/main" val="2285635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5680502"/>
            <a:ext cx="3402150" cy="415498"/>
          </a:xfrm>
          <a:prstGeom prst="rect">
            <a:avLst/>
          </a:prstGeom>
          <a:noFill/>
        </p:spPr>
        <p:txBody>
          <a:bodyPr wrap="none" rtlCol="0">
            <a:spAutoFit/>
          </a:bodyPr>
          <a:lstStyle/>
          <a:p>
            <a:pPr defTabSz="342900"/>
            <a:r>
              <a:rPr lang="en-US" sz="2100" b="1" dirty="0">
                <a:solidFill>
                  <a:srgbClr val="00B050"/>
                </a:solidFill>
                <a:latin typeface="Calibri"/>
              </a:rPr>
              <a:t>Final Pathology – GS 7 (3 + 4)</a:t>
            </a:r>
          </a:p>
        </p:txBody>
      </p:sp>
      <p:sp>
        <p:nvSpPr>
          <p:cNvPr id="21" name="Freeform 20"/>
          <p:cNvSpPr/>
          <p:nvPr/>
        </p:nvSpPr>
        <p:spPr>
          <a:xfrm>
            <a:off x="1840789" y="1885951"/>
            <a:ext cx="5598515" cy="3390581"/>
          </a:xfrm>
          <a:custGeom>
            <a:avLst/>
            <a:gdLst>
              <a:gd name="connsiteX0" fmla="*/ 456056 w 8112917"/>
              <a:gd name="connsiteY0" fmla="*/ 2918161 h 5654051"/>
              <a:gd name="connsiteX1" fmla="*/ 2098876 w 8112917"/>
              <a:gd name="connsiteY1" fmla="*/ 484927 h 5654051"/>
              <a:gd name="connsiteX2" fmla="*/ 5864964 w 8112917"/>
              <a:gd name="connsiteY2" fmla="*/ 252452 h 5654051"/>
              <a:gd name="connsiteX3" fmla="*/ 8112219 w 8112917"/>
              <a:gd name="connsiteY3" fmla="*/ 3336615 h 5654051"/>
              <a:gd name="connsiteX4" fmla="*/ 6081941 w 8112917"/>
              <a:gd name="connsiteY4" fmla="*/ 5599367 h 5654051"/>
              <a:gd name="connsiteX5" fmla="*/ 3974171 w 8112917"/>
              <a:gd name="connsiteY5" fmla="*/ 4994933 h 5654051"/>
              <a:gd name="connsiteX6" fmla="*/ 1711419 w 8112917"/>
              <a:gd name="connsiteY6" fmla="*/ 5475381 h 5654051"/>
              <a:gd name="connsiteX7" fmla="*/ 37602 w 8112917"/>
              <a:gd name="connsiteY7" fmla="*/ 4452493 h 5654051"/>
              <a:gd name="connsiteX8" fmla="*/ 502551 w 8112917"/>
              <a:gd name="connsiteY8" fmla="*/ 2763178 h 5654051"/>
              <a:gd name="connsiteX0" fmla="*/ 464789 w 8121650"/>
              <a:gd name="connsiteY0" fmla="*/ 2918161 h 5654051"/>
              <a:gd name="connsiteX1" fmla="*/ 2107609 w 8121650"/>
              <a:gd name="connsiteY1" fmla="*/ 484927 h 5654051"/>
              <a:gd name="connsiteX2" fmla="*/ 5873697 w 8121650"/>
              <a:gd name="connsiteY2" fmla="*/ 252452 h 5654051"/>
              <a:gd name="connsiteX3" fmla="*/ 8120952 w 8121650"/>
              <a:gd name="connsiteY3" fmla="*/ 3336615 h 5654051"/>
              <a:gd name="connsiteX4" fmla="*/ 6090674 w 8121650"/>
              <a:gd name="connsiteY4" fmla="*/ 5599367 h 5654051"/>
              <a:gd name="connsiteX5" fmla="*/ 3982904 w 8121650"/>
              <a:gd name="connsiteY5" fmla="*/ 4994933 h 5654051"/>
              <a:gd name="connsiteX6" fmla="*/ 1720152 w 8121650"/>
              <a:gd name="connsiteY6" fmla="*/ 5475381 h 5654051"/>
              <a:gd name="connsiteX7" fmla="*/ 46335 w 8121650"/>
              <a:gd name="connsiteY7" fmla="*/ 4452493 h 5654051"/>
              <a:gd name="connsiteX8" fmla="*/ 428471 w 8121650"/>
              <a:gd name="connsiteY8" fmla="*/ 2998546 h 5654051"/>
              <a:gd name="connsiteX0" fmla="*/ 459730 w 8116591"/>
              <a:gd name="connsiteY0" fmla="*/ 2918161 h 5654051"/>
              <a:gd name="connsiteX1" fmla="*/ 2102550 w 8116591"/>
              <a:gd name="connsiteY1" fmla="*/ 484927 h 5654051"/>
              <a:gd name="connsiteX2" fmla="*/ 5868638 w 8116591"/>
              <a:gd name="connsiteY2" fmla="*/ 252452 h 5654051"/>
              <a:gd name="connsiteX3" fmla="*/ 8115893 w 8116591"/>
              <a:gd name="connsiteY3" fmla="*/ 3336615 h 5654051"/>
              <a:gd name="connsiteX4" fmla="*/ 6085615 w 8116591"/>
              <a:gd name="connsiteY4" fmla="*/ 5599367 h 5654051"/>
              <a:gd name="connsiteX5" fmla="*/ 3977845 w 8116591"/>
              <a:gd name="connsiteY5" fmla="*/ 4994933 h 5654051"/>
              <a:gd name="connsiteX6" fmla="*/ 1715093 w 8116591"/>
              <a:gd name="connsiteY6" fmla="*/ 5475381 h 5654051"/>
              <a:gd name="connsiteX7" fmla="*/ 41276 w 8116591"/>
              <a:gd name="connsiteY7" fmla="*/ 4452493 h 5654051"/>
              <a:gd name="connsiteX8" fmla="*/ 469420 w 8116591"/>
              <a:gd name="connsiteY8" fmla="*/ 2900476 h 5654051"/>
              <a:gd name="connsiteX0" fmla="*/ 288337 w 7945198"/>
              <a:gd name="connsiteY0" fmla="*/ 2918161 h 5654051"/>
              <a:gd name="connsiteX1" fmla="*/ 1931157 w 7945198"/>
              <a:gd name="connsiteY1" fmla="*/ 484927 h 5654051"/>
              <a:gd name="connsiteX2" fmla="*/ 5697245 w 7945198"/>
              <a:gd name="connsiteY2" fmla="*/ 252452 h 5654051"/>
              <a:gd name="connsiteX3" fmla="*/ 7944500 w 7945198"/>
              <a:gd name="connsiteY3" fmla="*/ 3336615 h 5654051"/>
              <a:gd name="connsiteX4" fmla="*/ 5914222 w 7945198"/>
              <a:gd name="connsiteY4" fmla="*/ 5599367 h 5654051"/>
              <a:gd name="connsiteX5" fmla="*/ 3806452 w 7945198"/>
              <a:gd name="connsiteY5" fmla="*/ 4994933 h 5654051"/>
              <a:gd name="connsiteX6" fmla="*/ 1543700 w 7945198"/>
              <a:gd name="connsiteY6" fmla="*/ 5475381 h 5654051"/>
              <a:gd name="connsiteX7" fmla="*/ 53914 w 7945198"/>
              <a:gd name="connsiteY7" fmla="*/ 4442687 h 5654051"/>
              <a:gd name="connsiteX8" fmla="*/ 298027 w 7945198"/>
              <a:gd name="connsiteY8" fmla="*/ 2900476 h 5654051"/>
              <a:gd name="connsiteX0" fmla="*/ 230389 w 7887250"/>
              <a:gd name="connsiteY0" fmla="*/ 2918161 h 5654051"/>
              <a:gd name="connsiteX1" fmla="*/ 1873209 w 7887250"/>
              <a:gd name="connsiteY1" fmla="*/ 484927 h 5654051"/>
              <a:gd name="connsiteX2" fmla="*/ 5639297 w 7887250"/>
              <a:gd name="connsiteY2" fmla="*/ 252452 h 5654051"/>
              <a:gd name="connsiteX3" fmla="*/ 7886552 w 7887250"/>
              <a:gd name="connsiteY3" fmla="*/ 3336615 h 5654051"/>
              <a:gd name="connsiteX4" fmla="*/ 5856274 w 7887250"/>
              <a:gd name="connsiteY4" fmla="*/ 5599367 h 5654051"/>
              <a:gd name="connsiteX5" fmla="*/ 3748504 w 7887250"/>
              <a:gd name="connsiteY5" fmla="*/ 4994933 h 5654051"/>
              <a:gd name="connsiteX6" fmla="*/ 1485752 w 7887250"/>
              <a:gd name="connsiteY6" fmla="*/ 5475381 h 5654051"/>
              <a:gd name="connsiteX7" fmla="*/ 60377 w 7887250"/>
              <a:gd name="connsiteY7" fmla="*/ 4413265 h 5654051"/>
              <a:gd name="connsiteX8" fmla="*/ 240079 w 7887250"/>
              <a:gd name="connsiteY8" fmla="*/ 2900476 h 5654051"/>
              <a:gd name="connsiteX0" fmla="*/ 230389 w 7887249"/>
              <a:gd name="connsiteY0" fmla="*/ 2918161 h 5670112"/>
              <a:gd name="connsiteX1" fmla="*/ 1873209 w 7887249"/>
              <a:gd name="connsiteY1" fmla="*/ 484927 h 5670112"/>
              <a:gd name="connsiteX2" fmla="*/ 5639297 w 7887249"/>
              <a:gd name="connsiteY2" fmla="*/ 252452 h 5670112"/>
              <a:gd name="connsiteX3" fmla="*/ 7886552 w 7887249"/>
              <a:gd name="connsiteY3" fmla="*/ 3336615 h 5670112"/>
              <a:gd name="connsiteX4" fmla="*/ 5856274 w 7887249"/>
              <a:gd name="connsiteY4" fmla="*/ 5599367 h 5670112"/>
              <a:gd name="connsiteX5" fmla="*/ 3757705 w 7887249"/>
              <a:gd name="connsiteY5" fmla="*/ 5132231 h 5670112"/>
              <a:gd name="connsiteX6" fmla="*/ 1485752 w 7887249"/>
              <a:gd name="connsiteY6" fmla="*/ 5475381 h 5670112"/>
              <a:gd name="connsiteX7" fmla="*/ 60377 w 7887249"/>
              <a:gd name="connsiteY7" fmla="*/ 4413265 h 5670112"/>
              <a:gd name="connsiteX8" fmla="*/ 240079 w 7887249"/>
              <a:gd name="connsiteY8" fmla="*/ 2900476 h 567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49" h="5670112">
                <a:moveTo>
                  <a:pt x="230389" y="2918161"/>
                </a:moveTo>
                <a:cubicBezTo>
                  <a:pt x="601056" y="1923686"/>
                  <a:pt x="971724" y="929212"/>
                  <a:pt x="1873209" y="484927"/>
                </a:cubicBezTo>
                <a:cubicBezTo>
                  <a:pt x="2774694" y="40642"/>
                  <a:pt x="4637073" y="-222829"/>
                  <a:pt x="5639297" y="252452"/>
                </a:cubicBezTo>
                <a:cubicBezTo>
                  <a:pt x="6641521" y="727733"/>
                  <a:pt x="7850389" y="2445462"/>
                  <a:pt x="7886552" y="3336615"/>
                </a:cubicBezTo>
                <a:cubicBezTo>
                  <a:pt x="7922715" y="4227768"/>
                  <a:pt x="6544415" y="5300098"/>
                  <a:pt x="5856274" y="5599367"/>
                </a:cubicBezTo>
                <a:cubicBezTo>
                  <a:pt x="5168133" y="5898636"/>
                  <a:pt x="4486125" y="5152895"/>
                  <a:pt x="3757705" y="5132231"/>
                </a:cubicBezTo>
                <a:cubicBezTo>
                  <a:pt x="3029285" y="5111567"/>
                  <a:pt x="2101973" y="5595209"/>
                  <a:pt x="1485752" y="5475381"/>
                </a:cubicBezTo>
                <a:cubicBezTo>
                  <a:pt x="869531" y="5355553"/>
                  <a:pt x="267989" y="4842416"/>
                  <a:pt x="60377" y="4413265"/>
                </a:cubicBezTo>
                <a:cubicBezTo>
                  <a:pt x="-147235" y="3984114"/>
                  <a:pt x="247828" y="2838483"/>
                  <a:pt x="240079" y="2900476"/>
                </a:cubicBezTo>
              </a:path>
            </a:pathLst>
          </a:custGeom>
          <a:solidFill>
            <a:srgbClr val="B89494"/>
          </a:solidFill>
          <a:ln>
            <a:noFill/>
          </a:ln>
          <a:effectLst>
            <a:innerShdw blurRad="165100" dist="76200" dir="5400000">
              <a:prstClr val="black">
                <a:alpha val="33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endParaRPr lang="en-US" sz="1350">
              <a:solidFill>
                <a:srgbClr val="000000"/>
              </a:solidFill>
              <a:latin typeface="Calibri"/>
            </a:endParaRPr>
          </a:p>
        </p:txBody>
      </p:sp>
      <p:sp>
        <p:nvSpPr>
          <p:cNvPr id="23" name="Oval 22"/>
          <p:cNvSpPr>
            <a:spLocks noChangeArrowheads="1"/>
          </p:cNvSpPr>
          <p:nvPr/>
        </p:nvSpPr>
        <p:spPr bwMode="auto">
          <a:xfrm rot="21280370">
            <a:off x="3335994" y="1921793"/>
            <a:ext cx="2034189" cy="553334"/>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342900">
              <a:defRPr/>
            </a:pPr>
            <a:endParaRPr lang="id-ID" sz="1350">
              <a:solidFill>
                <a:srgbClr val="000000"/>
              </a:solidFill>
              <a:latin typeface="Calibri"/>
            </a:endParaRPr>
          </a:p>
        </p:txBody>
      </p:sp>
      <p:sp>
        <p:nvSpPr>
          <p:cNvPr id="24" name="Oval 23"/>
          <p:cNvSpPr>
            <a:spLocks noChangeArrowheads="1"/>
          </p:cNvSpPr>
          <p:nvPr/>
        </p:nvSpPr>
        <p:spPr bwMode="auto">
          <a:xfrm rot="21280370">
            <a:off x="1765529" y="3510445"/>
            <a:ext cx="801950" cy="1360427"/>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342900">
              <a:defRPr/>
            </a:pPr>
            <a:endParaRPr lang="id-ID" sz="1350">
              <a:solidFill>
                <a:srgbClr val="000000"/>
              </a:solidFill>
              <a:latin typeface="Calibri"/>
            </a:endParaRPr>
          </a:p>
        </p:txBody>
      </p:sp>
      <p:sp>
        <p:nvSpPr>
          <p:cNvPr id="25" name="Oval 24"/>
          <p:cNvSpPr>
            <a:spLocks noChangeArrowheads="1"/>
          </p:cNvSpPr>
          <p:nvPr/>
        </p:nvSpPr>
        <p:spPr bwMode="auto">
          <a:xfrm rot="21280370" flipH="1">
            <a:off x="6522059" y="3014954"/>
            <a:ext cx="697292" cy="1413430"/>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342900">
              <a:defRPr/>
            </a:pPr>
            <a:endParaRPr lang="id-ID" sz="1350">
              <a:solidFill>
                <a:srgbClr val="000000"/>
              </a:solidFill>
              <a:latin typeface="Calibri"/>
            </a:endParaRPr>
          </a:p>
        </p:txBody>
      </p:sp>
      <p:sp>
        <p:nvSpPr>
          <p:cNvPr id="26" name="Oval 25"/>
          <p:cNvSpPr>
            <a:spLocks noChangeArrowheads="1"/>
          </p:cNvSpPr>
          <p:nvPr/>
        </p:nvSpPr>
        <p:spPr bwMode="auto">
          <a:xfrm rot="21280370" flipV="1">
            <a:off x="3112147" y="2339019"/>
            <a:ext cx="2764106" cy="2121334"/>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342900">
              <a:defRPr/>
            </a:pPr>
            <a:endParaRPr lang="id-ID" sz="1350">
              <a:solidFill>
                <a:srgbClr val="000000"/>
              </a:solidFill>
              <a:latin typeface="Calibri"/>
            </a:endParaRPr>
          </a:p>
        </p:txBody>
      </p:sp>
      <p:cxnSp>
        <p:nvCxnSpPr>
          <p:cNvPr id="31" name="Straight Connector 30"/>
          <p:cNvCxnSpPr>
            <a:stCxn id="46" idx="7"/>
          </p:cNvCxnSpPr>
          <p:nvPr/>
        </p:nvCxnSpPr>
        <p:spPr>
          <a:xfrm>
            <a:off x="5227511" y="4611577"/>
            <a:ext cx="36821" cy="931973"/>
          </a:xfrm>
          <a:prstGeom prst="line">
            <a:avLst/>
          </a:prstGeom>
          <a:noFill/>
          <a:ln w="22225" cap="flat" cmpd="sng" algn="ctr">
            <a:solidFill>
              <a:schemeClr val="bg1"/>
            </a:solidFill>
            <a:prstDash val="solid"/>
          </a:ln>
          <a:effectLst/>
        </p:spPr>
      </p:cxnSp>
      <p:cxnSp>
        <p:nvCxnSpPr>
          <p:cNvPr id="32" name="Straight Connector 31"/>
          <p:cNvCxnSpPr/>
          <p:nvPr/>
        </p:nvCxnSpPr>
        <p:spPr>
          <a:xfrm>
            <a:off x="5968760" y="4457700"/>
            <a:ext cx="31991" cy="1028700"/>
          </a:xfrm>
          <a:prstGeom prst="line">
            <a:avLst/>
          </a:prstGeom>
          <a:noFill/>
          <a:ln w="22225" cap="flat" cmpd="sng" algn="ctr">
            <a:solidFill>
              <a:schemeClr val="bg1"/>
            </a:solidFill>
            <a:prstDash val="solid"/>
          </a:ln>
          <a:effectLst/>
        </p:spPr>
      </p:cxnSp>
      <p:cxnSp>
        <p:nvCxnSpPr>
          <p:cNvPr id="33" name="Straight Connector 32"/>
          <p:cNvCxnSpPr/>
          <p:nvPr/>
        </p:nvCxnSpPr>
        <p:spPr>
          <a:xfrm>
            <a:off x="6488407" y="3893685"/>
            <a:ext cx="111602" cy="1421265"/>
          </a:xfrm>
          <a:prstGeom prst="line">
            <a:avLst/>
          </a:prstGeom>
          <a:noFill/>
          <a:ln w="22225" cap="flat" cmpd="sng" algn="ctr">
            <a:solidFill>
              <a:schemeClr val="bg1"/>
            </a:solidFill>
            <a:prstDash val="solid"/>
          </a:ln>
          <a:effectLst/>
        </p:spPr>
      </p:cxnSp>
      <p:cxnSp>
        <p:nvCxnSpPr>
          <p:cNvPr id="36" name="Straight Connector 35"/>
          <p:cNvCxnSpPr/>
          <p:nvPr/>
        </p:nvCxnSpPr>
        <p:spPr>
          <a:xfrm>
            <a:off x="5657849" y="4522400"/>
            <a:ext cx="0" cy="1192601"/>
          </a:xfrm>
          <a:prstGeom prst="line">
            <a:avLst/>
          </a:prstGeom>
          <a:noFill/>
          <a:ln w="22225" cap="flat" cmpd="sng" algn="ctr">
            <a:solidFill>
              <a:schemeClr val="bg1"/>
            </a:solidFill>
            <a:prstDash val="solid"/>
          </a:ln>
          <a:effectLst/>
        </p:spPr>
      </p:cxnSp>
      <p:cxnSp>
        <p:nvCxnSpPr>
          <p:cNvPr id="37" name="Straight Connector 36"/>
          <p:cNvCxnSpPr/>
          <p:nvPr/>
        </p:nvCxnSpPr>
        <p:spPr>
          <a:xfrm>
            <a:off x="6246391" y="3966348"/>
            <a:ext cx="97259" cy="1464122"/>
          </a:xfrm>
          <a:prstGeom prst="line">
            <a:avLst/>
          </a:prstGeom>
          <a:noFill/>
          <a:ln w="22225" cap="flat" cmpd="sng" algn="ctr">
            <a:solidFill>
              <a:schemeClr val="bg1"/>
            </a:solidFill>
            <a:prstDash val="solid"/>
          </a:ln>
          <a:effectLst/>
        </p:spPr>
      </p:cxnSp>
      <p:sp>
        <p:nvSpPr>
          <p:cNvPr id="38" name="TextBox 37"/>
          <p:cNvSpPr txBox="1"/>
          <p:nvPr/>
        </p:nvSpPr>
        <p:spPr>
          <a:xfrm>
            <a:off x="5160758" y="5545260"/>
            <a:ext cx="484030" cy="515526"/>
          </a:xfrm>
          <a:prstGeom prst="rect">
            <a:avLst/>
          </a:prstGeom>
          <a:noFill/>
        </p:spPr>
        <p:txBody>
          <a:bodyPr wrap="square" rtlCol="0">
            <a:spAutoFit/>
          </a:bodyPr>
          <a:lstStyle/>
          <a:p>
            <a:pPr defTabSz="685800">
              <a:lnSpc>
                <a:spcPts val="1125"/>
              </a:lnSpc>
              <a:defRPr/>
            </a:pPr>
            <a:r>
              <a:rPr lang="en-US" sz="1200" kern="0" dirty="0">
                <a:solidFill>
                  <a:srgbClr val="FFFFFF"/>
                </a:solidFill>
                <a:latin typeface="Calibri"/>
              </a:rPr>
              <a:t>3 </a:t>
            </a:r>
          </a:p>
          <a:p>
            <a:pPr defTabSz="685800">
              <a:lnSpc>
                <a:spcPts val="1125"/>
              </a:lnSpc>
              <a:defRPr/>
            </a:pPr>
            <a:r>
              <a:rPr lang="en-US" sz="1200" kern="0" dirty="0">
                <a:solidFill>
                  <a:srgbClr val="FFFFFF"/>
                </a:solidFill>
                <a:latin typeface="Calibri"/>
              </a:rPr>
              <a:t>+ </a:t>
            </a:r>
          </a:p>
          <a:p>
            <a:pPr defTabSz="685800">
              <a:lnSpc>
                <a:spcPts val="1125"/>
              </a:lnSpc>
              <a:defRPr/>
            </a:pPr>
            <a:r>
              <a:rPr lang="en-US" sz="1200" kern="0" dirty="0">
                <a:solidFill>
                  <a:srgbClr val="FFFFFF"/>
                </a:solidFill>
                <a:latin typeface="Calibri"/>
              </a:rPr>
              <a:t>3</a:t>
            </a:r>
          </a:p>
        </p:txBody>
      </p:sp>
      <p:sp>
        <p:nvSpPr>
          <p:cNvPr id="39" name="TextBox 38"/>
          <p:cNvSpPr txBox="1"/>
          <p:nvPr/>
        </p:nvSpPr>
        <p:spPr>
          <a:xfrm>
            <a:off x="5898954" y="5545260"/>
            <a:ext cx="484030" cy="515526"/>
          </a:xfrm>
          <a:prstGeom prst="rect">
            <a:avLst/>
          </a:prstGeom>
          <a:noFill/>
        </p:spPr>
        <p:txBody>
          <a:bodyPr wrap="square" rtlCol="0">
            <a:spAutoFit/>
          </a:bodyPr>
          <a:lstStyle/>
          <a:p>
            <a:pPr defTabSz="685800">
              <a:lnSpc>
                <a:spcPts val="1125"/>
              </a:lnSpc>
              <a:defRPr/>
            </a:pPr>
            <a:r>
              <a:rPr lang="en-US" sz="1200" kern="0" dirty="0">
                <a:solidFill>
                  <a:srgbClr val="FFFFFF"/>
                </a:solidFill>
                <a:latin typeface="Calibri"/>
              </a:rPr>
              <a:t>3 </a:t>
            </a:r>
          </a:p>
          <a:p>
            <a:pPr defTabSz="685800">
              <a:lnSpc>
                <a:spcPts val="1125"/>
              </a:lnSpc>
              <a:defRPr/>
            </a:pPr>
            <a:r>
              <a:rPr lang="en-US" sz="1200" kern="0" dirty="0">
                <a:solidFill>
                  <a:srgbClr val="FFFFFF"/>
                </a:solidFill>
                <a:latin typeface="Calibri"/>
              </a:rPr>
              <a:t>+ </a:t>
            </a:r>
          </a:p>
          <a:p>
            <a:pPr defTabSz="685800">
              <a:lnSpc>
                <a:spcPts val="1125"/>
              </a:lnSpc>
              <a:defRPr/>
            </a:pPr>
            <a:r>
              <a:rPr lang="en-US" sz="1200" kern="0" dirty="0">
                <a:solidFill>
                  <a:srgbClr val="FFFFFF"/>
                </a:solidFill>
                <a:latin typeface="Calibri"/>
              </a:rPr>
              <a:t>3</a:t>
            </a:r>
          </a:p>
        </p:txBody>
      </p:sp>
      <p:sp>
        <p:nvSpPr>
          <p:cNvPr id="40" name="TextBox 39"/>
          <p:cNvSpPr txBox="1"/>
          <p:nvPr/>
        </p:nvSpPr>
        <p:spPr>
          <a:xfrm>
            <a:off x="6515101" y="5373810"/>
            <a:ext cx="484030" cy="515526"/>
          </a:xfrm>
          <a:prstGeom prst="rect">
            <a:avLst/>
          </a:prstGeom>
          <a:noFill/>
        </p:spPr>
        <p:txBody>
          <a:bodyPr wrap="square" rtlCol="0">
            <a:spAutoFit/>
          </a:bodyPr>
          <a:lstStyle/>
          <a:p>
            <a:pPr defTabSz="685800">
              <a:lnSpc>
                <a:spcPts val="1125"/>
              </a:lnSpc>
              <a:defRPr/>
            </a:pPr>
            <a:r>
              <a:rPr lang="en-US" sz="1200" kern="0" dirty="0">
                <a:solidFill>
                  <a:srgbClr val="FFFFFF"/>
                </a:solidFill>
                <a:latin typeface="Calibri"/>
              </a:rPr>
              <a:t>4 </a:t>
            </a:r>
          </a:p>
          <a:p>
            <a:pPr defTabSz="685800">
              <a:lnSpc>
                <a:spcPts val="1125"/>
              </a:lnSpc>
              <a:defRPr/>
            </a:pPr>
            <a:r>
              <a:rPr lang="en-US" sz="1200" kern="0" dirty="0">
                <a:solidFill>
                  <a:srgbClr val="FFFFFF"/>
                </a:solidFill>
                <a:latin typeface="Calibri"/>
              </a:rPr>
              <a:t>+ </a:t>
            </a:r>
          </a:p>
          <a:p>
            <a:pPr defTabSz="685800">
              <a:lnSpc>
                <a:spcPts val="1125"/>
              </a:lnSpc>
              <a:defRPr/>
            </a:pPr>
            <a:r>
              <a:rPr lang="en-US" sz="1200" kern="0" dirty="0">
                <a:solidFill>
                  <a:srgbClr val="FFFFFF"/>
                </a:solidFill>
                <a:latin typeface="Calibri"/>
              </a:rPr>
              <a:t>4</a:t>
            </a:r>
          </a:p>
        </p:txBody>
      </p:sp>
      <p:sp>
        <p:nvSpPr>
          <p:cNvPr id="42" name="TextBox 41"/>
          <p:cNvSpPr txBox="1"/>
          <p:nvPr/>
        </p:nvSpPr>
        <p:spPr>
          <a:xfrm>
            <a:off x="6246393" y="5488110"/>
            <a:ext cx="484030" cy="515526"/>
          </a:xfrm>
          <a:prstGeom prst="rect">
            <a:avLst/>
          </a:prstGeom>
          <a:noFill/>
        </p:spPr>
        <p:txBody>
          <a:bodyPr wrap="square" rtlCol="0">
            <a:spAutoFit/>
          </a:bodyPr>
          <a:lstStyle/>
          <a:p>
            <a:pPr defTabSz="685800">
              <a:lnSpc>
                <a:spcPts val="1125"/>
              </a:lnSpc>
              <a:defRPr/>
            </a:pPr>
            <a:r>
              <a:rPr lang="en-US" sz="1200" kern="0" dirty="0">
                <a:solidFill>
                  <a:srgbClr val="FFFFFF"/>
                </a:solidFill>
                <a:latin typeface="Calibri"/>
              </a:rPr>
              <a:t>3 </a:t>
            </a:r>
          </a:p>
          <a:p>
            <a:pPr defTabSz="685800">
              <a:lnSpc>
                <a:spcPts val="1125"/>
              </a:lnSpc>
              <a:defRPr/>
            </a:pPr>
            <a:r>
              <a:rPr lang="en-US" sz="1200" kern="0" dirty="0">
                <a:solidFill>
                  <a:srgbClr val="FFFFFF"/>
                </a:solidFill>
                <a:latin typeface="Calibri"/>
              </a:rPr>
              <a:t>+ </a:t>
            </a:r>
          </a:p>
          <a:p>
            <a:pPr defTabSz="685800">
              <a:lnSpc>
                <a:spcPts val="1125"/>
              </a:lnSpc>
              <a:defRPr/>
            </a:pPr>
            <a:r>
              <a:rPr lang="en-US" sz="1200" kern="0" dirty="0">
                <a:solidFill>
                  <a:srgbClr val="FFFFFF"/>
                </a:solidFill>
                <a:latin typeface="Calibri"/>
              </a:rPr>
              <a:t>4</a:t>
            </a:r>
          </a:p>
        </p:txBody>
      </p:sp>
      <p:sp>
        <p:nvSpPr>
          <p:cNvPr id="45" name="TextBox 44"/>
          <p:cNvSpPr txBox="1"/>
          <p:nvPr/>
        </p:nvSpPr>
        <p:spPr>
          <a:xfrm>
            <a:off x="5478162" y="5776651"/>
            <a:ext cx="388766" cy="233397"/>
          </a:xfrm>
          <a:prstGeom prst="rect">
            <a:avLst/>
          </a:prstGeom>
          <a:noFill/>
        </p:spPr>
        <p:txBody>
          <a:bodyPr wrap="square" rtlCol="0">
            <a:spAutoFit/>
          </a:bodyPr>
          <a:lstStyle/>
          <a:p>
            <a:pPr defTabSz="685800">
              <a:lnSpc>
                <a:spcPts val="1125"/>
              </a:lnSpc>
              <a:defRPr/>
            </a:pPr>
            <a:r>
              <a:rPr lang="en-US" sz="1350" kern="0" dirty="0">
                <a:solidFill>
                  <a:srgbClr val="FFFFFF"/>
                </a:solidFill>
                <a:latin typeface="Calibri"/>
              </a:rPr>
              <a:t> (-)</a:t>
            </a:r>
          </a:p>
        </p:txBody>
      </p:sp>
      <p:sp>
        <p:nvSpPr>
          <p:cNvPr id="46" name="Freeform 45"/>
          <p:cNvSpPr/>
          <p:nvPr/>
        </p:nvSpPr>
        <p:spPr>
          <a:xfrm>
            <a:off x="4857751" y="4607273"/>
            <a:ext cx="662785" cy="421928"/>
          </a:xfrm>
          <a:custGeom>
            <a:avLst/>
            <a:gdLst>
              <a:gd name="connsiteX0" fmla="*/ 170849 w 694147"/>
              <a:gd name="connsiteY0" fmla="*/ 159455 h 558093"/>
              <a:gd name="connsiteX1" fmla="*/ 142374 w 694147"/>
              <a:gd name="connsiteY1" fmla="*/ 136676 h 558093"/>
              <a:gd name="connsiteX2" fmla="*/ 142374 w 694147"/>
              <a:gd name="connsiteY2" fmla="*/ 79727 h 558093"/>
              <a:gd name="connsiteX3" fmla="*/ 159459 w 694147"/>
              <a:gd name="connsiteY3" fmla="*/ 68338 h 558093"/>
              <a:gd name="connsiteX4" fmla="*/ 165154 w 694147"/>
              <a:gd name="connsiteY4" fmla="*/ 51253 h 558093"/>
              <a:gd name="connsiteX5" fmla="*/ 210714 w 694147"/>
              <a:gd name="connsiteY5" fmla="*/ 11389 h 558093"/>
              <a:gd name="connsiteX6" fmla="*/ 244884 w 694147"/>
              <a:gd name="connsiteY6" fmla="*/ 0 h 558093"/>
              <a:gd name="connsiteX7" fmla="*/ 387258 w 694147"/>
              <a:gd name="connsiteY7" fmla="*/ 5695 h 558093"/>
              <a:gd name="connsiteX8" fmla="*/ 427123 w 694147"/>
              <a:gd name="connsiteY8" fmla="*/ 17084 h 558093"/>
              <a:gd name="connsiteX9" fmla="*/ 432818 w 694147"/>
              <a:gd name="connsiteY9" fmla="*/ 130981 h 558093"/>
              <a:gd name="connsiteX10" fmla="*/ 449903 w 694147"/>
              <a:gd name="connsiteY10" fmla="*/ 136676 h 558093"/>
              <a:gd name="connsiteX11" fmla="*/ 484073 w 694147"/>
              <a:gd name="connsiteY11" fmla="*/ 159455 h 558093"/>
              <a:gd name="connsiteX12" fmla="*/ 518243 w 694147"/>
              <a:gd name="connsiteY12" fmla="*/ 176540 h 558093"/>
              <a:gd name="connsiteX13" fmla="*/ 563803 w 694147"/>
              <a:gd name="connsiteY13" fmla="*/ 187929 h 558093"/>
              <a:gd name="connsiteX14" fmla="*/ 580887 w 694147"/>
              <a:gd name="connsiteY14" fmla="*/ 193624 h 558093"/>
              <a:gd name="connsiteX15" fmla="*/ 592277 w 694147"/>
              <a:gd name="connsiteY15" fmla="*/ 210709 h 558093"/>
              <a:gd name="connsiteX16" fmla="*/ 643532 w 694147"/>
              <a:gd name="connsiteY16" fmla="*/ 239183 h 558093"/>
              <a:gd name="connsiteX17" fmla="*/ 660617 w 694147"/>
              <a:gd name="connsiteY17" fmla="*/ 250572 h 558093"/>
              <a:gd name="connsiteX18" fmla="*/ 677702 w 694147"/>
              <a:gd name="connsiteY18" fmla="*/ 466976 h 558093"/>
              <a:gd name="connsiteX19" fmla="*/ 672007 w 694147"/>
              <a:gd name="connsiteY19" fmla="*/ 484060 h 558093"/>
              <a:gd name="connsiteX20" fmla="*/ 620752 w 694147"/>
              <a:gd name="connsiteY20" fmla="*/ 512535 h 558093"/>
              <a:gd name="connsiteX21" fmla="*/ 592277 w 694147"/>
              <a:gd name="connsiteY21" fmla="*/ 541009 h 558093"/>
              <a:gd name="connsiteX22" fmla="*/ 580887 w 694147"/>
              <a:gd name="connsiteY22" fmla="*/ 558093 h 558093"/>
              <a:gd name="connsiteX23" fmla="*/ 541023 w 694147"/>
              <a:gd name="connsiteY23" fmla="*/ 552398 h 558093"/>
              <a:gd name="connsiteX24" fmla="*/ 523938 w 694147"/>
              <a:gd name="connsiteY24" fmla="*/ 546704 h 558093"/>
              <a:gd name="connsiteX25" fmla="*/ 512548 w 694147"/>
              <a:gd name="connsiteY25" fmla="*/ 529619 h 558093"/>
              <a:gd name="connsiteX26" fmla="*/ 495463 w 694147"/>
              <a:gd name="connsiteY26" fmla="*/ 518229 h 558093"/>
              <a:gd name="connsiteX27" fmla="*/ 461293 w 694147"/>
              <a:gd name="connsiteY27" fmla="*/ 489755 h 558093"/>
              <a:gd name="connsiteX28" fmla="*/ 449903 w 694147"/>
              <a:gd name="connsiteY28" fmla="*/ 472671 h 558093"/>
              <a:gd name="connsiteX29" fmla="*/ 444208 w 694147"/>
              <a:gd name="connsiteY29" fmla="*/ 455586 h 558093"/>
              <a:gd name="connsiteX30" fmla="*/ 427123 w 694147"/>
              <a:gd name="connsiteY30" fmla="*/ 444197 h 558093"/>
              <a:gd name="connsiteX31" fmla="*/ 410038 w 694147"/>
              <a:gd name="connsiteY31" fmla="*/ 449891 h 558093"/>
              <a:gd name="connsiteX32" fmla="*/ 387258 w 694147"/>
              <a:gd name="connsiteY32" fmla="*/ 455586 h 558093"/>
              <a:gd name="connsiteX33" fmla="*/ 375868 w 694147"/>
              <a:gd name="connsiteY33" fmla="*/ 472671 h 558093"/>
              <a:gd name="connsiteX34" fmla="*/ 370173 w 694147"/>
              <a:gd name="connsiteY34" fmla="*/ 495450 h 558093"/>
              <a:gd name="connsiteX35" fmla="*/ 353088 w 694147"/>
              <a:gd name="connsiteY35" fmla="*/ 501145 h 558093"/>
              <a:gd name="connsiteX36" fmla="*/ 267664 w 694147"/>
              <a:gd name="connsiteY36" fmla="*/ 495450 h 558093"/>
              <a:gd name="connsiteX37" fmla="*/ 250579 w 694147"/>
              <a:gd name="connsiteY37" fmla="*/ 484060 h 558093"/>
              <a:gd name="connsiteX38" fmla="*/ 227799 w 694147"/>
              <a:gd name="connsiteY38" fmla="*/ 472671 h 558093"/>
              <a:gd name="connsiteX39" fmla="*/ 193629 w 694147"/>
              <a:gd name="connsiteY39" fmla="*/ 449891 h 558093"/>
              <a:gd name="connsiteX40" fmla="*/ 51254 w 694147"/>
              <a:gd name="connsiteY40" fmla="*/ 444197 h 558093"/>
              <a:gd name="connsiteX41" fmla="*/ 34170 w 694147"/>
              <a:gd name="connsiteY41" fmla="*/ 410028 h 558093"/>
              <a:gd name="connsiteX42" fmla="*/ 22780 w 694147"/>
              <a:gd name="connsiteY42" fmla="*/ 392943 h 558093"/>
              <a:gd name="connsiteX43" fmla="*/ 11390 w 694147"/>
              <a:gd name="connsiteY43" fmla="*/ 358774 h 558093"/>
              <a:gd name="connsiteX44" fmla="*/ 5695 w 694147"/>
              <a:gd name="connsiteY44" fmla="*/ 318910 h 558093"/>
              <a:gd name="connsiteX45" fmla="*/ 0 w 694147"/>
              <a:gd name="connsiteY45" fmla="*/ 290436 h 558093"/>
              <a:gd name="connsiteX46" fmla="*/ 5695 w 694147"/>
              <a:gd name="connsiteY46" fmla="*/ 250572 h 558093"/>
              <a:gd name="connsiteX47" fmla="*/ 22780 w 694147"/>
              <a:gd name="connsiteY47" fmla="*/ 216403 h 558093"/>
              <a:gd name="connsiteX48" fmla="*/ 39865 w 694147"/>
              <a:gd name="connsiteY48" fmla="*/ 210709 h 558093"/>
              <a:gd name="connsiteX49" fmla="*/ 51254 w 694147"/>
              <a:gd name="connsiteY49" fmla="*/ 193624 h 558093"/>
              <a:gd name="connsiteX50" fmla="*/ 85424 w 694147"/>
              <a:gd name="connsiteY50" fmla="*/ 176540 h 558093"/>
              <a:gd name="connsiteX51" fmla="*/ 113899 w 694147"/>
              <a:gd name="connsiteY51" fmla="*/ 170845 h 558093"/>
              <a:gd name="connsiteX52" fmla="*/ 130984 w 694147"/>
              <a:gd name="connsiteY52" fmla="*/ 165150 h 558093"/>
              <a:gd name="connsiteX53" fmla="*/ 170849 w 694147"/>
              <a:gd name="connsiteY53" fmla="*/ 159455 h 55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94147" h="558093">
                <a:moveTo>
                  <a:pt x="170849" y="159455"/>
                </a:moveTo>
                <a:cubicBezTo>
                  <a:pt x="172747" y="154709"/>
                  <a:pt x="150285" y="145905"/>
                  <a:pt x="142374" y="136676"/>
                </a:cubicBezTo>
                <a:cubicBezTo>
                  <a:pt x="131169" y="123604"/>
                  <a:pt x="138659" y="88087"/>
                  <a:pt x="142374" y="79727"/>
                </a:cubicBezTo>
                <a:cubicBezTo>
                  <a:pt x="145154" y="73473"/>
                  <a:pt x="153764" y="72134"/>
                  <a:pt x="159459" y="68338"/>
                </a:cubicBezTo>
                <a:cubicBezTo>
                  <a:pt x="161357" y="62643"/>
                  <a:pt x="162469" y="56622"/>
                  <a:pt x="165154" y="51253"/>
                </a:cubicBezTo>
                <a:cubicBezTo>
                  <a:pt x="174455" y="32651"/>
                  <a:pt x="190215" y="18222"/>
                  <a:pt x="210714" y="11389"/>
                </a:cubicBezTo>
                <a:lnTo>
                  <a:pt x="244884" y="0"/>
                </a:lnTo>
                <a:cubicBezTo>
                  <a:pt x="292342" y="1898"/>
                  <a:pt x="339875" y="2427"/>
                  <a:pt x="387258" y="5695"/>
                </a:cubicBezTo>
                <a:cubicBezTo>
                  <a:pt x="396279" y="6317"/>
                  <a:pt x="417632" y="13920"/>
                  <a:pt x="427123" y="17084"/>
                </a:cubicBezTo>
                <a:cubicBezTo>
                  <a:pt x="429021" y="55050"/>
                  <a:pt x="425705" y="93639"/>
                  <a:pt x="432818" y="130981"/>
                </a:cubicBezTo>
                <a:cubicBezTo>
                  <a:pt x="433941" y="136878"/>
                  <a:pt x="444655" y="133761"/>
                  <a:pt x="449903" y="136676"/>
                </a:cubicBezTo>
                <a:cubicBezTo>
                  <a:pt x="461869" y="143324"/>
                  <a:pt x="471087" y="155126"/>
                  <a:pt x="484073" y="159455"/>
                </a:cubicBezTo>
                <a:cubicBezTo>
                  <a:pt x="527023" y="173772"/>
                  <a:pt x="474076" y="154458"/>
                  <a:pt x="518243" y="176540"/>
                </a:cubicBezTo>
                <a:cubicBezTo>
                  <a:pt x="531257" y="183046"/>
                  <a:pt x="550814" y="184682"/>
                  <a:pt x="563803" y="187929"/>
                </a:cubicBezTo>
                <a:cubicBezTo>
                  <a:pt x="569627" y="189385"/>
                  <a:pt x="575192" y="191726"/>
                  <a:pt x="580887" y="193624"/>
                </a:cubicBezTo>
                <a:cubicBezTo>
                  <a:pt x="584684" y="199319"/>
                  <a:pt x="587126" y="206202"/>
                  <a:pt x="592277" y="210709"/>
                </a:cubicBezTo>
                <a:cubicBezTo>
                  <a:pt x="640154" y="252600"/>
                  <a:pt x="609640" y="222238"/>
                  <a:pt x="643532" y="239183"/>
                </a:cubicBezTo>
                <a:cubicBezTo>
                  <a:pt x="649654" y="242244"/>
                  <a:pt x="654922" y="246776"/>
                  <a:pt x="660617" y="250572"/>
                </a:cubicBezTo>
                <a:cubicBezTo>
                  <a:pt x="716057" y="333730"/>
                  <a:pt x="688497" y="278067"/>
                  <a:pt x="677702" y="466976"/>
                </a:cubicBezTo>
                <a:cubicBezTo>
                  <a:pt x="677360" y="472969"/>
                  <a:pt x="676252" y="479815"/>
                  <a:pt x="672007" y="484060"/>
                </a:cubicBezTo>
                <a:cubicBezTo>
                  <a:pt x="652424" y="503643"/>
                  <a:pt x="642236" y="505374"/>
                  <a:pt x="620752" y="512535"/>
                </a:cubicBezTo>
                <a:cubicBezTo>
                  <a:pt x="590379" y="558091"/>
                  <a:pt x="630243" y="503044"/>
                  <a:pt x="592277" y="541009"/>
                </a:cubicBezTo>
                <a:cubicBezTo>
                  <a:pt x="587437" y="545849"/>
                  <a:pt x="584684" y="552398"/>
                  <a:pt x="580887" y="558093"/>
                </a:cubicBezTo>
                <a:cubicBezTo>
                  <a:pt x="567599" y="556195"/>
                  <a:pt x="554185" y="555030"/>
                  <a:pt x="541023" y="552398"/>
                </a:cubicBezTo>
                <a:cubicBezTo>
                  <a:pt x="535137" y="551221"/>
                  <a:pt x="528626" y="550454"/>
                  <a:pt x="523938" y="546704"/>
                </a:cubicBezTo>
                <a:cubicBezTo>
                  <a:pt x="518593" y="542428"/>
                  <a:pt x="517388" y="534459"/>
                  <a:pt x="512548" y="529619"/>
                </a:cubicBezTo>
                <a:cubicBezTo>
                  <a:pt x="507708" y="524779"/>
                  <a:pt x="500721" y="522611"/>
                  <a:pt x="495463" y="518229"/>
                </a:cubicBezTo>
                <a:cubicBezTo>
                  <a:pt x="451613" y="481689"/>
                  <a:pt x="503712" y="518035"/>
                  <a:pt x="461293" y="489755"/>
                </a:cubicBezTo>
                <a:cubicBezTo>
                  <a:pt x="457496" y="484060"/>
                  <a:pt x="452964" y="478793"/>
                  <a:pt x="449903" y="472671"/>
                </a:cubicBezTo>
                <a:cubicBezTo>
                  <a:pt x="447218" y="467302"/>
                  <a:pt x="447958" y="460274"/>
                  <a:pt x="444208" y="455586"/>
                </a:cubicBezTo>
                <a:cubicBezTo>
                  <a:pt x="439932" y="450242"/>
                  <a:pt x="432818" y="447993"/>
                  <a:pt x="427123" y="444197"/>
                </a:cubicBezTo>
                <a:cubicBezTo>
                  <a:pt x="421428" y="446095"/>
                  <a:pt x="415810" y="448242"/>
                  <a:pt x="410038" y="449891"/>
                </a:cubicBezTo>
                <a:cubicBezTo>
                  <a:pt x="402512" y="452041"/>
                  <a:pt x="393770" y="451244"/>
                  <a:pt x="387258" y="455586"/>
                </a:cubicBezTo>
                <a:cubicBezTo>
                  <a:pt x="381563" y="459383"/>
                  <a:pt x="379665" y="466976"/>
                  <a:pt x="375868" y="472671"/>
                </a:cubicBezTo>
                <a:cubicBezTo>
                  <a:pt x="373970" y="480264"/>
                  <a:pt x="375062" y="489338"/>
                  <a:pt x="370173" y="495450"/>
                </a:cubicBezTo>
                <a:cubicBezTo>
                  <a:pt x="366423" y="500138"/>
                  <a:pt x="359091" y="501145"/>
                  <a:pt x="353088" y="501145"/>
                </a:cubicBezTo>
                <a:cubicBezTo>
                  <a:pt x="324550" y="501145"/>
                  <a:pt x="296139" y="497348"/>
                  <a:pt x="267664" y="495450"/>
                </a:cubicBezTo>
                <a:cubicBezTo>
                  <a:pt x="261969" y="491653"/>
                  <a:pt x="256522" y="487456"/>
                  <a:pt x="250579" y="484060"/>
                </a:cubicBezTo>
                <a:cubicBezTo>
                  <a:pt x="243208" y="479848"/>
                  <a:pt x="234707" y="477605"/>
                  <a:pt x="227799" y="472671"/>
                </a:cubicBezTo>
                <a:cubicBezTo>
                  <a:pt x="210504" y="460318"/>
                  <a:pt x="215347" y="451442"/>
                  <a:pt x="193629" y="449891"/>
                </a:cubicBezTo>
                <a:cubicBezTo>
                  <a:pt x="146253" y="446507"/>
                  <a:pt x="98712" y="446095"/>
                  <a:pt x="51254" y="444197"/>
                </a:cubicBezTo>
                <a:cubicBezTo>
                  <a:pt x="18608" y="395224"/>
                  <a:pt x="57753" y="457192"/>
                  <a:pt x="34170" y="410028"/>
                </a:cubicBezTo>
                <a:cubicBezTo>
                  <a:pt x="31109" y="403906"/>
                  <a:pt x="25560" y="399198"/>
                  <a:pt x="22780" y="392943"/>
                </a:cubicBezTo>
                <a:cubicBezTo>
                  <a:pt x="17904" y="381972"/>
                  <a:pt x="11390" y="358774"/>
                  <a:pt x="11390" y="358774"/>
                </a:cubicBezTo>
                <a:cubicBezTo>
                  <a:pt x="9492" y="345486"/>
                  <a:pt x="7902" y="332150"/>
                  <a:pt x="5695" y="318910"/>
                </a:cubicBezTo>
                <a:cubicBezTo>
                  <a:pt x="4104" y="309362"/>
                  <a:pt x="0" y="300115"/>
                  <a:pt x="0" y="290436"/>
                </a:cubicBezTo>
                <a:cubicBezTo>
                  <a:pt x="0" y="277013"/>
                  <a:pt x="3062" y="263734"/>
                  <a:pt x="5695" y="250572"/>
                </a:cubicBezTo>
                <a:cubicBezTo>
                  <a:pt x="7660" y="240747"/>
                  <a:pt x="14781" y="222802"/>
                  <a:pt x="22780" y="216403"/>
                </a:cubicBezTo>
                <a:cubicBezTo>
                  <a:pt x="27468" y="212653"/>
                  <a:pt x="34170" y="212607"/>
                  <a:pt x="39865" y="210709"/>
                </a:cubicBezTo>
                <a:cubicBezTo>
                  <a:pt x="43661" y="205014"/>
                  <a:pt x="46414" y="198464"/>
                  <a:pt x="51254" y="193624"/>
                </a:cubicBezTo>
                <a:cubicBezTo>
                  <a:pt x="60535" y="184343"/>
                  <a:pt x="73071" y="179628"/>
                  <a:pt x="85424" y="176540"/>
                </a:cubicBezTo>
                <a:cubicBezTo>
                  <a:pt x="94815" y="174193"/>
                  <a:pt x="104508" y="173193"/>
                  <a:pt x="113899" y="170845"/>
                </a:cubicBezTo>
                <a:cubicBezTo>
                  <a:pt x="119723" y="169389"/>
                  <a:pt x="125078" y="166224"/>
                  <a:pt x="130984" y="165150"/>
                </a:cubicBezTo>
                <a:cubicBezTo>
                  <a:pt x="180311" y="156181"/>
                  <a:pt x="168951" y="164201"/>
                  <a:pt x="170849" y="159455"/>
                </a:cubicBezTo>
                <a:close/>
              </a:path>
            </a:pathLst>
          </a:custGeom>
          <a:solidFill>
            <a:srgbClr val="8064A2"/>
          </a:solidFill>
          <a:ln w="9525" cap="flat" cmpd="sng" algn="ctr">
            <a:solidFill>
              <a:srgbClr val="8064A2"/>
            </a:solidFill>
            <a:prstDash val="solid"/>
          </a:ln>
          <a:effectLst>
            <a:outerShdw blurRad="40000" dist="23000" dir="5400000" rotWithShape="0">
              <a:srgbClr val="000000">
                <a:alpha val="35000"/>
              </a:srgbClr>
            </a:outerShdw>
          </a:effectLst>
          <a:scene3d>
            <a:camera prst="perspectiveFront"/>
            <a:lightRig rig="threePt" dir="t"/>
          </a:scene3d>
          <a:sp3d>
            <a:bevelT w="165100" prst="coolSlant"/>
          </a:sp3d>
        </p:spPr>
        <p:txBody>
          <a:bodyPr rtlCol="0" anchor="ctr"/>
          <a:lstStyle/>
          <a:p>
            <a:pPr algn="ctr" defTabSz="685800">
              <a:defRPr/>
            </a:pPr>
            <a:endParaRPr lang="en-US" sz="1350" kern="0">
              <a:solidFill>
                <a:srgbClr val="000000"/>
              </a:solidFill>
              <a:latin typeface="Calibri"/>
            </a:endParaRPr>
          </a:p>
        </p:txBody>
      </p:sp>
      <p:sp>
        <p:nvSpPr>
          <p:cNvPr id="50" name="Freeform 49"/>
          <p:cNvSpPr/>
          <p:nvPr/>
        </p:nvSpPr>
        <p:spPr>
          <a:xfrm>
            <a:off x="4087971" y="3128448"/>
            <a:ext cx="1112680" cy="529153"/>
          </a:xfrm>
          <a:custGeom>
            <a:avLst/>
            <a:gdLst>
              <a:gd name="connsiteX0" fmla="*/ 1189278 w 1261214"/>
              <a:gd name="connsiteY0" fmla="*/ 191066 h 546954"/>
              <a:gd name="connsiteX1" fmla="*/ 879312 w 1261214"/>
              <a:gd name="connsiteY1" fmla="*/ 51581 h 546954"/>
              <a:gd name="connsiteX2" fmla="*/ 600343 w 1261214"/>
              <a:gd name="connsiteY2" fmla="*/ 5086 h 546954"/>
              <a:gd name="connsiteX3" fmla="*/ 135394 w 1261214"/>
              <a:gd name="connsiteY3" fmla="*/ 160069 h 546954"/>
              <a:gd name="connsiteX4" fmla="*/ 11407 w 1261214"/>
              <a:gd name="connsiteY4" fmla="*/ 501032 h 546954"/>
              <a:gd name="connsiteX5" fmla="*/ 367868 w 1261214"/>
              <a:gd name="connsiteY5" fmla="*/ 532028 h 546954"/>
              <a:gd name="connsiteX6" fmla="*/ 600343 w 1261214"/>
              <a:gd name="connsiteY6" fmla="*/ 392544 h 546954"/>
              <a:gd name="connsiteX7" fmla="*/ 832817 w 1261214"/>
              <a:gd name="connsiteY7" fmla="*/ 485534 h 546954"/>
              <a:gd name="connsiteX8" fmla="*/ 1018797 w 1261214"/>
              <a:gd name="connsiteY8" fmla="*/ 501032 h 546954"/>
              <a:gd name="connsiteX9" fmla="*/ 1251272 w 1261214"/>
              <a:gd name="connsiteY9" fmla="*/ 392544 h 546954"/>
              <a:gd name="connsiteX10" fmla="*/ 1189278 w 1261214"/>
              <a:gd name="connsiteY10" fmla="*/ 191066 h 546954"/>
              <a:gd name="connsiteX0" fmla="*/ 1189278 w 1261214"/>
              <a:gd name="connsiteY0" fmla="*/ 191066 h 543318"/>
              <a:gd name="connsiteX1" fmla="*/ 879312 w 1261214"/>
              <a:gd name="connsiteY1" fmla="*/ 51581 h 543318"/>
              <a:gd name="connsiteX2" fmla="*/ 600343 w 1261214"/>
              <a:gd name="connsiteY2" fmla="*/ 5086 h 543318"/>
              <a:gd name="connsiteX3" fmla="*/ 135394 w 1261214"/>
              <a:gd name="connsiteY3" fmla="*/ 160069 h 543318"/>
              <a:gd name="connsiteX4" fmla="*/ 11407 w 1261214"/>
              <a:gd name="connsiteY4" fmla="*/ 501032 h 543318"/>
              <a:gd name="connsiteX5" fmla="*/ 367868 w 1261214"/>
              <a:gd name="connsiteY5" fmla="*/ 532028 h 543318"/>
              <a:gd name="connsiteX6" fmla="*/ 607747 w 1261214"/>
              <a:gd name="connsiteY6" fmla="*/ 446194 h 543318"/>
              <a:gd name="connsiteX7" fmla="*/ 832817 w 1261214"/>
              <a:gd name="connsiteY7" fmla="*/ 485534 h 543318"/>
              <a:gd name="connsiteX8" fmla="*/ 1018797 w 1261214"/>
              <a:gd name="connsiteY8" fmla="*/ 501032 h 543318"/>
              <a:gd name="connsiteX9" fmla="*/ 1251272 w 1261214"/>
              <a:gd name="connsiteY9" fmla="*/ 392544 h 543318"/>
              <a:gd name="connsiteX10" fmla="*/ 1189278 w 1261214"/>
              <a:gd name="connsiteY10" fmla="*/ 191066 h 5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214" h="543318">
                <a:moveTo>
                  <a:pt x="1189278" y="191066"/>
                </a:moveTo>
                <a:cubicBezTo>
                  <a:pt x="1127285" y="134239"/>
                  <a:pt x="977468" y="82578"/>
                  <a:pt x="879312" y="51581"/>
                </a:cubicBezTo>
                <a:cubicBezTo>
                  <a:pt x="781156" y="20584"/>
                  <a:pt x="724329" y="-12995"/>
                  <a:pt x="600343" y="5086"/>
                </a:cubicBezTo>
                <a:cubicBezTo>
                  <a:pt x="476357" y="23167"/>
                  <a:pt x="233550" y="77411"/>
                  <a:pt x="135394" y="160069"/>
                </a:cubicBezTo>
                <a:cubicBezTo>
                  <a:pt x="37238" y="242727"/>
                  <a:pt x="-27339" y="439039"/>
                  <a:pt x="11407" y="501032"/>
                </a:cubicBezTo>
                <a:cubicBezTo>
                  <a:pt x="50153" y="563025"/>
                  <a:pt x="268478" y="541168"/>
                  <a:pt x="367868" y="532028"/>
                </a:cubicBezTo>
                <a:cubicBezTo>
                  <a:pt x="467258" y="522888"/>
                  <a:pt x="530255" y="453943"/>
                  <a:pt x="607747" y="446194"/>
                </a:cubicBezTo>
                <a:cubicBezTo>
                  <a:pt x="685239" y="438445"/>
                  <a:pt x="764309" y="476394"/>
                  <a:pt x="832817" y="485534"/>
                </a:cubicBezTo>
                <a:cubicBezTo>
                  <a:pt x="901325" y="494674"/>
                  <a:pt x="949055" y="516530"/>
                  <a:pt x="1018797" y="501032"/>
                </a:cubicBezTo>
                <a:cubicBezTo>
                  <a:pt x="1088539" y="485534"/>
                  <a:pt x="1225442" y="441622"/>
                  <a:pt x="1251272" y="392544"/>
                </a:cubicBezTo>
                <a:cubicBezTo>
                  <a:pt x="1277102" y="343466"/>
                  <a:pt x="1251271" y="247893"/>
                  <a:pt x="1189278" y="19106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1" name="Freeform 50"/>
          <p:cNvSpPr/>
          <p:nvPr/>
        </p:nvSpPr>
        <p:spPr>
          <a:xfrm>
            <a:off x="6229351" y="3893685"/>
            <a:ext cx="438953" cy="564015"/>
          </a:xfrm>
          <a:custGeom>
            <a:avLst/>
            <a:gdLst>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09541 w 585271"/>
              <a:gd name="connsiteY33" fmla="*/ 534770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51318 w 585271"/>
              <a:gd name="connsiteY33" fmla="*/ 584905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42963 w 585271"/>
              <a:gd name="connsiteY32" fmla="*/ 534770 h 752020"/>
              <a:gd name="connsiteX33" fmla="*/ 351318 w 585271"/>
              <a:gd name="connsiteY33" fmla="*/ 584905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5271" h="752020">
                <a:moveTo>
                  <a:pt x="100654" y="718597"/>
                </a:moveTo>
                <a:cubicBezTo>
                  <a:pt x="97869" y="711634"/>
                  <a:pt x="87071" y="688302"/>
                  <a:pt x="75588" y="676818"/>
                </a:cubicBezTo>
                <a:cubicBezTo>
                  <a:pt x="71592" y="672822"/>
                  <a:pt x="17389" y="660178"/>
                  <a:pt x="17100" y="660106"/>
                </a:cubicBezTo>
                <a:cubicBezTo>
                  <a:pt x="11530" y="643395"/>
                  <a:pt x="-2507" y="627348"/>
                  <a:pt x="389" y="609972"/>
                </a:cubicBezTo>
                <a:cubicBezTo>
                  <a:pt x="3174" y="593260"/>
                  <a:pt x="5069" y="576376"/>
                  <a:pt x="8744" y="559837"/>
                </a:cubicBezTo>
                <a:cubicBezTo>
                  <a:pt x="13004" y="540665"/>
                  <a:pt x="24524" y="517600"/>
                  <a:pt x="33811" y="501347"/>
                </a:cubicBezTo>
                <a:cubicBezTo>
                  <a:pt x="56443" y="461740"/>
                  <a:pt x="44166" y="488919"/>
                  <a:pt x="75588" y="451212"/>
                </a:cubicBezTo>
                <a:cubicBezTo>
                  <a:pt x="82017" y="443497"/>
                  <a:pt x="86729" y="434501"/>
                  <a:pt x="92299" y="426145"/>
                </a:cubicBezTo>
                <a:cubicBezTo>
                  <a:pt x="113299" y="363139"/>
                  <a:pt x="82528" y="438359"/>
                  <a:pt x="125721" y="384366"/>
                </a:cubicBezTo>
                <a:cubicBezTo>
                  <a:pt x="131223" y="377488"/>
                  <a:pt x="128574" y="366177"/>
                  <a:pt x="134076" y="359299"/>
                </a:cubicBezTo>
                <a:cubicBezTo>
                  <a:pt x="150040" y="339344"/>
                  <a:pt x="164027" y="344323"/>
                  <a:pt x="184209" y="334231"/>
                </a:cubicBezTo>
                <a:cubicBezTo>
                  <a:pt x="193191" y="329740"/>
                  <a:pt x="200920" y="323090"/>
                  <a:pt x="209275" y="317520"/>
                </a:cubicBezTo>
                <a:cubicBezTo>
                  <a:pt x="229162" y="257858"/>
                  <a:pt x="211329" y="277156"/>
                  <a:pt x="251053" y="250674"/>
                </a:cubicBezTo>
                <a:cubicBezTo>
                  <a:pt x="259016" y="226781"/>
                  <a:pt x="262517" y="218414"/>
                  <a:pt x="267763" y="192183"/>
                </a:cubicBezTo>
                <a:cubicBezTo>
                  <a:pt x="271085" y="175570"/>
                  <a:pt x="273088" y="158718"/>
                  <a:pt x="276119" y="142049"/>
                </a:cubicBezTo>
                <a:cubicBezTo>
                  <a:pt x="278844" y="127062"/>
                  <a:pt x="284546" y="91771"/>
                  <a:pt x="292830" y="75202"/>
                </a:cubicBezTo>
                <a:cubicBezTo>
                  <a:pt x="302219" y="56423"/>
                  <a:pt x="318768" y="38268"/>
                  <a:pt x="334607" y="25068"/>
                </a:cubicBezTo>
                <a:cubicBezTo>
                  <a:pt x="356204" y="7069"/>
                  <a:pt x="359616" y="8375"/>
                  <a:pt x="384740" y="0"/>
                </a:cubicBezTo>
                <a:cubicBezTo>
                  <a:pt x="412591" y="2785"/>
                  <a:pt x="440783" y="3197"/>
                  <a:pt x="468294" y="8356"/>
                </a:cubicBezTo>
                <a:cubicBezTo>
                  <a:pt x="485607" y="11602"/>
                  <a:pt x="518427" y="25068"/>
                  <a:pt x="518427" y="25068"/>
                </a:cubicBezTo>
                <a:cubicBezTo>
                  <a:pt x="523997" y="33424"/>
                  <a:pt x="527296" y="43862"/>
                  <a:pt x="535138" y="50135"/>
                </a:cubicBezTo>
                <a:cubicBezTo>
                  <a:pt x="542015" y="55637"/>
                  <a:pt x="555319" y="51163"/>
                  <a:pt x="560204" y="58491"/>
                </a:cubicBezTo>
                <a:cubicBezTo>
                  <a:pt x="568082" y="70308"/>
                  <a:pt x="564823" y="86568"/>
                  <a:pt x="568560" y="100270"/>
                </a:cubicBezTo>
                <a:cubicBezTo>
                  <a:pt x="573195" y="117265"/>
                  <a:pt x="585271" y="150404"/>
                  <a:pt x="585271" y="150404"/>
                </a:cubicBezTo>
                <a:cubicBezTo>
                  <a:pt x="582486" y="186612"/>
                  <a:pt x="586157" y="223909"/>
                  <a:pt x="576915" y="259029"/>
                </a:cubicBezTo>
                <a:cubicBezTo>
                  <a:pt x="571804" y="278452"/>
                  <a:pt x="554634" y="292452"/>
                  <a:pt x="543493" y="309164"/>
                </a:cubicBezTo>
                <a:cubicBezTo>
                  <a:pt x="521212" y="342588"/>
                  <a:pt x="535139" y="328660"/>
                  <a:pt x="501716" y="350943"/>
                </a:cubicBezTo>
                <a:cubicBezTo>
                  <a:pt x="498931" y="359299"/>
                  <a:pt x="493361" y="367202"/>
                  <a:pt x="493361" y="376010"/>
                </a:cubicBezTo>
                <a:cubicBezTo>
                  <a:pt x="493361" y="393309"/>
                  <a:pt x="509976" y="413469"/>
                  <a:pt x="518427" y="426145"/>
                </a:cubicBezTo>
                <a:cubicBezTo>
                  <a:pt x="515642" y="440071"/>
                  <a:pt x="520114" y="457881"/>
                  <a:pt x="510072" y="467924"/>
                </a:cubicBezTo>
                <a:cubicBezTo>
                  <a:pt x="497617" y="480380"/>
                  <a:pt x="476650" y="479065"/>
                  <a:pt x="459939" y="484635"/>
                </a:cubicBezTo>
                <a:cubicBezTo>
                  <a:pt x="451584" y="487420"/>
                  <a:pt x="454369" y="484635"/>
                  <a:pt x="434873" y="492991"/>
                </a:cubicBezTo>
                <a:cubicBezTo>
                  <a:pt x="415377" y="501347"/>
                  <a:pt x="418222" y="524018"/>
                  <a:pt x="342963" y="534770"/>
                </a:cubicBezTo>
                <a:cubicBezTo>
                  <a:pt x="337393" y="543126"/>
                  <a:pt x="351318" y="576549"/>
                  <a:pt x="351318" y="584905"/>
                </a:cubicBezTo>
                <a:cubicBezTo>
                  <a:pt x="351318" y="593261"/>
                  <a:pt x="342963" y="580727"/>
                  <a:pt x="342963" y="584905"/>
                </a:cubicBezTo>
                <a:cubicBezTo>
                  <a:pt x="342963" y="589083"/>
                  <a:pt x="351318" y="601164"/>
                  <a:pt x="351318" y="609972"/>
                </a:cubicBezTo>
                <a:cubicBezTo>
                  <a:pt x="351318" y="619510"/>
                  <a:pt x="341202" y="663629"/>
                  <a:pt x="334607" y="676818"/>
                </a:cubicBezTo>
                <a:cubicBezTo>
                  <a:pt x="330116" y="685800"/>
                  <a:pt x="326412" y="696563"/>
                  <a:pt x="317896" y="701885"/>
                </a:cubicBezTo>
                <a:cubicBezTo>
                  <a:pt x="302959" y="711221"/>
                  <a:pt x="282420" y="708826"/>
                  <a:pt x="267763" y="718597"/>
                </a:cubicBezTo>
                <a:cubicBezTo>
                  <a:pt x="259408" y="724167"/>
                  <a:pt x="251873" y="731229"/>
                  <a:pt x="242697" y="735308"/>
                </a:cubicBezTo>
                <a:cubicBezTo>
                  <a:pt x="226600" y="742462"/>
                  <a:pt x="192564" y="752020"/>
                  <a:pt x="192564" y="752020"/>
                </a:cubicBezTo>
                <a:cubicBezTo>
                  <a:pt x="164713" y="749235"/>
                  <a:pt x="135564" y="752516"/>
                  <a:pt x="109010" y="743664"/>
                </a:cubicBezTo>
                <a:cubicBezTo>
                  <a:pt x="99483" y="740488"/>
                  <a:pt x="96790" y="727579"/>
                  <a:pt x="92299" y="718597"/>
                </a:cubicBezTo>
                <a:cubicBezTo>
                  <a:pt x="88360" y="710719"/>
                  <a:pt x="103439" y="725560"/>
                  <a:pt x="100654" y="718597"/>
                </a:cubicBezTo>
                <a:close/>
              </a:path>
            </a:pathLst>
          </a:custGeom>
          <a:solidFill>
            <a:srgbClr val="3B387C"/>
          </a:solidFill>
          <a:ln w="9525" cap="flat" cmpd="sng" algn="ctr">
            <a:solidFill>
              <a:srgbClr val="8064A2"/>
            </a:solidFill>
            <a:prstDash val="solid"/>
          </a:ln>
          <a:effectLst>
            <a:outerShdw blurRad="40000" dist="23000" dir="5400000" rotWithShape="0">
              <a:srgbClr val="000000">
                <a:alpha val="35000"/>
              </a:srgbClr>
            </a:outerShdw>
          </a:effectLst>
          <a:scene3d>
            <a:camera prst="perspectiveFront"/>
            <a:lightRig rig="threePt" dir="t"/>
          </a:scene3d>
          <a:sp3d>
            <a:bevelT w="165100" prst="coolSlant"/>
          </a:sp3d>
        </p:spPr>
        <p:txBody>
          <a:bodyPr rtlCol="0" anchor="ctr"/>
          <a:lstStyle/>
          <a:p>
            <a:pPr algn="ctr" defTabSz="342900"/>
            <a:endParaRPr lang="en-US" sz="1350" kern="0">
              <a:solidFill>
                <a:srgbClr val="FFFFFF"/>
              </a:solidFill>
              <a:latin typeface="Calibri"/>
            </a:endParaRPr>
          </a:p>
        </p:txBody>
      </p:sp>
      <p:sp>
        <p:nvSpPr>
          <p:cNvPr id="52" name="Freeform 51"/>
          <p:cNvSpPr/>
          <p:nvPr/>
        </p:nvSpPr>
        <p:spPr>
          <a:xfrm rot="2886111">
            <a:off x="5909151" y="4452652"/>
            <a:ext cx="438953" cy="564015"/>
          </a:xfrm>
          <a:custGeom>
            <a:avLst/>
            <a:gdLst>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09541 w 585271"/>
              <a:gd name="connsiteY33" fmla="*/ 534770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76677 w 585271"/>
              <a:gd name="connsiteY33" fmla="*/ 572552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92107 w 585271"/>
              <a:gd name="connsiteY32" fmla="*/ 523886 h 752020"/>
              <a:gd name="connsiteX33" fmla="*/ 376677 w 585271"/>
              <a:gd name="connsiteY33" fmla="*/ 572552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5271" h="752020">
                <a:moveTo>
                  <a:pt x="100654" y="718597"/>
                </a:moveTo>
                <a:cubicBezTo>
                  <a:pt x="97869" y="711634"/>
                  <a:pt x="87071" y="688302"/>
                  <a:pt x="75588" y="676818"/>
                </a:cubicBezTo>
                <a:cubicBezTo>
                  <a:pt x="71592" y="672822"/>
                  <a:pt x="17389" y="660178"/>
                  <a:pt x="17100" y="660106"/>
                </a:cubicBezTo>
                <a:cubicBezTo>
                  <a:pt x="11530" y="643395"/>
                  <a:pt x="-2507" y="627348"/>
                  <a:pt x="389" y="609972"/>
                </a:cubicBezTo>
                <a:cubicBezTo>
                  <a:pt x="3174" y="593260"/>
                  <a:pt x="5069" y="576376"/>
                  <a:pt x="8744" y="559837"/>
                </a:cubicBezTo>
                <a:cubicBezTo>
                  <a:pt x="13004" y="540665"/>
                  <a:pt x="24524" y="517600"/>
                  <a:pt x="33811" y="501347"/>
                </a:cubicBezTo>
                <a:cubicBezTo>
                  <a:pt x="56443" y="461740"/>
                  <a:pt x="44166" y="488919"/>
                  <a:pt x="75588" y="451212"/>
                </a:cubicBezTo>
                <a:cubicBezTo>
                  <a:pt x="82017" y="443497"/>
                  <a:pt x="86729" y="434501"/>
                  <a:pt x="92299" y="426145"/>
                </a:cubicBezTo>
                <a:cubicBezTo>
                  <a:pt x="113299" y="363139"/>
                  <a:pt x="82528" y="438359"/>
                  <a:pt x="125721" y="384366"/>
                </a:cubicBezTo>
                <a:cubicBezTo>
                  <a:pt x="131223" y="377488"/>
                  <a:pt x="128574" y="366177"/>
                  <a:pt x="134076" y="359299"/>
                </a:cubicBezTo>
                <a:cubicBezTo>
                  <a:pt x="150040" y="339344"/>
                  <a:pt x="164027" y="344323"/>
                  <a:pt x="184209" y="334231"/>
                </a:cubicBezTo>
                <a:cubicBezTo>
                  <a:pt x="193191" y="329740"/>
                  <a:pt x="200920" y="323090"/>
                  <a:pt x="209275" y="317520"/>
                </a:cubicBezTo>
                <a:cubicBezTo>
                  <a:pt x="229162" y="257858"/>
                  <a:pt x="211329" y="277156"/>
                  <a:pt x="251053" y="250674"/>
                </a:cubicBezTo>
                <a:cubicBezTo>
                  <a:pt x="259016" y="226781"/>
                  <a:pt x="262517" y="218414"/>
                  <a:pt x="267763" y="192183"/>
                </a:cubicBezTo>
                <a:cubicBezTo>
                  <a:pt x="271085" y="175570"/>
                  <a:pt x="273088" y="158718"/>
                  <a:pt x="276119" y="142049"/>
                </a:cubicBezTo>
                <a:cubicBezTo>
                  <a:pt x="278844" y="127062"/>
                  <a:pt x="284546" y="91771"/>
                  <a:pt x="292830" y="75202"/>
                </a:cubicBezTo>
                <a:cubicBezTo>
                  <a:pt x="302219" y="56423"/>
                  <a:pt x="318768" y="38268"/>
                  <a:pt x="334607" y="25068"/>
                </a:cubicBezTo>
                <a:cubicBezTo>
                  <a:pt x="356204" y="7069"/>
                  <a:pt x="359616" y="8375"/>
                  <a:pt x="384740" y="0"/>
                </a:cubicBezTo>
                <a:cubicBezTo>
                  <a:pt x="412591" y="2785"/>
                  <a:pt x="440783" y="3197"/>
                  <a:pt x="468294" y="8356"/>
                </a:cubicBezTo>
                <a:cubicBezTo>
                  <a:pt x="485607" y="11602"/>
                  <a:pt x="518427" y="25068"/>
                  <a:pt x="518427" y="25068"/>
                </a:cubicBezTo>
                <a:cubicBezTo>
                  <a:pt x="523997" y="33424"/>
                  <a:pt x="527296" y="43862"/>
                  <a:pt x="535138" y="50135"/>
                </a:cubicBezTo>
                <a:cubicBezTo>
                  <a:pt x="542015" y="55637"/>
                  <a:pt x="555319" y="51163"/>
                  <a:pt x="560204" y="58491"/>
                </a:cubicBezTo>
                <a:cubicBezTo>
                  <a:pt x="568082" y="70308"/>
                  <a:pt x="564823" y="86568"/>
                  <a:pt x="568560" y="100270"/>
                </a:cubicBezTo>
                <a:cubicBezTo>
                  <a:pt x="573195" y="117265"/>
                  <a:pt x="585271" y="150404"/>
                  <a:pt x="585271" y="150404"/>
                </a:cubicBezTo>
                <a:cubicBezTo>
                  <a:pt x="582486" y="186612"/>
                  <a:pt x="586157" y="223909"/>
                  <a:pt x="576915" y="259029"/>
                </a:cubicBezTo>
                <a:cubicBezTo>
                  <a:pt x="571804" y="278452"/>
                  <a:pt x="554634" y="292452"/>
                  <a:pt x="543493" y="309164"/>
                </a:cubicBezTo>
                <a:cubicBezTo>
                  <a:pt x="521212" y="342588"/>
                  <a:pt x="535139" y="328660"/>
                  <a:pt x="501716" y="350943"/>
                </a:cubicBezTo>
                <a:cubicBezTo>
                  <a:pt x="498931" y="359299"/>
                  <a:pt x="493361" y="367202"/>
                  <a:pt x="493361" y="376010"/>
                </a:cubicBezTo>
                <a:cubicBezTo>
                  <a:pt x="493361" y="393309"/>
                  <a:pt x="509976" y="413469"/>
                  <a:pt x="518427" y="426145"/>
                </a:cubicBezTo>
                <a:cubicBezTo>
                  <a:pt x="515642" y="440071"/>
                  <a:pt x="520114" y="457881"/>
                  <a:pt x="510072" y="467924"/>
                </a:cubicBezTo>
                <a:cubicBezTo>
                  <a:pt x="497617" y="480380"/>
                  <a:pt x="476650" y="479065"/>
                  <a:pt x="459939" y="484635"/>
                </a:cubicBezTo>
                <a:cubicBezTo>
                  <a:pt x="451584" y="487420"/>
                  <a:pt x="446178" y="486449"/>
                  <a:pt x="434873" y="492991"/>
                </a:cubicBezTo>
                <a:cubicBezTo>
                  <a:pt x="423568" y="499533"/>
                  <a:pt x="467366" y="513134"/>
                  <a:pt x="392107" y="523886"/>
                </a:cubicBezTo>
                <a:cubicBezTo>
                  <a:pt x="386537" y="532242"/>
                  <a:pt x="384868" y="562382"/>
                  <a:pt x="376677" y="572552"/>
                </a:cubicBezTo>
                <a:cubicBezTo>
                  <a:pt x="368486" y="582722"/>
                  <a:pt x="347190" y="578668"/>
                  <a:pt x="342963" y="584905"/>
                </a:cubicBezTo>
                <a:cubicBezTo>
                  <a:pt x="338737" y="591142"/>
                  <a:pt x="351318" y="601164"/>
                  <a:pt x="351318" y="609972"/>
                </a:cubicBezTo>
                <a:cubicBezTo>
                  <a:pt x="351318" y="619510"/>
                  <a:pt x="341202" y="663629"/>
                  <a:pt x="334607" y="676818"/>
                </a:cubicBezTo>
                <a:cubicBezTo>
                  <a:pt x="330116" y="685800"/>
                  <a:pt x="326412" y="696563"/>
                  <a:pt x="317896" y="701885"/>
                </a:cubicBezTo>
                <a:cubicBezTo>
                  <a:pt x="302959" y="711221"/>
                  <a:pt x="282420" y="708826"/>
                  <a:pt x="267763" y="718597"/>
                </a:cubicBezTo>
                <a:cubicBezTo>
                  <a:pt x="259408" y="724167"/>
                  <a:pt x="251873" y="731229"/>
                  <a:pt x="242697" y="735308"/>
                </a:cubicBezTo>
                <a:cubicBezTo>
                  <a:pt x="226600" y="742462"/>
                  <a:pt x="192564" y="752020"/>
                  <a:pt x="192564" y="752020"/>
                </a:cubicBezTo>
                <a:cubicBezTo>
                  <a:pt x="164713" y="749235"/>
                  <a:pt x="135564" y="752516"/>
                  <a:pt x="109010" y="743664"/>
                </a:cubicBezTo>
                <a:cubicBezTo>
                  <a:pt x="99483" y="740488"/>
                  <a:pt x="96790" y="727579"/>
                  <a:pt x="92299" y="718597"/>
                </a:cubicBezTo>
                <a:cubicBezTo>
                  <a:pt x="88360" y="710719"/>
                  <a:pt x="103439" y="725560"/>
                  <a:pt x="100654" y="718597"/>
                </a:cubicBezTo>
                <a:close/>
              </a:path>
            </a:pathLst>
          </a:custGeom>
          <a:solidFill>
            <a:srgbClr val="8064A2"/>
          </a:solidFill>
          <a:ln w="9525" cap="flat" cmpd="sng" algn="ctr">
            <a:solidFill>
              <a:srgbClr val="8064A2"/>
            </a:solidFill>
            <a:prstDash val="solid"/>
          </a:ln>
          <a:effectLst>
            <a:outerShdw blurRad="40000" dist="23000" dir="5400000" rotWithShape="0">
              <a:srgbClr val="000000">
                <a:alpha val="35000"/>
              </a:srgbClr>
            </a:outerShdw>
          </a:effectLst>
          <a:scene3d>
            <a:camera prst="perspectiveFront"/>
            <a:lightRig rig="threePt" dir="t"/>
          </a:scene3d>
          <a:sp3d>
            <a:bevelT w="165100" prst="coolSlant"/>
          </a:sp3d>
        </p:spPr>
        <p:txBody>
          <a:bodyPr rtlCol="0" anchor="ctr"/>
          <a:lstStyle/>
          <a:p>
            <a:pPr algn="ctr" defTabSz="342900"/>
            <a:endParaRPr lang="en-US" sz="1350" kern="0">
              <a:solidFill>
                <a:srgbClr val="FFFFFF"/>
              </a:solidFill>
              <a:latin typeface="Calibri"/>
            </a:endParaRPr>
          </a:p>
        </p:txBody>
      </p:sp>
      <p:sp>
        <p:nvSpPr>
          <p:cNvPr id="2" name="TextBox 1"/>
          <p:cNvSpPr txBox="1"/>
          <p:nvPr/>
        </p:nvSpPr>
        <p:spPr>
          <a:xfrm>
            <a:off x="1676400" y="533400"/>
            <a:ext cx="6034024" cy="1077218"/>
          </a:xfrm>
          <a:prstGeom prst="rect">
            <a:avLst/>
          </a:prstGeom>
          <a:noFill/>
        </p:spPr>
        <p:txBody>
          <a:bodyPr wrap="none" rtlCol="0">
            <a:spAutoFit/>
          </a:bodyPr>
          <a:lstStyle/>
          <a:p>
            <a:pPr defTabSz="342900"/>
            <a:r>
              <a:rPr lang="en-US" sz="3200" b="1" dirty="0">
                <a:solidFill>
                  <a:srgbClr val="FFC000"/>
                </a:solidFill>
                <a:latin typeface="Calibri"/>
              </a:rPr>
              <a:t>The Challenge of Random Biopsies</a:t>
            </a:r>
          </a:p>
          <a:p>
            <a:pPr defTabSz="342900"/>
            <a:endParaRPr lang="en-US" sz="3200" b="1" dirty="0">
              <a:solidFill>
                <a:srgbClr val="FFC000"/>
              </a:solidFill>
              <a:latin typeface="Calibri"/>
            </a:endParaRPr>
          </a:p>
        </p:txBody>
      </p:sp>
      <p:sp>
        <p:nvSpPr>
          <p:cNvPr id="28" name="Slide Number Placeholder 3"/>
          <p:cNvSpPr txBox="1">
            <a:spLocks/>
          </p:cNvSpPr>
          <p:nvPr/>
        </p:nvSpPr>
        <p:spPr>
          <a:xfrm>
            <a:off x="7429500" y="5643562"/>
            <a:ext cx="571500"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CF683678-9E41-874A-A387-B04B0AA8841A}" type="slidenum">
              <a:rPr lang="en-US" sz="1350">
                <a:solidFill>
                  <a:srgbClr val="FFFFFF"/>
                </a:solidFill>
                <a:latin typeface="Calibri"/>
              </a:rPr>
              <a:pPr defTabSz="685800">
                <a:defRPr/>
              </a:pPr>
              <a:t>5</a:t>
            </a:fld>
            <a:endParaRPr lang="en-US" sz="1350" dirty="0">
              <a:solidFill>
                <a:srgbClr val="FFFFFF"/>
              </a:solidFill>
              <a:latin typeface="Calibri"/>
            </a:endParaRPr>
          </a:p>
        </p:txBody>
      </p:sp>
    </p:spTree>
    <p:extLst>
      <p:ext uri="{BB962C8B-B14F-4D97-AF65-F5344CB8AC3E}">
        <p14:creationId xmlns:p14="http://schemas.microsoft.com/office/powerpoint/2010/main" val="26538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P spid="38" grpId="1"/>
      <p:bldP spid="38" grpId="2"/>
      <p:bldP spid="39" grpId="0"/>
      <p:bldP spid="39" grpId="1"/>
      <p:bldP spid="39" grpId="2"/>
      <p:bldP spid="40" grpId="0"/>
      <p:bldP spid="42" grpId="0"/>
      <p:bldP spid="42" grpId="1"/>
      <p:bldP spid="42" grpId="2"/>
      <p:bldP spid="45" grpId="0"/>
      <p:bldP spid="45" grpId="1"/>
      <p:bldP spid="4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this Gleason 3 or Gleason 4 Cancer?</a:t>
            </a:r>
          </a:p>
        </p:txBody>
      </p:sp>
      <p:sp>
        <p:nvSpPr>
          <p:cNvPr id="4" name="Slide Number Placeholder 3"/>
          <p:cNvSpPr>
            <a:spLocks noGrp="1"/>
          </p:cNvSpPr>
          <p:nvPr>
            <p:ph type="sldNum" sz="quarter" idx="12"/>
          </p:nvPr>
        </p:nvSpPr>
        <p:spPr/>
        <p:txBody>
          <a:bodyPr/>
          <a:lstStyle/>
          <a:p>
            <a:fld id="{479D14D9-8B48-F841-AE58-C821675697D0}" type="slidenum">
              <a:rPr lang="en-US">
                <a:solidFill>
                  <a:prstClr val="white"/>
                </a:solidFill>
              </a:rPr>
              <a:pPr/>
              <a:t>6</a:t>
            </a:fld>
            <a:endParaRPr lang="en-US">
              <a:solidFill>
                <a:prstClr val="white"/>
              </a:solidFill>
            </a:endParaRPr>
          </a:p>
        </p:txBody>
      </p:sp>
      <p:sp>
        <p:nvSpPr>
          <p:cNvPr id="5" name="Text Placeholder 4"/>
          <p:cNvSpPr>
            <a:spLocks noGrp="1"/>
          </p:cNvSpPr>
          <p:nvPr>
            <p:ph type="body" sz="quarter" idx="13"/>
          </p:nvPr>
        </p:nvSpPr>
        <p:spPr>
          <a:xfrm>
            <a:off x="390525" y="6374721"/>
            <a:ext cx="6477000" cy="258532"/>
          </a:xfrm>
        </p:spPr>
        <p:txBody>
          <a:bodyPr/>
          <a:lstStyle/>
          <a:p>
            <a:r>
              <a:rPr lang="en-US" sz="1200" i="0" dirty="0" err="1">
                <a:solidFill>
                  <a:schemeClr val="bg1"/>
                </a:solidFill>
              </a:rPr>
              <a:t>McKenney</a:t>
            </a:r>
            <a:r>
              <a:rPr lang="en-US" sz="1200" i="0" dirty="0">
                <a:solidFill>
                  <a:schemeClr val="bg1"/>
                </a:solidFill>
              </a:rPr>
              <a:t>. J of Urology 2011. 186:465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1337"/>
            <a:ext cx="9144000" cy="2241111"/>
          </a:xfrm>
          <a:prstGeom prst="rect">
            <a:avLst/>
          </a:prstGeom>
        </p:spPr>
      </p:pic>
      <p:sp>
        <p:nvSpPr>
          <p:cNvPr id="3" name="Rectangle 2"/>
          <p:cNvSpPr/>
          <p:nvPr/>
        </p:nvSpPr>
        <p:spPr>
          <a:xfrm>
            <a:off x="150656" y="3906490"/>
            <a:ext cx="8985724" cy="2585323"/>
          </a:xfrm>
          <a:prstGeom prst="rect">
            <a:avLst/>
          </a:prstGeom>
        </p:spPr>
        <p:txBody>
          <a:bodyPr wrap="square">
            <a:spAutoFit/>
          </a:bodyPr>
          <a:lstStyle/>
          <a:p>
            <a:endParaRPr lang="en-US" dirty="0">
              <a:solidFill>
                <a:srgbClr val="FFFF00"/>
              </a:solidFill>
            </a:endParaRPr>
          </a:p>
          <a:p>
            <a:pPr marL="285750" indent="-285750">
              <a:buFont typeface="Arial" panose="020B0604020202020204" pitchFamily="34" charset="0"/>
              <a:buChar char="•"/>
            </a:pPr>
            <a:r>
              <a:rPr lang="en-US" dirty="0">
                <a:solidFill>
                  <a:srgbClr val="FFFFFF"/>
                </a:solidFill>
              </a:rPr>
              <a:t>25% active surveillance patients contained foci where this distinction had to be considered</a:t>
            </a:r>
          </a:p>
          <a:p>
            <a:pPr marL="285750" indent="-285750">
              <a:buFont typeface="Arial" panose="020B0604020202020204" pitchFamily="34" charset="0"/>
              <a:buChar char="•"/>
            </a:pPr>
            <a:endParaRPr lang="en-US" dirty="0">
              <a:solidFill>
                <a:srgbClr val="FFFFFF"/>
              </a:solidFill>
            </a:endParaRPr>
          </a:p>
          <a:p>
            <a:pPr marL="285750" indent="-285750">
              <a:buFont typeface="Arial" panose="020B0604020202020204" pitchFamily="34" charset="0"/>
              <a:buChar char="•"/>
            </a:pPr>
            <a:r>
              <a:rPr lang="en-US" dirty="0" err="1">
                <a:solidFill>
                  <a:srgbClr val="FFFFFF"/>
                </a:solidFill>
              </a:rPr>
              <a:t>Interobserver</a:t>
            </a:r>
            <a:r>
              <a:rPr lang="en-US" dirty="0">
                <a:solidFill>
                  <a:srgbClr val="FFFFFF"/>
                </a:solidFill>
              </a:rPr>
              <a:t> reproducibility classic Gleason patterns substantial (</a:t>
            </a:r>
            <a:r>
              <a:rPr lang="en-US" dirty="0">
                <a:solidFill>
                  <a:srgbClr val="FFFFFF"/>
                </a:solidFill>
                <a:latin typeface="Symbol" pitchFamily="18" charset="2"/>
              </a:rPr>
              <a:t>k</a:t>
            </a:r>
            <a:r>
              <a:rPr lang="en-US" dirty="0">
                <a:solidFill>
                  <a:srgbClr val="FFFFFF"/>
                </a:solidFill>
              </a:rPr>
              <a:t> 0.76)</a:t>
            </a:r>
          </a:p>
          <a:p>
            <a:pPr marL="285750" indent="-285750">
              <a:buFont typeface="Arial" panose="020B0604020202020204" pitchFamily="34" charset="0"/>
              <a:buChar char="•"/>
            </a:pPr>
            <a:endParaRPr lang="en-US" dirty="0">
              <a:solidFill>
                <a:srgbClr val="FFFFFF"/>
              </a:solidFill>
            </a:endParaRPr>
          </a:p>
          <a:p>
            <a:pPr marL="285750" indent="-285750">
              <a:buFont typeface="Arial" panose="020B0604020202020204" pitchFamily="34" charset="0"/>
              <a:buChar char="•"/>
            </a:pPr>
            <a:r>
              <a:rPr lang="en-US" dirty="0" err="1">
                <a:solidFill>
                  <a:srgbClr val="FFFFFF"/>
                </a:solidFill>
              </a:rPr>
              <a:t>Interobserver</a:t>
            </a:r>
            <a:r>
              <a:rPr lang="en-US" dirty="0">
                <a:solidFill>
                  <a:srgbClr val="FFFFFF"/>
                </a:solidFill>
              </a:rPr>
              <a:t> reproducibility for the distinction of tangentially sectioned Gleason pattern 3 from Gleason pattern 4 was only fair(</a:t>
            </a:r>
            <a:r>
              <a:rPr lang="en-US" dirty="0">
                <a:solidFill>
                  <a:srgbClr val="FFFFFF"/>
                </a:solidFill>
                <a:latin typeface="Symbol" pitchFamily="18" charset="2"/>
              </a:rPr>
              <a:t>k</a:t>
            </a:r>
            <a:r>
              <a:rPr lang="en-US" dirty="0">
                <a:solidFill>
                  <a:srgbClr val="FFFFFF"/>
                </a:solidFill>
              </a:rPr>
              <a:t> 0.27)</a:t>
            </a:r>
          </a:p>
          <a:p>
            <a:endParaRPr lang="en-US" dirty="0">
              <a:solidFill>
                <a:srgbClr val="FFFF00"/>
              </a:solidFill>
            </a:endParaRPr>
          </a:p>
          <a:p>
            <a:endParaRPr lang="en-US" dirty="0">
              <a:solidFill>
                <a:srgbClr val="FFFF00"/>
              </a:solidFill>
            </a:endParaRPr>
          </a:p>
        </p:txBody>
      </p:sp>
      <p:sp>
        <p:nvSpPr>
          <p:cNvPr id="13" name="Right Arrow 12"/>
          <p:cNvSpPr/>
          <p:nvPr/>
        </p:nvSpPr>
        <p:spPr>
          <a:xfrm>
            <a:off x="861060" y="3790548"/>
            <a:ext cx="7658100" cy="466462"/>
          </a:xfrm>
          <a:prstGeom prst="rightArrow">
            <a:avLst/>
          </a:prstGeom>
          <a:gradFill flip="none" rotWithShape="1">
            <a:gsLst>
              <a:gs pos="0">
                <a:srgbClr val="DDEBCF"/>
              </a:gs>
              <a:gs pos="50000">
                <a:srgbClr val="9CB86E"/>
              </a:gs>
              <a:gs pos="100000">
                <a:srgbClr val="156B1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p:nvSpPr>
        <p:spPr>
          <a:xfrm>
            <a:off x="791353" y="3841958"/>
            <a:ext cx="1861535" cy="369332"/>
          </a:xfrm>
          <a:prstGeom prst="rect">
            <a:avLst/>
          </a:prstGeom>
        </p:spPr>
        <p:txBody>
          <a:bodyPr wrap="none">
            <a:spAutoFit/>
          </a:bodyPr>
          <a:lstStyle/>
          <a:p>
            <a:pPr algn="ctr"/>
            <a:r>
              <a:rPr lang="en-US" dirty="0">
                <a:solidFill>
                  <a:srgbClr val="000000"/>
                </a:solidFill>
              </a:rPr>
              <a:t>Gleason pattern 3</a:t>
            </a:r>
          </a:p>
        </p:txBody>
      </p:sp>
      <p:sp>
        <p:nvSpPr>
          <p:cNvPr id="15" name="Rectangle 14"/>
          <p:cNvSpPr/>
          <p:nvPr/>
        </p:nvSpPr>
        <p:spPr>
          <a:xfrm>
            <a:off x="6460633" y="3841958"/>
            <a:ext cx="1861535" cy="369332"/>
          </a:xfrm>
          <a:prstGeom prst="rect">
            <a:avLst/>
          </a:prstGeom>
        </p:spPr>
        <p:txBody>
          <a:bodyPr wrap="none">
            <a:spAutoFit/>
          </a:bodyPr>
          <a:lstStyle/>
          <a:p>
            <a:pPr algn="ctr"/>
            <a:r>
              <a:rPr lang="en-US" dirty="0">
                <a:solidFill>
                  <a:srgbClr val="000000"/>
                </a:solidFill>
              </a:rPr>
              <a:t>Gleason pattern 4</a:t>
            </a:r>
          </a:p>
        </p:txBody>
      </p:sp>
    </p:spTree>
    <p:extLst>
      <p:ext uri="{BB962C8B-B14F-4D97-AF65-F5344CB8AC3E}">
        <p14:creationId xmlns:p14="http://schemas.microsoft.com/office/powerpoint/2010/main" val="2051242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540000">
            <a:off x="4413913" y="4365350"/>
            <a:ext cx="3124200" cy="1803400"/>
          </a:xfrm>
          <a:prstGeom prst="rect">
            <a:avLst/>
          </a:prstGeom>
        </p:spPr>
      </p:pic>
      <p:pic>
        <p:nvPicPr>
          <p:cNvPr id="6" name="Picture 5"/>
          <p:cNvPicPr>
            <a:picLocks noChangeAspect="1"/>
          </p:cNvPicPr>
          <p:nvPr/>
        </p:nvPicPr>
        <p:blipFill>
          <a:blip r:embed="rId4"/>
          <a:stretch>
            <a:fillRect/>
          </a:stretch>
        </p:blipFill>
        <p:spPr>
          <a:xfrm>
            <a:off x="4237824" y="1206527"/>
            <a:ext cx="3327400" cy="1816100"/>
          </a:xfrm>
          <a:prstGeom prst="rect">
            <a:avLst/>
          </a:prstGeom>
        </p:spPr>
      </p:pic>
      <p:grpSp>
        <p:nvGrpSpPr>
          <p:cNvPr id="13" name="Group 81"/>
          <p:cNvGrpSpPr/>
          <p:nvPr/>
        </p:nvGrpSpPr>
        <p:grpSpPr>
          <a:xfrm>
            <a:off x="5420935" y="1224187"/>
            <a:ext cx="2760548" cy="4997450"/>
            <a:chOff x="4591050" y="1385888"/>
            <a:chExt cx="2760548" cy="4997450"/>
          </a:xfrm>
        </p:grpSpPr>
        <p:graphicFrame>
          <p:nvGraphicFramePr>
            <p:cNvPr id="83" name="Chart 82"/>
            <p:cNvGraphicFramePr>
              <a:graphicFrameLocks/>
            </p:cNvGraphicFramePr>
            <p:nvPr>
              <p:extLst/>
            </p:nvPr>
          </p:nvGraphicFramePr>
          <p:xfrm>
            <a:off x="4591050" y="4495800"/>
            <a:ext cx="2760548" cy="1887538"/>
          </p:xfrm>
          <a:graphic>
            <a:graphicData uri="http://schemas.openxmlformats.org/drawingml/2006/chart">
              <c:chart xmlns:c="http://schemas.openxmlformats.org/drawingml/2006/chart" xmlns:r="http://schemas.openxmlformats.org/officeDocument/2006/relationships" r:id="rId5"/>
            </a:graphicData>
          </a:graphic>
        </p:graphicFrame>
        <p:sp>
          <p:nvSpPr>
            <p:cNvPr id="84" name="Rectangle 83"/>
            <p:cNvSpPr/>
            <p:nvPr/>
          </p:nvSpPr>
          <p:spPr>
            <a:xfrm>
              <a:off x="5268395" y="3685774"/>
              <a:ext cx="1458223" cy="246221"/>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F8971D"/>
                  </a:solidFill>
                  <a:effectLst/>
                  <a:uLnTx/>
                  <a:uFillTx/>
                  <a:latin typeface="Gotham Light"/>
                  <a:ea typeface="+mn-ea"/>
                  <a:cs typeface="+mn-cs"/>
                </a:rPr>
                <a:t>Post RP</a:t>
              </a:r>
            </a:p>
          </p:txBody>
        </p:sp>
        <p:graphicFrame>
          <p:nvGraphicFramePr>
            <p:cNvPr id="85" name="Chart 84"/>
            <p:cNvGraphicFramePr>
              <a:graphicFrameLocks/>
            </p:cNvGraphicFramePr>
            <p:nvPr>
              <p:extLst/>
            </p:nvPr>
          </p:nvGraphicFramePr>
          <p:xfrm>
            <a:off x="4833020" y="1385888"/>
            <a:ext cx="2195396" cy="2020513"/>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8" name="Group 67"/>
          <p:cNvGrpSpPr/>
          <p:nvPr/>
        </p:nvGrpSpPr>
        <p:grpSpPr>
          <a:xfrm>
            <a:off x="5105400" y="1031135"/>
            <a:ext cx="3067042" cy="5239228"/>
            <a:chOff x="3962400" y="1143000"/>
            <a:chExt cx="3067042" cy="5239228"/>
          </a:xfrm>
        </p:grpSpPr>
        <p:grpSp>
          <p:nvGrpSpPr>
            <p:cNvPr id="69" name="Group 85"/>
            <p:cNvGrpSpPr/>
            <p:nvPr/>
          </p:nvGrpSpPr>
          <p:grpSpPr>
            <a:xfrm>
              <a:off x="3962400" y="1143000"/>
              <a:ext cx="3067042" cy="5239228"/>
              <a:chOff x="4254501" y="1188547"/>
              <a:chExt cx="3067042" cy="5239228"/>
            </a:xfrm>
          </p:grpSpPr>
          <p:graphicFrame>
            <p:nvGraphicFramePr>
              <p:cNvPr id="82" name="Chart 81"/>
              <p:cNvGraphicFramePr>
                <a:graphicFrameLocks/>
              </p:cNvGraphicFramePr>
              <p:nvPr>
                <p:extLst/>
              </p:nvPr>
            </p:nvGraphicFramePr>
            <p:xfrm>
              <a:off x="4254501" y="4440238"/>
              <a:ext cx="3067042" cy="1987537"/>
            </p:xfrm>
            <a:graphic>
              <a:graphicData uri="http://schemas.openxmlformats.org/drawingml/2006/chart">
                <c:chart xmlns:c="http://schemas.openxmlformats.org/drawingml/2006/chart" xmlns:r="http://schemas.openxmlformats.org/officeDocument/2006/relationships" r:id="rId7"/>
              </a:graphicData>
            </a:graphic>
          </p:graphicFrame>
          <p:sp>
            <p:nvSpPr>
              <p:cNvPr id="86" name="Rectangle 85"/>
              <p:cNvSpPr/>
              <p:nvPr/>
            </p:nvSpPr>
            <p:spPr>
              <a:xfrm>
                <a:off x="5289964" y="3549591"/>
                <a:ext cx="1458223" cy="492443"/>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711C71"/>
                    </a:solidFill>
                    <a:effectLst/>
                    <a:uLnTx/>
                    <a:uFillTx/>
                    <a:latin typeface="Gotham Light"/>
                    <a:ea typeface="+mn-ea"/>
                    <a:cs typeface="+mn-cs"/>
                  </a:rPr>
                  <a:t>5-Year</a:t>
                </a:r>
              </a:p>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711C71"/>
                    </a:solidFill>
                    <a:effectLst/>
                    <a:uLnTx/>
                    <a:uFillTx/>
                    <a:latin typeface="Gotham Light"/>
                    <a:ea typeface="+mn-ea"/>
                    <a:cs typeface="+mn-cs"/>
                  </a:rPr>
                  <a:t>BCR</a:t>
                </a:r>
              </a:p>
            </p:txBody>
          </p:sp>
          <p:graphicFrame>
            <p:nvGraphicFramePr>
              <p:cNvPr id="90" name="Chart 89"/>
              <p:cNvGraphicFramePr>
                <a:graphicFrameLocks/>
              </p:cNvGraphicFramePr>
              <p:nvPr>
                <p:extLst/>
              </p:nvPr>
            </p:nvGraphicFramePr>
            <p:xfrm>
              <a:off x="4739955" y="1188547"/>
              <a:ext cx="2581588" cy="2107246"/>
            </p:xfrm>
            <a:graphic>
              <a:graphicData uri="http://schemas.openxmlformats.org/drawingml/2006/chart">
                <c:chart xmlns:c="http://schemas.openxmlformats.org/drawingml/2006/chart" xmlns:r="http://schemas.openxmlformats.org/officeDocument/2006/relationships" r:id="rId8"/>
              </a:graphicData>
            </a:graphic>
          </p:graphicFrame>
        </p:grpSp>
        <p:pic>
          <p:nvPicPr>
            <p:cNvPr id="73" name="Picture 72"/>
            <p:cNvPicPr>
              <a:picLocks noChangeAspect="1"/>
            </p:cNvPicPr>
            <p:nvPr/>
          </p:nvPicPr>
          <p:blipFill rotWithShape="1">
            <a:blip r:embed="rId9"/>
            <a:srcRect l="46333" t="48366" r="21502" b="5393"/>
            <a:stretch/>
          </p:blipFill>
          <p:spPr>
            <a:xfrm>
              <a:off x="5657849" y="5401160"/>
              <a:ext cx="1024782" cy="936631"/>
            </a:xfrm>
            <a:prstGeom prst="rect">
              <a:avLst/>
            </a:prstGeom>
          </p:spPr>
        </p:pic>
        <p:sp>
          <p:nvSpPr>
            <p:cNvPr id="75" name="Oval 74"/>
            <p:cNvSpPr/>
            <p:nvPr/>
          </p:nvSpPr>
          <p:spPr>
            <a:xfrm>
              <a:off x="4743442" y="4455265"/>
              <a:ext cx="1866908" cy="1869335"/>
            </a:xfrm>
            <a:prstGeom prst="ellipse">
              <a:avLst/>
            </a:pr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9" name="Straight Connector 78"/>
            <p:cNvCxnSpPr/>
            <p:nvPr/>
          </p:nvCxnSpPr>
          <p:spPr>
            <a:xfrm>
              <a:off x="5676900" y="5394325"/>
              <a:ext cx="225425" cy="882650"/>
            </a:xfrm>
            <a:prstGeom prst="line">
              <a:avLst/>
            </a:prstGeom>
            <a:ln w="18415"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92"/>
          <p:cNvGrpSpPr/>
          <p:nvPr/>
        </p:nvGrpSpPr>
        <p:grpSpPr>
          <a:xfrm>
            <a:off x="5347093" y="1246445"/>
            <a:ext cx="3130550" cy="5064270"/>
            <a:chOff x="4527552" y="1393272"/>
            <a:chExt cx="3130550" cy="5064270"/>
          </a:xfrm>
        </p:grpSpPr>
        <p:graphicFrame>
          <p:nvGraphicFramePr>
            <p:cNvPr id="94" name="Chart 93"/>
            <p:cNvGraphicFramePr>
              <a:graphicFrameLocks/>
            </p:cNvGraphicFramePr>
            <p:nvPr>
              <p:extLst/>
            </p:nvPr>
          </p:nvGraphicFramePr>
          <p:xfrm>
            <a:off x="4527552" y="4490227"/>
            <a:ext cx="3130550" cy="1967315"/>
          </p:xfrm>
          <a:graphic>
            <a:graphicData uri="http://schemas.openxmlformats.org/drawingml/2006/chart">
              <c:chart xmlns:c="http://schemas.openxmlformats.org/drawingml/2006/chart" xmlns:r="http://schemas.openxmlformats.org/officeDocument/2006/relationships" r:id="rId10"/>
            </a:graphicData>
          </a:graphic>
        </p:graphicFrame>
        <p:sp>
          <p:nvSpPr>
            <p:cNvPr id="95" name="Rectangle 94"/>
            <p:cNvSpPr/>
            <p:nvPr/>
          </p:nvSpPr>
          <p:spPr>
            <a:xfrm>
              <a:off x="5273859" y="3546106"/>
              <a:ext cx="1458223" cy="492443"/>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6DB33F"/>
                  </a:solidFill>
                  <a:effectLst/>
                  <a:uLnTx/>
                  <a:uFillTx/>
                  <a:latin typeface="Gotham Light"/>
                  <a:ea typeface="+mn-ea"/>
                  <a:cs typeface="+mn-cs"/>
                </a:rPr>
                <a:t>10-Year</a:t>
              </a:r>
            </a:p>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6DB33F"/>
                  </a:solidFill>
                  <a:effectLst/>
                  <a:uLnTx/>
                  <a:uFillTx/>
                  <a:latin typeface="Gotham Light"/>
                  <a:ea typeface="+mn-ea"/>
                  <a:cs typeface="+mn-cs"/>
                </a:rPr>
                <a:t>Mets</a:t>
              </a:r>
            </a:p>
          </p:txBody>
        </p:sp>
        <p:graphicFrame>
          <p:nvGraphicFramePr>
            <p:cNvPr id="96" name="Chart 95"/>
            <p:cNvGraphicFramePr>
              <a:graphicFrameLocks/>
            </p:cNvGraphicFramePr>
            <p:nvPr>
              <p:extLst/>
            </p:nvPr>
          </p:nvGraphicFramePr>
          <p:xfrm>
            <a:off x="4599200" y="1393272"/>
            <a:ext cx="2840116" cy="1816373"/>
          </p:xfrm>
          <a:graphic>
            <a:graphicData uri="http://schemas.openxmlformats.org/drawingml/2006/chart">
              <c:chart xmlns:c="http://schemas.openxmlformats.org/drawingml/2006/chart" xmlns:r="http://schemas.openxmlformats.org/officeDocument/2006/relationships" r:id="rId11"/>
            </a:graphicData>
          </a:graphic>
        </p:graphicFrame>
      </p:grpSp>
      <p:grpSp>
        <p:nvGrpSpPr>
          <p:cNvPr id="20" name="Group 102"/>
          <p:cNvGrpSpPr/>
          <p:nvPr/>
        </p:nvGrpSpPr>
        <p:grpSpPr>
          <a:xfrm>
            <a:off x="5268928" y="1010138"/>
            <a:ext cx="3005845" cy="5398917"/>
            <a:chOff x="4436637" y="1109253"/>
            <a:chExt cx="3005845" cy="5398917"/>
          </a:xfrm>
        </p:grpSpPr>
        <p:sp>
          <p:nvSpPr>
            <p:cNvPr id="104" name="Rectangle 103"/>
            <p:cNvSpPr/>
            <p:nvPr/>
          </p:nvSpPr>
          <p:spPr>
            <a:xfrm>
              <a:off x="5062538" y="3492872"/>
              <a:ext cx="1833562" cy="492443"/>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prstClr val="black">
                      <a:lumMod val="65000"/>
                      <a:lumOff val="35000"/>
                    </a:prstClr>
                  </a:solidFill>
                  <a:effectLst/>
                  <a:uLnTx/>
                  <a:uFillTx/>
                  <a:latin typeface="Gotham Light"/>
                  <a:ea typeface="+mn-ea"/>
                  <a:cs typeface="+mn-cs"/>
                </a:rPr>
                <a:t>15-Year</a:t>
              </a:r>
            </a:p>
            <a:p>
              <a:pPr marL="0" marR="0" lvl="0" indent="0" algn="ctr" defTabSz="4572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prstClr val="black">
                      <a:lumMod val="65000"/>
                      <a:lumOff val="35000"/>
                    </a:prstClr>
                  </a:solidFill>
                  <a:effectLst/>
                  <a:uLnTx/>
                  <a:uFillTx/>
                  <a:latin typeface="Gotham Light"/>
                  <a:ea typeface="+mn-ea"/>
                  <a:cs typeface="+mn-cs"/>
                </a:rPr>
                <a:t>PCSM</a:t>
              </a:r>
            </a:p>
          </p:txBody>
        </p:sp>
        <p:graphicFrame>
          <p:nvGraphicFramePr>
            <p:cNvPr id="105" name="Chart 104"/>
            <p:cNvGraphicFramePr>
              <a:graphicFrameLocks/>
            </p:cNvGraphicFramePr>
            <p:nvPr>
              <p:extLst/>
            </p:nvPr>
          </p:nvGraphicFramePr>
          <p:xfrm>
            <a:off x="4436637" y="4287573"/>
            <a:ext cx="3005845" cy="222059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6" name="Chart 105"/>
            <p:cNvGraphicFramePr>
              <a:graphicFrameLocks/>
            </p:cNvGraphicFramePr>
            <p:nvPr>
              <p:extLst/>
            </p:nvPr>
          </p:nvGraphicFramePr>
          <p:xfrm>
            <a:off x="4844607" y="1109253"/>
            <a:ext cx="2397623" cy="2219549"/>
          </p:xfrm>
          <a:graphic>
            <a:graphicData uri="http://schemas.openxmlformats.org/drawingml/2006/chart">
              <c:chart xmlns:c="http://schemas.openxmlformats.org/drawingml/2006/chart" xmlns:r="http://schemas.openxmlformats.org/officeDocument/2006/relationships" r:id="rId13"/>
            </a:graphicData>
          </a:graphic>
        </p:graphicFrame>
      </p:grpSp>
      <p:sp>
        <p:nvSpPr>
          <p:cNvPr id="21" name="Title 20"/>
          <p:cNvSpPr>
            <a:spLocks noGrp="1"/>
          </p:cNvSpPr>
          <p:nvPr>
            <p:ph type="title"/>
          </p:nvPr>
        </p:nvSpPr>
        <p:spPr>
          <a:xfrm>
            <a:off x="0" y="21166"/>
            <a:ext cx="9144000" cy="1066800"/>
          </a:xfrm>
        </p:spPr>
        <p:txBody>
          <a:bodyPr/>
          <a:lstStyle/>
          <a:p>
            <a:r>
              <a:rPr lang="en-US" dirty="0">
                <a:solidFill>
                  <a:srgbClr val="711C71"/>
                </a:solidFill>
              </a:rPr>
              <a:t>The Importance of Getting It Right </a:t>
            </a:r>
            <a:endParaRPr lang="en-US" dirty="0"/>
          </a:p>
        </p:txBody>
      </p:sp>
      <p:sp>
        <p:nvSpPr>
          <p:cNvPr id="2" name="Slide Number Placeholder 1"/>
          <p:cNvSpPr>
            <a:spLocks noGrp="1"/>
          </p:cNvSpPr>
          <p:nvPr>
            <p:ph type="sldNum" sz="quarter" idx="4"/>
          </p:nvPr>
        </p:nvSpPr>
        <p:spPr>
          <a:xfrm>
            <a:off x="8567549" y="6400427"/>
            <a:ext cx="530176" cy="2783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BFEEF21-D2D5-1D4F-894E-A1104073CB87}" type="slidenum">
              <a:rPr kumimoji="0" lang="en-US" sz="1000" b="0" i="0" u="none" strike="noStrike" kern="1200" cap="none" spc="0" normalizeH="0" baseline="0" noProof="0" smtClean="0">
                <a:ln>
                  <a:noFill/>
                </a:ln>
                <a:solidFill>
                  <a:prstClr val="black"/>
                </a:solidFill>
                <a:effectLst/>
                <a:uLnTx/>
                <a:uFillTx/>
                <a:latin typeface="Gotham Ligh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black"/>
              </a:solidFill>
              <a:effectLst/>
              <a:uLnTx/>
              <a:uFillTx/>
              <a:latin typeface="Gotham Light"/>
              <a:ea typeface="+mn-ea"/>
              <a:cs typeface="+mn-cs"/>
            </a:endParaRPr>
          </a:p>
        </p:txBody>
      </p:sp>
      <p:grpSp>
        <p:nvGrpSpPr>
          <p:cNvPr id="5" name="Group 54"/>
          <p:cNvGrpSpPr/>
          <p:nvPr/>
        </p:nvGrpSpPr>
        <p:grpSpPr>
          <a:xfrm>
            <a:off x="1002954" y="6167735"/>
            <a:ext cx="1710735" cy="461665"/>
            <a:chOff x="6818318" y="1865503"/>
            <a:chExt cx="1710735" cy="461665"/>
          </a:xfrm>
        </p:grpSpPr>
        <p:sp>
          <p:nvSpPr>
            <p:cNvPr id="56" name="Rectangle 55"/>
            <p:cNvSpPr/>
            <p:nvPr/>
          </p:nvSpPr>
          <p:spPr>
            <a:xfrm>
              <a:off x="6982214" y="1865503"/>
              <a:ext cx="154683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Progression-free</a:t>
              </a:r>
              <a:br>
                <a:rPr kumimoji="0" lang="en-US" sz="1200" b="0" i="0" u="none" strike="noStrike" kern="1200" cap="none" spc="0" normalizeH="0" baseline="0" noProof="0" dirty="0">
                  <a:ln>
                    <a:noFill/>
                  </a:ln>
                  <a:solidFill>
                    <a:srgbClr val="000000"/>
                  </a:solidFill>
                  <a:effectLst/>
                  <a:uLnTx/>
                  <a:uFillTx/>
                  <a:latin typeface="Gotham Light"/>
                  <a:ea typeface="+mn-ea"/>
                  <a:cs typeface="+mn-cs"/>
                </a:rPr>
              </a:br>
              <a:r>
                <a:rPr kumimoji="0" lang="en-US" sz="1200" b="0" i="0" u="none" strike="noStrike" kern="1200" cap="none" spc="0" normalizeH="0" baseline="0" noProof="0" dirty="0">
                  <a:ln>
                    <a:noFill/>
                  </a:ln>
                  <a:solidFill>
                    <a:srgbClr val="000000"/>
                  </a:solidFill>
                  <a:effectLst/>
                  <a:uLnTx/>
                  <a:uFillTx/>
                  <a:latin typeface="Gotham Light"/>
                  <a:ea typeface="+mn-ea"/>
                  <a:cs typeface="+mn-cs"/>
                </a:rPr>
                <a:t>Survival (Time 0)</a:t>
              </a:r>
            </a:p>
          </p:txBody>
        </p:sp>
        <p:sp>
          <p:nvSpPr>
            <p:cNvPr id="57" name="Rectangle 56"/>
            <p:cNvSpPr/>
            <p:nvPr/>
          </p:nvSpPr>
          <p:spPr>
            <a:xfrm>
              <a:off x="6818318" y="1958483"/>
              <a:ext cx="182880" cy="1828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grpSp>
      <p:sp>
        <p:nvSpPr>
          <p:cNvPr id="58" name="Trapezoid 57"/>
          <p:cNvSpPr/>
          <p:nvPr/>
        </p:nvSpPr>
        <p:spPr>
          <a:xfrm rot="5400000">
            <a:off x="3712412" y="1435856"/>
            <a:ext cx="1783278" cy="1293095"/>
          </a:xfrm>
          <a:prstGeom prst="trapezoid">
            <a:avLst>
              <a:gd name="adj"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66" name="Rectangle 65"/>
          <p:cNvSpPr/>
          <p:nvPr/>
        </p:nvSpPr>
        <p:spPr>
          <a:xfrm>
            <a:off x="4074287" y="1133699"/>
            <a:ext cx="1358723" cy="19142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72" name="Rectangle 71"/>
          <p:cNvSpPr/>
          <p:nvPr/>
        </p:nvSpPr>
        <p:spPr>
          <a:xfrm rot="21540000">
            <a:off x="3740796" y="4354111"/>
            <a:ext cx="1358723" cy="14484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grpSp>
        <p:nvGrpSpPr>
          <p:cNvPr id="15" name="Group 89"/>
          <p:cNvGrpSpPr/>
          <p:nvPr/>
        </p:nvGrpSpPr>
        <p:grpSpPr>
          <a:xfrm>
            <a:off x="2610562" y="6166052"/>
            <a:ext cx="2256610" cy="461665"/>
            <a:chOff x="6818318" y="2324323"/>
            <a:chExt cx="2256610" cy="461665"/>
          </a:xfrm>
        </p:grpSpPr>
        <p:sp>
          <p:nvSpPr>
            <p:cNvPr id="91" name="Rectangle 90"/>
            <p:cNvSpPr/>
            <p:nvPr/>
          </p:nvSpPr>
          <p:spPr>
            <a:xfrm>
              <a:off x="6818318" y="2416421"/>
              <a:ext cx="182880" cy="1828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92" name="Rectangle 91"/>
            <p:cNvSpPr/>
            <p:nvPr/>
          </p:nvSpPr>
          <p:spPr>
            <a:xfrm>
              <a:off x="6987404" y="2324323"/>
              <a:ext cx="208752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Biochemical Recurrence</a:t>
              </a:r>
              <a:br>
                <a:rPr kumimoji="0" lang="en-US" sz="1200" b="0" i="0" u="none" strike="noStrike" kern="1200" cap="none" spc="0" normalizeH="0" baseline="0" noProof="0" dirty="0">
                  <a:ln>
                    <a:noFill/>
                  </a:ln>
                  <a:solidFill>
                    <a:srgbClr val="000000"/>
                  </a:solidFill>
                  <a:effectLst/>
                  <a:uLnTx/>
                  <a:uFillTx/>
                  <a:latin typeface="Gotham Light"/>
                  <a:ea typeface="+mn-ea"/>
                  <a:cs typeface="+mn-cs"/>
                </a:rPr>
              </a:br>
              <a:r>
                <a:rPr kumimoji="0" lang="en-US" sz="1200" b="0" i="0" u="none" strike="noStrike" kern="1200" cap="none" spc="0" normalizeH="0" baseline="0" noProof="0" dirty="0">
                  <a:ln>
                    <a:noFill/>
                  </a:ln>
                  <a:solidFill>
                    <a:srgbClr val="000000"/>
                  </a:solidFill>
                  <a:effectLst/>
                  <a:uLnTx/>
                  <a:uFillTx/>
                  <a:latin typeface="Gotham Light"/>
                  <a:ea typeface="+mn-ea"/>
                  <a:cs typeface="+mn-cs"/>
                </a:rPr>
                <a:t>(5 years)</a:t>
              </a:r>
            </a:p>
          </p:txBody>
        </p:sp>
      </p:grpSp>
      <p:grpSp>
        <p:nvGrpSpPr>
          <p:cNvPr id="17" name="Group 96"/>
          <p:cNvGrpSpPr/>
          <p:nvPr/>
        </p:nvGrpSpPr>
        <p:grpSpPr>
          <a:xfrm>
            <a:off x="4753140" y="6167578"/>
            <a:ext cx="2258842" cy="461665"/>
            <a:chOff x="6818318" y="2810270"/>
            <a:chExt cx="2258842" cy="461665"/>
          </a:xfrm>
        </p:grpSpPr>
        <p:sp>
          <p:nvSpPr>
            <p:cNvPr id="98" name="Rectangle 97"/>
            <p:cNvSpPr/>
            <p:nvPr/>
          </p:nvSpPr>
          <p:spPr>
            <a:xfrm>
              <a:off x="6818318" y="2900317"/>
              <a:ext cx="182880" cy="1828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99" name="Rectangle 98"/>
            <p:cNvSpPr/>
            <p:nvPr/>
          </p:nvSpPr>
          <p:spPr>
            <a:xfrm>
              <a:off x="6989636" y="2810270"/>
              <a:ext cx="208752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Metastasis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(10 years)</a:t>
              </a:r>
            </a:p>
          </p:txBody>
        </p:sp>
      </p:grpSp>
      <p:grpSp>
        <p:nvGrpSpPr>
          <p:cNvPr id="19" name="Group 99"/>
          <p:cNvGrpSpPr/>
          <p:nvPr/>
        </p:nvGrpSpPr>
        <p:grpSpPr>
          <a:xfrm>
            <a:off x="5978180" y="6151287"/>
            <a:ext cx="2251420" cy="461665"/>
            <a:chOff x="6818318" y="3039773"/>
            <a:chExt cx="2251420" cy="461665"/>
          </a:xfrm>
        </p:grpSpPr>
        <p:sp>
          <p:nvSpPr>
            <p:cNvPr id="101" name="Rectangle 100"/>
            <p:cNvSpPr/>
            <p:nvPr/>
          </p:nvSpPr>
          <p:spPr>
            <a:xfrm>
              <a:off x="6818318" y="3147577"/>
              <a:ext cx="182880" cy="1828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102" name="Rectangle 101"/>
            <p:cNvSpPr/>
            <p:nvPr/>
          </p:nvSpPr>
          <p:spPr>
            <a:xfrm>
              <a:off x="6982214" y="3039773"/>
              <a:ext cx="208752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Prostate Cancer–specific Mortality (15 years)</a:t>
              </a:r>
            </a:p>
          </p:txBody>
        </p:sp>
      </p:grpSp>
      <p:grpSp>
        <p:nvGrpSpPr>
          <p:cNvPr id="25" name="Group 24"/>
          <p:cNvGrpSpPr/>
          <p:nvPr/>
        </p:nvGrpSpPr>
        <p:grpSpPr>
          <a:xfrm>
            <a:off x="2487859" y="1136871"/>
            <a:ext cx="3035010" cy="2210178"/>
            <a:chOff x="2487859" y="1298572"/>
            <a:chExt cx="3035010" cy="2210178"/>
          </a:xfrm>
        </p:grpSpPr>
        <p:grpSp>
          <p:nvGrpSpPr>
            <p:cNvPr id="23" name="Group 22"/>
            <p:cNvGrpSpPr/>
            <p:nvPr/>
          </p:nvGrpSpPr>
          <p:grpSpPr>
            <a:xfrm>
              <a:off x="2487859" y="1412192"/>
              <a:ext cx="2927379" cy="2096558"/>
              <a:chOff x="2487859" y="1412192"/>
              <a:chExt cx="2927379" cy="2096558"/>
            </a:xfrm>
          </p:grpSpPr>
          <p:grpSp>
            <p:nvGrpSpPr>
              <p:cNvPr id="7" name="Group 60"/>
              <p:cNvGrpSpPr/>
              <p:nvPr/>
            </p:nvGrpSpPr>
            <p:grpSpPr>
              <a:xfrm>
                <a:off x="2487859" y="2130038"/>
                <a:ext cx="2142762" cy="1378712"/>
                <a:chOff x="3024134" y="2061971"/>
                <a:chExt cx="1951789" cy="1378712"/>
              </a:xfrm>
            </p:grpSpPr>
            <p:sp>
              <p:nvSpPr>
                <p:cNvPr id="64" name="Diagonal Stripe 63"/>
                <p:cNvSpPr/>
                <p:nvPr/>
              </p:nvSpPr>
              <p:spPr>
                <a:xfrm rot="840000">
                  <a:off x="3024134" y="2061971"/>
                  <a:ext cx="1951789"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otham Light"/>
                    <a:ea typeface="+mn-ea"/>
                    <a:cs typeface="+mn-cs"/>
                  </a:endParaRPr>
                </a:p>
              </p:txBody>
            </p:sp>
            <p:sp>
              <p:nvSpPr>
                <p:cNvPr id="65" name="TextBox 64"/>
                <p:cNvSpPr txBox="1"/>
                <p:nvPr/>
              </p:nvSpPr>
              <p:spPr>
                <a:xfrm rot="20435053">
                  <a:off x="3381539" y="2465046"/>
                  <a:ext cx="8603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Gotham Light"/>
                    </a:rPr>
                    <a:t>60 -70</a:t>
                  </a:r>
                  <a:r>
                    <a:rPr kumimoji="0" lang="en-US" sz="1800" b="1" i="0" u="none" strike="noStrike" kern="1200" cap="none" spc="0" normalizeH="0" baseline="0" noProof="0" dirty="0">
                      <a:ln>
                        <a:noFill/>
                      </a:ln>
                      <a:solidFill>
                        <a:prstClr val="white"/>
                      </a:solidFill>
                      <a:effectLst/>
                      <a:uLnTx/>
                      <a:uFillTx/>
                      <a:latin typeface="Gotham Light"/>
                      <a:ea typeface="+mn-ea"/>
                      <a:cs typeface="+mn-cs"/>
                    </a:rPr>
                    <a:t>%</a:t>
                  </a:r>
                </a:p>
              </p:txBody>
            </p:sp>
          </p:grpSp>
          <p:sp>
            <p:nvSpPr>
              <p:cNvPr id="62" name="Rounded Rectangle 61"/>
              <p:cNvSpPr/>
              <p:nvPr/>
            </p:nvSpPr>
            <p:spPr>
              <a:xfrm rot="5400000">
                <a:off x="3886271" y="1483424"/>
                <a:ext cx="1600200" cy="1457735"/>
              </a:xfrm>
              <a:prstGeom prst="roundRect">
                <a:avLst/>
              </a:prstGeom>
              <a:solidFill>
                <a:schemeClr val="accent3">
                  <a:lumMod val="20000"/>
                  <a:lumOff val="80000"/>
                </a:schemeClr>
              </a:solidFill>
              <a:ln w="19050" cmpd="sng">
                <a:solidFill>
                  <a:srgbClr val="6A737B"/>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otham Light"/>
                  <a:ea typeface="+mn-ea"/>
                  <a:cs typeface="+mn-cs"/>
                </a:endParaRPr>
              </a:p>
            </p:txBody>
          </p:sp>
        </p:grpSp>
        <p:sp>
          <p:nvSpPr>
            <p:cNvPr id="63" name="Trapezoid 62"/>
            <p:cNvSpPr/>
            <p:nvPr/>
          </p:nvSpPr>
          <p:spPr>
            <a:xfrm>
              <a:off x="3846703" y="1298572"/>
              <a:ext cx="1676166" cy="1907726"/>
            </a:xfrm>
            <a:prstGeom prst="trapezoid">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otham Light"/>
                  <a:ea typeface="+mn-ea"/>
                  <a:cs typeface="+mn-cs"/>
                </a:rPr>
                <a:t>Favorable Pathology @ RP</a:t>
              </a:r>
            </a:p>
            <a:p>
              <a:pPr marL="0" marR="0" lvl="0" indent="0" algn="ctr" defTabSz="533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Gotham Light"/>
                <a:ea typeface="+mn-ea"/>
                <a:cs typeface="+mn-cs"/>
              </a:endParaRP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 Light"/>
                  <a:ea typeface="+mn-ea"/>
                  <a:cs typeface="+mn-cs"/>
                </a:rPr>
                <a:t>Organ Confined</a:t>
              </a: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 Light"/>
                  <a:ea typeface="+mn-ea"/>
                  <a:cs typeface="+mn-cs"/>
                </a:rPr>
                <a:t>Gleason 3+3 OR Gleason 3+4</a:t>
              </a:r>
            </a:p>
          </p:txBody>
        </p:sp>
      </p:grpSp>
      <p:grpSp>
        <p:nvGrpSpPr>
          <p:cNvPr id="24" name="Group 23"/>
          <p:cNvGrpSpPr/>
          <p:nvPr/>
        </p:nvGrpSpPr>
        <p:grpSpPr>
          <a:xfrm>
            <a:off x="2550297" y="3733698"/>
            <a:ext cx="2916923" cy="2208594"/>
            <a:chOff x="2550297" y="3895399"/>
            <a:chExt cx="2916923" cy="2208594"/>
          </a:xfrm>
        </p:grpSpPr>
        <p:sp>
          <p:nvSpPr>
            <p:cNvPr id="70" name="Diagonal Stripe 69"/>
            <p:cNvSpPr/>
            <p:nvPr/>
          </p:nvSpPr>
          <p:spPr>
            <a:xfrm rot="21060000" flipV="1">
              <a:off x="2550297" y="3895399"/>
              <a:ext cx="2113651"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otham Light"/>
                <a:ea typeface="+mn-ea"/>
                <a:cs typeface="+mn-cs"/>
              </a:endParaRPr>
            </a:p>
          </p:txBody>
        </p:sp>
        <p:sp>
          <p:nvSpPr>
            <p:cNvPr id="71" name="TextBox 70"/>
            <p:cNvSpPr txBox="1"/>
            <p:nvPr/>
          </p:nvSpPr>
          <p:spPr>
            <a:xfrm rot="1489559">
              <a:off x="2913252" y="4458603"/>
              <a:ext cx="8915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Gotham Light"/>
                </a:rPr>
                <a:t>30-40</a:t>
              </a:r>
              <a:r>
                <a:rPr kumimoji="0" lang="en-US" sz="1800" b="1" i="0" u="none" strike="noStrike" kern="1200" cap="none" spc="0" normalizeH="0" baseline="0" noProof="0" dirty="0">
                  <a:ln>
                    <a:noFill/>
                  </a:ln>
                  <a:solidFill>
                    <a:prstClr val="white"/>
                  </a:solidFill>
                  <a:effectLst/>
                  <a:uLnTx/>
                  <a:uFillTx/>
                  <a:latin typeface="Gotham Light"/>
                  <a:ea typeface="+mn-ea"/>
                  <a:cs typeface="+mn-cs"/>
                </a:rPr>
                <a:t>%</a:t>
              </a:r>
            </a:p>
          </p:txBody>
        </p:sp>
        <p:sp>
          <p:nvSpPr>
            <p:cNvPr id="67" name="Rounded Rectangle 66"/>
            <p:cNvSpPr/>
            <p:nvPr/>
          </p:nvSpPr>
          <p:spPr>
            <a:xfrm rot="5400000">
              <a:off x="3940172" y="4576945"/>
              <a:ext cx="1600200" cy="1453896"/>
            </a:xfrm>
            <a:prstGeom prst="roundRect">
              <a:avLst/>
            </a:prstGeom>
            <a:solidFill>
              <a:srgbClr val="FF8E8B"/>
            </a:solidFill>
            <a:ln w="19050" cmpd="sng">
              <a:solidFill>
                <a:srgbClr val="6A737B"/>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otham Light"/>
                  <a:ea typeface="+mn-ea"/>
                  <a:cs typeface="+mn-cs"/>
                </a:rPr>
                <a:t>Adverse Pathology @ RP</a:t>
              </a:r>
            </a:p>
            <a:p>
              <a:pPr marL="0" marR="0" lvl="0" indent="0" algn="ctr" defTabSz="533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dirty="0">
                <a:ln>
                  <a:noFill/>
                </a:ln>
                <a:solidFill>
                  <a:srgbClr val="000000"/>
                </a:solidFill>
                <a:effectLst/>
                <a:uLnTx/>
                <a:uFillTx/>
                <a:latin typeface="Gotham Light"/>
                <a:ea typeface="+mn-ea"/>
                <a:cs typeface="+mn-cs"/>
              </a:endParaRP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otham Light"/>
                  <a:ea typeface="+mn-ea"/>
                  <a:cs typeface="+mn-cs"/>
                </a:rPr>
                <a:t> </a:t>
              </a:r>
              <a:r>
                <a:rPr kumimoji="0" lang="en-US" sz="1200" b="0" i="0" u="none" strike="noStrike" kern="1200" cap="none" spc="0" normalizeH="0" baseline="0" noProof="0" dirty="0">
                  <a:ln>
                    <a:noFill/>
                  </a:ln>
                  <a:solidFill>
                    <a:srgbClr val="000000"/>
                  </a:solidFill>
                  <a:effectLst/>
                  <a:uLnTx/>
                  <a:uFillTx/>
                  <a:latin typeface="Gotham Light"/>
                  <a:ea typeface="+mn-ea"/>
                  <a:cs typeface="+mn-cs"/>
                </a:rPr>
                <a:t>Gleason ≥4+3 and/or ≥pT3</a:t>
              </a:r>
            </a:p>
          </p:txBody>
        </p:sp>
      </p:grpSp>
      <p:grpSp>
        <p:nvGrpSpPr>
          <p:cNvPr id="10" name="Group 4"/>
          <p:cNvGrpSpPr/>
          <p:nvPr/>
        </p:nvGrpSpPr>
        <p:grpSpPr>
          <a:xfrm>
            <a:off x="959180" y="1286099"/>
            <a:ext cx="1743517" cy="4251796"/>
            <a:chOff x="210150" y="1690688"/>
            <a:chExt cx="1743517" cy="2792491"/>
          </a:xfrm>
        </p:grpSpPr>
        <p:sp>
          <p:nvSpPr>
            <p:cNvPr id="74" name="Rectangle 73"/>
            <p:cNvSpPr/>
            <p:nvPr/>
          </p:nvSpPr>
          <p:spPr>
            <a:xfrm>
              <a:off x="288023" y="1690688"/>
              <a:ext cx="1595629" cy="60642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Gotham Light"/>
                  <a:ea typeface="+mn-ea"/>
                  <a:cs typeface="+mn-cs"/>
                </a:rPr>
                <a:t>CLINICALLY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Gotham Light"/>
                  <a:ea typeface="+mn-ea"/>
                  <a:cs typeface="+mn-cs"/>
                </a:rPr>
                <a:t>LOW-RISK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Gotham Light"/>
                  <a:ea typeface="+mn-ea"/>
                  <a:cs typeface="+mn-cs"/>
                </a:rPr>
                <a:t>BIOPSY</a:t>
              </a:r>
              <a:endParaRPr kumimoji="0" lang="en-US" sz="1200" b="1" i="0" u="none" strike="noStrike" kern="1200" cap="all" spc="0" normalizeH="0" baseline="0" noProof="0" dirty="0">
                <a:ln>
                  <a:noFill/>
                </a:ln>
                <a:solidFill>
                  <a:prstClr val="black"/>
                </a:solidFill>
                <a:effectLst/>
                <a:uLnTx/>
                <a:uFillTx/>
                <a:latin typeface="Gotham Light"/>
                <a:ea typeface="+mn-ea"/>
                <a:cs typeface="+mn-cs"/>
              </a:endParaRPr>
            </a:p>
          </p:txBody>
        </p:sp>
        <p:grpSp>
          <p:nvGrpSpPr>
            <p:cNvPr id="11" name="Group 2"/>
            <p:cNvGrpSpPr/>
            <p:nvPr/>
          </p:nvGrpSpPr>
          <p:grpSpPr>
            <a:xfrm>
              <a:off x="210150" y="2193228"/>
              <a:ext cx="1743517" cy="2289951"/>
              <a:chOff x="210150" y="2193228"/>
              <a:chExt cx="1743517" cy="2289951"/>
            </a:xfrm>
          </p:grpSpPr>
          <p:sp>
            <p:nvSpPr>
              <p:cNvPr id="76" name="Rounded Rectangle 75"/>
              <p:cNvSpPr/>
              <p:nvPr/>
            </p:nvSpPr>
            <p:spPr>
              <a:xfrm>
                <a:off x="269597" y="2279333"/>
                <a:ext cx="1623071" cy="2089011"/>
              </a:xfrm>
              <a:prstGeom prst="roundRect">
                <a:avLst/>
              </a:prstGeom>
              <a:gradFill flip="none" rotWithShape="1">
                <a:gsLst>
                  <a:gs pos="100000">
                    <a:schemeClr val="accent4">
                      <a:lumMod val="40000"/>
                      <a:lumOff val="60000"/>
                    </a:schemeClr>
                  </a:gs>
                  <a:gs pos="0">
                    <a:schemeClr val="accent4">
                      <a:lumMod val="75000"/>
                    </a:schemeClr>
                  </a:gs>
                </a:gsLst>
                <a:lin ang="0" scaled="1"/>
                <a:tileRect/>
              </a:gradFill>
              <a:ln>
                <a:noFill/>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p:txBody>
          </p:sp>
          <p:sp>
            <p:nvSpPr>
              <p:cNvPr id="77" name="Rectangle 76"/>
              <p:cNvSpPr/>
              <p:nvPr/>
            </p:nvSpPr>
            <p:spPr>
              <a:xfrm>
                <a:off x="210150" y="2193228"/>
                <a:ext cx="1743517" cy="2289951"/>
              </a:xfrm>
              <a:prstGeom prst="rect">
                <a:avLst/>
              </a:prstGeom>
              <a:effectLst>
                <a:outerShdw blurRad="50800" dist="38100" dir="2700000" algn="tl" rotWithShape="0">
                  <a:srgbClr val="000000">
                    <a:alpha val="43000"/>
                  </a:srgbClr>
                </a:outerShdw>
                <a:softEdge rad="914400"/>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solidFill>
                        <a:prstClr val="white">
                          <a:alpha val="26000"/>
                        </a:prstClr>
                      </a:solidFill>
                    </a:ln>
                    <a:solidFill>
                      <a:srgbClr val="6A737B">
                        <a:lumMod val="60000"/>
                        <a:lumOff val="40000"/>
                      </a:srgbClr>
                    </a:solidFill>
                    <a:effectLst/>
                    <a:uLnTx/>
                    <a:uFillTx/>
                    <a:latin typeface="Gotham Light"/>
                    <a:ea typeface="+mn-ea"/>
                    <a:cs typeface="+mn-cs"/>
                  </a:rPr>
                  <a:t>?</a:t>
                </a:r>
              </a:p>
            </p:txBody>
          </p:sp>
          <p:sp>
            <p:nvSpPr>
              <p:cNvPr id="78" name="Rectangle 77"/>
              <p:cNvSpPr/>
              <p:nvPr/>
            </p:nvSpPr>
            <p:spPr>
              <a:xfrm>
                <a:off x="241375" y="2780823"/>
                <a:ext cx="1709864" cy="828779"/>
              </a:xfrm>
              <a:prstGeom prst="rect">
                <a:avLst/>
              </a:prstGeom>
              <a:noFill/>
              <a:ln>
                <a:noFill/>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glow rad="101600">
                        <a:prstClr val="black">
                          <a:alpha val="49000"/>
                        </a:prstClr>
                      </a:glow>
                    </a:effectLst>
                    <a:uLnTx/>
                    <a:uFillTx/>
                    <a:latin typeface="Gotham Light"/>
                    <a:ea typeface="+mn-ea"/>
                    <a:cs typeface="+mn-cs"/>
                  </a:rPr>
                  <a:t>Does my patient have </a:t>
                </a:r>
                <a:r>
                  <a:rPr kumimoji="0" lang="en-US" sz="1900" b="0" i="0" u="none" strike="noStrike" kern="1200" cap="none" spc="0" normalizeH="0" baseline="0" noProof="0" dirty="0">
                    <a:ln>
                      <a:noFill/>
                    </a:ln>
                    <a:solidFill>
                      <a:srgbClr val="F8971D">
                        <a:lumMod val="40000"/>
                        <a:lumOff val="60000"/>
                      </a:srgbClr>
                    </a:solidFill>
                    <a:effectLst>
                      <a:glow rad="101600">
                        <a:prstClr val="black">
                          <a:alpha val="49000"/>
                        </a:prstClr>
                      </a:glow>
                    </a:effectLst>
                    <a:uLnTx/>
                    <a:uFillTx/>
                    <a:latin typeface="Gotham Light"/>
                    <a:ea typeface="+mn-ea"/>
                    <a:cs typeface="+mn-cs"/>
                  </a:rPr>
                  <a:t>aggressive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glow rad="101600">
                        <a:prstClr val="black">
                          <a:alpha val="49000"/>
                        </a:prstClr>
                      </a:glow>
                    </a:effectLst>
                    <a:uLnTx/>
                    <a:uFillTx/>
                    <a:latin typeface="Gotham Light"/>
                    <a:ea typeface="+mn-ea"/>
                    <a:cs typeface="+mn-cs"/>
                  </a:rPr>
                  <a:t>disease?</a:t>
                </a:r>
              </a:p>
            </p:txBody>
          </p:sp>
        </p:grpSp>
      </p:grpSp>
      <p:sp>
        <p:nvSpPr>
          <p:cNvPr id="3" name="Rectangle 2"/>
          <p:cNvSpPr/>
          <p:nvPr/>
        </p:nvSpPr>
        <p:spPr>
          <a:xfrm>
            <a:off x="182637" y="6553200"/>
            <a:ext cx="860266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err="1">
                <a:ln>
                  <a:noFill/>
                </a:ln>
                <a:solidFill>
                  <a:prstClr val="black"/>
                </a:solidFill>
                <a:effectLst/>
                <a:uLnTx/>
                <a:uFillTx/>
                <a:latin typeface="Gotham Light"/>
                <a:ea typeface="+mn-ea"/>
                <a:cs typeface="Gotham Light"/>
              </a:rPr>
              <a:t>Epstein</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 JI et al. </a:t>
            </a:r>
            <a:r>
              <a:rPr kumimoji="0" lang="da-DK" sz="800" b="0" i="1" u="none" strike="noStrike" kern="1200" cap="none" spc="0" normalizeH="0" baseline="0" noProof="0" dirty="0" err="1">
                <a:ln>
                  <a:noFill/>
                </a:ln>
                <a:solidFill>
                  <a:prstClr val="black"/>
                </a:solidFill>
                <a:effectLst/>
                <a:uLnTx/>
                <a:uFillTx/>
                <a:latin typeface="Gotham Light"/>
                <a:ea typeface="+mn-ea"/>
                <a:cs typeface="Gotham Light"/>
              </a:rPr>
              <a:t>Eur</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 </a:t>
            </a:r>
            <a:r>
              <a:rPr kumimoji="0" lang="da-DK" sz="800" b="0" i="1" u="none" strike="noStrike" kern="1200" cap="none" spc="0" normalizeH="0" baseline="0" noProof="0" dirty="0" err="1">
                <a:ln>
                  <a:noFill/>
                </a:ln>
                <a:solidFill>
                  <a:prstClr val="black"/>
                </a:solidFill>
                <a:effectLst/>
                <a:uLnTx/>
                <a:uFillTx/>
                <a:latin typeface="Gotham Light"/>
                <a:ea typeface="+mn-ea"/>
                <a:cs typeface="Gotham Light"/>
              </a:rPr>
              <a:t>Urol</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http://</a:t>
            </a:r>
            <a:r>
              <a:rPr kumimoji="0" lang="da-DK" sz="800" b="0" i="0" u="none" strike="noStrike" kern="1200" cap="none" spc="0" normalizeH="0" baseline="0" noProof="0" dirty="0" err="1">
                <a:ln>
                  <a:noFill/>
                </a:ln>
                <a:solidFill>
                  <a:prstClr val="black"/>
                </a:solidFill>
                <a:effectLst/>
                <a:uLnTx/>
                <a:uFillTx/>
                <a:latin typeface="Gotham Light"/>
                <a:ea typeface="+mn-ea"/>
                <a:cs typeface="Gotham Light"/>
              </a:rPr>
              <a:t>dx.doi.org</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/10.1016/j.eururo.2015.06.046; </a:t>
            </a:r>
            <a:r>
              <a:rPr kumimoji="0" lang="da-DK" sz="800" b="0" i="0" u="none" strike="noStrike" kern="1200" cap="none" spc="0" normalizeH="0" baseline="0" noProof="0" dirty="0" err="1">
                <a:ln>
                  <a:noFill/>
                </a:ln>
                <a:solidFill>
                  <a:prstClr val="black"/>
                </a:solidFill>
                <a:effectLst/>
                <a:uLnTx/>
                <a:uFillTx/>
                <a:latin typeface="Gotham Light"/>
                <a:ea typeface="+mn-ea"/>
                <a:cs typeface="Gotham Light"/>
              </a:rPr>
              <a:t>Eggener</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 SE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J Urol.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2011; Dinh KT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J Urol.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2015; Cooperberg MR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Cancer.</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 2011;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Tilki D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J Urol.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2015.</a:t>
            </a:r>
            <a:endParaRPr kumimoji="0" lang="en-US" sz="800" b="0" i="0" u="none" strike="noStrike" kern="1200" cap="none" spc="0" normalizeH="0" baseline="0" noProof="0" dirty="0">
              <a:ln>
                <a:noFill/>
              </a:ln>
              <a:solidFill>
                <a:prstClr val="black"/>
              </a:solidFill>
              <a:effectLst/>
              <a:uLnTx/>
              <a:uFillTx/>
              <a:latin typeface="Gotham Light"/>
              <a:ea typeface="+mn-ea"/>
              <a:cs typeface="Gotham Light"/>
            </a:endParaRPr>
          </a:p>
        </p:txBody>
      </p:sp>
      <p:sp>
        <p:nvSpPr>
          <p:cNvPr id="59" name="Rectangle 58"/>
          <p:cNvSpPr/>
          <p:nvPr/>
        </p:nvSpPr>
        <p:spPr>
          <a:xfrm>
            <a:off x="914400" y="1149373"/>
            <a:ext cx="7859027" cy="544580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 LIGHT"/>
                <a:ea typeface="+mn-ea"/>
                <a:cs typeface="+mn-cs"/>
              </a:rPr>
              <a:t>`</a:t>
            </a:r>
          </a:p>
        </p:txBody>
      </p:sp>
    </p:spTree>
    <p:extLst>
      <p:ext uri="{BB962C8B-B14F-4D97-AF65-F5344CB8AC3E}">
        <p14:creationId xmlns:p14="http://schemas.microsoft.com/office/powerpoint/2010/main" val="31131874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3"/>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Michael is NCCN Low Risk has Been Advised to Have Radiation</a:t>
            </a:r>
          </a:p>
        </p:txBody>
      </p:sp>
      <p:sp>
        <p:nvSpPr>
          <p:cNvPr id="9" name="Rounded Rectangle 24"/>
          <p:cNvSpPr/>
          <p:nvPr/>
        </p:nvSpPr>
        <p:spPr>
          <a:xfrm>
            <a:off x="762000" y="2182775"/>
            <a:ext cx="5638800" cy="2922627"/>
          </a:xfrm>
          <a:prstGeom prst="roundRect">
            <a:avLst>
              <a:gd name="adj" fmla="val 7839"/>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Gotham Book" charset="0"/>
            </a:endParaRPr>
          </a:p>
        </p:txBody>
      </p:sp>
      <p:sp>
        <p:nvSpPr>
          <p:cNvPr id="19" name="TextBox 18"/>
          <p:cNvSpPr txBox="1"/>
          <p:nvPr/>
        </p:nvSpPr>
        <p:spPr>
          <a:xfrm>
            <a:off x="903522" y="3202885"/>
            <a:ext cx="5421078" cy="300082"/>
          </a:xfrm>
          <a:prstGeom prst="rect">
            <a:avLst/>
          </a:prstGeom>
          <a:noFill/>
        </p:spPr>
        <p:txBody>
          <a:bodyPr wrap="square" lIns="68580" tIns="34290" rIns="68580" bIns="34290" rtlCol="0" anchor="t">
            <a:spAutoFit/>
          </a:bodyPr>
          <a:lstStyle/>
          <a:p>
            <a:pPr marL="257175" indent="-257175" defTabSz="457200">
              <a:spcBef>
                <a:spcPct val="0"/>
              </a:spcBef>
              <a:buClr>
                <a:srgbClr val="F8971D"/>
              </a:buClr>
              <a:buFont typeface="Arial"/>
              <a:buChar char="•"/>
            </a:pPr>
            <a:r>
              <a:rPr lang="en-US" altLang="en-US" sz="1500" dirty="0">
                <a:solidFill>
                  <a:srgbClr val="5E696C"/>
                </a:solidFill>
                <a:latin typeface="Gotham Book" charset="0"/>
              </a:rPr>
              <a:t>Biopsy revealed Gleason score 6 (3+3), 1/12 positive cores</a:t>
            </a:r>
          </a:p>
        </p:txBody>
      </p:sp>
      <p:sp>
        <p:nvSpPr>
          <p:cNvPr id="12" name="Rectangle 1"/>
          <p:cNvSpPr>
            <a:spLocks noChangeArrowheads="1"/>
          </p:cNvSpPr>
          <p:nvPr/>
        </p:nvSpPr>
        <p:spPr bwMode="auto">
          <a:xfrm>
            <a:off x="903522" y="2259819"/>
            <a:ext cx="4744058" cy="915635"/>
          </a:xfrm>
          <a:prstGeom prst="rect">
            <a:avLst/>
          </a:prstGeom>
          <a:noFill/>
          <a:ln>
            <a:noFill/>
          </a:ln>
          <a:extLst/>
        </p:spPr>
        <p:txBody>
          <a:bodyPr wrap="square" lIns="68580" tIns="34290" rIns="68580" bIns="34290" anchor="t">
            <a:spAutoFit/>
          </a:bodyPr>
          <a:lstStyle/>
          <a:p>
            <a:pPr marL="257175" indent="-257175" defTabSz="457200">
              <a:spcBef>
                <a:spcPts val="600"/>
              </a:spcBef>
              <a:buClr>
                <a:srgbClr val="F8971D"/>
              </a:buClr>
              <a:buFont typeface="Arial"/>
              <a:buChar char="•"/>
            </a:pPr>
            <a:r>
              <a:rPr lang="en-US" altLang="en-US" sz="1500" dirty="0">
                <a:solidFill>
                  <a:srgbClr val="5E696C"/>
                </a:solidFill>
                <a:latin typeface="Gotham Book" charset="0"/>
              </a:rPr>
              <a:t>PSA of 6.0 </a:t>
            </a:r>
          </a:p>
          <a:p>
            <a:pPr marL="257175" indent="-257175" defTabSz="457200">
              <a:spcBef>
                <a:spcPts val="600"/>
              </a:spcBef>
              <a:buClr>
                <a:srgbClr val="F8971D"/>
              </a:buClr>
              <a:buFont typeface="Arial"/>
              <a:buChar char="•"/>
            </a:pPr>
            <a:r>
              <a:rPr lang="en-US" altLang="en-US" sz="1500" dirty="0">
                <a:solidFill>
                  <a:srgbClr val="5E696C"/>
                </a:solidFill>
                <a:latin typeface="Gotham Book" charset="0"/>
              </a:rPr>
              <a:t>PSAD of 0.30 ng/mL</a:t>
            </a:r>
          </a:p>
          <a:p>
            <a:pPr marL="257175" indent="-257175" defTabSz="457200">
              <a:spcBef>
                <a:spcPts val="600"/>
              </a:spcBef>
              <a:buClr>
                <a:srgbClr val="F8971D"/>
              </a:buClr>
              <a:buFont typeface="Arial"/>
              <a:buChar char="•"/>
            </a:pPr>
            <a:r>
              <a:rPr lang="en-US" altLang="en-US" sz="1500" dirty="0">
                <a:solidFill>
                  <a:srgbClr val="5E696C"/>
                </a:solidFill>
                <a:latin typeface="Gotham Book" charset="0"/>
              </a:rPr>
              <a:t>Prostate Volume of 20cc</a:t>
            </a:r>
          </a:p>
        </p:txBody>
      </p:sp>
      <p:sp>
        <p:nvSpPr>
          <p:cNvPr id="13" name="TextBox 12"/>
          <p:cNvSpPr txBox="1"/>
          <p:nvPr/>
        </p:nvSpPr>
        <p:spPr>
          <a:xfrm>
            <a:off x="903522" y="3734054"/>
            <a:ext cx="5151926" cy="530915"/>
          </a:xfrm>
          <a:prstGeom prst="rect">
            <a:avLst/>
          </a:prstGeom>
          <a:noFill/>
        </p:spPr>
        <p:txBody>
          <a:bodyPr wrap="square" lIns="68580" tIns="34290" rIns="68580" bIns="34290" rtlCol="0" anchor="t">
            <a:spAutoFit/>
          </a:bodyPr>
          <a:lstStyle/>
          <a:p>
            <a:pPr marL="257175" indent="-257175" defTabSz="457200">
              <a:buClr>
                <a:srgbClr val="F8971D"/>
              </a:buClr>
              <a:buFont typeface="Arial"/>
              <a:buChar char="•"/>
            </a:pPr>
            <a:r>
              <a:rPr lang="en-US" altLang="en-US" sz="1500" dirty="0">
                <a:solidFill>
                  <a:srgbClr val="5E696C"/>
                </a:solidFill>
                <a:latin typeface="Gotham Book" charset="0"/>
              </a:rPr>
              <a:t>By NCCN</a:t>
            </a:r>
            <a:r>
              <a:rPr lang="en-US" altLang="en-US" sz="1500" dirty="0">
                <a:solidFill>
                  <a:srgbClr val="5E696C"/>
                </a:solidFill>
                <a:latin typeface="Gotham Book" charset="0"/>
                <a:cs typeface="Gotham Book" charset="0"/>
              </a:rPr>
              <a:t>®</a:t>
            </a:r>
            <a:r>
              <a:rPr lang="en-US" altLang="en-US" sz="1500" dirty="0">
                <a:solidFill>
                  <a:srgbClr val="5E696C"/>
                </a:solidFill>
                <a:latin typeface="Gotham Book" charset="0"/>
              </a:rPr>
              <a:t> clinical factors alone he has NCCN</a:t>
            </a:r>
            <a:r>
              <a:rPr lang="en-US" altLang="en-US" sz="1500" dirty="0">
                <a:solidFill>
                  <a:srgbClr val="5E696C"/>
                </a:solidFill>
                <a:latin typeface="Gotham Book" charset="0"/>
                <a:cs typeface="Gotham Book" charset="0"/>
              </a:rPr>
              <a:t>®</a:t>
            </a:r>
            <a:r>
              <a:rPr lang="en-US" altLang="en-US" sz="1500" dirty="0">
                <a:solidFill>
                  <a:srgbClr val="5E696C"/>
                </a:solidFill>
                <a:latin typeface="Gotham Book" charset="0"/>
              </a:rPr>
              <a:t> low-risk cancer and is interested in Active Surveillance</a:t>
            </a:r>
            <a:endParaRPr lang="en-US" altLang="en-US" sz="1500" dirty="0">
              <a:solidFill>
                <a:srgbClr val="5E696C"/>
              </a:solidFill>
              <a:latin typeface="Gotham Book" charset="0"/>
              <a:cs typeface="Gotham Book" charset="0"/>
            </a:endParaRPr>
          </a:p>
        </p:txBody>
      </p:sp>
      <p:sp>
        <p:nvSpPr>
          <p:cNvPr id="14" name="TextBox 13"/>
          <p:cNvSpPr txBox="1"/>
          <p:nvPr/>
        </p:nvSpPr>
        <p:spPr>
          <a:xfrm>
            <a:off x="903522" y="4517536"/>
            <a:ext cx="5151926" cy="530915"/>
          </a:xfrm>
          <a:prstGeom prst="rect">
            <a:avLst/>
          </a:prstGeom>
          <a:noFill/>
        </p:spPr>
        <p:txBody>
          <a:bodyPr wrap="square" lIns="68580" tIns="34290" rIns="68580" bIns="34290" rtlCol="0" anchor="t">
            <a:spAutoFit/>
          </a:bodyPr>
          <a:lstStyle/>
          <a:p>
            <a:pPr marL="257175" indent="-257175" defTabSz="457200">
              <a:buClr>
                <a:srgbClr val="F8971D"/>
              </a:buClr>
              <a:buFont typeface="Arial"/>
              <a:buChar char="•"/>
            </a:pPr>
            <a:r>
              <a:rPr lang="en-US" sz="1500" dirty="0">
                <a:solidFill>
                  <a:srgbClr val="5E696C"/>
                </a:solidFill>
                <a:latin typeface="Gotham Book" charset="0"/>
              </a:rPr>
              <a:t>His physician ordered GPS to assess the risk of occult higher-risk disease</a:t>
            </a:r>
          </a:p>
        </p:txBody>
      </p:sp>
      <p:sp>
        <p:nvSpPr>
          <p:cNvPr id="11" name="TextBox 10"/>
          <p:cNvSpPr txBox="1"/>
          <p:nvPr/>
        </p:nvSpPr>
        <p:spPr>
          <a:xfrm>
            <a:off x="113901" y="5529215"/>
            <a:ext cx="6171397" cy="323165"/>
          </a:xfrm>
          <a:prstGeom prst="rect">
            <a:avLst/>
          </a:prstGeom>
          <a:noFill/>
        </p:spPr>
        <p:txBody>
          <a:bodyPr wrap="square" rtlCol="0">
            <a:spAutoFit/>
          </a:bodyPr>
          <a:lstStyle/>
          <a:p>
            <a:pPr defTabSz="457200"/>
            <a:r>
              <a:rPr lang="en-US" sz="500" dirty="0">
                <a:solidFill>
                  <a:srgbClr val="5E696C"/>
                </a:solidFill>
                <a:latin typeface="Gotham Book" charset="0"/>
                <a:ea typeface="Gotham Book" charset="0"/>
                <a:cs typeface="Gotham Book" charset="0"/>
              </a:rPr>
              <a:t>Patient names, images, and pathology photos are illustrative.</a:t>
            </a:r>
          </a:p>
          <a:p>
            <a:pPr defTabSz="457200"/>
            <a:r>
              <a:rPr lang="en-US" sz="500" dirty="0">
                <a:solidFill>
                  <a:srgbClr val="5E696C"/>
                </a:solidFill>
                <a:latin typeface="Gotham Book"/>
              </a:rPr>
              <a:t>American Society of Clinical Oncology (ASCO) and ASCO are registered trademarks of ASCO; National Comprehensive Cancer Network (NCCN) and NCCN are registered trademarks of NCCN. ASCO and NCCN do not endorse any product or therapy.</a:t>
            </a:r>
            <a:r>
              <a:rPr lang="en-US" sz="500" dirty="0">
                <a:solidFill>
                  <a:srgbClr val="5E696C"/>
                </a:solidFill>
                <a:latin typeface="Gotham Book" charset="0"/>
                <a:ea typeface="Gotham Book" charset="0"/>
                <a:cs typeface="Gotham Book" charset="0"/>
              </a:rPr>
              <a:t> </a:t>
            </a:r>
          </a:p>
        </p:txBody>
      </p:sp>
      <p:sp>
        <p:nvSpPr>
          <p:cNvPr id="15" name="Rectangle: Rounded Corners 24"/>
          <p:cNvSpPr/>
          <p:nvPr/>
        </p:nvSpPr>
        <p:spPr>
          <a:xfrm>
            <a:off x="7010401" y="3887276"/>
            <a:ext cx="1224883" cy="1218125"/>
          </a:xfrm>
          <a:prstGeom prst="roundRect">
            <a:avLst/>
          </a:prstGeom>
          <a:solidFill>
            <a:schemeClr val="accent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200"/>
            <a:r>
              <a:rPr lang="en-US" sz="1200" dirty="0">
                <a:solidFill>
                  <a:srgbClr val="FFFFFF"/>
                </a:solidFill>
                <a:latin typeface="Gotham Book" charset="0"/>
              </a:rPr>
              <a:t>Michael</a:t>
            </a:r>
          </a:p>
          <a:p>
            <a:pPr algn="ctr" defTabSz="457200"/>
            <a:r>
              <a:rPr lang="en-US" sz="1200" dirty="0">
                <a:solidFill>
                  <a:srgbClr val="FFFFFF"/>
                </a:solidFill>
                <a:latin typeface="Gotham Book" charset="0"/>
              </a:rPr>
              <a:t>68-year-old </a:t>
            </a:r>
          </a:p>
          <a:p>
            <a:pPr algn="ctr" defTabSz="457200"/>
            <a:r>
              <a:rPr lang="en-US" sz="1200" dirty="0">
                <a:solidFill>
                  <a:srgbClr val="FFFFFF"/>
                </a:solidFill>
                <a:latin typeface="Gotham Book" charset="0"/>
              </a:rPr>
              <a:t>healthy man;</a:t>
            </a:r>
          </a:p>
          <a:p>
            <a:pPr algn="ctr" defTabSz="457200"/>
            <a:r>
              <a:rPr lang="en-US" sz="1200" dirty="0">
                <a:solidFill>
                  <a:srgbClr val="FFFFFF"/>
                </a:solidFill>
                <a:latin typeface="Gotham Book" charset="0"/>
              </a:rPr>
              <a:t>Positive family </a:t>
            </a:r>
            <a:r>
              <a:rPr lang="en-US" sz="1200" dirty="0" err="1">
                <a:solidFill>
                  <a:srgbClr val="FFFFFF"/>
                </a:solidFill>
                <a:latin typeface="Gotham Book" charset="0"/>
              </a:rPr>
              <a:t>hx</a:t>
            </a:r>
            <a:endParaRPr lang="en-US" sz="1200" dirty="0">
              <a:solidFill>
                <a:srgbClr val="FFFFFF"/>
              </a:solidFill>
              <a:latin typeface="Gotham Book" charset="0"/>
            </a:endParaRPr>
          </a:p>
        </p:txBody>
      </p:sp>
      <p:grpSp>
        <p:nvGrpSpPr>
          <p:cNvPr id="4" name="Group 3"/>
          <p:cNvGrpSpPr/>
          <p:nvPr/>
        </p:nvGrpSpPr>
        <p:grpSpPr>
          <a:xfrm>
            <a:off x="7016070" y="2183605"/>
            <a:ext cx="1193396" cy="1594703"/>
            <a:chOff x="6520733" y="1304776"/>
            <a:chExt cx="1193396" cy="1594703"/>
          </a:xfrm>
        </p:grpSpPr>
        <p:pic>
          <p:nvPicPr>
            <p:cNvPr id="3" name="Picture 2" descr="Micha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733" y="1340224"/>
              <a:ext cx="1193396" cy="1536326"/>
            </a:xfrm>
            <a:prstGeom prst="rect">
              <a:avLst/>
            </a:prstGeom>
            <a:ln w="28575" cap="flat">
              <a:noFill/>
            </a:ln>
          </p:spPr>
        </p:pic>
        <p:sp>
          <p:nvSpPr>
            <p:cNvPr id="17" name="Rounded Rectangle 24"/>
            <p:cNvSpPr/>
            <p:nvPr/>
          </p:nvSpPr>
          <p:spPr>
            <a:xfrm>
              <a:off x="6520733" y="1304776"/>
              <a:ext cx="1193396" cy="1594703"/>
            </a:xfrm>
            <a:prstGeom prst="roundRect">
              <a:avLst>
                <a:gd name="adj" fmla="val 7839"/>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Gotham Book" charset="0"/>
              </a:endParaRPr>
            </a:p>
          </p:txBody>
        </p:sp>
      </p:grpSp>
    </p:spTree>
    <p:extLst>
      <p:ext uri="{BB962C8B-B14F-4D97-AF65-F5344CB8AC3E}">
        <p14:creationId xmlns:p14="http://schemas.microsoft.com/office/powerpoint/2010/main" val="2853060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1" y="2115480"/>
            <a:ext cx="4454053" cy="1237655"/>
          </a:xfrm>
          <a:prstGeom prst="rect">
            <a:avLst/>
          </a:prstGeom>
          <a:solidFill>
            <a:schemeClr val="bg1"/>
          </a:solidFill>
        </p:spPr>
      </p:pic>
      <p:sp>
        <p:nvSpPr>
          <p:cNvPr id="8" name="Rounded Rectangle 24"/>
          <p:cNvSpPr/>
          <p:nvPr/>
        </p:nvSpPr>
        <p:spPr>
          <a:xfrm>
            <a:off x="784226" y="3174926"/>
            <a:ext cx="7511250" cy="863674"/>
          </a:xfrm>
          <a:prstGeom prst="roundRect">
            <a:avLst>
              <a:gd name="adj" fmla="val 7839"/>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en-US" sz="2000" dirty="0">
                <a:solidFill>
                  <a:srgbClr val="5E696C"/>
                </a:solidFill>
                <a:latin typeface="Gotham Book" charset="0"/>
              </a:rPr>
              <a:t>Based on GPS his physician recommended that Michael proceed with Active Surveillance</a:t>
            </a:r>
            <a:endParaRPr lang="en-US" sz="2000" dirty="0">
              <a:solidFill>
                <a:srgbClr val="5E696C"/>
              </a:solidFill>
              <a:latin typeface="Gotham Book" charset="0"/>
            </a:endParaRPr>
          </a:p>
        </p:txBody>
      </p:sp>
      <p:sp>
        <p:nvSpPr>
          <p:cNvPr id="6" name="Rounded Rectangle 24"/>
          <p:cNvSpPr/>
          <p:nvPr/>
        </p:nvSpPr>
        <p:spPr>
          <a:xfrm>
            <a:off x="3037675" y="2057400"/>
            <a:ext cx="5257800" cy="1295400"/>
          </a:xfrm>
          <a:prstGeom prst="roundRect">
            <a:avLst>
              <a:gd name="adj" fmla="val 6369"/>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srgbClr val="FFFFFF"/>
              </a:solidFill>
              <a:latin typeface="Gotham Book" charset="0"/>
            </a:endParaRPr>
          </a:p>
        </p:txBody>
      </p:sp>
      <p:sp>
        <p:nvSpPr>
          <p:cNvPr id="7" name="Rounded Rectangle 24"/>
          <p:cNvSpPr/>
          <p:nvPr/>
        </p:nvSpPr>
        <p:spPr>
          <a:xfrm>
            <a:off x="3037675" y="3403861"/>
            <a:ext cx="5257800" cy="2122855"/>
          </a:xfrm>
          <a:prstGeom prst="roundRect">
            <a:avLst>
              <a:gd name="adj" fmla="val 6369"/>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srgbClr val="FFFFFF"/>
              </a:solidFill>
              <a:latin typeface="Gotham Book"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2819" y="3512677"/>
            <a:ext cx="5096257" cy="1958496"/>
          </a:xfrm>
          <a:prstGeom prst="rect">
            <a:avLst/>
          </a:prstGeom>
          <a:solidFill>
            <a:schemeClr val="bg1"/>
          </a:solidFill>
        </p:spPr>
      </p:pic>
      <p:sp>
        <p:nvSpPr>
          <p:cNvPr id="11" name="Title 1"/>
          <p:cNvSpPr>
            <a:spLocks noGrp="1"/>
          </p:cNvSpPr>
          <p:nvPr>
            <p:ph type="title"/>
          </p:nvPr>
        </p:nvSpPr>
        <p:spPr>
          <a:xfrm>
            <a:off x="533400" y="152400"/>
            <a:ext cx="8458200" cy="895350"/>
          </a:xfrm>
        </p:spPr>
        <p:txBody>
          <a:bodyPr/>
          <a:lstStyle/>
          <a:p>
            <a:r>
              <a:rPr lang="en-US" dirty="0"/>
              <a:t>Michael’s Oncotype DX GPS Report </a:t>
            </a:r>
            <a:br>
              <a:rPr lang="en-US" dirty="0"/>
            </a:br>
            <a:endParaRPr lang="en-US" dirty="0"/>
          </a:p>
        </p:txBody>
      </p:sp>
      <p:sp>
        <p:nvSpPr>
          <p:cNvPr id="10" name="Speech Bubble: Rectangle 18"/>
          <p:cNvSpPr/>
          <p:nvPr/>
        </p:nvSpPr>
        <p:spPr>
          <a:xfrm>
            <a:off x="762000" y="3161470"/>
            <a:ext cx="2172764" cy="1373863"/>
          </a:xfrm>
          <a:prstGeom prst="roundRect">
            <a:avLst>
              <a:gd name="adj" fmla="val 10797"/>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
                <a:srgbClr val="F8971D"/>
              </a:buClr>
            </a:pPr>
            <a:r>
              <a:rPr lang="en-US" sz="1400" dirty="0">
                <a:solidFill>
                  <a:srgbClr val="5E696C"/>
                </a:solidFill>
                <a:latin typeface="Gotham Book" charset="0"/>
              </a:rPr>
              <a:t>No patients with GPS </a:t>
            </a:r>
          </a:p>
          <a:p>
            <a:pPr algn="ctr" defTabSz="457200">
              <a:buClr>
                <a:srgbClr val="F8971D"/>
              </a:buClr>
            </a:pPr>
            <a:r>
              <a:rPr lang="en-US" sz="1400" dirty="0">
                <a:solidFill>
                  <a:srgbClr val="5E696C"/>
                </a:solidFill>
                <a:latin typeface="Gotham Book" charset="0"/>
              </a:rPr>
              <a:t>&lt; 20 in the validation study experienced metastasis or prostate cancer death</a:t>
            </a:r>
          </a:p>
        </p:txBody>
      </p:sp>
      <p:sp>
        <p:nvSpPr>
          <p:cNvPr id="13" name="Speech Bubble: Rectangle 18"/>
          <p:cNvSpPr/>
          <p:nvPr/>
        </p:nvSpPr>
        <p:spPr>
          <a:xfrm>
            <a:off x="3219068" y="4416330"/>
            <a:ext cx="1246213" cy="761336"/>
          </a:xfrm>
          <a:prstGeom prst="roundRect">
            <a:avLst>
              <a:gd name="adj" fmla="val 10797"/>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
                <a:srgbClr val="F8971D"/>
              </a:buClr>
            </a:pPr>
            <a:endParaRPr lang="en-US" sz="1400" dirty="0">
              <a:solidFill>
                <a:srgbClr val="5E696C"/>
              </a:solidFill>
              <a:latin typeface="Gotham Book" charset="0"/>
            </a:endParaRPr>
          </a:p>
        </p:txBody>
      </p:sp>
      <p:sp>
        <p:nvSpPr>
          <p:cNvPr id="12" name="Speech Bubble: Rectangle 18"/>
          <p:cNvSpPr/>
          <p:nvPr/>
        </p:nvSpPr>
        <p:spPr>
          <a:xfrm>
            <a:off x="762000" y="4626741"/>
            <a:ext cx="2172764" cy="899975"/>
          </a:xfrm>
          <a:prstGeom prst="roundRect">
            <a:avLst>
              <a:gd name="adj" fmla="val 10797"/>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
                <a:srgbClr val="F8971D"/>
              </a:buClr>
            </a:pPr>
            <a:r>
              <a:rPr lang="en-US" sz="1400" dirty="0">
                <a:solidFill>
                  <a:srgbClr val="5E696C"/>
                </a:solidFill>
                <a:latin typeface="Gotham Book" charset="0"/>
              </a:rPr>
              <a:t>This phrase appears only in reports with </a:t>
            </a:r>
          </a:p>
          <a:p>
            <a:pPr algn="ctr" defTabSz="457200">
              <a:buClr>
                <a:srgbClr val="F8971D"/>
              </a:buClr>
            </a:pPr>
            <a:r>
              <a:rPr lang="en-US" sz="1400" dirty="0">
                <a:solidFill>
                  <a:srgbClr val="5E696C"/>
                </a:solidFill>
                <a:latin typeface="Gotham Book" charset="0"/>
              </a:rPr>
              <a:t>GPS &lt; 20</a:t>
            </a:r>
          </a:p>
        </p:txBody>
      </p:sp>
      <p:sp>
        <p:nvSpPr>
          <p:cNvPr id="14" name="Speech Bubble: Rectangle 18"/>
          <p:cNvSpPr/>
          <p:nvPr/>
        </p:nvSpPr>
        <p:spPr>
          <a:xfrm>
            <a:off x="3232107" y="4729767"/>
            <a:ext cx="1233174" cy="406352"/>
          </a:xfrm>
          <a:prstGeom prst="roundRect">
            <a:avLst>
              <a:gd name="adj" fmla="val 10797"/>
            </a:avLst>
          </a:prstGeom>
          <a:no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
                <a:srgbClr val="F8971D"/>
              </a:buClr>
            </a:pPr>
            <a:endParaRPr lang="en-US" sz="1400" dirty="0">
              <a:solidFill>
                <a:srgbClr val="5E696C"/>
              </a:solidFill>
              <a:latin typeface="Gotham Book" charset="0"/>
            </a:endParaRPr>
          </a:p>
        </p:txBody>
      </p:sp>
    </p:spTree>
    <p:extLst>
      <p:ext uri="{BB962C8B-B14F-4D97-AF65-F5344CB8AC3E}">
        <p14:creationId xmlns:p14="http://schemas.microsoft.com/office/powerpoint/2010/main" val="23962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10" grpId="0" animBg="1"/>
      <p:bldP spid="13" grpId="0" animBg="1"/>
      <p:bldP spid="12"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Office Theme">
  <a:themeElements>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riggersAS">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8.xml><?xml version="1.0" encoding="utf-8"?>
<a:theme xmlns:a="http://schemas.openxmlformats.org/drawingml/2006/main" name="9_Office Theme">
  <a:themeElements>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Office Theme">
  <a:themeElements>
    <a:clrScheme name="Custom 95">
      <a:dk1>
        <a:srgbClr val="000000"/>
      </a:dk1>
      <a:lt1>
        <a:srgbClr val="FFFFFF"/>
      </a:lt1>
      <a:dk2>
        <a:srgbClr val="1F497D"/>
      </a:dk2>
      <a:lt2>
        <a:srgbClr val="EEECE1"/>
      </a:lt2>
      <a:accent1>
        <a:srgbClr val="F8971D"/>
      </a:accent1>
      <a:accent2>
        <a:srgbClr val="5E696C"/>
      </a:accent2>
      <a:accent3>
        <a:srgbClr val="67AB3B"/>
      </a:accent3>
      <a:accent4>
        <a:srgbClr val="701C70"/>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147356</TotalTime>
  <Words>2393</Words>
  <Application>Microsoft Office PowerPoint</Application>
  <PresentationFormat>On-screen Show (4:3)</PresentationFormat>
  <Paragraphs>419</Paragraphs>
  <Slides>17</Slides>
  <Notes>11</Notes>
  <HiddenSlides>1</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17</vt:i4>
      </vt:variant>
    </vt:vector>
  </HeadingPairs>
  <TitlesOfParts>
    <vt:vector size="42" baseType="lpstr">
      <vt:lpstr>ＭＳ Ｐゴシック</vt:lpstr>
      <vt:lpstr>PMingLiU</vt:lpstr>
      <vt:lpstr>Arial</vt:lpstr>
      <vt:lpstr>Arial Black</vt:lpstr>
      <vt:lpstr>Calibri</vt:lpstr>
      <vt:lpstr>Cambria</vt:lpstr>
      <vt:lpstr>Garamond</vt:lpstr>
      <vt:lpstr>Gotham Book</vt:lpstr>
      <vt:lpstr>Gotham LIGHT</vt:lpstr>
      <vt:lpstr>Gotham LIGHT</vt:lpstr>
      <vt:lpstr>Gotham LIGHT</vt:lpstr>
      <vt:lpstr>Symbol</vt:lpstr>
      <vt:lpstr>Times New Roman</vt:lpstr>
      <vt:lpstr>Wingdings</vt:lpstr>
      <vt:lpstr>1_Default Design</vt:lpstr>
      <vt:lpstr>2_Default Design</vt:lpstr>
      <vt:lpstr>7_Default Design</vt:lpstr>
      <vt:lpstr>8_Office Theme</vt:lpstr>
      <vt:lpstr>8_Default Design</vt:lpstr>
      <vt:lpstr>4_Default Design</vt:lpstr>
      <vt:lpstr>2_TriggersAS</vt:lpstr>
      <vt:lpstr>9_Office Theme</vt:lpstr>
      <vt:lpstr>10_Office Theme</vt:lpstr>
      <vt:lpstr>11_Office Theme</vt:lpstr>
      <vt:lpstr>4_Office Theme</vt:lpstr>
      <vt:lpstr>A Tale of Two Cancers or How Genomics Can Guide Treatment Decisions </vt:lpstr>
      <vt:lpstr>PowerPoint Presentation</vt:lpstr>
      <vt:lpstr>NCCN Guideline for Management of   LOW RISK CaP</vt:lpstr>
      <vt:lpstr>The Challenge of Risk Classification with TRUS biopsy The Correlation of Biopsy GS with Radical Prostatectomy GS</vt:lpstr>
      <vt:lpstr>PowerPoint Presentation</vt:lpstr>
      <vt:lpstr>Is this Gleason 3 or Gleason 4 Cancer?</vt:lpstr>
      <vt:lpstr>The Importance of Getting It Right </vt:lpstr>
      <vt:lpstr>Michael is NCCN Low Risk has Been Advised to Have Radiation</vt:lpstr>
      <vt:lpstr>Michael’s Oncotype DX GPS Report  </vt:lpstr>
      <vt:lpstr>George is NCCN Risk and has Been Advised to Pursue Active Surveillance  </vt:lpstr>
      <vt:lpstr>George’s GPS Results </vt:lpstr>
      <vt:lpstr>How Oncotype DX® GPS Can Help Decision Making</vt:lpstr>
      <vt:lpstr>Endpoints Driving Treatment decisions</vt:lpstr>
      <vt:lpstr>GPS and Clinical Risk Refinement Cleveland Clinic Foundation (N=168)</vt:lpstr>
      <vt:lpstr>PowerPoint Presentation</vt:lpstr>
      <vt:lpstr>PowerPoint Presentation</vt:lpstr>
      <vt:lpstr>Thank You</vt:lpstr>
    </vt:vector>
  </TitlesOfParts>
  <Company>Genomic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Sales Alignment Effective Q2, 2012</dc:title>
  <dc:creator>Francisca Ekukole</dc:creator>
  <cp:lastModifiedBy>Béla Denes</cp:lastModifiedBy>
  <cp:revision>1083</cp:revision>
  <cp:lastPrinted>2015-09-01T22:24:59Z</cp:lastPrinted>
  <dcterms:created xsi:type="dcterms:W3CDTF">2012-04-02T21:03:16Z</dcterms:created>
  <dcterms:modified xsi:type="dcterms:W3CDTF">2017-10-14T12:53:17Z</dcterms:modified>
</cp:coreProperties>
</file>