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330" r:id="rId2"/>
    <p:sldId id="459" r:id="rId3"/>
    <p:sldId id="460" r:id="rId4"/>
    <p:sldId id="499" r:id="rId5"/>
    <p:sldId id="420" r:id="rId6"/>
    <p:sldId id="494" r:id="rId7"/>
    <p:sldId id="415" r:id="rId8"/>
    <p:sldId id="423" r:id="rId9"/>
    <p:sldId id="461" r:id="rId10"/>
    <p:sldId id="430" r:id="rId11"/>
    <p:sldId id="463" r:id="rId12"/>
    <p:sldId id="464" r:id="rId13"/>
    <p:sldId id="465" r:id="rId14"/>
    <p:sldId id="467" r:id="rId15"/>
    <p:sldId id="468" r:id="rId16"/>
    <p:sldId id="469" r:id="rId17"/>
    <p:sldId id="466" r:id="rId18"/>
    <p:sldId id="470" r:id="rId19"/>
    <p:sldId id="472" r:id="rId20"/>
    <p:sldId id="496" r:id="rId21"/>
    <p:sldId id="411" r:id="rId22"/>
    <p:sldId id="413" r:id="rId23"/>
    <p:sldId id="346" r:id="rId24"/>
    <p:sldId id="378" r:id="rId25"/>
    <p:sldId id="477" r:id="rId26"/>
    <p:sldId id="453" r:id="rId27"/>
    <p:sldId id="482" r:id="rId28"/>
    <p:sldId id="457" r:id="rId29"/>
    <p:sldId id="486" r:id="rId30"/>
    <p:sldId id="487" r:id="rId31"/>
    <p:sldId id="488" r:id="rId32"/>
    <p:sldId id="483" r:id="rId33"/>
    <p:sldId id="485" r:id="rId34"/>
    <p:sldId id="484" r:id="rId35"/>
    <p:sldId id="497" r:id="rId36"/>
  </p:sldIdLst>
  <p:sldSz cx="24387175" cy="13716000"/>
  <p:notesSz cx="6858000" cy="9144000"/>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scaleToFitPaper="1" frameSlides="1"/>
  <p:clrMru>
    <a:srgbClr val="79DC28"/>
    <a:srgbClr val="26187D"/>
    <a:srgbClr val="66FF66"/>
    <a:srgbClr val="CCCCCC"/>
    <a:srgbClr val="E16D2E"/>
    <a:srgbClr val="5F9EA0"/>
    <a:srgbClr val="F68932"/>
    <a:srgbClr val="F68A00"/>
    <a:srgbClr val="FFA345"/>
    <a:srgbClr val="FF7F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374" autoAdjust="0"/>
    <p:restoredTop sz="72969" autoAdjust="0"/>
  </p:normalViewPr>
  <p:slideViewPr>
    <p:cSldViewPr snapToGrid="0" snapToObjects="1">
      <p:cViewPr>
        <p:scale>
          <a:sx n="55" d="100"/>
          <a:sy n="55" d="100"/>
        </p:scale>
        <p:origin x="-264" y="880"/>
      </p:cViewPr>
      <p:guideLst>
        <p:guide orient="horz"/>
        <p:guide pos="14308"/>
        <p:guide pos="1053"/>
      </p:guideLst>
    </p:cSldViewPr>
  </p:slideViewPr>
  <p:outlineViewPr>
    <p:cViewPr>
      <p:scale>
        <a:sx n="33" d="100"/>
        <a:sy n="33" d="100"/>
      </p:scale>
      <p:origin x="0" y="3560"/>
    </p:cViewPr>
  </p:outlineViewPr>
  <p:notesTextViewPr>
    <p:cViewPr>
      <p:scale>
        <a:sx n="100" d="100"/>
        <a:sy n="100" d="100"/>
      </p:scale>
      <p:origin x="0" y="0"/>
    </p:cViewPr>
  </p:notesTextViewPr>
  <p:sorterViewPr>
    <p:cViewPr>
      <p:scale>
        <a:sx n="59" d="100"/>
        <a:sy n="59" d="100"/>
      </p:scale>
      <p:origin x="0" y="89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10/10/17</a:t>
            </a:fld>
            <a:endParaRPr lang="en-US" dirty="0">
              <a:latin typeface="Open Sans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10/10/17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297" lvl="1" indent="-228600">
              <a:buFont typeface="+mj-lt"/>
              <a:buAutoNum type="arabicPeriod"/>
            </a:pPr>
            <a:r>
              <a:rPr lang="en-US" baseline="0" dirty="0" smtClean="0"/>
              <a:t>Genomic </a:t>
            </a:r>
            <a:r>
              <a:rPr lang="en-US" baseline="0" dirty="0" smtClean="0"/>
              <a:t>Markers </a:t>
            </a:r>
          </a:p>
          <a:p>
            <a:pPr marL="685297" lvl="1" indent="-228600">
              <a:buFont typeface="+mj-lt"/>
              <a:buAutoNum type="arabicPeriod"/>
            </a:pPr>
            <a:r>
              <a:rPr lang="en-US" baseline="0" dirty="0" smtClean="0"/>
              <a:t>What is the challenge (do they know biopsies only test a small % and why) </a:t>
            </a:r>
          </a:p>
          <a:p>
            <a:pPr marL="685297" lvl="1" indent="-228600">
              <a:buFont typeface="+mj-lt"/>
              <a:buAutoNum type="arabicPeriod"/>
            </a:pPr>
            <a:r>
              <a:rPr lang="en-US" baseline="0" dirty="0" smtClean="0"/>
              <a:t>What are patient challenges (want confirmation that a neg. is a neg.)</a:t>
            </a:r>
          </a:p>
          <a:p>
            <a:pPr marL="685297" lvl="1" indent="-228600">
              <a:buFont typeface="+mj-lt"/>
              <a:buAutoNum type="arabicPeriod"/>
            </a:pPr>
            <a:r>
              <a:rPr lang="en-US" baseline="0" dirty="0" smtClean="0"/>
              <a:t>What is the solution </a:t>
            </a:r>
            <a:r>
              <a:rPr lang="en-US" baseline="0" dirty="0" err="1" smtClean="0"/>
              <a:t>MDx</a:t>
            </a:r>
            <a:r>
              <a:rPr lang="en-US" baseline="0" dirty="0" smtClean="0"/>
              <a:t> and how does it change practice and improve patient care (its worth the effort)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202197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solidFill>
                  <a:srgbClr val="00006B"/>
                </a:solidFill>
                <a:latin typeface="Sans pro light"/>
                <a:cs typeface="Sans pro light"/>
              </a:rPr>
              <a:t>Improve Patient Selection for Prostate Biopsy</a:t>
            </a:r>
            <a:endParaRPr lang="en-US" sz="1200" dirty="0" smtClean="0">
              <a:solidFill>
                <a:schemeClr val="accent2"/>
              </a:solidFill>
              <a:latin typeface="Open sans light"/>
              <a:cs typeface="Open sans light"/>
            </a:endParaRPr>
          </a:p>
          <a:p>
            <a:pPr>
              <a:defRPr/>
            </a:pPr>
            <a:r>
              <a:rPr lang="en-US" sz="1200" dirty="0" smtClean="0">
                <a:solidFill>
                  <a:schemeClr val="accent2"/>
                </a:solidFill>
                <a:latin typeface="Open sans light"/>
                <a:cs typeface="Open sans light"/>
              </a:rPr>
              <a:t>Prostate Biopsy Remains the Gold Standard for Cancer Detection</a:t>
            </a:r>
          </a:p>
          <a:p>
            <a:pPr>
              <a:defRPr/>
            </a:pPr>
            <a:endParaRPr lang="en-US" sz="1200" dirty="0">
              <a:solidFill>
                <a:schemeClr val="accent2"/>
              </a:solidFill>
              <a:latin typeface="Open sans light"/>
              <a:cs typeface="Open sans light"/>
            </a:endParaRPr>
          </a:p>
        </p:txBody>
      </p:sp>
      <p:sp>
        <p:nvSpPr>
          <p:cNvPr id="4" name="Slide Number Placeholder 3"/>
          <p:cNvSpPr>
            <a:spLocks noGrp="1"/>
          </p:cNvSpPr>
          <p:nvPr>
            <p:ph type="sldNum" sz="quarter" idx="10"/>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239460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solidFill>
                  <a:srgbClr val="00006B"/>
                </a:solidFill>
                <a:latin typeface="Sans pro light"/>
                <a:cs typeface="Sans pro light"/>
              </a:rPr>
              <a:t>RT </a:t>
            </a:r>
            <a:r>
              <a:rPr lang="en-US" dirty="0" err="1" smtClean="0">
                <a:solidFill>
                  <a:srgbClr val="00006B"/>
                </a:solidFill>
                <a:latin typeface="Sans pro light"/>
                <a:cs typeface="Sans pro light"/>
              </a:rPr>
              <a:t>qPCR</a:t>
            </a:r>
            <a:r>
              <a:rPr lang="en-US" dirty="0" smtClean="0">
                <a:solidFill>
                  <a:srgbClr val="00006B"/>
                </a:solidFill>
                <a:latin typeface="Sans pro light"/>
                <a:cs typeface="Sans pro light"/>
              </a:rPr>
              <a:t> method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solidFill>
                  <a:srgbClr val="00006B"/>
                </a:solidFill>
                <a:latin typeface="Sans pro light"/>
                <a:cs typeface="Sans pro light"/>
              </a:rPr>
              <a:t>Urine-based test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solidFill>
                  <a:srgbClr val="00006B"/>
                </a:solidFill>
                <a:latin typeface="Sans pro light"/>
                <a:cs typeface="Sans pro light"/>
              </a:rPr>
              <a:t>Two mRNA genes (HOXC3, DLX1)</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solidFill>
                  <a:srgbClr val="00006B"/>
                </a:solidFill>
                <a:latin typeface="Sans pro light"/>
                <a:cs typeface="Sans pro light"/>
              </a:rPr>
              <a:t>LDT under CLIA</a:t>
            </a:r>
          </a:p>
          <a:p>
            <a:pPr marL="0" marR="0" indent="0" algn="l" defTabSz="456697" rtl="0" eaLnBrk="1" fontAlgn="auto" latinLnBrk="0" hangingPunct="1">
              <a:lnSpc>
                <a:spcPct val="100000"/>
              </a:lnSpc>
              <a:spcBef>
                <a:spcPts val="0"/>
              </a:spcBef>
              <a:spcAft>
                <a:spcPts val="0"/>
              </a:spcAft>
              <a:buClrTx/>
              <a:buSzTx/>
              <a:buFontTx/>
              <a:buNone/>
              <a:tabLst/>
              <a:defRPr/>
            </a:pPr>
            <a:r>
              <a:rPr lang="en-US" smtClean="0">
                <a:solidFill>
                  <a:srgbClr val="00006B"/>
                </a:solidFill>
                <a:latin typeface="Sans pro light"/>
                <a:cs typeface="Sans pro light"/>
              </a:rPr>
              <a:t>CE marked IVD kit </a:t>
            </a:r>
            <a:endParaRPr lang="en-US" sz="1200" dirty="0">
              <a:solidFill>
                <a:schemeClr val="accent2"/>
              </a:solidFill>
              <a:latin typeface="Open sans light"/>
              <a:cs typeface="Open sans light"/>
            </a:endParaRPr>
          </a:p>
        </p:txBody>
      </p:sp>
      <p:sp>
        <p:nvSpPr>
          <p:cNvPr id="4" name="Slide Number Placeholder 3"/>
          <p:cNvSpPr>
            <a:spLocks noGrp="1"/>
          </p:cNvSpPr>
          <p:nvPr>
            <p:ph type="sldNum" sz="quarter" idx="10"/>
          </p:nvPr>
        </p:nvSpPr>
        <p:spPr/>
        <p:txBody>
          <a:bodyPr/>
          <a:lstStyle/>
          <a:p>
            <a:fld id="{C94E8D62-D41F-6042-BCDF-79D228EFA10F}" type="slidenum">
              <a:rPr lang="en-US" smtClean="0"/>
              <a:pPr/>
              <a:t>14</a:t>
            </a:fld>
            <a:endParaRPr lang="en-US" dirty="0"/>
          </a:p>
        </p:txBody>
      </p:sp>
    </p:spTree>
    <p:extLst>
      <p:ext uri="{BB962C8B-B14F-4D97-AF65-F5344CB8AC3E}">
        <p14:creationId xmlns:p14="http://schemas.microsoft.com/office/powerpoint/2010/main" val="2394602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Calibri"/>
                <a:ea typeface="+mn-ea"/>
                <a:cs typeface="+mn-cs"/>
              </a:rPr>
              <a:t>This study illustrates the robustness of the mRNA assays, enabling testing in clinical routine</a:t>
            </a:r>
          </a:p>
          <a:p>
            <a:r>
              <a:rPr lang="en-US" sz="1200" b="0" i="0" u="none" strike="noStrike" kern="1200" baseline="0" dirty="0" smtClean="0">
                <a:solidFill>
                  <a:schemeClr val="tx1"/>
                </a:solidFill>
                <a:latin typeface="Calibri"/>
                <a:ea typeface="+mn-ea"/>
                <a:cs typeface="+mn-cs"/>
              </a:rPr>
              <a:t>laboratories and molecular pathology laboratories where the here described automated RNA extraction and</a:t>
            </a:r>
          </a:p>
          <a:p>
            <a:r>
              <a:rPr lang="en-US" sz="1200" b="0" i="0" u="none" strike="noStrike" kern="1200" baseline="0" dirty="0" smtClean="0">
                <a:solidFill>
                  <a:schemeClr val="tx1"/>
                </a:solidFill>
                <a:latin typeface="Calibri"/>
                <a:ea typeface="+mn-ea"/>
                <a:cs typeface="+mn-cs"/>
              </a:rPr>
              <a:t>PCR platforms are available.</a:t>
            </a:r>
            <a:endParaRPr lang="en-US" sz="1200" kern="1200" dirty="0" smtClean="0">
              <a:solidFill>
                <a:schemeClr val="tx1"/>
              </a:solidFill>
              <a:effectLst/>
              <a:latin typeface="Calibri"/>
              <a:ea typeface="+mn-ea"/>
              <a:cs typeface="+mn-cs"/>
            </a:endParaRPr>
          </a:p>
          <a:p>
            <a:pPr marL="0" marR="0" indent="0" algn="l" defTabSz="45669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Calibri"/>
              <a:ea typeface="+mn-ea"/>
              <a:cs typeface="+mn-cs"/>
            </a:endParaRPr>
          </a:p>
          <a:p>
            <a:r>
              <a:rPr lang="en-US" sz="1200" b="0" i="0" u="none" strike="noStrike" kern="1200" baseline="0" dirty="0" smtClean="0">
                <a:solidFill>
                  <a:schemeClr val="tx1"/>
                </a:solidFill>
                <a:latin typeface="Calibri"/>
                <a:ea typeface="+mn-ea"/>
                <a:cs typeface="+mn-cs"/>
              </a:rPr>
              <a:t>Influence of temperature and time on RNA value using samples collected in stabilization buffer. The influence of RNA degradation </a:t>
            </a:r>
            <a:r>
              <a:rPr lang="en-US" sz="1200" b="0" i="0" u="none" strike="noStrike" kern="1200" baseline="0" dirty="0" err="1" smtClean="0">
                <a:solidFill>
                  <a:schemeClr val="tx1"/>
                </a:solidFill>
                <a:latin typeface="Calibri"/>
                <a:ea typeface="+mn-ea"/>
                <a:cs typeface="+mn-cs"/>
              </a:rPr>
              <a:t>onRNA</a:t>
            </a:r>
            <a:r>
              <a:rPr lang="en-US" sz="1200" b="0" i="0" u="none" strike="noStrike" kern="1200" baseline="0" dirty="0" smtClean="0">
                <a:solidFill>
                  <a:schemeClr val="tx1"/>
                </a:solidFill>
                <a:latin typeface="Calibri"/>
                <a:ea typeface="+mn-ea"/>
                <a:cs typeface="+mn-cs"/>
              </a:rPr>
              <a:t> level should not be greater than 15% as indicated by dotted line</a:t>
            </a:r>
          </a:p>
          <a:p>
            <a:r>
              <a:rPr lang="mr-IN" sz="1200" b="0" i="0" u="none" strike="noStrike" kern="1200" baseline="0" dirty="0" smtClean="0">
                <a:solidFill>
                  <a:schemeClr val="tx1"/>
                </a:solidFill>
                <a:latin typeface="Calibri"/>
                <a:ea typeface="+mn-ea"/>
                <a:cs typeface="+mn-cs"/>
              </a:rPr>
              <a:t>at 85%</a:t>
            </a:r>
            <a:endParaRPr lang="en-US" sz="1200" kern="1200" dirty="0" smtClean="0">
              <a:solidFill>
                <a:schemeClr val="tx1"/>
              </a:solidFill>
              <a:effectLst/>
              <a:latin typeface="Calibri"/>
              <a:ea typeface="+mn-ea"/>
              <a:cs typeface="+mn-cs"/>
            </a:endParaRPr>
          </a:p>
          <a:p>
            <a:pPr marL="0" marR="0" indent="0" algn="l" defTabSz="45669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Calibri"/>
              <a:ea typeface="+mn-ea"/>
              <a:cs typeface="+mn-cs"/>
            </a:endParaRPr>
          </a:p>
          <a:p>
            <a:pPr marL="0" marR="0" indent="0" algn="l" defTabSz="45669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alibri"/>
                <a:ea typeface="+mn-ea"/>
                <a:cs typeface="+mn-cs"/>
              </a:rPr>
              <a:t>Scatter plot showing the correlation between the likelihood profiles for high-grade PCa upon biopsy obtained for 99 urine samples analyzed at Lab. A and Lab. B with y = 0.982, r = 0.997 and P &lt; 0.001 </a:t>
            </a:r>
            <a:endParaRPr lang="en-US" dirty="0" smtClean="0"/>
          </a:p>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15</a:t>
            </a:fld>
            <a:endParaRPr lang="en-US" dirty="0"/>
          </a:p>
        </p:txBody>
      </p:sp>
    </p:spTree>
    <p:extLst>
      <p:ext uri="{BB962C8B-B14F-4D97-AF65-F5344CB8AC3E}">
        <p14:creationId xmlns:p14="http://schemas.microsoft.com/office/powerpoint/2010/main" val="3575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109464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solidFill>
                  <a:srgbClr val="00006B"/>
                </a:solidFill>
                <a:latin typeface="Sans pro light"/>
                <a:cs typeface="Sans pro light"/>
              </a:rPr>
              <a:t>RT </a:t>
            </a:r>
            <a:r>
              <a:rPr lang="en-US" dirty="0" err="1" smtClean="0">
                <a:solidFill>
                  <a:srgbClr val="00006B"/>
                </a:solidFill>
                <a:latin typeface="Sans pro light"/>
                <a:cs typeface="Sans pro light"/>
              </a:rPr>
              <a:t>qPCR</a:t>
            </a:r>
            <a:r>
              <a:rPr lang="en-US" dirty="0" smtClean="0">
                <a:solidFill>
                  <a:srgbClr val="00006B"/>
                </a:solidFill>
                <a:latin typeface="Sans pro light"/>
                <a:cs typeface="Sans pro light"/>
              </a:rPr>
              <a:t> method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solidFill>
                  <a:srgbClr val="00006B"/>
                </a:solidFill>
                <a:latin typeface="Sans pro light"/>
                <a:cs typeface="Sans pro light"/>
              </a:rPr>
              <a:t>Urine-based test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solidFill>
                  <a:srgbClr val="00006B"/>
                </a:solidFill>
                <a:latin typeface="Sans pro light"/>
                <a:cs typeface="Sans pro light"/>
              </a:rPr>
              <a:t>Two mRNA genes (HOXC3, DLX1)</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solidFill>
                  <a:srgbClr val="00006B"/>
                </a:solidFill>
                <a:latin typeface="Sans pro light"/>
                <a:cs typeface="Sans pro light"/>
              </a:rPr>
              <a:t>LDT under CLIA</a:t>
            </a:r>
          </a:p>
          <a:p>
            <a:pPr marL="0" marR="0" indent="0" algn="l" defTabSz="456697" rtl="0" eaLnBrk="1" fontAlgn="auto" latinLnBrk="0" hangingPunct="1">
              <a:lnSpc>
                <a:spcPct val="100000"/>
              </a:lnSpc>
              <a:spcBef>
                <a:spcPts val="0"/>
              </a:spcBef>
              <a:spcAft>
                <a:spcPts val="0"/>
              </a:spcAft>
              <a:buClrTx/>
              <a:buSzTx/>
              <a:buFontTx/>
              <a:buNone/>
              <a:tabLst/>
              <a:defRPr/>
            </a:pPr>
            <a:r>
              <a:rPr lang="en-US" smtClean="0">
                <a:solidFill>
                  <a:srgbClr val="00006B"/>
                </a:solidFill>
                <a:latin typeface="Sans pro light"/>
                <a:cs typeface="Sans pro light"/>
              </a:rPr>
              <a:t>CE marked IVD kit </a:t>
            </a:r>
            <a:endParaRPr lang="en-US" sz="1200" dirty="0">
              <a:solidFill>
                <a:schemeClr val="accent2"/>
              </a:solidFill>
              <a:latin typeface="Open sans light"/>
              <a:cs typeface="Open sans light"/>
            </a:endParaRPr>
          </a:p>
        </p:txBody>
      </p:sp>
      <p:sp>
        <p:nvSpPr>
          <p:cNvPr id="4" name="Slide Number Placeholder 3"/>
          <p:cNvSpPr>
            <a:spLocks noGrp="1"/>
          </p:cNvSpPr>
          <p:nvPr>
            <p:ph type="sldNum" sz="quarter" idx="10"/>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239460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4E8D62-D41F-6042-BCDF-79D228EFA10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4258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to communicate</a:t>
            </a:r>
            <a:r>
              <a:rPr lang="en-US" baseline="0" dirty="0" smtClean="0"/>
              <a:t> with mid-level practitioners /office staff:</a:t>
            </a:r>
          </a:p>
          <a:p>
            <a:pPr marL="685297" lvl="1" indent="-228600">
              <a:buFont typeface="+mj-lt"/>
              <a:buAutoNum type="arabicPeriod"/>
            </a:pPr>
            <a:r>
              <a:rPr lang="en-US" baseline="0" dirty="0" smtClean="0"/>
              <a:t>Genomic Markers </a:t>
            </a:r>
          </a:p>
          <a:p>
            <a:pPr marL="685297" lvl="1" indent="-228600">
              <a:buFont typeface="+mj-lt"/>
              <a:buAutoNum type="arabicPeriod"/>
            </a:pPr>
            <a:r>
              <a:rPr lang="en-US" baseline="0" dirty="0" smtClean="0"/>
              <a:t>What is the challenge (do they know biopsies only test a small % and why) </a:t>
            </a:r>
          </a:p>
          <a:p>
            <a:pPr marL="685297" lvl="1" indent="-228600">
              <a:buFont typeface="+mj-lt"/>
              <a:buAutoNum type="arabicPeriod"/>
            </a:pPr>
            <a:r>
              <a:rPr lang="en-US" baseline="0" dirty="0" smtClean="0"/>
              <a:t>What are patient challenges (want confirmation that a neg. is a neg.)</a:t>
            </a:r>
          </a:p>
          <a:p>
            <a:pPr marL="685297" lvl="1" indent="-228600">
              <a:buFont typeface="+mj-lt"/>
              <a:buAutoNum type="arabicPeriod"/>
            </a:pPr>
            <a:r>
              <a:rPr lang="en-US" baseline="0" dirty="0" smtClean="0"/>
              <a:t>What is the solution </a:t>
            </a:r>
            <a:r>
              <a:rPr lang="en-US" baseline="0" dirty="0" err="1" smtClean="0"/>
              <a:t>MDx</a:t>
            </a:r>
            <a:r>
              <a:rPr lang="en-US" baseline="0" dirty="0" smtClean="0"/>
              <a:t> and how does it change practice and improve patient care (its worth the effort)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20</a:t>
            </a:fld>
            <a:endParaRPr lang="en-US" dirty="0"/>
          </a:p>
        </p:txBody>
      </p:sp>
    </p:spTree>
    <p:extLst>
      <p:ext uri="{BB962C8B-B14F-4D97-AF65-F5344CB8AC3E}">
        <p14:creationId xmlns:p14="http://schemas.microsoft.com/office/powerpoint/2010/main" val="2021977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talked a little bit about wher</a:t>
            </a:r>
            <a:r>
              <a:rPr lang="en-US" baseline="0" dirty="0" smtClean="0"/>
              <a:t>e markers fit and which ones are being used in your practice but why does it matter and what is the first step for patients.</a:t>
            </a:r>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21</a:t>
            </a:fld>
            <a:endParaRPr lang="en-US" dirty="0"/>
          </a:p>
        </p:txBody>
      </p:sp>
    </p:spTree>
    <p:extLst>
      <p:ext uri="{BB962C8B-B14F-4D97-AF65-F5344CB8AC3E}">
        <p14:creationId xmlns:p14="http://schemas.microsoft.com/office/powerpoint/2010/main" val="105355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remember MEN DON’T LIKE</a:t>
            </a:r>
            <a:r>
              <a:rPr lang="en-US" baseline="0" dirty="0" smtClean="0"/>
              <a:t> THEM</a:t>
            </a:r>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22</a:t>
            </a:fld>
            <a:endParaRPr lang="en-US" dirty="0"/>
          </a:p>
        </p:txBody>
      </p:sp>
    </p:spTree>
    <p:extLst>
      <p:ext uri="{BB962C8B-B14F-4D97-AF65-F5344CB8AC3E}">
        <p14:creationId xmlns:p14="http://schemas.microsoft.com/office/powerpoint/2010/main" val="1009629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tint val="75000"/>
                  </a:schemeClr>
                </a:solidFill>
                <a:latin typeface="Open Sans Light"/>
                <a:ea typeface="+mn-ea"/>
                <a:cs typeface="+mn-cs"/>
              </a:rPr>
              <a:t>Resnick M et al. Repeat Prostate Biopsy and the Incremental Risk of Clinically Insignificant Prostate Cancer. Urology 2011. Mar 77: 548–552</a:t>
            </a:r>
          </a:p>
          <a:p>
            <a:endParaRPr lang="en-US" dirty="0" smtClean="0"/>
          </a:p>
          <a:p>
            <a:endParaRPr lang="en-US" dirty="0" smtClean="0"/>
          </a:p>
          <a:p>
            <a:r>
              <a:rPr lang="en-US" dirty="0" smtClean="0"/>
              <a:t>Why do we keep biasing</a:t>
            </a:r>
            <a:r>
              <a:rPr lang="en-US" baseline="0" dirty="0" smtClean="0"/>
              <a:t> men:</a:t>
            </a:r>
          </a:p>
          <a:p>
            <a:r>
              <a:rPr lang="en-US" baseline="0" dirty="0" smtClean="0"/>
              <a:t>	1</a:t>
            </a:r>
            <a:r>
              <a:rPr lang="en-US" baseline="30000" dirty="0" smtClean="0"/>
              <a:t>st</a:t>
            </a:r>
            <a:r>
              <a:rPr lang="en-US" baseline="0" dirty="0" smtClean="0"/>
              <a:t> biopsy 65% significant cancers are found</a:t>
            </a:r>
          </a:p>
          <a:p>
            <a:r>
              <a:rPr lang="en-US" baseline="0" dirty="0" smtClean="0"/>
              <a:t>	2</a:t>
            </a:r>
            <a:r>
              <a:rPr lang="en-US" baseline="30000" dirty="0" smtClean="0"/>
              <a:t>nd</a:t>
            </a:r>
            <a:r>
              <a:rPr lang="en-US" baseline="0" dirty="0" smtClean="0"/>
              <a:t> biopsy another 53% of significant cancers are found</a:t>
            </a:r>
          </a:p>
          <a:p>
            <a:r>
              <a:rPr lang="en-US" baseline="0" dirty="0" smtClean="0"/>
              <a:t>	3</a:t>
            </a:r>
            <a:r>
              <a:rPr lang="en-US" baseline="30000" dirty="0" smtClean="0"/>
              <a:t>rd</a:t>
            </a:r>
            <a:r>
              <a:rPr lang="en-US" baseline="0" dirty="0" smtClean="0"/>
              <a:t> biopsy we find another 52% significant cancers</a:t>
            </a:r>
          </a:p>
          <a:p>
            <a:endParaRPr lang="en-US" baseline="0" dirty="0" smtClean="0"/>
          </a:p>
          <a:p>
            <a:r>
              <a:rPr lang="en-US" baseline="0" dirty="0" smtClean="0"/>
              <a:t>		****SIGNIFICANT CANCER***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23</a:t>
            </a:fld>
            <a:endParaRPr lang="en-US" dirty="0"/>
          </a:p>
        </p:txBody>
      </p:sp>
    </p:spTree>
    <p:extLst>
      <p:ext uri="{BB962C8B-B14F-4D97-AF65-F5344CB8AC3E}">
        <p14:creationId xmlns:p14="http://schemas.microsoft.com/office/powerpoint/2010/main" val="288870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175672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tint val="75000"/>
                  </a:schemeClr>
                </a:solidFill>
                <a:latin typeface="Open Sans Light"/>
                <a:ea typeface="+mn-ea"/>
                <a:cs typeface="+mn-cs"/>
              </a:rPr>
              <a:t>Loeb S, Carter HB, Berndt SI, et al. Complications after prostate biopsy: data from SEER-Medicare. J Urol. 2011;186:1830-1834</a:t>
            </a:r>
          </a:p>
          <a:p>
            <a:endParaRPr lang="en-US" dirty="0" smtClean="0"/>
          </a:p>
          <a:p>
            <a:endParaRPr lang="en-US" dirty="0" smtClean="0"/>
          </a:p>
          <a:p>
            <a:r>
              <a:rPr lang="en-US" dirty="0" smtClean="0"/>
              <a:t>I question this rate in my clinic and I doubt</a:t>
            </a:r>
            <a:r>
              <a:rPr lang="en-US" baseline="0" dirty="0" smtClean="0"/>
              <a:t> your clinic has this rate but the fact is its happening in clinics somewhere in the US.</a:t>
            </a:r>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24</a:t>
            </a:fld>
            <a:endParaRPr lang="en-US" dirty="0"/>
          </a:p>
        </p:txBody>
      </p:sp>
    </p:spTree>
    <p:extLst>
      <p:ext uri="{BB962C8B-B14F-4D97-AF65-F5344CB8AC3E}">
        <p14:creationId xmlns:p14="http://schemas.microsoft.com/office/powerpoint/2010/main" val="3030322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600"/>
              </a:spcBef>
              <a:spcAft>
                <a:spcPts val="600"/>
              </a:spcAft>
              <a:buClr>
                <a:srgbClr val="FF6600"/>
              </a:buClr>
              <a:buFont typeface="Wingdings" charset="2"/>
              <a:buChar char="§"/>
            </a:pPr>
            <a:r>
              <a:rPr lang="en-US" sz="1200" dirty="0" smtClean="0">
                <a:solidFill>
                  <a:srgbClr val="23097C"/>
                </a:solidFill>
              </a:rPr>
              <a:t>“epi” means</a:t>
            </a:r>
            <a:r>
              <a:rPr lang="en-US" sz="1200" baseline="0" dirty="0" smtClean="0">
                <a:solidFill>
                  <a:srgbClr val="23097C"/>
                </a:solidFill>
              </a:rPr>
              <a:t> above so “above the genes”</a:t>
            </a:r>
          </a:p>
          <a:p>
            <a:pPr marL="228600" indent="-228600">
              <a:spcBef>
                <a:spcPts val="600"/>
              </a:spcBef>
              <a:spcAft>
                <a:spcPts val="600"/>
              </a:spcAft>
              <a:buClr>
                <a:srgbClr val="FF6600"/>
              </a:buClr>
              <a:buFont typeface="Wingdings" charset="2"/>
              <a:buChar char="§"/>
            </a:pPr>
            <a:r>
              <a:rPr lang="en-US" sz="1200" baseline="0" dirty="0" smtClean="0">
                <a:solidFill>
                  <a:srgbClr val="23097C"/>
                </a:solidFill>
              </a:rPr>
              <a:t>** This test looks at epigenetic changes in methylation of cancer cells</a:t>
            </a:r>
            <a:endParaRPr lang="en-US" sz="1200" dirty="0" smtClean="0">
              <a:solidFill>
                <a:srgbClr val="23097C"/>
              </a:solidFill>
            </a:endParaRPr>
          </a:p>
          <a:p>
            <a:pPr marL="228600" indent="-228600">
              <a:spcBef>
                <a:spcPts val="600"/>
              </a:spcBef>
              <a:spcAft>
                <a:spcPts val="600"/>
              </a:spcAft>
              <a:buClr>
                <a:srgbClr val="FF6600"/>
              </a:buClr>
              <a:buFont typeface="Wingdings" charset="2"/>
              <a:buChar char="§"/>
            </a:pPr>
            <a:r>
              <a:rPr lang="en-US" sz="1200" dirty="0" smtClean="0">
                <a:solidFill>
                  <a:srgbClr val="23097C"/>
                </a:solidFill>
              </a:rPr>
              <a:t>Study of changes in gene expression when certain genes being turned “off or on” </a:t>
            </a:r>
          </a:p>
          <a:p>
            <a:pPr marL="228600" indent="-228600">
              <a:spcBef>
                <a:spcPts val="600"/>
              </a:spcBef>
              <a:spcAft>
                <a:spcPts val="600"/>
              </a:spcAft>
              <a:buClr>
                <a:srgbClr val="FF6600"/>
              </a:buClr>
              <a:buFont typeface="Wingdings" charset="2"/>
              <a:buChar char="§"/>
            </a:pPr>
            <a:r>
              <a:rPr lang="en-US" sz="1200" dirty="0" smtClean="0">
                <a:solidFill>
                  <a:srgbClr val="23097C"/>
                </a:solidFill>
              </a:rPr>
              <a:t>This switch, caused by methylation, alters the function and/or regulation of these genes, without altering the actual DNA sequences</a:t>
            </a:r>
          </a:p>
          <a:p>
            <a:pPr marL="228600" indent="-228600">
              <a:spcBef>
                <a:spcPts val="1200"/>
              </a:spcBef>
              <a:spcAft>
                <a:spcPts val="600"/>
              </a:spcAft>
              <a:buClr>
                <a:srgbClr val="FF6600"/>
              </a:buClr>
              <a:buFont typeface="Wingdings" charset="2"/>
              <a:buChar char="§"/>
            </a:pPr>
            <a:r>
              <a:rPr lang="en-US" sz="1200" dirty="0" smtClean="0">
                <a:solidFill>
                  <a:srgbClr val="23097C"/>
                </a:solidFill>
              </a:rPr>
              <a:t>Unlike simple genetics based on changes to the DNA sequence (the genotype), </a:t>
            </a:r>
            <a:r>
              <a:rPr lang="en-US" sz="1200" i="1" dirty="0" smtClean="0">
                <a:solidFill>
                  <a:srgbClr val="23097C"/>
                </a:solidFill>
              </a:rPr>
              <a:t>epigenetics </a:t>
            </a:r>
            <a:r>
              <a:rPr lang="en-US" sz="1200" dirty="0" smtClean="0">
                <a:solidFill>
                  <a:srgbClr val="23097C"/>
                </a:solidFill>
              </a:rPr>
              <a:t>refers to methylation changes from other causes</a:t>
            </a:r>
          </a:p>
          <a:p>
            <a:pPr marL="228600" indent="-228600">
              <a:spcBef>
                <a:spcPts val="1200"/>
              </a:spcBef>
              <a:spcAft>
                <a:spcPts val="600"/>
              </a:spcAft>
              <a:buClr>
                <a:srgbClr val="FF6600"/>
              </a:buClr>
              <a:buFont typeface="Wingdings" charset="2"/>
              <a:buChar char="§"/>
            </a:pPr>
            <a:r>
              <a:rPr lang="en-US" sz="1200" dirty="0" smtClean="0">
                <a:solidFill>
                  <a:srgbClr val="23097C"/>
                </a:solidFill>
              </a:rPr>
              <a:t>Epi- (Greek: επί- over, outside of, around) -genetics</a:t>
            </a:r>
          </a:p>
          <a:p>
            <a:pPr>
              <a:buClr>
                <a:srgbClr val="FF6600"/>
              </a:buClr>
            </a:pPr>
            <a:endParaRPr lang="en-US" sz="1200" dirty="0" smtClean="0">
              <a:solidFill>
                <a:srgbClr val="23097C"/>
              </a:solidFill>
            </a:endParaRPr>
          </a:p>
          <a:p>
            <a:pPr>
              <a:buClr>
                <a:srgbClr val="FF6600"/>
              </a:buClr>
            </a:pPr>
            <a:endParaRPr lang="en-US" sz="1200" dirty="0" smtClean="0">
              <a:solidFill>
                <a:srgbClr val="23097C"/>
              </a:solidFill>
            </a:endParaRPr>
          </a:p>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28</a:t>
            </a:fld>
            <a:endParaRPr lang="en-US" dirty="0"/>
          </a:p>
        </p:txBody>
      </p:sp>
    </p:spTree>
    <p:extLst>
      <p:ext uri="{BB962C8B-B14F-4D97-AF65-F5344CB8AC3E}">
        <p14:creationId xmlns:p14="http://schemas.microsoft.com/office/powerpoint/2010/main" val="1677486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to communicate</a:t>
            </a:r>
            <a:r>
              <a:rPr lang="en-US" baseline="0" dirty="0" smtClean="0"/>
              <a:t> with mid-level practitioners /office staff:</a:t>
            </a:r>
          </a:p>
          <a:p>
            <a:pPr marL="685297" lvl="1" indent="-228600">
              <a:buFont typeface="+mj-lt"/>
              <a:buAutoNum type="arabicPeriod"/>
            </a:pPr>
            <a:r>
              <a:rPr lang="en-US" baseline="0" dirty="0" smtClean="0"/>
              <a:t>Genomic Markers </a:t>
            </a:r>
          </a:p>
          <a:p>
            <a:pPr marL="685297" lvl="1" indent="-228600">
              <a:buFont typeface="+mj-lt"/>
              <a:buAutoNum type="arabicPeriod"/>
            </a:pPr>
            <a:r>
              <a:rPr lang="en-US" baseline="0" dirty="0" smtClean="0"/>
              <a:t>What is the challenge (do they know biopsies only test a small % and why) </a:t>
            </a:r>
          </a:p>
          <a:p>
            <a:pPr marL="685297" lvl="1" indent="-228600">
              <a:buFont typeface="+mj-lt"/>
              <a:buAutoNum type="arabicPeriod"/>
            </a:pPr>
            <a:r>
              <a:rPr lang="en-US" baseline="0" dirty="0" smtClean="0"/>
              <a:t>What are patient challenges (want confirmation that a neg. is a neg.)</a:t>
            </a:r>
          </a:p>
          <a:p>
            <a:pPr marL="685297" lvl="1" indent="-228600">
              <a:buFont typeface="+mj-lt"/>
              <a:buAutoNum type="arabicPeriod"/>
            </a:pPr>
            <a:r>
              <a:rPr lang="en-US" baseline="0" dirty="0" smtClean="0"/>
              <a:t>What is the solution </a:t>
            </a:r>
            <a:r>
              <a:rPr lang="en-US" baseline="0" dirty="0" err="1" smtClean="0"/>
              <a:t>MDx</a:t>
            </a:r>
            <a:r>
              <a:rPr lang="en-US" baseline="0" dirty="0" smtClean="0"/>
              <a:t> and how does it change practice and improve patient care (its worth the effort)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35</a:t>
            </a:fld>
            <a:endParaRPr lang="en-US" dirty="0"/>
          </a:p>
        </p:txBody>
      </p:sp>
    </p:spTree>
    <p:extLst>
      <p:ext uri="{BB962C8B-B14F-4D97-AF65-F5344CB8AC3E}">
        <p14:creationId xmlns:p14="http://schemas.microsoft.com/office/powerpoint/2010/main" val="202197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baseline="0" dirty="0" smtClean="0"/>
              <a:t>You have heard about genomic testing, the human genome project and more – this is leading to individualizing patient care.</a:t>
            </a:r>
            <a:endParaRPr lang="en-US" dirty="0" smtClean="0"/>
          </a:p>
          <a:p>
            <a:r>
              <a:rPr lang="en-US" dirty="0" smtClean="0"/>
              <a:t>Personalized</a:t>
            </a:r>
            <a:r>
              <a:rPr lang="en-US" baseline="0" dirty="0" smtClean="0"/>
              <a:t> care is a key trend in health care.  In every disease state we would like to know how to find significant disease, who to treat and how best to treat each individual.  Markers are the key to accomplishing this. </a:t>
            </a:r>
            <a:endParaRPr lang="en-US" dirty="0"/>
          </a:p>
        </p:txBody>
      </p:sp>
      <p:sp>
        <p:nvSpPr>
          <p:cNvPr id="4" name="Slide Number Placeholder 3"/>
          <p:cNvSpPr>
            <a:spLocks noGrp="1"/>
          </p:cNvSpPr>
          <p:nvPr>
            <p:ph type="sldNum" sz="quarter" idx="10"/>
          </p:nvPr>
        </p:nvSpPr>
        <p:spPr/>
        <p:txBody>
          <a:bodyPr/>
          <a:lstStyle/>
          <a:p>
            <a:fld id="{1C17F883-AA5C-4305-8099-FC8F8F4A32C5}" type="slidenum">
              <a:rPr lang="en-US" altLang="en-US" smtClean="0"/>
              <a:pPr/>
              <a:t>5</a:t>
            </a:fld>
            <a:endParaRPr lang="en-US" altLang="en-US" dirty="0"/>
          </a:p>
        </p:txBody>
      </p:sp>
    </p:spTree>
    <p:extLst>
      <p:ext uri="{BB962C8B-B14F-4D97-AF65-F5344CB8AC3E}">
        <p14:creationId xmlns:p14="http://schemas.microsoft.com/office/powerpoint/2010/main" val="391662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7F883-AA5C-4305-8099-FC8F8F4A32C5}" type="slidenum">
              <a:rPr lang="en-US" altLang="en-US" smtClean="0"/>
              <a:pPr/>
              <a:t>6</a:t>
            </a:fld>
            <a:endParaRPr lang="en-US" altLang="en-US"/>
          </a:p>
        </p:txBody>
      </p:sp>
    </p:spTree>
    <p:extLst>
      <p:ext uri="{BB962C8B-B14F-4D97-AF65-F5344CB8AC3E}">
        <p14:creationId xmlns:p14="http://schemas.microsoft.com/office/powerpoint/2010/main" val="144131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know the challenges of PSA as</a:t>
            </a:r>
            <a:r>
              <a:rPr lang="en-US" baseline="0" dirty="0" smtClean="0"/>
              <a:t> marker,  and the criticism we are under for over treating prostate cancer.  Markers are tools that have been used in other diseases (breast) for years and are now in the urology realm.  They are tools that help provide us with more information as we address these key decision making times.</a:t>
            </a:r>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89314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rPr>
              <a:t>One of the most common questions I get Is</a:t>
            </a:r>
            <a:r>
              <a:rPr lang="en-US" baseline="0" dirty="0" smtClean="0">
                <a:latin typeface="Arial" charset="0"/>
              </a:rPr>
              <a:t> how do we engage the patient groups.  Do’s and Don’ts</a:t>
            </a:r>
            <a:endParaRPr lang="en-US" dirty="0" smtClean="0">
              <a:latin typeface="Arial" charset="0"/>
            </a:endParaRPr>
          </a:p>
          <a:p>
            <a:pPr eaLnBrk="1" hangingPunct="1"/>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9C585A07-285C-DF42-9D82-6A374F058838}" type="slidenum">
              <a:rPr lang="en-US" smtClean="0"/>
              <a:t>8</a:t>
            </a:fld>
            <a:endParaRPr lang="en-US" dirty="0"/>
          </a:p>
        </p:txBody>
      </p:sp>
    </p:spTree>
    <p:extLst>
      <p:ext uri="{BB962C8B-B14F-4D97-AF65-F5344CB8AC3E}">
        <p14:creationId xmlns:p14="http://schemas.microsoft.com/office/powerpoint/2010/main" val="410845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to communicate</a:t>
            </a:r>
            <a:r>
              <a:rPr lang="en-US" baseline="0" dirty="0" smtClean="0"/>
              <a:t> with mid-level practitioners /office staff:</a:t>
            </a:r>
          </a:p>
          <a:p>
            <a:pPr marL="685297" lvl="1" indent="-228600">
              <a:buFont typeface="+mj-lt"/>
              <a:buAutoNum type="arabicPeriod"/>
            </a:pPr>
            <a:r>
              <a:rPr lang="en-US" baseline="0" dirty="0" smtClean="0"/>
              <a:t>Genomic Markers </a:t>
            </a:r>
          </a:p>
          <a:p>
            <a:pPr marL="685297" lvl="1" indent="-228600">
              <a:buFont typeface="+mj-lt"/>
              <a:buAutoNum type="arabicPeriod"/>
            </a:pPr>
            <a:r>
              <a:rPr lang="en-US" baseline="0" dirty="0" smtClean="0"/>
              <a:t>What is the challenge (do they know biopsies only test a small % and why) </a:t>
            </a:r>
          </a:p>
          <a:p>
            <a:pPr marL="685297" lvl="1" indent="-228600">
              <a:buFont typeface="+mj-lt"/>
              <a:buAutoNum type="arabicPeriod"/>
            </a:pPr>
            <a:r>
              <a:rPr lang="en-US" baseline="0" dirty="0" smtClean="0"/>
              <a:t>What are patient challenges (want confirmation that a neg. is a neg.)</a:t>
            </a:r>
          </a:p>
          <a:p>
            <a:pPr marL="685297" lvl="1" indent="-228600">
              <a:buFont typeface="+mj-lt"/>
              <a:buAutoNum type="arabicPeriod"/>
            </a:pPr>
            <a:r>
              <a:rPr lang="en-US" baseline="0" dirty="0" smtClean="0"/>
              <a:t>What is the solution </a:t>
            </a:r>
            <a:r>
              <a:rPr lang="en-US" baseline="0" dirty="0" err="1" smtClean="0"/>
              <a:t>MDx</a:t>
            </a:r>
            <a:r>
              <a:rPr lang="en-US" baseline="0" dirty="0" smtClean="0"/>
              <a:t> and how does it change practice and improve patient care (its worth the effort)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202197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0535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non-invasive urine based test to identify men </a:t>
            </a:r>
          </a:p>
          <a:p>
            <a:r>
              <a:rPr lang="en-US" dirty="0" smtClean="0"/>
              <a:t>at high risk for aggressive cancer 	</a:t>
            </a:r>
          </a:p>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95648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rgbClr val="F68A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6426223" y="3706854"/>
            <a:ext cx="5882547" cy="7777029"/>
          </a:xfrm>
        </p:spPr>
        <p:txBody>
          <a:bodyPr>
            <a:normAutofit/>
          </a:bodyPr>
          <a:lstStyle>
            <a:lvl1pPr>
              <a:defRPr sz="2800"/>
            </a:lvl1pPr>
          </a:lstStyle>
          <a:p>
            <a:endParaRPr lang="en-US" dirty="0"/>
          </a:p>
        </p:txBody>
      </p:sp>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299538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Phone 6 White">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0102691" y="4239458"/>
            <a:ext cx="4181656" cy="7333648"/>
          </a:xfrm>
        </p:spPr>
        <p:txBody>
          <a:bodyPr>
            <a:normAutofit/>
          </a:bodyPr>
          <a:lstStyle>
            <a:lvl1pPr>
              <a:defRPr sz="2800"/>
            </a:lvl1pPr>
          </a:lstStyle>
          <a:p>
            <a:endParaRPr lang="en-US" dirty="0"/>
          </a:p>
        </p:txBody>
      </p:sp>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163111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Pad Air">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5" name="Picture Placeholder 12"/>
          <p:cNvSpPr>
            <a:spLocks noGrp="1"/>
          </p:cNvSpPr>
          <p:nvPr>
            <p:ph type="pic" sz="quarter" idx="14"/>
          </p:nvPr>
        </p:nvSpPr>
        <p:spPr>
          <a:xfrm>
            <a:off x="8659448" y="4239457"/>
            <a:ext cx="6985290" cy="9729073"/>
          </a:xfrm>
        </p:spPr>
        <p:txBody>
          <a:bodyPr>
            <a:normAutofit/>
          </a:bodyPr>
          <a:lstStyle>
            <a:lvl1pPr>
              <a:defRPr sz="2800"/>
            </a:lvl1pPr>
          </a:lstStyle>
          <a:p>
            <a:endParaRPr lang="en-US" dirty="0"/>
          </a:p>
        </p:txBody>
      </p:sp>
    </p:spTree>
    <p:extLst>
      <p:ext uri="{BB962C8B-B14F-4D97-AF65-F5344CB8AC3E}">
        <p14:creationId xmlns:p14="http://schemas.microsoft.com/office/powerpoint/2010/main" val="28211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7" name="Picture Placeholder 2"/>
          <p:cNvSpPr>
            <a:spLocks noGrp="1"/>
          </p:cNvSpPr>
          <p:nvPr>
            <p:ph type="pic" sz="quarter" idx="13"/>
          </p:nvPr>
        </p:nvSpPr>
        <p:spPr>
          <a:xfrm>
            <a:off x="8216900" y="3779838"/>
            <a:ext cx="7918450" cy="4987925"/>
          </a:xfrm>
        </p:spPr>
        <p:txBody>
          <a:bodyPr/>
          <a:lstStyle/>
          <a:p>
            <a:endParaRPr lang="en-US"/>
          </a:p>
        </p:txBody>
      </p:sp>
    </p:spTree>
    <p:extLst>
      <p:ext uri="{BB962C8B-B14F-4D97-AF65-F5344CB8AC3E}">
        <p14:creationId xmlns:p14="http://schemas.microsoft.com/office/powerpoint/2010/main" val="312717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7" name="Picture Placeholder 2"/>
          <p:cNvSpPr>
            <a:spLocks noGrp="1"/>
          </p:cNvSpPr>
          <p:nvPr>
            <p:ph type="pic" sz="quarter" idx="13"/>
          </p:nvPr>
        </p:nvSpPr>
        <p:spPr>
          <a:xfrm>
            <a:off x="8077200" y="3749677"/>
            <a:ext cx="7918450" cy="4378323"/>
          </a:xfrm>
        </p:spPr>
        <p:txBody>
          <a:bodyPr/>
          <a:lstStyle/>
          <a:p>
            <a:endParaRPr lang="en-US"/>
          </a:p>
        </p:txBody>
      </p:sp>
    </p:spTree>
    <p:extLst>
      <p:ext uri="{BB962C8B-B14F-4D97-AF65-F5344CB8AC3E}">
        <p14:creationId xmlns:p14="http://schemas.microsoft.com/office/powerpoint/2010/main" val="392381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4" name="Picture Placeholder 3"/>
          <p:cNvSpPr>
            <a:spLocks noGrp="1"/>
          </p:cNvSpPr>
          <p:nvPr>
            <p:ph type="pic" sz="quarter" idx="13"/>
          </p:nvPr>
        </p:nvSpPr>
        <p:spPr>
          <a:xfrm>
            <a:off x="-1" y="3318969"/>
            <a:ext cx="24387175" cy="5917778"/>
          </a:xfrm>
        </p:spPr>
        <p:txBody>
          <a:bodyPr/>
          <a:lstStyle/>
          <a:p>
            <a:endParaRPr lang="en-US"/>
          </a:p>
        </p:txBody>
      </p:sp>
    </p:spTree>
    <p:extLst>
      <p:ext uri="{BB962C8B-B14F-4D97-AF65-F5344CB8AC3E}">
        <p14:creationId xmlns:p14="http://schemas.microsoft.com/office/powerpoint/2010/main" val="244403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6540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3871821072"/>
      </p:ext>
    </p:extLst>
  </p:cSld>
  <p:clrMapOvr>
    <a:masterClrMapping/>
  </p:clrMapOvr>
  <p:transition xmlns:p14="http://schemas.microsoft.com/office/powerpoint/2010/main" spd="med" advClick="0">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7744" y="585217"/>
            <a:ext cx="11876047" cy="1682750"/>
          </a:xfrm>
        </p:spPr>
        <p:txBody>
          <a:bodyPr/>
          <a:lstStyle/>
          <a:p>
            <a:r>
              <a:rPr lang="en-US" smtClean="0"/>
              <a:t>Click to edit Master title style</a:t>
            </a:r>
            <a:endParaRPr lang="nl-NL"/>
          </a:p>
        </p:txBody>
      </p:sp>
    </p:spTree>
    <p:extLst>
      <p:ext uri="{BB962C8B-B14F-4D97-AF65-F5344CB8AC3E}">
        <p14:creationId xmlns:p14="http://schemas.microsoft.com/office/powerpoint/2010/main" val="8813818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9468CE9-3F3D-1446-A027-4B4CDD3883B0}" type="slidenum">
              <a:rPr lang="en-US" smtClean="0"/>
              <a:pPr/>
              <a:t>‹#›</a:t>
            </a:fld>
            <a:endParaRPr lang="en-US" dirty="0"/>
          </a:p>
        </p:txBody>
      </p:sp>
    </p:spTree>
    <p:extLst>
      <p:ext uri="{BB962C8B-B14F-4D97-AF65-F5344CB8AC3E}">
        <p14:creationId xmlns:p14="http://schemas.microsoft.com/office/powerpoint/2010/main" val="407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
        <p:nvSpPr>
          <p:cNvPr id="8" name="Picture Placeholder 7"/>
          <p:cNvSpPr>
            <a:spLocks noGrp="1"/>
          </p:cNvSpPr>
          <p:nvPr>
            <p:ph type="pic" sz="quarter" idx="13" hasCustomPrompt="1"/>
          </p:nvPr>
        </p:nvSpPr>
        <p:spPr>
          <a:xfrm>
            <a:off x="9781570" y="1585465"/>
            <a:ext cx="4824036" cy="4824038"/>
          </a:xfrm>
          <a:prstGeom prst="ellipse">
            <a:avLst/>
          </a:prstGeom>
        </p:spPr>
        <p:txBody>
          <a:bodyPr/>
          <a:lstStyle/>
          <a:p>
            <a:r>
              <a:rPr lang="en-US" dirty="0" smtClean="0"/>
              <a:t>Drag and Drop</a:t>
            </a:r>
            <a:endParaRPr lang="en-US" dirty="0"/>
          </a:p>
        </p:txBody>
      </p:sp>
      <p:sp>
        <p:nvSpPr>
          <p:cNvPr id="7" name="Title 1"/>
          <p:cNvSpPr>
            <a:spLocks noGrp="1"/>
          </p:cNvSpPr>
          <p:nvPr>
            <p:ph type="ctrTitle"/>
          </p:nvPr>
        </p:nvSpPr>
        <p:spPr>
          <a:xfrm>
            <a:off x="4759089" y="6809613"/>
            <a:ext cx="14868997" cy="1190422"/>
          </a:xfrm>
        </p:spPr>
        <p:txBody>
          <a:bodyPr>
            <a:noAutofit/>
          </a:bodyPr>
          <a:lstStyle>
            <a:lvl1pPr>
              <a:defRPr>
                <a:solidFill>
                  <a:srgbClr val="F68A00"/>
                </a:solidFill>
              </a:defRPr>
            </a:lvl1pPr>
          </a:lstStyle>
          <a:p>
            <a:endParaRPr lang="en-US" dirty="0">
              <a:solidFill>
                <a:schemeClr val="bg2"/>
              </a:solidFill>
            </a:endParaRPr>
          </a:p>
        </p:txBody>
      </p:sp>
      <p:sp>
        <p:nvSpPr>
          <p:cNvPr id="9" name="Subtitle 2"/>
          <p:cNvSpPr>
            <a:spLocks noGrp="1"/>
          </p:cNvSpPr>
          <p:nvPr>
            <p:ph type="subTitle" idx="1"/>
          </p:nvPr>
        </p:nvSpPr>
        <p:spPr>
          <a:xfrm>
            <a:off x="3658076" y="8638230"/>
            <a:ext cx="17071023" cy="2790560"/>
          </a:xfrm>
        </p:spPr>
        <p:txBody>
          <a:bodyPr>
            <a:noAutofit/>
          </a:bodyPr>
          <a:lstStyle/>
          <a:p>
            <a:endParaRPr lang="en-US" dirty="0"/>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S w Color">
    <p:spTree>
      <p:nvGrpSpPr>
        <p:cNvPr id="1" name=""/>
        <p:cNvGrpSpPr/>
        <p:nvPr/>
      </p:nvGrpSpPr>
      <p:grpSpPr>
        <a:xfrm>
          <a:off x="0" y="0"/>
          <a:ext cx="0" cy="0"/>
          <a:chOff x="0" y="0"/>
          <a:chExt cx="0" cy="0"/>
        </a:xfrm>
      </p:grpSpPr>
      <p:sp>
        <p:nvSpPr>
          <p:cNvPr id="12" name="Subtitle 2"/>
          <p:cNvSpPr txBox="1">
            <a:spLocks/>
          </p:cNvSpPr>
          <p:nvPr userDrawn="1"/>
        </p:nvSpPr>
        <p:spPr>
          <a:xfrm>
            <a:off x="1865622" y="1478876"/>
            <a:ext cx="20655937" cy="839117"/>
          </a:xfrm>
          <a:prstGeom prst="rect">
            <a:avLst/>
          </a:prstGeom>
        </p:spPr>
        <p:txBody>
          <a:bodyPr vert="horz" lIns="217443" tIns="108723" rIns="217443" bIns="10872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200" dirty="0">
              <a:latin typeface="Calibri"/>
              <a:cs typeface="Calibri"/>
            </a:endParaRPr>
          </a:p>
        </p:txBody>
      </p:sp>
      <p:sp>
        <p:nvSpPr>
          <p:cNvPr id="13" name="Subtitle 2"/>
          <p:cNvSpPr txBox="1">
            <a:spLocks/>
          </p:cNvSpPr>
          <p:nvPr userDrawn="1"/>
        </p:nvSpPr>
        <p:spPr>
          <a:xfrm>
            <a:off x="1865622" y="1478876"/>
            <a:ext cx="20655937" cy="839117"/>
          </a:xfrm>
          <a:prstGeom prst="rect">
            <a:avLst/>
          </a:prstGeom>
        </p:spPr>
        <p:txBody>
          <a:bodyPr vert="horz" lIns="217443" tIns="108723" rIns="217443" bIns="10872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200" dirty="0">
              <a:latin typeface="Calibri"/>
              <a:cs typeface="Calibri"/>
            </a:endParaRPr>
          </a:p>
        </p:txBody>
      </p:sp>
      <p:sp>
        <p:nvSpPr>
          <p:cNvPr id="6" name="Slide Number Placeholder 5"/>
          <p:cNvSpPr>
            <a:spLocks noGrp="1"/>
          </p:cNvSpPr>
          <p:nvPr>
            <p:ph type="sldNum" sz="quarter" idx="12"/>
          </p:nvPr>
        </p:nvSpPr>
        <p:spPr/>
        <p:txBody>
          <a:bodyPr/>
          <a:lstStyle/>
          <a:p>
            <a:fld id="{C9468CE9-3F3D-1446-A027-4B4CDD3883B0}" type="slidenum">
              <a:rPr lang="en-US" smtClean="0"/>
              <a:pPr/>
              <a:t>‹#›</a:t>
            </a:fld>
            <a:endParaRPr lang="en-US"/>
          </a:p>
        </p:txBody>
      </p:sp>
      <p:sp>
        <p:nvSpPr>
          <p:cNvPr id="3" name="Content Placeholder 2"/>
          <p:cNvSpPr>
            <a:spLocks noGrp="1"/>
          </p:cNvSpPr>
          <p:nvPr>
            <p:ph sz="quarter" idx="13" hasCustomPrompt="1"/>
          </p:nvPr>
        </p:nvSpPr>
        <p:spPr>
          <a:xfrm>
            <a:off x="1852612" y="403224"/>
            <a:ext cx="21261888" cy="2472373"/>
          </a:xfrm>
        </p:spPr>
        <p:txBody>
          <a:bodyPr anchor="ctr"/>
          <a:lstStyle>
            <a:lvl1pPr marL="0" indent="0">
              <a:buFont typeface="Arial"/>
              <a:buNone/>
              <a:defRPr sz="5900"/>
            </a:lvl1pPr>
            <a:lvl2pPr marL="1087209" indent="0">
              <a:buFont typeface="Arial"/>
              <a:buNone/>
              <a:defRPr/>
            </a:lvl2pPr>
            <a:lvl3pPr marL="2174415" indent="0">
              <a:buFont typeface="Arial"/>
              <a:buNone/>
              <a:defRPr/>
            </a:lvl3pPr>
            <a:lvl4pPr marL="3261632" indent="0">
              <a:buFont typeface="Arial"/>
              <a:buNone/>
              <a:defRPr/>
            </a:lvl4pPr>
            <a:lvl5pPr marL="4348836" indent="0">
              <a:buFont typeface="Arial"/>
              <a:buNone/>
              <a:defRPr/>
            </a:lvl5pPr>
          </a:lstStyle>
          <a:p>
            <a:pPr lvl="0"/>
            <a:r>
              <a:rPr lang="en-US" dirty="0" smtClean="0"/>
              <a:t>Click to add title </a:t>
            </a:r>
            <a:endParaRPr lang="en-US" dirty="0"/>
          </a:p>
        </p:txBody>
      </p:sp>
      <p:sp>
        <p:nvSpPr>
          <p:cNvPr id="8" name="Content Placeholder 7"/>
          <p:cNvSpPr>
            <a:spLocks noGrp="1"/>
          </p:cNvSpPr>
          <p:nvPr>
            <p:ph sz="quarter" idx="14" hasCustomPrompt="1"/>
          </p:nvPr>
        </p:nvSpPr>
        <p:spPr>
          <a:xfrm>
            <a:off x="1852612" y="3273428"/>
            <a:ext cx="21261888" cy="9624131"/>
          </a:xfrm>
        </p:spPr>
        <p:txBody>
          <a:bodyPr/>
          <a:lstStyle>
            <a:lvl1pPr marL="0" indent="0" algn="l">
              <a:buFont typeface="Arial"/>
              <a:buNone/>
              <a:defRPr sz="5300">
                <a:latin typeface="Calibri"/>
                <a:cs typeface="Calibri"/>
              </a:defRPr>
            </a:lvl1pPr>
            <a:lvl2pPr marL="796752" indent="-571375" algn="l">
              <a:buClr>
                <a:srgbClr val="E16D2E"/>
              </a:buClr>
              <a:buFont typeface="Arial"/>
              <a:buChar char="•"/>
              <a:defRPr sz="4000">
                <a:latin typeface="Calibri"/>
                <a:cs typeface="Calibri"/>
              </a:defRPr>
            </a:lvl2pPr>
            <a:lvl3pPr algn="l">
              <a:defRPr sz="3500">
                <a:latin typeface="Helvetica"/>
                <a:cs typeface="Helvetica"/>
              </a:defRPr>
            </a:lvl3pPr>
            <a:lvl4pPr algn="l">
              <a:defRPr sz="3500">
                <a:latin typeface="Helvetica"/>
                <a:cs typeface="Helvetica"/>
              </a:defRPr>
            </a:lvl4pPr>
            <a:lvl5pPr algn="l">
              <a:defRPr sz="3500">
                <a:latin typeface="Helvetica"/>
                <a:cs typeface="Helvetica"/>
              </a:defRPr>
            </a:lvl5pPr>
          </a:lstStyle>
          <a:p>
            <a:pPr lvl="0"/>
            <a:r>
              <a:rPr lang="en-US" dirty="0" smtClean="0"/>
              <a:t>Click to Enter Text</a:t>
            </a:r>
          </a:p>
          <a:p>
            <a:pPr lvl="1"/>
            <a:r>
              <a:rPr lang="en-US" dirty="0" smtClean="0"/>
              <a:t>Bullets</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3901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S w Color">
    <p:spTree>
      <p:nvGrpSpPr>
        <p:cNvPr id="1" name=""/>
        <p:cNvGrpSpPr/>
        <p:nvPr/>
      </p:nvGrpSpPr>
      <p:grpSpPr>
        <a:xfrm>
          <a:off x="0" y="0"/>
          <a:ext cx="0" cy="0"/>
          <a:chOff x="0" y="0"/>
          <a:chExt cx="0" cy="0"/>
        </a:xfrm>
      </p:grpSpPr>
      <p:sp>
        <p:nvSpPr>
          <p:cNvPr id="12" name="Subtitle 2"/>
          <p:cNvSpPr txBox="1">
            <a:spLocks/>
          </p:cNvSpPr>
          <p:nvPr userDrawn="1"/>
        </p:nvSpPr>
        <p:spPr>
          <a:xfrm>
            <a:off x="1865622" y="1478876"/>
            <a:ext cx="20655937" cy="839117"/>
          </a:xfrm>
          <a:prstGeom prst="rect">
            <a:avLst/>
          </a:prstGeom>
        </p:spPr>
        <p:txBody>
          <a:bodyPr vert="horz" lIns="217443" tIns="108723" rIns="217443" bIns="10872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200" dirty="0">
              <a:latin typeface="Calibri"/>
              <a:cs typeface="Calibri"/>
            </a:endParaRPr>
          </a:p>
        </p:txBody>
      </p:sp>
      <p:sp>
        <p:nvSpPr>
          <p:cNvPr id="13" name="Subtitle 2"/>
          <p:cNvSpPr txBox="1">
            <a:spLocks/>
          </p:cNvSpPr>
          <p:nvPr userDrawn="1"/>
        </p:nvSpPr>
        <p:spPr>
          <a:xfrm>
            <a:off x="1865622" y="1478876"/>
            <a:ext cx="20655937" cy="839117"/>
          </a:xfrm>
          <a:prstGeom prst="rect">
            <a:avLst/>
          </a:prstGeom>
        </p:spPr>
        <p:txBody>
          <a:bodyPr vert="horz" lIns="217443" tIns="108723" rIns="217443" bIns="10872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200" dirty="0">
              <a:latin typeface="Calibri"/>
              <a:cs typeface="Calibri"/>
            </a:endParaRPr>
          </a:p>
        </p:txBody>
      </p:sp>
      <p:sp>
        <p:nvSpPr>
          <p:cNvPr id="6" name="Slide Number Placeholder 5"/>
          <p:cNvSpPr>
            <a:spLocks noGrp="1"/>
          </p:cNvSpPr>
          <p:nvPr>
            <p:ph type="sldNum" sz="quarter" idx="12"/>
          </p:nvPr>
        </p:nvSpPr>
        <p:spPr/>
        <p:txBody>
          <a:bodyPr/>
          <a:lstStyle/>
          <a:p>
            <a:fld id="{C9468CE9-3F3D-1446-A027-4B4CDD3883B0}" type="slidenum">
              <a:rPr lang="en-US" smtClean="0"/>
              <a:pPr/>
              <a:t>‹#›</a:t>
            </a:fld>
            <a:endParaRPr lang="en-US"/>
          </a:p>
        </p:txBody>
      </p:sp>
      <p:sp>
        <p:nvSpPr>
          <p:cNvPr id="3" name="Content Placeholder 2"/>
          <p:cNvSpPr>
            <a:spLocks noGrp="1"/>
          </p:cNvSpPr>
          <p:nvPr>
            <p:ph sz="quarter" idx="13" hasCustomPrompt="1"/>
          </p:nvPr>
        </p:nvSpPr>
        <p:spPr>
          <a:xfrm>
            <a:off x="1852612" y="403224"/>
            <a:ext cx="21261888" cy="2472373"/>
          </a:xfrm>
        </p:spPr>
        <p:txBody>
          <a:bodyPr anchor="ctr"/>
          <a:lstStyle>
            <a:lvl1pPr marL="0" indent="0">
              <a:buFont typeface="Arial"/>
              <a:buNone/>
              <a:defRPr sz="5900"/>
            </a:lvl1pPr>
            <a:lvl2pPr marL="1087209" indent="0">
              <a:buFont typeface="Arial"/>
              <a:buNone/>
              <a:defRPr/>
            </a:lvl2pPr>
            <a:lvl3pPr marL="2174415" indent="0">
              <a:buFont typeface="Arial"/>
              <a:buNone/>
              <a:defRPr/>
            </a:lvl3pPr>
            <a:lvl4pPr marL="3261632" indent="0">
              <a:buFont typeface="Arial"/>
              <a:buNone/>
              <a:defRPr/>
            </a:lvl4pPr>
            <a:lvl5pPr marL="4348836" indent="0">
              <a:buFont typeface="Arial"/>
              <a:buNone/>
              <a:defRPr/>
            </a:lvl5pPr>
          </a:lstStyle>
          <a:p>
            <a:pPr lvl="0"/>
            <a:r>
              <a:rPr lang="en-US" dirty="0" smtClean="0"/>
              <a:t>Click to add title </a:t>
            </a:r>
            <a:endParaRPr lang="en-US" dirty="0"/>
          </a:p>
        </p:txBody>
      </p:sp>
      <p:sp>
        <p:nvSpPr>
          <p:cNvPr id="8" name="Content Placeholder 7"/>
          <p:cNvSpPr>
            <a:spLocks noGrp="1"/>
          </p:cNvSpPr>
          <p:nvPr>
            <p:ph sz="quarter" idx="14" hasCustomPrompt="1"/>
          </p:nvPr>
        </p:nvSpPr>
        <p:spPr>
          <a:xfrm>
            <a:off x="1852612" y="3273428"/>
            <a:ext cx="21261888" cy="9624131"/>
          </a:xfrm>
        </p:spPr>
        <p:txBody>
          <a:bodyPr/>
          <a:lstStyle>
            <a:lvl1pPr marL="0" indent="0" algn="l">
              <a:buFont typeface="Arial"/>
              <a:buNone/>
              <a:defRPr sz="5300">
                <a:latin typeface="Calibri"/>
                <a:cs typeface="Calibri"/>
              </a:defRPr>
            </a:lvl1pPr>
            <a:lvl2pPr marL="796752" indent="-571375" algn="l">
              <a:buClr>
                <a:srgbClr val="E16D2E"/>
              </a:buClr>
              <a:buFont typeface="Arial"/>
              <a:buChar char="•"/>
              <a:defRPr sz="4000">
                <a:latin typeface="Calibri"/>
                <a:cs typeface="Calibri"/>
              </a:defRPr>
            </a:lvl2pPr>
            <a:lvl3pPr algn="l">
              <a:defRPr sz="3500">
                <a:latin typeface="Helvetica"/>
                <a:cs typeface="Helvetica"/>
              </a:defRPr>
            </a:lvl3pPr>
            <a:lvl4pPr algn="l">
              <a:defRPr sz="3500">
                <a:latin typeface="Helvetica"/>
                <a:cs typeface="Helvetica"/>
              </a:defRPr>
            </a:lvl4pPr>
            <a:lvl5pPr algn="l">
              <a:defRPr sz="3500">
                <a:latin typeface="Helvetica"/>
                <a:cs typeface="Helvetica"/>
              </a:defRPr>
            </a:lvl5pPr>
          </a:lstStyle>
          <a:p>
            <a:pPr lvl="0"/>
            <a:r>
              <a:rPr lang="en-US" dirty="0" smtClean="0"/>
              <a:t>Click to Enter Text</a:t>
            </a:r>
          </a:p>
          <a:p>
            <a:pPr lvl="1"/>
            <a:r>
              <a:rPr lang="en-US" dirty="0" smtClean="0"/>
              <a:t>Bullets</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84181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pPr/>
              <a:t>‹#›</a:t>
            </a:fld>
            <a:endParaRPr lang="en-US"/>
          </a:p>
        </p:txBody>
      </p:sp>
      <p:sp>
        <p:nvSpPr>
          <p:cNvPr id="11" name="Title 1"/>
          <p:cNvSpPr>
            <a:spLocks noGrp="1"/>
          </p:cNvSpPr>
          <p:nvPr>
            <p:ph type="ctrTitle"/>
          </p:nvPr>
        </p:nvSpPr>
        <p:spPr>
          <a:xfrm>
            <a:off x="1829038" y="567772"/>
            <a:ext cx="20729099" cy="1133517"/>
          </a:xfrm>
        </p:spPr>
        <p:txBody>
          <a:bodyPr>
            <a:noAutofit/>
          </a:bodyPr>
          <a:lstStyle>
            <a:lvl1pPr>
              <a:defRPr>
                <a:solidFill>
                  <a:srgbClr val="000090"/>
                </a:solidFill>
              </a:defRPr>
            </a:lvl1pPr>
          </a:lstStyle>
          <a:p>
            <a:endParaRPr lang="en-US" dirty="0">
              <a:solidFill>
                <a:schemeClr val="bg2"/>
              </a:solidFill>
            </a:endParaRPr>
          </a:p>
        </p:txBody>
      </p:sp>
      <p:sp>
        <p:nvSpPr>
          <p:cNvPr id="12" name="Subtitle 2"/>
          <p:cNvSpPr txBox="1">
            <a:spLocks/>
          </p:cNvSpPr>
          <p:nvPr userDrawn="1"/>
        </p:nvSpPr>
        <p:spPr>
          <a:xfrm>
            <a:off x="1865622" y="1478876"/>
            <a:ext cx="20655937" cy="839117"/>
          </a:xfrm>
          <a:prstGeom prst="rect">
            <a:avLst/>
          </a:prstGeom>
        </p:spPr>
        <p:txBody>
          <a:bodyPr vert="horz" lIns="217443" tIns="108723" rIns="217443" bIns="10872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200" dirty="0">
              <a:solidFill>
                <a:srgbClr val="332A86"/>
              </a:solidFill>
              <a:latin typeface="Helvetica"/>
              <a:cs typeface="Helvetica"/>
            </a:endParaRPr>
          </a:p>
        </p:txBody>
      </p:sp>
      <p:sp>
        <p:nvSpPr>
          <p:cNvPr id="13" name="Subtitle 2"/>
          <p:cNvSpPr txBox="1">
            <a:spLocks/>
          </p:cNvSpPr>
          <p:nvPr userDrawn="1"/>
        </p:nvSpPr>
        <p:spPr>
          <a:xfrm>
            <a:off x="1865622" y="1478876"/>
            <a:ext cx="20655937" cy="839117"/>
          </a:xfrm>
          <a:prstGeom prst="rect">
            <a:avLst/>
          </a:prstGeom>
        </p:spPr>
        <p:txBody>
          <a:bodyPr vert="horz" lIns="217443" tIns="108723" rIns="217443" bIns="10872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200" dirty="0">
              <a:solidFill>
                <a:srgbClr val="332A86"/>
              </a:solidFill>
              <a:latin typeface="Helvetica"/>
              <a:cs typeface="Helvetica"/>
            </a:endParaRPr>
          </a:p>
        </p:txBody>
      </p:sp>
      <p:sp>
        <p:nvSpPr>
          <p:cNvPr id="15" name="Subtitle 2"/>
          <p:cNvSpPr>
            <a:spLocks noGrp="1"/>
          </p:cNvSpPr>
          <p:nvPr>
            <p:ph type="subTitle" idx="1"/>
          </p:nvPr>
        </p:nvSpPr>
        <p:spPr>
          <a:xfrm>
            <a:off x="1852919" y="1433052"/>
            <a:ext cx="20655937" cy="1075880"/>
          </a:xfrm>
        </p:spPr>
        <p:txBody>
          <a:bodyPr>
            <a:noAutofit/>
          </a:bodyPr>
          <a:lstStyle>
            <a:lvl1pPr>
              <a:defRPr sz="3200">
                <a:solidFill>
                  <a:srgbClr val="EE8A12"/>
                </a:solidFill>
              </a:defRPr>
            </a:lvl1pPr>
          </a:lstStyle>
          <a:p>
            <a:endParaRPr lang="en-US" dirty="0"/>
          </a:p>
        </p:txBody>
      </p:sp>
    </p:spTree>
    <p:extLst>
      <p:ext uri="{BB962C8B-B14F-4D97-AF65-F5344CB8AC3E}">
        <p14:creationId xmlns:p14="http://schemas.microsoft.com/office/powerpoint/2010/main" val="62417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sp>
        <p:nvSpPr>
          <p:cNvPr id="4" name="Slide Number Placeholder 5"/>
          <p:cNvSpPr>
            <a:spLocks noGrp="1"/>
          </p:cNvSpPr>
          <p:nvPr>
            <p:ph type="sldNum" sz="quarter" idx="12"/>
          </p:nvPr>
        </p:nvSpPr>
        <p:spPr>
          <a:xfrm>
            <a:off x="22909784" y="403206"/>
            <a:ext cx="824808" cy="676705"/>
          </a:xfrm>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1" y="0"/>
            <a:ext cx="15601949" cy="13716000"/>
          </a:xfrm>
        </p:spPr>
        <p:txBody>
          <a:bodyPr/>
          <a:lstStyle>
            <a:lvl1pPr>
              <a:defRPr baseline="0"/>
            </a:lvl1pPr>
          </a:lstStyle>
          <a:p>
            <a:r>
              <a:rPr lang="en-US" dirty="0" smtClean="0"/>
              <a:t>Drag / Drop / Send to Back</a:t>
            </a:r>
            <a:endParaRPr lang="en-US" dirty="0"/>
          </a:p>
        </p:txBody>
      </p:sp>
      <p:sp>
        <p:nvSpPr>
          <p:cNvPr id="3" name="Slide Number Placeholder 5"/>
          <p:cNvSpPr>
            <a:spLocks noGrp="1"/>
          </p:cNvSpPr>
          <p:nvPr>
            <p:ph type="sldNum" sz="quarter" idx="12"/>
          </p:nvPr>
        </p:nvSpPr>
        <p:spPr>
          <a:xfrm>
            <a:off x="22909784" y="403206"/>
            <a:ext cx="824808" cy="676705"/>
          </a:xfrm>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90986" y="4126611"/>
            <a:ext cx="3983038" cy="3983037"/>
          </a:xfrm>
          <a:ln>
            <a:noFill/>
          </a:ln>
        </p:spPr>
        <p:txBody>
          <a:bodyPr/>
          <a:lstStyle/>
          <a:p>
            <a:endParaRPr lang="en-US"/>
          </a:p>
        </p:txBody>
      </p:sp>
      <p:sp>
        <p:nvSpPr>
          <p:cNvPr id="7" name="Picture Placeholder 2"/>
          <p:cNvSpPr>
            <a:spLocks noGrp="1"/>
          </p:cNvSpPr>
          <p:nvPr>
            <p:ph type="pic" sz="quarter" idx="14"/>
          </p:nvPr>
        </p:nvSpPr>
        <p:spPr>
          <a:xfrm>
            <a:off x="7909051" y="4126611"/>
            <a:ext cx="3983038" cy="3983037"/>
          </a:xfrm>
          <a:ln>
            <a:noFill/>
          </a:ln>
        </p:spPr>
        <p:txBody>
          <a:bodyPr/>
          <a:lstStyle/>
          <a:p>
            <a:endParaRPr lang="en-US"/>
          </a:p>
        </p:txBody>
      </p:sp>
      <p:sp>
        <p:nvSpPr>
          <p:cNvPr id="8" name="Picture Placeholder 2"/>
          <p:cNvSpPr>
            <a:spLocks noGrp="1"/>
          </p:cNvSpPr>
          <p:nvPr>
            <p:ph type="pic" sz="quarter" idx="15"/>
          </p:nvPr>
        </p:nvSpPr>
        <p:spPr>
          <a:xfrm>
            <a:off x="12585304" y="4126611"/>
            <a:ext cx="3983038" cy="3983037"/>
          </a:xfrm>
          <a:ln>
            <a:noFill/>
          </a:ln>
        </p:spPr>
        <p:txBody>
          <a:bodyPr/>
          <a:lstStyle/>
          <a:p>
            <a:endParaRPr lang="en-US"/>
          </a:p>
        </p:txBody>
      </p:sp>
      <p:sp>
        <p:nvSpPr>
          <p:cNvPr id="9" name="Picture Placeholder 2"/>
          <p:cNvSpPr>
            <a:spLocks noGrp="1"/>
          </p:cNvSpPr>
          <p:nvPr>
            <p:ph type="pic" sz="quarter" idx="16"/>
          </p:nvPr>
        </p:nvSpPr>
        <p:spPr>
          <a:xfrm>
            <a:off x="17261102" y="4126611"/>
            <a:ext cx="3983038" cy="3983037"/>
          </a:xfrm>
          <a:ln>
            <a:noFill/>
          </a:ln>
        </p:spPr>
        <p:txBody>
          <a:bodyPr/>
          <a:lstStyle/>
          <a:p>
            <a:endParaRPr lang="en-US"/>
          </a:p>
        </p:txBody>
      </p:sp>
      <p:sp>
        <p:nvSpPr>
          <p:cNvPr id="11" name="Title 1"/>
          <p:cNvSpPr>
            <a:spLocks noGrp="1"/>
          </p:cNvSpPr>
          <p:nvPr>
            <p:ph type="ctrTitle"/>
          </p:nvPr>
        </p:nvSpPr>
        <p:spPr>
          <a:xfrm>
            <a:off x="1829038" y="567771"/>
            <a:ext cx="20729099" cy="1133518"/>
          </a:xfrm>
        </p:spPr>
        <p:txBody>
          <a:bodyPr>
            <a:noAutofit/>
          </a:bodyPr>
          <a:lstStyle>
            <a:lvl1pPr>
              <a:defRPr>
                <a:solidFill>
                  <a:srgbClr val="F68A00"/>
                </a:solidFill>
              </a:defRPr>
            </a:lvl1pPr>
          </a:lstStyle>
          <a:p>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endParaRPr lang="en-US" dirty="0"/>
          </a:p>
        </p:txBody>
      </p:sp>
      <p:sp>
        <p:nvSpPr>
          <p:cNvPr id="16" name="Slide Number Placeholder 5"/>
          <p:cNvSpPr>
            <a:spLocks noGrp="1"/>
          </p:cNvSpPr>
          <p:nvPr>
            <p:ph type="sldNum" sz="quarter" idx="4"/>
          </p:nvPr>
        </p:nvSpPr>
        <p:spPr>
          <a:xfrm>
            <a:off x="22909784" y="403206"/>
            <a:ext cx="824808" cy="676705"/>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Sans pro light"/>
                <a:cs typeface="Sans pro light"/>
              </a:defRPr>
            </a:lvl1pPr>
          </a:lstStyle>
          <a:p>
            <a:fld id="{C9468CE9-3F3D-1446-A027-4B4CDD3883B0}" type="slidenum">
              <a:rPr lang="en-US" smtClean="0"/>
              <a:pPr/>
              <a:t>‹#›</a:t>
            </a:fld>
            <a:endParaRPr lang="en-US" dirty="0"/>
          </a:p>
        </p:txBody>
      </p:sp>
      <p:sp>
        <p:nvSpPr>
          <p:cNvPr id="17" name="Slide Number Placeholder 5"/>
          <p:cNvSpPr txBox="1">
            <a:spLocks/>
          </p:cNvSpPr>
          <p:nvPr userDrawn="1"/>
        </p:nvSpPr>
        <p:spPr>
          <a:xfrm>
            <a:off x="23062184" y="555606"/>
            <a:ext cx="824808" cy="676705"/>
          </a:xfrm>
          <a:prstGeom prst="rect">
            <a:avLst/>
          </a:prstGeom>
          <a:noFill/>
          <a:ln>
            <a:noFill/>
          </a:ln>
        </p:spPr>
        <p:txBody>
          <a:bodyPr vert="horz" lIns="0" tIns="182680" rIns="0" bIns="182680" rtlCol="0" anchor="ctr">
            <a:spAutoFit/>
          </a:bodyPr>
          <a:lstStyle>
            <a:defPPr>
              <a:defRPr lang="en-US"/>
            </a:defPPr>
            <a:lvl1pPr marL="0" algn="ctr" defTabSz="1087444" rtl="0" eaLnBrk="1" latinLnBrk="0" hangingPunct="1">
              <a:defRPr sz="2000" kern="1200">
                <a:ln>
                  <a:noFill/>
                </a:ln>
                <a:solidFill>
                  <a:srgbClr val="000090"/>
                </a:solidFill>
                <a:latin typeface="Sans pro light"/>
                <a:ea typeface="+mn-ea"/>
                <a:cs typeface="Sans pro light"/>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a:lstStyle>
          <a:p>
            <a:fld id="{C9468CE9-3F3D-1446-A027-4B4CDD3883B0}" type="slidenum">
              <a:rPr lang="en-US" smtClean="0"/>
              <a:pPr/>
              <a:t>‹#›</a:t>
            </a:fld>
            <a:endParaRPr lang="en-US"/>
          </a:p>
        </p:txBody>
      </p:sp>
    </p:spTree>
    <p:extLst>
      <p:ext uri="{BB962C8B-B14F-4D97-AF65-F5344CB8AC3E}">
        <p14:creationId xmlns:p14="http://schemas.microsoft.com/office/powerpoint/2010/main" val="137336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22909784" y="403206"/>
            <a:ext cx="824808" cy="676705"/>
          </a:xfrm>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
        <p:nvSpPr>
          <p:cNvPr id="11" name="Title 1"/>
          <p:cNvSpPr>
            <a:spLocks noGrp="1"/>
          </p:cNvSpPr>
          <p:nvPr>
            <p:ph type="ctrTitle"/>
          </p:nvPr>
        </p:nvSpPr>
        <p:spPr>
          <a:xfrm>
            <a:off x="1829038" y="567771"/>
            <a:ext cx="20729099" cy="1133518"/>
          </a:xfrm>
        </p:spPr>
        <p:txBody>
          <a:bodyPr>
            <a:noAutofit/>
          </a:bodyPr>
          <a:lstStyle>
            <a:lvl1pPr>
              <a:defRPr>
                <a:solidFill>
                  <a:srgbClr val="F68A00"/>
                </a:solidFill>
              </a:defRPr>
            </a:lvl1pPr>
          </a:lstStyle>
          <a:p>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endParaRPr lang="en-US" dirty="0"/>
          </a:p>
        </p:txBody>
      </p:sp>
    </p:spTree>
    <p:extLst>
      <p:ext uri="{BB962C8B-B14F-4D97-AF65-F5344CB8AC3E}">
        <p14:creationId xmlns:p14="http://schemas.microsoft.com/office/powerpoint/2010/main" val="386227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S No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
        <p:nvSpPr>
          <p:cNvPr id="11" name="Title 1"/>
          <p:cNvSpPr>
            <a:spLocks noGrp="1"/>
          </p:cNvSpPr>
          <p:nvPr>
            <p:ph type="ctrTitle"/>
          </p:nvPr>
        </p:nvSpPr>
        <p:spPr>
          <a:xfrm>
            <a:off x="1829038" y="567771"/>
            <a:ext cx="20729099" cy="1133518"/>
          </a:xfrm>
        </p:spPr>
        <p:txBody>
          <a:bodyPr>
            <a:noAutofit/>
          </a:bodyPr>
          <a:lstStyle>
            <a:lvl1pPr>
              <a:defRPr>
                <a:solidFill>
                  <a:srgbClr val="F68A00"/>
                </a:solidFill>
              </a:defRPr>
            </a:lvl1pPr>
          </a:lstStyle>
          <a:p>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endParaRPr lang="en-US" dirty="0"/>
          </a:p>
        </p:txBody>
      </p:sp>
    </p:spTree>
    <p:extLst>
      <p:ext uri="{BB962C8B-B14F-4D97-AF65-F5344CB8AC3E}">
        <p14:creationId xmlns:p14="http://schemas.microsoft.com/office/powerpoint/2010/main" val="247722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Phone 6">
    <p:spTree>
      <p:nvGrpSpPr>
        <p:cNvPr id="1" name=""/>
        <p:cNvGrpSpPr/>
        <p:nvPr/>
      </p:nvGrpSpPr>
      <p:grpSpPr>
        <a:xfrm>
          <a:off x="0" y="0"/>
          <a:ext cx="0" cy="0"/>
          <a:chOff x="0" y="0"/>
          <a:chExt cx="0" cy="0"/>
        </a:xfrm>
      </p:grpSpPr>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3" name="Picture Placeholder 2"/>
          <p:cNvSpPr>
            <a:spLocks noGrp="1"/>
          </p:cNvSpPr>
          <p:nvPr>
            <p:ph type="pic" sz="quarter" idx="13"/>
          </p:nvPr>
        </p:nvSpPr>
        <p:spPr>
          <a:xfrm>
            <a:off x="1865312" y="2641600"/>
            <a:ext cx="4891087" cy="8658794"/>
          </a:xfrm>
        </p:spPr>
        <p:txBody>
          <a:bodyPr/>
          <a:lstStyle/>
          <a:p>
            <a:endParaRPr lang="en-US"/>
          </a:p>
        </p:txBody>
      </p:sp>
      <p:sp>
        <p:nvSpPr>
          <p:cNvPr id="6" name="Slide Number Placeholder 5"/>
          <p:cNvSpPr>
            <a:spLocks noGrp="1"/>
          </p:cNvSpPr>
          <p:nvPr>
            <p:ph type="sldNum" sz="quarter" idx="12"/>
          </p:nvPr>
        </p:nvSpPr>
        <p:spPr>
          <a:xfrm>
            <a:off x="22909784" y="403206"/>
            <a:ext cx="824808" cy="676705"/>
          </a:xfrm>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339458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909784" y="403206"/>
            <a:ext cx="824808" cy="676705"/>
          </a:xfrm>
          <a:prstGeom prst="rect">
            <a:avLst/>
          </a:prstGeom>
          <a:noFill/>
          <a:ln>
            <a:noFill/>
          </a:ln>
        </p:spPr>
        <p:txBody>
          <a:bodyPr vert="horz" lIns="0" tIns="182680" rIns="0" bIns="182680" rtlCol="0" anchor="ctr">
            <a:spAutoFit/>
          </a:bodyPr>
          <a:lstStyle>
            <a:lvl1pPr algn="ctr">
              <a:defRPr sz="2000">
                <a:ln>
                  <a:noFill/>
                </a:ln>
                <a:solidFill>
                  <a:srgbClr val="000090"/>
                </a:solidFill>
                <a:latin typeface="Sans pro light"/>
                <a:cs typeface="Sans pro light"/>
              </a:defRPr>
            </a:lvl1pPr>
          </a:lstStyle>
          <a:p>
            <a:fld id="{C9468CE9-3F3D-1446-A027-4B4CDD3883B0}" type="slidenum">
              <a:rPr lang="en-US" smtClean="0"/>
              <a:pPr/>
              <a:t>‹#›</a:t>
            </a:fld>
            <a:endParaRPr lang="en-US" dirty="0"/>
          </a:p>
        </p:txBody>
      </p:sp>
      <p:grpSp>
        <p:nvGrpSpPr>
          <p:cNvPr id="12" name="Group 11"/>
          <p:cNvGrpSpPr/>
          <p:nvPr userDrawn="1"/>
        </p:nvGrpSpPr>
        <p:grpSpPr>
          <a:xfrm>
            <a:off x="-28864" y="13258424"/>
            <a:ext cx="24538664" cy="181430"/>
            <a:chOff x="606161" y="2106824"/>
            <a:chExt cx="6205940" cy="1241188"/>
          </a:xfrm>
          <a:solidFill>
            <a:srgbClr val="F68A00"/>
          </a:solidFill>
        </p:grpSpPr>
        <p:sp>
          <p:nvSpPr>
            <p:cNvPr id="7" name="Rectangle 6"/>
            <p:cNvSpPr/>
            <p:nvPr userDrawn="1"/>
          </p:nvSpPr>
          <p:spPr>
            <a:xfrm>
              <a:off x="606161"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8" name="Rectangle 7"/>
            <p:cNvSpPr/>
            <p:nvPr userDrawn="1"/>
          </p:nvSpPr>
          <p:spPr>
            <a:xfrm>
              <a:off x="1847349"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9" name="Rectangle 8"/>
            <p:cNvSpPr/>
            <p:nvPr userDrawn="1"/>
          </p:nvSpPr>
          <p:spPr>
            <a:xfrm>
              <a:off x="3088537"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0" name="Rectangle 9"/>
            <p:cNvSpPr/>
            <p:nvPr userDrawn="1"/>
          </p:nvSpPr>
          <p:spPr>
            <a:xfrm>
              <a:off x="4329725"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1" name="Rectangle 10"/>
            <p:cNvSpPr/>
            <p:nvPr userDrawn="1"/>
          </p:nvSpPr>
          <p:spPr>
            <a:xfrm>
              <a:off x="5570913"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
        <p:nvSpPr>
          <p:cNvPr id="4" name="TextBox 3"/>
          <p:cNvSpPr txBox="1"/>
          <p:nvPr userDrawn="1"/>
        </p:nvSpPr>
        <p:spPr>
          <a:xfrm>
            <a:off x="1143000" y="-5075"/>
            <a:ext cx="8610600" cy="400110"/>
          </a:xfrm>
          <a:prstGeom prst="rect">
            <a:avLst/>
          </a:prstGeom>
          <a:noFill/>
        </p:spPr>
        <p:txBody>
          <a:bodyPr wrap="square" rtlCol="0">
            <a:spAutoFit/>
          </a:bodyPr>
          <a:lstStyle/>
          <a:p>
            <a:r>
              <a:rPr lang="en-US" sz="2000" dirty="0" smtClean="0">
                <a:solidFill>
                  <a:schemeClr val="bg1">
                    <a:lumMod val="75000"/>
                  </a:schemeClr>
                </a:solidFill>
                <a:latin typeface="Sans pro light"/>
              </a:rPr>
              <a:t>©</a:t>
            </a:r>
            <a:r>
              <a:rPr lang="en-US" sz="2000" baseline="0" dirty="0" smtClean="0">
                <a:solidFill>
                  <a:schemeClr val="bg1">
                    <a:lumMod val="75000"/>
                  </a:schemeClr>
                </a:solidFill>
                <a:latin typeface="Sans pro light"/>
              </a:rPr>
              <a:t>2015 </a:t>
            </a:r>
            <a:r>
              <a:rPr lang="en-US" sz="2000" dirty="0" smtClean="0">
                <a:solidFill>
                  <a:schemeClr val="bg1">
                    <a:lumMod val="75000"/>
                  </a:schemeClr>
                </a:solidFill>
                <a:latin typeface="Sans pro light"/>
              </a:rPr>
              <a:t>All rights reserved</a:t>
            </a:r>
            <a:endParaRPr lang="en-US" sz="2000" dirty="0">
              <a:solidFill>
                <a:schemeClr val="bg1">
                  <a:lumMod val="75000"/>
                </a:schemeClr>
              </a:solidFill>
              <a:latin typeface="Sans pro light"/>
            </a:endParaRPr>
          </a:p>
        </p:txBody>
      </p:sp>
      <p:grpSp>
        <p:nvGrpSpPr>
          <p:cNvPr id="13" name="Group 12"/>
          <p:cNvGrpSpPr/>
          <p:nvPr userDrawn="1"/>
        </p:nvGrpSpPr>
        <p:grpSpPr>
          <a:xfrm>
            <a:off x="-28864" y="367847"/>
            <a:ext cx="24538664" cy="712063"/>
            <a:chOff x="606161" y="2106824"/>
            <a:chExt cx="6205940" cy="1241188"/>
          </a:xfrm>
          <a:solidFill>
            <a:srgbClr val="F68A00"/>
          </a:solidFill>
        </p:grpSpPr>
        <p:sp>
          <p:nvSpPr>
            <p:cNvPr id="14" name="Rectangle 13"/>
            <p:cNvSpPr/>
            <p:nvPr userDrawn="1"/>
          </p:nvSpPr>
          <p:spPr>
            <a:xfrm>
              <a:off x="606161"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5" name="Rectangle 14"/>
            <p:cNvSpPr/>
            <p:nvPr userDrawn="1"/>
          </p:nvSpPr>
          <p:spPr>
            <a:xfrm>
              <a:off x="1847349"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6" name="Rectangle 15"/>
            <p:cNvSpPr/>
            <p:nvPr userDrawn="1"/>
          </p:nvSpPr>
          <p:spPr>
            <a:xfrm>
              <a:off x="3088537"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7" name="Rectangle 16"/>
            <p:cNvSpPr/>
            <p:nvPr userDrawn="1"/>
          </p:nvSpPr>
          <p:spPr>
            <a:xfrm>
              <a:off x="4329725"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8" name="Rectangle 17"/>
            <p:cNvSpPr/>
            <p:nvPr userDrawn="1"/>
          </p:nvSpPr>
          <p:spPr>
            <a:xfrm>
              <a:off x="5570913"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4" r:id="rId5"/>
    <p:sldLayoutId id="2147483665" r:id="rId6"/>
    <p:sldLayoutId id="2147483675" r:id="rId7"/>
    <p:sldLayoutId id="2147483666"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91" r:id="rId17"/>
    <p:sldLayoutId id="2147483693" r:id="rId18"/>
    <p:sldLayoutId id="2147483694" r:id="rId19"/>
    <p:sldLayoutId id="2147483695" r:id="rId20"/>
    <p:sldLayoutId id="2147483696" r:id="rId21"/>
    <p:sldLayoutId id="2147483697"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ftr="0" dt="0"/>
  <p:txStyles>
    <p:titleStyle>
      <a:lvl1pPr algn="ctr" defTabSz="1087444" rtl="0" eaLnBrk="1" latinLnBrk="0" hangingPunct="1">
        <a:spcBef>
          <a:spcPct val="0"/>
        </a:spcBef>
        <a:buNone/>
        <a:defRPr sz="6000" kern="1200">
          <a:solidFill>
            <a:srgbClr val="F68A00"/>
          </a:solidFill>
          <a:latin typeface="Sans pro light"/>
          <a:ea typeface="+mj-ea"/>
          <a:cs typeface="Sans pro light"/>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8A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3230" y="7050395"/>
            <a:ext cx="20729099" cy="1825542"/>
          </a:xfrm>
        </p:spPr>
        <p:txBody>
          <a:bodyPr/>
          <a:lstStyle/>
          <a:p>
            <a:r>
              <a:rPr lang="en-US" sz="5000" dirty="0">
                <a:solidFill>
                  <a:schemeClr val="bg1"/>
                </a:solidFill>
              </a:rPr>
              <a:t>Epigenetic Diagnostics for Urological Cancer</a:t>
            </a:r>
          </a:p>
        </p:txBody>
      </p:sp>
      <p:sp>
        <p:nvSpPr>
          <p:cNvPr id="4" name="Slide Number Placeholder 3"/>
          <p:cNvSpPr>
            <a:spLocks noGrp="1"/>
          </p:cNvSpPr>
          <p:nvPr>
            <p:ph type="sldNum" sz="quarter" idx="12"/>
          </p:nvPr>
        </p:nvSpPr>
        <p:spPr/>
        <p:txBody>
          <a:bodyPr/>
          <a:lstStyle/>
          <a:p>
            <a:fld id="{C9468CE9-3F3D-1446-A027-4B4CDD3883B0}" type="slidenum">
              <a:rPr lang="en-US" smtClean="0"/>
              <a:t>1</a:t>
            </a:fld>
            <a:endParaRPr lang="en-US" dirty="0"/>
          </a:p>
        </p:txBody>
      </p:sp>
      <p:pic>
        <p:nvPicPr>
          <p:cNvPr id="5" name="Picture 4" descr="MDxHealth_REVblue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987" y="5539012"/>
            <a:ext cx="12864465" cy="2011727"/>
          </a:xfrm>
          <a:prstGeom prst="rect">
            <a:avLst/>
          </a:prstGeom>
        </p:spPr>
      </p:pic>
    </p:spTree>
    <p:extLst>
      <p:ext uri="{BB962C8B-B14F-4D97-AF65-F5344CB8AC3E}">
        <p14:creationId xmlns:p14="http://schemas.microsoft.com/office/powerpoint/2010/main" val="162332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GettyImages_79940855.jpg"/>
          <p:cNvPicPr>
            <a:picLocks/>
          </p:cNvPicPr>
          <p:nvPr/>
        </p:nvPicPr>
        <p:blipFill rotWithShape="1">
          <a:blip r:embed="rId3">
            <a:extLst>
              <a:ext uri="{28A0092B-C50C-407E-A947-70E740481C1C}">
                <a14:useLocalDpi xmlns:a14="http://schemas.microsoft.com/office/drawing/2010/main" val="0"/>
              </a:ext>
            </a:extLst>
          </a:blip>
          <a:srcRect r="12945"/>
          <a:stretch/>
        </p:blipFill>
        <p:spPr>
          <a:xfrm>
            <a:off x="7174320" y="48687"/>
            <a:ext cx="17260186" cy="13548194"/>
          </a:xfrm>
          <a:prstGeom prst="rect">
            <a:avLst/>
          </a:prstGeom>
        </p:spPr>
      </p:pic>
      <p:sp>
        <p:nvSpPr>
          <p:cNvPr id="4" name="Slide Number Placeholder 3"/>
          <p:cNvSpPr>
            <a:spLocks noGrp="1"/>
          </p:cNvSpPr>
          <p:nvPr>
            <p:ph type="sldNum" sz="quarter" idx="12"/>
          </p:nvPr>
        </p:nvSpPr>
        <p:spPr/>
        <p:txBody>
          <a:bodyPr/>
          <a:lstStyle/>
          <a:p>
            <a:fld id="{C9468CE9-3F3D-1446-A027-4B4CDD3883B0}" type="slidenum">
              <a:rPr lang="en-US" smtClean="0"/>
              <a:t>10</a:t>
            </a:fld>
            <a:endParaRPr lang="en-US" dirty="0"/>
          </a:p>
        </p:txBody>
      </p:sp>
      <p:grpSp>
        <p:nvGrpSpPr>
          <p:cNvPr id="8" name="Group 7"/>
          <p:cNvGrpSpPr/>
          <p:nvPr/>
        </p:nvGrpSpPr>
        <p:grpSpPr>
          <a:xfrm>
            <a:off x="829658" y="3311807"/>
            <a:ext cx="6744250" cy="3573287"/>
            <a:chOff x="3052976" y="5496340"/>
            <a:chExt cx="8206401" cy="12729641"/>
          </a:xfrm>
        </p:grpSpPr>
        <p:sp>
          <p:nvSpPr>
            <p:cNvPr id="9" name="TextBox 8"/>
            <p:cNvSpPr txBox="1"/>
            <p:nvPr/>
          </p:nvSpPr>
          <p:spPr>
            <a:xfrm>
              <a:off x="3052976" y="5496340"/>
              <a:ext cx="4933610" cy="5811118"/>
            </a:xfrm>
            <a:prstGeom prst="rect">
              <a:avLst/>
            </a:prstGeom>
            <a:noFill/>
          </p:spPr>
          <p:txBody>
            <a:bodyPr wrap="square" rtlCol="0">
              <a:spAutoFit/>
            </a:bodyPr>
            <a:lstStyle/>
            <a:p>
              <a:pPr algn="ctr"/>
              <a:r>
                <a:rPr lang="en-US" sz="10000" dirty="0" smtClean="0">
                  <a:solidFill>
                    <a:srgbClr val="191919"/>
                  </a:solidFill>
                  <a:cs typeface="Helvetica"/>
                </a:rPr>
                <a:t>1</a:t>
              </a:r>
              <a:endParaRPr lang="en-US" sz="10000" dirty="0">
                <a:solidFill>
                  <a:srgbClr val="191919"/>
                </a:solidFill>
                <a:cs typeface="Helvetica"/>
              </a:endParaRPr>
            </a:p>
          </p:txBody>
        </p:sp>
        <p:sp>
          <p:nvSpPr>
            <p:cNvPr id="10" name="TextBox 9"/>
            <p:cNvSpPr txBox="1"/>
            <p:nvPr/>
          </p:nvSpPr>
          <p:spPr>
            <a:xfrm>
              <a:off x="7186706" y="5496340"/>
              <a:ext cx="4072671" cy="12729641"/>
            </a:xfrm>
            <a:prstGeom prst="rect">
              <a:avLst/>
            </a:prstGeom>
            <a:noFill/>
          </p:spPr>
          <p:txBody>
            <a:bodyPr wrap="square" rtlCol="0">
              <a:spAutoFit/>
            </a:bodyPr>
            <a:lstStyle/>
            <a:p>
              <a:pPr>
                <a:lnSpc>
                  <a:spcPct val="80000"/>
                </a:lnSpc>
              </a:pPr>
              <a:r>
                <a:rPr lang="en-US" sz="5400" dirty="0">
                  <a:solidFill>
                    <a:srgbClr val="191919"/>
                  </a:solidFill>
                  <a:cs typeface="Helvetica"/>
                </a:rPr>
                <a:t>Million </a:t>
              </a:r>
            </a:p>
            <a:p>
              <a:pPr>
                <a:lnSpc>
                  <a:spcPct val="80000"/>
                </a:lnSpc>
              </a:pPr>
              <a:r>
                <a:rPr lang="en-US" sz="5400" dirty="0">
                  <a:solidFill>
                    <a:srgbClr val="191919"/>
                  </a:solidFill>
                  <a:cs typeface="Helvetica"/>
                </a:rPr>
                <a:t>negative biopsies</a:t>
              </a:r>
            </a:p>
          </p:txBody>
        </p:sp>
      </p:grpSp>
      <p:cxnSp>
        <p:nvCxnSpPr>
          <p:cNvPr id="11" name="Straight Connector 10"/>
          <p:cNvCxnSpPr/>
          <p:nvPr/>
        </p:nvCxnSpPr>
        <p:spPr>
          <a:xfrm>
            <a:off x="7251069" y="3719926"/>
            <a:ext cx="0" cy="1775026"/>
          </a:xfrm>
          <a:prstGeom prst="line">
            <a:avLst/>
          </a:prstGeom>
          <a:ln>
            <a:solidFill>
              <a:srgbClr val="F6893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93292" y="6908069"/>
            <a:ext cx="7966458" cy="2804604"/>
          </a:xfrm>
          <a:prstGeom prst="rect">
            <a:avLst/>
          </a:prstGeom>
          <a:noFill/>
        </p:spPr>
        <p:txBody>
          <a:bodyPr wrap="square" lIns="34281" tIns="17140" rIns="34281" bIns="17140" rtlCol="0">
            <a:spAutoFit/>
          </a:bodyPr>
          <a:lstStyle/>
          <a:p>
            <a:r>
              <a:rPr lang="en-US" sz="6000" dirty="0">
                <a:solidFill>
                  <a:srgbClr val="191919"/>
                </a:solidFill>
                <a:cs typeface="Helvetica"/>
              </a:rPr>
              <a:t>Need for improved selection for initial prostate biopsy</a:t>
            </a:r>
          </a:p>
        </p:txBody>
      </p:sp>
      <p:sp>
        <p:nvSpPr>
          <p:cNvPr id="13" name="Rectangle 12"/>
          <p:cNvSpPr/>
          <p:nvPr/>
        </p:nvSpPr>
        <p:spPr>
          <a:xfrm>
            <a:off x="602662" y="12089698"/>
            <a:ext cx="8108913" cy="588613"/>
          </a:xfrm>
          <a:prstGeom prst="rect">
            <a:avLst/>
          </a:prstGeom>
        </p:spPr>
        <p:txBody>
          <a:bodyPr wrap="square" lIns="34281" tIns="17140" rIns="34281" bIns="17140">
            <a:spAutoFit/>
          </a:bodyPr>
          <a:lstStyle/>
          <a:p>
            <a:pPr>
              <a:buClr>
                <a:schemeClr val="bg1">
                  <a:lumMod val="50000"/>
                </a:schemeClr>
              </a:buClr>
              <a:defRPr/>
            </a:pPr>
            <a:r>
              <a:rPr lang="en-US" sz="1800" dirty="0">
                <a:solidFill>
                  <a:srgbClr val="191919"/>
                </a:solidFill>
                <a:cs typeface="Helvetica"/>
              </a:rPr>
              <a:t>Aubry W et al; American Health Drug and Benefits 2013.6(1): 15-24</a:t>
            </a:r>
          </a:p>
          <a:p>
            <a:pPr>
              <a:buClr>
                <a:schemeClr val="bg1">
                  <a:lumMod val="50000"/>
                </a:schemeClr>
              </a:buClr>
              <a:defRPr/>
            </a:pPr>
            <a:r>
              <a:rPr lang="en-US" sz="1800" dirty="0">
                <a:solidFill>
                  <a:srgbClr val="191919"/>
                </a:solidFill>
                <a:cs typeface="Helvetica"/>
              </a:rPr>
              <a:t>American Cancer Society 2016</a:t>
            </a:r>
          </a:p>
        </p:txBody>
      </p:sp>
    </p:spTree>
    <p:extLst>
      <p:ext uri="{BB962C8B-B14F-4D97-AF65-F5344CB8AC3E}">
        <p14:creationId xmlns:p14="http://schemas.microsoft.com/office/powerpoint/2010/main" val="23962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68CE9-3F3D-1446-A027-4B4CDD3883B0}" type="slidenum">
              <a:rPr lang="en-US" smtClean="0">
                <a:solidFill>
                  <a:srgbClr val="191919"/>
                </a:solidFill>
              </a:rPr>
              <a:pPr/>
              <a:t>11</a:t>
            </a:fld>
            <a:endParaRPr lang="en-US">
              <a:solidFill>
                <a:srgbClr val="191919"/>
              </a:solidFill>
            </a:endParaRPr>
          </a:p>
        </p:txBody>
      </p:sp>
      <p:cxnSp>
        <p:nvCxnSpPr>
          <p:cNvPr id="11" name="Straight Connector 10"/>
          <p:cNvCxnSpPr/>
          <p:nvPr/>
        </p:nvCxnSpPr>
        <p:spPr>
          <a:xfrm>
            <a:off x="11763353" y="5014008"/>
            <a:ext cx="0" cy="5316565"/>
          </a:xfrm>
          <a:prstGeom prst="line">
            <a:avLst/>
          </a:prstGeom>
          <a:ln>
            <a:solidFill>
              <a:srgbClr val="F6893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84915" y="2280241"/>
            <a:ext cx="23249677" cy="1200328"/>
          </a:xfrm>
          <a:prstGeom prst="rect">
            <a:avLst/>
          </a:prstGeom>
          <a:noFill/>
        </p:spPr>
        <p:txBody>
          <a:bodyPr wrap="square" lIns="91421" tIns="45709" rIns="91421" bIns="45709" rtlCol="0">
            <a:spAutoFit/>
          </a:bodyPr>
          <a:lstStyle/>
          <a:p>
            <a:r>
              <a:rPr lang="en-US" sz="7200" b="1" dirty="0">
                <a:solidFill>
                  <a:srgbClr val="191919"/>
                </a:solidFill>
                <a:cs typeface="Helvetica"/>
              </a:rPr>
              <a:t>Unmet Clinical </a:t>
            </a:r>
            <a:r>
              <a:rPr lang="en-US" sz="7200" b="1" dirty="0" err="1">
                <a:solidFill>
                  <a:srgbClr val="191919"/>
                </a:solidFill>
                <a:cs typeface="Helvetica"/>
              </a:rPr>
              <a:t>Neet</a:t>
            </a:r>
            <a:endParaRPr lang="en-US" sz="7200" b="1" dirty="0">
              <a:solidFill>
                <a:srgbClr val="191919"/>
              </a:solidFill>
              <a:cs typeface="Helvetica"/>
            </a:endParaRPr>
          </a:p>
        </p:txBody>
      </p:sp>
      <p:sp>
        <p:nvSpPr>
          <p:cNvPr id="16" name="Freeform 282"/>
          <p:cNvSpPr>
            <a:spLocks noChangeAspect="1"/>
          </p:cNvSpPr>
          <p:nvPr/>
        </p:nvSpPr>
        <p:spPr bwMode="gray">
          <a:xfrm>
            <a:off x="13099133" y="4668418"/>
            <a:ext cx="9049693" cy="5321275"/>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F68932"/>
          </a:solidFill>
          <a:ln w="6350" cap="flat" cmpd="sng">
            <a:noFill/>
            <a:prstDash val="solid"/>
            <a:round/>
            <a:headEnd type="none" w="med" len="med"/>
            <a:tailEnd type="none" w="med" len="med"/>
          </a:ln>
          <a:effectLst/>
        </p:spPr>
        <p:txBody>
          <a:bodyPr lIns="91421" tIns="45709" rIns="91421" bIns="45709"/>
          <a:lstStyle/>
          <a:p>
            <a:pPr>
              <a:defRPr/>
            </a:pPr>
            <a:endParaRPr lang="en-US" dirty="0">
              <a:solidFill>
                <a:srgbClr val="191919"/>
              </a:solidFill>
              <a:latin typeface="Open Sans Light"/>
              <a:ea typeface="+mn-ea"/>
              <a:cs typeface="Open Sans Light"/>
            </a:endParaRPr>
          </a:p>
        </p:txBody>
      </p:sp>
      <p:sp>
        <p:nvSpPr>
          <p:cNvPr id="17" name="TextBox 16"/>
          <p:cNvSpPr txBox="1"/>
          <p:nvPr/>
        </p:nvSpPr>
        <p:spPr>
          <a:xfrm>
            <a:off x="14097267" y="5868297"/>
            <a:ext cx="4610387" cy="1415773"/>
          </a:xfrm>
          <a:prstGeom prst="rect">
            <a:avLst/>
          </a:prstGeom>
          <a:noFill/>
        </p:spPr>
        <p:txBody>
          <a:bodyPr wrap="square" lIns="91421" tIns="45709" rIns="91421" bIns="45709" rtlCol="0">
            <a:spAutoFit/>
          </a:bodyPr>
          <a:lstStyle/>
          <a:p>
            <a:r>
              <a:rPr lang="en-US" sz="5300" dirty="0">
                <a:solidFill>
                  <a:srgbClr val="191919"/>
                </a:solidFill>
              </a:rPr>
              <a:t>~</a:t>
            </a:r>
            <a:r>
              <a:rPr lang="en-US" sz="5300" b="1" dirty="0">
                <a:solidFill>
                  <a:srgbClr val="191919"/>
                </a:solidFill>
              </a:rPr>
              <a:t>1.3 million </a:t>
            </a:r>
          </a:p>
          <a:p>
            <a:r>
              <a:rPr lang="en-US" sz="3200" dirty="0">
                <a:solidFill>
                  <a:srgbClr val="191919"/>
                </a:solidFill>
              </a:rPr>
              <a:t>men will undergo biopsy</a:t>
            </a:r>
          </a:p>
        </p:txBody>
      </p:sp>
      <p:sp>
        <p:nvSpPr>
          <p:cNvPr id="12" name="TextBox 11"/>
          <p:cNvSpPr txBox="1"/>
          <p:nvPr/>
        </p:nvSpPr>
        <p:spPr>
          <a:xfrm>
            <a:off x="781563" y="5615149"/>
            <a:ext cx="10826428" cy="3139299"/>
          </a:xfrm>
          <a:prstGeom prst="rect">
            <a:avLst/>
          </a:prstGeom>
          <a:noFill/>
        </p:spPr>
        <p:txBody>
          <a:bodyPr wrap="square" lIns="91421" tIns="45709" rIns="91421" bIns="45709" rtlCol="0">
            <a:spAutoFit/>
          </a:bodyPr>
          <a:lstStyle/>
          <a:p>
            <a:pPr algn="ctr"/>
            <a:r>
              <a:rPr lang="en-US" sz="6600" dirty="0">
                <a:solidFill>
                  <a:srgbClr val="191919"/>
                </a:solidFill>
                <a:cs typeface="Helvetica"/>
              </a:rPr>
              <a:t>Improved Patient Selection for the </a:t>
            </a:r>
          </a:p>
          <a:p>
            <a:pPr algn="ctr"/>
            <a:r>
              <a:rPr lang="en-US" sz="6600" dirty="0">
                <a:solidFill>
                  <a:srgbClr val="191919"/>
                </a:solidFill>
                <a:cs typeface="Helvetica"/>
              </a:rPr>
              <a:t>Decision on Initial Biopsy</a:t>
            </a:r>
          </a:p>
        </p:txBody>
      </p:sp>
      <p:sp>
        <p:nvSpPr>
          <p:cNvPr id="8" name="TextBox 7"/>
          <p:cNvSpPr txBox="1"/>
          <p:nvPr/>
        </p:nvSpPr>
        <p:spPr>
          <a:xfrm>
            <a:off x="12684140" y="7458028"/>
            <a:ext cx="7222220" cy="1631216"/>
          </a:xfrm>
          <a:prstGeom prst="rect">
            <a:avLst/>
          </a:prstGeom>
          <a:noFill/>
        </p:spPr>
        <p:txBody>
          <a:bodyPr wrap="square" rtlCol="0">
            <a:spAutoFit/>
          </a:bodyPr>
          <a:lstStyle/>
          <a:p>
            <a:pPr algn="ctr"/>
            <a:r>
              <a:rPr lang="en-US" sz="10000" dirty="0" smtClean="0">
                <a:solidFill>
                  <a:srgbClr val="191919"/>
                </a:solidFill>
                <a:cs typeface="Helvetica"/>
              </a:rPr>
              <a:t>1</a:t>
            </a:r>
            <a:endParaRPr lang="en-US" sz="10000" dirty="0">
              <a:solidFill>
                <a:srgbClr val="191919"/>
              </a:solidFill>
              <a:cs typeface="Helvetica"/>
            </a:endParaRPr>
          </a:p>
        </p:txBody>
      </p:sp>
      <p:sp>
        <p:nvSpPr>
          <p:cNvPr id="9" name="TextBox 8"/>
          <p:cNvSpPr txBox="1"/>
          <p:nvPr/>
        </p:nvSpPr>
        <p:spPr>
          <a:xfrm>
            <a:off x="16925406" y="7675990"/>
            <a:ext cx="5961907" cy="1449628"/>
          </a:xfrm>
          <a:prstGeom prst="rect">
            <a:avLst/>
          </a:prstGeom>
          <a:noFill/>
        </p:spPr>
        <p:txBody>
          <a:bodyPr wrap="square" rtlCol="0">
            <a:spAutoFit/>
          </a:bodyPr>
          <a:lstStyle/>
          <a:p>
            <a:pPr>
              <a:lnSpc>
                <a:spcPct val="80000"/>
              </a:lnSpc>
            </a:pPr>
            <a:r>
              <a:rPr lang="en-US" sz="5400" dirty="0">
                <a:solidFill>
                  <a:srgbClr val="191919"/>
                </a:solidFill>
                <a:cs typeface="Helvetica"/>
              </a:rPr>
              <a:t>Million </a:t>
            </a:r>
          </a:p>
          <a:p>
            <a:pPr>
              <a:lnSpc>
                <a:spcPct val="80000"/>
              </a:lnSpc>
            </a:pPr>
            <a:r>
              <a:rPr lang="en-US" sz="5400" dirty="0">
                <a:solidFill>
                  <a:srgbClr val="191919"/>
                </a:solidFill>
                <a:cs typeface="Helvetica"/>
              </a:rPr>
              <a:t>negative biopsies</a:t>
            </a:r>
          </a:p>
        </p:txBody>
      </p:sp>
    </p:spTree>
    <p:extLst>
      <p:ext uri="{BB962C8B-B14F-4D97-AF65-F5344CB8AC3E}">
        <p14:creationId xmlns:p14="http://schemas.microsoft.com/office/powerpoint/2010/main" val="210389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68CE9-3F3D-1446-A027-4B4CDD3883B0}" type="slidenum">
              <a:rPr lang="en-US" smtClean="0">
                <a:solidFill>
                  <a:srgbClr val="191919"/>
                </a:solidFill>
              </a:rPr>
              <a:pPr/>
              <a:t>12</a:t>
            </a:fld>
            <a:endParaRPr lang="en-US">
              <a:solidFill>
                <a:srgbClr val="191919"/>
              </a:solidFill>
            </a:endParaRPr>
          </a:p>
        </p:txBody>
      </p:sp>
      <p:sp>
        <p:nvSpPr>
          <p:cNvPr id="15" name="TextBox 14"/>
          <p:cNvSpPr txBox="1"/>
          <p:nvPr/>
        </p:nvSpPr>
        <p:spPr>
          <a:xfrm>
            <a:off x="-70616" y="4580240"/>
            <a:ext cx="4933610" cy="1862048"/>
          </a:xfrm>
          <a:prstGeom prst="rect">
            <a:avLst/>
          </a:prstGeom>
          <a:noFill/>
        </p:spPr>
        <p:txBody>
          <a:bodyPr wrap="square" lIns="91421" tIns="45709" rIns="91421" bIns="45709" rtlCol="0">
            <a:spAutoFit/>
          </a:bodyPr>
          <a:lstStyle/>
          <a:p>
            <a:pPr algn="ctr"/>
            <a:r>
              <a:rPr lang="en-US" sz="11500" dirty="0">
                <a:solidFill>
                  <a:srgbClr val="191919"/>
                </a:solidFill>
                <a:latin typeface="Helvetica"/>
                <a:cs typeface="Helvetica"/>
              </a:rPr>
              <a:t>25%</a:t>
            </a:r>
          </a:p>
        </p:txBody>
      </p:sp>
      <p:sp>
        <p:nvSpPr>
          <p:cNvPr id="16" name="TextBox 15"/>
          <p:cNvSpPr txBox="1"/>
          <p:nvPr/>
        </p:nvSpPr>
        <p:spPr>
          <a:xfrm>
            <a:off x="4153826" y="4900625"/>
            <a:ext cx="8637989" cy="1449606"/>
          </a:xfrm>
          <a:prstGeom prst="rect">
            <a:avLst/>
          </a:prstGeom>
          <a:noFill/>
        </p:spPr>
        <p:txBody>
          <a:bodyPr wrap="square" lIns="91421" tIns="45709" rIns="91421" bIns="45709" rtlCol="0">
            <a:spAutoFit/>
          </a:bodyPr>
          <a:lstStyle/>
          <a:p>
            <a:pPr>
              <a:lnSpc>
                <a:spcPct val="80000"/>
              </a:lnSpc>
            </a:pPr>
            <a:r>
              <a:rPr lang="en-US" sz="5400" dirty="0">
                <a:solidFill>
                  <a:srgbClr val="191919"/>
                </a:solidFill>
                <a:cs typeface="Helvetica"/>
              </a:rPr>
              <a:t>Will receive a false-negative result</a:t>
            </a:r>
          </a:p>
        </p:txBody>
      </p:sp>
      <p:sp>
        <p:nvSpPr>
          <p:cNvPr id="18" name="TextBox 17"/>
          <p:cNvSpPr txBox="1"/>
          <p:nvPr/>
        </p:nvSpPr>
        <p:spPr>
          <a:xfrm>
            <a:off x="-70616" y="7021807"/>
            <a:ext cx="4933610" cy="1862048"/>
          </a:xfrm>
          <a:prstGeom prst="rect">
            <a:avLst/>
          </a:prstGeom>
          <a:noFill/>
        </p:spPr>
        <p:txBody>
          <a:bodyPr wrap="square" lIns="91421" tIns="45709" rIns="91421" bIns="45709" rtlCol="0">
            <a:spAutoFit/>
          </a:bodyPr>
          <a:lstStyle/>
          <a:p>
            <a:pPr algn="ctr"/>
            <a:r>
              <a:rPr lang="en-US" sz="11500" dirty="0">
                <a:solidFill>
                  <a:srgbClr val="191919"/>
                </a:solidFill>
                <a:latin typeface="Helvetica"/>
                <a:cs typeface="Helvetica"/>
              </a:rPr>
              <a:t>15%</a:t>
            </a:r>
          </a:p>
        </p:txBody>
      </p:sp>
      <p:sp>
        <p:nvSpPr>
          <p:cNvPr id="19" name="TextBox 18"/>
          <p:cNvSpPr txBox="1"/>
          <p:nvPr/>
        </p:nvSpPr>
        <p:spPr>
          <a:xfrm>
            <a:off x="4153826" y="6903461"/>
            <a:ext cx="8637989" cy="2114403"/>
          </a:xfrm>
          <a:prstGeom prst="rect">
            <a:avLst/>
          </a:prstGeom>
          <a:noFill/>
        </p:spPr>
        <p:txBody>
          <a:bodyPr wrap="square" lIns="91421" tIns="45709" rIns="91421" bIns="45709" rtlCol="0">
            <a:spAutoFit/>
          </a:bodyPr>
          <a:lstStyle/>
          <a:p>
            <a:pPr>
              <a:lnSpc>
                <a:spcPct val="80000"/>
              </a:lnSpc>
            </a:pPr>
            <a:r>
              <a:rPr lang="en-US" sz="5400" dirty="0">
                <a:solidFill>
                  <a:srgbClr val="191919"/>
                </a:solidFill>
                <a:cs typeface="Helvetica"/>
              </a:rPr>
              <a:t>Will suffer complications from biopsy (e.g. bleeding, infections, etc.)</a:t>
            </a:r>
          </a:p>
        </p:txBody>
      </p:sp>
      <p:sp>
        <p:nvSpPr>
          <p:cNvPr id="21" name="TextBox 20"/>
          <p:cNvSpPr txBox="1"/>
          <p:nvPr/>
        </p:nvSpPr>
        <p:spPr>
          <a:xfrm>
            <a:off x="-70616" y="9256709"/>
            <a:ext cx="4933610" cy="1862048"/>
          </a:xfrm>
          <a:prstGeom prst="rect">
            <a:avLst/>
          </a:prstGeom>
          <a:noFill/>
        </p:spPr>
        <p:txBody>
          <a:bodyPr wrap="square" lIns="91421" tIns="45709" rIns="91421" bIns="45709" rtlCol="0" anchor="t">
            <a:spAutoFit/>
          </a:bodyPr>
          <a:lstStyle/>
          <a:p>
            <a:pPr algn="ctr"/>
            <a:r>
              <a:rPr lang="en-US" sz="8800" baseline="52000" dirty="0">
                <a:solidFill>
                  <a:srgbClr val="191919"/>
                </a:solidFill>
                <a:latin typeface="Helvetica"/>
                <a:cs typeface="Helvetica"/>
              </a:rPr>
              <a:t>~ </a:t>
            </a:r>
            <a:r>
              <a:rPr lang="en-US" sz="11500" dirty="0">
                <a:solidFill>
                  <a:srgbClr val="191919"/>
                </a:solidFill>
                <a:latin typeface="Helvetica"/>
                <a:cs typeface="Helvetica"/>
              </a:rPr>
              <a:t>3%</a:t>
            </a:r>
          </a:p>
        </p:txBody>
      </p:sp>
      <p:sp>
        <p:nvSpPr>
          <p:cNvPr id="22" name="TextBox 21"/>
          <p:cNvSpPr txBox="1"/>
          <p:nvPr/>
        </p:nvSpPr>
        <p:spPr>
          <a:xfrm>
            <a:off x="4153826" y="9577093"/>
            <a:ext cx="8637989" cy="1449606"/>
          </a:xfrm>
          <a:prstGeom prst="rect">
            <a:avLst/>
          </a:prstGeom>
          <a:noFill/>
        </p:spPr>
        <p:txBody>
          <a:bodyPr wrap="square" lIns="91421" tIns="45709" rIns="91421" bIns="45709" rtlCol="0">
            <a:spAutoFit/>
          </a:bodyPr>
          <a:lstStyle/>
          <a:p>
            <a:pPr>
              <a:lnSpc>
                <a:spcPct val="80000"/>
              </a:lnSpc>
            </a:pPr>
            <a:r>
              <a:rPr lang="en-US" sz="5400" dirty="0">
                <a:solidFill>
                  <a:srgbClr val="191919"/>
                </a:solidFill>
                <a:cs typeface="Helvetica"/>
              </a:rPr>
              <a:t>Will be hospitalized in 30 days following biopsy</a:t>
            </a:r>
          </a:p>
        </p:txBody>
      </p:sp>
      <p:sp>
        <p:nvSpPr>
          <p:cNvPr id="23" name="TextBox 22"/>
          <p:cNvSpPr txBox="1"/>
          <p:nvPr/>
        </p:nvSpPr>
        <p:spPr>
          <a:xfrm>
            <a:off x="646553" y="1828130"/>
            <a:ext cx="23740622" cy="1200306"/>
          </a:xfrm>
          <a:prstGeom prst="rect">
            <a:avLst/>
          </a:prstGeom>
          <a:noFill/>
        </p:spPr>
        <p:txBody>
          <a:bodyPr wrap="square" lIns="91421" tIns="45709" rIns="91421" bIns="45709" rtlCol="0">
            <a:spAutoFit/>
          </a:bodyPr>
          <a:lstStyle/>
          <a:p>
            <a:r>
              <a:rPr lang="en-US" sz="7200" b="1" dirty="0" smtClean="0">
                <a:solidFill>
                  <a:srgbClr val="191919"/>
                </a:solidFill>
                <a:cs typeface="Helvetica"/>
              </a:rPr>
              <a:t>Biopsy is the Gold </a:t>
            </a:r>
            <a:r>
              <a:rPr lang="en-US" sz="7200" b="1" dirty="0">
                <a:solidFill>
                  <a:srgbClr val="191919"/>
                </a:solidFill>
                <a:cs typeface="Helvetica"/>
              </a:rPr>
              <a:t>Standard for Cancer Detection</a:t>
            </a:r>
          </a:p>
        </p:txBody>
      </p:sp>
      <p:pic>
        <p:nvPicPr>
          <p:cNvPr id="24" name="Picture 23"/>
          <p:cNvPicPr>
            <a:picLocks noChangeAspect="1"/>
          </p:cNvPicPr>
          <p:nvPr/>
        </p:nvPicPr>
        <p:blipFill>
          <a:blip r:embed="rId3"/>
          <a:stretch>
            <a:fillRect/>
          </a:stretch>
        </p:blipFill>
        <p:spPr>
          <a:xfrm>
            <a:off x="13079470" y="4280058"/>
            <a:ext cx="9830317" cy="7114392"/>
          </a:xfrm>
          <a:prstGeom prst="rect">
            <a:avLst/>
          </a:prstGeom>
          <a:solidFill>
            <a:schemeClr val="bg1"/>
          </a:solidFill>
        </p:spPr>
      </p:pic>
      <p:sp>
        <p:nvSpPr>
          <p:cNvPr id="25" name="Rectangle 24"/>
          <p:cNvSpPr/>
          <p:nvPr/>
        </p:nvSpPr>
        <p:spPr>
          <a:xfrm>
            <a:off x="207821" y="12743884"/>
            <a:ext cx="17645284" cy="461643"/>
          </a:xfrm>
          <a:prstGeom prst="rect">
            <a:avLst/>
          </a:prstGeom>
        </p:spPr>
        <p:txBody>
          <a:bodyPr wrap="square" lIns="91421" tIns="45709" rIns="91421" bIns="45709">
            <a:spAutoFit/>
          </a:bodyPr>
          <a:lstStyle/>
          <a:p>
            <a:pPr>
              <a:buClr>
                <a:schemeClr val="bg1">
                  <a:lumMod val="50000"/>
                </a:schemeClr>
              </a:buClr>
              <a:defRPr/>
            </a:pPr>
            <a:r>
              <a:rPr lang="nb-NO" sz="2400" dirty="0" err="1">
                <a:solidFill>
                  <a:srgbClr val="191919"/>
                </a:solidFill>
                <a:latin typeface="Helvetica"/>
                <a:cs typeface="Helvetica"/>
              </a:rPr>
              <a:t>Gershman</a:t>
            </a:r>
            <a:r>
              <a:rPr lang="nb-NO" sz="2400" dirty="0">
                <a:solidFill>
                  <a:srgbClr val="191919"/>
                </a:solidFill>
                <a:latin typeface="Helvetica"/>
                <a:cs typeface="Helvetica"/>
              </a:rPr>
              <a:t> et al.; </a:t>
            </a:r>
            <a:r>
              <a:rPr lang="nb-NO" sz="2400" dirty="0" err="1">
                <a:solidFill>
                  <a:srgbClr val="191919"/>
                </a:solidFill>
                <a:latin typeface="Helvetica"/>
                <a:cs typeface="Helvetica"/>
              </a:rPr>
              <a:t>Eur</a:t>
            </a:r>
            <a:r>
              <a:rPr lang="nb-NO" sz="2400" dirty="0">
                <a:solidFill>
                  <a:srgbClr val="191919"/>
                </a:solidFill>
                <a:latin typeface="Helvetica"/>
                <a:cs typeface="Helvetica"/>
              </a:rPr>
              <a:t> Uro </a:t>
            </a:r>
            <a:r>
              <a:rPr lang="nb-NO" sz="2400" dirty="0" smtClean="0">
                <a:solidFill>
                  <a:srgbClr val="191919"/>
                </a:solidFill>
                <a:latin typeface="Helvetica"/>
                <a:cs typeface="Helvetica"/>
              </a:rPr>
              <a:t>2016; Loeb </a:t>
            </a:r>
            <a:r>
              <a:rPr lang="nb-NO" sz="2400" dirty="0">
                <a:solidFill>
                  <a:srgbClr val="191919"/>
                </a:solidFill>
                <a:latin typeface="Helvetica"/>
                <a:cs typeface="Helvetica"/>
              </a:rPr>
              <a:t>et al.; </a:t>
            </a:r>
            <a:r>
              <a:rPr lang="nb-NO" sz="2400" dirty="0" err="1">
                <a:solidFill>
                  <a:srgbClr val="191919"/>
                </a:solidFill>
                <a:latin typeface="Helvetica"/>
                <a:cs typeface="Helvetica"/>
              </a:rPr>
              <a:t>Eur</a:t>
            </a:r>
            <a:r>
              <a:rPr lang="nb-NO" sz="2400" dirty="0">
                <a:solidFill>
                  <a:srgbClr val="191919"/>
                </a:solidFill>
                <a:latin typeface="Helvetica"/>
                <a:cs typeface="Helvetica"/>
              </a:rPr>
              <a:t> Uro </a:t>
            </a:r>
            <a:r>
              <a:rPr lang="nb-NO" sz="2400" dirty="0" smtClean="0">
                <a:solidFill>
                  <a:srgbClr val="191919"/>
                </a:solidFill>
                <a:latin typeface="Helvetica"/>
                <a:cs typeface="Helvetica"/>
              </a:rPr>
              <a:t>2013; Loeb </a:t>
            </a:r>
            <a:r>
              <a:rPr lang="nb-NO" sz="2400" dirty="0">
                <a:solidFill>
                  <a:srgbClr val="191919"/>
                </a:solidFill>
                <a:latin typeface="Helvetica"/>
                <a:cs typeface="Helvetica"/>
              </a:rPr>
              <a:t>et al.; J </a:t>
            </a:r>
            <a:r>
              <a:rPr lang="nb-NO" sz="2400" dirty="0">
                <a:solidFill>
                  <a:srgbClr val="191919"/>
                </a:solidFill>
                <a:latin typeface="Helvetica"/>
                <a:cs typeface="Helvetica"/>
              </a:rPr>
              <a:t>Urol. 2011.</a:t>
            </a:r>
          </a:p>
        </p:txBody>
      </p:sp>
    </p:spTree>
    <p:extLst>
      <p:ext uri="{BB962C8B-B14F-4D97-AF65-F5344CB8AC3E}">
        <p14:creationId xmlns:p14="http://schemas.microsoft.com/office/powerpoint/2010/main" val="381010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29038" y="4841210"/>
            <a:ext cx="20729099" cy="1825542"/>
          </a:xfrm>
        </p:spPr>
        <p:txBody>
          <a:bodyPr>
            <a:normAutofit fontScale="90000"/>
          </a:bodyPr>
          <a:lstStyle/>
          <a:p>
            <a:r>
              <a:rPr lang="en-US" sz="8000" b="1" dirty="0">
                <a:solidFill>
                  <a:schemeClr val="bg1">
                    <a:lumMod val="10000"/>
                  </a:schemeClr>
                </a:solidFill>
              </a:rPr>
              <a:t>SelectMDx</a:t>
            </a:r>
            <a:r>
              <a:rPr lang="en-US" sz="8000" b="1" dirty="0">
                <a:solidFill>
                  <a:schemeClr val="bg1">
                    <a:lumMod val="10000"/>
                  </a:schemeClr>
                </a:solidFill>
              </a:rPr>
              <a:t> for Prostate </a:t>
            </a:r>
            <a:r>
              <a:rPr lang="en-US" sz="8000" b="1" dirty="0" smtClean="0">
                <a:solidFill>
                  <a:schemeClr val="bg1">
                    <a:lumMod val="10000"/>
                  </a:schemeClr>
                </a:solidFill>
              </a:rPr>
              <a:t>Cancer</a:t>
            </a:r>
            <a:br>
              <a:rPr lang="en-US" sz="8000" b="1" dirty="0" smtClean="0">
                <a:solidFill>
                  <a:schemeClr val="bg1">
                    <a:lumMod val="10000"/>
                  </a:schemeClr>
                </a:solidFill>
              </a:rPr>
            </a:br>
            <a:r>
              <a:rPr lang="en-US" sz="8000" b="1" dirty="0">
                <a:solidFill>
                  <a:schemeClr val="bg1">
                    <a:lumMod val="10000"/>
                  </a:schemeClr>
                </a:solidFill>
              </a:rPr>
              <a:t/>
            </a:r>
            <a:br>
              <a:rPr lang="en-US" sz="8000" b="1" dirty="0">
                <a:solidFill>
                  <a:schemeClr val="bg1">
                    <a:lumMod val="10000"/>
                  </a:schemeClr>
                </a:solidFill>
              </a:rPr>
            </a:br>
            <a:r>
              <a:rPr lang="en-US" sz="8000" dirty="0">
                <a:solidFill>
                  <a:schemeClr val="bg1">
                    <a:lumMod val="10000"/>
                  </a:schemeClr>
                </a:solidFill>
              </a:rPr>
              <a:t>A non-invasive urine assay to improve patient selection for initial </a:t>
            </a:r>
            <a:r>
              <a:rPr lang="en-US" sz="8000" dirty="0" smtClean="0">
                <a:solidFill>
                  <a:schemeClr val="bg1">
                    <a:lumMod val="10000"/>
                  </a:schemeClr>
                </a:solidFill>
              </a:rPr>
              <a:t>biopsy</a:t>
            </a:r>
            <a:br>
              <a:rPr lang="en-US" sz="8000" dirty="0" smtClean="0">
                <a:solidFill>
                  <a:schemeClr val="bg1">
                    <a:lumMod val="10000"/>
                  </a:schemeClr>
                </a:solidFill>
              </a:rPr>
            </a:br>
            <a:endParaRPr lang="en-US" sz="8000" dirty="0">
              <a:solidFill>
                <a:schemeClr val="bg1">
                  <a:lumMod val="10000"/>
                </a:schemeClr>
              </a:solidFill>
            </a:endParaRPr>
          </a:p>
        </p:txBody>
      </p:sp>
      <p:sp>
        <p:nvSpPr>
          <p:cNvPr id="7" name="Subtitle 6"/>
          <p:cNvSpPr>
            <a:spLocks noGrp="1"/>
          </p:cNvSpPr>
          <p:nvPr>
            <p:ph type="subTitle" idx="1"/>
          </p:nvPr>
        </p:nvSpPr>
        <p:spPr/>
        <p:txBody>
          <a:bodyPr/>
          <a:lstStyle/>
          <a:p>
            <a:r>
              <a:rPr lang="en-US" sz="5300" dirty="0">
                <a:solidFill>
                  <a:srgbClr val="191919"/>
                </a:solidFill>
              </a:rPr>
              <a:t>Convenient &amp; easy to use</a:t>
            </a:r>
          </a:p>
          <a:p>
            <a:r>
              <a:rPr lang="en-US" sz="5300" dirty="0">
                <a:solidFill>
                  <a:srgbClr val="191919"/>
                </a:solidFill>
              </a:rPr>
              <a:t>Urine sample collect during office visit</a:t>
            </a:r>
          </a:p>
          <a:p>
            <a:endParaRPr lang="en-US" dirty="0"/>
          </a:p>
        </p:txBody>
      </p:sp>
    </p:spTree>
    <p:extLst>
      <p:ext uri="{BB962C8B-B14F-4D97-AF65-F5344CB8AC3E}">
        <p14:creationId xmlns:p14="http://schemas.microsoft.com/office/powerpoint/2010/main" val="49323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1021" y="1634411"/>
            <a:ext cx="11876047" cy="1682750"/>
          </a:xfrm>
        </p:spPr>
        <p:txBody>
          <a:bodyPr/>
          <a:lstStyle/>
          <a:p>
            <a:pPr algn="l"/>
            <a:r>
              <a:rPr lang="en-US" b="1" dirty="0" smtClean="0">
                <a:solidFill>
                  <a:srgbClr val="191919"/>
                </a:solidFill>
                <a:latin typeface="+mn-lt"/>
              </a:rPr>
              <a:t>Where SelectMDx Fits</a:t>
            </a:r>
            <a:endParaRPr lang="en-US" b="1" dirty="0">
              <a:solidFill>
                <a:srgbClr val="191919"/>
              </a:solidFill>
              <a:latin typeface="+mn-lt"/>
            </a:endParaRPr>
          </a:p>
        </p:txBody>
      </p:sp>
      <p:sp>
        <p:nvSpPr>
          <p:cNvPr id="39" name="Rounded Rectangle 38"/>
          <p:cNvSpPr/>
          <p:nvPr/>
        </p:nvSpPr>
        <p:spPr>
          <a:xfrm>
            <a:off x="1171666" y="5295681"/>
            <a:ext cx="3657599" cy="1143000"/>
          </a:xfrm>
          <a:prstGeom prst="roundRect">
            <a:avLst/>
          </a:prstGeom>
          <a:solidFill>
            <a:srgbClr val="FF6600"/>
          </a:solidFill>
          <a:ln>
            <a:solidFill>
              <a:srgbClr val="191919"/>
            </a:solidFill>
          </a:ln>
          <a:effectLst/>
        </p:spPr>
        <p:style>
          <a:lnRef idx="1">
            <a:schemeClr val="accent1"/>
          </a:lnRef>
          <a:fillRef idx="3">
            <a:schemeClr val="accent1"/>
          </a:fillRef>
          <a:effectRef idx="2">
            <a:schemeClr val="accent1"/>
          </a:effectRef>
          <a:fontRef idx="minor">
            <a:schemeClr val="lt1"/>
          </a:fontRef>
        </p:style>
        <p:txBody>
          <a:bodyPr lIns="217680" tIns="108840" rIns="217680" bIns="108840" rtlCol="0" anchor="ctr"/>
          <a:lstStyle/>
          <a:p>
            <a:pPr algn="ctr"/>
            <a:r>
              <a:rPr lang="en-US" sz="2900" dirty="0">
                <a:solidFill>
                  <a:schemeClr val="bg1"/>
                </a:solidFill>
                <a:latin typeface="Helvetica"/>
                <a:cs typeface="Helvetica"/>
              </a:rPr>
              <a:t>Routine Screening</a:t>
            </a:r>
          </a:p>
        </p:txBody>
      </p:sp>
      <p:sp>
        <p:nvSpPr>
          <p:cNvPr id="40" name="Rounded Rectangle 39"/>
          <p:cNvSpPr/>
          <p:nvPr/>
        </p:nvSpPr>
        <p:spPr>
          <a:xfrm>
            <a:off x="5501011" y="5295681"/>
            <a:ext cx="3657599" cy="1143000"/>
          </a:xfrm>
          <a:prstGeom prst="roundRect">
            <a:avLst/>
          </a:prstGeom>
          <a:solidFill>
            <a:srgbClr val="FF6600"/>
          </a:solidFill>
          <a:ln>
            <a:solidFill>
              <a:srgbClr val="191919"/>
            </a:solidFill>
          </a:ln>
          <a:effectLst/>
        </p:spPr>
        <p:style>
          <a:lnRef idx="1">
            <a:schemeClr val="accent1"/>
          </a:lnRef>
          <a:fillRef idx="3">
            <a:schemeClr val="accent1"/>
          </a:fillRef>
          <a:effectRef idx="2">
            <a:schemeClr val="accent1"/>
          </a:effectRef>
          <a:fontRef idx="minor">
            <a:schemeClr val="lt1"/>
          </a:fontRef>
        </p:style>
        <p:txBody>
          <a:bodyPr lIns="217680" tIns="108840" rIns="217680" bIns="108840" rtlCol="0" anchor="ctr"/>
          <a:lstStyle/>
          <a:p>
            <a:pPr algn="ctr"/>
            <a:r>
              <a:rPr lang="en-US" sz="2900" dirty="0">
                <a:solidFill>
                  <a:schemeClr val="bg1"/>
                </a:solidFill>
                <a:latin typeface="Helvetica"/>
                <a:cs typeface="Helvetica"/>
              </a:rPr>
              <a:t>Elevated PSA,</a:t>
            </a:r>
          </a:p>
          <a:p>
            <a:pPr algn="ctr"/>
            <a:r>
              <a:rPr lang="en-US" sz="2900" dirty="0">
                <a:solidFill>
                  <a:schemeClr val="bg1"/>
                </a:solidFill>
                <a:latin typeface="Helvetica"/>
                <a:cs typeface="Helvetica"/>
              </a:rPr>
              <a:t>Abnormal DRE</a:t>
            </a:r>
          </a:p>
        </p:txBody>
      </p:sp>
      <p:sp>
        <p:nvSpPr>
          <p:cNvPr id="41" name="Rounded Rectangle 40"/>
          <p:cNvSpPr/>
          <p:nvPr/>
        </p:nvSpPr>
        <p:spPr>
          <a:xfrm>
            <a:off x="9859728" y="5295681"/>
            <a:ext cx="3657599" cy="1143000"/>
          </a:xfrm>
          <a:prstGeom prst="roundRect">
            <a:avLst/>
          </a:prstGeom>
          <a:solidFill>
            <a:schemeClr val="bg1"/>
          </a:solidFill>
          <a:ln>
            <a:solidFill>
              <a:srgbClr val="191919"/>
            </a:solidFill>
          </a:ln>
          <a:effectLst/>
        </p:spPr>
        <p:style>
          <a:lnRef idx="1">
            <a:schemeClr val="accent1"/>
          </a:lnRef>
          <a:fillRef idx="3">
            <a:schemeClr val="accent1"/>
          </a:fillRef>
          <a:effectRef idx="2">
            <a:schemeClr val="accent1"/>
          </a:effectRef>
          <a:fontRef idx="minor">
            <a:schemeClr val="lt1"/>
          </a:fontRef>
        </p:style>
        <p:txBody>
          <a:bodyPr lIns="217680" tIns="108840" rIns="217680" bIns="108840" rtlCol="0" anchor="ctr"/>
          <a:lstStyle/>
          <a:p>
            <a:pPr algn="ctr"/>
            <a:endParaRPr lang="en-US" sz="2900" dirty="0">
              <a:solidFill>
                <a:schemeClr val="bg1"/>
              </a:solidFill>
              <a:latin typeface="Helvetica"/>
              <a:cs typeface="Helvetica"/>
            </a:endParaRPr>
          </a:p>
        </p:txBody>
      </p:sp>
      <p:sp>
        <p:nvSpPr>
          <p:cNvPr id="43" name="Rounded Rectangle 42"/>
          <p:cNvSpPr/>
          <p:nvPr/>
        </p:nvSpPr>
        <p:spPr>
          <a:xfrm>
            <a:off x="14744806" y="6686057"/>
            <a:ext cx="3657599" cy="1143000"/>
          </a:xfrm>
          <a:prstGeom prst="roundRect">
            <a:avLst/>
          </a:prstGeom>
          <a:solidFill>
            <a:schemeClr val="bg1"/>
          </a:solidFill>
          <a:ln w="28575" cmpd="sng">
            <a:solidFill>
              <a:srgbClr val="191919"/>
            </a:solidFill>
          </a:ln>
          <a:effectLst/>
        </p:spPr>
        <p:style>
          <a:lnRef idx="1">
            <a:schemeClr val="accent1"/>
          </a:lnRef>
          <a:fillRef idx="3">
            <a:schemeClr val="accent1"/>
          </a:fillRef>
          <a:effectRef idx="2">
            <a:schemeClr val="accent1"/>
          </a:effectRef>
          <a:fontRef idx="minor">
            <a:schemeClr val="lt1"/>
          </a:fontRef>
        </p:style>
        <p:txBody>
          <a:bodyPr lIns="217680" tIns="108840" rIns="217680" bIns="108840" rtlCol="0" anchor="ctr"/>
          <a:lstStyle/>
          <a:p>
            <a:pPr algn="ctr"/>
            <a:r>
              <a:rPr lang="en-US" sz="2900" dirty="0">
                <a:solidFill>
                  <a:srgbClr val="191919"/>
                </a:solidFill>
                <a:latin typeface="Helvetica"/>
                <a:cs typeface="Helvetica"/>
              </a:rPr>
              <a:t>Very Low Risk </a:t>
            </a:r>
          </a:p>
          <a:p>
            <a:pPr algn="ctr"/>
            <a:r>
              <a:rPr lang="en-US" sz="2900" dirty="0">
                <a:solidFill>
                  <a:srgbClr val="191919"/>
                </a:solidFill>
                <a:latin typeface="Helvetica"/>
                <a:cs typeface="Helvetica"/>
              </a:rPr>
              <a:t>for GS ≥ 7 PCa </a:t>
            </a:r>
          </a:p>
        </p:txBody>
      </p:sp>
      <p:cxnSp>
        <p:nvCxnSpPr>
          <p:cNvPr id="44" name="Straight Arrow Connector 43"/>
          <p:cNvCxnSpPr/>
          <p:nvPr/>
        </p:nvCxnSpPr>
        <p:spPr>
          <a:xfrm>
            <a:off x="18402404" y="4387181"/>
            <a:ext cx="946849" cy="0"/>
          </a:xfrm>
          <a:prstGeom prst="straightConnector1">
            <a:avLst/>
          </a:prstGeom>
          <a:ln w="38100" cmpd="sng">
            <a:solidFill>
              <a:srgbClr val="191919"/>
            </a:solidFill>
            <a:tailEnd type="arrow"/>
          </a:ln>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19349254" y="3815681"/>
            <a:ext cx="3657599" cy="1143000"/>
          </a:xfrm>
          <a:prstGeom prst="roundRect">
            <a:avLst/>
          </a:prstGeom>
          <a:solidFill>
            <a:schemeClr val="accent2">
              <a:lumMod val="60000"/>
              <a:lumOff val="40000"/>
            </a:scheme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217680" tIns="108840" rIns="217680" bIns="108840" rtlCol="0" anchor="ctr"/>
          <a:lstStyle/>
          <a:p>
            <a:pPr algn="ctr"/>
            <a:r>
              <a:rPr lang="en-US" sz="2900" dirty="0">
                <a:solidFill>
                  <a:schemeClr val="bg1"/>
                </a:solidFill>
                <a:latin typeface="Helvetica"/>
                <a:cs typeface="Helvetica"/>
              </a:rPr>
              <a:t>Consider </a:t>
            </a:r>
          </a:p>
          <a:p>
            <a:pPr algn="ctr"/>
            <a:r>
              <a:rPr lang="en-US" sz="2900" dirty="0">
                <a:solidFill>
                  <a:schemeClr val="bg1"/>
                </a:solidFill>
                <a:latin typeface="Helvetica"/>
                <a:cs typeface="Helvetica"/>
              </a:rPr>
              <a:t>Biopsy</a:t>
            </a:r>
          </a:p>
        </p:txBody>
      </p:sp>
      <p:sp>
        <p:nvSpPr>
          <p:cNvPr id="69" name="Rounded Rectangle 68"/>
          <p:cNvSpPr/>
          <p:nvPr/>
        </p:nvSpPr>
        <p:spPr>
          <a:xfrm>
            <a:off x="14744806" y="3815681"/>
            <a:ext cx="3657599" cy="1143000"/>
          </a:xfrm>
          <a:prstGeom prst="roundRect">
            <a:avLst/>
          </a:prstGeom>
          <a:solidFill>
            <a:schemeClr val="accent2">
              <a:lumMod val="60000"/>
              <a:lumOff val="40000"/>
            </a:schemeClr>
          </a:solid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217680" tIns="108840" rIns="217680" bIns="108840" rtlCol="0" anchor="ctr"/>
          <a:lstStyle/>
          <a:p>
            <a:pPr algn="ctr"/>
            <a:r>
              <a:rPr lang="en-US" sz="2900" dirty="0">
                <a:solidFill>
                  <a:schemeClr val="bg1"/>
                </a:solidFill>
                <a:latin typeface="Helvetica"/>
                <a:cs typeface="Helvetica"/>
              </a:rPr>
              <a:t>Increased Risk </a:t>
            </a:r>
          </a:p>
          <a:p>
            <a:pPr algn="ctr"/>
            <a:r>
              <a:rPr lang="en-US" sz="2900" dirty="0">
                <a:solidFill>
                  <a:schemeClr val="bg1"/>
                </a:solidFill>
                <a:latin typeface="Helvetica"/>
                <a:cs typeface="Helvetica"/>
              </a:rPr>
              <a:t>for GS ≥ 7 PCa</a:t>
            </a:r>
          </a:p>
        </p:txBody>
      </p:sp>
      <p:cxnSp>
        <p:nvCxnSpPr>
          <p:cNvPr id="70" name="Straight Arrow Connector 69"/>
          <p:cNvCxnSpPr>
            <a:stCxn id="39" idx="3"/>
            <a:endCxn id="40" idx="1"/>
          </p:cNvCxnSpPr>
          <p:nvPr/>
        </p:nvCxnSpPr>
        <p:spPr>
          <a:xfrm>
            <a:off x="4829266" y="5867181"/>
            <a:ext cx="671746" cy="0"/>
          </a:xfrm>
          <a:prstGeom prst="straightConnector1">
            <a:avLst/>
          </a:prstGeom>
          <a:ln>
            <a:solidFill>
              <a:srgbClr val="191919"/>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40" idx="3"/>
            <a:endCxn id="41" idx="1"/>
          </p:cNvCxnSpPr>
          <p:nvPr/>
        </p:nvCxnSpPr>
        <p:spPr>
          <a:xfrm>
            <a:off x="9158611" y="5867181"/>
            <a:ext cx="701115" cy="0"/>
          </a:xfrm>
          <a:prstGeom prst="straightConnector1">
            <a:avLst/>
          </a:prstGeom>
          <a:ln>
            <a:solidFill>
              <a:srgbClr val="191919"/>
            </a:solidFill>
            <a:tailEnd type="arrow"/>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79" idx="2"/>
            <a:endCxn id="39" idx="2"/>
          </p:cNvCxnSpPr>
          <p:nvPr/>
        </p:nvCxnSpPr>
        <p:spPr>
          <a:xfrm rot="5400000" flipH="1">
            <a:off x="11394071" y="-1954925"/>
            <a:ext cx="1390376" cy="18177588"/>
          </a:xfrm>
          <a:prstGeom prst="bentConnector3">
            <a:avLst>
              <a:gd name="adj1" fmla="val -48919"/>
            </a:avLst>
          </a:prstGeom>
          <a:ln w="38100" cmpd="sng">
            <a:solidFill>
              <a:srgbClr val="191919"/>
            </a:solidFill>
            <a:tailEnd type="arrow"/>
          </a:ln>
        </p:spPr>
        <p:style>
          <a:lnRef idx="2">
            <a:schemeClr val="accent1"/>
          </a:lnRef>
          <a:fillRef idx="0">
            <a:schemeClr val="accent1"/>
          </a:fillRef>
          <a:effectRef idx="1">
            <a:schemeClr val="accent1"/>
          </a:effectRef>
          <a:fontRef idx="minor">
            <a:schemeClr val="tx1"/>
          </a:fontRef>
        </p:style>
      </p:cxnSp>
      <p:grpSp>
        <p:nvGrpSpPr>
          <p:cNvPr id="73" name="Group 72"/>
          <p:cNvGrpSpPr/>
          <p:nvPr/>
        </p:nvGrpSpPr>
        <p:grpSpPr>
          <a:xfrm>
            <a:off x="15679433" y="9738084"/>
            <a:ext cx="5413953" cy="1906059"/>
            <a:chOff x="5909365" y="3890211"/>
            <a:chExt cx="2029968" cy="953030"/>
          </a:xfrm>
        </p:grpSpPr>
        <p:sp>
          <p:nvSpPr>
            <p:cNvPr id="77" name="TextBox 76"/>
            <p:cNvSpPr txBox="1"/>
            <p:nvPr/>
          </p:nvSpPr>
          <p:spPr>
            <a:xfrm>
              <a:off x="5918509" y="4304632"/>
              <a:ext cx="2011680" cy="538609"/>
            </a:xfrm>
            <a:prstGeom prst="rect">
              <a:avLst/>
            </a:prstGeom>
            <a:solidFill>
              <a:schemeClr val="bg1"/>
            </a:solidFill>
            <a:ln>
              <a:solidFill>
                <a:srgbClr val="191919"/>
              </a:solidFill>
            </a:ln>
          </p:spPr>
          <p:txBody>
            <a:bodyPr wrap="square" rtlCol="0">
              <a:spAutoFit/>
            </a:bodyPr>
            <a:lstStyle/>
            <a:p>
              <a:pPr marL="225377"/>
              <a:r>
                <a:rPr lang="en-US" sz="3200" b="1" dirty="0">
                  <a:solidFill>
                    <a:srgbClr val="000090"/>
                  </a:solidFill>
                  <a:latin typeface="+mj-lt"/>
                  <a:cs typeface="Helvetica"/>
                </a:rPr>
                <a:t>99.6% NPV for GS ≥8</a:t>
              </a:r>
            </a:p>
            <a:p>
              <a:pPr marL="225377"/>
              <a:r>
                <a:rPr lang="en-US" sz="3200" b="1" dirty="0">
                  <a:solidFill>
                    <a:srgbClr val="000090"/>
                  </a:solidFill>
                  <a:latin typeface="+mj-lt"/>
                  <a:cs typeface="Helvetica"/>
                </a:rPr>
                <a:t>98% NPV for </a:t>
              </a:r>
              <a:r>
                <a:rPr lang="en-US" sz="3200" b="1" dirty="0">
                  <a:solidFill>
                    <a:srgbClr val="000090"/>
                  </a:solidFill>
                  <a:cs typeface="Helvetica"/>
                </a:rPr>
                <a:t>GS ≥7</a:t>
              </a:r>
              <a:endParaRPr lang="en-US" sz="3200" b="1" dirty="0">
                <a:solidFill>
                  <a:srgbClr val="000090"/>
                </a:solidFill>
                <a:latin typeface="+mj-lt"/>
                <a:cs typeface="Helvetica"/>
              </a:endParaRPr>
            </a:p>
          </p:txBody>
        </p:sp>
        <p:sp>
          <p:nvSpPr>
            <p:cNvPr id="78" name="Rectangle 77"/>
            <p:cNvSpPr/>
            <p:nvPr/>
          </p:nvSpPr>
          <p:spPr>
            <a:xfrm>
              <a:off x="5909365" y="3890211"/>
              <a:ext cx="2029968" cy="414421"/>
            </a:xfrm>
            <a:prstGeom prst="rect">
              <a:avLst/>
            </a:prstGeom>
            <a:solidFill>
              <a:schemeClr val="bg1">
                <a:lumMod val="50000"/>
              </a:schemeClr>
            </a:solidFill>
            <a:ln>
              <a:solidFill>
                <a:srgbClr val="191919"/>
              </a:solidFill>
            </a:ln>
          </p:spPr>
          <p:style>
            <a:lnRef idx="1">
              <a:schemeClr val="accent1"/>
            </a:lnRef>
            <a:fillRef idx="3">
              <a:schemeClr val="accent1"/>
            </a:fillRef>
            <a:effectRef idx="2">
              <a:schemeClr val="accent1"/>
            </a:effectRef>
            <a:fontRef idx="minor">
              <a:schemeClr val="lt1"/>
            </a:fontRef>
          </p:style>
          <p:txBody>
            <a:bodyPr rtlCol="0" anchor="ctr"/>
            <a:lstStyle/>
            <a:p>
              <a:pPr marL="282513"/>
              <a:r>
                <a:rPr lang="en-US" sz="3700" dirty="0">
                  <a:solidFill>
                    <a:srgbClr val="FFFFFF"/>
                  </a:solidFill>
                </a:rPr>
                <a:t>Very Low Risk</a:t>
              </a:r>
            </a:p>
          </p:txBody>
        </p:sp>
      </p:grpSp>
      <p:sp>
        <p:nvSpPr>
          <p:cNvPr id="79" name="Rounded Rectangle 78"/>
          <p:cNvSpPr/>
          <p:nvPr/>
        </p:nvSpPr>
        <p:spPr>
          <a:xfrm>
            <a:off x="19349254" y="6686057"/>
            <a:ext cx="3657599" cy="1143000"/>
          </a:xfrm>
          <a:prstGeom prst="roundRect">
            <a:avLst/>
          </a:prstGeom>
          <a:solidFill>
            <a:schemeClr val="bg1"/>
          </a:solidFill>
          <a:ln w="28575" cmpd="sng">
            <a:solidFill>
              <a:srgbClr val="191919"/>
            </a:solidFill>
          </a:ln>
          <a:effectLst/>
        </p:spPr>
        <p:style>
          <a:lnRef idx="1">
            <a:schemeClr val="accent1"/>
          </a:lnRef>
          <a:fillRef idx="3">
            <a:schemeClr val="accent1"/>
          </a:fillRef>
          <a:effectRef idx="2">
            <a:schemeClr val="accent1"/>
          </a:effectRef>
          <a:fontRef idx="minor">
            <a:schemeClr val="lt1"/>
          </a:fontRef>
        </p:style>
        <p:txBody>
          <a:bodyPr lIns="217680" tIns="108840" rIns="217680" bIns="108840" rtlCol="0" anchor="ctr"/>
          <a:lstStyle/>
          <a:p>
            <a:pPr algn="ctr"/>
            <a:r>
              <a:rPr lang="en-US" sz="2900" dirty="0">
                <a:solidFill>
                  <a:srgbClr val="191919"/>
                </a:solidFill>
                <a:latin typeface="Helvetica"/>
                <a:cs typeface="Helvetica"/>
              </a:rPr>
              <a:t>Avoid Biopsy</a:t>
            </a:r>
          </a:p>
        </p:txBody>
      </p:sp>
      <p:cxnSp>
        <p:nvCxnSpPr>
          <p:cNvPr id="80" name="Straight Arrow Connector 79"/>
          <p:cNvCxnSpPr>
            <a:stCxn id="43" idx="3"/>
            <a:endCxn id="79" idx="1"/>
          </p:cNvCxnSpPr>
          <p:nvPr/>
        </p:nvCxnSpPr>
        <p:spPr>
          <a:xfrm>
            <a:off x="18402404" y="7257557"/>
            <a:ext cx="946849" cy="0"/>
          </a:xfrm>
          <a:prstGeom prst="straightConnector1">
            <a:avLst/>
          </a:prstGeom>
          <a:ln w="38100" cmpd="sng">
            <a:solidFill>
              <a:srgbClr val="191919"/>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41" idx="3"/>
            <a:endCxn id="69" idx="1"/>
          </p:cNvCxnSpPr>
          <p:nvPr/>
        </p:nvCxnSpPr>
        <p:spPr>
          <a:xfrm flipV="1">
            <a:off x="13517325" y="4387181"/>
            <a:ext cx="1227477" cy="1480000"/>
          </a:xfrm>
          <a:prstGeom prst="straightConnector1">
            <a:avLst/>
          </a:prstGeom>
          <a:ln w="38100" cmpd="sng">
            <a:solidFill>
              <a:srgbClr val="191919"/>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41" idx="3"/>
            <a:endCxn id="43" idx="1"/>
          </p:cNvCxnSpPr>
          <p:nvPr/>
        </p:nvCxnSpPr>
        <p:spPr>
          <a:xfrm>
            <a:off x="13517325" y="5867183"/>
            <a:ext cx="1227477" cy="1390376"/>
          </a:xfrm>
          <a:prstGeom prst="straightConnector1">
            <a:avLst/>
          </a:prstGeom>
          <a:ln w="38100" cmpd="sng">
            <a:solidFill>
              <a:srgbClr val="191919"/>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3000467" y="9406908"/>
            <a:ext cx="10700201" cy="1921459"/>
          </a:xfrm>
          <a:prstGeom prst="rect">
            <a:avLst/>
          </a:prstGeom>
          <a:noFill/>
          <a:ln>
            <a:solidFill>
              <a:srgbClr val="191919"/>
            </a:solidFill>
          </a:ln>
        </p:spPr>
        <p:txBody>
          <a:bodyPr wrap="none" lIns="217680" tIns="108840" rIns="217680" bIns="108840" rtlCol="0">
            <a:spAutoFit/>
          </a:bodyPr>
          <a:lstStyle/>
          <a:p>
            <a:r>
              <a:rPr lang="en-US" sz="3500" b="1" dirty="0">
                <a:solidFill>
                  <a:srgbClr val="191919"/>
                </a:solidFill>
              </a:rPr>
              <a:t>For patients being considered for initial prostate biopsy</a:t>
            </a:r>
          </a:p>
          <a:p>
            <a:pPr marL="903093" indent="-615817" defTabSz="827641">
              <a:spcBef>
                <a:spcPts val="715"/>
              </a:spcBef>
              <a:buClr>
                <a:schemeClr val="accent2"/>
              </a:buClr>
              <a:buFont typeface="Wingdings" charset="2"/>
              <a:buChar char="§"/>
            </a:pPr>
            <a:r>
              <a:rPr lang="en-US" sz="3200" dirty="0">
                <a:solidFill>
                  <a:srgbClr val="191919"/>
                </a:solidFill>
              </a:rPr>
              <a:t>Identify men at high risk for aggressive cancer</a:t>
            </a:r>
          </a:p>
          <a:p>
            <a:pPr marL="903093" indent="-615817" defTabSz="827641">
              <a:spcBef>
                <a:spcPts val="715"/>
              </a:spcBef>
              <a:buClr>
                <a:schemeClr val="accent2"/>
              </a:buClr>
              <a:buFont typeface="Wingdings" charset="2"/>
              <a:buChar char="§"/>
            </a:pPr>
            <a:r>
              <a:rPr lang="en-US" sz="3200" dirty="0">
                <a:solidFill>
                  <a:srgbClr val="191919"/>
                </a:solidFill>
              </a:rPr>
              <a:t>Assay performed on non-invasive, urine sample</a:t>
            </a:r>
          </a:p>
        </p:txBody>
      </p:sp>
      <p:sp>
        <p:nvSpPr>
          <p:cNvPr id="4" name="TextBox 3"/>
          <p:cNvSpPr txBox="1"/>
          <p:nvPr/>
        </p:nvSpPr>
        <p:spPr>
          <a:xfrm>
            <a:off x="9581957" y="5423851"/>
            <a:ext cx="4358717" cy="754030"/>
          </a:xfrm>
          <a:prstGeom prst="rect">
            <a:avLst/>
          </a:prstGeom>
          <a:noFill/>
        </p:spPr>
        <p:txBody>
          <a:bodyPr wrap="square" lIns="91421" tIns="45709" rIns="91421" bIns="45709" rtlCol="0">
            <a:spAutoFit/>
          </a:bodyPr>
          <a:lstStyle/>
          <a:p>
            <a:pPr algn="ctr"/>
            <a:r>
              <a:rPr lang="en-US" dirty="0" smtClean="0">
                <a:solidFill>
                  <a:srgbClr val="191919"/>
                </a:solidFill>
              </a:rPr>
              <a:t>SelectMDx</a:t>
            </a:r>
            <a:endParaRPr lang="en-US" dirty="0">
              <a:solidFill>
                <a:srgbClr val="191919"/>
              </a:solidFill>
            </a:endParaRPr>
          </a:p>
        </p:txBody>
      </p:sp>
      <p:cxnSp>
        <p:nvCxnSpPr>
          <p:cNvPr id="5" name="Straight Arrow Connector 4"/>
          <p:cNvCxnSpPr/>
          <p:nvPr/>
        </p:nvCxnSpPr>
        <p:spPr>
          <a:xfrm flipH="1">
            <a:off x="11360862" y="2978727"/>
            <a:ext cx="1" cy="1979954"/>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Down Arrow 6"/>
          <p:cNvSpPr/>
          <p:nvPr/>
        </p:nvSpPr>
        <p:spPr>
          <a:xfrm>
            <a:off x="11707229" y="12168909"/>
            <a:ext cx="484632" cy="978408"/>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8" name="TextBox 7"/>
          <p:cNvSpPr txBox="1"/>
          <p:nvPr/>
        </p:nvSpPr>
        <p:spPr>
          <a:xfrm>
            <a:off x="11535131" y="2270841"/>
            <a:ext cx="3209675" cy="1415772"/>
          </a:xfrm>
          <a:prstGeom prst="rect">
            <a:avLst/>
          </a:prstGeom>
          <a:noFill/>
        </p:spPr>
        <p:txBody>
          <a:bodyPr wrap="square" rtlCol="0">
            <a:spAutoFit/>
          </a:bodyPr>
          <a:lstStyle/>
          <a:p>
            <a:r>
              <a:rPr lang="en-US" dirty="0" smtClean="0">
                <a:solidFill>
                  <a:srgbClr val="191919"/>
                </a:solidFill>
              </a:rPr>
              <a:t>PCAW Case Study</a:t>
            </a:r>
            <a:endParaRPr lang="en-US" dirty="0">
              <a:solidFill>
                <a:srgbClr val="191919"/>
              </a:solidFill>
            </a:endParaRPr>
          </a:p>
        </p:txBody>
      </p:sp>
    </p:spTree>
    <p:extLst>
      <p:ext uri="{BB962C8B-B14F-4D97-AF65-F5344CB8AC3E}">
        <p14:creationId xmlns:p14="http://schemas.microsoft.com/office/powerpoint/2010/main" val="245732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9468CE9-3F3D-1446-A027-4B4CDD3883B0}" type="slidenum">
              <a:rPr lang="en-US" smtClean="0"/>
              <a:pPr/>
              <a:t>15</a:t>
            </a:fld>
            <a:endParaRPr lang="en-US" dirty="0"/>
          </a:p>
        </p:txBody>
      </p:sp>
      <p:sp>
        <p:nvSpPr>
          <p:cNvPr id="4" name="Title 2"/>
          <p:cNvSpPr txBox="1">
            <a:spLocks/>
          </p:cNvSpPr>
          <p:nvPr/>
        </p:nvSpPr>
        <p:spPr>
          <a:xfrm>
            <a:off x="1248919" y="2110183"/>
            <a:ext cx="21718640" cy="2659523"/>
          </a:xfrm>
          <a:prstGeom prst="rect">
            <a:avLst/>
          </a:prstGeom>
        </p:spPr>
        <p:txBody>
          <a:bodyPr lIns="91421" tIns="45709" rIns="91421" bIns="45709"/>
          <a:lstStyle>
            <a:lvl1pPr algn="ctr" defTabSz="1087444" rtl="0" eaLnBrk="1" latinLnBrk="0" hangingPunct="1">
              <a:spcBef>
                <a:spcPct val="0"/>
              </a:spcBef>
              <a:buNone/>
              <a:defRPr sz="6000" kern="1200">
                <a:solidFill>
                  <a:srgbClr val="000090"/>
                </a:solidFill>
                <a:latin typeface="Helvetica"/>
                <a:ea typeface="+mj-ea"/>
                <a:cs typeface="Helvetica"/>
              </a:defRPr>
            </a:lvl1pPr>
          </a:lstStyle>
          <a:p>
            <a:pPr algn="l">
              <a:spcBef>
                <a:spcPts val="0"/>
              </a:spcBef>
            </a:pPr>
            <a:r>
              <a:rPr lang="en-US" sz="8000" b="1" dirty="0">
                <a:solidFill>
                  <a:srgbClr val="191919"/>
                </a:solidFill>
                <a:latin typeface="+mn-lt"/>
                <a:cs typeface="Sans pro light"/>
              </a:rPr>
              <a:t>Validation </a:t>
            </a:r>
          </a:p>
          <a:p>
            <a:pPr algn="l">
              <a:spcBef>
                <a:spcPts val="0"/>
              </a:spcBef>
            </a:pPr>
            <a:r>
              <a:rPr lang="en-US" sz="7200" dirty="0" err="1" smtClean="0">
                <a:solidFill>
                  <a:srgbClr val="191919"/>
                </a:solidFill>
                <a:latin typeface="+mn-lt"/>
                <a:cs typeface="Sans pro light"/>
              </a:rPr>
              <a:t>SelectMDx</a:t>
            </a:r>
            <a:r>
              <a:rPr lang="en-US" sz="7200" dirty="0" smtClean="0">
                <a:solidFill>
                  <a:srgbClr val="191919"/>
                </a:solidFill>
                <a:latin typeface="+mn-lt"/>
                <a:cs typeface="Sans pro light"/>
              </a:rPr>
              <a:t> </a:t>
            </a:r>
            <a:r>
              <a:rPr lang="en-US" sz="7200" dirty="0">
                <a:solidFill>
                  <a:srgbClr val="191919"/>
                </a:solidFill>
                <a:latin typeface="+mn-lt"/>
                <a:cs typeface="Sans pro light"/>
              </a:rPr>
              <a:t>for </a:t>
            </a:r>
            <a:r>
              <a:rPr lang="en-US" sz="7200" dirty="0" smtClean="0">
                <a:solidFill>
                  <a:srgbClr val="191919"/>
                </a:solidFill>
                <a:latin typeface="+mn-lt"/>
                <a:cs typeface="Sans pro light"/>
              </a:rPr>
              <a:t>Clinically </a:t>
            </a:r>
            <a:r>
              <a:rPr lang="en-US" sz="7200" dirty="0">
                <a:solidFill>
                  <a:srgbClr val="191919"/>
                </a:solidFill>
                <a:latin typeface="+mn-lt"/>
                <a:cs typeface="Sans pro light"/>
              </a:rPr>
              <a:t>Significant Prostate Cancer </a:t>
            </a:r>
            <a:endParaRPr lang="en-US" sz="7200" dirty="0">
              <a:solidFill>
                <a:srgbClr val="191919"/>
              </a:solidFill>
              <a:latin typeface="+mn-lt"/>
              <a:cs typeface="Sans pro light"/>
            </a:endParaRPr>
          </a:p>
        </p:txBody>
      </p:sp>
      <p:sp>
        <p:nvSpPr>
          <p:cNvPr id="6" name="Rectangle 5"/>
          <p:cNvSpPr/>
          <p:nvPr/>
        </p:nvSpPr>
        <p:spPr>
          <a:xfrm>
            <a:off x="11932137" y="7933967"/>
            <a:ext cx="1655549" cy="6646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21" tIns="45709" rIns="91421" bIns="45709" rtlCol="0" anchor="ctr"/>
          <a:lstStyle/>
          <a:p>
            <a:pPr algn="ctr"/>
            <a:endParaRPr lang="en-US" dirty="0">
              <a:latin typeface="Open Sans Light"/>
            </a:endParaRPr>
          </a:p>
        </p:txBody>
      </p:sp>
      <p:pic>
        <p:nvPicPr>
          <p:cNvPr id="8" name="Picture 7"/>
          <p:cNvPicPr>
            <a:picLocks noChangeAspect="1"/>
          </p:cNvPicPr>
          <p:nvPr/>
        </p:nvPicPr>
        <p:blipFill rotWithShape="1">
          <a:blip r:embed="rId3"/>
          <a:srcRect t="-1" b="49615"/>
          <a:stretch/>
        </p:blipFill>
        <p:spPr>
          <a:xfrm>
            <a:off x="1248919" y="5770060"/>
            <a:ext cx="10488173" cy="5916259"/>
          </a:xfrm>
          <a:prstGeom prst="rect">
            <a:avLst/>
          </a:prstGeom>
          <a:ln>
            <a:solidFill>
              <a:srgbClr val="000000"/>
            </a:solidFill>
          </a:ln>
        </p:spPr>
      </p:pic>
      <p:pic>
        <p:nvPicPr>
          <p:cNvPr id="10" name="Picture 9"/>
          <p:cNvPicPr>
            <a:picLocks noChangeAspect="1"/>
          </p:cNvPicPr>
          <p:nvPr/>
        </p:nvPicPr>
        <p:blipFill>
          <a:blip r:embed="rId4"/>
          <a:stretch>
            <a:fillRect/>
          </a:stretch>
        </p:blipFill>
        <p:spPr>
          <a:xfrm>
            <a:off x="18580437" y="5525224"/>
            <a:ext cx="5154156" cy="5619984"/>
          </a:xfrm>
          <a:prstGeom prst="rect">
            <a:avLst/>
          </a:prstGeom>
        </p:spPr>
      </p:pic>
      <p:pic>
        <p:nvPicPr>
          <p:cNvPr id="11" name="Picture 10"/>
          <p:cNvPicPr>
            <a:picLocks noChangeAspect="1"/>
          </p:cNvPicPr>
          <p:nvPr/>
        </p:nvPicPr>
        <p:blipFill>
          <a:blip r:embed="rId5"/>
          <a:stretch>
            <a:fillRect/>
          </a:stretch>
        </p:blipFill>
        <p:spPr>
          <a:xfrm>
            <a:off x="12014201" y="5525223"/>
            <a:ext cx="6437393" cy="5397005"/>
          </a:xfrm>
          <a:prstGeom prst="rect">
            <a:avLst/>
          </a:prstGeom>
        </p:spPr>
      </p:pic>
    </p:spTree>
    <p:extLst>
      <p:ext uri="{BB962C8B-B14F-4D97-AF65-F5344CB8AC3E}">
        <p14:creationId xmlns:p14="http://schemas.microsoft.com/office/powerpoint/2010/main" val="113856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1229150" y="1639410"/>
            <a:ext cx="21261888" cy="2472373"/>
          </a:xfrm>
        </p:spPr>
        <p:txBody>
          <a:bodyPr/>
          <a:lstStyle/>
          <a:p>
            <a:pPr algn="l">
              <a:lnSpc>
                <a:spcPct val="80000"/>
              </a:lnSpc>
            </a:pPr>
            <a:r>
              <a:rPr lang="en-US" sz="8000" b="1" dirty="0">
                <a:solidFill>
                  <a:srgbClr val="191919"/>
                </a:solidFill>
              </a:rPr>
              <a:t>Clinical Validation </a:t>
            </a:r>
            <a:endParaRPr lang="en-US" sz="8000" dirty="0">
              <a:solidFill>
                <a:srgbClr val="191919"/>
              </a:solidFill>
            </a:endParaRPr>
          </a:p>
          <a:p>
            <a:pPr algn="l">
              <a:lnSpc>
                <a:spcPct val="80000"/>
              </a:lnSpc>
            </a:pPr>
            <a:r>
              <a:rPr lang="en-US" dirty="0" smtClean="0">
                <a:solidFill>
                  <a:srgbClr val="191919"/>
                </a:solidFill>
              </a:rPr>
              <a:t>Risk </a:t>
            </a:r>
            <a:r>
              <a:rPr lang="en-US" dirty="0">
                <a:solidFill>
                  <a:srgbClr val="191919"/>
                </a:solidFill>
              </a:rPr>
              <a:t>Profile for the </a:t>
            </a:r>
            <a:r>
              <a:rPr lang="en-US" dirty="0" smtClean="0">
                <a:solidFill>
                  <a:srgbClr val="191919"/>
                </a:solidFill>
              </a:rPr>
              <a:t>Detection </a:t>
            </a:r>
            <a:r>
              <a:rPr lang="en-US" dirty="0">
                <a:solidFill>
                  <a:srgbClr val="191919"/>
                </a:solidFill>
              </a:rPr>
              <a:t>of High Grade </a:t>
            </a:r>
            <a:r>
              <a:rPr lang="en-US" dirty="0" smtClean="0">
                <a:solidFill>
                  <a:srgbClr val="191919"/>
                </a:solidFill>
              </a:rPr>
              <a:t>Cancer</a:t>
            </a:r>
            <a:endParaRPr lang="en-US" dirty="0">
              <a:solidFill>
                <a:srgbClr val="191919"/>
              </a:solidFill>
            </a:endParaRPr>
          </a:p>
        </p:txBody>
      </p:sp>
      <p:pic>
        <p:nvPicPr>
          <p:cNvPr id="20" name="Picture 19"/>
          <p:cNvPicPr>
            <a:picLocks noChangeAspect="1"/>
          </p:cNvPicPr>
          <p:nvPr/>
        </p:nvPicPr>
        <p:blipFill>
          <a:blip r:embed="rId3"/>
          <a:stretch>
            <a:fillRect/>
          </a:stretch>
        </p:blipFill>
        <p:spPr>
          <a:xfrm>
            <a:off x="15085519" y="4145139"/>
            <a:ext cx="6617891" cy="8671720"/>
          </a:xfrm>
          <a:prstGeom prst="rect">
            <a:avLst/>
          </a:prstGeom>
        </p:spPr>
      </p:pic>
      <p:sp>
        <p:nvSpPr>
          <p:cNvPr id="22" name="Rectangle 21"/>
          <p:cNvSpPr/>
          <p:nvPr/>
        </p:nvSpPr>
        <p:spPr>
          <a:xfrm>
            <a:off x="1673254" y="5602170"/>
            <a:ext cx="12192001" cy="4339627"/>
          </a:xfrm>
          <a:prstGeom prst="rect">
            <a:avLst/>
          </a:prstGeom>
        </p:spPr>
        <p:txBody>
          <a:bodyPr lIns="91421" tIns="45709" rIns="91421" bIns="45709">
            <a:spAutoFit/>
          </a:bodyPr>
          <a:lstStyle/>
          <a:p>
            <a:pPr>
              <a:spcBef>
                <a:spcPts val="1200"/>
              </a:spcBef>
              <a:spcAft>
                <a:spcPts val="1200"/>
              </a:spcAft>
            </a:pPr>
            <a:r>
              <a:rPr lang="en-US" sz="5400" b="1" dirty="0" smtClean="0">
                <a:solidFill>
                  <a:srgbClr val="191919"/>
                </a:solidFill>
              </a:rPr>
              <a:t>SelectMDx for Prostate Cancer</a:t>
            </a:r>
          </a:p>
          <a:p>
            <a:pPr marL="796752" indent="-346001">
              <a:spcBef>
                <a:spcPts val="1200"/>
              </a:spcBef>
              <a:spcAft>
                <a:spcPts val="1200"/>
              </a:spcAft>
              <a:buFont typeface="Arial"/>
              <a:buChar char="•"/>
            </a:pPr>
            <a:r>
              <a:rPr lang="en-US" sz="5400" dirty="0" smtClean="0">
                <a:solidFill>
                  <a:srgbClr val="191919"/>
                </a:solidFill>
              </a:rPr>
              <a:t>Strongest </a:t>
            </a:r>
            <a:r>
              <a:rPr lang="en-US" sz="5400" dirty="0">
                <a:solidFill>
                  <a:srgbClr val="191919"/>
                </a:solidFill>
              </a:rPr>
              <a:t>predictor of high-grade </a:t>
            </a:r>
            <a:r>
              <a:rPr lang="en-US" sz="5400" dirty="0" smtClean="0">
                <a:solidFill>
                  <a:srgbClr val="191919"/>
                </a:solidFill>
              </a:rPr>
              <a:t>PCa</a:t>
            </a:r>
            <a:endParaRPr lang="en-US" sz="5400" dirty="0">
              <a:solidFill>
                <a:srgbClr val="191919"/>
              </a:solidFill>
            </a:endParaRPr>
          </a:p>
          <a:p>
            <a:pPr marL="796752" indent="-346001">
              <a:spcBef>
                <a:spcPts val="1200"/>
              </a:spcBef>
              <a:spcAft>
                <a:spcPts val="1200"/>
              </a:spcAft>
              <a:buFont typeface="Arial"/>
              <a:buChar char="•"/>
            </a:pPr>
            <a:r>
              <a:rPr lang="en-US" sz="5400" dirty="0">
                <a:solidFill>
                  <a:srgbClr val="191919"/>
                </a:solidFill>
              </a:rPr>
              <a:t>98% NPV for GS ≥7 cancer</a:t>
            </a:r>
          </a:p>
          <a:p>
            <a:pPr marL="796752" indent="-346001">
              <a:spcBef>
                <a:spcPts val="1200"/>
              </a:spcBef>
              <a:spcAft>
                <a:spcPts val="1200"/>
              </a:spcAft>
              <a:buFont typeface="Arial"/>
              <a:buChar char="•"/>
            </a:pPr>
            <a:r>
              <a:rPr lang="en-US" sz="5400" dirty="0">
                <a:solidFill>
                  <a:srgbClr val="191919"/>
                </a:solidFill>
              </a:rPr>
              <a:t>AUC of 0.89 (95% CI 0.85-0.95)</a:t>
            </a:r>
          </a:p>
        </p:txBody>
      </p:sp>
      <p:sp>
        <p:nvSpPr>
          <p:cNvPr id="25" name="Rectangle 24"/>
          <p:cNvSpPr/>
          <p:nvPr/>
        </p:nvSpPr>
        <p:spPr>
          <a:xfrm>
            <a:off x="1673254" y="12619947"/>
            <a:ext cx="17274145" cy="461664"/>
          </a:xfrm>
          <a:prstGeom prst="rect">
            <a:avLst/>
          </a:prstGeom>
        </p:spPr>
        <p:txBody>
          <a:bodyPr wrap="square" lIns="91421" tIns="45709" rIns="91421" bIns="45709">
            <a:spAutoFit/>
          </a:bodyPr>
          <a:lstStyle/>
          <a:p>
            <a:r>
              <a:rPr lang="en-US" sz="2400" dirty="0">
                <a:solidFill>
                  <a:srgbClr val="000000"/>
                </a:solidFill>
                <a:latin typeface="Arial"/>
                <a:cs typeface="Arial"/>
              </a:rPr>
              <a:t>Van Neste et al., European Urology 2016</a:t>
            </a:r>
          </a:p>
        </p:txBody>
      </p:sp>
      <p:sp>
        <p:nvSpPr>
          <p:cNvPr id="26" name="TextBox 25"/>
          <p:cNvSpPr txBox="1"/>
          <p:nvPr/>
        </p:nvSpPr>
        <p:spPr>
          <a:xfrm>
            <a:off x="17412860" y="11942615"/>
            <a:ext cx="2315024" cy="584776"/>
          </a:xfrm>
          <a:prstGeom prst="rect">
            <a:avLst/>
          </a:prstGeom>
          <a:noFill/>
        </p:spPr>
        <p:txBody>
          <a:bodyPr wrap="square" lIns="91421" tIns="45709" rIns="91421" bIns="45709" rtlCol="0">
            <a:spAutoFit/>
          </a:bodyPr>
          <a:lstStyle/>
          <a:p>
            <a:pPr algn="ctr"/>
            <a:r>
              <a:rPr lang="en-US" sz="3200" dirty="0"/>
              <a:t>2016</a:t>
            </a:r>
          </a:p>
        </p:txBody>
      </p:sp>
    </p:spTree>
    <p:extLst>
      <p:ext uri="{BB962C8B-B14F-4D97-AF65-F5344CB8AC3E}">
        <p14:creationId xmlns:p14="http://schemas.microsoft.com/office/powerpoint/2010/main" val="222580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68CE9-3F3D-1446-A027-4B4CDD3883B0}" type="slidenum">
              <a:rPr lang="en-US" smtClean="0">
                <a:solidFill>
                  <a:srgbClr val="191919"/>
                </a:solidFill>
              </a:rPr>
              <a:pPr/>
              <a:t>17</a:t>
            </a:fld>
            <a:endParaRPr lang="en-US">
              <a:solidFill>
                <a:srgbClr val="191919"/>
              </a:solidFill>
            </a:endParaRPr>
          </a:p>
        </p:txBody>
      </p:sp>
      <p:pic>
        <p:nvPicPr>
          <p:cNvPr id="6" name="Picture 5"/>
          <p:cNvPicPr>
            <a:picLocks noChangeAspect="1"/>
          </p:cNvPicPr>
          <p:nvPr/>
        </p:nvPicPr>
        <p:blipFill>
          <a:blip r:embed="rId3"/>
          <a:stretch>
            <a:fillRect/>
          </a:stretch>
        </p:blipFill>
        <p:spPr>
          <a:xfrm>
            <a:off x="12965303" y="4288664"/>
            <a:ext cx="6593496" cy="8531584"/>
          </a:xfrm>
          <a:prstGeom prst="rect">
            <a:avLst/>
          </a:prstGeom>
          <a:ln>
            <a:solidFill>
              <a:schemeClr val="bg1">
                <a:lumMod val="10000"/>
              </a:schemeClr>
            </a:solidFill>
          </a:ln>
        </p:spPr>
      </p:pic>
      <p:pic>
        <p:nvPicPr>
          <p:cNvPr id="7" name="Picture 6"/>
          <p:cNvPicPr>
            <a:picLocks/>
          </p:cNvPicPr>
          <p:nvPr/>
        </p:nvPicPr>
        <p:blipFill>
          <a:blip r:embed="rId4"/>
          <a:stretch>
            <a:fillRect/>
          </a:stretch>
        </p:blipFill>
        <p:spPr>
          <a:xfrm>
            <a:off x="4770601" y="4288663"/>
            <a:ext cx="6611050" cy="8531352"/>
          </a:xfrm>
          <a:prstGeom prst="rect">
            <a:avLst/>
          </a:prstGeom>
          <a:ln>
            <a:solidFill>
              <a:schemeClr val="bg1">
                <a:lumMod val="10000"/>
              </a:schemeClr>
            </a:solidFill>
          </a:ln>
        </p:spPr>
      </p:pic>
      <p:sp>
        <p:nvSpPr>
          <p:cNvPr id="8" name="TextBox 7"/>
          <p:cNvSpPr txBox="1"/>
          <p:nvPr/>
        </p:nvSpPr>
        <p:spPr>
          <a:xfrm>
            <a:off x="5902891" y="2887075"/>
            <a:ext cx="3991453" cy="2144149"/>
          </a:xfrm>
          <a:prstGeom prst="rect">
            <a:avLst/>
          </a:prstGeom>
          <a:noFill/>
        </p:spPr>
        <p:txBody>
          <a:bodyPr wrap="square" lIns="91421" tIns="45709" rIns="91421" bIns="45709" rtlCol="0">
            <a:spAutoFit/>
          </a:bodyPr>
          <a:lstStyle/>
          <a:p>
            <a:pPr algn="ctr"/>
            <a:endParaRPr lang="en-US" b="1" dirty="0">
              <a:solidFill>
                <a:srgbClr val="191919"/>
              </a:solidFill>
              <a:latin typeface="Helvetica"/>
              <a:cs typeface="Helvetica"/>
            </a:endParaRPr>
          </a:p>
          <a:p>
            <a:pPr algn="ctr"/>
            <a:r>
              <a:rPr lang="en-US" b="1" dirty="0">
                <a:solidFill>
                  <a:srgbClr val="191919"/>
                </a:solidFill>
                <a:latin typeface="Helvetica"/>
                <a:cs typeface="Helvetica"/>
              </a:rPr>
              <a:t>Very Low Risk</a:t>
            </a:r>
          </a:p>
          <a:p>
            <a:pPr algn="ctr"/>
            <a:endParaRPr lang="en-US" b="1" dirty="0">
              <a:solidFill>
                <a:srgbClr val="191919"/>
              </a:solidFill>
              <a:latin typeface="Helvetica"/>
              <a:cs typeface="Helvetica"/>
            </a:endParaRPr>
          </a:p>
        </p:txBody>
      </p:sp>
      <p:sp>
        <p:nvSpPr>
          <p:cNvPr id="12" name="TextBox 11"/>
          <p:cNvSpPr txBox="1"/>
          <p:nvPr/>
        </p:nvSpPr>
        <p:spPr>
          <a:xfrm>
            <a:off x="12965303" y="2872892"/>
            <a:ext cx="6593496" cy="1405485"/>
          </a:xfrm>
          <a:prstGeom prst="rect">
            <a:avLst/>
          </a:prstGeom>
          <a:noFill/>
        </p:spPr>
        <p:txBody>
          <a:bodyPr wrap="square" lIns="91421" tIns="45709" rIns="91421" bIns="45709" rtlCol="0">
            <a:spAutoFit/>
          </a:bodyPr>
          <a:lstStyle/>
          <a:p>
            <a:pPr algn="ctr"/>
            <a:r>
              <a:rPr lang="en-US" b="1" dirty="0">
                <a:solidFill>
                  <a:srgbClr val="191919"/>
                </a:solidFill>
                <a:latin typeface="Helvetica"/>
                <a:cs typeface="Helvetica"/>
              </a:rPr>
              <a:t>Personalized </a:t>
            </a:r>
          </a:p>
          <a:p>
            <a:pPr algn="ctr"/>
            <a:r>
              <a:rPr lang="en-US" b="1" dirty="0">
                <a:solidFill>
                  <a:srgbClr val="191919"/>
                </a:solidFill>
                <a:latin typeface="Helvetica"/>
                <a:cs typeface="Helvetica"/>
              </a:rPr>
              <a:t>Risk Profile</a:t>
            </a:r>
            <a:endParaRPr lang="en-US" b="1" dirty="0">
              <a:solidFill>
                <a:srgbClr val="191919"/>
              </a:solidFill>
              <a:latin typeface="Helvetica"/>
              <a:cs typeface="Helvetica"/>
            </a:endParaRPr>
          </a:p>
        </p:txBody>
      </p:sp>
      <p:cxnSp>
        <p:nvCxnSpPr>
          <p:cNvPr id="11" name="Straight Arrow Connector 10"/>
          <p:cNvCxnSpPr>
            <a:stCxn id="47" idx="3"/>
          </p:cNvCxnSpPr>
          <p:nvPr/>
        </p:nvCxnSpPr>
        <p:spPr>
          <a:xfrm flipH="1">
            <a:off x="8001003" y="1210873"/>
            <a:ext cx="3316514" cy="2175608"/>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2" idx="0"/>
          </p:cNvCxnSpPr>
          <p:nvPr/>
        </p:nvCxnSpPr>
        <p:spPr>
          <a:xfrm>
            <a:off x="13069660" y="1201551"/>
            <a:ext cx="3192392" cy="167134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6" name="Group 30"/>
          <p:cNvGrpSpPr>
            <a:grpSpLocks/>
          </p:cNvGrpSpPr>
          <p:nvPr/>
        </p:nvGrpSpPr>
        <p:grpSpPr bwMode="auto">
          <a:xfrm>
            <a:off x="11317516" y="337951"/>
            <a:ext cx="1752143" cy="1748365"/>
            <a:chOff x="5935999" y="3294460"/>
            <a:chExt cx="656758" cy="655439"/>
          </a:xfrm>
        </p:grpSpPr>
        <p:sp>
          <p:nvSpPr>
            <p:cNvPr id="47" name="Freeform 1352"/>
            <p:cNvSpPr>
              <a:spLocks noChangeArrowheads="1"/>
            </p:cNvSpPr>
            <p:nvPr/>
          </p:nvSpPr>
          <p:spPr bwMode="auto">
            <a:xfrm>
              <a:off x="5935999" y="3294460"/>
              <a:ext cx="656758" cy="655439"/>
            </a:xfrm>
            <a:custGeom>
              <a:avLst/>
              <a:gdLst>
                <a:gd name="T0" fmla="*/ 4861 w 4862"/>
                <a:gd name="T1" fmla="*/ 2424 h 4855"/>
                <a:gd name="T2" fmla="*/ 4861 w 4862"/>
                <a:gd name="T3" fmla="*/ 2424 h 4855"/>
                <a:gd name="T4" fmla="*/ 2430 w 4862"/>
                <a:gd name="T5" fmla="*/ 0 h 4855"/>
                <a:gd name="T6" fmla="*/ 0 w 4862"/>
                <a:gd name="T7" fmla="*/ 2424 h 4855"/>
                <a:gd name="T8" fmla="*/ 2430 w 4862"/>
                <a:gd name="T9" fmla="*/ 4854 h 4855"/>
                <a:gd name="T10" fmla="*/ 4861 w 4862"/>
                <a:gd name="T11" fmla="*/ 2424 h 4855"/>
              </a:gdLst>
              <a:ahLst/>
              <a:cxnLst>
                <a:cxn ang="0">
                  <a:pos x="T0" y="T1"/>
                </a:cxn>
                <a:cxn ang="0">
                  <a:pos x="T2" y="T3"/>
                </a:cxn>
                <a:cxn ang="0">
                  <a:pos x="T4" y="T5"/>
                </a:cxn>
                <a:cxn ang="0">
                  <a:pos x="T6" y="T7"/>
                </a:cxn>
                <a:cxn ang="0">
                  <a:pos x="T8" y="T9"/>
                </a:cxn>
                <a:cxn ang="0">
                  <a:pos x="T10" y="T11"/>
                </a:cxn>
              </a:cxnLst>
              <a:rect l="0" t="0" r="r" b="b"/>
              <a:pathLst>
                <a:path w="4862" h="4855">
                  <a:moveTo>
                    <a:pt x="4861" y="2424"/>
                  </a:moveTo>
                  <a:lnTo>
                    <a:pt x="4861" y="2424"/>
                  </a:lnTo>
                  <a:cubicBezTo>
                    <a:pt x="4861" y="1083"/>
                    <a:pt x="3771" y="0"/>
                    <a:pt x="2430" y="0"/>
                  </a:cubicBezTo>
                  <a:cubicBezTo>
                    <a:pt x="1090" y="0"/>
                    <a:pt x="0" y="1083"/>
                    <a:pt x="0" y="2424"/>
                  </a:cubicBezTo>
                  <a:cubicBezTo>
                    <a:pt x="0" y="3764"/>
                    <a:pt x="1090" y="4854"/>
                    <a:pt x="2430" y="4854"/>
                  </a:cubicBezTo>
                  <a:cubicBezTo>
                    <a:pt x="3771" y="4854"/>
                    <a:pt x="4861" y="3764"/>
                    <a:pt x="4861" y="2424"/>
                  </a:cubicBezTo>
                </a:path>
              </a:pathLst>
            </a:custGeom>
            <a:solidFill>
              <a:srgbClr val="83797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48" name="Freeform 1353"/>
            <p:cNvSpPr>
              <a:spLocks noChangeArrowheads="1"/>
            </p:cNvSpPr>
            <p:nvPr/>
          </p:nvSpPr>
          <p:spPr bwMode="auto">
            <a:xfrm>
              <a:off x="6264378" y="3294460"/>
              <a:ext cx="328379" cy="655439"/>
            </a:xfrm>
            <a:custGeom>
              <a:avLst/>
              <a:gdLst>
                <a:gd name="T0" fmla="*/ 2431 w 2432"/>
                <a:gd name="T1" fmla="*/ 2424 h 4855"/>
                <a:gd name="T2" fmla="*/ 2431 w 2432"/>
                <a:gd name="T3" fmla="*/ 2424 h 4855"/>
                <a:gd name="T4" fmla="*/ 0 w 2432"/>
                <a:gd name="T5" fmla="*/ 0 h 4855"/>
                <a:gd name="T6" fmla="*/ 0 w 2432"/>
                <a:gd name="T7" fmla="*/ 4854 h 4855"/>
                <a:gd name="T8" fmla="*/ 2431 w 2432"/>
                <a:gd name="T9" fmla="*/ 2424 h 4855"/>
              </a:gdLst>
              <a:ahLst/>
              <a:cxnLst>
                <a:cxn ang="0">
                  <a:pos x="T0" y="T1"/>
                </a:cxn>
                <a:cxn ang="0">
                  <a:pos x="T2" y="T3"/>
                </a:cxn>
                <a:cxn ang="0">
                  <a:pos x="T4" y="T5"/>
                </a:cxn>
                <a:cxn ang="0">
                  <a:pos x="T6" y="T7"/>
                </a:cxn>
                <a:cxn ang="0">
                  <a:pos x="T8" y="T9"/>
                </a:cxn>
              </a:cxnLst>
              <a:rect l="0" t="0" r="r" b="b"/>
              <a:pathLst>
                <a:path w="2432" h="4855">
                  <a:moveTo>
                    <a:pt x="2431" y="2424"/>
                  </a:moveTo>
                  <a:lnTo>
                    <a:pt x="2431" y="2424"/>
                  </a:lnTo>
                  <a:cubicBezTo>
                    <a:pt x="2431" y="1083"/>
                    <a:pt x="1341" y="0"/>
                    <a:pt x="0" y="0"/>
                  </a:cubicBezTo>
                  <a:cubicBezTo>
                    <a:pt x="0" y="4854"/>
                    <a:pt x="0" y="4854"/>
                    <a:pt x="0" y="4854"/>
                  </a:cubicBezTo>
                  <a:cubicBezTo>
                    <a:pt x="1341" y="4854"/>
                    <a:pt x="2431" y="3764"/>
                    <a:pt x="2431" y="2424"/>
                  </a:cubicBezTo>
                </a:path>
              </a:pathLst>
            </a:custGeom>
            <a:solidFill>
              <a:srgbClr val="7C72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49" name="Freeform 1354"/>
            <p:cNvSpPr>
              <a:spLocks noChangeArrowheads="1"/>
            </p:cNvSpPr>
            <p:nvPr/>
          </p:nvSpPr>
          <p:spPr bwMode="auto">
            <a:xfrm>
              <a:off x="6264378" y="3767392"/>
              <a:ext cx="206228" cy="182507"/>
            </a:xfrm>
            <a:custGeom>
              <a:avLst/>
              <a:gdLst>
                <a:gd name="T0" fmla="*/ 445 w 1529"/>
                <a:gd name="T1" fmla="*/ 0 h 1355"/>
                <a:gd name="T2" fmla="*/ 445 w 1529"/>
                <a:gd name="T3" fmla="*/ 0 h 1355"/>
                <a:gd name="T4" fmla="*/ 1220 w 1529"/>
                <a:gd name="T5" fmla="*/ 207 h 1355"/>
                <a:gd name="T6" fmla="*/ 1528 w 1529"/>
                <a:gd name="T7" fmla="*/ 1354 h 1355"/>
                <a:gd name="T8" fmla="*/ 0 w 1529"/>
                <a:gd name="T9" fmla="*/ 1354 h 1355"/>
                <a:gd name="T10" fmla="*/ 0 w 1529"/>
                <a:gd name="T11" fmla="*/ 121 h 1355"/>
                <a:gd name="T12" fmla="*/ 445 w 1529"/>
                <a:gd name="T13" fmla="*/ 0 h 1355"/>
              </a:gdLst>
              <a:ahLst/>
              <a:cxnLst>
                <a:cxn ang="0">
                  <a:pos x="T0" y="T1"/>
                </a:cxn>
                <a:cxn ang="0">
                  <a:pos x="T2" y="T3"/>
                </a:cxn>
                <a:cxn ang="0">
                  <a:pos x="T4" y="T5"/>
                </a:cxn>
                <a:cxn ang="0">
                  <a:pos x="T6" y="T7"/>
                </a:cxn>
                <a:cxn ang="0">
                  <a:pos x="T8" y="T9"/>
                </a:cxn>
                <a:cxn ang="0">
                  <a:pos x="T10" y="T11"/>
                </a:cxn>
                <a:cxn ang="0">
                  <a:pos x="T12" y="T13"/>
                </a:cxn>
              </a:cxnLst>
              <a:rect l="0" t="0" r="r" b="b"/>
              <a:pathLst>
                <a:path w="1529" h="1355">
                  <a:moveTo>
                    <a:pt x="445" y="0"/>
                  </a:moveTo>
                  <a:lnTo>
                    <a:pt x="445" y="0"/>
                  </a:lnTo>
                  <a:cubicBezTo>
                    <a:pt x="445" y="0"/>
                    <a:pt x="1119" y="99"/>
                    <a:pt x="1220" y="207"/>
                  </a:cubicBezTo>
                  <a:cubicBezTo>
                    <a:pt x="1305" y="293"/>
                    <a:pt x="1485" y="1160"/>
                    <a:pt x="1528" y="1354"/>
                  </a:cubicBezTo>
                  <a:cubicBezTo>
                    <a:pt x="344" y="1354"/>
                    <a:pt x="0" y="1354"/>
                    <a:pt x="0" y="1354"/>
                  </a:cubicBezTo>
                  <a:cubicBezTo>
                    <a:pt x="0" y="121"/>
                    <a:pt x="0" y="121"/>
                    <a:pt x="0" y="121"/>
                  </a:cubicBezTo>
                  <a:lnTo>
                    <a:pt x="445" y="0"/>
                  </a:lnTo>
                </a:path>
              </a:pathLst>
            </a:custGeom>
            <a:solidFill>
              <a:srgbClr val="2B2E3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50" name="Freeform 1355"/>
            <p:cNvSpPr>
              <a:spLocks noChangeArrowheads="1"/>
            </p:cNvSpPr>
            <p:nvPr/>
          </p:nvSpPr>
          <p:spPr bwMode="auto">
            <a:xfrm>
              <a:off x="6215200" y="3707085"/>
              <a:ext cx="98355" cy="104743"/>
            </a:xfrm>
            <a:custGeom>
              <a:avLst/>
              <a:gdLst>
                <a:gd name="T0" fmla="*/ 717 w 718"/>
                <a:gd name="T1" fmla="*/ 782 h 783"/>
                <a:gd name="T2" fmla="*/ 0 w 718"/>
                <a:gd name="T3" fmla="*/ 782 h 783"/>
                <a:gd name="T4" fmla="*/ 0 w 718"/>
                <a:gd name="T5" fmla="*/ 0 h 783"/>
                <a:gd name="T6" fmla="*/ 717 w 718"/>
                <a:gd name="T7" fmla="*/ 0 h 783"/>
                <a:gd name="T8" fmla="*/ 717 w 718"/>
                <a:gd name="T9" fmla="*/ 782 h 783"/>
              </a:gdLst>
              <a:ahLst/>
              <a:cxnLst>
                <a:cxn ang="0">
                  <a:pos x="T0" y="T1"/>
                </a:cxn>
                <a:cxn ang="0">
                  <a:pos x="T2" y="T3"/>
                </a:cxn>
                <a:cxn ang="0">
                  <a:pos x="T4" y="T5"/>
                </a:cxn>
                <a:cxn ang="0">
                  <a:pos x="T6" y="T7"/>
                </a:cxn>
                <a:cxn ang="0">
                  <a:pos x="T8" y="T9"/>
                </a:cxn>
              </a:cxnLst>
              <a:rect l="0" t="0" r="r" b="b"/>
              <a:pathLst>
                <a:path w="718" h="783">
                  <a:moveTo>
                    <a:pt x="717" y="782"/>
                  </a:moveTo>
                  <a:lnTo>
                    <a:pt x="0" y="782"/>
                  </a:lnTo>
                  <a:lnTo>
                    <a:pt x="0" y="0"/>
                  </a:lnTo>
                  <a:lnTo>
                    <a:pt x="717" y="0"/>
                  </a:lnTo>
                  <a:lnTo>
                    <a:pt x="717" y="782"/>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51" name="Freeform 1356"/>
            <p:cNvSpPr>
              <a:spLocks noChangeArrowheads="1"/>
            </p:cNvSpPr>
            <p:nvPr/>
          </p:nvSpPr>
          <p:spPr bwMode="auto">
            <a:xfrm>
              <a:off x="6264378" y="3402377"/>
              <a:ext cx="120564" cy="320578"/>
            </a:xfrm>
            <a:custGeom>
              <a:avLst/>
              <a:gdLst>
                <a:gd name="T0" fmla="*/ 0 w 890"/>
                <a:gd name="T1" fmla="*/ 0 h 2374"/>
                <a:gd name="T2" fmla="*/ 0 w 890"/>
                <a:gd name="T3" fmla="*/ 0 h 2374"/>
                <a:gd name="T4" fmla="*/ 889 w 890"/>
                <a:gd name="T5" fmla="*/ 1119 h 2374"/>
                <a:gd name="T6" fmla="*/ 646 w 890"/>
                <a:gd name="T7" fmla="*/ 2093 h 2374"/>
                <a:gd name="T8" fmla="*/ 0 w 890"/>
                <a:gd name="T9" fmla="*/ 2373 h 2374"/>
                <a:gd name="T10" fmla="*/ 0 w 890"/>
                <a:gd name="T11" fmla="*/ 0 h 2374"/>
              </a:gdLst>
              <a:ahLst/>
              <a:cxnLst>
                <a:cxn ang="0">
                  <a:pos x="T0" y="T1"/>
                </a:cxn>
                <a:cxn ang="0">
                  <a:pos x="T2" y="T3"/>
                </a:cxn>
                <a:cxn ang="0">
                  <a:pos x="T4" y="T5"/>
                </a:cxn>
                <a:cxn ang="0">
                  <a:pos x="T6" y="T7"/>
                </a:cxn>
                <a:cxn ang="0">
                  <a:pos x="T8" y="T9"/>
                </a:cxn>
                <a:cxn ang="0">
                  <a:pos x="T10" y="T11"/>
                </a:cxn>
              </a:cxnLst>
              <a:rect l="0" t="0" r="r" b="b"/>
              <a:pathLst>
                <a:path w="890" h="2374">
                  <a:moveTo>
                    <a:pt x="0" y="0"/>
                  </a:moveTo>
                  <a:lnTo>
                    <a:pt x="0" y="0"/>
                  </a:lnTo>
                  <a:cubicBezTo>
                    <a:pt x="344" y="0"/>
                    <a:pt x="889" y="201"/>
                    <a:pt x="889" y="1119"/>
                  </a:cubicBezTo>
                  <a:cubicBezTo>
                    <a:pt x="889" y="1649"/>
                    <a:pt x="718" y="2000"/>
                    <a:pt x="646" y="2093"/>
                  </a:cubicBezTo>
                  <a:cubicBezTo>
                    <a:pt x="574" y="2180"/>
                    <a:pt x="186" y="2373"/>
                    <a:pt x="0" y="2373"/>
                  </a:cubicBezTo>
                  <a:cubicBezTo>
                    <a:pt x="0" y="1442"/>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52" name="Freeform 1357"/>
            <p:cNvSpPr>
              <a:spLocks noChangeArrowheads="1"/>
            </p:cNvSpPr>
            <p:nvPr/>
          </p:nvSpPr>
          <p:spPr bwMode="auto">
            <a:xfrm>
              <a:off x="6356387" y="3542035"/>
              <a:ext cx="53937" cy="76177"/>
            </a:xfrm>
            <a:custGeom>
              <a:avLst/>
              <a:gdLst>
                <a:gd name="T0" fmla="*/ 380 w 395"/>
                <a:gd name="T1" fmla="*/ 307 h 559"/>
                <a:gd name="T2" fmla="*/ 380 w 395"/>
                <a:gd name="T3" fmla="*/ 307 h 559"/>
                <a:gd name="T4" fmla="*/ 222 w 395"/>
                <a:gd name="T5" fmla="*/ 14 h 559"/>
                <a:gd name="T6" fmla="*/ 14 w 395"/>
                <a:gd name="T7" fmla="*/ 257 h 559"/>
                <a:gd name="T8" fmla="*/ 172 w 395"/>
                <a:gd name="T9" fmla="*/ 545 h 559"/>
                <a:gd name="T10" fmla="*/ 380 w 395"/>
                <a:gd name="T11" fmla="*/ 307 h 559"/>
              </a:gdLst>
              <a:ahLst/>
              <a:cxnLst>
                <a:cxn ang="0">
                  <a:pos x="T0" y="T1"/>
                </a:cxn>
                <a:cxn ang="0">
                  <a:pos x="T2" y="T3"/>
                </a:cxn>
                <a:cxn ang="0">
                  <a:pos x="T4" y="T5"/>
                </a:cxn>
                <a:cxn ang="0">
                  <a:pos x="T6" y="T7"/>
                </a:cxn>
                <a:cxn ang="0">
                  <a:pos x="T8" y="T9"/>
                </a:cxn>
                <a:cxn ang="0">
                  <a:pos x="T10" y="T11"/>
                </a:cxn>
              </a:cxnLst>
              <a:rect l="0" t="0" r="r" b="b"/>
              <a:pathLst>
                <a:path w="395" h="559">
                  <a:moveTo>
                    <a:pt x="380" y="307"/>
                  </a:moveTo>
                  <a:lnTo>
                    <a:pt x="380" y="307"/>
                  </a:lnTo>
                  <a:cubicBezTo>
                    <a:pt x="394" y="158"/>
                    <a:pt x="329" y="28"/>
                    <a:pt x="222" y="14"/>
                  </a:cubicBezTo>
                  <a:cubicBezTo>
                    <a:pt x="121" y="0"/>
                    <a:pt x="28" y="108"/>
                    <a:pt x="14" y="257"/>
                  </a:cubicBezTo>
                  <a:cubicBezTo>
                    <a:pt x="0" y="402"/>
                    <a:pt x="71" y="530"/>
                    <a:pt x="172" y="545"/>
                  </a:cubicBezTo>
                  <a:cubicBezTo>
                    <a:pt x="272" y="558"/>
                    <a:pt x="365" y="452"/>
                    <a:pt x="380" y="307"/>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53" name="Freeform 1358"/>
            <p:cNvSpPr>
              <a:spLocks noChangeArrowheads="1"/>
            </p:cNvSpPr>
            <p:nvPr/>
          </p:nvSpPr>
          <p:spPr bwMode="auto">
            <a:xfrm>
              <a:off x="6143813" y="3402377"/>
              <a:ext cx="120564" cy="320578"/>
            </a:xfrm>
            <a:custGeom>
              <a:avLst/>
              <a:gdLst>
                <a:gd name="T0" fmla="*/ 889 w 890"/>
                <a:gd name="T1" fmla="*/ 0 h 2374"/>
                <a:gd name="T2" fmla="*/ 889 w 890"/>
                <a:gd name="T3" fmla="*/ 0 h 2374"/>
                <a:gd name="T4" fmla="*/ 0 w 890"/>
                <a:gd name="T5" fmla="*/ 1119 h 2374"/>
                <a:gd name="T6" fmla="*/ 244 w 890"/>
                <a:gd name="T7" fmla="*/ 2093 h 2374"/>
                <a:gd name="T8" fmla="*/ 889 w 890"/>
                <a:gd name="T9" fmla="*/ 2373 h 2374"/>
                <a:gd name="T10" fmla="*/ 889 w 890"/>
                <a:gd name="T11" fmla="*/ 0 h 2374"/>
              </a:gdLst>
              <a:ahLst/>
              <a:cxnLst>
                <a:cxn ang="0">
                  <a:pos x="T0" y="T1"/>
                </a:cxn>
                <a:cxn ang="0">
                  <a:pos x="T2" y="T3"/>
                </a:cxn>
                <a:cxn ang="0">
                  <a:pos x="T4" y="T5"/>
                </a:cxn>
                <a:cxn ang="0">
                  <a:pos x="T6" y="T7"/>
                </a:cxn>
                <a:cxn ang="0">
                  <a:pos x="T8" y="T9"/>
                </a:cxn>
                <a:cxn ang="0">
                  <a:pos x="T10" y="T11"/>
                </a:cxn>
              </a:cxnLst>
              <a:rect l="0" t="0" r="r" b="b"/>
              <a:pathLst>
                <a:path w="890" h="2374">
                  <a:moveTo>
                    <a:pt x="889" y="0"/>
                  </a:moveTo>
                  <a:lnTo>
                    <a:pt x="889" y="0"/>
                  </a:lnTo>
                  <a:cubicBezTo>
                    <a:pt x="545" y="0"/>
                    <a:pt x="0" y="201"/>
                    <a:pt x="0" y="1119"/>
                  </a:cubicBezTo>
                  <a:cubicBezTo>
                    <a:pt x="0" y="1649"/>
                    <a:pt x="172" y="2000"/>
                    <a:pt x="244" y="2093"/>
                  </a:cubicBezTo>
                  <a:cubicBezTo>
                    <a:pt x="316" y="2180"/>
                    <a:pt x="710" y="2373"/>
                    <a:pt x="889" y="2373"/>
                  </a:cubicBezTo>
                  <a:cubicBezTo>
                    <a:pt x="889" y="1442"/>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54" name="Freeform 1359"/>
            <p:cNvSpPr>
              <a:spLocks noChangeArrowheads="1"/>
            </p:cNvSpPr>
            <p:nvPr/>
          </p:nvSpPr>
          <p:spPr bwMode="auto">
            <a:xfrm>
              <a:off x="6118431" y="3542035"/>
              <a:ext cx="53937" cy="76177"/>
            </a:xfrm>
            <a:custGeom>
              <a:avLst/>
              <a:gdLst>
                <a:gd name="T0" fmla="*/ 14 w 395"/>
                <a:gd name="T1" fmla="*/ 307 h 559"/>
                <a:gd name="T2" fmla="*/ 14 w 395"/>
                <a:gd name="T3" fmla="*/ 307 h 559"/>
                <a:gd name="T4" fmla="*/ 172 w 395"/>
                <a:gd name="T5" fmla="*/ 14 h 559"/>
                <a:gd name="T6" fmla="*/ 380 w 395"/>
                <a:gd name="T7" fmla="*/ 257 h 559"/>
                <a:gd name="T8" fmla="*/ 222 w 395"/>
                <a:gd name="T9" fmla="*/ 545 h 559"/>
                <a:gd name="T10" fmla="*/ 14 w 395"/>
                <a:gd name="T11" fmla="*/ 307 h 559"/>
              </a:gdLst>
              <a:ahLst/>
              <a:cxnLst>
                <a:cxn ang="0">
                  <a:pos x="T0" y="T1"/>
                </a:cxn>
                <a:cxn ang="0">
                  <a:pos x="T2" y="T3"/>
                </a:cxn>
                <a:cxn ang="0">
                  <a:pos x="T4" y="T5"/>
                </a:cxn>
                <a:cxn ang="0">
                  <a:pos x="T6" y="T7"/>
                </a:cxn>
                <a:cxn ang="0">
                  <a:pos x="T8" y="T9"/>
                </a:cxn>
                <a:cxn ang="0">
                  <a:pos x="T10" y="T11"/>
                </a:cxn>
              </a:cxnLst>
              <a:rect l="0" t="0" r="r" b="b"/>
              <a:pathLst>
                <a:path w="395" h="559">
                  <a:moveTo>
                    <a:pt x="14" y="307"/>
                  </a:moveTo>
                  <a:lnTo>
                    <a:pt x="14" y="307"/>
                  </a:lnTo>
                  <a:cubicBezTo>
                    <a:pt x="0" y="158"/>
                    <a:pt x="64" y="28"/>
                    <a:pt x="172" y="14"/>
                  </a:cubicBezTo>
                  <a:cubicBezTo>
                    <a:pt x="272" y="0"/>
                    <a:pt x="365" y="108"/>
                    <a:pt x="380" y="257"/>
                  </a:cubicBezTo>
                  <a:cubicBezTo>
                    <a:pt x="394" y="402"/>
                    <a:pt x="322" y="530"/>
                    <a:pt x="222" y="545"/>
                  </a:cubicBezTo>
                  <a:cubicBezTo>
                    <a:pt x="122" y="558"/>
                    <a:pt x="29" y="452"/>
                    <a:pt x="14" y="307"/>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55" name="Freeform 1360"/>
            <p:cNvSpPr>
              <a:spLocks noChangeArrowheads="1"/>
            </p:cNvSpPr>
            <p:nvPr/>
          </p:nvSpPr>
          <p:spPr bwMode="auto">
            <a:xfrm>
              <a:off x="6127950" y="3394442"/>
              <a:ext cx="72973" cy="214248"/>
            </a:xfrm>
            <a:custGeom>
              <a:avLst/>
              <a:gdLst>
                <a:gd name="T0" fmla="*/ 538 w 539"/>
                <a:gd name="T1" fmla="*/ 250 h 1586"/>
                <a:gd name="T2" fmla="*/ 538 w 539"/>
                <a:gd name="T3" fmla="*/ 250 h 1586"/>
                <a:gd name="T4" fmla="*/ 352 w 539"/>
                <a:gd name="T5" fmla="*/ 947 h 1586"/>
                <a:gd name="T6" fmla="*/ 208 w 539"/>
                <a:gd name="T7" fmla="*/ 1585 h 1586"/>
                <a:gd name="T8" fmla="*/ 58 w 539"/>
                <a:gd name="T9" fmla="*/ 1118 h 1586"/>
                <a:gd name="T10" fmla="*/ 538 w 539"/>
                <a:gd name="T11" fmla="*/ 250 h 1586"/>
              </a:gdLst>
              <a:ahLst/>
              <a:cxnLst>
                <a:cxn ang="0">
                  <a:pos x="T0" y="T1"/>
                </a:cxn>
                <a:cxn ang="0">
                  <a:pos x="T2" y="T3"/>
                </a:cxn>
                <a:cxn ang="0">
                  <a:pos x="T4" y="T5"/>
                </a:cxn>
                <a:cxn ang="0">
                  <a:pos x="T6" y="T7"/>
                </a:cxn>
                <a:cxn ang="0">
                  <a:pos x="T8" y="T9"/>
                </a:cxn>
                <a:cxn ang="0">
                  <a:pos x="T10" y="T11"/>
                </a:cxn>
              </a:cxnLst>
              <a:rect l="0" t="0" r="r" b="b"/>
              <a:pathLst>
                <a:path w="539" h="1586">
                  <a:moveTo>
                    <a:pt x="538" y="250"/>
                  </a:moveTo>
                  <a:lnTo>
                    <a:pt x="538" y="250"/>
                  </a:lnTo>
                  <a:cubicBezTo>
                    <a:pt x="538" y="250"/>
                    <a:pt x="237" y="609"/>
                    <a:pt x="352" y="947"/>
                  </a:cubicBezTo>
                  <a:cubicBezTo>
                    <a:pt x="374" y="1341"/>
                    <a:pt x="337" y="1477"/>
                    <a:pt x="208" y="1585"/>
                  </a:cubicBezTo>
                  <a:cubicBezTo>
                    <a:pt x="237" y="1198"/>
                    <a:pt x="201" y="1075"/>
                    <a:pt x="58" y="1118"/>
                  </a:cubicBezTo>
                  <a:cubicBezTo>
                    <a:pt x="0" y="817"/>
                    <a:pt x="123" y="0"/>
                    <a:pt x="538" y="250"/>
                  </a:cubicBezTo>
                </a:path>
              </a:pathLst>
            </a:custGeom>
            <a:solidFill>
              <a:srgbClr val="670E0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56" name="Freeform 1361"/>
            <p:cNvSpPr>
              <a:spLocks noChangeArrowheads="1"/>
            </p:cNvSpPr>
            <p:nvPr/>
          </p:nvSpPr>
          <p:spPr bwMode="auto">
            <a:xfrm>
              <a:off x="6327832" y="3394442"/>
              <a:ext cx="71387" cy="214248"/>
            </a:xfrm>
            <a:custGeom>
              <a:avLst/>
              <a:gdLst>
                <a:gd name="T0" fmla="*/ 0 w 538"/>
                <a:gd name="T1" fmla="*/ 250 h 1586"/>
                <a:gd name="T2" fmla="*/ 0 w 538"/>
                <a:gd name="T3" fmla="*/ 250 h 1586"/>
                <a:gd name="T4" fmla="*/ 186 w 538"/>
                <a:gd name="T5" fmla="*/ 947 h 1586"/>
                <a:gd name="T6" fmla="*/ 329 w 538"/>
                <a:gd name="T7" fmla="*/ 1585 h 1586"/>
                <a:gd name="T8" fmla="*/ 480 w 538"/>
                <a:gd name="T9" fmla="*/ 1118 h 1586"/>
                <a:gd name="T10" fmla="*/ 0 w 538"/>
                <a:gd name="T11" fmla="*/ 250 h 1586"/>
              </a:gdLst>
              <a:ahLst/>
              <a:cxnLst>
                <a:cxn ang="0">
                  <a:pos x="T0" y="T1"/>
                </a:cxn>
                <a:cxn ang="0">
                  <a:pos x="T2" y="T3"/>
                </a:cxn>
                <a:cxn ang="0">
                  <a:pos x="T4" y="T5"/>
                </a:cxn>
                <a:cxn ang="0">
                  <a:pos x="T6" y="T7"/>
                </a:cxn>
                <a:cxn ang="0">
                  <a:pos x="T8" y="T9"/>
                </a:cxn>
                <a:cxn ang="0">
                  <a:pos x="T10" y="T11"/>
                </a:cxn>
              </a:cxnLst>
              <a:rect l="0" t="0" r="r" b="b"/>
              <a:pathLst>
                <a:path w="538" h="1586">
                  <a:moveTo>
                    <a:pt x="0" y="250"/>
                  </a:moveTo>
                  <a:lnTo>
                    <a:pt x="0" y="250"/>
                  </a:lnTo>
                  <a:cubicBezTo>
                    <a:pt x="0" y="250"/>
                    <a:pt x="301" y="609"/>
                    <a:pt x="186" y="947"/>
                  </a:cubicBezTo>
                  <a:cubicBezTo>
                    <a:pt x="165" y="1341"/>
                    <a:pt x="200" y="1477"/>
                    <a:pt x="329" y="1585"/>
                  </a:cubicBezTo>
                  <a:cubicBezTo>
                    <a:pt x="301" y="1198"/>
                    <a:pt x="336" y="1075"/>
                    <a:pt x="480" y="1118"/>
                  </a:cubicBezTo>
                  <a:cubicBezTo>
                    <a:pt x="537" y="817"/>
                    <a:pt x="409" y="0"/>
                    <a:pt x="0" y="250"/>
                  </a:cubicBezTo>
                </a:path>
              </a:pathLst>
            </a:custGeom>
            <a:solidFill>
              <a:srgbClr val="670E0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57" name="Freeform 1362"/>
            <p:cNvSpPr>
              <a:spLocks noChangeArrowheads="1"/>
            </p:cNvSpPr>
            <p:nvPr/>
          </p:nvSpPr>
          <p:spPr bwMode="auto">
            <a:xfrm>
              <a:off x="6058149" y="3767392"/>
              <a:ext cx="206228" cy="182507"/>
            </a:xfrm>
            <a:custGeom>
              <a:avLst/>
              <a:gdLst>
                <a:gd name="T0" fmla="*/ 1082 w 1527"/>
                <a:gd name="T1" fmla="*/ 0 h 1355"/>
                <a:gd name="T2" fmla="*/ 1082 w 1527"/>
                <a:gd name="T3" fmla="*/ 0 h 1355"/>
                <a:gd name="T4" fmla="*/ 307 w 1527"/>
                <a:gd name="T5" fmla="*/ 207 h 1355"/>
                <a:gd name="T6" fmla="*/ 0 w 1527"/>
                <a:gd name="T7" fmla="*/ 1354 h 1355"/>
                <a:gd name="T8" fmla="*/ 1526 w 1527"/>
                <a:gd name="T9" fmla="*/ 1354 h 1355"/>
                <a:gd name="T10" fmla="*/ 1526 w 1527"/>
                <a:gd name="T11" fmla="*/ 121 h 1355"/>
                <a:gd name="T12" fmla="*/ 1082 w 1527"/>
                <a:gd name="T13" fmla="*/ 0 h 1355"/>
              </a:gdLst>
              <a:ahLst/>
              <a:cxnLst>
                <a:cxn ang="0">
                  <a:pos x="T0" y="T1"/>
                </a:cxn>
                <a:cxn ang="0">
                  <a:pos x="T2" y="T3"/>
                </a:cxn>
                <a:cxn ang="0">
                  <a:pos x="T4" y="T5"/>
                </a:cxn>
                <a:cxn ang="0">
                  <a:pos x="T6" y="T7"/>
                </a:cxn>
                <a:cxn ang="0">
                  <a:pos x="T8" y="T9"/>
                </a:cxn>
                <a:cxn ang="0">
                  <a:pos x="T10" y="T11"/>
                </a:cxn>
                <a:cxn ang="0">
                  <a:pos x="T12" y="T13"/>
                </a:cxn>
              </a:cxnLst>
              <a:rect l="0" t="0" r="r" b="b"/>
              <a:pathLst>
                <a:path w="1527" h="1355">
                  <a:moveTo>
                    <a:pt x="1082" y="0"/>
                  </a:moveTo>
                  <a:lnTo>
                    <a:pt x="1082" y="0"/>
                  </a:lnTo>
                  <a:cubicBezTo>
                    <a:pt x="1082" y="0"/>
                    <a:pt x="407" y="99"/>
                    <a:pt x="307" y="207"/>
                  </a:cubicBezTo>
                  <a:cubicBezTo>
                    <a:pt x="221" y="293"/>
                    <a:pt x="42" y="1160"/>
                    <a:pt x="0" y="1354"/>
                  </a:cubicBezTo>
                  <a:cubicBezTo>
                    <a:pt x="1189" y="1354"/>
                    <a:pt x="1526" y="1354"/>
                    <a:pt x="1526" y="1354"/>
                  </a:cubicBezTo>
                  <a:cubicBezTo>
                    <a:pt x="1526" y="121"/>
                    <a:pt x="1526" y="121"/>
                    <a:pt x="1526" y="121"/>
                  </a:cubicBezTo>
                  <a:lnTo>
                    <a:pt x="1082" y="0"/>
                  </a:lnTo>
                </a:path>
              </a:pathLst>
            </a:custGeom>
            <a:solidFill>
              <a:srgbClr val="30353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58" name="Freeform 1363"/>
            <p:cNvSpPr>
              <a:spLocks noChangeArrowheads="1"/>
            </p:cNvSpPr>
            <p:nvPr/>
          </p:nvSpPr>
          <p:spPr bwMode="auto">
            <a:xfrm>
              <a:off x="6204095" y="3764218"/>
              <a:ext cx="120564" cy="185681"/>
            </a:xfrm>
            <a:custGeom>
              <a:avLst/>
              <a:gdLst>
                <a:gd name="T0" fmla="*/ 904 w 905"/>
                <a:gd name="T1" fmla="*/ 0 h 1370"/>
                <a:gd name="T2" fmla="*/ 452 w 905"/>
                <a:gd name="T3" fmla="*/ 93 h 1370"/>
                <a:gd name="T4" fmla="*/ 0 w 905"/>
                <a:gd name="T5" fmla="*/ 0 h 1370"/>
                <a:gd name="T6" fmla="*/ 452 w 905"/>
                <a:gd name="T7" fmla="*/ 1369 h 1370"/>
                <a:gd name="T8" fmla="*/ 904 w 905"/>
                <a:gd name="T9" fmla="*/ 0 h 1370"/>
              </a:gdLst>
              <a:ahLst/>
              <a:cxnLst>
                <a:cxn ang="0">
                  <a:pos x="T0" y="T1"/>
                </a:cxn>
                <a:cxn ang="0">
                  <a:pos x="T2" y="T3"/>
                </a:cxn>
                <a:cxn ang="0">
                  <a:pos x="T4" y="T5"/>
                </a:cxn>
                <a:cxn ang="0">
                  <a:pos x="T6" y="T7"/>
                </a:cxn>
                <a:cxn ang="0">
                  <a:pos x="T8" y="T9"/>
                </a:cxn>
              </a:cxnLst>
              <a:rect l="0" t="0" r="r" b="b"/>
              <a:pathLst>
                <a:path w="905" h="1370">
                  <a:moveTo>
                    <a:pt x="904" y="0"/>
                  </a:moveTo>
                  <a:lnTo>
                    <a:pt x="452" y="93"/>
                  </a:lnTo>
                  <a:lnTo>
                    <a:pt x="0" y="0"/>
                  </a:lnTo>
                  <a:lnTo>
                    <a:pt x="452" y="1369"/>
                  </a:lnTo>
                  <a:lnTo>
                    <a:pt x="904" y="0"/>
                  </a:lnTo>
                </a:path>
              </a:pathLst>
            </a:custGeom>
            <a:solidFill>
              <a:srgbClr val="B9C7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59" name="Freeform 1364"/>
            <p:cNvSpPr>
              <a:spLocks noChangeArrowheads="1"/>
            </p:cNvSpPr>
            <p:nvPr/>
          </p:nvSpPr>
          <p:spPr bwMode="auto">
            <a:xfrm>
              <a:off x="6204095" y="3764218"/>
              <a:ext cx="120564" cy="185681"/>
            </a:xfrm>
            <a:custGeom>
              <a:avLst/>
              <a:gdLst>
                <a:gd name="T0" fmla="*/ 904 w 905"/>
                <a:gd name="T1" fmla="*/ 0 h 1370"/>
                <a:gd name="T2" fmla="*/ 452 w 905"/>
                <a:gd name="T3" fmla="*/ 93 h 1370"/>
                <a:gd name="T4" fmla="*/ 0 w 905"/>
                <a:gd name="T5" fmla="*/ 0 h 1370"/>
                <a:gd name="T6" fmla="*/ 452 w 905"/>
                <a:gd name="T7" fmla="*/ 1369 h 1370"/>
              </a:gdLst>
              <a:ahLst/>
              <a:cxnLst>
                <a:cxn ang="0">
                  <a:pos x="T0" y="T1"/>
                </a:cxn>
                <a:cxn ang="0">
                  <a:pos x="T2" y="T3"/>
                </a:cxn>
                <a:cxn ang="0">
                  <a:pos x="T4" y="T5"/>
                </a:cxn>
                <a:cxn ang="0">
                  <a:pos x="T6" y="T7"/>
                </a:cxn>
              </a:cxnLst>
              <a:rect l="0" t="0" r="r" b="b"/>
              <a:pathLst>
                <a:path w="905" h="1370">
                  <a:moveTo>
                    <a:pt x="904" y="0"/>
                  </a:moveTo>
                  <a:lnTo>
                    <a:pt x="452" y="93"/>
                  </a:lnTo>
                  <a:lnTo>
                    <a:pt x="0" y="0"/>
                  </a:lnTo>
                  <a:lnTo>
                    <a:pt x="452" y="1369"/>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17145" rIns="34290" bIns="17145"/>
            <a:lstStyle/>
            <a:p>
              <a:pPr defTabSz="914203">
                <a:defRPr/>
              </a:pPr>
              <a:endParaRPr lang="en-US" sz="1900" kern="0">
                <a:solidFill>
                  <a:srgbClr val="191919"/>
                </a:solidFill>
              </a:endParaRPr>
            </a:p>
          </p:txBody>
        </p:sp>
        <p:sp>
          <p:nvSpPr>
            <p:cNvPr id="60" name="Freeform 1365"/>
            <p:cNvSpPr>
              <a:spLocks noChangeArrowheads="1"/>
            </p:cNvSpPr>
            <p:nvPr/>
          </p:nvSpPr>
          <p:spPr bwMode="auto">
            <a:xfrm>
              <a:off x="6250101" y="3802307"/>
              <a:ext cx="30141" cy="147592"/>
            </a:xfrm>
            <a:custGeom>
              <a:avLst/>
              <a:gdLst>
                <a:gd name="T0" fmla="*/ 72 w 223"/>
                <a:gd name="T1" fmla="*/ 0 h 1098"/>
                <a:gd name="T2" fmla="*/ 0 w 223"/>
                <a:gd name="T3" fmla="*/ 933 h 1098"/>
                <a:gd name="T4" fmla="*/ 107 w 223"/>
                <a:gd name="T5" fmla="*/ 1097 h 1098"/>
                <a:gd name="T6" fmla="*/ 222 w 223"/>
                <a:gd name="T7" fmla="*/ 933 h 1098"/>
                <a:gd name="T8" fmla="*/ 143 w 223"/>
                <a:gd name="T9" fmla="*/ 0 h 1098"/>
                <a:gd name="T10" fmla="*/ 72 w 223"/>
                <a:gd name="T11" fmla="*/ 0 h 1098"/>
              </a:gdLst>
              <a:ahLst/>
              <a:cxnLst>
                <a:cxn ang="0">
                  <a:pos x="T0" y="T1"/>
                </a:cxn>
                <a:cxn ang="0">
                  <a:pos x="T2" y="T3"/>
                </a:cxn>
                <a:cxn ang="0">
                  <a:pos x="T4" y="T5"/>
                </a:cxn>
                <a:cxn ang="0">
                  <a:pos x="T6" y="T7"/>
                </a:cxn>
                <a:cxn ang="0">
                  <a:pos x="T8" y="T9"/>
                </a:cxn>
                <a:cxn ang="0">
                  <a:pos x="T10" y="T11"/>
                </a:cxn>
              </a:cxnLst>
              <a:rect l="0" t="0" r="r" b="b"/>
              <a:pathLst>
                <a:path w="223" h="1098">
                  <a:moveTo>
                    <a:pt x="72" y="0"/>
                  </a:moveTo>
                  <a:lnTo>
                    <a:pt x="0" y="933"/>
                  </a:lnTo>
                  <a:lnTo>
                    <a:pt x="107" y="1097"/>
                  </a:lnTo>
                  <a:lnTo>
                    <a:pt x="222" y="933"/>
                  </a:lnTo>
                  <a:lnTo>
                    <a:pt x="143" y="0"/>
                  </a:lnTo>
                  <a:lnTo>
                    <a:pt x="72" y="0"/>
                  </a:lnTo>
                </a:path>
              </a:pathLst>
            </a:custGeom>
            <a:solidFill>
              <a:srgbClr val="129E9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61" name="Freeform 1366"/>
            <p:cNvSpPr>
              <a:spLocks noChangeArrowheads="1"/>
            </p:cNvSpPr>
            <p:nvPr/>
          </p:nvSpPr>
          <p:spPr bwMode="auto">
            <a:xfrm>
              <a:off x="6172368" y="3761044"/>
              <a:ext cx="92010" cy="188855"/>
            </a:xfrm>
            <a:custGeom>
              <a:avLst/>
              <a:gdLst>
                <a:gd name="T0" fmla="*/ 359 w 682"/>
                <a:gd name="T1" fmla="*/ 610 h 1392"/>
                <a:gd name="T2" fmla="*/ 359 w 682"/>
                <a:gd name="T3" fmla="*/ 610 h 1392"/>
                <a:gd name="T4" fmla="*/ 0 w 682"/>
                <a:gd name="T5" fmla="*/ 79 h 1392"/>
                <a:gd name="T6" fmla="*/ 315 w 682"/>
                <a:gd name="T7" fmla="*/ 0 h 1392"/>
                <a:gd name="T8" fmla="*/ 681 w 682"/>
                <a:gd name="T9" fmla="*/ 1391 h 1392"/>
                <a:gd name="T10" fmla="*/ 166 w 682"/>
                <a:gd name="T11" fmla="*/ 653 h 1392"/>
                <a:gd name="T12" fmla="*/ 359 w 682"/>
                <a:gd name="T13" fmla="*/ 610 h 1392"/>
              </a:gdLst>
              <a:ahLst/>
              <a:cxnLst>
                <a:cxn ang="0">
                  <a:pos x="T0" y="T1"/>
                </a:cxn>
                <a:cxn ang="0">
                  <a:pos x="T2" y="T3"/>
                </a:cxn>
                <a:cxn ang="0">
                  <a:pos x="T4" y="T5"/>
                </a:cxn>
                <a:cxn ang="0">
                  <a:pos x="T6" y="T7"/>
                </a:cxn>
                <a:cxn ang="0">
                  <a:pos x="T8" y="T9"/>
                </a:cxn>
                <a:cxn ang="0">
                  <a:pos x="T10" y="T11"/>
                </a:cxn>
                <a:cxn ang="0">
                  <a:pos x="T12" y="T13"/>
                </a:cxn>
              </a:cxnLst>
              <a:rect l="0" t="0" r="r" b="b"/>
              <a:pathLst>
                <a:path w="682" h="1392">
                  <a:moveTo>
                    <a:pt x="359" y="610"/>
                  </a:moveTo>
                  <a:lnTo>
                    <a:pt x="359" y="610"/>
                  </a:lnTo>
                  <a:cubicBezTo>
                    <a:pt x="0" y="79"/>
                    <a:pt x="0" y="79"/>
                    <a:pt x="0" y="79"/>
                  </a:cubicBezTo>
                  <a:cubicBezTo>
                    <a:pt x="101" y="43"/>
                    <a:pt x="201" y="22"/>
                    <a:pt x="315" y="0"/>
                  </a:cubicBezTo>
                  <a:cubicBezTo>
                    <a:pt x="681" y="1391"/>
                    <a:pt x="681" y="1391"/>
                    <a:pt x="681" y="1391"/>
                  </a:cubicBezTo>
                  <a:cubicBezTo>
                    <a:pt x="166" y="653"/>
                    <a:pt x="166" y="653"/>
                    <a:pt x="166" y="653"/>
                  </a:cubicBezTo>
                  <a:lnTo>
                    <a:pt x="359" y="610"/>
                  </a:lnTo>
                </a:path>
              </a:pathLst>
            </a:custGeom>
            <a:solidFill>
              <a:srgbClr val="3B41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62" name="Freeform 1367"/>
            <p:cNvSpPr>
              <a:spLocks noChangeArrowheads="1"/>
            </p:cNvSpPr>
            <p:nvPr/>
          </p:nvSpPr>
          <p:spPr bwMode="auto">
            <a:xfrm>
              <a:off x="6264378" y="3761044"/>
              <a:ext cx="92010" cy="188855"/>
            </a:xfrm>
            <a:custGeom>
              <a:avLst/>
              <a:gdLst>
                <a:gd name="T0" fmla="*/ 323 w 683"/>
                <a:gd name="T1" fmla="*/ 610 h 1392"/>
                <a:gd name="T2" fmla="*/ 323 w 683"/>
                <a:gd name="T3" fmla="*/ 610 h 1392"/>
                <a:gd name="T4" fmla="*/ 682 w 683"/>
                <a:gd name="T5" fmla="*/ 79 h 1392"/>
                <a:gd name="T6" fmla="*/ 366 w 683"/>
                <a:gd name="T7" fmla="*/ 0 h 1392"/>
                <a:gd name="T8" fmla="*/ 0 w 683"/>
                <a:gd name="T9" fmla="*/ 1391 h 1392"/>
                <a:gd name="T10" fmla="*/ 517 w 683"/>
                <a:gd name="T11" fmla="*/ 653 h 1392"/>
                <a:gd name="T12" fmla="*/ 323 w 683"/>
                <a:gd name="T13" fmla="*/ 610 h 1392"/>
              </a:gdLst>
              <a:ahLst/>
              <a:cxnLst>
                <a:cxn ang="0">
                  <a:pos x="T0" y="T1"/>
                </a:cxn>
                <a:cxn ang="0">
                  <a:pos x="T2" y="T3"/>
                </a:cxn>
                <a:cxn ang="0">
                  <a:pos x="T4" y="T5"/>
                </a:cxn>
                <a:cxn ang="0">
                  <a:pos x="T6" y="T7"/>
                </a:cxn>
                <a:cxn ang="0">
                  <a:pos x="T8" y="T9"/>
                </a:cxn>
                <a:cxn ang="0">
                  <a:pos x="T10" y="T11"/>
                </a:cxn>
                <a:cxn ang="0">
                  <a:pos x="T12" y="T13"/>
                </a:cxn>
              </a:cxnLst>
              <a:rect l="0" t="0" r="r" b="b"/>
              <a:pathLst>
                <a:path w="683" h="1392">
                  <a:moveTo>
                    <a:pt x="323" y="610"/>
                  </a:moveTo>
                  <a:lnTo>
                    <a:pt x="323" y="610"/>
                  </a:lnTo>
                  <a:cubicBezTo>
                    <a:pt x="682" y="79"/>
                    <a:pt x="682" y="79"/>
                    <a:pt x="682" y="79"/>
                  </a:cubicBezTo>
                  <a:cubicBezTo>
                    <a:pt x="588" y="43"/>
                    <a:pt x="481" y="22"/>
                    <a:pt x="366" y="0"/>
                  </a:cubicBezTo>
                  <a:cubicBezTo>
                    <a:pt x="0" y="1391"/>
                    <a:pt x="0" y="1391"/>
                    <a:pt x="0" y="1391"/>
                  </a:cubicBezTo>
                  <a:cubicBezTo>
                    <a:pt x="517" y="653"/>
                    <a:pt x="517" y="653"/>
                    <a:pt x="517" y="653"/>
                  </a:cubicBezTo>
                  <a:lnTo>
                    <a:pt x="323" y="610"/>
                  </a:lnTo>
                </a:path>
              </a:pathLst>
            </a:custGeom>
            <a:solidFill>
              <a:srgbClr val="3B41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63" name="Freeform 1368"/>
            <p:cNvSpPr>
              <a:spLocks noChangeArrowheads="1"/>
            </p:cNvSpPr>
            <p:nvPr/>
          </p:nvSpPr>
          <p:spPr bwMode="auto">
            <a:xfrm>
              <a:off x="6248514" y="3776914"/>
              <a:ext cx="33314" cy="34914"/>
            </a:xfrm>
            <a:custGeom>
              <a:avLst/>
              <a:gdLst>
                <a:gd name="T0" fmla="*/ 244 w 245"/>
                <a:gd name="T1" fmla="*/ 121 h 252"/>
                <a:gd name="T2" fmla="*/ 121 w 245"/>
                <a:gd name="T3" fmla="*/ 251 h 252"/>
                <a:gd name="T4" fmla="*/ 0 w 245"/>
                <a:gd name="T5" fmla="*/ 121 h 252"/>
                <a:gd name="T6" fmla="*/ 121 w 245"/>
                <a:gd name="T7" fmla="*/ 0 h 252"/>
                <a:gd name="T8" fmla="*/ 244 w 245"/>
                <a:gd name="T9" fmla="*/ 121 h 252"/>
              </a:gdLst>
              <a:ahLst/>
              <a:cxnLst>
                <a:cxn ang="0">
                  <a:pos x="T0" y="T1"/>
                </a:cxn>
                <a:cxn ang="0">
                  <a:pos x="T2" y="T3"/>
                </a:cxn>
                <a:cxn ang="0">
                  <a:pos x="T4" y="T5"/>
                </a:cxn>
                <a:cxn ang="0">
                  <a:pos x="T6" y="T7"/>
                </a:cxn>
                <a:cxn ang="0">
                  <a:pos x="T8" y="T9"/>
                </a:cxn>
              </a:cxnLst>
              <a:rect l="0" t="0" r="r" b="b"/>
              <a:pathLst>
                <a:path w="245" h="252">
                  <a:moveTo>
                    <a:pt x="244" y="121"/>
                  </a:moveTo>
                  <a:lnTo>
                    <a:pt x="121" y="251"/>
                  </a:lnTo>
                  <a:lnTo>
                    <a:pt x="0" y="121"/>
                  </a:lnTo>
                  <a:lnTo>
                    <a:pt x="121" y="0"/>
                  </a:lnTo>
                  <a:lnTo>
                    <a:pt x="244" y="121"/>
                  </a:lnTo>
                </a:path>
              </a:pathLst>
            </a:custGeom>
            <a:solidFill>
              <a:srgbClr val="129E9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64" name="Freeform 1369"/>
            <p:cNvSpPr>
              <a:spLocks noChangeArrowheads="1"/>
            </p:cNvSpPr>
            <p:nvPr/>
          </p:nvSpPr>
          <p:spPr bwMode="auto">
            <a:xfrm>
              <a:off x="6264378" y="3751522"/>
              <a:ext cx="72973" cy="57133"/>
            </a:xfrm>
            <a:custGeom>
              <a:avLst/>
              <a:gdLst>
                <a:gd name="T0" fmla="*/ 0 w 546"/>
                <a:gd name="T1" fmla="*/ 186 h 416"/>
                <a:gd name="T2" fmla="*/ 359 w 546"/>
                <a:gd name="T3" fmla="*/ 0 h 416"/>
                <a:gd name="T4" fmla="*/ 545 w 546"/>
                <a:gd name="T5" fmla="*/ 108 h 416"/>
                <a:gd name="T6" fmla="*/ 158 w 546"/>
                <a:gd name="T7" fmla="*/ 415 h 416"/>
                <a:gd name="T8" fmla="*/ 0 w 546"/>
                <a:gd name="T9" fmla="*/ 186 h 416"/>
              </a:gdLst>
              <a:ahLst/>
              <a:cxnLst>
                <a:cxn ang="0">
                  <a:pos x="T0" y="T1"/>
                </a:cxn>
                <a:cxn ang="0">
                  <a:pos x="T2" y="T3"/>
                </a:cxn>
                <a:cxn ang="0">
                  <a:pos x="T4" y="T5"/>
                </a:cxn>
                <a:cxn ang="0">
                  <a:pos x="T6" y="T7"/>
                </a:cxn>
                <a:cxn ang="0">
                  <a:pos x="T8" y="T9"/>
                </a:cxn>
              </a:cxnLst>
              <a:rect l="0" t="0" r="r" b="b"/>
              <a:pathLst>
                <a:path w="546" h="416">
                  <a:moveTo>
                    <a:pt x="0" y="186"/>
                  </a:moveTo>
                  <a:lnTo>
                    <a:pt x="359" y="0"/>
                  </a:lnTo>
                  <a:lnTo>
                    <a:pt x="545" y="108"/>
                  </a:lnTo>
                  <a:lnTo>
                    <a:pt x="158" y="415"/>
                  </a:lnTo>
                  <a:lnTo>
                    <a:pt x="0" y="18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65" name="Freeform 1370"/>
            <p:cNvSpPr>
              <a:spLocks noChangeArrowheads="1"/>
            </p:cNvSpPr>
            <p:nvPr/>
          </p:nvSpPr>
          <p:spPr bwMode="auto">
            <a:xfrm>
              <a:off x="6189819" y="3751522"/>
              <a:ext cx="74559" cy="57133"/>
            </a:xfrm>
            <a:custGeom>
              <a:avLst/>
              <a:gdLst>
                <a:gd name="T0" fmla="*/ 545 w 546"/>
                <a:gd name="T1" fmla="*/ 186 h 416"/>
                <a:gd name="T2" fmla="*/ 187 w 546"/>
                <a:gd name="T3" fmla="*/ 0 h 416"/>
                <a:gd name="T4" fmla="*/ 0 w 546"/>
                <a:gd name="T5" fmla="*/ 108 h 416"/>
                <a:gd name="T6" fmla="*/ 380 w 546"/>
                <a:gd name="T7" fmla="*/ 415 h 416"/>
                <a:gd name="T8" fmla="*/ 545 w 546"/>
                <a:gd name="T9" fmla="*/ 186 h 416"/>
              </a:gdLst>
              <a:ahLst/>
              <a:cxnLst>
                <a:cxn ang="0">
                  <a:pos x="T0" y="T1"/>
                </a:cxn>
                <a:cxn ang="0">
                  <a:pos x="T2" y="T3"/>
                </a:cxn>
                <a:cxn ang="0">
                  <a:pos x="T4" y="T5"/>
                </a:cxn>
                <a:cxn ang="0">
                  <a:pos x="T6" y="T7"/>
                </a:cxn>
                <a:cxn ang="0">
                  <a:pos x="T8" y="T9"/>
                </a:cxn>
              </a:cxnLst>
              <a:rect l="0" t="0" r="r" b="b"/>
              <a:pathLst>
                <a:path w="546" h="416">
                  <a:moveTo>
                    <a:pt x="545" y="186"/>
                  </a:moveTo>
                  <a:lnTo>
                    <a:pt x="187" y="0"/>
                  </a:lnTo>
                  <a:lnTo>
                    <a:pt x="0" y="108"/>
                  </a:lnTo>
                  <a:lnTo>
                    <a:pt x="380" y="415"/>
                  </a:lnTo>
                  <a:lnTo>
                    <a:pt x="545" y="18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66" name="Freeform 1371"/>
            <p:cNvSpPr>
              <a:spLocks noChangeArrowheads="1"/>
            </p:cNvSpPr>
            <p:nvPr/>
          </p:nvSpPr>
          <p:spPr bwMode="auto">
            <a:xfrm>
              <a:off x="6156504" y="3310330"/>
              <a:ext cx="223679" cy="192029"/>
            </a:xfrm>
            <a:custGeom>
              <a:avLst/>
              <a:gdLst>
                <a:gd name="T0" fmla="*/ 1657 w 1658"/>
                <a:gd name="T1" fmla="*/ 1039 h 1421"/>
                <a:gd name="T2" fmla="*/ 1657 w 1658"/>
                <a:gd name="T3" fmla="*/ 1039 h 1421"/>
                <a:gd name="T4" fmla="*/ 43 w 1658"/>
                <a:gd name="T5" fmla="*/ 918 h 1421"/>
                <a:gd name="T6" fmla="*/ 173 w 1658"/>
                <a:gd name="T7" fmla="*/ 1183 h 1421"/>
                <a:gd name="T8" fmla="*/ 803 w 1658"/>
                <a:gd name="T9" fmla="*/ 1039 h 1421"/>
                <a:gd name="T10" fmla="*/ 1435 w 1658"/>
                <a:gd name="T11" fmla="*/ 1175 h 1421"/>
                <a:gd name="T12" fmla="*/ 1657 w 1658"/>
                <a:gd name="T13" fmla="*/ 1039 h 1421"/>
              </a:gdLst>
              <a:ahLst/>
              <a:cxnLst>
                <a:cxn ang="0">
                  <a:pos x="T0" y="T1"/>
                </a:cxn>
                <a:cxn ang="0">
                  <a:pos x="T2" y="T3"/>
                </a:cxn>
                <a:cxn ang="0">
                  <a:pos x="T4" y="T5"/>
                </a:cxn>
                <a:cxn ang="0">
                  <a:pos x="T6" y="T7"/>
                </a:cxn>
                <a:cxn ang="0">
                  <a:pos x="T8" y="T9"/>
                </a:cxn>
                <a:cxn ang="0">
                  <a:pos x="T10" y="T11"/>
                </a:cxn>
                <a:cxn ang="0">
                  <a:pos x="T12" y="T13"/>
                </a:cxn>
              </a:cxnLst>
              <a:rect l="0" t="0" r="r" b="b"/>
              <a:pathLst>
                <a:path w="1658" h="1421">
                  <a:moveTo>
                    <a:pt x="1657" y="1039"/>
                  </a:moveTo>
                  <a:lnTo>
                    <a:pt x="1657" y="1039"/>
                  </a:lnTo>
                  <a:cubicBezTo>
                    <a:pt x="1513" y="459"/>
                    <a:pt x="645" y="0"/>
                    <a:pt x="43" y="918"/>
                  </a:cubicBezTo>
                  <a:cubicBezTo>
                    <a:pt x="0" y="1097"/>
                    <a:pt x="173" y="1183"/>
                    <a:pt x="173" y="1183"/>
                  </a:cubicBezTo>
                  <a:cubicBezTo>
                    <a:pt x="173" y="1183"/>
                    <a:pt x="288" y="918"/>
                    <a:pt x="803" y="1039"/>
                  </a:cubicBezTo>
                  <a:cubicBezTo>
                    <a:pt x="1062" y="982"/>
                    <a:pt x="1320" y="939"/>
                    <a:pt x="1435" y="1175"/>
                  </a:cubicBezTo>
                  <a:cubicBezTo>
                    <a:pt x="1549" y="1420"/>
                    <a:pt x="1657" y="1039"/>
                    <a:pt x="1657" y="1039"/>
                  </a:cubicBezTo>
                </a:path>
              </a:pathLst>
            </a:custGeom>
            <a:solidFill>
              <a:srgbClr val="670E0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67" name="Freeform 1372"/>
            <p:cNvSpPr>
              <a:spLocks noChangeArrowheads="1"/>
            </p:cNvSpPr>
            <p:nvPr/>
          </p:nvSpPr>
          <p:spPr bwMode="auto">
            <a:xfrm>
              <a:off x="6146986" y="3608690"/>
              <a:ext cx="234783" cy="123788"/>
            </a:xfrm>
            <a:custGeom>
              <a:avLst/>
              <a:gdLst>
                <a:gd name="T0" fmla="*/ 1378 w 1737"/>
                <a:gd name="T1" fmla="*/ 459 h 919"/>
                <a:gd name="T2" fmla="*/ 1378 w 1737"/>
                <a:gd name="T3" fmla="*/ 459 h 919"/>
                <a:gd name="T4" fmla="*/ 868 w 1737"/>
                <a:gd name="T5" fmla="*/ 316 h 919"/>
                <a:gd name="T6" fmla="*/ 359 w 1737"/>
                <a:gd name="T7" fmla="*/ 459 h 919"/>
                <a:gd name="T8" fmla="*/ 0 w 1737"/>
                <a:gd name="T9" fmla="*/ 0 h 919"/>
                <a:gd name="T10" fmla="*/ 223 w 1737"/>
                <a:gd name="T11" fmla="*/ 638 h 919"/>
                <a:gd name="T12" fmla="*/ 868 w 1737"/>
                <a:gd name="T13" fmla="*/ 918 h 919"/>
                <a:gd name="T14" fmla="*/ 868 w 1737"/>
                <a:gd name="T15" fmla="*/ 918 h 919"/>
                <a:gd name="T16" fmla="*/ 868 w 1737"/>
                <a:gd name="T17" fmla="*/ 918 h 919"/>
                <a:gd name="T18" fmla="*/ 1514 w 1737"/>
                <a:gd name="T19" fmla="*/ 638 h 919"/>
                <a:gd name="T20" fmla="*/ 1736 w 1737"/>
                <a:gd name="T21" fmla="*/ 0 h 919"/>
                <a:gd name="T22" fmla="*/ 1378 w 1737"/>
                <a:gd name="T23" fmla="*/ 4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7" h="919">
                  <a:moveTo>
                    <a:pt x="1378" y="459"/>
                  </a:moveTo>
                  <a:lnTo>
                    <a:pt x="1378" y="459"/>
                  </a:lnTo>
                  <a:cubicBezTo>
                    <a:pt x="1199" y="459"/>
                    <a:pt x="1076" y="316"/>
                    <a:pt x="868" y="316"/>
                  </a:cubicBezTo>
                  <a:cubicBezTo>
                    <a:pt x="667" y="316"/>
                    <a:pt x="539" y="459"/>
                    <a:pt x="359" y="459"/>
                  </a:cubicBezTo>
                  <a:cubicBezTo>
                    <a:pt x="166" y="459"/>
                    <a:pt x="37" y="123"/>
                    <a:pt x="0" y="0"/>
                  </a:cubicBezTo>
                  <a:cubicBezTo>
                    <a:pt x="52" y="344"/>
                    <a:pt x="166" y="567"/>
                    <a:pt x="223" y="638"/>
                  </a:cubicBezTo>
                  <a:cubicBezTo>
                    <a:pt x="295" y="724"/>
                    <a:pt x="689" y="918"/>
                    <a:pt x="868" y="918"/>
                  </a:cubicBezTo>
                  <a:lnTo>
                    <a:pt x="868" y="918"/>
                  </a:lnTo>
                  <a:lnTo>
                    <a:pt x="868" y="918"/>
                  </a:lnTo>
                  <a:cubicBezTo>
                    <a:pt x="1054" y="918"/>
                    <a:pt x="1442" y="724"/>
                    <a:pt x="1514" y="638"/>
                  </a:cubicBezTo>
                  <a:cubicBezTo>
                    <a:pt x="1571" y="567"/>
                    <a:pt x="1686" y="344"/>
                    <a:pt x="1736" y="0"/>
                  </a:cubicBezTo>
                  <a:cubicBezTo>
                    <a:pt x="1701" y="123"/>
                    <a:pt x="1578" y="459"/>
                    <a:pt x="1378" y="459"/>
                  </a:cubicBezTo>
                </a:path>
              </a:pathLst>
            </a:custGeom>
            <a:solidFill>
              <a:srgbClr val="670E0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sp>
          <p:nvSpPr>
            <p:cNvPr id="68" name="Freeform 1373"/>
            <p:cNvSpPr>
              <a:spLocks noChangeArrowheads="1"/>
            </p:cNvSpPr>
            <p:nvPr/>
          </p:nvSpPr>
          <p:spPr bwMode="auto">
            <a:xfrm>
              <a:off x="6250101" y="3683280"/>
              <a:ext cx="28555" cy="7936"/>
            </a:xfrm>
            <a:custGeom>
              <a:avLst/>
              <a:gdLst>
                <a:gd name="T0" fmla="*/ 107 w 216"/>
                <a:gd name="T1" fmla="*/ 57 h 58"/>
                <a:gd name="T2" fmla="*/ 107 w 216"/>
                <a:gd name="T3" fmla="*/ 57 h 58"/>
                <a:gd name="T4" fmla="*/ 215 w 216"/>
                <a:gd name="T5" fmla="*/ 0 h 58"/>
                <a:gd name="T6" fmla="*/ 0 w 216"/>
                <a:gd name="T7" fmla="*/ 0 h 58"/>
                <a:gd name="T8" fmla="*/ 107 w 216"/>
                <a:gd name="T9" fmla="*/ 57 h 58"/>
              </a:gdLst>
              <a:ahLst/>
              <a:cxnLst>
                <a:cxn ang="0">
                  <a:pos x="T0" y="T1"/>
                </a:cxn>
                <a:cxn ang="0">
                  <a:pos x="T2" y="T3"/>
                </a:cxn>
                <a:cxn ang="0">
                  <a:pos x="T4" y="T5"/>
                </a:cxn>
                <a:cxn ang="0">
                  <a:pos x="T6" y="T7"/>
                </a:cxn>
                <a:cxn ang="0">
                  <a:pos x="T8" y="T9"/>
                </a:cxn>
              </a:cxnLst>
              <a:rect l="0" t="0" r="r" b="b"/>
              <a:pathLst>
                <a:path w="216" h="58">
                  <a:moveTo>
                    <a:pt x="107" y="57"/>
                  </a:moveTo>
                  <a:lnTo>
                    <a:pt x="107" y="57"/>
                  </a:lnTo>
                  <a:cubicBezTo>
                    <a:pt x="165" y="57"/>
                    <a:pt x="215" y="35"/>
                    <a:pt x="215" y="0"/>
                  </a:cubicBezTo>
                  <a:cubicBezTo>
                    <a:pt x="0" y="0"/>
                    <a:pt x="0" y="0"/>
                    <a:pt x="0" y="0"/>
                  </a:cubicBezTo>
                  <a:cubicBezTo>
                    <a:pt x="0" y="35"/>
                    <a:pt x="50" y="57"/>
                    <a:pt x="107" y="5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914203">
                <a:defRPr/>
              </a:pPr>
              <a:endParaRPr lang="en-US" sz="1900" kern="0">
                <a:solidFill>
                  <a:srgbClr val="191919"/>
                </a:solidFill>
              </a:endParaRPr>
            </a:p>
          </p:txBody>
        </p:sp>
      </p:grpSp>
      <p:sp>
        <p:nvSpPr>
          <p:cNvPr id="74" name="TextBox 73"/>
          <p:cNvSpPr txBox="1"/>
          <p:nvPr/>
        </p:nvSpPr>
        <p:spPr>
          <a:xfrm>
            <a:off x="19754471" y="4384232"/>
            <a:ext cx="3922169" cy="3785630"/>
          </a:xfrm>
          <a:prstGeom prst="rect">
            <a:avLst/>
          </a:prstGeom>
          <a:noFill/>
        </p:spPr>
        <p:txBody>
          <a:bodyPr wrap="square" lIns="91421" tIns="45709" rIns="91421" bIns="45709" rtlCol="0">
            <a:spAutoFit/>
          </a:bodyPr>
          <a:lstStyle/>
          <a:p>
            <a:pPr marL="333302" indent="-333302">
              <a:buFont typeface="Arial"/>
              <a:buChar char="•"/>
            </a:pPr>
            <a:r>
              <a:rPr lang="en-US" sz="4000" b="1" dirty="0">
                <a:solidFill>
                  <a:srgbClr val="FF0000"/>
                </a:solidFill>
                <a:cs typeface="Helvetica"/>
              </a:rPr>
              <a:t>Increased risk for aggressive cancer</a:t>
            </a:r>
          </a:p>
          <a:p>
            <a:pPr marL="333302" indent="-333302">
              <a:buFont typeface="Arial"/>
              <a:buChar char="•"/>
            </a:pPr>
            <a:r>
              <a:rPr lang="en-US" sz="4000" dirty="0">
                <a:solidFill>
                  <a:srgbClr val="191919"/>
                </a:solidFill>
                <a:cs typeface="Helvetica"/>
              </a:rPr>
              <a:t>Men who may benefit from biopsy</a:t>
            </a:r>
          </a:p>
        </p:txBody>
      </p:sp>
      <p:sp>
        <p:nvSpPr>
          <p:cNvPr id="75" name="TextBox 74"/>
          <p:cNvSpPr txBox="1"/>
          <p:nvPr/>
        </p:nvSpPr>
        <p:spPr>
          <a:xfrm>
            <a:off x="408821" y="4288664"/>
            <a:ext cx="3922169" cy="5016736"/>
          </a:xfrm>
          <a:prstGeom prst="rect">
            <a:avLst/>
          </a:prstGeom>
          <a:noFill/>
        </p:spPr>
        <p:txBody>
          <a:bodyPr wrap="square" lIns="91421" tIns="45709" rIns="91421" bIns="45709" rtlCol="0">
            <a:spAutoFit/>
          </a:bodyPr>
          <a:lstStyle/>
          <a:p>
            <a:pPr marL="333302" indent="-333302">
              <a:buFont typeface="Arial"/>
              <a:buChar char="•"/>
            </a:pPr>
            <a:r>
              <a:rPr lang="en-US" sz="4000" b="1" dirty="0">
                <a:solidFill>
                  <a:srgbClr val="008000"/>
                </a:solidFill>
                <a:cs typeface="Helvetica"/>
              </a:rPr>
              <a:t>98% NPV for aggressive cancer</a:t>
            </a:r>
          </a:p>
          <a:p>
            <a:pPr marL="333302" indent="-333302">
              <a:buFont typeface="Arial"/>
              <a:buChar char="•"/>
            </a:pPr>
            <a:r>
              <a:rPr lang="en-US" sz="4000" dirty="0">
                <a:solidFill>
                  <a:srgbClr val="191919"/>
                </a:solidFill>
                <a:cs typeface="Helvetica"/>
              </a:rPr>
              <a:t>May avoid biopsy</a:t>
            </a:r>
          </a:p>
          <a:p>
            <a:pPr marL="333302" indent="-333302">
              <a:buFont typeface="Arial"/>
              <a:buChar char="•"/>
            </a:pPr>
            <a:r>
              <a:rPr lang="en-US" sz="4000" dirty="0">
                <a:solidFill>
                  <a:srgbClr val="191919"/>
                </a:solidFill>
                <a:cs typeface="Helvetica"/>
              </a:rPr>
              <a:t>Return to routine screening</a:t>
            </a:r>
          </a:p>
        </p:txBody>
      </p:sp>
      <p:sp>
        <p:nvSpPr>
          <p:cNvPr id="76" name="TextBox 75"/>
          <p:cNvSpPr txBox="1"/>
          <p:nvPr/>
        </p:nvSpPr>
        <p:spPr>
          <a:xfrm>
            <a:off x="10897540" y="2269389"/>
            <a:ext cx="2592095" cy="923308"/>
          </a:xfrm>
          <a:prstGeom prst="rect">
            <a:avLst/>
          </a:prstGeom>
          <a:noFill/>
        </p:spPr>
        <p:txBody>
          <a:bodyPr wrap="square" lIns="91421" tIns="45709" rIns="91421" bIns="45709" rtlCol="0">
            <a:spAutoFit/>
          </a:bodyPr>
          <a:lstStyle/>
          <a:p>
            <a:pPr algn="ctr"/>
            <a:r>
              <a:rPr lang="en-US" sz="2700" b="1" dirty="0">
                <a:solidFill>
                  <a:srgbClr val="191919"/>
                </a:solidFill>
                <a:cs typeface="Helvetica"/>
              </a:rPr>
              <a:t>Elevated PSA, Abnormal DRE</a:t>
            </a:r>
          </a:p>
        </p:txBody>
      </p:sp>
    </p:spTree>
    <p:extLst>
      <p:ext uri="{BB962C8B-B14F-4D97-AF65-F5344CB8AC3E}">
        <p14:creationId xmlns:p14="http://schemas.microsoft.com/office/powerpoint/2010/main" val="12943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863600" y="1634737"/>
            <a:ext cx="21261888" cy="2472373"/>
          </a:xfrm>
        </p:spPr>
        <p:txBody>
          <a:bodyPr/>
          <a:lstStyle/>
          <a:p>
            <a:pPr>
              <a:lnSpc>
                <a:spcPct val="80000"/>
              </a:lnSpc>
            </a:pPr>
            <a:r>
              <a:rPr lang="en-US" b="1" dirty="0" smtClean="0">
                <a:solidFill>
                  <a:srgbClr val="191919"/>
                </a:solidFill>
                <a:latin typeface="+mn-lt"/>
              </a:rPr>
              <a:t>SelectMDx Outperforms </a:t>
            </a:r>
            <a:r>
              <a:rPr lang="en-US" b="1" dirty="0">
                <a:solidFill>
                  <a:srgbClr val="191919"/>
                </a:solidFill>
                <a:latin typeface="+mn-lt"/>
              </a:rPr>
              <a:t>PCA3 &amp; PCPT Risk Calculator </a:t>
            </a:r>
            <a:endParaRPr lang="en-US" b="1" dirty="0" smtClean="0">
              <a:solidFill>
                <a:srgbClr val="191919"/>
              </a:solidFill>
              <a:latin typeface="+mn-lt"/>
            </a:endParaRPr>
          </a:p>
          <a:p>
            <a:pPr>
              <a:lnSpc>
                <a:spcPct val="80000"/>
              </a:lnSpc>
            </a:pPr>
            <a:r>
              <a:rPr lang="en-US" b="1" dirty="0" smtClean="0">
                <a:solidFill>
                  <a:srgbClr val="191919"/>
                </a:solidFill>
                <a:latin typeface="+mn-lt"/>
              </a:rPr>
              <a:t>for </a:t>
            </a:r>
            <a:r>
              <a:rPr lang="en-US" b="1" dirty="0">
                <a:solidFill>
                  <a:srgbClr val="191919"/>
                </a:solidFill>
                <a:latin typeface="+mn-lt"/>
              </a:rPr>
              <a:t>Detection of High Grade </a:t>
            </a:r>
            <a:r>
              <a:rPr lang="en-US" b="1" dirty="0" smtClean="0">
                <a:solidFill>
                  <a:srgbClr val="191919"/>
                </a:solidFill>
                <a:latin typeface="+mn-lt"/>
              </a:rPr>
              <a:t>Cancer</a:t>
            </a:r>
            <a:endParaRPr lang="en-US" b="1" dirty="0">
              <a:solidFill>
                <a:srgbClr val="191919"/>
              </a:solidFill>
              <a:latin typeface="+mn-lt"/>
            </a:endParaRPr>
          </a:p>
        </p:txBody>
      </p:sp>
      <p:grpSp>
        <p:nvGrpSpPr>
          <p:cNvPr id="49" name="Group 48"/>
          <p:cNvGrpSpPr/>
          <p:nvPr/>
        </p:nvGrpSpPr>
        <p:grpSpPr>
          <a:xfrm>
            <a:off x="11942660" y="4716319"/>
            <a:ext cx="11509016" cy="7086621"/>
            <a:chOff x="11933287" y="4508500"/>
            <a:chExt cx="9812596" cy="7086620"/>
          </a:xfrm>
        </p:grpSpPr>
        <p:sp>
          <p:nvSpPr>
            <p:cNvPr id="50" name="TextBox 49"/>
            <p:cNvSpPr txBox="1"/>
            <p:nvPr/>
          </p:nvSpPr>
          <p:spPr>
            <a:xfrm rot="16200000">
              <a:off x="10163889" y="6885702"/>
              <a:ext cx="4076737" cy="537942"/>
            </a:xfrm>
            <a:prstGeom prst="rect">
              <a:avLst/>
            </a:prstGeom>
            <a:solidFill>
              <a:schemeClr val="bg1"/>
            </a:solidFill>
          </p:spPr>
          <p:txBody>
            <a:bodyPr wrap="none" rtlCol="0">
              <a:spAutoFit/>
            </a:bodyPr>
            <a:lstStyle/>
            <a:p>
              <a:r>
                <a:rPr lang="en-US" sz="3500" dirty="0">
                  <a:latin typeface="+mj-lt"/>
                </a:rPr>
                <a:t>SelectMDx Risk Score</a:t>
              </a:r>
            </a:p>
          </p:txBody>
        </p:sp>
        <p:pic>
          <p:nvPicPr>
            <p:cNvPr id="51" name="Picture 50"/>
            <p:cNvPicPr>
              <a:picLocks noChangeAspect="1"/>
            </p:cNvPicPr>
            <p:nvPr/>
          </p:nvPicPr>
          <p:blipFill rotWithShape="1">
            <a:blip r:embed="rId3"/>
            <a:srcRect l="10212" b="11344"/>
            <a:stretch/>
          </p:blipFill>
          <p:spPr>
            <a:xfrm>
              <a:off x="13524011" y="4508500"/>
              <a:ext cx="8221872" cy="6445077"/>
            </a:xfrm>
            <a:prstGeom prst="rect">
              <a:avLst/>
            </a:prstGeom>
          </p:spPr>
        </p:pic>
        <p:sp>
          <p:nvSpPr>
            <p:cNvPr id="52" name="TextBox 51"/>
            <p:cNvSpPr txBox="1"/>
            <p:nvPr/>
          </p:nvSpPr>
          <p:spPr>
            <a:xfrm>
              <a:off x="12692266" y="4718489"/>
              <a:ext cx="831744" cy="830997"/>
            </a:xfrm>
            <a:prstGeom prst="rect">
              <a:avLst/>
            </a:prstGeom>
            <a:solidFill>
              <a:srgbClr val="FCFCFC"/>
            </a:solidFill>
          </p:spPr>
          <p:txBody>
            <a:bodyPr wrap="square" rtlCol="0">
              <a:spAutoFit/>
            </a:bodyPr>
            <a:lstStyle/>
            <a:p>
              <a:pPr algn="r"/>
              <a:r>
                <a:rPr lang="en-US" sz="2400" dirty="0">
                  <a:latin typeface="+mj-lt"/>
                </a:rPr>
                <a:t>300</a:t>
              </a:r>
            </a:p>
            <a:p>
              <a:pPr algn="r"/>
              <a:r>
                <a:rPr lang="en-US" sz="2400" dirty="0">
                  <a:latin typeface="+mj-lt"/>
                </a:rPr>
                <a:t>          </a:t>
              </a:r>
            </a:p>
          </p:txBody>
        </p:sp>
        <p:sp>
          <p:nvSpPr>
            <p:cNvPr id="53" name="TextBox 52"/>
            <p:cNvSpPr txBox="1"/>
            <p:nvPr/>
          </p:nvSpPr>
          <p:spPr>
            <a:xfrm>
              <a:off x="12550723" y="6621222"/>
              <a:ext cx="675092" cy="461665"/>
            </a:xfrm>
            <a:prstGeom prst="rect">
              <a:avLst/>
            </a:prstGeom>
            <a:solidFill>
              <a:srgbClr val="FCFCFC"/>
            </a:solidFill>
          </p:spPr>
          <p:txBody>
            <a:bodyPr wrap="none" rtlCol="0">
              <a:spAutoFit/>
            </a:bodyPr>
            <a:lstStyle/>
            <a:p>
              <a:r>
                <a:rPr lang="en-US" sz="2400" dirty="0">
                  <a:latin typeface="+mj-lt"/>
                </a:rPr>
                <a:t>  200</a:t>
              </a:r>
            </a:p>
          </p:txBody>
        </p:sp>
        <p:sp>
          <p:nvSpPr>
            <p:cNvPr id="54" name="TextBox 53"/>
            <p:cNvSpPr txBox="1"/>
            <p:nvPr/>
          </p:nvSpPr>
          <p:spPr>
            <a:xfrm>
              <a:off x="12554955" y="8466982"/>
              <a:ext cx="675092" cy="461665"/>
            </a:xfrm>
            <a:prstGeom prst="rect">
              <a:avLst/>
            </a:prstGeom>
            <a:solidFill>
              <a:srgbClr val="FCFCFC"/>
            </a:solidFill>
          </p:spPr>
          <p:txBody>
            <a:bodyPr wrap="none" rtlCol="0">
              <a:spAutoFit/>
            </a:bodyPr>
            <a:lstStyle/>
            <a:p>
              <a:r>
                <a:rPr lang="en-US" sz="2400" dirty="0">
                  <a:latin typeface="+mj-lt"/>
                </a:rPr>
                <a:t>  100</a:t>
              </a:r>
            </a:p>
          </p:txBody>
        </p:sp>
        <p:sp>
          <p:nvSpPr>
            <p:cNvPr id="55" name="TextBox 54"/>
            <p:cNvSpPr txBox="1"/>
            <p:nvPr/>
          </p:nvSpPr>
          <p:spPr>
            <a:xfrm>
              <a:off x="14372523" y="11010344"/>
              <a:ext cx="1792125" cy="584776"/>
            </a:xfrm>
            <a:prstGeom prst="rect">
              <a:avLst/>
            </a:prstGeom>
            <a:solidFill>
              <a:srgbClr val="FCFCFC"/>
            </a:solidFill>
          </p:spPr>
          <p:txBody>
            <a:bodyPr wrap="square" rtlCol="0">
              <a:spAutoFit/>
            </a:bodyPr>
            <a:lstStyle/>
            <a:p>
              <a:r>
                <a:rPr lang="en-US" sz="3200" dirty="0">
                  <a:latin typeface="+mj-lt"/>
                </a:rPr>
                <a:t>  No PCa</a:t>
              </a:r>
            </a:p>
          </p:txBody>
        </p:sp>
        <p:sp>
          <p:nvSpPr>
            <p:cNvPr id="56" name="TextBox 55"/>
            <p:cNvSpPr txBox="1"/>
            <p:nvPr/>
          </p:nvSpPr>
          <p:spPr>
            <a:xfrm>
              <a:off x="16927379" y="11010344"/>
              <a:ext cx="1792125" cy="584776"/>
            </a:xfrm>
            <a:prstGeom prst="rect">
              <a:avLst/>
            </a:prstGeom>
            <a:solidFill>
              <a:srgbClr val="FCFCFC"/>
            </a:solidFill>
          </p:spPr>
          <p:txBody>
            <a:bodyPr wrap="square" rtlCol="0">
              <a:spAutoFit/>
            </a:bodyPr>
            <a:lstStyle/>
            <a:p>
              <a:r>
                <a:rPr lang="en-US" sz="3200" dirty="0">
                  <a:latin typeface="+mj-lt"/>
                </a:rPr>
                <a:t>  GS ≤ 6 </a:t>
              </a:r>
            </a:p>
          </p:txBody>
        </p:sp>
        <p:sp>
          <p:nvSpPr>
            <p:cNvPr id="57" name="TextBox 56"/>
            <p:cNvSpPr txBox="1"/>
            <p:nvPr/>
          </p:nvSpPr>
          <p:spPr>
            <a:xfrm>
              <a:off x="19510455" y="11010344"/>
              <a:ext cx="1792125" cy="584776"/>
            </a:xfrm>
            <a:prstGeom prst="rect">
              <a:avLst/>
            </a:prstGeom>
            <a:solidFill>
              <a:srgbClr val="FCFCFC"/>
            </a:solidFill>
          </p:spPr>
          <p:txBody>
            <a:bodyPr wrap="square" rtlCol="0">
              <a:spAutoFit/>
            </a:bodyPr>
            <a:lstStyle/>
            <a:p>
              <a:r>
                <a:rPr lang="en-US" sz="3200" dirty="0">
                  <a:latin typeface="+mj-lt"/>
                </a:rPr>
                <a:t>  GS ≥ 7</a:t>
              </a:r>
            </a:p>
          </p:txBody>
        </p:sp>
        <p:sp>
          <p:nvSpPr>
            <p:cNvPr id="58" name="TextBox 57"/>
            <p:cNvSpPr txBox="1"/>
            <p:nvPr/>
          </p:nvSpPr>
          <p:spPr>
            <a:xfrm>
              <a:off x="15474622" y="6911780"/>
              <a:ext cx="1792125" cy="507831"/>
            </a:xfrm>
            <a:prstGeom prst="rect">
              <a:avLst/>
            </a:prstGeom>
            <a:solidFill>
              <a:srgbClr val="FCFCFC"/>
            </a:solidFill>
          </p:spPr>
          <p:txBody>
            <a:bodyPr wrap="square" rtlCol="0">
              <a:spAutoFit/>
            </a:bodyPr>
            <a:lstStyle/>
            <a:p>
              <a:r>
                <a:rPr lang="en-US" sz="2700" dirty="0">
                  <a:latin typeface="+mj-lt"/>
                </a:rPr>
                <a:t>  p&lt;0.001 </a:t>
              </a:r>
            </a:p>
          </p:txBody>
        </p:sp>
        <p:sp>
          <p:nvSpPr>
            <p:cNvPr id="59" name="TextBox 58"/>
            <p:cNvSpPr txBox="1"/>
            <p:nvPr/>
          </p:nvSpPr>
          <p:spPr>
            <a:xfrm>
              <a:off x="18230577" y="5348241"/>
              <a:ext cx="1792125" cy="507831"/>
            </a:xfrm>
            <a:prstGeom prst="rect">
              <a:avLst/>
            </a:prstGeom>
            <a:solidFill>
              <a:srgbClr val="FCFCFC"/>
            </a:solidFill>
          </p:spPr>
          <p:txBody>
            <a:bodyPr wrap="square" rtlCol="0">
              <a:spAutoFit/>
            </a:bodyPr>
            <a:lstStyle/>
            <a:p>
              <a:r>
                <a:rPr lang="en-US" sz="2700" dirty="0">
                  <a:latin typeface="+mj-lt"/>
                </a:rPr>
                <a:t>  p&lt;0.001 </a:t>
              </a:r>
            </a:p>
          </p:txBody>
        </p:sp>
      </p:grpSp>
      <p:grpSp>
        <p:nvGrpSpPr>
          <p:cNvPr id="60" name="Group 59"/>
          <p:cNvGrpSpPr/>
          <p:nvPr/>
        </p:nvGrpSpPr>
        <p:grpSpPr>
          <a:xfrm>
            <a:off x="1107212" y="4325696"/>
            <a:ext cx="10576190" cy="8058864"/>
            <a:chOff x="1107209" y="4117878"/>
            <a:chExt cx="9622249" cy="8058863"/>
          </a:xfrm>
        </p:grpSpPr>
        <p:sp>
          <p:nvSpPr>
            <p:cNvPr id="61" name="Rectangle 60"/>
            <p:cNvSpPr/>
            <p:nvPr/>
          </p:nvSpPr>
          <p:spPr>
            <a:xfrm>
              <a:off x="1557063" y="4117878"/>
              <a:ext cx="8433820" cy="8058863"/>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62" name="Rectangle 61"/>
            <p:cNvSpPr/>
            <p:nvPr/>
          </p:nvSpPr>
          <p:spPr>
            <a:xfrm>
              <a:off x="1107209" y="4686739"/>
              <a:ext cx="9622249" cy="65773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mj-lt"/>
              </a:endParaRPr>
            </a:p>
          </p:txBody>
        </p:sp>
        <p:pic>
          <p:nvPicPr>
            <p:cNvPr id="63" name="Picture 62"/>
            <p:cNvPicPr>
              <a:picLocks noChangeAspect="1"/>
            </p:cNvPicPr>
            <p:nvPr/>
          </p:nvPicPr>
          <p:blipFill>
            <a:blip r:embed="rId4"/>
            <a:stretch>
              <a:fillRect/>
            </a:stretch>
          </p:blipFill>
          <p:spPr>
            <a:xfrm>
              <a:off x="2335533" y="4117878"/>
              <a:ext cx="7655350" cy="7655350"/>
            </a:xfrm>
            <a:prstGeom prst="rect">
              <a:avLst/>
            </a:prstGeom>
          </p:spPr>
        </p:pic>
        <p:sp>
          <p:nvSpPr>
            <p:cNvPr id="64" name="TextBox 63"/>
            <p:cNvSpPr txBox="1"/>
            <p:nvPr/>
          </p:nvSpPr>
          <p:spPr>
            <a:xfrm rot="16200000">
              <a:off x="858154" y="7379895"/>
              <a:ext cx="2044149" cy="574033"/>
            </a:xfrm>
            <a:prstGeom prst="rect">
              <a:avLst/>
            </a:prstGeom>
            <a:solidFill>
              <a:schemeClr val="bg1"/>
            </a:solidFill>
          </p:spPr>
          <p:txBody>
            <a:bodyPr wrap="none" rtlCol="0">
              <a:spAutoFit/>
            </a:bodyPr>
            <a:lstStyle/>
            <a:p>
              <a:r>
                <a:rPr lang="en-US" sz="3500" dirty="0">
                  <a:latin typeface="+mj-lt"/>
                </a:rPr>
                <a:t>Sensitivity</a:t>
              </a:r>
            </a:p>
          </p:txBody>
        </p:sp>
        <p:sp>
          <p:nvSpPr>
            <p:cNvPr id="65" name="TextBox 64"/>
            <p:cNvSpPr txBox="1"/>
            <p:nvPr/>
          </p:nvSpPr>
          <p:spPr>
            <a:xfrm>
              <a:off x="1829036" y="11459120"/>
              <a:ext cx="8900422" cy="630942"/>
            </a:xfrm>
            <a:prstGeom prst="rect">
              <a:avLst/>
            </a:prstGeom>
            <a:solidFill>
              <a:srgbClr val="FCFCFC"/>
            </a:solidFill>
          </p:spPr>
          <p:txBody>
            <a:bodyPr wrap="square" rtlCol="0">
              <a:spAutoFit/>
            </a:bodyPr>
            <a:lstStyle/>
            <a:p>
              <a:pPr algn="ctr"/>
              <a:r>
                <a:rPr lang="en-US" sz="3500" dirty="0">
                  <a:latin typeface="+mj-lt"/>
                </a:rPr>
                <a:t>Specificity</a:t>
              </a:r>
            </a:p>
          </p:txBody>
        </p:sp>
        <p:sp>
          <p:nvSpPr>
            <p:cNvPr id="66" name="TextBox 65"/>
            <p:cNvSpPr txBox="1"/>
            <p:nvPr/>
          </p:nvSpPr>
          <p:spPr>
            <a:xfrm>
              <a:off x="3130238" y="10953576"/>
              <a:ext cx="7367141" cy="584776"/>
            </a:xfrm>
            <a:prstGeom prst="rect">
              <a:avLst/>
            </a:prstGeom>
            <a:solidFill>
              <a:srgbClr val="FCFCFC"/>
            </a:solidFill>
          </p:spPr>
          <p:txBody>
            <a:bodyPr wrap="square" rtlCol="0">
              <a:spAutoFit/>
            </a:bodyPr>
            <a:lstStyle/>
            <a:p>
              <a:r>
                <a:rPr lang="en-US" sz="3200" dirty="0">
                  <a:latin typeface="+mj-lt"/>
                </a:rPr>
                <a:t>1.0       0.8       0.6       0.4       0.2       0.0    </a:t>
              </a:r>
            </a:p>
          </p:txBody>
        </p:sp>
        <p:sp>
          <p:nvSpPr>
            <p:cNvPr id="67" name="TextBox 66"/>
            <p:cNvSpPr txBox="1"/>
            <p:nvPr/>
          </p:nvSpPr>
          <p:spPr>
            <a:xfrm>
              <a:off x="2212055" y="4466614"/>
              <a:ext cx="831746" cy="923330"/>
            </a:xfrm>
            <a:prstGeom prst="rect">
              <a:avLst/>
            </a:prstGeom>
            <a:solidFill>
              <a:schemeClr val="bg1"/>
            </a:solidFill>
          </p:spPr>
          <p:txBody>
            <a:bodyPr wrap="square" rtlCol="0">
              <a:spAutoFit/>
            </a:bodyPr>
            <a:lstStyle/>
            <a:p>
              <a:pPr algn="r"/>
              <a:r>
                <a:rPr lang="en-US" sz="2700" dirty="0">
                  <a:latin typeface="+mj-lt"/>
                </a:rPr>
                <a:t>1.0</a:t>
              </a:r>
            </a:p>
            <a:p>
              <a:pPr algn="r"/>
              <a:r>
                <a:rPr lang="en-US" sz="2700" dirty="0">
                  <a:latin typeface="+mj-lt"/>
                </a:rPr>
                <a:t>          </a:t>
              </a:r>
            </a:p>
          </p:txBody>
        </p:sp>
        <p:sp>
          <p:nvSpPr>
            <p:cNvPr id="68" name="TextBox 67"/>
            <p:cNvSpPr txBox="1"/>
            <p:nvPr/>
          </p:nvSpPr>
          <p:spPr>
            <a:xfrm>
              <a:off x="2154012" y="10284133"/>
              <a:ext cx="709293" cy="507831"/>
            </a:xfrm>
            <a:prstGeom prst="rect">
              <a:avLst/>
            </a:prstGeom>
            <a:solidFill>
              <a:schemeClr val="bg1"/>
            </a:solidFill>
          </p:spPr>
          <p:txBody>
            <a:bodyPr wrap="none" rtlCol="0">
              <a:spAutoFit/>
            </a:bodyPr>
            <a:lstStyle/>
            <a:p>
              <a:r>
                <a:rPr lang="en-US" sz="2700" dirty="0">
                  <a:latin typeface="+mj-lt"/>
                </a:rPr>
                <a:t>  0.0</a:t>
              </a:r>
            </a:p>
          </p:txBody>
        </p:sp>
        <p:sp>
          <p:nvSpPr>
            <p:cNvPr id="69" name="TextBox 68"/>
            <p:cNvSpPr txBox="1"/>
            <p:nvPr/>
          </p:nvSpPr>
          <p:spPr>
            <a:xfrm>
              <a:off x="2154012" y="9115091"/>
              <a:ext cx="709293" cy="507831"/>
            </a:xfrm>
            <a:prstGeom prst="rect">
              <a:avLst/>
            </a:prstGeom>
            <a:solidFill>
              <a:schemeClr val="bg1"/>
            </a:solidFill>
          </p:spPr>
          <p:txBody>
            <a:bodyPr wrap="none" rtlCol="0">
              <a:spAutoFit/>
            </a:bodyPr>
            <a:lstStyle/>
            <a:p>
              <a:r>
                <a:rPr lang="en-US" sz="2700" dirty="0">
                  <a:latin typeface="+mj-lt"/>
                </a:rPr>
                <a:t>  0.2</a:t>
              </a:r>
            </a:p>
          </p:txBody>
        </p:sp>
        <p:sp>
          <p:nvSpPr>
            <p:cNvPr id="70" name="TextBox 69"/>
            <p:cNvSpPr txBox="1"/>
            <p:nvPr/>
          </p:nvSpPr>
          <p:spPr>
            <a:xfrm>
              <a:off x="2154012" y="5642936"/>
              <a:ext cx="709293" cy="507831"/>
            </a:xfrm>
            <a:prstGeom prst="rect">
              <a:avLst/>
            </a:prstGeom>
            <a:solidFill>
              <a:srgbClr val="FCFCFC"/>
            </a:solidFill>
          </p:spPr>
          <p:txBody>
            <a:bodyPr wrap="none" rtlCol="0">
              <a:spAutoFit/>
            </a:bodyPr>
            <a:lstStyle/>
            <a:p>
              <a:r>
                <a:rPr lang="en-US" sz="2700" dirty="0">
                  <a:latin typeface="+mj-lt"/>
                </a:rPr>
                <a:t>  0.8</a:t>
              </a:r>
            </a:p>
          </p:txBody>
        </p:sp>
        <p:sp>
          <p:nvSpPr>
            <p:cNvPr id="71" name="TextBox 70"/>
            <p:cNvSpPr txBox="1"/>
            <p:nvPr/>
          </p:nvSpPr>
          <p:spPr>
            <a:xfrm>
              <a:off x="2154012" y="6775200"/>
              <a:ext cx="709293" cy="1338828"/>
            </a:xfrm>
            <a:prstGeom prst="rect">
              <a:avLst/>
            </a:prstGeom>
            <a:solidFill>
              <a:schemeClr val="bg1"/>
            </a:solidFill>
          </p:spPr>
          <p:txBody>
            <a:bodyPr wrap="none" rtlCol="0">
              <a:spAutoFit/>
            </a:bodyPr>
            <a:lstStyle/>
            <a:p>
              <a:r>
                <a:rPr lang="en-US" sz="2700" dirty="0">
                  <a:latin typeface="+mj-lt"/>
                </a:rPr>
                <a:t>  0.6</a:t>
              </a:r>
            </a:p>
            <a:p>
              <a:endParaRPr lang="en-US" sz="2700" dirty="0">
                <a:latin typeface="+mj-lt"/>
              </a:endParaRPr>
            </a:p>
            <a:p>
              <a:endParaRPr lang="en-US" sz="2700" dirty="0">
                <a:latin typeface="+mj-lt"/>
              </a:endParaRPr>
            </a:p>
          </p:txBody>
        </p:sp>
        <p:sp>
          <p:nvSpPr>
            <p:cNvPr id="72" name="TextBox 71"/>
            <p:cNvSpPr txBox="1"/>
            <p:nvPr/>
          </p:nvSpPr>
          <p:spPr>
            <a:xfrm>
              <a:off x="2154012" y="7962518"/>
              <a:ext cx="716374" cy="507831"/>
            </a:xfrm>
            <a:prstGeom prst="rect">
              <a:avLst/>
            </a:prstGeom>
            <a:solidFill>
              <a:schemeClr val="bg1"/>
            </a:solidFill>
          </p:spPr>
          <p:txBody>
            <a:bodyPr wrap="none" rtlCol="0">
              <a:spAutoFit/>
            </a:bodyPr>
            <a:lstStyle/>
            <a:p>
              <a:r>
                <a:rPr lang="en-US" sz="2700" dirty="0">
                  <a:latin typeface="+mj-lt"/>
                </a:rPr>
                <a:t>  0.4</a:t>
              </a:r>
            </a:p>
          </p:txBody>
        </p:sp>
      </p:grpSp>
      <p:sp>
        <p:nvSpPr>
          <p:cNvPr id="75" name="TextBox 74"/>
          <p:cNvSpPr txBox="1"/>
          <p:nvPr/>
        </p:nvSpPr>
        <p:spPr>
          <a:xfrm>
            <a:off x="863600" y="12582323"/>
            <a:ext cx="15301048" cy="677086"/>
          </a:xfrm>
          <a:prstGeom prst="rect">
            <a:avLst/>
          </a:prstGeom>
          <a:noFill/>
        </p:spPr>
        <p:txBody>
          <a:bodyPr wrap="square" lIns="91421" tIns="45709" rIns="91421" bIns="45709" rtlCol="0">
            <a:spAutoFit/>
          </a:bodyPr>
          <a:lstStyle/>
          <a:p>
            <a:r>
              <a:rPr lang="en-US" sz="1900" dirty="0">
                <a:solidFill>
                  <a:srgbClr val="000000"/>
                </a:solidFill>
              </a:rPr>
              <a:t>Van Neste L, </a:t>
            </a:r>
            <a:r>
              <a:rPr lang="en-US" sz="1900" dirty="0" err="1">
                <a:solidFill>
                  <a:srgbClr val="000000"/>
                </a:solidFill>
              </a:rPr>
              <a:t>Hendriks</a:t>
            </a:r>
            <a:r>
              <a:rPr lang="en-US" sz="1900" dirty="0">
                <a:solidFill>
                  <a:srgbClr val="000000"/>
                </a:solidFill>
              </a:rPr>
              <a:t> RJ, </a:t>
            </a:r>
            <a:r>
              <a:rPr lang="en-US" sz="1900" dirty="0" err="1">
                <a:solidFill>
                  <a:srgbClr val="000000"/>
                </a:solidFill>
              </a:rPr>
              <a:t>Schalken</a:t>
            </a:r>
            <a:r>
              <a:rPr lang="en-US" sz="1900" dirty="0">
                <a:solidFill>
                  <a:srgbClr val="000000"/>
                </a:solidFill>
              </a:rPr>
              <a:t> JA et al; Detection of High-grade Prostate Cancer Using a Urinary Molecular Biomarker–Based Risk Score, </a:t>
            </a:r>
            <a:r>
              <a:rPr lang="en-US" sz="1900" dirty="0" err="1">
                <a:solidFill>
                  <a:srgbClr val="000000"/>
                </a:solidFill>
              </a:rPr>
              <a:t>Eur</a:t>
            </a:r>
            <a:r>
              <a:rPr lang="en-US" sz="1900" dirty="0">
                <a:solidFill>
                  <a:srgbClr val="000000"/>
                </a:solidFill>
              </a:rPr>
              <a:t> Uro 2016 Accepted</a:t>
            </a:r>
          </a:p>
        </p:txBody>
      </p:sp>
      <p:grpSp>
        <p:nvGrpSpPr>
          <p:cNvPr id="36" name="Group 35"/>
          <p:cNvGrpSpPr/>
          <p:nvPr/>
        </p:nvGrpSpPr>
        <p:grpSpPr>
          <a:xfrm>
            <a:off x="7617649" y="7952688"/>
            <a:ext cx="2210721" cy="1565240"/>
            <a:chOff x="6742779" y="8851702"/>
            <a:chExt cx="2210723" cy="1565241"/>
          </a:xfrm>
        </p:grpSpPr>
        <p:grpSp>
          <p:nvGrpSpPr>
            <p:cNvPr id="76" name="Group 75"/>
            <p:cNvGrpSpPr/>
            <p:nvPr/>
          </p:nvGrpSpPr>
          <p:grpSpPr>
            <a:xfrm>
              <a:off x="6742779" y="8851702"/>
              <a:ext cx="2143267" cy="384721"/>
              <a:chOff x="6437979" y="8651647"/>
              <a:chExt cx="2143267" cy="384721"/>
            </a:xfrm>
          </p:grpSpPr>
          <p:cxnSp>
            <p:nvCxnSpPr>
              <p:cNvPr id="77" name="Straight Connector 76"/>
              <p:cNvCxnSpPr/>
              <p:nvPr/>
            </p:nvCxnSpPr>
            <p:spPr>
              <a:xfrm>
                <a:off x="6437979" y="8851702"/>
                <a:ext cx="356616" cy="0"/>
              </a:xfrm>
              <a:prstGeom prst="line">
                <a:avLst/>
              </a:prstGeom>
              <a:ln w="57150" cmpd="sng">
                <a:solidFill>
                  <a:srgbClr val="26187D"/>
                </a:solidFill>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6850764" y="8651647"/>
                <a:ext cx="1730482" cy="384721"/>
              </a:xfrm>
              <a:prstGeom prst="rect">
                <a:avLst/>
              </a:prstGeom>
              <a:noFill/>
            </p:spPr>
            <p:txBody>
              <a:bodyPr wrap="none" rtlCol="0">
                <a:spAutoFit/>
              </a:bodyPr>
              <a:lstStyle/>
              <a:p>
                <a:r>
                  <a:rPr lang="en-US" sz="1900" dirty="0">
                    <a:solidFill>
                      <a:srgbClr val="332A86"/>
                    </a:solidFill>
                  </a:rPr>
                  <a:t>0.89 </a:t>
                </a:r>
                <a:r>
                  <a:rPr lang="en-US" sz="1900" dirty="0" err="1">
                    <a:solidFill>
                      <a:srgbClr val="332A86"/>
                    </a:solidFill>
                  </a:rPr>
                  <a:t>SelectMDx</a:t>
                </a:r>
                <a:r>
                  <a:rPr lang="en-US" sz="1900" dirty="0">
                    <a:solidFill>
                      <a:srgbClr val="332A86"/>
                    </a:solidFill>
                  </a:rPr>
                  <a:t> </a:t>
                </a:r>
              </a:p>
            </p:txBody>
          </p:sp>
        </p:grpSp>
        <p:grpSp>
          <p:nvGrpSpPr>
            <p:cNvPr id="79" name="Group 78"/>
            <p:cNvGrpSpPr/>
            <p:nvPr/>
          </p:nvGrpSpPr>
          <p:grpSpPr>
            <a:xfrm>
              <a:off x="6742779" y="9441962"/>
              <a:ext cx="2210723" cy="384721"/>
              <a:chOff x="6437979" y="8651647"/>
              <a:chExt cx="2210723" cy="384721"/>
            </a:xfrm>
          </p:grpSpPr>
          <p:cxnSp>
            <p:nvCxnSpPr>
              <p:cNvPr id="80" name="Straight Connector 79"/>
              <p:cNvCxnSpPr/>
              <p:nvPr/>
            </p:nvCxnSpPr>
            <p:spPr>
              <a:xfrm>
                <a:off x="6437979" y="8851702"/>
                <a:ext cx="356616" cy="0"/>
              </a:xfrm>
              <a:prstGeom prst="line">
                <a:avLst/>
              </a:prstGeom>
              <a:ln w="57150" cmpd="sng">
                <a:solidFill>
                  <a:srgbClr val="FFFF00"/>
                </a:solidFill>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6850763" y="8651647"/>
                <a:ext cx="1797939" cy="384721"/>
              </a:xfrm>
              <a:prstGeom prst="rect">
                <a:avLst/>
              </a:prstGeom>
              <a:noFill/>
            </p:spPr>
            <p:txBody>
              <a:bodyPr wrap="none" rtlCol="0">
                <a:spAutoFit/>
              </a:bodyPr>
              <a:lstStyle/>
              <a:p>
                <a:r>
                  <a:rPr lang="en-US" sz="1900" dirty="0">
                    <a:solidFill>
                      <a:srgbClr val="332A86"/>
                    </a:solidFill>
                  </a:rPr>
                  <a:t>0.77 PCPTRC 2.0 </a:t>
                </a:r>
              </a:p>
            </p:txBody>
          </p:sp>
        </p:grpSp>
        <p:grpSp>
          <p:nvGrpSpPr>
            <p:cNvPr id="82" name="Group 81"/>
            <p:cNvGrpSpPr/>
            <p:nvPr/>
          </p:nvGrpSpPr>
          <p:grpSpPr>
            <a:xfrm>
              <a:off x="6742779" y="10032222"/>
              <a:ext cx="1604795" cy="384721"/>
              <a:chOff x="6437979" y="8651647"/>
              <a:chExt cx="1604795" cy="384721"/>
            </a:xfrm>
          </p:grpSpPr>
          <p:cxnSp>
            <p:nvCxnSpPr>
              <p:cNvPr id="83" name="Straight Connector 82"/>
              <p:cNvCxnSpPr/>
              <p:nvPr/>
            </p:nvCxnSpPr>
            <p:spPr>
              <a:xfrm>
                <a:off x="6437979" y="8851702"/>
                <a:ext cx="356616" cy="0"/>
              </a:xfrm>
              <a:prstGeom prst="line">
                <a:avLst/>
              </a:prstGeom>
              <a:ln w="57150" cmpd="sng">
                <a:solidFill>
                  <a:srgbClr val="E16D2E"/>
                </a:solidFill>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6850764" y="8651647"/>
                <a:ext cx="1192010" cy="384721"/>
              </a:xfrm>
              <a:prstGeom prst="rect">
                <a:avLst/>
              </a:prstGeom>
              <a:noFill/>
            </p:spPr>
            <p:txBody>
              <a:bodyPr wrap="none" rtlCol="0">
                <a:spAutoFit/>
              </a:bodyPr>
              <a:lstStyle/>
              <a:p>
                <a:r>
                  <a:rPr lang="en-US" sz="1900" dirty="0">
                    <a:solidFill>
                      <a:srgbClr val="332A86"/>
                    </a:solidFill>
                  </a:rPr>
                  <a:t>0.68 PCA3 </a:t>
                </a:r>
              </a:p>
            </p:txBody>
          </p:sp>
        </p:grpSp>
      </p:grpSp>
    </p:spTree>
    <p:extLst>
      <p:ext uri="{BB962C8B-B14F-4D97-AF65-F5344CB8AC3E}">
        <p14:creationId xmlns:p14="http://schemas.microsoft.com/office/powerpoint/2010/main" val="154647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68CE9-3F3D-1446-A027-4B4CDD3883B0}" type="slidenum">
              <a:rPr lang="en-US" smtClean="0"/>
              <a:pPr/>
              <a:t>19</a:t>
            </a:fld>
            <a:endParaRPr lang="en-US"/>
          </a:p>
        </p:txBody>
      </p:sp>
      <p:sp>
        <p:nvSpPr>
          <p:cNvPr id="3" name="Title 2"/>
          <p:cNvSpPr>
            <a:spLocks noGrp="1"/>
          </p:cNvSpPr>
          <p:nvPr>
            <p:ph type="ctrTitle"/>
          </p:nvPr>
        </p:nvSpPr>
        <p:spPr>
          <a:xfrm>
            <a:off x="1159394" y="1812953"/>
            <a:ext cx="20729099" cy="1133517"/>
          </a:xfrm>
        </p:spPr>
        <p:txBody>
          <a:bodyPr/>
          <a:lstStyle/>
          <a:p>
            <a:pPr algn="l"/>
            <a:r>
              <a:rPr lang="en-US" sz="8000" b="1" dirty="0" err="1" smtClean="0">
                <a:solidFill>
                  <a:srgbClr val="191919"/>
                </a:solidFill>
                <a:latin typeface="+mn-lt"/>
              </a:rPr>
              <a:t>SelectMDx</a:t>
            </a:r>
            <a:r>
              <a:rPr lang="en-US" sz="8000" b="1" dirty="0" smtClean="0">
                <a:solidFill>
                  <a:srgbClr val="191919"/>
                </a:solidFill>
                <a:latin typeface="+mn-lt"/>
              </a:rPr>
              <a:t> for Prostate Cancer</a:t>
            </a:r>
            <a:endParaRPr lang="en-US" sz="8000" b="1" dirty="0">
              <a:solidFill>
                <a:srgbClr val="191919"/>
              </a:solidFill>
              <a:latin typeface="+mn-lt"/>
            </a:endParaRPr>
          </a:p>
        </p:txBody>
      </p:sp>
      <p:sp>
        <p:nvSpPr>
          <p:cNvPr id="5" name="Content Placeholder 6"/>
          <p:cNvSpPr txBox="1">
            <a:spLocks/>
          </p:cNvSpPr>
          <p:nvPr/>
        </p:nvSpPr>
        <p:spPr>
          <a:xfrm>
            <a:off x="1852612" y="3955144"/>
            <a:ext cx="20656551" cy="8636000"/>
          </a:xfrm>
          <a:prstGeom prst="rect">
            <a:avLst/>
          </a:prstGeom>
        </p:spPr>
        <p:txBody>
          <a:bodyPr lIns="91421" tIns="45709" rIns="91421" bIns="45709"/>
          <a:lstStyle>
            <a:lvl1pPr marL="0" indent="0" algn="ctr" defTabSz="1087444" rtl="0" eaLnBrk="1" latinLnBrk="0" hangingPunct="1">
              <a:lnSpc>
                <a:spcPct val="130000"/>
              </a:lnSpc>
              <a:spcBef>
                <a:spcPct val="20000"/>
              </a:spcBef>
              <a:buFont typeface="Arial"/>
              <a:buNone/>
              <a:defRPr sz="2400" kern="1200">
                <a:solidFill>
                  <a:schemeClr val="tx2"/>
                </a:solidFill>
                <a:latin typeface="Helvetica"/>
                <a:ea typeface="+mn-ea"/>
                <a:cs typeface="Helvetica"/>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a:lstStyle>
          <a:p>
            <a:pPr marL="685650" indent="-685650" algn="l">
              <a:buClr>
                <a:srgbClr val="F68A33"/>
              </a:buClr>
              <a:buFont typeface="Wingdings" charset="2"/>
              <a:buChar char="§"/>
            </a:pPr>
            <a:r>
              <a:rPr lang="en-US" sz="5400" dirty="0">
                <a:solidFill>
                  <a:schemeClr val="bg1">
                    <a:lumMod val="10000"/>
                  </a:schemeClr>
                </a:solidFill>
                <a:latin typeface="+mn-lt"/>
              </a:rPr>
              <a:t>Offers non-invasive, in office specimen collection </a:t>
            </a:r>
          </a:p>
          <a:p>
            <a:pPr marL="685650" indent="-685650" algn="l">
              <a:buClr>
                <a:srgbClr val="F68A33"/>
              </a:buClr>
              <a:buFont typeface="Wingdings" charset="2"/>
              <a:buChar char="§"/>
            </a:pPr>
            <a:r>
              <a:rPr lang="en-US" sz="5400" dirty="0">
                <a:solidFill>
                  <a:schemeClr val="bg1">
                    <a:lumMod val="10000"/>
                  </a:schemeClr>
                </a:solidFill>
                <a:latin typeface="+mn-lt"/>
              </a:rPr>
              <a:t>Improves detection of high grade cancer with patient-specific risk profile</a:t>
            </a:r>
          </a:p>
          <a:p>
            <a:pPr marL="685650" indent="-685650" algn="l">
              <a:buClr>
                <a:srgbClr val="F68A33"/>
              </a:buClr>
              <a:buFont typeface="Wingdings" charset="2"/>
              <a:buChar char="§"/>
            </a:pPr>
            <a:r>
              <a:rPr lang="en-US" sz="5400" dirty="0">
                <a:solidFill>
                  <a:schemeClr val="bg1">
                    <a:lumMod val="10000"/>
                  </a:schemeClr>
                </a:solidFill>
                <a:latin typeface="+mn-lt"/>
              </a:rPr>
              <a:t>Binary patient result that helps identify men at Very Low Risk for aggressive cancer</a:t>
            </a:r>
          </a:p>
          <a:p>
            <a:pPr marL="685650" indent="-685650" algn="l">
              <a:buClr>
                <a:srgbClr val="F68A33"/>
              </a:buClr>
              <a:buFont typeface="Wingdings" charset="2"/>
              <a:buChar char="§"/>
            </a:pPr>
            <a:r>
              <a:rPr lang="en-US" sz="5400" dirty="0">
                <a:solidFill>
                  <a:schemeClr val="bg1">
                    <a:lumMod val="10000"/>
                  </a:schemeClr>
                </a:solidFill>
                <a:latin typeface="+mn-lt"/>
              </a:rPr>
              <a:t>Outperforms standard clinical risk factors and other biomarkers</a:t>
            </a:r>
          </a:p>
          <a:p>
            <a:pPr marL="685650" indent="-685650" algn="l">
              <a:buClr>
                <a:srgbClr val="F68A33"/>
              </a:buClr>
              <a:buFont typeface="Wingdings" charset="2"/>
              <a:buChar char="§"/>
            </a:pPr>
            <a:r>
              <a:rPr lang="en-US" sz="5400" dirty="0">
                <a:solidFill>
                  <a:schemeClr val="bg1">
                    <a:lumMod val="10000"/>
                  </a:schemeClr>
                </a:solidFill>
                <a:latin typeface="+mn-lt"/>
              </a:rPr>
              <a:t>Cost-effective option to guide MRI &amp; biopsy</a:t>
            </a:r>
          </a:p>
          <a:p>
            <a:pPr algn="l">
              <a:buClr>
                <a:srgbClr val="F68A33"/>
              </a:buClr>
            </a:pPr>
            <a:r>
              <a:rPr lang="en-US" sz="5400" dirty="0">
                <a:solidFill>
                  <a:schemeClr val="bg1">
                    <a:lumMod val="10000"/>
                  </a:schemeClr>
                </a:solidFill>
                <a:latin typeface="+mn-lt"/>
              </a:rPr>
              <a:t> </a:t>
            </a:r>
          </a:p>
        </p:txBody>
      </p:sp>
    </p:spTree>
    <p:extLst>
      <p:ext uri="{BB962C8B-B14F-4D97-AF65-F5344CB8AC3E}">
        <p14:creationId xmlns:p14="http://schemas.microsoft.com/office/powerpoint/2010/main" val="37836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29038" y="4260851"/>
            <a:ext cx="20729099" cy="5989621"/>
          </a:xfrm>
        </p:spPr>
        <p:txBody>
          <a:bodyPr>
            <a:normAutofit fontScale="90000"/>
          </a:bodyPr>
          <a:lstStyle/>
          <a:p>
            <a:r>
              <a:rPr lang="en-US" sz="8000" b="1" dirty="0" smtClean="0">
                <a:solidFill>
                  <a:schemeClr val="bg1">
                    <a:lumMod val="10000"/>
                  </a:schemeClr>
                </a:solidFill>
                <a:latin typeface="+mn-lt"/>
              </a:rPr>
              <a:t>Wendy Poage, MHA</a:t>
            </a:r>
            <a:br>
              <a:rPr lang="en-US" sz="8000" b="1" dirty="0" smtClean="0">
                <a:solidFill>
                  <a:schemeClr val="bg1">
                    <a:lumMod val="10000"/>
                  </a:schemeClr>
                </a:solidFill>
                <a:latin typeface="+mn-lt"/>
              </a:rPr>
            </a:br>
            <a:r>
              <a:rPr lang="en-US" dirty="0" smtClean="0">
                <a:solidFill>
                  <a:schemeClr val="bg1">
                    <a:lumMod val="10000"/>
                  </a:schemeClr>
                </a:solidFill>
                <a:latin typeface="+mn-lt"/>
              </a:rPr>
              <a:t>President, Prostate Conditions Education Council</a:t>
            </a:r>
            <a:br>
              <a:rPr lang="en-US" dirty="0" smtClean="0">
                <a:solidFill>
                  <a:schemeClr val="bg1">
                    <a:lumMod val="10000"/>
                  </a:schemeClr>
                </a:solidFill>
                <a:latin typeface="+mn-lt"/>
              </a:rPr>
            </a:br>
            <a:r>
              <a:rPr lang="en-US" dirty="0" smtClean="0">
                <a:solidFill>
                  <a:schemeClr val="bg1">
                    <a:lumMod val="10000"/>
                  </a:schemeClr>
                </a:solidFill>
                <a:latin typeface="+mn-lt"/>
              </a:rPr>
              <a:t>Co-Chair, Global Action for Men’s Health</a:t>
            </a:r>
            <a:br>
              <a:rPr lang="en-US" dirty="0" smtClean="0">
                <a:solidFill>
                  <a:schemeClr val="bg1">
                    <a:lumMod val="10000"/>
                  </a:schemeClr>
                </a:solidFill>
                <a:latin typeface="+mn-lt"/>
              </a:rPr>
            </a:br>
            <a:r>
              <a:rPr lang="en-US" dirty="0" smtClean="0">
                <a:solidFill>
                  <a:schemeClr val="bg1">
                    <a:lumMod val="10000"/>
                  </a:schemeClr>
                </a:solidFill>
                <a:latin typeface="+mn-lt"/>
              </a:rPr>
              <a:t>Advisor, University of Colorado Cancer Center</a:t>
            </a:r>
            <a:br>
              <a:rPr lang="en-US" dirty="0" smtClean="0">
                <a:solidFill>
                  <a:schemeClr val="bg1">
                    <a:lumMod val="10000"/>
                  </a:schemeClr>
                </a:solidFill>
                <a:latin typeface="+mn-lt"/>
              </a:rPr>
            </a:br>
            <a:r>
              <a:rPr lang="en-US" dirty="0" smtClean="0">
                <a:solidFill>
                  <a:schemeClr val="bg1">
                    <a:lumMod val="10000"/>
                  </a:schemeClr>
                </a:solidFill>
                <a:latin typeface="+mn-lt"/>
              </a:rPr>
              <a:t/>
            </a:r>
            <a:br>
              <a:rPr lang="en-US" dirty="0" smtClean="0">
                <a:solidFill>
                  <a:schemeClr val="bg1">
                    <a:lumMod val="10000"/>
                  </a:schemeClr>
                </a:solidFill>
                <a:latin typeface="+mn-lt"/>
              </a:rPr>
            </a:br>
            <a:r>
              <a:rPr lang="en-US" dirty="0" smtClean="0">
                <a:solidFill>
                  <a:schemeClr val="bg1">
                    <a:lumMod val="10000"/>
                  </a:schemeClr>
                </a:solidFill>
                <a:latin typeface="+mn-lt"/>
              </a:rPr>
              <a:t/>
            </a:r>
            <a:br>
              <a:rPr lang="en-US" dirty="0" smtClean="0">
                <a:solidFill>
                  <a:schemeClr val="bg1">
                    <a:lumMod val="10000"/>
                  </a:schemeClr>
                </a:solidFill>
                <a:latin typeface="+mn-lt"/>
              </a:rPr>
            </a:br>
            <a:r>
              <a:rPr lang="en-US" sz="6700" dirty="0" smtClean="0">
                <a:solidFill>
                  <a:schemeClr val="bg1">
                    <a:lumMod val="10000"/>
                  </a:schemeClr>
                </a:solidFill>
                <a:latin typeface="+mn-lt"/>
              </a:rPr>
              <a:t>PCEC has been leading awareness and education efforts in genomic markers for over 5 years.</a:t>
            </a:r>
            <a:endParaRPr lang="en-US" sz="6700" dirty="0">
              <a:solidFill>
                <a:schemeClr val="bg1">
                  <a:lumMod val="10000"/>
                </a:schemeClr>
              </a:solidFill>
              <a:latin typeface="+mn-lt"/>
            </a:endParaRPr>
          </a:p>
        </p:txBody>
      </p:sp>
    </p:spTree>
    <p:extLst>
      <p:ext uri="{BB962C8B-B14F-4D97-AF65-F5344CB8AC3E}">
        <p14:creationId xmlns:p14="http://schemas.microsoft.com/office/powerpoint/2010/main" val="163740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8A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468CE9-3F3D-1446-A027-4B4CDD3883B0}" type="slidenum">
              <a:rPr lang="en-US" smtClean="0"/>
              <a:t>20</a:t>
            </a:fld>
            <a:endParaRPr lang="en-US" dirty="0"/>
          </a:p>
        </p:txBody>
      </p:sp>
      <p:sp>
        <p:nvSpPr>
          <p:cNvPr id="3" name="Title 2"/>
          <p:cNvSpPr>
            <a:spLocks noGrp="1"/>
          </p:cNvSpPr>
          <p:nvPr>
            <p:ph type="ctrTitle"/>
          </p:nvPr>
        </p:nvSpPr>
        <p:spPr>
          <a:xfrm>
            <a:off x="1829038" y="4379392"/>
            <a:ext cx="20729099" cy="4302790"/>
          </a:xfrm>
        </p:spPr>
        <p:txBody>
          <a:bodyPr/>
          <a:lstStyle/>
          <a:p>
            <a:r>
              <a:rPr lang="en-US" sz="9600" dirty="0" smtClean="0">
                <a:solidFill>
                  <a:schemeClr val="bg1"/>
                </a:solidFill>
                <a:latin typeface="+mn-lt"/>
              </a:rPr>
              <a:t>ConfirmMDx</a:t>
            </a:r>
            <a:endParaRPr lang="en-US" sz="9600" dirty="0">
              <a:solidFill>
                <a:schemeClr val="bg1"/>
              </a:solidFill>
              <a:latin typeface="+mn-lt"/>
            </a:endParaRPr>
          </a:p>
        </p:txBody>
      </p:sp>
    </p:spTree>
    <p:extLst>
      <p:ext uri="{BB962C8B-B14F-4D97-AF65-F5344CB8AC3E}">
        <p14:creationId xmlns:p14="http://schemas.microsoft.com/office/powerpoint/2010/main" val="411480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GettyImages_79940855.jpg"/>
          <p:cNvPicPr>
            <a:picLocks/>
          </p:cNvPicPr>
          <p:nvPr/>
        </p:nvPicPr>
        <p:blipFill rotWithShape="1">
          <a:blip r:embed="rId3">
            <a:extLst>
              <a:ext uri="{28A0092B-C50C-407E-A947-70E740481C1C}">
                <a14:useLocalDpi xmlns:a14="http://schemas.microsoft.com/office/drawing/2010/main" val="0"/>
              </a:ext>
            </a:extLst>
          </a:blip>
          <a:srcRect r="12945"/>
          <a:stretch/>
        </p:blipFill>
        <p:spPr>
          <a:xfrm>
            <a:off x="7174320" y="48687"/>
            <a:ext cx="17260186" cy="13548194"/>
          </a:xfrm>
          <a:prstGeom prst="rect">
            <a:avLst/>
          </a:prstGeom>
        </p:spPr>
      </p:pic>
      <p:sp>
        <p:nvSpPr>
          <p:cNvPr id="2" name="Title 1"/>
          <p:cNvSpPr>
            <a:spLocks noGrp="1"/>
          </p:cNvSpPr>
          <p:nvPr>
            <p:ph type="ctrTitle"/>
          </p:nvPr>
        </p:nvSpPr>
        <p:spPr>
          <a:xfrm>
            <a:off x="-1" y="2684036"/>
            <a:ext cx="9616519" cy="2886060"/>
          </a:xfrm>
          <a:solidFill>
            <a:srgbClr val="F68A00"/>
          </a:solidFill>
        </p:spPr>
        <p:txBody>
          <a:bodyPr/>
          <a:lstStyle/>
          <a:p>
            <a:pPr marL="230188" algn="l"/>
            <a:r>
              <a:rPr lang="en-US" sz="6600" dirty="0" smtClean="0">
                <a:solidFill>
                  <a:schemeClr val="bg1"/>
                </a:solidFill>
              </a:rPr>
              <a:t>False Negative </a:t>
            </a:r>
            <a:br>
              <a:rPr lang="en-US" sz="6600" dirty="0" smtClean="0">
                <a:solidFill>
                  <a:schemeClr val="bg1"/>
                </a:solidFill>
              </a:rPr>
            </a:br>
            <a:r>
              <a:rPr lang="en-US" sz="6600" dirty="0" smtClean="0">
                <a:solidFill>
                  <a:schemeClr val="bg1"/>
                </a:solidFill>
              </a:rPr>
              <a:t>Biopsy Challenge</a:t>
            </a:r>
            <a:endParaRPr lang="en-US" sz="6600" dirty="0">
              <a:solidFill>
                <a:schemeClr val="bg1"/>
              </a:solidFill>
            </a:endParaRPr>
          </a:p>
        </p:txBody>
      </p:sp>
      <p:sp>
        <p:nvSpPr>
          <p:cNvPr id="4" name="Slide Number Placeholder 3"/>
          <p:cNvSpPr>
            <a:spLocks noGrp="1"/>
          </p:cNvSpPr>
          <p:nvPr>
            <p:ph type="sldNum" sz="quarter" idx="12"/>
          </p:nvPr>
        </p:nvSpPr>
        <p:spPr/>
        <p:txBody>
          <a:bodyPr/>
          <a:lstStyle/>
          <a:p>
            <a:fld id="{C9468CE9-3F3D-1446-A027-4B4CDD3883B0}" type="slidenum">
              <a:rPr lang="en-US" smtClean="0"/>
              <a:t>21</a:t>
            </a:fld>
            <a:endParaRPr lang="en-US" dirty="0"/>
          </a:p>
        </p:txBody>
      </p:sp>
      <p:grpSp>
        <p:nvGrpSpPr>
          <p:cNvPr id="5" name="Group 4"/>
          <p:cNvGrpSpPr/>
          <p:nvPr/>
        </p:nvGrpSpPr>
        <p:grpSpPr>
          <a:xfrm>
            <a:off x="-28864" y="13258424"/>
            <a:ext cx="24538664" cy="181430"/>
            <a:chOff x="606161" y="2106824"/>
            <a:chExt cx="6205940" cy="1241188"/>
          </a:xfrm>
          <a:solidFill>
            <a:srgbClr val="F68A00"/>
          </a:solidFill>
        </p:grpSpPr>
        <p:sp>
          <p:nvSpPr>
            <p:cNvPr id="6" name="Rectangle 5"/>
            <p:cNvSpPr/>
            <p:nvPr userDrawn="1"/>
          </p:nvSpPr>
          <p:spPr>
            <a:xfrm>
              <a:off x="606161"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7" name="Rectangle 6"/>
            <p:cNvSpPr/>
            <p:nvPr userDrawn="1"/>
          </p:nvSpPr>
          <p:spPr>
            <a:xfrm>
              <a:off x="1847349"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8" name="Rectangle 7"/>
            <p:cNvSpPr/>
            <p:nvPr userDrawn="1"/>
          </p:nvSpPr>
          <p:spPr>
            <a:xfrm>
              <a:off x="3088537"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9" name="Rectangle 8"/>
            <p:cNvSpPr/>
            <p:nvPr userDrawn="1"/>
          </p:nvSpPr>
          <p:spPr>
            <a:xfrm>
              <a:off x="4329725"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0" name="Rectangle 9"/>
            <p:cNvSpPr/>
            <p:nvPr userDrawn="1"/>
          </p:nvSpPr>
          <p:spPr>
            <a:xfrm>
              <a:off x="5570913"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grpSp>
        <p:nvGrpSpPr>
          <p:cNvPr id="11" name="Group 10"/>
          <p:cNvGrpSpPr/>
          <p:nvPr/>
        </p:nvGrpSpPr>
        <p:grpSpPr>
          <a:xfrm>
            <a:off x="123536" y="13410824"/>
            <a:ext cx="24538664" cy="181430"/>
            <a:chOff x="606161" y="2106824"/>
            <a:chExt cx="6205940" cy="1241188"/>
          </a:xfrm>
          <a:solidFill>
            <a:srgbClr val="F68A00"/>
          </a:solidFill>
        </p:grpSpPr>
        <p:sp>
          <p:nvSpPr>
            <p:cNvPr id="12" name="Rectangle 11"/>
            <p:cNvSpPr/>
            <p:nvPr userDrawn="1"/>
          </p:nvSpPr>
          <p:spPr>
            <a:xfrm>
              <a:off x="606161"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3" name="Rectangle 12"/>
            <p:cNvSpPr/>
            <p:nvPr userDrawn="1"/>
          </p:nvSpPr>
          <p:spPr>
            <a:xfrm>
              <a:off x="1847349"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4" name="Rectangle 13"/>
            <p:cNvSpPr/>
            <p:nvPr userDrawn="1"/>
          </p:nvSpPr>
          <p:spPr>
            <a:xfrm>
              <a:off x="3088537"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5" name="Rectangle 14"/>
            <p:cNvSpPr/>
            <p:nvPr userDrawn="1"/>
          </p:nvSpPr>
          <p:spPr>
            <a:xfrm>
              <a:off x="4329725"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6" name="Rectangle 15"/>
            <p:cNvSpPr/>
            <p:nvPr userDrawn="1"/>
          </p:nvSpPr>
          <p:spPr>
            <a:xfrm>
              <a:off x="5570913" y="2106824"/>
              <a:ext cx="1241188" cy="1241188"/>
            </a:xfrm>
            <a:prstGeom prst="rect">
              <a:avLst/>
            </a:prstGeom>
            <a:grpFill/>
            <a:ln>
              <a:solidFill>
                <a:srgbClr val="F68A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
        <p:nvSpPr>
          <p:cNvPr id="17" name="Content Placeholder 2"/>
          <p:cNvSpPr txBox="1">
            <a:spLocks/>
          </p:cNvSpPr>
          <p:nvPr/>
        </p:nvSpPr>
        <p:spPr>
          <a:xfrm>
            <a:off x="961326" y="6211453"/>
            <a:ext cx="21948458" cy="8211429"/>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dirty="0" smtClean="0">
                <a:solidFill>
                  <a:srgbClr val="191919"/>
                </a:solidFill>
                <a:latin typeface="+mn-lt"/>
              </a:rPr>
              <a:t>Approximately:</a:t>
            </a:r>
          </a:p>
          <a:p>
            <a:r>
              <a:rPr lang="en-US" sz="6400" dirty="0" smtClean="0">
                <a:solidFill>
                  <a:srgbClr val="191919"/>
                </a:solidFill>
                <a:latin typeface="+mn-lt"/>
              </a:rPr>
              <a:t>1 .3 million prostate biopsy procedures</a:t>
            </a:r>
          </a:p>
          <a:p>
            <a:r>
              <a:rPr lang="en-US" sz="6400" dirty="0" smtClean="0">
                <a:solidFill>
                  <a:srgbClr val="191919"/>
                </a:solidFill>
                <a:latin typeface="+mn-lt"/>
              </a:rPr>
              <a:t>1 million men receive a negative biopsy diagnosis</a:t>
            </a:r>
          </a:p>
          <a:p>
            <a:r>
              <a:rPr lang="en-US" sz="6400" dirty="0" smtClean="0">
                <a:solidFill>
                  <a:srgbClr val="191919"/>
                </a:solidFill>
                <a:latin typeface="+mn-lt"/>
              </a:rPr>
              <a:t>25% of the negative biopsies are harboring occult cancer</a:t>
            </a:r>
          </a:p>
          <a:p>
            <a:endParaRPr lang="en-US" dirty="0">
              <a:solidFill>
                <a:srgbClr val="191919"/>
              </a:solidFill>
              <a:latin typeface="+mn-lt"/>
            </a:endParaRPr>
          </a:p>
        </p:txBody>
      </p:sp>
      <p:sp>
        <p:nvSpPr>
          <p:cNvPr id="18" name="TextBox 17"/>
          <p:cNvSpPr txBox="1"/>
          <p:nvPr/>
        </p:nvSpPr>
        <p:spPr>
          <a:xfrm>
            <a:off x="646552" y="6108716"/>
            <a:ext cx="2952528" cy="1415772"/>
          </a:xfrm>
          <a:prstGeom prst="rect">
            <a:avLst/>
          </a:prstGeom>
          <a:noFill/>
        </p:spPr>
        <p:txBody>
          <a:bodyPr wrap="square" rtlCol="0">
            <a:spAutoFit/>
          </a:bodyPr>
          <a:lstStyle/>
          <a:p>
            <a:r>
              <a:rPr lang="en-US" dirty="0" smtClean="0">
                <a:solidFill>
                  <a:srgbClr val="191919"/>
                </a:solidFill>
              </a:rPr>
              <a:t>% Prostate Sampled?</a:t>
            </a:r>
            <a:endParaRPr lang="en-US" dirty="0">
              <a:solidFill>
                <a:srgbClr val="191919"/>
              </a:solidFill>
            </a:endParaRPr>
          </a:p>
        </p:txBody>
      </p:sp>
    </p:spTree>
    <p:extLst>
      <p:ext uri="{BB962C8B-B14F-4D97-AF65-F5344CB8AC3E}">
        <p14:creationId xmlns:p14="http://schemas.microsoft.com/office/powerpoint/2010/main" val="33859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631" y="1193114"/>
            <a:ext cx="7356086" cy="10286522"/>
          </a:xfrm>
        </p:spPr>
        <p:txBody>
          <a:bodyPr>
            <a:normAutofit/>
          </a:bodyPr>
          <a:lstStyle/>
          <a:p>
            <a:pPr>
              <a:lnSpc>
                <a:spcPct val="80000"/>
              </a:lnSpc>
            </a:pPr>
            <a:r>
              <a:rPr lang="en-US" sz="10700" dirty="0" smtClean="0">
                <a:solidFill>
                  <a:srgbClr val="191919"/>
                </a:solidFill>
                <a:latin typeface="+mn-lt"/>
              </a:rPr>
              <a:t>Prostate biopsies </a:t>
            </a:r>
            <a:r>
              <a:rPr lang="en-US" sz="10700" dirty="0">
                <a:solidFill>
                  <a:srgbClr val="191919"/>
                </a:solidFill>
                <a:latin typeface="+mn-lt"/>
              </a:rPr>
              <a:t>don’t tell the whole story.</a:t>
            </a:r>
          </a:p>
        </p:txBody>
      </p:sp>
      <p:sp>
        <p:nvSpPr>
          <p:cNvPr id="8" name="Rectangle 7"/>
          <p:cNvSpPr/>
          <p:nvPr/>
        </p:nvSpPr>
        <p:spPr>
          <a:xfrm>
            <a:off x="16394739" y="1193114"/>
            <a:ext cx="7079622" cy="6151701"/>
          </a:xfrm>
          <a:prstGeom prst="rect">
            <a:avLst/>
          </a:prstGeom>
          <a:solidFill>
            <a:srgbClr val="F68A00"/>
          </a:solidFill>
          <a:ln>
            <a:solidFill>
              <a:srgbClr val="E16D2E"/>
            </a:solidFill>
          </a:ln>
          <a:effectLst/>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dirty="0"/>
          </a:p>
        </p:txBody>
      </p:sp>
      <p:sp>
        <p:nvSpPr>
          <p:cNvPr id="6" name="Rectangle 5"/>
          <p:cNvSpPr/>
          <p:nvPr/>
        </p:nvSpPr>
        <p:spPr>
          <a:xfrm>
            <a:off x="8840379" y="1193114"/>
            <a:ext cx="7082998" cy="6151701"/>
          </a:xfrm>
          <a:prstGeom prst="rect">
            <a:avLst/>
          </a:prstGeom>
          <a:solidFill>
            <a:srgbClr val="F68A00"/>
          </a:solidFill>
          <a:ln>
            <a:solidFill>
              <a:srgbClr val="E16D2E"/>
            </a:solidFill>
          </a:ln>
          <a:effectLst/>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dirty="0"/>
          </a:p>
        </p:txBody>
      </p:sp>
      <p:sp>
        <p:nvSpPr>
          <p:cNvPr id="3" name="Content Placeholder 2"/>
          <p:cNvSpPr>
            <a:spLocks noGrp="1"/>
          </p:cNvSpPr>
          <p:nvPr>
            <p:ph idx="1"/>
          </p:nvPr>
        </p:nvSpPr>
        <p:spPr>
          <a:xfrm>
            <a:off x="8840379" y="7850909"/>
            <a:ext cx="14633982" cy="5056909"/>
          </a:xfrm>
        </p:spPr>
        <p:txBody>
          <a:bodyPr anchor="t">
            <a:normAutofit lnSpcReduction="10000"/>
          </a:bodyPr>
          <a:lstStyle/>
          <a:p>
            <a:pPr marL="571500" indent="-571500" algn="l">
              <a:lnSpc>
                <a:spcPct val="100000"/>
              </a:lnSpc>
              <a:spcBef>
                <a:spcPts val="1200"/>
              </a:spcBef>
              <a:buClr>
                <a:schemeClr val="accent2"/>
              </a:buClr>
              <a:buFont typeface="Wingdings" charset="2"/>
              <a:buChar char="§"/>
            </a:pPr>
            <a:r>
              <a:rPr lang="en-US" sz="4000" b="1" dirty="0" smtClean="0">
                <a:solidFill>
                  <a:srgbClr val="191919"/>
                </a:solidFill>
              </a:rPr>
              <a:t>False-negative results </a:t>
            </a:r>
            <a:r>
              <a:rPr lang="en-US" sz="4000" b="1" dirty="0">
                <a:solidFill>
                  <a:srgbClr val="191919"/>
                </a:solidFill>
              </a:rPr>
              <a:t>are common </a:t>
            </a:r>
            <a:r>
              <a:rPr lang="en-US" sz="4000" b="1" dirty="0" smtClean="0">
                <a:solidFill>
                  <a:srgbClr val="191919"/>
                </a:solidFill>
              </a:rPr>
              <a:t>with </a:t>
            </a:r>
            <a:r>
              <a:rPr lang="en-US" sz="4000" b="1" dirty="0">
                <a:solidFill>
                  <a:srgbClr val="191919"/>
                </a:solidFill>
              </a:rPr>
              <a:t>initial and follow-up </a:t>
            </a:r>
            <a:r>
              <a:rPr lang="en-US" sz="4000" b="1" dirty="0" smtClean="0">
                <a:solidFill>
                  <a:srgbClr val="191919"/>
                </a:solidFill>
              </a:rPr>
              <a:t>biopsies.</a:t>
            </a:r>
            <a:endParaRPr lang="en-US" sz="4000" b="1" dirty="0">
              <a:solidFill>
                <a:srgbClr val="191919"/>
              </a:solidFill>
            </a:endParaRPr>
          </a:p>
          <a:p>
            <a:pPr marL="571500" indent="-571500" algn="l">
              <a:lnSpc>
                <a:spcPct val="100000"/>
              </a:lnSpc>
              <a:spcBef>
                <a:spcPts val="1200"/>
              </a:spcBef>
              <a:buClr>
                <a:schemeClr val="accent2"/>
              </a:buClr>
              <a:buFont typeface="Wingdings" charset="2"/>
              <a:buChar char="§"/>
            </a:pPr>
            <a:endParaRPr lang="en-US" sz="4000" b="1" dirty="0" smtClean="0">
              <a:solidFill>
                <a:srgbClr val="191919"/>
              </a:solidFill>
            </a:endParaRPr>
          </a:p>
          <a:p>
            <a:pPr marL="571500" indent="-571500" algn="l">
              <a:lnSpc>
                <a:spcPct val="100000"/>
              </a:lnSpc>
              <a:spcBef>
                <a:spcPts val="1200"/>
              </a:spcBef>
              <a:buClr>
                <a:schemeClr val="accent2"/>
              </a:buClr>
              <a:buFont typeface="Wingdings" charset="2"/>
              <a:buChar char="§"/>
            </a:pPr>
            <a:r>
              <a:rPr lang="en-US" sz="4000" b="1" dirty="0" smtClean="0">
                <a:solidFill>
                  <a:srgbClr val="191919"/>
                </a:solidFill>
              </a:rPr>
              <a:t>Patients </a:t>
            </a:r>
            <a:r>
              <a:rPr lang="en-US" sz="4000" b="1" dirty="0">
                <a:solidFill>
                  <a:srgbClr val="191919"/>
                </a:solidFill>
              </a:rPr>
              <a:t>with </a:t>
            </a:r>
            <a:r>
              <a:rPr lang="en-US" sz="4000" b="1" dirty="0" smtClean="0">
                <a:solidFill>
                  <a:srgbClr val="191919"/>
                </a:solidFill>
              </a:rPr>
              <a:t>false-negative results are managed in </a:t>
            </a:r>
            <a:r>
              <a:rPr lang="en-US" sz="4000" b="1" dirty="0">
                <a:solidFill>
                  <a:srgbClr val="191919"/>
                </a:solidFill>
              </a:rPr>
              <a:t>the same manner as </a:t>
            </a:r>
            <a:r>
              <a:rPr lang="en-US" sz="4000" b="1" dirty="0" smtClean="0">
                <a:solidFill>
                  <a:srgbClr val="191919"/>
                </a:solidFill>
              </a:rPr>
              <a:t>those </a:t>
            </a:r>
            <a:r>
              <a:rPr lang="en-US" sz="4000" b="1" dirty="0">
                <a:solidFill>
                  <a:srgbClr val="191919"/>
                </a:solidFill>
              </a:rPr>
              <a:t>with true </a:t>
            </a:r>
            <a:r>
              <a:rPr lang="en-US" sz="4000" b="1" dirty="0" smtClean="0">
                <a:solidFill>
                  <a:srgbClr val="191919"/>
                </a:solidFill>
              </a:rPr>
              <a:t>negatives…</a:t>
            </a:r>
          </a:p>
          <a:p>
            <a:pPr marL="571500" indent="-571500" algn="l">
              <a:lnSpc>
                <a:spcPct val="100000"/>
              </a:lnSpc>
              <a:spcBef>
                <a:spcPts val="1200"/>
              </a:spcBef>
              <a:buClr>
                <a:schemeClr val="accent2"/>
              </a:buClr>
              <a:buFont typeface="Wingdings" charset="2"/>
              <a:buChar char="§"/>
            </a:pPr>
            <a:endParaRPr lang="en-US" sz="4000" b="1" dirty="0">
              <a:solidFill>
                <a:srgbClr val="191919"/>
              </a:solidFill>
            </a:endParaRPr>
          </a:p>
          <a:p>
            <a:pPr algn="r">
              <a:lnSpc>
                <a:spcPct val="100000"/>
              </a:lnSpc>
              <a:spcBef>
                <a:spcPts val="1200"/>
              </a:spcBef>
              <a:buClr>
                <a:schemeClr val="accent2"/>
              </a:buClr>
            </a:pPr>
            <a:r>
              <a:rPr lang="en-US" sz="4000" b="1" dirty="0" smtClean="0">
                <a:solidFill>
                  <a:srgbClr val="191919"/>
                </a:solidFill>
              </a:rPr>
              <a:t>…</a:t>
            </a:r>
            <a:r>
              <a:rPr lang="en-US" sz="4000" b="1" i="1" dirty="0" smtClean="0">
                <a:solidFill>
                  <a:srgbClr val="191919"/>
                </a:solidFill>
              </a:rPr>
              <a:t>Leaving many at risk for undetected cancer</a:t>
            </a:r>
            <a:endParaRPr lang="en-US" sz="4000" b="1" i="1" dirty="0">
              <a:solidFill>
                <a:srgbClr val="191919"/>
              </a:solidFill>
            </a:endParaRPr>
          </a:p>
        </p:txBody>
      </p:sp>
      <p:sp>
        <p:nvSpPr>
          <p:cNvPr id="4" name="TextBox 3"/>
          <p:cNvSpPr txBox="1"/>
          <p:nvPr/>
        </p:nvSpPr>
        <p:spPr>
          <a:xfrm>
            <a:off x="9318264" y="1718460"/>
            <a:ext cx="6127228" cy="5221224"/>
          </a:xfrm>
          <a:prstGeom prst="rect">
            <a:avLst/>
          </a:prstGeom>
          <a:noFill/>
        </p:spPr>
        <p:txBody>
          <a:bodyPr wrap="square" lIns="217728" tIns="108864" rIns="217728" bIns="108864" rtlCol="0">
            <a:spAutoFit/>
          </a:bodyPr>
          <a:lstStyle/>
          <a:p>
            <a:pPr marL="0" lvl="1"/>
            <a:r>
              <a:rPr lang="en-US" dirty="0">
                <a:solidFill>
                  <a:srgbClr val="FCFCFC"/>
                </a:solidFill>
                <a:latin typeface="PT Sans"/>
                <a:cs typeface="PT Sans"/>
              </a:rPr>
              <a:t>Each core </a:t>
            </a:r>
            <a:r>
              <a:rPr lang="en-US" dirty="0" smtClean="0">
                <a:solidFill>
                  <a:srgbClr val="FCFCFC"/>
                </a:solidFill>
                <a:latin typeface="PT Sans"/>
                <a:cs typeface="PT Sans"/>
              </a:rPr>
              <a:t>represents </a:t>
            </a:r>
          </a:p>
          <a:p>
            <a:pPr marL="0" lvl="1"/>
            <a:r>
              <a:rPr lang="en-US" sz="13800" b="1" dirty="0">
                <a:solidFill>
                  <a:srgbClr val="FCFCFC"/>
                </a:solidFill>
                <a:latin typeface="PT Sans"/>
                <a:cs typeface="PT Sans"/>
              </a:rPr>
              <a:t>1/2000 </a:t>
            </a:r>
          </a:p>
          <a:p>
            <a:pPr marL="0" lvl="1"/>
            <a:r>
              <a:rPr lang="en-US" sz="4800" dirty="0">
                <a:solidFill>
                  <a:srgbClr val="FCFCFC"/>
                </a:solidFill>
                <a:latin typeface="PT Sans"/>
                <a:cs typeface="PT Sans"/>
              </a:rPr>
              <a:t>of a normal size </a:t>
            </a:r>
          </a:p>
          <a:p>
            <a:pPr marL="0" lvl="1"/>
            <a:r>
              <a:rPr lang="en-US" sz="4800" dirty="0">
                <a:solidFill>
                  <a:srgbClr val="FCFCFC"/>
                </a:solidFill>
                <a:latin typeface="PT Sans"/>
                <a:cs typeface="PT Sans"/>
              </a:rPr>
              <a:t>prostate (30 g).</a:t>
            </a:r>
          </a:p>
          <a:p>
            <a:endParaRPr lang="en-US" sz="4800" dirty="0">
              <a:solidFill>
                <a:srgbClr val="FCFCFC"/>
              </a:solidFill>
              <a:latin typeface="PT Sans"/>
              <a:cs typeface="PT Sans"/>
            </a:endParaRPr>
          </a:p>
        </p:txBody>
      </p:sp>
      <p:sp>
        <p:nvSpPr>
          <p:cNvPr id="5" name="TextBox 4"/>
          <p:cNvSpPr txBox="1"/>
          <p:nvPr/>
        </p:nvSpPr>
        <p:spPr>
          <a:xfrm>
            <a:off x="17357404" y="2395569"/>
            <a:ext cx="5154292" cy="3867007"/>
          </a:xfrm>
          <a:prstGeom prst="rect">
            <a:avLst/>
          </a:prstGeom>
          <a:noFill/>
        </p:spPr>
        <p:txBody>
          <a:bodyPr wrap="square" lIns="217728" tIns="108864" rIns="217728" bIns="108864" rtlCol="0">
            <a:spAutoFit/>
          </a:bodyPr>
          <a:lstStyle/>
          <a:p>
            <a:pPr marL="0" lvl="1" algn="ctr"/>
            <a:r>
              <a:rPr lang="en-US" sz="13800" b="1" dirty="0" smtClean="0">
                <a:solidFill>
                  <a:srgbClr val="FCFCFC"/>
                </a:solidFill>
                <a:latin typeface="PT Sans"/>
                <a:cs typeface="PT Sans"/>
              </a:rPr>
              <a:t>25%</a:t>
            </a:r>
            <a:r>
              <a:rPr lang="en-US" sz="13800" dirty="0" smtClean="0">
                <a:solidFill>
                  <a:srgbClr val="FCFCFC"/>
                </a:solidFill>
                <a:latin typeface="PT Sans"/>
                <a:cs typeface="PT Sans"/>
              </a:rPr>
              <a:t> </a:t>
            </a:r>
            <a:endParaRPr lang="en-US" sz="13800" dirty="0">
              <a:solidFill>
                <a:srgbClr val="FCFCFC"/>
              </a:solidFill>
              <a:latin typeface="PT Sans"/>
              <a:cs typeface="PT Sans"/>
            </a:endParaRPr>
          </a:p>
          <a:p>
            <a:pPr marL="0" lvl="1" algn="ctr"/>
            <a:r>
              <a:rPr lang="en-US" sz="3300" dirty="0">
                <a:solidFill>
                  <a:srgbClr val="FCFCFC"/>
                </a:solidFill>
                <a:latin typeface="PT Sans"/>
                <a:cs typeface="PT Sans"/>
              </a:rPr>
              <a:t>of initial negatives </a:t>
            </a:r>
            <a:br>
              <a:rPr lang="en-US" sz="3300" dirty="0">
                <a:solidFill>
                  <a:srgbClr val="FCFCFC"/>
                </a:solidFill>
                <a:latin typeface="PT Sans"/>
                <a:cs typeface="PT Sans"/>
              </a:rPr>
            </a:br>
            <a:r>
              <a:rPr lang="en-US" sz="3300" dirty="0">
                <a:solidFill>
                  <a:srgbClr val="FCFCFC"/>
                </a:solidFill>
                <a:latin typeface="PT Sans"/>
                <a:cs typeface="PT Sans"/>
              </a:rPr>
              <a:t>prove to be positive </a:t>
            </a:r>
          </a:p>
          <a:p>
            <a:pPr marL="0" lvl="1" algn="ctr"/>
            <a:r>
              <a:rPr lang="en-US" sz="3300" dirty="0">
                <a:solidFill>
                  <a:srgbClr val="FCFCFC"/>
                </a:solidFill>
                <a:latin typeface="PT Sans"/>
                <a:cs typeface="PT Sans"/>
              </a:rPr>
              <a:t>on repeat biopsies.</a:t>
            </a:r>
          </a:p>
        </p:txBody>
      </p:sp>
    </p:spTree>
    <p:extLst>
      <p:ext uri="{BB962C8B-B14F-4D97-AF65-F5344CB8AC3E}">
        <p14:creationId xmlns:p14="http://schemas.microsoft.com/office/powerpoint/2010/main" val="1852593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68CE9-3F3D-1446-A027-4B4CDD3883B0}" type="slidenum">
              <a:rPr lang="en-US" smtClean="0"/>
              <a:t>23</a:t>
            </a:fld>
            <a:endParaRPr lang="en-US" dirty="0"/>
          </a:p>
        </p:txBody>
      </p:sp>
      <p:sp>
        <p:nvSpPr>
          <p:cNvPr id="38" name="Title 37"/>
          <p:cNvSpPr>
            <a:spLocks noGrp="1"/>
          </p:cNvSpPr>
          <p:nvPr>
            <p:ph type="ctrTitle"/>
          </p:nvPr>
        </p:nvSpPr>
        <p:spPr>
          <a:xfrm>
            <a:off x="835819" y="1293961"/>
            <a:ext cx="20729099" cy="1133518"/>
          </a:xfrm>
        </p:spPr>
        <p:txBody>
          <a:bodyPr/>
          <a:lstStyle/>
          <a:p>
            <a:pPr algn="l"/>
            <a:r>
              <a:rPr lang="en-US" b="1" dirty="0" smtClean="0">
                <a:solidFill>
                  <a:srgbClr val="191919"/>
                </a:solidFill>
              </a:rPr>
              <a:t>Are Significant Cancers Found on Repeat Biopsy?</a:t>
            </a:r>
            <a:endParaRPr lang="en-US" b="1" dirty="0">
              <a:solidFill>
                <a:srgbClr val="191919"/>
              </a:solidFill>
            </a:endParaRPr>
          </a:p>
        </p:txBody>
      </p:sp>
      <p:sp>
        <p:nvSpPr>
          <p:cNvPr id="39" name="Subtitle 38"/>
          <p:cNvSpPr>
            <a:spLocks noGrp="1"/>
          </p:cNvSpPr>
          <p:nvPr>
            <p:ph type="subTitle" idx="1"/>
          </p:nvPr>
        </p:nvSpPr>
        <p:spPr>
          <a:xfrm>
            <a:off x="905092" y="2056451"/>
            <a:ext cx="22715536" cy="1075881"/>
          </a:xfrm>
        </p:spPr>
        <p:txBody>
          <a:bodyPr/>
          <a:lstStyle/>
          <a:p>
            <a:pPr algn="l"/>
            <a:r>
              <a:rPr lang="en-US" sz="4200" b="1" dirty="0">
                <a:solidFill>
                  <a:srgbClr val="191919"/>
                </a:solidFill>
                <a:latin typeface="+mn-lt"/>
              </a:rPr>
              <a:t>1867 patients of their RP database underwent 1, 2, and 3 or more prostate biopsies</a:t>
            </a:r>
          </a:p>
          <a:p>
            <a:pPr algn="l"/>
            <a:endParaRPr lang="en-US" sz="4200" b="1" dirty="0">
              <a:solidFill>
                <a:srgbClr val="191919"/>
              </a:solidFill>
              <a:latin typeface="+mn-lt"/>
            </a:endParaRPr>
          </a:p>
        </p:txBody>
      </p:sp>
      <p:pic>
        <p:nvPicPr>
          <p:cNvPr id="6" name="Picture Placeholder 5"/>
          <p:cNvPicPr>
            <a:picLocks noGrp="1" noChangeAspect="1"/>
          </p:cNvPicPr>
          <p:nvPr>
            <p:ph type="pic" sz="quarter" idx="4294967295"/>
          </p:nvPr>
        </p:nvPicPr>
        <p:blipFill rotWithShape="1">
          <a:blip r:embed="rId3"/>
          <a:srcRect l="801" r="171"/>
          <a:stretch/>
        </p:blipFill>
        <p:spPr>
          <a:xfrm>
            <a:off x="15091549" y="3833090"/>
            <a:ext cx="6969874" cy="8723624"/>
          </a:xfrm>
          <a:prstGeom prst="rect">
            <a:avLst/>
          </a:prstGeom>
          <a:ln>
            <a:noFill/>
          </a:ln>
          <a:effectLst>
            <a:outerShdw blurRad="292100" dist="139700" dir="2700000" algn="tl" rotWithShape="0">
              <a:srgbClr val="333333">
                <a:alpha val="65000"/>
              </a:srgbClr>
            </a:outerShdw>
          </a:effectLst>
        </p:spPr>
      </p:pic>
      <p:graphicFrame>
        <p:nvGraphicFramePr>
          <p:cNvPr id="36" name="Table 35"/>
          <p:cNvGraphicFramePr>
            <a:graphicFrameLocks noGrp="1"/>
          </p:cNvGraphicFramePr>
          <p:nvPr>
            <p:extLst>
              <p:ext uri="{D42A27DB-BD31-4B8C-83A1-F6EECF244321}">
                <p14:modId xmlns:p14="http://schemas.microsoft.com/office/powerpoint/2010/main" val="586301219"/>
              </p:ext>
            </p:extLst>
          </p:nvPr>
        </p:nvGraphicFramePr>
        <p:xfrm>
          <a:off x="2465363" y="3520381"/>
          <a:ext cx="10259840" cy="6768231"/>
        </p:xfrm>
        <a:graphic>
          <a:graphicData uri="http://schemas.openxmlformats.org/drawingml/2006/table">
            <a:tbl>
              <a:tblPr firstRow="1" bandRow="1">
                <a:tableStyleId>{5940675A-B579-460E-94D1-54222C63F5DA}</a:tableStyleId>
              </a:tblPr>
              <a:tblGrid>
                <a:gridCol w="5129920"/>
                <a:gridCol w="5129920"/>
              </a:tblGrid>
              <a:tr h="2468594">
                <a:tc>
                  <a:txBody>
                    <a:bodyPr/>
                    <a:lstStyle/>
                    <a:p>
                      <a:pPr algn="ctr"/>
                      <a:r>
                        <a:rPr lang="en-US" sz="4400" b="1" dirty="0" smtClean="0">
                          <a:solidFill>
                            <a:schemeClr val="bg1"/>
                          </a:solidFill>
                          <a:latin typeface="Sans pro light"/>
                          <a:cs typeface="Sans pro light"/>
                        </a:rPr>
                        <a:t>Bx</a:t>
                      </a:r>
                      <a:r>
                        <a:rPr lang="en-US" sz="4400" b="1" baseline="0" dirty="0" smtClean="0">
                          <a:solidFill>
                            <a:schemeClr val="bg1"/>
                          </a:solidFill>
                          <a:latin typeface="Sans pro light"/>
                          <a:cs typeface="Sans pro light"/>
                        </a:rPr>
                        <a:t> number when cancer identified</a:t>
                      </a:r>
                      <a:endParaRPr lang="en-US" sz="4400" b="1" dirty="0">
                        <a:solidFill>
                          <a:schemeClr val="bg1"/>
                        </a:solidFill>
                        <a:latin typeface="Sans pro light"/>
                        <a:cs typeface="Sans pro light"/>
                      </a:endParaRPr>
                    </a:p>
                  </a:txBody>
                  <a:tcPr marL="91441" marR="91441"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1"/>
                    </a:solidFill>
                  </a:tcPr>
                </a:tc>
                <a:tc>
                  <a:txBody>
                    <a:bodyPr/>
                    <a:lstStyle/>
                    <a:p>
                      <a:pPr algn="ctr"/>
                      <a:r>
                        <a:rPr lang="en-US" sz="4400" b="1" dirty="0" smtClean="0">
                          <a:solidFill>
                            <a:schemeClr val="bg1"/>
                          </a:solidFill>
                          <a:latin typeface="Sans pro light"/>
                          <a:cs typeface="Sans pro light"/>
                        </a:rPr>
                        <a:t>“Significant”</a:t>
                      </a:r>
                    </a:p>
                    <a:p>
                      <a:pPr algn="ctr"/>
                      <a:r>
                        <a:rPr lang="en-US" sz="4400" b="1" dirty="0" smtClean="0">
                          <a:solidFill>
                            <a:schemeClr val="bg1"/>
                          </a:solidFill>
                          <a:latin typeface="Sans pro light"/>
                          <a:cs typeface="Sans pro light"/>
                        </a:rPr>
                        <a:t>Cancer</a:t>
                      </a:r>
                      <a:endParaRPr lang="en-US" sz="4400" b="1" dirty="0">
                        <a:solidFill>
                          <a:schemeClr val="bg1"/>
                        </a:solidFill>
                        <a:latin typeface="Sans pro light"/>
                        <a:cs typeface="Sans pro light"/>
                      </a:endParaRPr>
                    </a:p>
                  </a:txBody>
                  <a:tcPr marL="91441" marR="91441"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2"/>
                    </a:solidFill>
                  </a:tcPr>
                </a:tc>
              </a:tr>
              <a:tr h="1376326">
                <a:tc>
                  <a:txBody>
                    <a:bodyPr/>
                    <a:lstStyle/>
                    <a:p>
                      <a:pPr algn="ctr"/>
                      <a:r>
                        <a:rPr lang="en-US" sz="4400" dirty="0" smtClean="0">
                          <a:solidFill>
                            <a:srgbClr val="191919"/>
                          </a:solidFill>
                          <a:latin typeface="Open Sans Light"/>
                          <a:cs typeface="Open Sans Light"/>
                        </a:rPr>
                        <a:t>1</a:t>
                      </a:r>
                      <a:r>
                        <a:rPr lang="en-US" sz="4400" baseline="30000" dirty="0" smtClean="0">
                          <a:solidFill>
                            <a:srgbClr val="191919"/>
                          </a:solidFill>
                          <a:latin typeface="Open Sans Light"/>
                          <a:cs typeface="Open Sans Light"/>
                        </a:rPr>
                        <a:t>st</a:t>
                      </a:r>
                      <a:r>
                        <a:rPr lang="en-US" sz="4400" dirty="0" smtClean="0">
                          <a:solidFill>
                            <a:srgbClr val="191919"/>
                          </a:solidFill>
                          <a:latin typeface="Open Sans Light"/>
                          <a:cs typeface="Open Sans Light"/>
                        </a:rPr>
                        <a:t> Biopsy</a:t>
                      </a:r>
                      <a:endParaRPr lang="en-US" sz="4400" dirty="0">
                        <a:solidFill>
                          <a:srgbClr val="191919"/>
                        </a:solidFill>
                        <a:latin typeface="Open Sans Light"/>
                        <a:cs typeface="Open Sans Light"/>
                      </a:endParaRPr>
                    </a:p>
                  </a:txBody>
                  <a:tcPr marL="91441" marR="91441"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4400" dirty="0" smtClean="0">
                          <a:solidFill>
                            <a:srgbClr val="191919"/>
                          </a:solidFill>
                          <a:latin typeface="Open Sans Light"/>
                          <a:cs typeface="Open Sans Light"/>
                        </a:rPr>
                        <a:t>65%</a:t>
                      </a:r>
                      <a:endParaRPr lang="en-US" sz="4400" dirty="0">
                        <a:solidFill>
                          <a:srgbClr val="191919"/>
                        </a:solidFill>
                        <a:latin typeface="Open Sans Light"/>
                        <a:cs typeface="Open Sans Light"/>
                      </a:endParaRPr>
                    </a:p>
                  </a:txBody>
                  <a:tcPr marL="91441" marR="91441"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r>
              <a:tr h="1376326">
                <a:tc>
                  <a:txBody>
                    <a:bodyPr/>
                    <a:lstStyle/>
                    <a:p>
                      <a:pPr algn="ctr"/>
                      <a:r>
                        <a:rPr lang="en-US" sz="4400" dirty="0" smtClean="0">
                          <a:solidFill>
                            <a:srgbClr val="191919"/>
                          </a:solidFill>
                          <a:latin typeface="Open Sans Light"/>
                          <a:cs typeface="Open Sans Light"/>
                        </a:rPr>
                        <a:t>2</a:t>
                      </a:r>
                      <a:r>
                        <a:rPr lang="en-US" sz="4400" baseline="30000" dirty="0" smtClean="0">
                          <a:solidFill>
                            <a:srgbClr val="191919"/>
                          </a:solidFill>
                          <a:latin typeface="Open Sans Light"/>
                          <a:cs typeface="Open Sans Light"/>
                        </a:rPr>
                        <a:t>nd</a:t>
                      </a:r>
                      <a:r>
                        <a:rPr lang="en-US" sz="4400" baseline="0" dirty="0" smtClean="0">
                          <a:solidFill>
                            <a:srgbClr val="191919"/>
                          </a:solidFill>
                          <a:latin typeface="Open Sans Light"/>
                          <a:cs typeface="Open Sans Light"/>
                        </a:rPr>
                        <a:t> </a:t>
                      </a:r>
                      <a:r>
                        <a:rPr lang="en-US" sz="4400" dirty="0" smtClean="0">
                          <a:solidFill>
                            <a:srgbClr val="191919"/>
                          </a:solidFill>
                          <a:latin typeface="Open Sans Light"/>
                          <a:cs typeface="Open Sans Light"/>
                        </a:rPr>
                        <a:t>Biopsy</a:t>
                      </a:r>
                      <a:endParaRPr lang="en-US" sz="4400" dirty="0">
                        <a:solidFill>
                          <a:srgbClr val="191919"/>
                        </a:solidFill>
                        <a:latin typeface="Open Sans Light"/>
                        <a:cs typeface="Open Sans Light"/>
                      </a:endParaRPr>
                    </a:p>
                  </a:txBody>
                  <a:tcPr marL="91441" marR="91441"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4400" dirty="0" smtClean="0">
                          <a:solidFill>
                            <a:srgbClr val="191919"/>
                          </a:solidFill>
                          <a:latin typeface="Open Sans Light"/>
                          <a:cs typeface="Open Sans Light"/>
                        </a:rPr>
                        <a:t>53%</a:t>
                      </a:r>
                      <a:endParaRPr lang="en-US" sz="4400" dirty="0">
                        <a:solidFill>
                          <a:srgbClr val="191919"/>
                        </a:solidFill>
                        <a:latin typeface="Open Sans Light"/>
                        <a:cs typeface="Open Sans Light"/>
                      </a:endParaRPr>
                    </a:p>
                  </a:txBody>
                  <a:tcPr marL="91441" marR="91441"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r>
              <a:tr h="1546985">
                <a:tc>
                  <a:txBody>
                    <a:bodyPr/>
                    <a:lstStyle/>
                    <a:p>
                      <a:pPr marL="0" marR="0" indent="0" algn="ctr" defTabSz="1087444" rtl="0" eaLnBrk="1" fontAlgn="auto" latinLnBrk="0" hangingPunct="1">
                        <a:lnSpc>
                          <a:spcPct val="100000"/>
                        </a:lnSpc>
                        <a:spcBef>
                          <a:spcPts val="0"/>
                        </a:spcBef>
                        <a:spcAft>
                          <a:spcPts val="0"/>
                        </a:spcAft>
                        <a:buClrTx/>
                        <a:buSzTx/>
                        <a:buFontTx/>
                        <a:buNone/>
                        <a:tabLst/>
                        <a:defRPr/>
                      </a:pPr>
                      <a:r>
                        <a:rPr lang="en-US" sz="4400" baseline="0" dirty="0" smtClean="0">
                          <a:solidFill>
                            <a:srgbClr val="191919"/>
                          </a:solidFill>
                          <a:latin typeface="Open Sans Light"/>
                          <a:cs typeface="Open Sans Light"/>
                        </a:rPr>
                        <a:t>3</a:t>
                      </a:r>
                      <a:r>
                        <a:rPr lang="en-US" sz="4400" baseline="30000" dirty="0" smtClean="0">
                          <a:solidFill>
                            <a:srgbClr val="191919"/>
                          </a:solidFill>
                          <a:latin typeface="Open Sans Light"/>
                          <a:cs typeface="Open Sans Light"/>
                        </a:rPr>
                        <a:t>rd</a:t>
                      </a:r>
                      <a:r>
                        <a:rPr lang="en-US" sz="4400" baseline="0" dirty="0" smtClean="0">
                          <a:solidFill>
                            <a:srgbClr val="191919"/>
                          </a:solidFill>
                          <a:latin typeface="Open Sans Light"/>
                          <a:cs typeface="Open Sans Light"/>
                        </a:rPr>
                        <a:t>  </a:t>
                      </a:r>
                      <a:r>
                        <a:rPr lang="en-US" sz="4400" dirty="0" smtClean="0">
                          <a:solidFill>
                            <a:srgbClr val="191919"/>
                          </a:solidFill>
                          <a:latin typeface="Open Sans Light"/>
                          <a:cs typeface="Open Sans Light"/>
                        </a:rPr>
                        <a:t>Biopsy</a:t>
                      </a:r>
                    </a:p>
                    <a:p>
                      <a:pPr algn="ctr"/>
                      <a:endParaRPr lang="en-US" sz="4400" dirty="0">
                        <a:solidFill>
                          <a:srgbClr val="191919"/>
                        </a:solidFill>
                        <a:latin typeface="Open Sans Light"/>
                        <a:cs typeface="Open Sans Light"/>
                      </a:endParaRPr>
                    </a:p>
                  </a:txBody>
                  <a:tcPr marL="91441" marR="91441"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4400" dirty="0" smtClean="0">
                          <a:solidFill>
                            <a:srgbClr val="191919"/>
                          </a:solidFill>
                          <a:latin typeface="Open Sans Light"/>
                          <a:cs typeface="Open Sans Light"/>
                        </a:rPr>
                        <a:t>52%</a:t>
                      </a:r>
                      <a:endParaRPr lang="en-US" sz="4400" dirty="0">
                        <a:solidFill>
                          <a:srgbClr val="191919"/>
                        </a:solidFill>
                        <a:latin typeface="Open Sans Light"/>
                        <a:cs typeface="Open Sans Light"/>
                      </a:endParaRPr>
                    </a:p>
                  </a:txBody>
                  <a:tcPr marL="91441" marR="91441"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r>
            </a:tbl>
          </a:graphicData>
        </a:graphic>
      </p:graphicFrame>
      <p:sp>
        <p:nvSpPr>
          <p:cNvPr id="37" name="Rectangle 36"/>
          <p:cNvSpPr/>
          <p:nvPr/>
        </p:nvSpPr>
        <p:spPr>
          <a:xfrm>
            <a:off x="1671639" y="10580360"/>
            <a:ext cx="12192000" cy="1569660"/>
          </a:xfrm>
          <a:prstGeom prst="rect">
            <a:avLst/>
          </a:prstGeom>
        </p:spPr>
        <p:txBody>
          <a:bodyPr>
            <a:spAutoFit/>
          </a:bodyPr>
          <a:lstStyle/>
          <a:p>
            <a:pPr algn="ctr">
              <a:spcBef>
                <a:spcPts val="0"/>
              </a:spcBef>
            </a:pPr>
            <a:r>
              <a:rPr lang="en-US" sz="4800" b="1" dirty="0">
                <a:solidFill>
                  <a:srgbClr val="191919"/>
                </a:solidFill>
                <a:latin typeface="Sans pro light"/>
              </a:rPr>
              <a:t>&gt;50% of cancers found upon repeat </a:t>
            </a:r>
            <a:r>
              <a:rPr lang="en-US" sz="4800" b="1" dirty="0">
                <a:solidFill>
                  <a:srgbClr val="191919"/>
                </a:solidFill>
              </a:rPr>
              <a:t>biopsy</a:t>
            </a:r>
            <a:r>
              <a:rPr lang="en-US" sz="4800" b="1" dirty="0">
                <a:solidFill>
                  <a:srgbClr val="191919"/>
                </a:solidFill>
                <a:latin typeface="Sans pro light"/>
              </a:rPr>
              <a:t> </a:t>
            </a:r>
            <a:r>
              <a:rPr lang="en-US" sz="4800" b="1" dirty="0" smtClean="0">
                <a:solidFill>
                  <a:srgbClr val="191919"/>
                </a:solidFill>
                <a:latin typeface="Sans pro light"/>
              </a:rPr>
              <a:t>were clinically </a:t>
            </a:r>
            <a:r>
              <a:rPr lang="en-US" sz="4800" b="1" dirty="0">
                <a:solidFill>
                  <a:srgbClr val="191919"/>
                </a:solidFill>
                <a:latin typeface="Sans pro light"/>
              </a:rPr>
              <a:t>significant. </a:t>
            </a:r>
          </a:p>
        </p:txBody>
      </p:sp>
      <p:sp>
        <p:nvSpPr>
          <p:cNvPr id="8" name="Rectangle 7"/>
          <p:cNvSpPr/>
          <p:nvPr/>
        </p:nvSpPr>
        <p:spPr>
          <a:xfrm>
            <a:off x="655635" y="12844220"/>
            <a:ext cx="21056866" cy="461665"/>
          </a:xfrm>
          <a:prstGeom prst="rect">
            <a:avLst/>
          </a:prstGeom>
        </p:spPr>
        <p:txBody>
          <a:bodyPr wrap="square">
            <a:spAutoFit/>
          </a:bodyPr>
          <a:lstStyle/>
          <a:p>
            <a:pPr>
              <a:defRPr/>
            </a:pPr>
            <a:r>
              <a:rPr lang="en-US" sz="2400" dirty="0">
                <a:solidFill>
                  <a:srgbClr val="191919"/>
                </a:solidFill>
                <a:latin typeface="Sans pro light"/>
                <a:cs typeface="Sans pro light"/>
              </a:rPr>
              <a:t>Resnick M et </a:t>
            </a:r>
            <a:r>
              <a:rPr lang="en-US" sz="2400" dirty="0" smtClean="0">
                <a:solidFill>
                  <a:srgbClr val="191919"/>
                </a:solidFill>
                <a:latin typeface="Sans pro light"/>
                <a:cs typeface="Sans pro light"/>
              </a:rPr>
              <a:t>al:</a:t>
            </a:r>
            <a:r>
              <a:rPr lang="en-US" sz="2400" dirty="0">
                <a:solidFill>
                  <a:srgbClr val="191919"/>
                </a:solidFill>
                <a:latin typeface="Sans pro light"/>
                <a:cs typeface="Sans pro light"/>
              </a:rPr>
              <a:t>,</a:t>
            </a:r>
            <a:r>
              <a:rPr lang="en-US" sz="2400" dirty="0" smtClean="0">
                <a:solidFill>
                  <a:srgbClr val="191919"/>
                </a:solidFill>
                <a:latin typeface="Sans pro light"/>
                <a:cs typeface="Sans pro light"/>
              </a:rPr>
              <a:t> </a:t>
            </a:r>
            <a:r>
              <a:rPr lang="en-US" sz="2400" dirty="0">
                <a:solidFill>
                  <a:srgbClr val="191919"/>
                </a:solidFill>
                <a:latin typeface="Sans pro light"/>
                <a:cs typeface="Sans pro light"/>
              </a:rPr>
              <a:t>Urology 2011. Mar 77: 548–552</a:t>
            </a:r>
          </a:p>
        </p:txBody>
      </p:sp>
    </p:spTree>
    <p:extLst>
      <p:ext uri="{BB962C8B-B14F-4D97-AF65-F5344CB8AC3E}">
        <p14:creationId xmlns:p14="http://schemas.microsoft.com/office/powerpoint/2010/main" val="130436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7301" y="1433050"/>
            <a:ext cx="20729099" cy="1133518"/>
          </a:xfrm>
        </p:spPr>
        <p:txBody>
          <a:bodyPr/>
          <a:lstStyle/>
          <a:p>
            <a:pPr algn="l"/>
            <a:r>
              <a:rPr lang="en-US" b="1" dirty="0" smtClean="0">
                <a:solidFill>
                  <a:srgbClr val="191919"/>
                </a:solidFill>
              </a:rPr>
              <a:t>Associated Complications with Biopsies</a:t>
            </a:r>
            <a:endParaRPr lang="en-US" b="1" dirty="0">
              <a:solidFill>
                <a:srgbClr val="191919"/>
              </a:solidFill>
            </a:endParaRPr>
          </a:p>
        </p:txBody>
      </p:sp>
      <p:sp>
        <p:nvSpPr>
          <p:cNvPr id="3" name="Subtitle 2"/>
          <p:cNvSpPr>
            <a:spLocks noGrp="1"/>
          </p:cNvSpPr>
          <p:nvPr>
            <p:ph type="subTitle" idx="1"/>
          </p:nvPr>
        </p:nvSpPr>
        <p:spPr>
          <a:xfrm>
            <a:off x="1240462" y="3276658"/>
            <a:ext cx="20655938" cy="1075881"/>
          </a:xfrm>
        </p:spPr>
        <p:txBody>
          <a:bodyPr/>
          <a:lstStyle/>
          <a:p>
            <a:pPr algn="l">
              <a:lnSpc>
                <a:spcPct val="100000"/>
              </a:lnSpc>
            </a:pPr>
            <a:r>
              <a:rPr lang="en-US" sz="4400" i="1" dirty="0">
                <a:solidFill>
                  <a:srgbClr val="191919"/>
                </a:solidFill>
                <a:latin typeface="+mn-lt"/>
              </a:rPr>
              <a:t>Recent</a:t>
            </a:r>
            <a:r>
              <a:rPr lang="en-US" sz="4400" i="1" dirty="0">
                <a:solidFill>
                  <a:srgbClr val="191919"/>
                </a:solidFill>
              </a:rPr>
              <a:t> review of SEER data reports that 6.9% of men are hospitalized in the 30 days following a prostate biopsy.</a:t>
            </a:r>
            <a:br>
              <a:rPr lang="en-US" sz="4400" i="1" dirty="0">
                <a:solidFill>
                  <a:srgbClr val="191919"/>
                </a:solidFill>
              </a:rPr>
            </a:br>
            <a:endParaRPr lang="en-US" sz="4400" i="1" dirty="0">
              <a:solidFill>
                <a:srgbClr val="191919"/>
              </a:solidFill>
            </a:endParaRPr>
          </a:p>
        </p:txBody>
      </p:sp>
      <p:sp>
        <p:nvSpPr>
          <p:cNvPr id="4" name="Rectangle 3"/>
          <p:cNvSpPr/>
          <p:nvPr/>
        </p:nvSpPr>
        <p:spPr>
          <a:xfrm>
            <a:off x="12838696" y="5707115"/>
            <a:ext cx="11546891" cy="4832092"/>
          </a:xfrm>
          <a:prstGeom prst="rect">
            <a:avLst/>
          </a:prstGeom>
        </p:spPr>
        <p:txBody>
          <a:bodyPr wrap="square">
            <a:spAutoFit/>
          </a:bodyPr>
          <a:lstStyle/>
          <a:p>
            <a:pPr marL="571500" indent="-571500">
              <a:spcBef>
                <a:spcPts val="0"/>
              </a:spcBef>
              <a:buClr>
                <a:schemeClr val="accent2"/>
              </a:buClr>
              <a:buFont typeface="Wingdings" charset="2"/>
              <a:buChar char="§"/>
              <a:defRPr/>
            </a:pPr>
            <a:r>
              <a:rPr lang="en-US" sz="4400" dirty="0">
                <a:solidFill>
                  <a:srgbClr val="191919"/>
                </a:solidFill>
                <a:ea typeface="Sans pro light"/>
              </a:rPr>
              <a:t>Bleeding</a:t>
            </a:r>
          </a:p>
          <a:p>
            <a:pPr marL="571500" indent="-571500">
              <a:spcBef>
                <a:spcPts val="0"/>
              </a:spcBef>
              <a:buClr>
                <a:schemeClr val="accent2"/>
              </a:buClr>
              <a:buFont typeface="Wingdings" charset="2"/>
              <a:buChar char="§"/>
              <a:defRPr/>
            </a:pPr>
            <a:r>
              <a:rPr lang="en-US" sz="4400" dirty="0" smtClean="0">
                <a:solidFill>
                  <a:srgbClr val="191919"/>
                </a:solidFill>
                <a:ea typeface="Sans pro light"/>
              </a:rPr>
              <a:t>Infection</a:t>
            </a:r>
          </a:p>
          <a:p>
            <a:pPr marL="571500" indent="-571500">
              <a:spcBef>
                <a:spcPts val="0"/>
              </a:spcBef>
              <a:buClr>
                <a:schemeClr val="accent2"/>
              </a:buClr>
              <a:buFont typeface="Wingdings" charset="2"/>
              <a:buChar char="§"/>
              <a:defRPr/>
            </a:pPr>
            <a:r>
              <a:rPr lang="en-US" sz="4400" dirty="0" smtClean="0">
                <a:solidFill>
                  <a:srgbClr val="191919"/>
                </a:solidFill>
                <a:ea typeface="Sans pro light"/>
              </a:rPr>
              <a:t>Sepsis/bacteremia</a:t>
            </a:r>
          </a:p>
          <a:p>
            <a:pPr marL="571500" indent="-571500">
              <a:spcBef>
                <a:spcPts val="0"/>
              </a:spcBef>
              <a:buClr>
                <a:schemeClr val="accent2"/>
              </a:buClr>
              <a:buFont typeface="Wingdings" charset="2"/>
              <a:buChar char="§"/>
              <a:defRPr/>
            </a:pPr>
            <a:r>
              <a:rPr lang="en-US" sz="4400" dirty="0" smtClean="0">
                <a:solidFill>
                  <a:srgbClr val="191919"/>
                </a:solidFill>
                <a:ea typeface="Sans pro light"/>
              </a:rPr>
              <a:t>Endocarditis</a:t>
            </a:r>
          </a:p>
          <a:p>
            <a:pPr marL="571500" indent="-571500">
              <a:spcBef>
                <a:spcPts val="0"/>
              </a:spcBef>
              <a:buClr>
                <a:schemeClr val="accent2"/>
              </a:buClr>
              <a:buFont typeface="Wingdings" charset="2"/>
              <a:buChar char="§"/>
              <a:defRPr/>
            </a:pPr>
            <a:r>
              <a:rPr lang="en-US" sz="4400" dirty="0" smtClean="0">
                <a:solidFill>
                  <a:srgbClr val="191919"/>
                </a:solidFill>
                <a:ea typeface="Sans pro light"/>
              </a:rPr>
              <a:t>Urinary symptoms/retention</a:t>
            </a:r>
          </a:p>
          <a:p>
            <a:pPr marL="571500" indent="-571500">
              <a:spcBef>
                <a:spcPts val="0"/>
              </a:spcBef>
              <a:buClr>
                <a:schemeClr val="accent2"/>
              </a:buClr>
              <a:buFont typeface="Wingdings" charset="2"/>
              <a:buChar char="§"/>
              <a:defRPr/>
            </a:pPr>
            <a:r>
              <a:rPr lang="en-US" sz="4400" dirty="0" smtClean="0">
                <a:solidFill>
                  <a:srgbClr val="191919"/>
                </a:solidFill>
                <a:ea typeface="Sans pro light"/>
              </a:rPr>
              <a:t>Sexual dysfunction</a:t>
            </a:r>
          </a:p>
          <a:p>
            <a:pPr>
              <a:spcBef>
                <a:spcPts val="0"/>
              </a:spcBef>
            </a:pPr>
            <a:endParaRPr lang="en-US" sz="4400" dirty="0">
              <a:solidFill>
                <a:srgbClr val="191919"/>
              </a:solidFill>
            </a:endParaRPr>
          </a:p>
        </p:txBody>
      </p:sp>
      <p:sp>
        <p:nvSpPr>
          <p:cNvPr id="7" name="Rectangle 6"/>
          <p:cNvSpPr/>
          <p:nvPr/>
        </p:nvSpPr>
        <p:spPr>
          <a:xfrm>
            <a:off x="839534" y="12798115"/>
            <a:ext cx="21056866" cy="461665"/>
          </a:xfrm>
          <a:prstGeom prst="rect">
            <a:avLst/>
          </a:prstGeom>
          <a:noFill/>
        </p:spPr>
        <p:txBody>
          <a:bodyPr wrap="square">
            <a:spAutoFit/>
          </a:bodyPr>
          <a:lstStyle/>
          <a:p>
            <a:r>
              <a:rPr lang="en-US" sz="2400" dirty="0">
                <a:solidFill>
                  <a:srgbClr val="000090"/>
                </a:solidFill>
                <a:latin typeface="Sans pro light"/>
                <a:cs typeface="Sans pro light"/>
              </a:rPr>
              <a:t>Loeb S, Carter HB, Berndt SI, et </a:t>
            </a:r>
            <a:r>
              <a:rPr lang="en-US" sz="2400" dirty="0" smtClean="0">
                <a:solidFill>
                  <a:srgbClr val="000090"/>
                </a:solidFill>
                <a:latin typeface="Sans pro light"/>
                <a:cs typeface="Sans pro light"/>
              </a:rPr>
              <a:t>al:, </a:t>
            </a:r>
            <a:r>
              <a:rPr lang="en-US" sz="2400" dirty="0">
                <a:solidFill>
                  <a:srgbClr val="000090"/>
                </a:solidFill>
                <a:latin typeface="Sans pro light"/>
                <a:cs typeface="Sans pro light"/>
              </a:rPr>
              <a:t>J Urol. 2011;186:1830-1834</a:t>
            </a:r>
          </a:p>
        </p:txBody>
      </p:sp>
      <p:pic>
        <p:nvPicPr>
          <p:cNvPr id="5" name="Picture 4" descr="Frustrated Senior 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639" y="5346552"/>
            <a:ext cx="10214693" cy="6797765"/>
          </a:xfrm>
          <a:prstGeom prst="rect">
            <a:avLst/>
          </a:prstGeom>
        </p:spPr>
      </p:pic>
    </p:spTree>
    <p:extLst>
      <p:ext uri="{BB962C8B-B14F-4D97-AF65-F5344CB8AC3E}">
        <p14:creationId xmlns:p14="http://schemas.microsoft.com/office/powerpoint/2010/main" val="171325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39" y="1343283"/>
            <a:ext cx="21948458" cy="2286000"/>
          </a:xfrm>
        </p:spPr>
        <p:txBody>
          <a:bodyPr>
            <a:noAutofit/>
          </a:bodyPr>
          <a:lstStyle/>
          <a:p>
            <a:pPr algn="l"/>
            <a:r>
              <a:rPr lang="en-US" sz="7500" dirty="0">
                <a:solidFill>
                  <a:srgbClr val="191919"/>
                </a:solidFill>
                <a:latin typeface="+mn-lt"/>
              </a:rPr>
              <a:t>Fear of Undetected Cancer </a:t>
            </a:r>
            <a:br>
              <a:rPr lang="en-US" sz="7500" dirty="0">
                <a:solidFill>
                  <a:srgbClr val="191919"/>
                </a:solidFill>
                <a:latin typeface="+mn-lt"/>
              </a:rPr>
            </a:br>
            <a:r>
              <a:rPr lang="en-US" sz="7500" dirty="0">
                <a:solidFill>
                  <a:srgbClr val="191919"/>
                </a:solidFill>
                <a:latin typeface="+mn-lt"/>
              </a:rPr>
              <a:t>Leads to High Rate of Repeat Biopsy</a:t>
            </a:r>
            <a:endParaRPr lang="en-US" sz="7500" dirty="0">
              <a:solidFill>
                <a:srgbClr val="191919"/>
              </a:solidFill>
              <a:latin typeface="+mn-lt"/>
            </a:endParaRPr>
          </a:p>
        </p:txBody>
      </p:sp>
      <p:grpSp>
        <p:nvGrpSpPr>
          <p:cNvPr id="33" name="Group 32"/>
          <p:cNvGrpSpPr/>
          <p:nvPr/>
        </p:nvGrpSpPr>
        <p:grpSpPr>
          <a:xfrm>
            <a:off x="-3525440" y="3634189"/>
            <a:ext cx="26306315" cy="8818927"/>
            <a:chOff x="-2444308" y="3292620"/>
            <a:chExt cx="24968618" cy="10089709"/>
          </a:xfrm>
        </p:grpSpPr>
        <p:cxnSp>
          <p:nvCxnSpPr>
            <p:cNvPr id="34" name="Straight Connector 33"/>
            <p:cNvCxnSpPr/>
            <p:nvPr/>
          </p:nvCxnSpPr>
          <p:spPr bwMode="auto">
            <a:xfrm flipH="1" flipV="1">
              <a:off x="9711110" y="3799919"/>
              <a:ext cx="528362" cy="475812"/>
            </a:xfrm>
            <a:prstGeom prst="line">
              <a:avLst/>
            </a:prstGeom>
            <a:noFill/>
            <a:ln w="19050" cap="rnd" cmpd="sng" algn="ctr">
              <a:solidFill>
                <a:srgbClr val="F68A33"/>
              </a:solidFill>
              <a:prstDash val="solid"/>
            </a:ln>
            <a:effectLst/>
          </p:spPr>
        </p:cxnSp>
        <p:cxnSp>
          <p:nvCxnSpPr>
            <p:cNvPr id="35" name="Straight Connector 34"/>
            <p:cNvCxnSpPr/>
            <p:nvPr/>
          </p:nvCxnSpPr>
          <p:spPr bwMode="auto">
            <a:xfrm flipH="1">
              <a:off x="9214241" y="3796421"/>
              <a:ext cx="496869" cy="0"/>
            </a:xfrm>
            <a:prstGeom prst="line">
              <a:avLst/>
            </a:prstGeom>
            <a:noFill/>
            <a:ln w="19050" cap="rnd" cmpd="sng" algn="ctr">
              <a:solidFill>
                <a:srgbClr val="F68A33"/>
              </a:solidFill>
              <a:prstDash val="solid"/>
            </a:ln>
            <a:effectLst/>
          </p:spPr>
        </p:cxnSp>
        <p:cxnSp>
          <p:nvCxnSpPr>
            <p:cNvPr id="36" name="Straight Connector 35"/>
            <p:cNvCxnSpPr/>
            <p:nvPr/>
          </p:nvCxnSpPr>
          <p:spPr bwMode="auto">
            <a:xfrm flipV="1">
              <a:off x="14929403" y="4881803"/>
              <a:ext cx="528363" cy="482810"/>
            </a:xfrm>
            <a:prstGeom prst="line">
              <a:avLst/>
            </a:prstGeom>
            <a:noFill/>
            <a:ln w="19050" cap="rnd" cmpd="sng" algn="ctr">
              <a:solidFill>
                <a:srgbClr val="008000"/>
              </a:solidFill>
              <a:prstDash val="solid"/>
            </a:ln>
            <a:effectLst/>
          </p:spPr>
        </p:cxnSp>
        <p:cxnSp>
          <p:nvCxnSpPr>
            <p:cNvPr id="37" name="Straight Connector 36"/>
            <p:cNvCxnSpPr/>
            <p:nvPr/>
          </p:nvCxnSpPr>
          <p:spPr bwMode="auto">
            <a:xfrm>
              <a:off x="15457766" y="4878303"/>
              <a:ext cx="605339" cy="0"/>
            </a:xfrm>
            <a:prstGeom prst="line">
              <a:avLst/>
            </a:prstGeom>
            <a:noFill/>
            <a:ln w="19050" cap="rnd" cmpd="sng" algn="ctr">
              <a:solidFill>
                <a:srgbClr val="008000"/>
              </a:solidFill>
              <a:prstDash val="solid"/>
            </a:ln>
            <a:effectLst/>
          </p:spPr>
        </p:cxnSp>
        <p:cxnSp>
          <p:nvCxnSpPr>
            <p:cNvPr id="38" name="Straight Connector 37"/>
            <p:cNvCxnSpPr/>
            <p:nvPr/>
          </p:nvCxnSpPr>
          <p:spPr bwMode="auto">
            <a:xfrm flipH="1">
              <a:off x="8788512" y="9513775"/>
              <a:ext cx="528363" cy="475812"/>
            </a:xfrm>
            <a:prstGeom prst="line">
              <a:avLst/>
            </a:prstGeom>
            <a:noFill/>
            <a:ln w="19050" cap="rnd" cmpd="sng" algn="ctr">
              <a:solidFill>
                <a:srgbClr val="FCFCFC">
                  <a:lumMod val="65000"/>
                </a:srgbClr>
              </a:solidFill>
              <a:prstDash val="solid"/>
            </a:ln>
            <a:effectLst/>
          </p:spPr>
        </p:cxnSp>
        <p:cxnSp>
          <p:nvCxnSpPr>
            <p:cNvPr id="39" name="Straight Connector 38"/>
            <p:cNvCxnSpPr/>
            <p:nvPr/>
          </p:nvCxnSpPr>
          <p:spPr bwMode="auto">
            <a:xfrm flipH="1">
              <a:off x="8312639" y="9993085"/>
              <a:ext cx="475873" cy="0"/>
            </a:xfrm>
            <a:prstGeom prst="line">
              <a:avLst/>
            </a:prstGeom>
            <a:noFill/>
            <a:ln w="19050" cap="rnd" cmpd="sng" algn="ctr">
              <a:solidFill>
                <a:srgbClr val="FCFCFC">
                  <a:lumMod val="65000"/>
                </a:srgbClr>
              </a:solidFill>
              <a:prstDash val="solid"/>
            </a:ln>
            <a:effectLst/>
          </p:spPr>
        </p:cxnSp>
        <p:cxnSp>
          <p:nvCxnSpPr>
            <p:cNvPr id="40" name="Straight Connector 39"/>
            <p:cNvCxnSpPr/>
            <p:nvPr/>
          </p:nvCxnSpPr>
          <p:spPr bwMode="auto">
            <a:xfrm>
              <a:off x="14401040" y="9775568"/>
              <a:ext cx="528363" cy="482810"/>
            </a:xfrm>
            <a:prstGeom prst="line">
              <a:avLst/>
            </a:prstGeom>
            <a:noFill/>
            <a:ln w="19050" cap="rnd" cmpd="sng" algn="ctr">
              <a:solidFill>
                <a:srgbClr val="5F9EA0"/>
              </a:solidFill>
              <a:prstDash val="solid"/>
            </a:ln>
            <a:effectLst/>
          </p:spPr>
        </p:cxnSp>
        <p:cxnSp>
          <p:nvCxnSpPr>
            <p:cNvPr id="41" name="Straight Connector 40"/>
            <p:cNvCxnSpPr/>
            <p:nvPr/>
          </p:nvCxnSpPr>
          <p:spPr bwMode="auto">
            <a:xfrm>
              <a:off x="14929403" y="10261878"/>
              <a:ext cx="556351" cy="0"/>
            </a:xfrm>
            <a:prstGeom prst="line">
              <a:avLst/>
            </a:prstGeom>
            <a:noFill/>
            <a:ln w="19050" cap="rnd" cmpd="sng" algn="ctr">
              <a:solidFill>
                <a:srgbClr val="5F9EA0"/>
              </a:solidFill>
              <a:prstDash val="solid"/>
            </a:ln>
            <a:effectLst/>
          </p:spPr>
        </p:cxnSp>
        <p:sp>
          <p:nvSpPr>
            <p:cNvPr id="42" name="Freeform 5"/>
            <p:cNvSpPr>
              <a:spLocks/>
            </p:cNvSpPr>
            <p:nvPr/>
          </p:nvSpPr>
          <p:spPr bwMode="auto">
            <a:xfrm>
              <a:off x="7941741" y="6095017"/>
              <a:ext cx="4111418" cy="4933058"/>
            </a:xfrm>
            <a:custGeom>
              <a:avLst/>
              <a:gdLst>
                <a:gd name="T0" fmla="*/ 248 w 496"/>
                <a:gd name="T1" fmla="*/ 158 h 595"/>
                <a:gd name="T2" fmla="*/ 248 w 496"/>
                <a:gd name="T3" fmla="*/ 160 h 595"/>
                <a:gd name="T4" fmla="*/ 250 w 496"/>
                <a:gd name="T5" fmla="*/ 192 h 595"/>
                <a:gd name="T6" fmla="*/ 321 w 496"/>
                <a:gd name="T7" fmla="*/ 335 h 595"/>
                <a:gd name="T8" fmla="*/ 437 w 496"/>
                <a:gd name="T9" fmla="*/ 401 h 595"/>
                <a:gd name="T10" fmla="*/ 496 w 496"/>
                <a:gd name="T11" fmla="*/ 408 h 595"/>
                <a:gd name="T12" fmla="*/ 496 w 496"/>
                <a:gd name="T13" fmla="*/ 595 h 595"/>
                <a:gd name="T14" fmla="*/ 430 w 496"/>
                <a:gd name="T15" fmla="*/ 591 h 595"/>
                <a:gd name="T16" fmla="*/ 189 w 496"/>
                <a:gd name="T17" fmla="*/ 468 h 595"/>
                <a:gd name="T18" fmla="*/ 62 w 496"/>
                <a:gd name="T19" fmla="*/ 192 h 595"/>
                <a:gd name="T20" fmla="*/ 61 w 496"/>
                <a:gd name="T21" fmla="*/ 160 h 595"/>
                <a:gd name="T22" fmla="*/ 61 w 496"/>
                <a:gd name="T23" fmla="*/ 158 h 595"/>
                <a:gd name="T24" fmla="*/ 0 w 496"/>
                <a:gd name="T25" fmla="*/ 158 h 595"/>
                <a:gd name="T26" fmla="*/ 157 w 496"/>
                <a:gd name="T27" fmla="*/ 0 h 595"/>
                <a:gd name="T28" fmla="*/ 313 w 496"/>
                <a:gd name="T29" fmla="*/ 158 h 595"/>
                <a:gd name="T30" fmla="*/ 248 w 496"/>
                <a:gd name="T31" fmla="*/ 158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6"/>
                <a:gd name="T49" fmla="*/ 0 h 595"/>
                <a:gd name="T50" fmla="*/ 496 w 49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332A86"/>
            </a:solidFill>
            <a:ln>
              <a:noFill/>
            </a:ln>
            <a:extLst>
              <a:ext uri="{91240B29-F687-4f45-9708-019B960494DF}">
                <a14:hiddenLine xmlns:a14="http://schemas.microsoft.com/office/drawing/2010/main" w="9525">
                  <a:solidFill>
                    <a:srgbClr val="000000"/>
                  </a:solidFill>
                  <a:round/>
                  <a:headEnd/>
                  <a:tailEnd/>
                </a14:hiddenLine>
              </a:ext>
            </a:extLst>
          </p:spPr>
          <p:txBody>
            <a:bodyPr lIns="243852" tIns="121926" rIns="243852" bIns="121926"/>
            <a:lstStyle/>
            <a:p>
              <a:pPr defTabSz="2438522">
                <a:defRPr/>
              </a:pPr>
              <a:endParaRPr lang="en-US" sz="2100" kern="0" dirty="0">
                <a:solidFill>
                  <a:sysClr val="windowText" lastClr="000000"/>
                </a:solidFill>
                <a:latin typeface="Helvetica"/>
                <a:cs typeface="Helvetica"/>
              </a:endParaRPr>
            </a:p>
          </p:txBody>
        </p:sp>
        <p:sp>
          <p:nvSpPr>
            <p:cNvPr id="43" name="Freeform 6"/>
            <p:cNvSpPr>
              <a:spLocks/>
            </p:cNvSpPr>
            <p:nvPr/>
          </p:nvSpPr>
          <p:spPr bwMode="auto">
            <a:xfrm>
              <a:off x="10727008" y="7403502"/>
              <a:ext cx="4947697" cy="4121377"/>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F9EA0"/>
            </a:solidFill>
            <a:ln w="9525">
              <a:noFill/>
              <a:round/>
              <a:headEnd/>
              <a:tailEnd/>
            </a:ln>
          </p:spPr>
          <p:txBody>
            <a:bodyPr lIns="243852" tIns="121926" rIns="243852" bIns="121926"/>
            <a:lstStyle/>
            <a:p>
              <a:pPr defTabSz="7336740">
                <a:defRPr/>
              </a:pPr>
              <a:endParaRPr lang="en-US" sz="2100" kern="0" dirty="0">
                <a:solidFill>
                  <a:sysClr val="windowText" lastClr="000000"/>
                </a:solidFill>
                <a:latin typeface="Helvetica"/>
                <a:cs typeface="Helvetica"/>
              </a:endParaRPr>
            </a:p>
          </p:txBody>
        </p:sp>
        <p:sp>
          <p:nvSpPr>
            <p:cNvPr id="44" name="Freeform 7"/>
            <p:cNvSpPr>
              <a:spLocks/>
            </p:cNvSpPr>
            <p:nvPr/>
          </p:nvSpPr>
          <p:spPr bwMode="auto">
            <a:xfrm>
              <a:off x="12053158" y="3796422"/>
              <a:ext cx="4125412" cy="4950549"/>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008000"/>
            </a:solidFill>
            <a:ln w="9525">
              <a:noFill/>
              <a:round/>
              <a:headEnd/>
              <a:tailEnd/>
            </a:ln>
          </p:spPr>
          <p:txBody>
            <a:bodyPr lIns="243852" tIns="121926" rIns="243852" bIns="121926"/>
            <a:lstStyle/>
            <a:p>
              <a:pPr defTabSz="7336740">
                <a:defRPr/>
              </a:pPr>
              <a:endParaRPr lang="en-US" sz="2100" dirty="0">
                <a:latin typeface="Helvetica"/>
                <a:cs typeface="Helvetica"/>
              </a:endParaRPr>
            </a:p>
          </p:txBody>
        </p:sp>
        <p:sp>
          <p:nvSpPr>
            <p:cNvPr id="45" name="Freeform 8"/>
            <p:cNvSpPr>
              <a:spLocks noEditPoints="1"/>
            </p:cNvSpPr>
            <p:nvPr/>
          </p:nvSpPr>
          <p:spPr bwMode="auto">
            <a:xfrm>
              <a:off x="8445609" y="3292620"/>
              <a:ext cx="4933700" cy="4110880"/>
            </a:xfrm>
            <a:custGeom>
              <a:avLst/>
              <a:gdLst>
                <a:gd name="T0" fmla="*/ 96 w 595"/>
                <a:gd name="T1" fmla="*/ 338 h 496"/>
                <a:gd name="T2" fmla="*/ 95 w 595"/>
                <a:gd name="T3" fmla="*/ 338 h 496"/>
                <a:gd name="T4" fmla="*/ 96 w 595"/>
                <a:gd name="T5" fmla="*/ 338 h 496"/>
                <a:gd name="T6" fmla="*/ 435 w 595"/>
                <a:gd name="T7" fmla="*/ 0 h 496"/>
                <a:gd name="T8" fmla="*/ 595 w 595"/>
                <a:gd name="T9" fmla="*/ 157 h 496"/>
                <a:gd name="T10" fmla="*/ 435 w 595"/>
                <a:gd name="T11" fmla="*/ 314 h 496"/>
                <a:gd name="T12" fmla="*/ 435 w 595"/>
                <a:gd name="T13" fmla="*/ 249 h 496"/>
                <a:gd name="T14" fmla="*/ 260 w 595"/>
                <a:gd name="T15" fmla="*/ 322 h 496"/>
                <a:gd name="T16" fmla="*/ 194 w 595"/>
                <a:gd name="T17" fmla="*/ 437 h 496"/>
                <a:gd name="T18" fmla="*/ 187 w 595"/>
                <a:gd name="T19" fmla="*/ 496 h 496"/>
                <a:gd name="T20" fmla="*/ 0 w 595"/>
                <a:gd name="T21" fmla="*/ 496 h 496"/>
                <a:gd name="T22" fmla="*/ 5 w 595"/>
                <a:gd name="T23" fmla="*/ 429 h 496"/>
                <a:gd name="T24" fmla="*/ 128 w 595"/>
                <a:gd name="T25" fmla="*/ 190 h 496"/>
                <a:gd name="T26" fmla="*/ 435 w 595"/>
                <a:gd name="T27" fmla="*/ 61 h 496"/>
                <a:gd name="T28" fmla="*/ 435 w 595"/>
                <a:gd name="T29" fmla="*/ 0 h 4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5"/>
                <a:gd name="T46" fmla="*/ 0 h 496"/>
                <a:gd name="T47" fmla="*/ 595 w 595"/>
                <a:gd name="T48" fmla="*/ 496 h 4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68A33"/>
            </a:solidFill>
            <a:ln>
              <a:noFill/>
            </a:ln>
            <a:extLst>
              <a:ext uri="{91240B29-F687-4f45-9708-019B960494DF}">
                <a14:hiddenLine xmlns:a14="http://schemas.microsoft.com/office/drawing/2010/main" w="9525">
                  <a:solidFill>
                    <a:srgbClr val="000000"/>
                  </a:solidFill>
                  <a:round/>
                  <a:headEnd/>
                  <a:tailEnd/>
                </a14:hiddenLine>
              </a:ext>
            </a:extLst>
          </p:spPr>
          <p:txBody>
            <a:bodyPr lIns="243852" tIns="121926" rIns="243852" bIns="121926"/>
            <a:lstStyle/>
            <a:p>
              <a:pPr defTabSz="2438522">
                <a:defRPr/>
              </a:pPr>
              <a:endParaRPr lang="en-US" sz="2100" kern="0" dirty="0">
                <a:solidFill>
                  <a:sysClr val="windowText" lastClr="000000"/>
                </a:solidFill>
                <a:latin typeface="Helvetica"/>
                <a:cs typeface="Helvetica"/>
              </a:endParaRPr>
            </a:p>
          </p:txBody>
        </p:sp>
        <p:sp>
          <p:nvSpPr>
            <p:cNvPr id="46" name="TextBox 45"/>
            <p:cNvSpPr txBox="1"/>
            <p:nvPr/>
          </p:nvSpPr>
          <p:spPr bwMode="auto">
            <a:xfrm>
              <a:off x="15846159" y="10044967"/>
              <a:ext cx="5017678" cy="950741"/>
            </a:xfrm>
            <a:prstGeom prst="rect">
              <a:avLst/>
            </a:prstGeom>
            <a:noFill/>
          </p:spPr>
          <p:txBody>
            <a:bodyPr lIns="0" tIns="0" rIns="0" bIns="0">
              <a:spAutoFit/>
            </a:bodyPr>
            <a:lstStyle/>
            <a:p>
              <a:pPr defTabSz="6503050">
                <a:spcBef>
                  <a:spcPct val="20000"/>
                </a:spcBef>
                <a:defRPr/>
              </a:pPr>
              <a:r>
                <a:rPr lang="en-US" sz="2700" kern="0" dirty="0">
                  <a:solidFill>
                    <a:srgbClr val="332A86">
                      <a:lumMod val="65000"/>
                      <a:lumOff val="35000"/>
                    </a:srgbClr>
                  </a:solidFill>
                  <a:latin typeface="Helvetica"/>
                  <a:cs typeface="Helvetica"/>
                </a:rPr>
                <a:t>Sampling error, Needle Missed Mark</a:t>
              </a:r>
              <a:endParaRPr lang="en-US" sz="2700" kern="0" dirty="0">
                <a:solidFill>
                  <a:srgbClr val="332A86">
                    <a:lumMod val="65000"/>
                    <a:lumOff val="35000"/>
                  </a:srgbClr>
                </a:solidFill>
                <a:latin typeface="Helvetica"/>
                <a:cs typeface="Helvetica"/>
              </a:endParaRPr>
            </a:p>
          </p:txBody>
        </p:sp>
        <p:sp>
          <p:nvSpPr>
            <p:cNvPr id="47" name="Rectangle 46"/>
            <p:cNvSpPr/>
            <p:nvPr/>
          </p:nvSpPr>
          <p:spPr bwMode="auto">
            <a:xfrm>
              <a:off x="15846159" y="9469690"/>
              <a:ext cx="4381888" cy="563403"/>
            </a:xfrm>
            <a:prstGeom prst="rect">
              <a:avLst/>
            </a:prstGeom>
          </p:spPr>
          <p:txBody>
            <a:bodyPr wrap="none" lIns="0" tIns="0" rIns="0" bIns="0">
              <a:spAutoFit/>
            </a:bodyPr>
            <a:lstStyle/>
            <a:p>
              <a:pPr defTabSz="7336740">
                <a:defRPr/>
              </a:pPr>
              <a:r>
                <a:rPr lang="en-US" sz="3200" kern="0" dirty="0">
                  <a:solidFill>
                    <a:srgbClr val="5F9EA0"/>
                  </a:solidFill>
                  <a:latin typeface="Helvetica"/>
                  <a:cs typeface="Helvetica"/>
                </a:rPr>
                <a:t>Negative Prostate Biopsy</a:t>
              </a:r>
              <a:endParaRPr lang="en-US" sz="3200" kern="0" dirty="0">
                <a:solidFill>
                  <a:srgbClr val="5F9EA0"/>
                </a:solidFill>
                <a:latin typeface="Helvetica"/>
                <a:cs typeface="Helvetica"/>
              </a:endParaRPr>
            </a:p>
          </p:txBody>
        </p:sp>
        <p:sp>
          <p:nvSpPr>
            <p:cNvPr id="48" name="TextBox 47"/>
            <p:cNvSpPr txBox="1"/>
            <p:nvPr/>
          </p:nvSpPr>
          <p:spPr bwMode="auto">
            <a:xfrm>
              <a:off x="16150206" y="4713085"/>
              <a:ext cx="4948318" cy="475370"/>
            </a:xfrm>
            <a:prstGeom prst="rect">
              <a:avLst/>
            </a:prstGeom>
            <a:noFill/>
          </p:spPr>
          <p:txBody>
            <a:bodyPr lIns="0" tIns="0" rIns="0" bIns="0">
              <a:spAutoFit/>
            </a:bodyPr>
            <a:lstStyle/>
            <a:p>
              <a:pPr defTabSz="6503050">
                <a:spcBef>
                  <a:spcPct val="20000"/>
                </a:spcBef>
                <a:defRPr/>
              </a:pPr>
              <a:r>
                <a:rPr lang="en-US" sz="2700" kern="0" dirty="0">
                  <a:solidFill>
                    <a:srgbClr val="332A86">
                      <a:lumMod val="50000"/>
                      <a:lumOff val="50000"/>
                    </a:srgbClr>
                  </a:solidFill>
                  <a:latin typeface="Helvetica"/>
                  <a:cs typeface="Helvetica"/>
                </a:rPr>
                <a:t>Standard 12-core biopsy</a:t>
              </a:r>
              <a:endParaRPr lang="en-US" sz="2700" kern="0" dirty="0">
                <a:solidFill>
                  <a:srgbClr val="332A86">
                    <a:lumMod val="65000"/>
                    <a:lumOff val="35000"/>
                  </a:srgbClr>
                </a:solidFill>
                <a:latin typeface="Helvetica"/>
                <a:cs typeface="Helvetica"/>
              </a:endParaRPr>
            </a:p>
          </p:txBody>
        </p:sp>
        <p:sp>
          <p:nvSpPr>
            <p:cNvPr id="49" name="Rectangle 48"/>
            <p:cNvSpPr/>
            <p:nvPr/>
          </p:nvSpPr>
          <p:spPr bwMode="auto">
            <a:xfrm>
              <a:off x="16150206" y="4158801"/>
              <a:ext cx="5270438" cy="563403"/>
            </a:xfrm>
            <a:prstGeom prst="rect">
              <a:avLst/>
            </a:prstGeom>
            <a:ln>
              <a:solidFill>
                <a:srgbClr val="FFFFFF"/>
              </a:solidFill>
            </a:ln>
          </p:spPr>
          <p:txBody>
            <a:bodyPr wrap="none" lIns="0" tIns="0" rIns="0" bIns="0">
              <a:spAutoFit/>
            </a:bodyPr>
            <a:lstStyle/>
            <a:p>
              <a:pPr defTabSz="7336740">
                <a:defRPr/>
              </a:pPr>
              <a:r>
                <a:rPr lang="en-US" sz="3200" kern="0" dirty="0">
                  <a:solidFill>
                    <a:srgbClr val="008000"/>
                  </a:solidFill>
                  <a:latin typeface="Helvetica"/>
                  <a:cs typeface="Helvetica"/>
                </a:rPr>
                <a:t>TRUS Guided Prostate Biopsy</a:t>
              </a:r>
              <a:endParaRPr lang="en-US" sz="3200" kern="0" dirty="0">
                <a:solidFill>
                  <a:srgbClr val="008000"/>
                </a:solidFill>
                <a:latin typeface="Helvetica"/>
                <a:cs typeface="Helvetica"/>
              </a:endParaRPr>
            </a:p>
          </p:txBody>
        </p:sp>
        <p:sp>
          <p:nvSpPr>
            <p:cNvPr id="50" name="TextBox 49"/>
            <p:cNvSpPr txBox="1"/>
            <p:nvPr/>
          </p:nvSpPr>
          <p:spPr bwMode="auto">
            <a:xfrm>
              <a:off x="2318168" y="3850727"/>
              <a:ext cx="6614725" cy="475370"/>
            </a:xfrm>
            <a:prstGeom prst="rect">
              <a:avLst/>
            </a:prstGeom>
            <a:noFill/>
          </p:spPr>
          <p:txBody>
            <a:bodyPr wrap="square" lIns="0" tIns="0" rIns="0" bIns="0">
              <a:spAutoFit/>
            </a:bodyPr>
            <a:lstStyle/>
            <a:p>
              <a:pPr algn="r" defTabSz="6503050">
                <a:spcBef>
                  <a:spcPct val="20000"/>
                </a:spcBef>
                <a:defRPr/>
              </a:pPr>
              <a:r>
                <a:rPr lang="en-US" sz="2700" kern="0" dirty="0">
                  <a:solidFill>
                    <a:srgbClr val="332A86">
                      <a:lumMod val="50000"/>
                      <a:lumOff val="50000"/>
                    </a:srgbClr>
                  </a:solidFill>
                  <a:latin typeface="Helvetica"/>
                  <a:cs typeface="Helvetica"/>
                </a:rPr>
                <a:t>Elevated PSA, Abnormal DRE, Family History</a:t>
              </a:r>
              <a:endParaRPr lang="en-US" sz="2700" kern="0" dirty="0">
                <a:solidFill>
                  <a:srgbClr val="332A86">
                    <a:lumMod val="50000"/>
                    <a:lumOff val="50000"/>
                  </a:srgbClr>
                </a:solidFill>
                <a:latin typeface="Helvetica"/>
                <a:cs typeface="Helvetica"/>
              </a:endParaRPr>
            </a:p>
          </p:txBody>
        </p:sp>
        <p:sp>
          <p:nvSpPr>
            <p:cNvPr id="51" name="Rectangle 56"/>
            <p:cNvSpPr>
              <a:spLocks noChangeArrowheads="1"/>
            </p:cNvSpPr>
            <p:nvPr/>
          </p:nvSpPr>
          <p:spPr bwMode="auto">
            <a:xfrm>
              <a:off x="3672913" y="3296733"/>
              <a:ext cx="5259978" cy="5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2438522">
                <a:defRPr/>
              </a:pPr>
              <a:r>
                <a:rPr lang="en-US" sz="3200" kern="0" dirty="0">
                  <a:solidFill>
                    <a:srgbClr val="F68A33"/>
                  </a:solidFill>
                  <a:latin typeface="Helvetica"/>
                  <a:cs typeface="Helvetica"/>
                </a:rPr>
                <a:t>Elevated  Clinical Risk Factors</a:t>
              </a:r>
              <a:endParaRPr lang="en-US" sz="3200" kern="0" dirty="0">
                <a:solidFill>
                  <a:srgbClr val="F68A33"/>
                </a:solidFill>
                <a:latin typeface="Helvetica"/>
                <a:cs typeface="Helvetica"/>
              </a:endParaRPr>
            </a:p>
          </p:txBody>
        </p:sp>
        <p:sp>
          <p:nvSpPr>
            <p:cNvPr id="52" name="TextBox 51"/>
            <p:cNvSpPr txBox="1"/>
            <p:nvPr/>
          </p:nvSpPr>
          <p:spPr bwMode="auto">
            <a:xfrm>
              <a:off x="3117011" y="9698852"/>
              <a:ext cx="4909831" cy="475370"/>
            </a:xfrm>
            <a:prstGeom prst="rect">
              <a:avLst/>
            </a:prstGeom>
            <a:noFill/>
          </p:spPr>
          <p:txBody>
            <a:bodyPr lIns="0" tIns="0" rIns="0" bIns="0">
              <a:spAutoFit/>
            </a:bodyPr>
            <a:lstStyle/>
            <a:p>
              <a:pPr algn="r" defTabSz="6503050">
                <a:spcBef>
                  <a:spcPct val="20000"/>
                </a:spcBef>
                <a:defRPr/>
              </a:pPr>
              <a:r>
                <a:rPr lang="en-US" sz="2700" kern="0" dirty="0">
                  <a:solidFill>
                    <a:srgbClr val="332A86">
                      <a:lumMod val="50000"/>
                      <a:lumOff val="50000"/>
                    </a:srgbClr>
                  </a:solidFill>
                  <a:latin typeface="Helvetica"/>
                  <a:cs typeface="Helvetica"/>
                </a:rPr>
                <a:t>Patient Compliance, Infections,</a:t>
              </a:r>
              <a:endParaRPr lang="en-US" sz="2700" kern="0" dirty="0">
                <a:solidFill>
                  <a:srgbClr val="332A86">
                    <a:lumMod val="50000"/>
                    <a:lumOff val="50000"/>
                  </a:srgbClr>
                </a:solidFill>
                <a:latin typeface="Helvetica"/>
                <a:cs typeface="Helvetica"/>
              </a:endParaRPr>
            </a:p>
          </p:txBody>
        </p:sp>
        <p:sp>
          <p:nvSpPr>
            <p:cNvPr id="53" name="Rectangle 59"/>
            <p:cNvSpPr>
              <a:spLocks noChangeArrowheads="1"/>
            </p:cNvSpPr>
            <p:nvPr/>
          </p:nvSpPr>
          <p:spPr bwMode="auto">
            <a:xfrm>
              <a:off x="3097217" y="9155433"/>
              <a:ext cx="4929624" cy="5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2438522">
                <a:defRPr/>
              </a:pPr>
              <a:r>
                <a:rPr lang="en-US" sz="3200" kern="0" dirty="0">
                  <a:solidFill>
                    <a:srgbClr val="332A86"/>
                  </a:solidFill>
                  <a:latin typeface="Helvetica"/>
                  <a:cs typeface="Helvetica"/>
                </a:rPr>
                <a:t>Unnecessary Repeat Biopsy</a:t>
              </a:r>
              <a:endParaRPr lang="en-US" sz="3200" kern="0" dirty="0">
                <a:solidFill>
                  <a:srgbClr val="332A86"/>
                </a:solidFill>
                <a:latin typeface="Helvetica"/>
                <a:cs typeface="Helvetica"/>
              </a:endParaRPr>
            </a:p>
          </p:txBody>
        </p:sp>
        <p:sp>
          <p:nvSpPr>
            <p:cNvPr id="54" name="Freeform 9"/>
            <p:cNvSpPr>
              <a:spLocks/>
            </p:cNvSpPr>
            <p:nvPr/>
          </p:nvSpPr>
          <p:spPr bwMode="auto">
            <a:xfrm>
              <a:off x="7941740" y="6095017"/>
              <a:ext cx="2592818" cy="1588374"/>
            </a:xfrm>
            <a:custGeom>
              <a:avLst/>
              <a:gdLst>
                <a:gd name="T0" fmla="*/ 250 w 313"/>
                <a:gd name="T1" fmla="*/ 192 h 192"/>
                <a:gd name="T2" fmla="*/ 62 w 313"/>
                <a:gd name="T3" fmla="*/ 192 h 192"/>
                <a:gd name="T4" fmla="*/ 61 w 313"/>
                <a:gd name="T5" fmla="*/ 160 h 192"/>
                <a:gd name="T6" fmla="*/ 61 w 313"/>
                <a:gd name="T7" fmla="*/ 158 h 192"/>
                <a:gd name="T8" fmla="*/ 0 w 313"/>
                <a:gd name="T9" fmla="*/ 158 h 192"/>
                <a:gd name="T10" fmla="*/ 157 w 313"/>
                <a:gd name="T11" fmla="*/ 0 h 192"/>
                <a:gd name="T12" fmla="*/ 313 w 313"/>
                <a:gd name="T13" fmla="*/ 158 h 192"/>
                <a:gd name="T14" fmla="*/ 248 w 313"/>
                <a:gd name="T15" fmla="*/ 158 h 192"/>
                <a:gd name="T16" fmla="*/ 248 w 313"/>
                <a:gd name="T17" fmla="*/ 160 h 192"/>
                <a:gd name="T18" fmla="*/ 250 w 313"/>
                <a:gd name="T19" fmla="*/ 192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192"/>
                <a:gd name="T32" fmla="*/ 313 w 313"/>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332A86"/>
            </a:solidFill>
            <a:ln>
              <a:noFill/>
            </a:ln>
            <a:extLst>
              <a:ext uri="{91240B29-F687-4f45-9708-019B960494DF}">
                <a14:hiddenLine xmlns:a14="http://schemas.microsoft.com/office/drawing/2010/main" w="9525">
                  <a:solidFill>
                    <a:srgbClr val="000000"/>
                  </a:solidFill>
                  <a:round/>
                  <a:headEnd/>
                  <a:tailEnd/>
                </a14:hiddenLine>
              </a:ext>
            </a:extLst>
          </p:spPr>
          <p:txBody>
            <a:bodyPr lIns="243852" tIns="121926" rIns="243852" bIns="121926"/>
            <a:lstStyle/>
            <a:p>
              <a:pPr defTabSz="2438522">
                <a:defRPr/>
              </a:pPr>
              <a:endParaRPr lang="en-US" sz="2100" kern="0" dirty="0">
                <a:solidFill>
                  <a:sysClr val="windowText" lastClr="000000"/>
                </a:solidFill>
                <a:latin typeface="Helvetica"/>
                <a:cs typeface="Helvetica"/>
              </a:endParaRPr>
            </a:p>
          </p:txBody>
        </p:sp>
        <p:sp>
          <p:nvSpPr>
            <p:cNvPr id="55" name="TextBox 54"/>
            <p:cNvSpPr txBox="1"/>
            <p:nvPr/>
          </p:nvSpPr>
          <p:spPr>
            <a:xfrm>
              <a:off x="-2444308" y="6081171"/>
              <a:ext cx="20942300" cy="848555"/>
            </a:xfrm>
            <a:prstGeom prst="rect">
              <a:avLst/>
            </a:prstGeom>
            <a:noFill/>
          </p:spPr>
          <p:txBody>
            <a:bodyPr wrap="square" rtlCol="0">
              <a:noAutofit/>
            </a:bodyPr>
            <a:lstStyle/>
            <a:p>
              <a:endParaRPr lang="en-US" sz="3200" dirty="0">
                <a:solidFill>
                  <a:srgbClr val="E16D2E"/>
                </a:solidFill>
                <a:latin typeface="Helvetica"/>
                <a:cs typeface="Helvetica"/>
              </a:endParaRPr>
            </a:p>
          </p:txBody>
        </p:sp>
        <p:sp>
          <p:nvSpPr>
            <p:cNvPr id="56" name="TextBox 55"/>
            <p:cNvSpPr txBox="1"/>
            <p:nvPr/>
          </p:nvSpPr>
          <p:spPr>
            <a:xfrm>
              <a:off x="1582010" y="12252902"/>
              <a:ext cx="20942300" cy="1129427"/>
            </a:xfrm>
            <a:prstGeom prst="rect">
              <a:avLst/>
            </a:prstGeom>
            <a:noFill/>
            <a:ln>
              <a:noFill/>
            </a:ln>
          </p:spPr>
          <p:txBody>
            <a:bodyPr wrap="square" rtlCol="0">
              <a:noAutofit/>
            </a:bodyPr>
            <a:lstStyle/>
            <a:p>
              <a:pPr algn="ctr" defTabSz="2438522">
                <a:defRPr/>
              </a:pPr>
              <a:r>
                <a:rPr lang="en-US" sz="6600" b="1" kern="0" dirty="0">
                  <a:solidFill>
                    <a:srgbClr val="000000"/>
                  </a:solidFill>
                  <a:cs typeface="Helvetica"/>
                </a:rPr>
                <a:t>43% have repeat biopsy</a:t>
              </a:r>
              <a:endParaRPr lang="en-US" sz="6600" b="1" kern="0" dirty="0">
                <a:solidFill>
                  <a:srgbClr val="000000"/>
                </a:solidFill>
                <a:cs typeface="Helvetica"/>
              </a:endParaRPr>
            </a:p>
          </p:txBody>
        </p:sp>
      </p:grpSp>
      <p:sp>
        <p:nvSpPr>
          <p:cNvPr id="58" name="Rectangle 57"/>
          <p:cNvSpPr/>
          <p:nvPr/>
        </p:nvSpPr>
        <p:spPr>
          <a:xfrm>
            <a:off x="577940" y="12627459"/>
            <a:ext cx="24306629" cy="697627"/>
          </a:xfrm>
          <a:prstGeom prst="rect">
            <a:avLst/>
          </a:prstGeom>
        </p:spPr>
        <p:txBody>
          <a:bodyPr wrap="square" lIns="243852" tIns="121926" rIns="243852" bIns="121926">
            <a:spAutoFit/>
          </a:bodyPr>
          <a:lstStyle/>
          <a:p>
            <a:r>
              <a:rPr lang="en-US" sz="2900" dirty="0"/>
              <a:t>Welch HG et al:. J </a:t>
            </a:r>
            <a:r>
              <a:rPr lang="en-US" sz="2900" dirty="0" err="1"/>
              <a:t>Natl</a:t>
            </a:r>
            <a:r>
              <a:rPr lang="en-US" sz="2900" dirty="0"/>
              <a:t> Cancer </a:t>
            </a:r>
            <a:r>
              <a:rPr lang="en-US" sz="2900" dirty="0" err="1"/>
              <a:t>Inst</a:t>
            </a:r>
            <a:r>
              <a:rPr lang="en-US" sz="2900" dirty="0"/>
              <a:t> 2007;99: 1395 – 400.  Pinsky PF et al:. BJU International 99, no. 4 (April 2007): 775–779.</a:t>
            </a:r>
            <a:endParaRPr lang="en-US" sz="2900" dirty="0"/>
          </a:p>
        </p:txBody>
      </p:sp>
    </p:spTree>
    <p:extLst>
      <p:ext uri="{BB962C8B-B14F-4D97-AF65-F5344CB8AC3E}">
        <p14:creationId xmlns:p14="http://schemas.microsoft.com/office/powerpoint/2010/main" val="4254287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ctrTitle"/>
          </p:nvPr>
        </p:nvSpPr>
        <p:spPr>
          <a:xfrm>
            <a:off x="1082908" y="1418490"/>
            <a:ext cx="20729099" cy="1133518"/>
          </a:xfrm>
        </p:spPr>
        <p:txBody>
          <a:bodyPr/>
          <a:lstStyle/>
          <a:p>
            <a:pPr algn="l"/>
            <a:r>
              <a:rPr lang="en-US" sz="6600" b="1" dirty="0" smtClean="0">
                <a:solidFill>
                  <a:srgbClr val="191919"/>
                </a:solidFill>
                <a:latin typeface="+mn-lt"/>
              </a:rPr>
              <a:t>Where ConfirmMDx Fits</a:t>
            </a:r>
            <a:endParaRPr lang="en-US" sz="6600" b="1" dirty="0">
              <a:solidFill>
                <a:srgbClr val="191919"/>
              </a:solidFill>
              <a:latin typeface="+mn-lt"/>
            </a:endParaRPr>
          </a:p>
        </p:txBody>
      </p:sp>
      <p:sp>
        <p:nvSpPr>
          <p:cNvPr id="34" name="Subtitle 33"/>
          <p:cNvSpPr>
            <a:spLocks noGrp="1"/>
          </p:cNvSpPr>
          <p:nvPr>
            <p:ph type="subTitle" idx="1"/>
          </p:nvPr>
        </p:nvSpPr>
        <p:spPr>
          <a:xfrm>
            <a:off x="1108783" y="3206892"/>
            <a:ext cx="21341985" cy="1691074"/>
          </a:xfrm>
        </p:spPr>
        <p:txBody>
          <a:bodyPr/>
          <a:lstStyle/>
          <a:p>
            <a:pPr algn="l">
              <a:lnSpc>
                <a:spcPct val="100000"/>
              </a:lnSpc>
            </a:pPr>
            <a:r>
              <a:rPr lang="en-US" sz="4000" b="1" dirty="0">
                <a:solidFill>
                  <a:srgbClr val="191919"/>
                </a:solidFill>
                <a:latin typeface="+mn-lt"/>
              </a:rPr>
              <a:t>Patient Profile</a:t>
            </a:r>
            <a:r>
              <a:rPr lang="en-US" sz="4000" dirty="0">
                <a:solidFill>
                  <a:srgbClr val="191919"/>
                </a:solidFill>
                <a:latin typeface="+mn-lt"/>
              </a:rPr>
              <a:t>: Men being considered for repeat prostate biopsy based on clinical risk factors indicating risk for malignancy.</a:t>
            </a:r>
          </a:p>
          <a:p>
            <a:endParaRPr lang="en-US" sz="2800" dirty="0">
              <a:solidFill>
                <a:srgbClr val="191919"/>
              </a:solidFill>
              <a:latin typeface="+mn-lt"/>
            </a:endParaRPr>
          </a:p>
        </p:txBody>
      </p:sp>
      <p:sp>
        <p:nvSpPr>
          <p:cNvPr id="5" name="Rounded Rectangle 4"/>
          <p:cNvSpPr/>
          <p:nvPr/>
        </p:nvSpPr>
        <p:spPr>
          <a:xfrm>
            <a:off x="13929439" y="4211164"/>
            <a:ext cx="4417065" cy="1391150"/>
          </a:xfrm>
          <a:prstGeom prst="roundRect">
            <a:avLst>
              <a:gd name="adj" fmla="val 726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sz="3200" dirty="0">
              <a:latin typeface="Sans pro light"/>
            </a:endParaRPr>
          </a:p>
        </p:txBody>
      </p:sp>
      <p:sp>
        <p:nvSpPr>
          <p:cNvPr id="6" name="Rectangle 5"/>
          <p:cNvSpPr/>
          <p:nvPr/>
        </p:nvSpPr>
        <p:spPr>
          <a:xfrm>
            <a:off x="13946537" y="4583569"/>
            <a:ext cx="4382869" cy="677119"/>
          </a:xfrm>
          <a:prstGeom prst="rect">
            <a:avLst/>
          </a:prstGeom>
          <a:solidFill>
            <a:srgbClr val="008000"/>
          </a:solidFill>
        </p:spPr>
        <p:txBody>
          <a:bodyPr wrap="none" lIns="182889" tIns="91445" rIns="182889" bIns="91445">
            <a:spAutoFit/>
          </a:bodyPr>
          <a:lstStyle/>
          <a:p>
            <a:pPr algn="ctr"/>
            <a:r>
              <a:rPr lang="en-US" sz="3200" dirty="0">
                <a:solidFill>
                  <a:schemeClr val="bg1"/>
                </a:solidFill>
                <a:latin typeface="Sans pro light"/>
                <a:cs typeface="Sans pro light"/>
              </a:rPr>
              <a:t>ConfirmMDx Negative</a:t>
            </a:r>
            <a:endParaRPr lang="bg-BG" sz="3200" dirty="0">
              <a:solidFill>
                <a:schemeClr val="bg1"/>
              </a:solidFill>
              <a:latin typeface="Sans pro light"/>
              <a:cs typeface="Sans pro light"/>
            </a:endParaRPr>
          </a:p>
        </p:txBody>
      </p:sp>
      <p:sp>
        <p:nvSpPr>
          <p:cNvPr id="8" name="Rectangle 7"/>
          <p:cNvSpPr/>
          <p:nvPr/>
        </p:nvSpPr>
        <p:spPr>
          <a:xfrm>
            <a:off x="18399329" y="4875961"/>
            <a:ext cx="2072741" cy="677119"/>
          </a:xfrm>
          <a:prstGeom prst="rect">
            <a:avLst/>
          </a:prstGeom>
          <a:noFill/>
        </p:spPr>
        <p:txBody>
          <a:bodyPr wrap="none" lIns="182889" tIns="91445" rIns="182889" bIns="91445">
            <a:spAutoFit/>
          </a:bodyPr>
          <a:lstStyle/>
          <a:p>
            <a:pPr algn="ctr"/>
            <a:r>
              <a:rPr lang="en-US" sz="3200" dirty="0" smtClean="0">
                <a:solidFill>
                  <a:schemeClr val="bg1"/>
                </a:solidFill>
                <a:latin typeface="Sans pro light"/>
                <a:cs typeface="Sans pro light"/>
              </a:rPr>
              <a:t>Step Two</a:t>
            </a:r>
            <a:endParaRPr lang="bg-BG" sz="3200" dirty="0">
              <a:solidFill>
                <a:schemeClr val="bg1"/>
              </a:solidFill>
              <a:latin typeface="Sans pro light"/>
              <a:cs typeface="Sans pro light"/>
            </a:endParaRPr>
          </a:p>
        </p:txBody>
      </p:sp>
      <p:grpSp>
        <p:nvGrpSpPr>
          <p:cNvPr id="56" name="Group 55"/>
          <p:cNvGrpSpPr/>
          <p:nvPr/>
        </p:nvGrpSpPr>
        <p:grpSpPr>
          <a:xfrm>
            <a:off x="13883443" y="7703824"/>
            <a:ext cx="4417065" cy="1391150"/>
            <a:chOff x="13883443" y="7705388"/>
            <a:chExt cx="4417065" cy="1391150"/>
          </a:xfrm>
        </p:grpSpPr>
        <p:sp>
          <p:nvSpPr>
            <p:cNvPr id="9" name="Rounded Rectangle 8"/>
            <p:cNvSpPr/>
            <p:nvPr/>
          </p:nvSpPr>
          <p:spPr>
            <a:xfrm>
              <a:off x="13883443" y="7705388"/>
              <a:ext cx="4417065" cy="1391150"/>
            </a:xfrm>
            <a:prstGeom prst="roundRect">
              <a:avLst>
                <a:gd name="adj" fmla="val 726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sz="3200" dirty="0">
                <a:latin typeface="Sans pro light"/>
              </a:endParaRPr>
            </a:p>
          </p:txBody>
        </p:sp>
        <p:sp>
          <p:nvSpPr>
            <p:cNvPr id="10" name="Rectangle 9"/>
            <p:cNvSpPr/>
            <p:nvPr/>
          </p:nvSpPr>
          <p:spPr>
            <a:xfrm>
              <a:off x="13991913" y="8077793"/>
              <a:ext cx="4200126" cy="677119"/>
            </a:xfrm>
            <a:prstGeom prst="rect">
              <a:avLst/>
            </a:prstGeom>
            <a:solidFill>
              <a:srgbClr val="FF0000"/>
            </a:solidFill>
          </p:spPr>
          <p:txBody>
            <a:bodyPr wrap="none" lIns="182889" tIns="91445" rIns="182889" bIns="91445">
              <a:spAutoFit/>
            </a:bodyPr>
            <a:lstStyle/>
            <a:p>
              <a:pPr algn="ctr"/>
              <a:r>
                <a:rPr lang="en-US" sz="3200" dirty="0">
                  <a:solidFill>
                    <a:schemeClr val="bg1"/>
                  </a:solidFill>
                  <a:latin typeface="Sans pro light"/>
                  <a:cs typeface="Sans pro light"/>
                </a:rPr>
                <a:t>ConfirmMDx Positive</a:t>
              </a:r>
              <a:endParaRPr lang="bg-BG" sz="3200" dirty="0">
                <a:solidFill>
                  <a:schemeClr val="bg1"/>
                </a:solidFill>
                <a:latin typeface="Sans pro light"/>
                <a:cs typeface="Sans pro light"/>
              </a:endParaRPr>
            </a:p>
          </p:txBody>
        </p:sp>
      </p:grpSp>
      <p:sp>
        <p:nvSpPr>
          <p:cNvPr id="11" name="Rounded Rectangle 10"/>
          <p:cNvSpPr/>
          <p:nvPr/>
        </p:nvSpPr>
        <p:spPr>
          <a:xfrm>
            <a:off x="1082908" y="5852175"/>
            <a:ext cx="5377294" cy="1719536"/>
          </a:xfrm>
          <a:prstGeom prst="roundRect">
            <a:avLst>
              <a:gd name="adj" fmla="val 726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dirty="0">
              <a:latin typeface="Sans pro light"/>
            </a:endParaRPr>
          </a:p>
        </p:txBody>
      </p:sp>
      <p:sp>
        <p:nvSpPr>
          <p:cNvPr id="12" name="Rectangle 11"/>
          <p:cNvSpPr/>
          <p:nvPr/>
        </p:nvSpPr>
        <p:spPr>
          <a:xfrm>
            <a:off x="1305706" y="6342606"/>
            <a:ext cx="4931697" cy="677119"/>
          </a:xfrm>
          <a:prstGeom prst="rect">
            <a:avLst/>
          </a:prstGeom>
          <a:solidFill>
            <a:srgbClr val="008000"/>
          </a:solidFill>
        </p:spPr>
        <p:txBody>
          <a:bodyPr wrap="none" lIns="182889" tIns="91445" rIns="182889" bIns="91445">
            <a:spAutoFit/>
          </a:bodyPr>
          <a:lstStyle/>
          <a:p>
            <a:pPr algn="ctr"/>
            <a:r>
              <a:rPr lang="en-US" sz="3200" dirty="0" smtClean="0">
                <a:solidFill>
                  <a:schemeClr val="bg1"/>
                </a:solidFill>
                <a:latin typeface="Sans pro light"/>
                <a:cs typeface="Sans pro light"/>
              </a:rPr>
              <a:t>Previous negative biopsy</a:t>
            </a:r>
            <a:endParaRPr lang="bg-BG" sz="3200" dirty="0">
              <a:solidFill>
                <a:schemeClr val="bg1"/>
              </a:solidFill>
              <a:latin typeface="Sans pro light"/>
              <a:cs typeface="Sans pro light"/>
            </a:endParaRPr>
          </a:p>
        </p:txBody>
      </p:sp>
      <p:cxnSp>
        <p:nvCxnSpPr>
          <p:cNvPr id="21" name="Elbow Connector 20"/>
          <p:cNvCxnSpPr/>
          <p:nvPr/>
        </p:nvCxnSpPr>
        <p:spPr>
          <a:xfrm rot="10800000" flipV="1">
            <a:off x="11953440" y="4947703"/>
            <a:ext cx="1930004" cy="1590784"/>
          </a:xfrm>
          <a:prstGeom prst="bentConnector3">
            <a:avLst>
              <a:gd name="adj1" fmla="val 50000"/>
            </a:avLst>
          </a:prstGeom>
          <a:ln w="38100" cmpd="sng">
            <a:solidFill>
              <a:srgbClr val="191919"/>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9" idx="1"/>
          </p:cNvCxnSpPr>
          <p:nvPr/>
        </p:nvCxnSpPr>
        <p:spPr>
          <a:xfrm rot="10800000">
            <a:off x="11964287" y="6820201"/>
            <a:ext cx="1919157" cy="1579198"/>
          </a:xfrm>
          <a:prstGeom prst="bentConnector3">
            <a:avLst>
              <a:gd name="adj1" fmla="val 50000"/>
            </a:avLst>
          </a:prstGeom>
          <a:ln w="38100" cmpd="sng">
            <a:solidFill>
              <a:srgbClr val="191919"/>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35" idx="1"/>
            <a:endCxn id="11" idx="3"/>
          </p:cNvCxnSpPr>
          <p:nvPr/>
        </p:nvCxnSpPr>
        <p:spPr>
          <a:xfrm rot="10800000" flipV="1">
            <a:off x="6460203" y="6709869"/>
            <a:ext cx="1076173" cy="2074"/>
          </a:xfrm>
          <a:prstGeom prst="bentConnector3">
            <a:avLst>
              <a:gd name="adj1" fmla="val 50000"/>
            </a:avLst>
          </a:prstGeom>
          <a:ln w="38100" cmpd="sng">
            <a:solidFill>
              <a:srgbClr val="191919"/>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7536375" y="6014294"/>
            <a:ext cx="4417065" cy="1391150"/>
          </a:xfrm>
          <a:prstGeom prst="roundRect">
            <a:avLst>
              <a:gd name="adj" fmla="val 72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000" dirty="0">
                <a:solidFill>
                  <a:schemeClr val="bg1"/>
                </a:solidFill>
                <a:latin typeface="Sans pro light"/>
                <a:cs typeface="Sans pro light"/>
              </a:rPr>
              <a:t>ConfirmMDx</a:t>
            </a:r>
            <a:endParaRPr lang="bg-BG" sz="4000" dirty="0">
              <a:solidFill>
                <a:schemeClr val="bg1"/>
              </a:solidFill>
              <a:latin typeface="Sans pro light"/>
              <a:cs typeface="Sans pro light"/>
            </a:endParaRPr>
          </a:p>
        </p:txBody>
      </p:sp>
      <p:sp>
        <p:nvSpPr>
          <p:cNvPr id="28" name="Rounded Rectangle 27"/>
          <p:cNvSpPr/>
          <p:nvPr/>
        </p:nvSpPr>
        <p:spPr>
          <a:xfrm>
            <a:off x="18887201" y="4208037"/>
            <a:ext cx="4417065" cy="1391150"/>
          </a:xfrm>
          <a:prstGeom prst="roundRect">
            <a:avLst>
              <a:gd name="adj" fmla="val 726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sz="3200" dirty="0">
              <a:latin typeface="Sans pro light"/>
            </a:endParaRPr>
          </a:p>
        </p:txBody>
      </p:sp>
      <p:sp>
        <p:nvSpPr>
          <p:cNvPr id="29" name="Rectangle 28"/>
          <p:cNvSpPr/>
          <p:nvPr/>
        </p:nvSpPr>
        <p:spPr>
          <a:xfrm>
            <a:off x="19386402" y="4580442"/>
            <a:ext cx="3418663" cy="677119"/>
          </a:xfrm>
          <a:prstGeom prst="rect">
            <a:avLst/>
          </a:prstGeom>
          <a:solidFill>
            <a:srgbClr val="008000"/>
          </a:solidFill>
        </p:spPr>
        <p:txBody>
          <a:bodyPr wrap="none" lIns="182889" tIns="91445" rIns="182889" bIns="91445">
            <a:spAutoFit/>
          </a:bodyPr>
          <a:lstStyle/>
          <a:p>
            <a:pPr algn="ctr"/>
            <a:r>
              <a:rPr lang="en-US" sz="3200" dirty="0">
                <a:solidFill>
                  <a:schemeClr val="bg1"/>
                </a:solidFill>
                <a:latin typeface="Sans pro light"/>
                <a:cs typeface="Sans pro light"/>
              </a:rPr>
              <a:t>Avoid Repeat </a:t>
            </a:r>
            <a:r>
              <a:rPr lang="en-US" sz="3200" dirty="0" err="1">
                <a:solidFill>
                  <a:schemeClr val="bg1"/>
                </a:solidFill>
                <a:latin typeface="Sans pro light"/>
                <a:cs typeface="Sans pro light"/>
              </a:rPr>
              <a:t>Bx</a:t>
            </a:r>
            <a:endParaRPr lang="bg-BG" sz="3200" dirty="0">
              <a:solidFill>
                <a:schemeClr val="bg1"/>
              </a:solidFill>
              <a:latin typeface="Sans pro light"/>
              <a:cs typeface="Sans pro light"/>
            </a:endParaRPr>
          </a:p>
        </p:txBody>
      </p:sp>
      <p:grpSp>
        <p:nvGrpSpPr>
          <p:cNvPr id="54" name="Group 53"/>
          <p:cNvGrpSpPr/>
          <p:nvPr/>
        </p:nvGrpSpPr>
        <p:grpSpPr>
          <a:xfrm>
            <a:off x="18863677" y="7703824"/>
            <a:ext cx="4417065" cy="1391150"/>
            <a:chOff x="18863677" y="7702261"/>
            <a:chExt cx="4417065" cy="1391150"/>
          </a:xfrm>
        </p:grpSpPr>
        <p:sp>
          <p:nvSpPr>
            <p:cNvPr id="30" name="Rounded Rectangle 29"/>
            <p:cNvSpPr/>
            <p:nvPr/>
          </p:nvSpPr>
          <p:spPr>
            <a:xfrm>
              <a:off x="18863677" y="7702261"/>
              <a:ext cx="4417065" cy="1391150"/>
            </a:xfrm>
            <a:prstGeom prst="roundRect">
              <a:avLst>
                <a:gd name="adj" fmla="val 726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sz="3200" dirty="0">
                <a:latin typeface="Sans pro light"/>
              </a:endParaRPr>
            </a:p>
          </p:txBody>
        </p:sp>
        <p:sp>
          <p:nvSpPr>
            <p:cNvPr id="31" name="Rectangle 30"/>
            <p:cNvSpPr/>
            <p:nvPr/>
          </p:nvSpPr>
          <p:spPr>
            <a:xfrm>
              <a:off x="19051294" y="8074666"/>
              <a:ext cx="4041830" cy="677119"/>
            </a:xfrm>
            <a:prstGeom prst="rect">
              <a:avLst/>
            </a:prstGeom>
            <a:solidFill>
              <a:srgbClr val="FF0000"/>
            </a:solidFill>
          </p:spPr>
          <p:txBody>
            <a:bodyPr wrap="none" lIns="182889" tIns="91445" rIns="182889" bIns="91445">
              <a:spAutoFit/>
            </a:bodyPr>
            <a:lstStyle/>
            <a:p>
              <a:pPr algn="ctr"/>
              <a:r>
                <a:rPr lang="en-US" sz="3200" dirty="0">
                  <a:solidFill>
                    <a:schemeClr val="bg1"/>
                  </a:solidFill>
                  <a:latin typeface="Sans pro light"/>
                  <a:cs typeface="Sans pro light"/>
                </a:rPr>
                <a:t>Consider Repeat </a:t>
              </a:r>
              <a:r>
                <a:rPr lang="en-US" sz="3200" dirty="0" err="1">
                  <a:solidFill>
                    <a:schemeClr val="bg1"/>
                  </a:solidFill>
                  <a:latin typeface="Sans pro light"/>
                  <a:cs typeface="Sans pro light"/>
                </a:rPr>
                <a:t>Bx</a:t>
              </a:r>
              <a:endParaRPr lang="bg-BG" sz="3200" dirty="0">
                <a:solidFill>
                  <a:schemeClr val="bg1"/>
                </a:solidFill>
                <a:latin typeface="Sans pro light"/>
                <a:cs typeface="Sans pro light"/>
              </a:endParaRPr>
            </a:p>
          </p:txBody>
        </p:sp>
      </p:grpSp>
      <p:cxnSp>
        <p:nvCxnSpPr>
          <p:cNvPr id="38" name="Elbow Connector 37"/>
          <p:cNvCxnSpPr>
            <a:stCxn id="28" idx="1"/>
            <a:endCxn id="5" idx="3"/>
          </p:cNvCxnSpPr>
          <p:nvPr/>
        </p:nvCxnSpPr>
        <p:spPr>
          <a:xfrm rot="10800000" flipV="1">
            <a:off x="18346505" y="4903611"/>
            <a:ext cx="540697" cy="3127"/>
          </a:xfrm>
          <a:prstGeom prst="bentConnector3">
            <a:avLst>
              <a:gd name="adj1" fmla="val 50000"/>
            </a:avLst>
          </a:prstGeom>
          <a:ln w="38100" cmpd="sng">
            <a:solidFill>
              <a:srgbClr val="191919"/>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0" idx="1"/>
            <a:endCxn id="9" idx="3"/>
          </p:cNvCxnSpPr>
          <p:nvPr/>
        </p:nvCxnSpPr>
        <p:spPr>
          <a:xfrm flipH="1">
            <a:off x="18300508" y="8399399"/>
            <a:ext cx="563169" cy="0"/>
          </a:xfrm>
          <a:prstGeom prst="straightConnector1">
            <a:avLst/>
          </a:prstGeom>
          <a:ln w="38100" cmpd="sng">
            <a:solidFill>
              <a:srgbClr val="191919"/>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026493" y="9973878"/>
            <a:ext cx="20424275" cy="1323439"/>
          </a:xfrm>
          <a:prstGeom prst="rect">
            <a:avLst/>
          </a:prstGeom>
        </p:spPr>
        <p:txBody>
          <a:bodyPr wrap="square">
            <a:spAutoFit/>
          </a:bodyPr>
          <a:lstStyle/>
          <a:p>
            <a:pPr marL="571500" indent="-571500">
              <a:buFont typeface="Wingdings" charset="2"/>
              <a:buChar char="§"/>
            </a:pPr>
            <a:r>
              <a:rPr lang="en-US" sz="4000" dirty="0">
                <a:solidFill>
                  <a:srgbClr val="191919"/>
                </a:solidFill>
                <a:cs typeface="Sans pro light"/>
              </a:rPr>
              <a:t>P</a:t>
            </a:r>
            <a:r>
              <a:rPr lang="en-US" sz="4000" dirty="0" smtClean="0">
                <a:solidFill>
                  <a:srgbClr val="191919"/>
                </a:solidFill>
                <a:cs typeface="Sans pro light"/>
              </a:rPr>
              <a:t>erformed </a:t>
            </a:r>
            <a:r>
              <a:rPr lang="en-US" sz="4000" dirty="0">
                <a:solidFill>
                  <a:srgbClr val="191919"/>
                </a:solidFill>
                <a:cs typeface="Sans pro light"/>
              </a:rPr>
              <a:t>on residual tissue from previous negative biopsy</a:t>
            </a:r>
          </a:p>
          <a:p>
            <a:pPr marL="571500" indent="-571500">
              <a:buFont typeface="Wingdings" charset="2"/>
              <a:buChar char="§"/>
            </a:pPr>
            <a:r>
              <a:rPr lang="en-US" sz="4000" dirty="0">
                <a:solidFill>
                  <a:srgbClr val="191919"/>
                </a:solidFill>
                <a:cs typeface="Sans pro light"/>
              </a:rPr>
              <a:t>Does not require repeat patient visit</a:t>
            </a:r>
          </a:p>
        </p:txBody>
      </p:sp>
    </p:spTree>
    <p:extLst>
      <p:ext uri="{BB962C8B-B14F-4D97-AF65-F5344CB8AC3E}">
        <p14:creationId xmlns:p14="http://schemas.microsoft.com/office/powerpoint/2010/main" val="203004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91399" y="2630205"/>
            <a:ext cx="11876047" cy="1682750"/>
          </a:xfrm>
        </p:spPr>
        <p:txBody>
          <a:bodyPr>
            <a:noAutofit/>
          </a:bodyPr>
          <a:lstStyle/>
          <a:p>
            <a:pPr algn="l"/>
            <a:r>
              <a:rPr lang="en-US" sz="6400" dirty="0">
                <a:solidFill>
                  <a:srgbClr val="191919"/>
                </a:solidFill>
                <a:latin typeface="+mn-lt"/>
              </a:rPr>
              <a:t>ConfirmMDx detects an epigenetic field effect associated with the presence of cancer at the DNA level</a:t>
            </a:r>
            <a:endParaRPr lang="en-US" sz="6400" dirty="0">
              <a:solidFill>
                <a:srgbClr val="191919"/>
              </a:solidFill>
              <a:latin typeface="+mn-lt"/>
            </a:endParaRPr>
          </a:p>
        </p:txBody>
      </p:sp>
      <p:pic>
        <p:nvPicPr>
          <p:cNvPr id="21" name="Picture 20"/>
          <p:cNvPicPr>
            <a:picLocks noChangeAspect="1"/>
          </p:cNvPicPr>
          <p:nvPr/>
        </p:nvPicPr>
        <p:blipFill>
          <a:blip r:embed="rId2"/>
          <a:stretch>
            <a:fillRect/>
          </a:stretch>
        </p:blipFill>
        <p:spPr>
          <a:xfrm>
            <a:off x="11049626" y="2508940"/>
            <a:ext cx="8594498" cy="9555155"/>
          </a:xfrm>
          <a:prstGeom prst="rect">
            <a:avLst/>
          </a:prstGeom>
          <a:ln>
            <a:noFill/>
          </a:ln>
          <a:effectLst>
            <a:outerShdw blurRad="292100" dist="139700" dir="2700000" algn="tl" rotWithShape="0">
              <a:srgbClr val="333333">
                <a:alpha val="65000"/>
              </a:srgbClr>
            </a:outerShdw>
          </a:effectLst>
        </p:spPr>
      </p:pic>
      <p:cxnSp>
        <p:nvCxnSpPr>
          <p:cNvPr id="22" name="Straight Connector 21"/>
          <p:cNvCxnSpPr/>
          <p:nvPr/>
        </p:nvCxnSpPr>
        <p:spPr>
          <a:xfrm flipH="1">
            <a:off x="9039231" y="9596943"/>
            <a:ext cx="3471591" cy="1833683"/>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9039231" y="8620854"/>
            <a:ext cx="3471591" cy="24405"/>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9039231" y="6232204"/>
            <a:ext cx="3228215" cy="822867"/>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972347" y="5720764"/>
            <a:ext cx="3903530" cy="887965"/>
            <a:chOff x="17929233" y="3524443"/>
            <a:chExt cx="3903529" cy="887967"/>
          </a:xfrm>
        </p:grpSpPr>
        <p:sp>
          <p:nvSpPr>
            <p:cNvPr id="26" name="Round Same Side Corner Rectangle 25"/>
            <p:cNvSpPr/>
            <p:nvPr/>
          </p:nvSpPr>
          <p:spPr>
            <a:xfrm rot="5400000">
              <a:off x="19504465" y="2084113"/>
              <a:ext cx="753065" cy="390352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3700" dirty="0">
                <a:latin typeface="Sans pro light"/>
              </a:endParaRPr>
            </a:p>
          </p:txBody>
        </p:sp>
        <p:sp>
          <p:nvSpPr>
            <p:cNvPr id="27" name="Rectangle 26"/>
            <p:cNvSpPr/>
            <p:nvPr/>
          </p:nvSpPr>
          <p:spPr>
            <a:xfrm>
              <a:off x="19101319" y="3524443"/>
              <a:ext cx="1559358" cy="667840"/>
            </a:xfrm>
            <a:prstGeom prst="rect">
              <a:avLst/>
            </a:prstGeom>
          </p:spPr>
          <p:txBody>
            <a:bodyPr wrap="none" lIns="219419" tIns="109710" rIns="219419" bIns="109710">
              <a:spAutoFit/>
            </a:bodyPr>
            <a:lstStyle/>
            <a:p>
              <a:pPr algn="ctr"/>
              <a:r>
                <a:rPr lang="en-US" sz="2900" dirty="0">
                  <a:solidFill>
                    <a:schemeClr val="bg1"/>
                  </a:solidFill>
                  <a:latin typeface="Lato Regular"/>
                  <a:ea typeface="Open Sans Light" panose="020B0306030504020204" pitchFamily="34" charset="0"/>
                  <a:cs typeface="Lato Regular"/>
                </a:rPr>
                <a:t>Biopsy</a:t>
              </a:r>
            </a:p>
          </p:txBody>
        </p:sp>
      </p:grpSp>
      <p:grpSp>
        <p:nvGrpSpPr>
          <p:cNvPr id="28" name="Group 27"/>
          <p:cNvGrpSpPr/>
          <p:nvPr/>
        </p:nvGrpSpPr>
        <p:grpSpPr>
          <a:xfrm>
            <a:off x="4972347" y="8116125"/>
            <a:ext cx="3903530" cy="875613"/>
            <a:chOff x="17929233" y="4391881"/>
            <a:chExt cx="3903529" cy="875613"/>
          </a:xfrm>
          <a:solidFill>
            <a:srgbClr val="E16D2E"/>
          </a:solidFill>
        </p:grpSpPr>
        <p:sp>
          <p:nvSpPr>
            <p:cNvPr id="29" name="Round Same Side Corner Rectangle 28"/>
            <p:cNvSpPr/>
            <p:nvPr/>
          </p:nvSpPr>
          <p:spPr>
            <a:xfrm rot="5400000">
              <a:off x="19504465" y="2939197"/>
              <a:ext cx="753065" cy="3903529"/>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3700" dirty="0">
                <a:latin typeface="Sans pro light"/>
              </a:endParaRPr>
            </a:p>
          </p:txBody>
        </p:sp>
        <p:sp>
          <p:nvSpPr>
            <p:cNvPr id="30" name="Rectangle 29"/>
            <p:cNvSpPr/>
            <p:nvPr/>
          </p:nvSpPr>
          <p:spPr>
            <a:xfrm>
              <a:off x="19056699" y="4391881"/>
              <a:ext cx="1648582" cy="667839"/>
            </a:xfrm>
            <a:prstGeom prst="rect">
              <a:avLst/>
            </a:prstGeom>
            <a:noFill/>
          </p:spPr>
          <p:txBody>
            <a:bodyPr wrap="none" lIns="219419" tIns="109710" rIns="219419" bIns="109710">
              <a:spAutoFit/>
            </a:bodyPr>
            <a:lstStyle/>
            <a:p>
              <a:pPr algn="ctr"/>
              <a:r>
                <a:rPr lang="en-US" sz="2900" dirty="0">
                  <a:solidFill>
                    <a:schemeClr val="bg1"/>
                  </a:solidFill>
                  <a:latin typeface="Lato Regular"/>
                  <a:ea typeface="Open Sans Light" panose="020B0306030504020204" pitchFamily="34" charset="0"/>
                  <a:cs typeface="Lato Regular"/>
                </a:rPr>
                <a:t>Cancer</a:t>
              </a:r>
            </a:p>
          </p:txBody>
        </p:sp>
      </p:grpSp>
      <p:grpSp>
        <p:nvGrpSpPr>
          <p:cNvPr id="31" name="Group 30"/>
          <p:cNvGrpSpPr/>
          <p:nvPr/>
        </p:nvGrpSpPr>
        <p:grpSpPr>
          <a:xfrm>
            <a:off x="4972347" y="10919182"/>
            <a:ext cx="3903530" cy="887965"/>
            <a:chOff x="17906953" y="6715907"/>
            <a:chExt cx="3903529" cy="887967"/>
          </a:xfrm>
        </p:grpSpPr>
        <p:sp>
          <p:nvSpPr>
            <p:cNvPr id="32" name="Round Same Side Corner Rectangle 31"/>
            <p:cNvSpPr/>
            <p:nvPr/>
          </p:nvSpPr>
          <p:spPr>
            <a:xfrm rot="5400000">
              <a:off x="19482185" y="5275577"/>
              <a:ext cx="753065" cy="390352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3700" dirty="0">
                <a:latin typeface="Sans pro light"/>
              </a:endParaRPr>
            </a:p>
          </p:txBody>
        </p:sp>
        <p:sp>
          <p:nvSpPr>
            <p:cNvPr id="33" name="Rectangle 32"/>
            <p:cNvSpPr/>
            <p:nvPr/>
          </p:nvSpPr>
          <p:spPr>
            <a:xfrm>
              <a:off x="18710412" y="6715907"/>
              <a:ext cx="2296613" cy="667840"/>
            </a:xfrm>
            <a:prstGeom prst="rect">
              <a:avLst/>
            </a:prstGeom>
          </p:spPr>
          <p:txBody>
            <a:bodyPr wrap="none" lIns="219419" tIns="109710" rIns="219419" bIns="109710">
              <a:spAutoFit/>
            </a:bodyPr>
            <a:lstStyle/>
            <a:p>
              <a:pPr algn="ctr"/>
              <a:r>
                <a:rPr lang="en-US" sz="2900" dirty="0">
                  <a:solidFill>
                    <a:schemeClr val="bg1"/>
                  </a:solidFill>
                  <a:latin typeface="Lato Regular"/>
                  <a:ea typeface="Open Sans Light" panose="020B0306030504020204" pitchFamily="34" charset="0"/>
                  <a:cs typeface="Lato Regular"/>
                </a:rPr>
                <a:t>Field Effect</a:t>
              </a:r>
            </a:p>
          </p:txBody>
        </p:sp>
      </p:grpSp>
      <p:sp>
        <p:nvSpPr>
          <p:cNvPr id="34" name="Rectangle 33"/>
          <p:cNvSpPr/>
          <p:nvPr/>
        </p:nvSpPr>
        <p:spPr>
          <a:xfrm>
            <a:off x="521192" y="12788477"/>
            <a:ext cx="21056867" cy="384698"/>
          </a:xfrm>
          <a:prstGeom prst="rect">
            <a:avLst/>
          </a:prstGeom>
          <a:noFill/>
        </p:spPr>
        <p:txBody>
          <a:bodyPr wrap="square" lIns="91421" tIns="45709" rIns="91421" bIns="45709">
            <a:spAutoFit/>
          </a:bodyPr>
          <a:lstStyle/>
          <a:p>
            <a:r>
              <a:rPr lang="en-US" sz="1900" dirty="0">
                <a:solidFill>
                  <a:srgbClr val="000000"/>
                </a:solidFill>
                <a:latin typeface="Helvetica"/>
                <a:cs typeface="Helvetica"/>
              </a:rPr>
              <a:t>Henrique R, et al:,</a:t>
            </a:r>
            <a:r>
              <a:rPr lang="en-US" sz="1900" dirty="0" err="1">
                <a:solidFill>
                  <a:srgbClr val="000000"/>
                </a:solidFill>
                <a:latin typeface="Helvetica"/>
                <a:cs typeface="Helvetica"/>
              </a:rPr>
              <a:t>Mol</a:t>
            </a:r>
            <a:r>
              <a:rPr lang="en-US" sz="1900" dirty="0">
                <a:solidFill>
                  <a:srgbClr val="000000"/>
                </a:solidFill>
                <a:latin typeface="Helvetica"/>
                <a:cs typeface="Helvetica"/>
              </a:rPr>
              <a:t> Cancer Res 2006;4:1-8</a:t>
            </a:r>
          </a:p>
        </p:txBody>
      </p:sp>
      <p:sp>
        <p:nvSpPr>
          <p:cNvPr id="18" name="Title 1"/>
          <p:cNvSpPr txBox="1">
            <a:spLocks/>
          </p:cNvSpPr>
          <p:nvPr/>
        </p:nvSpPr>
        <p:spPr>
          <a:xfrm>
            <a:off x="988447" y="11430000"/>
            <a:ext cx="21948458" cy="2286000"/>
          </a:xfrm>
          <a:prstGeom prst="rect">
            <a:avLst/>
          </a:prstGeom>
        </p:spPr>
        <p:txBody>
          <a:bodyPr vert="horz" lIns="217490" tIns="108745" rIns="217490" bIns="108745" rtlCol="0" anchor="ctr">
            <a:normAutofit/>
          </a:bodyPr>
          <a:lstStyle>
            <a:lvl1pPr algn="ctr" defTabSz="1087444" rtl="0" eaLnBrk="1" latinLnBrk="0" hangingPunct="1">
              <a:spcBef>
                <a:spcPct val="0"/>
              </a:spcBef>
              <a:buNone/>
              <a:defRPr sz="6000" kern="1200">
                <a:solidFill>
                  <a:srgbClr val="F68A00"/>
                </a:solidFill>
                <a:latin typeface="Sans pro light"/>
                <a:ea typeface="+mj-ea"/>
                <a:cs typeface="Sans pro light"/>
              </a:defRPr>
            </a:lvl1pPr>
          </a:lstStyle>
          <a:p>
            <a:r>
              <a:rPr lang="en-US" dirty="0" smtClean="0">
                <a:solidFill>
                  <a:srgbClr val="191919"/>
                </a:solidFill>
                <a:latin typeface="+mn-lt"/>
              </a:rPr>
              <a:t>The Needle May Miss the Cancer</a:t>
            </a:r>
            <a:endParaRPr lang="en-US" dirty="0">
              <a:solidFill>
                <a:srgbClr val="191919"/>
              </a:solidFill>
              <a:latin typeface="+mn-lt"/>
            </a:endParaRPr>
          </a:p>
        </p:txBody>
      </p:sp>
      <p:sp>
        <p:nvSpPr>
          <p:cNvPr id="20" name="Content Placeholder 2"/>
          <p:cNvSpPr txBox="1">
            <a:spLocks/>
          </p:cNvSpPr>
          <p:nvPr/>
        </p:nvSpPr>
        <p:spPr>
          <a:xfrm>
            <a:off x="16694925" y="1352080"/>
            <a:ext cx="7692250" cy="5921749"/>
          </a:xfrm>
          <a:prstGeom prst="rect">
            <a:avLst/>
          </a:prstGeom>
        </p:spPr>
        <p:txBody>
          <a:bodyPr>
            <a:normAutofit/>
          </a:bodyPr>
          <a:lst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a:lstStyle>
          <a:p>
            <a:pPr marL="685800" indent="-685800" algn="l">
              <a:buFont typeface="Arial"/>
              <a:buChar char="•"/>
            </a:pPr>
            <a:r>
              <a:rPr lang="en-US" sz="4000" dirty="0" smtClean="0">
                <a:solidFill>
                  <a:srgbClr val="191919"/>
                </a:solidFill>
                <a:latin typeface="+mn-lt"/>
              </a:rPr>
              <a:t>Foci heterogeneity and multi-</a:t>
            </a:r>
            <a:r>
              <a:rPr lang="en-US" sz="4000" dirty="0" err="1" smtClean="0">
                <a:solidFill>
                  <a:srgbClr val="191919"/>
                </a:solidFill>
                <a:latin typeface="+mn-lt"/>
              </a:rPr>
              <a:t>focality</a:t>
            </a:r>
            <a:endParaRPr lang="en-US" sz="4000" dirty="0" smtClean="0">
              <a:solidFill>
                <a:srgbClr val="191919"/>
              </a:solidFill>
              <a:latin typeface="+mn-lt"/>
            </a:endParaRPr>
          </a:p>
          <a:p>
            <a:pPr marL="685800" indent="-685800" algn="l">
              <a:buFont typeface="Arial"/>
              <a:buChar char="•"/>
            </a:pPr>
            <a:r>
              <a:rPr lang="en-US" sz="4000" dirty="0" smtClean="0">
                <a:solidFill>
                  <a:srgbClr val="191919"/>
                </a:solidFill>
                <a:latin typeface="+mn-lt"/>
              </a:rPr>
              <a:t>&lt;1% of gland is sampled</a:t>
            </a:r>
          </a:p>
          <a:p>
            <a:pPr marL="685800" indent="-685800" algn="l">
              <a:buFont typeface="Arial"/>
              <a:buChar char="•"/>
            </a:pPr>
            <a:r>
              <a:rPr lang="en-US" sz="4000" dirty="0" smtClean="0">
                <a:solidFill>
                  <a:srgbClr val="191919"/>
                </a:solidFill>
                <a:latin typeface="+mn-lt"/>
              </a:rPr>
              <a:t>Anterior region difficult to sample</a:t>
            </a:r>
            <a:endParaRPr lang="en-US" sz="4000" dirty="0">
              <a:solidFill>
                <a:srgbClr val="191919"/>
              </a:solidFill>
              <a:latin typeface="+mn-lt"/>
            </a:endParaRPr>
          </a:p>
        </p:txBody>
      </p:sp>
    </p:spTree>
    <p:extLst>
      <p:ext uri="{BB962C8B-B14F-4D97-AF65-F5344CB8AC3E}">
        <p14:creationId xmlns:p14="http://schemas.microsoft.com/office/powerpoint/2010/main" val="221262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28</a:t>
            </a:fld>
            <a:endParaRPr lang="en-US" dirty="0"/>
          </a:p>
        </p:txBody>
      </p:sp>
      <p:sp>
        <p:nvSpPr>
          <p:cNvPr id="2" name="Title 1"/>
          <p:cNvSpPr>
            <a:spLocks noGrp="1"/>
          </p:cNvSpPr>
          <p:nvPr>
            <p:ph type="ctrTitle"/>
          </p:nvPr>
        </p:nvSpPr>
        <p:spPr>
          <a:xfrm>
            <a:off x="1216152" y="1379913"/>
            <a:ext cx="20729099" cy="1133518"/>
          </a:xfrm>
        </p:spPr>
        <p:txBody>
          <a:bodyPr>
            <a:noAutofit/>
          </a:bodyPr>
          <a:lstStyle/>
          <a:p>
            <a:pPr algn="l"/>
            <a:r>
              <a:rPr lang="en-US" b="1" dirty="0" smtClean="0">
                <a:solidFill>
                  <a:srgbClr val="191919"/>
                </a:solidFill>
                <a:latin typeface="+mn-lt"/>
              </a:rPr>
              <a:t>Genetics vs. Epigenetics</a:t>
            </a:r>
            <a:endParaRPr lang="en-US" b="1" dirty="0">
              <a:solidFill>
                <a:srgbClr val="191919"/>
              </a:solidFill>
              <a:latin typeface="+mn-lt"/>
            </a:endParaRPr>
          </a:p>
        </p:txBody>
      </p:sp>
      <p:sp>
        <p:nvSpPr>
          <p:cNvPr id="3" name="Subtitle 2"/>
          <p:cNvSpPr>
            <a:spLocks noGrp="1"/>
          </p:cNvSpPr>
          <p:nvPr>
            <p:ph type="subTitle" idx="1"/>
          </p:nvPr>
        </p:nvSpPr>
        <p:spPr>
          <a:xfrm>
            <a:off x="1216152" y="2171959"/>
            <a:ext cx="21292704" cy="1075881"/>
          </a:xfrm>
        </p:spPr>
        <p:txBody>
          <a:bodyPr>
            <a:noAutofit/>
          </a:bodyPr>
          <a:lstStyle/>
          <a:p>
            <a:pPr algn="l"/>
            <a:r>
              <a:rPr lang="en-US" sz="4400" b="1" dirty="0" smtClean="0">
                <a:solidFill>
                  <a:srgbClr val="191919"/>
                </a:solidFill>
                <a:latin typeface="+mn-lt"/>
              </a:rPr>
              <a:t>DNA </a:t>
            </a:r>
            <a:r>
              <a:rPr lang="en-US" sz="4400" b="1" dirty="0" smtClean="0">
                <a:solidFill>
                  <a:srgbClr val="191919"/>
                </a:solidFill>
                <a:latin typeface="+mn-lt"/>
              </a:rPr>
              <a:t>Methylation</a:t>
            </a:r>
            <a:endParaRPr lang="en-US" sz="4400" b="1" dirty="0">
              <a:solidFill>
                <a:srgbClr val="191919"/>
              </a:solidFill>
              <a:latin typeface="+mn-lt"/>
            </a:endParaRPr>
          </a:p>
        </p:txBody>
      </p:sp>
      <p:grpSp>
        <p:nvGrpSpPr>
          <p:cNvPr id="10" name="Group 9"/>
          <p:cNvGrpSpPr>
            <a:grpSpLocks noChangeAspect="1"/>
          </p:cNvGrpSpPr>
          <p:nvPr/>
        </p:nvGrpSpPr>
        <p:grpSpPr>
          <a:xfrm>
            <a:off x="2473950" y="8734941"/>
            <a:ext cx="18666729" cy="3526331"/>
            <a:chOff x="1852917" y="4037839"/>
            <a:chExt cx="20705220" cy="5958404"/>
          </a:xfrm>
        </p:grpSpPr>
        <p:pic>
          <p:nvPicPr>
            <p:cNvPr id="7" name="Picture 6"/>
            <p:cNvPicPr>
              <a:picLocks noChangeAspect="1"/>
            </p:cNvPicPr>
            <p:nvPr/>
          </p:nvPicPr>
          <p:blipFill>
            <a:blip r:embed="rId3"/>
            <a:stretch>
              <a:fillRect/>
            </a:stretch>
          </p:blipFill>
          <p:spPr>
            <a:xfrm>
              <a:off x="1852917" y="5187684"/>
              <a:ext cx="9901361" cy="3960545"/>
            </a:xfrm>
            <a:prstGeom prst="rect">
              <a:avLst/>
            </a:prstGeom>
          </p:spPr>
        </p:pic>
        <p:pic>
          <p:nvPicPr>
            <p:cNvPr id="9" name="Picture 8"/>
            <p:cNvPicPr>
              <a:picLocks noChangeAspect="1"/>
            </p:cNvPicPr>
            <p:nvPr/>
          </p:nvPicPr>
          <p:blipFill>
            <a:blip r:embed="rId4"/>
            <a:stretch>
              <a:fillRect/>
            </a:stretch>
          </p:blipFill>
          <p:spPr>
            <a:xfrm>
              <a:off x="14140709" y="4037839"/>
              <a:ext cx="8417428" cy="5958404"/>
            </a:xfrm>
            <a:prstGeom prst="rect">
              <a:avLst/>
            </a:prstGeom>
          </p:spPr>
        </p:pic>
      </p:grpSp>
      <p:sp>
        <p:nvSpPr>
          <p:cNvPr id="11" name="TextBox 10"/>
          <p:cNvSpPr txBox="1">
            <a:spLocks noChangeAspect="1"/>
          </p:cNvSpPr>
          <p:nvPr/>
        </p:nvSpPr>
        <p:spPr>
          <a:xfrm>
            <a:off x="10690603" y="10449442"/>
            <a:ext cx="3612848" cy="754053"/>
          </a:xfrm>
          <a:prstGeom prst="rect">
            <a:avLst/>
          </a:prstGeom>
          <a:noFill/>
        </p:spPr>
        <p:txBody>
          <a:bodyPr wrap="square" rtlCol="0">
            <a:spAutoFit/>
          </a:bodyPr>
          <a:lstStyle/>
          <a:p>
            <a:pPr algn="ctr"/>
            <a:r>
              <a:rPr lang="en-US" b="1" dirty="0" smtClean="0">
                <a:solidFill>
                  <a:srgbClr val="000090"/>
                </a:solidFill>
                <a:latin typeface="Open sans light"/>
                <a:cs typeface="Open sans light"/>
              </a:rPr>
              <a:t>VS.</a:t>
            </a:r>
            <a:endParaRPr lang="en-US" b="1" dirty="0">
              <a:solidFill>
                <a:srgbClr val="000090"/>
              </a:solidFill>
              <a:latin typeface="Open sans light"/>
              <a:cs typeface="Open sans light"/>
            </a:endParaRPr>
          </a:p>
        </p:txBody>
      </p:sp>
      <p:sp>
        <p:nvSpPr>
          <p:cNvPr id="4" name="TextBox 3"/>
          <p:cNvSpPr txBox="1"/>
          <p:nvPr/>
        </p:nvSpPr>
        <p:spPr>
          <a:xfrm>
            <a:off x="1166871" y="4672290"/>
            <a:ext cx="21341985" cy="4062651"/>
          </a:xfrm>
          <a:prstGeom prst="rect">
            <a:avLst/>
          </a:prstGeom>
          <a:noFill/>
        </p:spPr>
        <p:txBody>
          <a:bodyPr wrap="square" rtlCol="0">
            <a:spAutoFit/>
          </a:bodyPr>
          <a:lstStyle/>
          <a:p>
            <a:pPr marL="571500" indent="-571500">
              <a:buClr>
                <a:schemeClr val="accent2"/>
              </a:buClr>
              <a:buFont typeface="Wingdings" charset="2"/>
              <a:buChar char="§"/>
            </a:pPr>
            <a:r>
              <a:rPr lang="en-US" b="1" dirty="0">
                <a:solidFill>
                  <a:schemeClr val="bg1">
                    <a:lumMod val="10000"/>
                  </a:schemeClr>
                </a:solidFill>
              </a:rPr>
              <a:t>E</a:t>
            </a:r>
            <a:r>
              <a:rPr lang="en-US" b="1" dirty="0" smtClean="0">
                <a:solidFill>
                  <a:schemeClr val="bg1">
                    <a:lumMod val="10000"/>
                  </a:schemeClr>
                </a:solidFill>
              </a:rPr>
              <a:t>pigenetics</a:t>
            </a:r>
            <a:r>
              <a:rPr lang="en-US" dirty="0" smtClean="0">
                <a:solidFill>
                  <a:schemeClr val="bg1">
                    <a:lumMod val="10000"/>
                  </a:schemeClr>
                </a:solidFill>
              </a:rPr>
              <a:t> </a:t>
            </a:r>
            <a:r>
              <a:rPr lang="en-US" dirty="0">
                <a:solidFill>
                  <a:schemeClr val="bg1">
                    <a:lumMod val="10000"/>
                  </a:schemeClr>
                </a:solidFill>
              </a:rPr>
              <a:t>refers to </a:t>
            </a:r>
            <a:r>
              <a:rPr lang="en-US" dirty="0" smtClean="0">
                <a:solidFill>
                  <a:schemeClr val="bg1">
                    <a:lumMod val="10000"/>
                  </a:schemeClr>
                </a:solidFill>
              </a:rPr>
              <a:t>changes </a:t>
            </a:r>
            <a:r>
              <a:rPr lang="en-US" dirty="0">
                <a:solidFill>
                  <a:schemeClr val="bg1">
                    <a:lumMod val="10000"/>
                  </a:schemeClr>
                </a:solidFill>
              </a:rPr>
              <a:t>in gene expression (active </a:t>
            </a:r>
            <a:r>
              <a:rPr lang="en-US" dirty="0" smtClean="0">
                <a:solidFill>
                  <a:schemeClr val="bg1">
                    <a:lumMod val="10000"/>
                  </a:schemeClr>
                </a:solidFill>
              </a:rPr>
              <a:t>vs. inactivated </a:t>
            </a:r>
            <a:r>
              <a:rPr lang="en-US" dirty="0">
                <a:solidFill>
                  <a:schemeClr val="bg1">
                    <a:lumMod val="10000"/>
                  </a:schemeClr>
                </a:solidFill>
              </a:rPr>
              <a:t>genes) that does not involve </a:t>
            </a:r>
            <a:r>
              <a:rPr lang="en-US" dirty="0" smtClean="0">
                <a:solidFill>
                  <a:schemeClr val="bg1">
                    <a:lumMod val="10000"/>
                  </a:schemeClr>
                </a:solidFill>
              </a:rPr>
              <a:t>alterations </a:t>
            </a:r>
            <a:r>
              <a:rPr lang="en-US" dirty="0">
                <a:solidFill>
                  <a:schemeClr val="bg1">
                    <a:lumMod val="10000"/>
                  </a:schemeClr>
                </a:solidFill>
              </a:rPr>
              <a:t>to the underlying DNA sequence; a change in phenotype without a change in genotype</a:t>
            </a:r>
            <a:r>
              <a:rPr lang="en-US" dirty="0" smtClean="0">
                <a:solidFill>
                  <a:schemeClr val="bg1">
                    <a:lumMod val="10000"/>
                  </a:schemeClr>
                </a:solidFill>
              </a:rPr>
              <a:t>.</a:t>
            </a:r>
          </a:p>
          <a:p>
            <a:pPr>
              <a:buClr>
                <a:schemeClr val="accent2"/>
              </a:buClr>
            </a:pPr>
            <a:endParaRPr lang="en-US" dirty="0">
              <a:solidFill>
                <a:schemeClr val="bg1">
                  <a:lumMod val="10000"/>
                </a:schemeClr>
              </a:solidFill>
            </a:endParaRPr>
          </a:p>
          <a:p>
            <a:pPr marL="571500" indent="-571500">
              <a:buClr>
                <a:schemeClr val="accent2"/>
              </a:buClr>
              <a:buFont typeface="Wingdings" charset="2"/>
              <a:buChar char="§"/>
            </a:pPr>
            <a:r>
              <a:rPr lang="en-US" b="1" dirty="0" smtClean="0">
                <a:solidFill>
                  <a:schemeClr val="bg1">
                    <a:lumMod val="10000"/>
                  </a:schemeClr>
                </a:solidFill>
              </a:rPr>
              <a:t>Genetics</a:t>
            </a:r>
            <a:r>
              <a:rPr lang="en-US" dirty="0" smtClean="0">
                <a:solidFill>
                  <a:schemeClr val="bg1">
                    <a:lumMod val="10000"/>
                  </a:schemeClr>
                </a:solidFill>
              </a:rPr>
              <a:t> refers to heredity </a:t>
            </a:r>
            <a:r>
              <a:rPr lang="en-US" dirty="0">
                <a:solidFill>
                  <a:schemeClr val="bg1">
                    <a:lumMod val="10000"/>
                  </a:schemeClr>
                </a:solidFill>
              </a:rPr>
              <a:t>or how the characteristics of living things are transmitted from one generation to the </a:t>
            </a:r>
            <a:r>
              <a:rPr lang="en-US" dirty="0" smtClean="0">
                <a:solidFill>
                  <a:schemeClr val="bg1">
                    <a:lumMod val="10000"/>
                  </a:schemeClr>
                </a:solidFill>
              </a:rPr>
              <a:t>next, </a:t>
            </a:r>
            <a:r>
              <a:rPr lang="en-US" b="1" dirty="0" smtClean="0">
                <a:solidFill>
                  <a:schemeClr val="bg1">
                    <a:lumMod val="10000"/>
                  </a:schemeClr>
                </a:solidFill>
              </a:rPr>
              <a:t>genes</a:t>
            </a:r>
            <a:r>
              <a:rPr lang="en-US" dirty="0" smtClean="0">
                <a:solidFill>
                  <a:schemeClr val="bg1">
                    <a:lumMod val="10000"/>
                  </a:schemeClr>
                </a:solidFill>
              </a:rPr>
              <a:t>, origin, cannot be changed.</a:t>
            </a:r>
            <a:endParaRPr lang="en-US" dirty="0">
              <a:solidFill>
                <a:schemeClr val="bg1">
                  <a:lumMod val="10000"/>
                </a:schemeClr>
              </a:solidFill>
            </a:endParaRPr>
          </a:p>
        </p:txBody>
      </p:sp>
    </p:spTree>
    <p:extLst>
      <p:ext uri="{BB962C8B-B14F-4D97-AF65-F5344CB8AC3E}">
        <p14:creationId xmlns:p14="http://schemas.microsoft.com/office/powerpoint/2010/main" val="367154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68CE9-3F3D-1446-A027-4B4CDD3883B0}" type="slidenum">
              <a:rPr lang="en-US" smtClean="0"/>
              <a:t>29</a:t>
            </a:fld>
            <a:endParaRPr lang="en-US"/>
          </a:p>
        </p:txBody>
      </p:sp>
      <p:sp>
        <p:nvSpPr>
          <p:cNvPr id="3" name="Title 2"/>
          <p:cNvSpPr>
            <a:spLocks noGrp="1"/>
          </p:cNvSpPr>
          <p:nvPr>
            <p:ph type="ctrTitle"/>
          </p:nvPr>
        </p:nvSpPr>
        <p:spPr>
          <a:xfrm>
            <a:off x="951573" y="1150935"/>
            <a:ext cx="20729099" cy="1133518"/>
          </a:xfrm>
        </p:spPr>
        <p:txBody>
          <a:bodyPr/>
          <a:lstStyle/>
          <a:p>
            <a:pPr algn="l"/>
            <a:r>
              <a:rPr lang="en-US" b="1" dirty="0" smtClean="0">
                <a:solidFill>
                  <a:srgbClr val="191919"/>
                </a:solidFill>
                <a:latin typeface="+mn-lt"/>
              </a:rPr>
              <a:t>Clinical</a:t>
            </a:r>
            <a:r>
              <a:rPr lang="en-US" b="1" dirty="0" smtClean="0">
                <a:solidFill>
                  <a:srgbClr val="191919"/>
                </a:solidFill>
              </a:rPr>
              <a:t> Validation</a:t>
            </a:r>
            <a:endParaRPr lang="en-US" b="1" dirty="0">
              <a:solidFill>
                <a:srgbClr val="191919"/>
              </a:solidFill>
            </a:endParaRPr>
          </a:p>
        </p:txBody>
      </p:sp>
      <p:sp>
        <p:nvSpPr>
          <p:cNvPr id="4" name="Subtitle 3"/>
          <p:cNvSpPr>
            <a:spLocks noGrp="1"/>
          </p:cNvSpPr>
          <p:nvPr>
            <p:ph type="subTitle" idx="1"/>
          </p:nvPr>
        </p:nvSpPr>
        <p:spPr>
          <a:xfrm>
            <a:off x="1575035" y="2179532"/>
            <a:ext cx="20655937" cy="1075880"/>
          </a:xfrm>
        </p:spPr>
        <p:txBody>
          <a:bodyPr/>
          <a:lstStyle/>
          <a:p>
            <a:pPr algn="l"/>
            <a:r>
              <a:rPr lang="en-US" dirty="0" smtClean="0">
                <a:solidFill>
                  <a:srgbClr val="191919"/>
                </a:solidFill>
                <a:latin typeface="+mj-lt"/>
              </a:rPr>
              <a:t>Journal of Urology 2013</a:t>
            </a:r>
            <a:endParaRPr lang="en-US" dirty="0">
              <a:solidFill>
                <a:srgbClr val="191919"/>
              </a:solidFill>
              <a:latin typeface="+mj-lt"/>
            </a:endParaRPr>
          </a:p>
        </p:txBody>
      </p:sp>
      <p:sp>
        <p:nvSpPr>
          <p:cNvPr id="6" name="Rectangle 5"/>
          <p:cNvSpPr/>
          <p:nvPr/>
        </p:nvSpPr>
        <p:spPr>
          <a:xfrm>
            <a:off x="1205169" y="3317430"/>
            <a:ext cx="21976843" cy="9094774"/>
          </a:xfrm>
          <a:prstGeom prst="rect">
            <a:avLst/>
          </a:prstGeom>
        </p:spPr>
        <p:txBody>
          <a:bodyPr wrap="square" lIns="91421" tIns="45709" rIns="91421" bIns="45709">
            <a:spAutoFit/>
          </a:bodyPr>
          <a:lstStyle/>
          <a:p>
            <a:pPr algn="ctr"/>
            <a:r>
              <a:rPr lang="en-US" b="1" dirty="0" smtClean="0">
                <a:solidFill>
                  <a:srgbClr val="191919"/>
                </a:solidFill>
                <a:cs typeface="Helvetica"/>
              </a:rPr>
              <a:t>Clinical </a:t>
            </a:r>
            <a:r>
              <a:rPr lang="en-US" b="1" dirty="0">
                <a:solidFill>
                  <a:srgbClr val="191919"/>
                </a:solidFill>
                <a:cs typeface="Helvetica"/>
              </a:rPr>
              <a:t>Utility of an Epigenetic Assay to Detect Occult Prostate Cancer in Histopathologically Negative Biopsies: Results of the MATLOC Study</a:t>
            </a:r>
          </a:p>
          <a:p>
            <a:endParaRPr lang="en-US" dirty="0">
              <a:solidFill>
                <a:srgbClr val="191919"/>
              </a:solidFill>
              <a:cs typeface="Helvetica"/>
            </a:endParaRPr>
          </a:p>
          <a:p>
            <a:r>
              <a:rPr lang="en-US" sz="3700" b="1" dirty="0">
                <a:solidFill>
                  <a:srgbClr val="191919"/>
                </a:solidFill>
                <a:cs typeface="Helvetica"/>
              </a:rPr>
              <a:t>Study Design: </a:t>
            </a:r>
          </a:p>
          <a:p>
            <a:pPr marL="571375" indent="-571375">
              <a:buFont typeface="Arial"/>
              <a:buChar char="•"/>
            </a:pPr>
            <a:r>
              <a:rPr lang="en-US" sz="3700" dirty="0">
                <a:solidFill>
                  <a:srgbClr val="191919"/>
                </a:solidFill>
                <a:cs typeface="Helvetica"/>
              </a:rPr>
              <a:t>483 men with previous negative biopsy</a:t>
            </a:r>
          </a:p>
          <a:p>
            <a:pPr marL="571375" indent="-571375">
              <a:buFont typeface="Arial"/>
              <a:buChar char="•"/>
            </a:pPr>
            <a:r>
              <a:rPr lang="en-US" sz="3700" dirty="0">
                <a:solidFill>
                  <a:srgbClr val="191919"/>
                </a:solidFill>
                <a:cs typeface="Helvetica"/>
              </a:rPr>
              <a:t>Parameters: age, PSA level, DRE, pathology, epigenetic panel</a:t>
            </a:r>
          </a:p>
          <a:p>
            <a:endParaRPr lang="en-US" sz="3700" dirty="0">
              <a:solidFill>
                <a:srgbClr val="191919"/>
              </a:solidFill>
              <a:cs typeface="Helvetica"/>
            </a:endParaRPr>
          </a:p>
          <a:p>
            <a:r>
              <a:rPr lang="en-US" sz="3700" b="1" dirty="0">
                <a:solidFill>
                  <a:srgbClr val="191919"/>
                </a:solidFill>
                <a:cs typeface="Helvetica"/>
              </a:rPr>
              <a:t>ConfirmMDx Overall Performance:</a:t>
            </a:r>
          </a:p>
          <a:p>
            <a:pPr marL="571375" indent="-571375">
              <a:buFont typeface="Arial"/>
              <a:buChar char="•"/>
            </a:pPr>
            <a:r>
              <a:rPr lang="en-US" sz="3700" dirty="0">
                <a:solidFill>
                  <a:srgbClr val="191919"/>
                </a:solidFill>
                <a:cs typeface="Helvetica"/>
              </a:rPr>
              <a:t>Negative Predictive Value of 90% over standard histopathology (~75%)</a:t>
            </a:r>
          </a:p>
          <a:p>
            <a:pPr marL="571375" indent="-571375">
              <a:buFont typeface="Arial"/>
              <a:buChar char="•"/>
            </a:pPr>
            <a:r>
              <a:rPr lang="en-US" sz="3700" dirty="0">
                <a:solidFill>
                  <a:srgbClr val="191919"/>
                </a:solidFill>
                <a:cs typeface="Helvetica"/>
              </a:rPr>
              <a:t>ConfirmMDx is the most significant independent predictor of cancer detection on repeat biopsy with Odds Ratio of 3.17 (p-value 0.0001)</a:t>
            </a:r>
          </a:p>
          <a:p>
            <a:pPr marL="571375" indent="-571375">
              <a:buFont typeface="Arial"/>
              <a:buChar char="•"/>
            </a:pPr>
            <a:r>
              <a:rPr lang="en-US" sz="3700" dirty="0">
                <a:solidFill>
                  <a:srgbClr val="191919"/>
                </a:solidFill>
                <a:cs typeface="Helvetica"/>
              </a:rPr>
              <a:t>Improved stratification of patients leads to more informed repeat biopsy decisions and reduction of unnecessary repeat biopsies</a:t>
            </a:r>
          </a:p>
          <a:p>
            <a:endParaRPr lang="en-US" dirty="0">
              <a:solidFill>
                <a:srgbClr val="191919"/>
              </a:solidFill>
              <a:cs typeface="Helvetica"/>
            </a:endParaRPr>
          </a:p>
          <a:p>
            <a:endParaRPr lang="en-US" dirty="0">
              <a:solidFill>
                <a:srgbClr val="191919"/>
              </a:solidFill>
              <a:cs typeface="Helvetica"/>
            </a:endParaRPr>
          </a:p>
        </p:txBody>
      </p:sp>
    </p:spTree>
    <p:extLst>
      <p:ext uri="{BB962C8B-B14F-4D97-AF65-F5344CB8AC3E}">
        <p14:creationId xmlns:p14="http://schemas.microsoft.com/office/powerpoint/2010/main" val="4790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90305" y="4260851"/>
            <a:ext cx="20729099" cy="5989621"/>
          </a:xfrm>
        </p:spPr>
        <p:txBody>
          <a:bodyPr>
            <a:normAutofit fontScale="90000"/>
          </a:bodyPr>
          <a:lstStyle/>
          <a:p>
            <a:pPr algn="l"/>
            <a:r>
              <a:rPr lang="en-US" sz="8400" b="1" dirty="0" err="1" smtClean="0">
                <a:solidFill>
                  <a:schemeClr val="bg1">
                    <a:lumMod val="10000"/>
                  </a:schemeClr>
                </a:solidFill>
                <a:latin typeface="+mn-lt"/>
              </a:rPr>
              <a:t>MDxHealth</a:t>
            </a:r>
            <a:r>
              <a:rPr lang="en-US" sz="8400" b="1" dirty="0" smtClean="0">
                <a:solidFill>
                  <a:schemeClr val="bg1">
                    <a:lumMod val="10000"/>
                  </a:schemeClr>
                </a:solidFill>
                <a:latin typeface="+mn-lt"/>
              </a:rPr>
              <a:t> Has Two </a:t>
            </a:r>
            <a:r>
              <a:rPr lang="en-US" sz="8400" b="1" dirty="0">
                <a:solidFill>
                  <a:schemeClr val="bg1">
                    <a:lumMod val="10000"/>
                  </a:schemeClr>
                </a:solidFill>
                <a:latin typeface="+mn-lt"/>
              </a:rPr>
              <a:t>Prostate Cancer Products </a:t>
            </a:r>
            <a:r>
              <a:rPr lang="en-US" sz="8000" dirty="0" smtClean="0">
                <a:solidFill>
                  <a:schemeClr val="bg1">
                    <a:lumMod val="10000"/>
                  </a:schemeClr>
                </a:solidFill>
                <a:latin typeface="+mn-lt"/>
              </a:rPr>
              <a:t/>
            </a:r>
            <a:br>
              <a:rPr lang="en-US" sz="8000" dirty="0" smtClean="0">
                <a:solidFill>
                  <a:schemeClr val="bg1">
                    <a:lumMod val="10000"/>
                  </a:schemeClr>
                </a:solidFill>
                <a:latin typeface="+mn-lt"/>
              </a:rPr>
            </a:br>
            <a:r>
              <a:rPr lang="en-US" sz="8000" dirty="0">
                <a:solidFill>
                  <a:schemeClr val="bg1">
                    <a:lumMod val="10000"/>
                  </a:schemeClr>
                </a:solidFill>
                <a:latin typeface="+mn-lt"/>
              </a:rPr>
              <a:t/>
            </a:r>
            <a:br>
              <a:rPr lang="en-US" sz="8000" dirty="0">
                <a:solidFill>
                  <a:schemeClr val="bg1">
                    <a:lumMod val="10000"/>
                  </a:schemeClr>
                </a:solidFill>
                <a:latin typeface="+mn-lt"/>
              </a:rPr>
            </a:br>
            <a:r>
              <a:rPr lang="en-US" sz="8000" dirty="0" smtClean="0">
                <a:solidFill>
                  <a:schemeClr val="bg1">
                    <a:lumMod val="10000"/>
                  </a:schemeClr>
                </a:solidFill>
                <a:latin typeface="+mn-lt"/>
              </a:rPr>
              <a:t>1</a:t>
            </a:r>
            <a:r>
              <a:rPr lang="en-US" sz="8000" dirty="0">
                <a:solidFill>
                  <a:schemeClr val="bg1">
                    <a:lumMod val="10000"/>
                  </a:schemeClr>
                </a:solidFill>
                <a:latin typeface="+mn-lt"/>
              </a:rPr>
              <a:t>.SelectMDx </a:t>
            </a:r>
            <a:r>
              <a:rPr lang="en-US" sz="8000" dirty="0">
                <a:solidFill>
                  <a:schemeClr val="bg1">
                    <a:lumMod val="10000"/>
                  </a:schemeClr>
                </a:solidFill>
                <a:latin typeface="+mn-lt"/>
              </a:rPr>
              <a:t>for Prostate Cancer</a:t>
            </a:r>
            <a:br>
              <a:rPr lang="en-US" sz="8000" dirty="0">
                <a:solidFill>
                  <a:schemeClr val="bg1">
                    <a:lumMod val="10000"/>
                  </a:schemeClr>
                </a:solidFill>
                <a:latin typeface="+mn-lt"/>
              </a:rPr>
            </a:br>
            <a:r>
              <a:rPr lang="en-US" sz="5300" dirty="0">
                <a:solidFill>
                  <a:schemeClr val="bg1">
                    <a:lumMod val="10000"/>
                  </a:schemeClr>
                </a:solidFill>
                <a:latin typeface="+mn-lt"/>
              </a:rPr>
              <a:t>A non-invasive urine assay to improve patient selection for initial </a:t>
            </a:r>
            <a:r>
              <a:rPr lang="en-US" sz="5300" dirty="0">
                <a:solidFill>
                  <a:schemeClr val="bg1">
                    <a:lumMod val="10000"/>
                  </a:schemeClr>
                </a:solidFill>
                <a:latin typeface="+mn-lt"/>
              </a:rPr>
              <a:t>biopsy</a:t>
            </a:r>
            <a:br>
              <a:rPr lang="en-US" sz="5300" dirty="0">
                <a:solidFill>
                  <a:schemeClr val="bg1">
                    <a:lumMod val="10000"/>
                  </a:schemeClr>
                </a:solidFill>
                <a:latin typeface="+mn-lt"/>
              </a:rPr>
            </a:br>
            <a:r>
              <a:rPr lang="en-US" sz="8000" dirty="0">
                <a:solidFill>
                  <a:schemeClr val="bg1">
                    <a:lumMod val="10000"/>
                  </a:schemeClr>
                </a:solidFill>
                <a:latin typeface="+mn-lt"/>
              </a:rPr>
              <a:t/>
            </a:r>
            <a:br>
              <a:rPr lang="en-US" sz="8000" dirty="0">
                <a:solidFill>
                  <a:schemeClr val="bg1">
                    <a:lumMod val="10000"/>
                  </a:schemeClr>
                </a:solidFill>
                <a:latin typeface="+mn-lt"/>
              </a:rPr>
            </a:br>
            <a:r>
              <a:rPr lang="en-US" sz="8000" dirty="0" smtClean="0">
                <a:solidFill>
                  <a:schemeClr val="bg1">
                    <a:lumMod val="10000"/>
                  </a:schemeClr>
                </a:solidFill>
                <a:latin typeface="+mn-lt"/>
              </a:rPr>
              <a:t>2</a:t>
            </a:r>
            <a:r>
              <a:rPr lang="en-US" sz="8000" dirty="0">
                <a:solidFill>
                  <a:schemeClr val="bg1">
                    <a:lumMod val="10000"/>
                  </a:schemeClr>
                </a:solidFill>
                <a:latin typeface="+mn-lt"/>
              </a:rPr>
              <a:t>.ConfirmMDx for Prostate </a:t>
            </a:r>
            <a:r>
              <a:rPr lang="en-US" sz="8000" dirty="0" smtClean="0">
                <a:solidFill>
                  <a:schemeClr val="bg1">
                    <a:lumMod val="10000"/>
                  </a:schemeClr>
                </a:solidFill>
                <a:latin typeface="+mn-lt"/>
              </a:rPr>
              <a:t>Cancer</a:t>
            </a:r>
            <a:br>
              <a:rPr lang="en-US" sz="8000" dirty="0" smtClean="0">
                <a:solidFill>
                  <a:schemeClr val="bg1">
                    <a:lumMod val="10000"/>
                  </a:schemeClr>
                </a:solidFill>
                <a:latin typeface="+mn-lt"/>
              </a:rPr>
            </a:br>
            <a:r>
              <a:rPr lang="en-US" sz="5300" dirty="0" smtClean="0">
                <a:solidFill>
                  <a:schemeClr val="bg1">
                    <a:lumMod val="10000"/>
                  </a:schemeClr>
                </a:solidFill>
                <a:latin typeface="+mn-lt"/>
              </a:rPr>
              <a:t>A </a:t>
            </a:r>
            <a:r>
              <a:rPr lang="en-US" sz="5300" dirty="0" err="1" smtClean="0">
                <a:solidFill>
                  <a:schemeClr val="bg1">
                    <a:lumMod val="10000"/>
                  </a:schemeClr>
                </a:solidFill>
                <a:latin typeface="+mn-lt"/>
              </a:rPr>
              <a:t>epigentic</a:t>
            </a:r>
            <a:r>
              <a:rPr lang="en-US" sz="5300" dirty="0" smtClean="0">
                <a:solidFill>
                  <a:schemeClr val="bg1">
                    <a:lumMod val="10000"/>
                  </a:schemeClr>
                </a:solidFill>
                <a:latin typeface="+mn-lt"/>
              </a:rPr>
              <a:t> test on negative prostate biopsy tissue to identify cancer field effect at the DNA level</a:t>
            </a:r>
            <a:endParaRPr lang="en-US" sz="5300" dirty="0">
              <a:solidFill>
                <a:schemeClr val="bg1">
                  <a:lumMod val="10000"/>
                </a:schemeClr>
              </a:solidFill>
              <a:latin typeface="+mn-lt"/>
            </a:endParaRPr>
          </a:p>
        </p:txBody>
      </p:sp>
    </p:spTree>
    <p:extLst>
      <p:ext uri="{BB962C8B-B14F-4D97-AF65-F5344CB8AC3E}">
        <p14:creationId xmlns:p14="http://schemas.microsoft.com/office/powerpoint/2010/main" val="283615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68CE9-3F3D-1446-A027-4B4CDD3883B0}" type="slidenum">
              <a:rPr lang="en-US" smtClean="0"/>
              <a:t>30</a:t>
            </a:fld>
            <a:endParaRPr lang="en-US"/>
          </a:p>
        </p:txBody>
      </p:sp>
      <p:sp>
        <p:nvSpPr>
          <p:cNvPr id="3" name="Title 2"/>
          <p:cNvSpPr>
            <a:spLocks noGrp="1"/>
          </p:cNvSpPr>
          <p:nvPr>
            <p:ph type="ctrTitle"/>
          </p:nvPr>
        </p:nvSpPr>
        <p:spPr>
          <a:xfrm>
            <a:off x="651388" y="1411056"/>
            <a:ext cx="20729099" cy="1133518"/>
          </a:xfrm>
        </p:spPr>
        <p:txBody>
          <a:bodyPr/>
          <a:lstStyle/>
          <a:p>
            <a:pPr algn="l"/>
            <a:r>
              <a:rPr lang="en-US" b="1" dirty="0" smtClean="0">
                <a:solidFill>
                  <a:srgbClr val="191919"/>
                </a:solidFill>
                <a:latin typeface="+mn-lt"/>
              </a:rPr>
              <a:t>Confirmatory Clinical Validation</a:t>
            </a:r>
            <a:endParaRPr lang="en-US" b="1" dirty="0">
              <a:solidFill>
                <a:srgbClr val="191919"/>
              </a:solidFill>
              <a:latin typeface="+mn-lt"/>
            </a:endParaRPr>
          </a:p>
        </p:txBody>
      </p:sp>
      <p:sp>
        <p:nvSpPr>
          <p:cNvPr id="4" name="Subtitle 3"/>
          <p:cNvSpPr>
            <a:spLocks noGrp="1"/>
          </p:cNvSpPr>
          <p:nvPr>
            <p:ph type="subTitle" idx="1"/>
          </p:nvPr>
        </p:nvSpPr>
        <p:spPr>
          <a:xfrm>
            <a:off x="998545" y="2544574"/>
            <a:ext cx="20655937" cy="1075880"/>
          </a:xfrm>
        </p:spPr>
        <p:txBody>
          <a:bodyPr/>
          <a:lstStyle/>
          <a:p>
            <a:pPr algn="l"/>
            <a:r>
              <a:rPr lang="en-US" dirty="0" smtClean="0">
                <a:solidFill>
                  <a:srgbClr val="191919"/>
                </a:solidFill>
                <a:latin typeface="+mn-lt"/>
              </a:rPr>
              <a:t>Journal of Urology 2014</a:t>
            </a:r>
            <a:endParaRPr lang="en-US" dirty="0">
              <a:solidFill>
                <a:srgbClr val="191919"/>
              </a:solidFill>
              <a:latin typeface="+mn-lt"/>
            </a:endParaRPr>
          </a:p>
        </p:txBody>
      </p:sp>
      <p:sp>
        <p:nvSpPr>
          <p:cNvPr id="6" name="Rectangle 5"/>
          <p:cNvSpPr/>
          <p:nvPr/>
        </p:nvSpPr>
        <p:spPr>
          <a:xfrm>
            <a:off x="1205169" y="3908782"/>
            <a:ext cx="21976843" cy="10018103"/>
          </a:xfrm>
          <a:prstGeom prst="rect">
            <a:avLst/>
          </a:prstGeom>
        </p:spPr>
        <p:txBody>
          <a:bodyPr wrap="square" lIns="91421" tIns="45709" rIns="91421" bIns="45709">
            <a:spAutoFit/>
          </a:bodyPr>
          <a:lstStyle/>
          <a:p>
            <a:pPr algn="ctr"/>
            <a:r>
              <a:rPr lang="en-US" b="1" dirty="0" smtClean="0">
                <a:solidFill>
                  <a:srgbClr val="191919"/>
                </a:solidFill>
                <a:cs typeface="Helvetica"/>
              </a:rPr>
              <a:t>Multicenter </a:t>
            </a:r>
            <a:r>
              <a:rPr lang="en-US" b="1" dirty="0">
                <a:solidFill>
                  <a:srgbClr val="191919"/>
                </a:solidFill>
                <a:cs typeface="Helvetica"/>
              </a:rPr>
              <a:t>Validation Study of a Tissue Methylation Assay to Predict Histopathologically Cancer-negative Repeat Prostate Biopsy</a:t>
            </a:r>
          </a:p>
          <a:p>
            <a:endParaRPr lang="en-US" dirty="0">
              <a:solidFill>
                <a:srgbClr val="191919"/>
              </a:solidFill>
              <a:cs typeface="Helvetica"/>
            </a:endParaRPr>
          </a:p>
          <a:p>
            <a:r>
              <a:rPr lang="en-US" dirty="0">
                <a:solidFill>
                  <a:srgbClr val="191919"/>
                </a:solidFill>
                <a:cs typeface="Helvetica"/>
              </a:rPr>
              <a:t>DOCUMENT: Detection of Occult Cancer Using Methylation Events in Negative Tissue</a:t>
            </a:r>
          </a:p>
          <a:p>
            <a:endParaRPr lang="en-US" dirty="0">
              <a:solidFill>
                <a:srgbClr val="191919"/>
              </a:solidFill>
              <a:cs typeface="Helvetica"/>
            </a:endParaRPr>
          </a:p>
          <a:p>
            <a:pPr marL="571375" indent="-571375">
              <a:buFont typeface="Arial"/>
              <a:buChar char="•"/>
            </a:pPr>
            <a:r>
              <a:rPr lang="en-US" dirty="0">
                <a:solidFill>
                  <a:srgbClr val="191919"/>
                </a:solidFill>
                <a:cs typeface="Helvetica"/>
              </a:rPr>
              <a:t>Senior PI = Alan Partin, MD, PhD</a:t>
            </a:r>
          </a:p>
          <a:p>
            <a:pPr marL="571375" indent="-571375">
              <a:buFont typeface="Arial"/>
              <a:buChar char="•"/>
            </a:pPr>
            <a:r>
              <a:rPr lang="en-US" dirty="0">
                <a:solidFill>
                  <a:srgbClr val="191919"/>
                </a:solidFill>
                <a:cs typeface="Helvetica"/>
              </a:rPr>
              <a:t>Central Pathologist = Jonathan Epstein, MD</a:t>
            </a:r>
          </a:p>
          <a:p>
            <a:pPr marL="571375" indent="-571375">
              <a:buFont typeface="Arial"/>
              <a:buChar char="•"/>
            </a:pPr>
            <a:r>
              <a:rPr lang="en-US" dirty="0">
                <a:solidFill>
                  <a:srgbClr val="191919"/>
                </a:solidFill>
                <a:cs typeface="Helvetica"/>
              </a:rPr>
              <a:t>Sites: Johns Hopkins </a:t>
            </a:r>
            <a:r>
              <a:rPr lang="en-US" dirty="0" err="1">
                <a:solidFill>
                  <a:srgbClr val="191919"/>
                </a:solidFill>
                <a:cs typeface="Helvetica"/>
              </a:rPr>
              <a:t>Univ</a:t>
            </a:r>
            <a:r>
              <a:rPr lang="en-US" dirty="0">
                <a:solidFill>
                  <a:srgbClr val="191919"/>
                </a:solidFill>
                <a:cs typeface="Helvetica"/>
              </a:rPr>
              <a:t>, Cleveland Clinic, UCLA, Lahey Clinic, EVMS</a:t>
            </a:r>
          </a:p>
          <a:p>
            <a:pPr marL="571375" indent="-571375">
              <a:buFont typeface="Arial"/>
              <a:buChar char="•"/>
            </a:pPr>
            <a:r>
              <a:rPr lang="en-US" dirty="0">
                <a:solidFill>
                  <a:srgbClr val="191919"/>
                </a:solidFill>
                <a:cs typeface="Helvetica"/>
              </a:rPr>
              <a:t>350 subjects enrolled</a:t>
            </a:r>
          </a:p>
          <a:p>
            <a:pPr marL="571375" indent="-571375">
              <a:buFont typeface="Arial"/>
              <a:buChar char="•"/>
            </a:pPr>
            <a:r>
              <a:rPr lang="en-US" dirty="0">
                <a:solidFill>
                  <a:srgbClr val="191919"/>
                </a:solidFill>
                <a:cs typeface="Helvetica"/>
              </a:rPr>
              <a:t>Results: Reconfirms MATLOC study results using same assay cutoffs </a:t>
            </a:r>
          </a:p>
          <a:p>
            <a:endParaRPr lang="en-US" dirty="0">
              <a:solidFill>
                <a:srgbClr val="191919"/>
              </a:solidFill>
              <a:cs typeface="Helvetica"/>
            </a:endParaRPr>
          </a:p>
          <a:p>
            <a:endParaRPr lang="en-US" dirty="0">
              <a:solidFill>
                <a:srgbClr val="191919"/>
              </a:solidFill>
              <a:cs typeface="Helvetica"/>
            </a:endParaRPr>
          </a:p>
          <a:p>
            <a:endParaRPr lang="en-US" dirty="0">
              <a:solidFill>
                <a:srgbClr val="191919"/>
              </a:solidFill>
              <a:cs typeface="Helvetica"/>
            </a:endParaRPr>
          </a:p>
          <a:p>
            <a:endParaRPr lang="en-US" dirty="0">
              <a:solidFill>
                <a:srgbClr val="191919"/>
              </a:solidFill>
              <a:cs typeface="Helvetica"/>
            </a:endParaRPr>
          </a:p>
          <a:p>
            <a:endParaRPr lang="en-US" dirty="0">
              <a:solidFill>
                <a:srgbClr val="191919"/>
              </a:solidFill>
              <a:cs typeface="Helvetica"/>
            </a:endParaRPr>
          </a:p>
        </p:txBody>
      </p:sp>
    </p:spTree>
    <p:extLst>
      <p:ext uri="{BB962C8B-B14F-4D97-AF65-F5344CB8AC3E}">
        <p14:creationId xmlns:p14="http://schemas.microsoft.com/office/powerpoint/2010/main" val="340188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68CE9-3F3D-1446-A027-4B4CDD3883B0}" type="slidenum">
              <a:rPr lang="en-US" smtClean="0">
                <a:solidFill>
                  <a:schemeClr val="tx1"/>
                </a:solidFill>
              </a:rPr>
              <a:t>31</a:t>
            </a:fld>
            <a:endParaRPr lang="en-US">
              <a:solidFill>
                <a:schemeClr val="tx1"/>
              </a:solidFill>
            </a:endParaRPr>
          </a:p>
        </p:txBody>
      </p:sp>
      <p:sp>
        <p:nvSpPr>
          <p:cNvPr id="3" name="Title 2"/>
          <p:cNvSpPr>
            <a:spLocks noGrp="1"/>
          </p:cNvSpPr>
          <p:nvPr>
            <p:ph type="ctrTitle"/>
          </p:nvPr>
        </p:nvSpPr>
        <p:spPr>
          <a:xfrm>
            <a:off x="928482" y="1141745"/>
            <a:ext cx="20729099" cy="1133518"/>
          </a:xfrm>
        </p:spPr>
        <p:txBody>
          <a:bodyPr/>
          <a:lstStyle/>
          <a:p>
            <a:pPr algn="l"/>
            <a:r>
              <a:rPr lang="en-US" b="1" dirty="0" smtClean="0">
                <a:solidFill>
                  <a:srgbClr val="191919"/>
                </a:solidFill>
                <a:latin typeface="+mn-lt"/>
              </a:rPr>
              <a:t>ConfirmMDx Health Economics</a:t>
            </a:r>
            <a:endParaRPr lang="en-US" b="1" dirty="0">
              <a:solidFill>
                <a:srgbClr val="191919"/>
              </a:solidFill>
              <a:latin typeface="+mn-lt"/>
            </a:endParaRPr>
          </a:p>
        </p:txBody>
      </p:sp>
      <p:sp>
        <p:nvSpPr>
          <p:cNvPr id="4" name="Subtitle 3"/>
          <p:cNvSpPr>
            <a:spLocks noGrp="1"/>
          </p:cNvSpPr>
          <p:nvPr>
            <p:ph type="subTitle" idx="1"/>
          </p:nvPr>
        </p:nvSpPr>
        <p:spPr>
          <a:xfrm>
            <a:off x="1189957" y="2275263"/>
            <a:ext cx="20655937" cy="1075880"/>
          </a:xfrm>
        </p:spPr>
        <p:txBody>
          <a:bodyPr/>
          <a:lstStyle/>
          <a:p>
            <a:pPr algn="l"/>
            <a:r>
              <a:rPr lang="en-US" dirty="0">
                <a:solidFill>
                  <a:srgbClr val="191919"/>
                </a:solidFill>
                <a:latin typeface="+mn-lt"/>
              </a:rPr>
              <a:t>ConfirmMDx Can Help Avoid Unnecessary Repeated Prostate Biopsies and Reduce Healthcare Spending</a:t>
            </a:r>
          </a:p>
        </p:txBody>
      </p:sp>
      <p:sp>
        <p:nvSpPr>
          <p:cNvPr id="5" name="Rectangle 4"/>
          <p:cNvSpPr/>
          <p:nvPr/>
        </p:nvSpPr>
        <p:spPr>
          <a:xfrm>
            <a:off x="13744563" y="4646558"/>
            <a:ext cx="7316153" cy="6259781"/>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lIns="243799" tIns="121899" rIns="243799" bIns="121899" rtlCol="0" anchor="ctr"/>
          <a:lstStyle/>
          <a:p>
            <a:pPr algn="ctr"/>
            <a:endParaRPr lang="en-US" dirty="0">
              <a:latin typeface="Sans pro light"/>
            </a:endParaRPr>
          </a:p>
          <a:p>
            <a:pPr algn="ctr"/>
            <a:endParaRPr lang="en-US" dirty="0">
              <a:latin typeface="Sans pro light"/>
            </a:endParaRPr>
          </a:p>
          <a:p>
            <a:pPr algn="ctr">
              <a:spcAft>
                <a:spcPts val="2400"/>
              </a:spcAft>
            </a:pPr>
            <a:endParaRPr lang="en-US" dirty="0">
              <a:latin typeface="Sans pro light"/>
            </a:endParaRPr>
          </a:p>
          <a:p>
            <a:pPr algn="ctr">
              <a:spcAft>
                <a:spcPts val="2400"/>
              </a:spcAft>
            </a:pPr>
            <a:r>
              <a:rPr lang="en-US" dirty="0">
                <a:latin typeface="Sans pro light"/>
              </a:rPr>
              <a:t>1 million members could save: $500,000 annually</a:t>
            </a:r>
          </a:p>
          <a:p>
            <a:pPr algn="ctr"/>
            <a:r>
              <a:rPr lang="en-US" dirty="0">
                <a:solidFill>
                  <a:srgbClr val="FCFCFC"/>
                </a:solidFill>
                <a:latin typeface="Sans pro light"/>
              </a:rPr>
              <a:t>Savings per patient managed: </a:t>
            </a:r>
            <a:r>
              <a:rPr lang="en-US" b="1" dirty="0">
                <a:solidFill>
                  <a:srgbClr val="FCFCFC"/>
                </a:solidFill>
                <a:latin typeface="Sans pro light"/>
              </a:rPr>
              <a:t>&gt; $588</a:t>
            </a:r>
          </a:p>
          <a:p>
            <a:pPr algn="ctr"/>
            <a:endParaRPr lang="en-US" dirty="0">
              <a:latin typeface="Sans pro light"/>
            </a:endParaRPr>
          </a:p>
          <a:p>
            <a:pPr algn="ctr"/>
            <a:endParaRPr lang="en-US" dirty="0">
              <a:latin typeface="Sans pro light"/>
            </a:endParaRPr>
          </a:p>
        </p:txBody>
      </p:sp>
      <p:sp>
        <p:nvSpPr>
          <p:cNvPr id="6" name="Title 20"/>
          <p:cNvSpPr txBox="1">
            <a:spLocks/>
          </p:cNvSpPr>
          <p:nvPr/>
        </p:nvSpPr>
        <p:spPr>
          <a:xfrm>
            <a:off x="15788696" y="8024587"/>
            <a:ext cx="6313707" cy="861787"/>
          </a:xfrm>
          <a:prstGeom prst="rect">
            <a:avLst/>
          </a:prstGeom>
        </p:spPr>
        <p:txBody>
          <a:bodyPr vert="horz" wrap="square" lIns="243799" tIns="121899" rIns="243799" bIns="12189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endParaRPr lang="en-US" sz="3200" dirty="0">
              <a:solidFill>
                <a:schemeClr val="bg1"/>
              </a:solidFill>
              <a:latin typeface="Sans pro light"/>
              <a:cs typeface="Sans pro light"/>
            </a:endParaRPr>
          </a:p>
        </p:txBody>
      </p:sp>
      <p:pic>
        <p:nvPicPr>
          <p:cNvPr id="7" name="Picture 6"/>
          <p:cNvPicPr>
            <a:picLocks noChangeAspect="1"/>
          </p:cNvPicPr>
          <p:nvPr/>
        </p:nvPicPr>
        <p:blipFill>
          <a:blip r:embed="rId2"/>
          <a:stretch>
            <a:fillRect/>
          </a:stretch>
        </p:blipFill>
        <p:spPr>
          <a:xfrm>
            <a:off x="1852919" y="3163471"/>
            <a:ext cx="8018665" cy="972223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4367598" y="5832807"/>
            <a:ext cx="7150328" cy="253810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3736806" y="4934448"/>
            <a:ext cx="7331667" cy="754030"/>
          </a:xfrm>
          <a:prstGeom prst="rect">
            <a:avLst/>
          </a:prstGeom>
          <a:solidFill>
            <a:srgbClr val="000090"/>
          </a:solidFill>
        </p:spPr>
        <p:txBody>
          <a:bodyPr wrap="square" lIns="91421" tIns="45709" rIns="91421" bIns="45709" rtlCol="0">
            <a:spAutoFit/>
          </a:bodyPr>
          <a:lstStyle/>
          <a:p>
            <a:pPr algn="ctr"/>
            <a:r>
              <a:rPr lang="en-US" dirty="0">
                <a:solidFill>
                  <a:schemeClr val="bg1"/>
                </a:solidFill>
                <a:latin typeface="Sans pro light"/>
              </a:rPr>
              <a:t>Positive Economic Impact</a:t>
            </a:r>
          </a:p>
        </p:txBody>
      </p:sp>
      <p:cxnSp>
        <p:nvCxnSpPr>
          <p:cNvPr id="13" name="Straight Connector 12"/>
          <p:cNvCxnSpPr/>
          <p:nvPr/>
        </p:nvCxnSpPr>
        <p:spPr>
          <a:xfrm>
            <a:off x="13736806" y="6092555"/>
            <a:ext cx="7331667" cy="0"/>
          </a:xfrm>
          <a:prstGeom prst="line">
            <a:avLst/>
          </a:prstGeom>
          <a:ln w="41275">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671640" y="13028949"/>
            <a:ext cx="21056867" cy="461664"/>
          </a:xfrm>
          <a:prstGeom prst="rect">
            <a:avLst/>
          </a:prstGeom>
          <a:noFill/>
        </p:spPr>
        <p:txBody>
          <a:bodyPr wrap="square" lIns="91421" tIns="45709" rIns="91421" bIns="45709">
            <a:spAutoFit/>
          </a:bodyPr>
          <a:lstStyle/>
          <a:p>
            <a:r>
              <a:rPr lang="en-US" sz="2400" dirty="0">
                <a:solidFill>
                  <a:srgbClr val="191919"/>
                </a:solidFill>
                <a:latin typeface="Sans pro light"/>
                <a:cs typeface="Sans pro light"/>
              </a:rPr>
              <a:t>Aubry et al:, 2013 AH&amp;DB</a:t>
            </a:r>
          </a:p>
        </p:txBody>
      </p:sp>
    </p:spTree>
    <p:extLst>
      <p:ext uri="{BB962C8B-B14F-4D97-AF65-F5344CB8AC3E}">
        <p14:creationId xmlns:p14="http://schemas.microsoft.com/office/powerpoint/2010/main" val="254606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68CE9-3F3D-1446-A027-4B4CDD3883B0}" type="slidenum">
              <a:rPr lang="en-US" smtClean="0">
                <a:solidFill>
                  <a:srgbClr val="000000"/>
                </a:solidFill>
              </a:rPr>
              <a:t>32</a:t>
            </a:fld>
            <a:endParaRPr lang="en-US">
              <a:solidFill>
                <a:srgbClr val="000000"/>
              </a:solidFill>
            </a:endParaRPr>
          </a:p>
        </p:txBody>
      </p:sp>
      <p:sp>
        <p:nvSpPr>
          <p:cNvPr id="5" name="Title 11"/>
          <p:cNvSpPr>
            <a:spLocks noGrp="1"/>
          </p:cNvSpPr>
          <p:nvPr>
            <p:ph type="ctrTitle"/>
          </p:nvPr>
        </p:nvSpPr>
        <p:spPr>
          <a:xfrm>
            <a:off x="905390" y="1375954"/>
            <a:ext cx="20729099" cy="1133517"/>
          </a:xfrm>
        </p:spPr>
        <p:txBody>
          <a:bodyPr/>
          <a:lstStyle/>
          <a:p>
            <a:pPr algn="l"/>
            <a:r>
              <a:rPr lang="en-US" sz="8000" b="1" dirty="0">
                <a:solidFill>
                  <a:srgbClr val="191919"/>
                </a:solidFill>
                <a:latin typeface="+mn-lt"/>
              </a:rPr>
              <a:t>ConfirmMDx Negative Patient Result</a:t>
            </a:r>
            <a:endParaRPr lang="en-US" sz="8000" b="1" dirty="0">
              <a:solidFill>
                <a:srgbClr val="191919"/>
              </a:solidFill>
              <a:latin typeface="+mn-lt"/>
            </a:endParaRPr>
          </a:p>
        </p:txBody>
      </p:sp>
      <p:sp>
        <p:nvSpPr>
          <p:cNvPr id="8" name="TextBox 7"/>
          <p:cNvSpPr txBox="1"/>
          <p:nvPr/>
        </p:nvSpPr>
        <p:spPr>
          <a:xfrm>
            <a:off x="10658049" y="3819922"/>
            <a:ext cx="10918335" cy="3400909"/>
          </a:xfrm>
          <a:prstGeom prst="rect">
            <a:avLst/>
          </a:prstGeom>
          <a:noFill/>
        </p:spPr>
        <p:txBody>
          <a:bodyPr wrap="none" lIns="91421" tIns="45709" rIns="91421" bIns="45709" rtlCol="0">
            <a:spAutoFit/>
          </a:bodyPr>
          <a:lstStyle/>
          <a:p>
            <a:pPr marL="571375" indent="-571375">
              <a:buFont typeface="Arial"/>
              <a:buChar char="•"/>
            </a:pPr>
            <a:r>
              <a:rPr lang="en-US" dirty="0" smtClean="0">
                <a:solidFill>
                  <a:srgbClr val="000000"/>
                </a:solidFill>
                <a:cs typeface="Sans pro light"/>
              </a:rPr>
              <a:t>Avoid </a:t>
            </a:r>
            <a:r>
              <a:rPr lang="en-US" dirty="0">
                <a:solidFill>
                  <a:srgbClr val="000000"/>
                </a:solidFill>
                <a:cs typeface="Sans pro light"/>
              </a:rPr>
              <a:t>repeat biopsy</a:t>
            </a:r>
          </a:p>
          <a:p>
            <a:pPr marL="571375" indent="-571375">
              <a:buFont typeface="Arial"/>
              <a:buChar char="•"/>
            </a:pPr>
            <a:r>
              <a:rPr lang="en-US" dirty="0">
                <a:solidFill>
                  <a:srgbClr val="000000"/>
                </a:solidFill>
                <a:cs typeface="Sans pro light"/>
              </a:rPr>
              <a:t>Routine screening by PSA &amp; DRE </a:t>
            </a:r>
          </a:p>
          <a:p>
            <a:pPr marL="571375" indent="-571375">
              <a:buFont typeface="Arial"/>
              <a:buChar char="•"/>
            </a:pPr>
            <a:r>
              <a:rPr lang="en-US" dirty="0">
                <a:solidFill>
                  <a:srgbClr val="000000"/>
                </a:solidFill>
                <a:cs typeface="Sans pro light"/>
              </a:rPr>
              <a:t>Results valid </a:t>
            </a:r>
            <a:r>
              <a:rPr lang="en-US" dirty="0" smtClean="0">
                <a:solidFill>
                  <a:srgbClr val="000000"/>
                </a:solidFill>
                <a:cs typeface="Sans pro light"/>
              </a:rPr>
              <a:t>24 months </a:t>
            </a:r>
            <a:r>
              <a:rPr lang="en-US" dirty="0">
                <a:solidFill>
                  <a:srgbClr val="000000"/>
                </a:solidFill>
                <a:cs typeface="Sans pro light"/>
              </a:rPr>
              <a:t>from previous biopsy</a:t>
            </a:r>
          </a:p>
          <a:p>
            <a:pPr marL="571375" indent="-571375">
              <a:buFont typeface="Arial"/>
              <a:buChar char="•"/>
            </a:pPr>
            <a:endParaRPr lang="en-US" dirty="0">
              <a:solidFill>
                <a:srgbClr val="000000"/>
              </a:solidFill>
              <a:cs typeface="Sans pro light"/>
            </a:endParaRPr>
          </a:p>
          <a:p>
            <a:pPr marL="571375" indent="-571375">
              <a:buFont typeface="Arial"/>
              <a:buChar char="•"/>
            </a:pPr>
            <a:endParaRPr lang="en-US" dirty="0">
              <a:solidFill>
                <a:srgbClr val="000000"/>
              </a:solidFill>
              <a:cs typeface="Sans pro light"/>
            </a:endParaRPr>
          </a:p>
        </p:txBody>
      </p:sp>
      <p:sp>
        <p:nvSpPr>
          <p:cNvPr id="9" name="Rectangle 8"/>
          <p:cNvSpPr/>
          <p:nvPr/>
        </p:nvSpPr>
        <p:spPr>
          <a:xfrm>
            <a:off x="10658050" y="6923101"/>
            <a:ext cx="12192001" cy="1415750"/>
          </a:xfrm>
          <a:prstGeom prst="rect">
            <a:avLst/>
          </a:prstGeom>
          <a:solidFill>
            <a:srgbClr val="008000"/>
          </a:solidFill>
        </p:spPr>
        <p:txBody>
          <a:bodyPr lIns="91421" tIns="45709" rIns="91421" bIns="45709">
            <a:spAutoFit/>
          </a:bodyPr>
          <a:lstStyle/>
          <a:p>
            <a:pPr algn="ctr"/>
            <a:r>
              <a:rPr lang="en-US" dirty="0">
                <a:solidFill>
                  <a:schemeClr val="bg1"/>
                </a:solidFill>
                <a:latin typeface="Sans pro light"/>
              </a:rPr>
              <a:t>96% NPV for “significant” PCa</a:t>
            </a:r>
          </a:p>
          <a:p>
            <a:pPr algn="ctr"/>
            <a:r>
              <a:rPr lang="en-US" dirty="0">
                <a:solidFill>
                  <a:schemeClr val="bg1"/>
                </a:solidFill>
                <a:latin typeface="Sans pro light"/>
              </a:rPr>
              <a:t>90% NPV for all PCa</a:t>
            </a:r>
          </a:p>
        </p:txBody>
      </p:sp>
      <p:sp>
        <p:nvSpPr>
          <p:cNvPr id="10" name="Rectangle 9"/>
          <p:cNvSpPr/>
          <p:nvPr/>
        </p:nvSpPr>
        <p:spPr>
          <a:xfrm>
            <a:off x="1671640" y="13028949"/>
            <a:ext cx="21056867" cy="461664"/>
          </a:xfrm>
          <a:prstGeom prst="rect">
            <a:avLst/>
          </a:prstGeom>
          <a:noFill/>
        </p:spPr>
        <p:txBody>
          <a:bodyPr wrap="square" lIns="91421" tIns="45709" rIns="91421" bIns="45709">
            <a:spAutoFit/>
          </a:bodyPr>
          <a:lstStyle/>
          <a:p>
            <a:r>
              <a:rPr lang="en-US" sz="2400" dirty="0">
                <a:solidFill>
                  <a:srgbClr val="000000"/>
                </a:solidFill>
                <a:latin typeface="Sans pro light"/>
                <a:cs typeface="Sans pro light"/>
              </a:rPr>
              <a:t>Partin AW et al. (2014). J Urol. Stewart GD et al. (2013). J Urol</a:t>
            </a:r>
          </a:p>
        </p:txBody>
      </p:sp>
      <p:pic>
        <p:nvPicPr>
          <p:cNvPr id="3" name="Picture 2"/>
          <p:cNvPicPr>
            <a:picLocks noChangeAspect="1"/>
          </p:cNvPicPr>
          <p:nvPr/>
        </p:nvPicPr>
        <p:blipFill>
          <a:blip r:embed="rId2"/>
          <a:stretch>
            <a:fillRect/>
          </a:stretch>
        </p:blipFill>
        <p:spPr>
          <a:xfrm>
            <a:off x="1373720" y="3371272"/>
            <a:ext cx="7756455" cy="9334391"/>
          </a:xfrm>
          <a:prstGeom prst="rect">
            <a:avLst/>
          </a:prstGeom>
          <a:ln>
            <a:solidFill>
              <a:srgbClr val="000090"/>
            </a:solidFill>
          </a:ln>
        </p:spPr>
      </p:pic>
    </p:spTree>
    <p:extLst>
      <p:ext uri="{BB962C8B-B14F-4D97-AF65-F5344CB8AC3E}">
        <p14:creationId xmlns:p14="http://schemas.microsoft.com/office/powerpoint/2010/main" val="219070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68CE9-3F3D-1446-A027-4B4CDD3883B0}" type="slidenum">
              <a:rPr lang="en-US" smtClean="0">
                <a:solidFill>
                  <a:schemeClr val="tx1"/>
                </a:solidFill>
              </a:rPr>
              <a:t>33</a:t>
            </a:fld>
            <a:endParaRPr lang="en-US">
              <a:solidFill>
                <a:schemeClr val="tx1"/>
              </a:solidFill>
            </a:endParaRPr>
          </a:p>
        </p:txBody>
      </p:sp>
      <p:sp>
        <p:nvSpPr>
          <p:cNvPr id="7" name="Title 11"/>
          <p:cNvSpPr>
            <a:spLocks noGrp="1"/>
          </p:cNvSpPr>
          <p:nvPr>
            <p:ph type="ctrTitle"/>
          </p:nvPr>
        </p:nvSpPr>
        <p:spPr>
          <a:xfrm>
            <a:off x="1622902" y="1468318"/>
            <a:ext cx="20729099" cy="1133517"/>
          </a:xfrm>
        </p:spPr>
        <p:txBody>
          <a:bodyPr/>
          <a:lstStyle/>
          <a:p>
            <a:pPr algn="l"/>
            <a:r>
              <a:rPr lang="en-US" b="1" dirty="0" smtClean="0">
                <a:solidFill>
                  <a:srgbClr val="191919"/>
                </a:solidFill>
                <a:latin typeface="+mn-lt"/>
              </a:rPr>
              <a:t>DNA Methylation Positive</a:t>
            </a:r>
            <a:endParaRPr lang="en-US" b="1" dirty="0">
              <a:solidFill>
                <a:srgbClr val="191919"/>
              </a:solidFill>
              <a:latin typeface="+mn-lt"/>
            </a:endParaRPr>
          </a:p>
        </p:txBody>
      </p:sp>
      <p:pic>
        <p:nvPicPr>
          <p:cNvPr id="3" name="Picture 2"/>
          <p:cNvPicPr>
            <a:picLocks noChangeAspect="1"/>
          </p:cNvPicPr>
          <p:nvPr/>
        </p:nvPicPr>
        <p:blipFill>
          <a:blip r:embed="rId2"/>
          <a:stretch>
            <a:fillRect/>
          </a:stretch>
        </p:blipFill>
        <p:spPr>
          <a:xfrm>
            <a:off x="2032001" y="2981041"/>
            <a:ext cx="20320000" cy="8496301"/>
          </a:xfrm>
          <a:prstGeom prst="rect">
            <a:avLst/>
          </a:prstGeom>
          <a:ln>
            <a:solidFill>
              <a:srgbClr val="000090"/>
            </a:solidFill>
          </a:ln>
        </p:spPr>
      </p:pic>
    </p:spTree>
    <p:extLst>
      <p:ext uri="{BB962C8B-B14F-4D97-AF65-F5344CB8AC3E}">
        <p14:creationId xmlns:p14="http://schemas.microsoft.com/office/powerpoint/2010/main" val="196011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68CE9-3F3D-1446-A027-4B4CDD3883B0}" type="slidenum">
              <a:rPr lang="en-US" smtClean="0">
                <a:solidFill>
                  <a:schemeClr val="tx1"/>
                </a:solidFill>
              </a:rPr>
              <a:t>34</a:t>
            </a:fld>
            <a:endParaRPr lang="en-US">
              <a:solidFill>
                <a:schemeClr val="tx1"/>
              </a:solidFill>
            </a:endParaRPr>
          </a:p>
        </p:txBody>
      </p:sp>
      <p:sp>
        <p:nvSpPr>
          <p:cNvPr id="9" name="Title 11"/>
          <p:cNvSpPr>
            <a:spLocks noGrp="1"/>
          </p:cNvSpPr>
          <p:nvPr>
            <p:ph type="ctrTitle"/>
          </p:nvPr>
        </p:nvSpPr>
        <p:spPr>
          <a:xfrm>
            <a:off x="1587588" y="1701289"/>
            <a:ext cx="20729099" cy="1133517"/>
          </a:xfrm>
        </p:spPr>
        <p:txBody>
          <a:bodyPr/>
          <a:lstStyle/>
          <a:p>
            <a:pPr algn="l"/>
            <a:r>
              <a:rPr lang="en-US" sz="8000" dirty="0">
                <a:solidFill>
                  <a:srgbClr val="191919"/>
                </a:solidFill>
                <a:latin typeface="+mn-lt"/>
              </a:rPr>
              <a:t>ConfirmMDx Positive Patient Result</a:t>
            </a:r>
            <a:endParaRPr lang="en-US" sz="8000" dirty="0">
              <a:solidFill>
                <a:srgbClr val="191919"/>
              </a:solidFill>
              <a:latin typeface="+mn-lt"/>
            </a:endParaRPr>
          </a:p>
        </p:txBody>
      </p:sp>
      <p:sp>
        <p:nvSpPr>
          <p:cNvPr id="11" name="TextBox 10"/>
          <p:cNvSpPr txBox="1"/>
          <p:nvPr/>
        </p:nvSpPr>
        <p:spPr>
          <a:xfrm>
            <a:off x="10391032" y="4712191"/>
            <a:ext cx="13569291" cy="3400909"/>
          </a:xfrm>
          <a:prstGeom prst="rect">
            <a:avLst/>
          </a:prstGeom>
          <a:noFill/>
        </p:spPr>
        <p:txBody>
          <a:bodyPr wrap="square" lIns="91421" tIns="45709" rIns="91421" bIns="45709" rtlCol="0">
            <a:spAutoFit/>
          </a:bodyPr>
          <a:lstStyle/>
          <a:p>
            <a:pPr marL="571375" indent="-571375">
              <a:buFont typeface="Arial"/>
              <a:buChar char="•"/>
            </a:pPr>
            <a:r>
              <a:rPr lang="en-US" dirty="0" smtClean="0">
                <a:solidFill>
                  <a:srgbClr val="191919"/>
                </a:solidFill>
                <a:cs typeface="Helvetica"/>
              </a:rPr>
              <a:t>Obtain </a:t>
            </a:r>
            <a:r>
              <a:rPr lang="en-US" dirty="0">
                <a:solidFill>
                  <a:srgbClr val="191919"/>
                </a:solidFill>
                <a:cs typeface="Helvetica"/>
              </a:rPr>
              <a:t>additional cores in and around methylated hot </a:t>
            </a:r>
            <a:r>
              <a:rPr lang="en-US" dirty="0" smtClean="0">
                <a:solidFill>
                  <a:srgbClr val="191919"/>
                </a:solidFill>
                <a:cs typeface="Helvetica"/>
              </a:rPr>
              <a:t>spots</a:t>
            </a:r>
          </a:p>
          <a:p>
            <a:pPr marL="571375" indent="-571375">
              <a:buFont typeface="Arial"/>
              <a:buChar char="•"/>
            </a:pPr>
            <a:r>
              <a:rPr lang="en-US" dirty="0" smtClean="0">
                <a:solidFill>
                  <a:srgbClr val="191919"/>
                </a:solidFill>
                <a:cs typeface="Helvetica"/>
              </a:rPr>
              <a:t>Perform mpMRI</a:t>
            </a:r>
            <a:endParaRPr lang="en-US" dirty="0">
              <a:solidFill>
                <a:srgbClr val="191919"/>
              </a:solidFill>
              <a:cs typeface="Helvetica"/>
            </a:endParaRPr>
          </a:p>
          <a:p>
            <a:endParaRPr lang="en-US" dirty="0">
              <a:solidFill>
                <a:srgbClr val="191919"/>
              </a:solidFill>
              <a:cs typeface="Helvetica"/>
            </a:endParaRPr>
          </a:p>
          <a:p>
            <a:pPr marL="571375" indent="-571375">
              <a:buFont typeface="Arial"/>
              <a:buChar char="•"/>
            </a:pPr>
            <a:endParaRPr lang="en-US" dirty="0">
              <a:solidFill>
                <a:srgbClr val="191919"/>
              </a:solidFill>
              <a:cs typeface="Helvetica"/>
            </a:endParaRPr>
          </a:p>
        </p:txBody>
      </p:sp>
      <p:sp>
        <p:nvSpPr>
          <p:cNvPr id="12" name="Rectangle 11"/>
          <p:cNvSpPr/>
          <p:nvPr/>
        </p:nvSpPr>
        <p:spPr>
          <a:xfrm>
            <a:off x="10717783" y="9555460"/>
            <a:ext cx="12192001" cy="2739189"/>
          </a:xfrm>
          <a:prstGeom prst="rect">
            <a:avLst/>
          </a:prstGeom>
          <a:solidFill>
            <a:srgbClr val="FF0000"/>
          </a:solidFill>
        </p:spPr>
        <p:txBody>
          <a:bodyPr lIns="91421" tIns="45709" rIns="91421" bIns="45709">
            <a:spAutoFit/>
          </a:bodyPr>
          <a:lstStyle/>
          <a:p>
            <a:pPr algn="ctr"/>
            <a:r>
              <a:rPr lang="en-US" dirty="0" smtClean="0">
                <a:solidFill>
                  <a:schemeClr val="bg1"/>
                </a:solidFill>
                <a:cs typeface="Helvetica"/>
              </a:rPr>
              <a:t>Co</a:t>
            </a:r>
          </a:p>
          <a:p>
            <a:pPr algn="ctr"/>
            <a:r>
              <a:rPr lang="en-US" dirty="0" err="1" smtClean="0">
                <a:solidFill>
                  <a:schemeClr val="bg1"/>
                </a:solidFill>
                <a:cs typeface="Helvetica"/>
              </a:rPr>
              <a:t>nfirmMDx</a:t>
            </a:r>
            <a:r>
              <a:rPr lang="en-US" dirty="0" smtClean="0">
                <a:solidFill>
                  <a:schemeClr val="bg1"/>
                </a:solidFill>
                <a:latin typeface="Helvetica"/>
                <a:cs typeface="Helvetica"/>
              </a:rPr>
              <a:t> </a:t>
            </a:r>
            <a:r>
              <a:rPr lang="en-US" dirty="0">
                <a:solidFill>
                  <a:schemeClr val="bg1"/>
                </a:solidFill>
                <a:latin typeface="Helvetica"/>
                <a:cs typeface="Helvetica"/>
              </a:rPr>
              <a:t>is the Most Significant Independent Predictor for Prostate Cancer Detection on Repeat Biopsy</a:t>
            </a:r>
          </a:p>
        </p:txBody>
      </p:sp>
      <p:pic>
        <p:nvPicPr>
          <p:cNvPr id="3" name="Picture 2"/>
          <p:cNvPicPr>
            <a:picLocks noChangeAspect="1"/>
          </p:cNvPicPr>
          <p:nvPr/>
        </p:nvPicPr>
        <p:blipFill>
          <a:blip r:embed="rId2"/>
          <a:stretch>
            <a:fillRect/>
          </a:stretch>
        </p:blipFill>
        <p:spPr>
          <a:xfrm>
            <a:off x="1587588" y="3554998"/>
            <a:ext cx="7529370" cy="9274771"/>
          </a:xfrm>
          <a:prstGeom prst="rect">
            <a:avLst/>
          </a:prstGeom>
          <a:ln>
            <a:solidFill>
              <a:srgbClr val="000090"/>
            </a:solidFill>
          </a:ln>
        </p:spPr>
      </p:pic>
    </p:spTree>
    <p:extLst>
      <p:ext uri="{BB962C8B-B14F-4D97-AF65-F5344CB8AC3E}">
        <p14:creationId xmlns:p14="http://schemas.microsoft.com/office/powerpoint/2010/main" val="167929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8A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468CE9-3F3D-1446-A027-4B4CDD3883B0}" type="slidenum">
              <a:rPr lang="en-US" smtClean="0"/>
              <a:t>35</a:t>
            </a:fld>
            <a:endParaRPr lang="en-US" dirty="0"/>
          </a:p>
        </p:txBody>
      </p:sp>
      <p:sp>
        <p:nvSpPr>
          <p:cNvPr id="3" name="Title 2"/>
          <p:cNvSpPr>
            <a:spLocks noGrp="1"/>
          </p:cNvSpPr>
          <p:nvPr>
            <p:ph type="ctrTitle"/>
          </p:nvPr>
        </p:nvSpPr>
        <p:spPr>
          <a:xfrm>
            <a:off x="1829038" y="4379392"/>
            <a:ext cx="20729099" cy="4302790"/>
          </a:xfrm>
        </p:spPr>
        <p:txBody>
          <a:bodyPr/>
          <a:lstStyle/>
          <a:p>
            <a:r>
              <a:rPr lang="en-US" sz="9600" dirty="0" smtClean="0">
                <a:solidFill>
                  <a:schemeClr val="bg1"/>
                </a:solidFill>
                <a:latin typeface="+mn-lt"/>
              </a:rPr>
              <a:t>Welcome tests like these that improve patient outcomes </a:t>
            </a:r>
            <a:endParaRPr lang="en-US" sz="9600" dirty="0">
              <a:solidFill>
                <a:schemeClr val="bg1"/>
              </a:solidFill>
              <a:latin typeface="+mn-lt"/>
            </a:endParaRPr>
          </a:p>
        </p:txBody>
      </p:sp>
    </p:spTree>
    <p:extLst>
      <p:ext uri="{BB962C8B-B14F-4D97-AF65-F5344CB8AC3E}">
        <p14:creationId xmlns:p14="http://schemas.microsoft.com/office/powerpoint/2010/main" val="210699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90305" y="4260851"/>
            <a:ext cx="20729099" cy="5989621"/>
          </a:xfrm>
        </p:spPr>
        <p:txBody>
          <a:bodyPr>
            <a:normAutofit fontScale="90000"/>
          </a:bodyPr>
          <a:lstStyle/>
          <a:p>
            <a:pPr algn="l"/>
            <a:r>
              <a:rPr lang="en-US" sz="8400" b="1" dirty="0" smtClean="0">
                <a:solidFill>
                  <a:schemeClr val="bg1">
                    <a:lumMod val="10000"/>
                  </a:schemeClr>
                </a:solidFill>
                <a:latin typeface="+mn-lt"/>
              </a:rPr>
              <a:t>PCEC Resources </a:t>
            </a:r>
            <a:r>
              <a:rPr lang="en-US" sz="8000" dirty="0" smtClean="0">
                <a:solidFill>
                  <a:schemeClr val="bg1">
                    <a:lumMod val="10000"/>
                  </a:schemeClr>
                </a:solidFill>
                <a:latin typeface="+mn-lt"/>
              </a:rPr>
              <a:t/>
            </a:r>
            <a:br>
              <a:rPr lang="en-US" sz="8000" dirty="0" smtClean="0">
                <a:solidFill>
                  <a:schemeClr val="bg1">
                    <a:lumMod val="10000"/>
                  </a:schemeClr>
                </a:solidFill>
                <a:latin typeface="+mn-lt"/>
              </a:rPr>
            </a:br>
            <a:r>
              <a:rPr lang="en-US" sz="8000" dirty="0">
                <a:solidFill>
                  <a:schemeClr val="bg1">
                    <a:lumMod val="10000"/>
                  </a:schemeClr>
                </a:solidFill>
                <a:latin typeface="+mn-lt"/>
              </a:rPr>
              <a:t/>
            </a:r>
            <a:br>
              <a:rPr lang="en-US" sz="8000" dirty="0">
                <a:solidFill>
                  <a:schemeClr val="bg1">
                    <a:lumMod val="10000"/>
                  </a:schemeClr>
                </a:solidFill>
                <a:latin typeface="+mn-lt"/>
              </a:rPr>
            </a:br>
            <a:r>
              <a:rPr lang="en-US" sz="8000" dirty="0" smtClean="0">
                <a:solidFill>
                  <a:schemeClr val="bg1">
                    <a:lumMod val="10000"/>
                  </a:schemeClr>
                </a:solidFill>
                <a:latin typeface="+mn-lt"/>
              </a:rPr>
              <a:t>1.www.ProstateMarkers.com</a:t>
            </a:r>
            <a:br>
              <a:rPr lang="en-US" sz="8000" dirty="0" smtClean="0">
                <a:solidFill>
                  <a:schemeClr val="bg1">
                    <a:lumMod val="10000"/>
                  </a:schemeClr>
                </a:solidFill>
                <a:latin typeface="+mn-lt"/>
              </a:rPr>
            </a:br>
            <a:r>
              <a:rPr lang="en-US" sz="8000" dirty="0">
                <a:solidFill>
                  <a:schemeClr val="bg1">
                    <a:lumMod val="10000"/>
                  </a:schemeClr>
                </a:solidFill>
                <a:latin typeface="+mn-lt"/>
              </a:rPr>
              <a:t/>
            </a:r>
            <a:br>
              <a:rPr lang="en-US" sz="8000" dirty="0">
                <a:solidFill>
                  <a:schemeClr val="bg1">
                    <a:lumMod val="10000"/>
                  </a:schemeClr>
                </a:solidFill>
                <a:latin typeface="+mn-lt"/>
              </a:rPr>
            </a:br>
            <a:r>
              <a:rPr lang="en-US" sz="8000" dirty="0" smtClean="0">
                <a:solidFill>
                  <a:schemeClr val="bg1">
                    <a:lumMod val="10000"/>
                  </a:schemeClr>
                </a:solidFill>
                <a:latin typeface="+mn-lt"/>
              </a:rPr>
              <a:t>2.Markers Grid</a:t>
            </a:r>
            <a:endParaRPr lang="en-US" sz="5300" dirty="0">
              <a:solidFill>
                <a:schemeClr val="bg1">
                  <a:lumMod val="10000"/>
                </a:schemeClr>
              </a:solidFill>
              <a:latin typeface="+mn-lt"/>
            </a:endParaRPr>
          </a:p>
        </p:txBody>
      </p:sp>
    </p:spTree>
    <p:extLst>
      <p:ext uri="{BB962C8B-B14F-4D97-AF65-F5344CB8AC3E}">
        <p14:creationId xmlns:p14="http://schemas.microsoft.com/office/powerpoint/2010/main" val="22518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219359" y="2039210"/>
            <a:ext cx="21948458" cy="2286000"/>
          </a:xfrm>
        </p:spPr>
        <p:txBody>
          <a:bodyPr/>
          <a:lstStyle/>
          <a:p>
            <a:pPr algn="l" eaLnBrk="1" hangingPunct="1"/>
            <a:r>
              <a:rPr lang="en-US" altLang="en-US" sz="7200" b="1" dirty="0" smtClean="0">
                <a:solidFill>
                  <a:schemeClr val="bg1">
                    <a:lumMod val="10000"/>
                  </a:schemeClr>
                </a:solidFill>
                <a:latin typeface="+mn-lt"/>
              </a:rPr>
              <a:t>Personalizing </a:t>
            </a:r>
            <a:r>
              <a:rPr lang="en-US" altLang="en-US" sz="7200" b="1" dirty="0" smtClean="0">
                <a:solidFill>
                  <a:schemeClr val="bg1">
                    <a:lumMod val="10000"/>
                  </a:schemeClr>
                </a:solidFill>
                <a:latin typeface="+mn-lt"/>
              </a:rPr>
              <a:t>Care</a:t>
            </a:r>
            <a:endParaRPr lang="en-US" altLang="en-US" sz="7200" b="1" dirty="0" smtClean="0">
              <a:solidFill>
                <a:schemeClr val="bg1">
                  <a:lumMod val="10000"/>
                </a:schemeClr>
              </a:solidFill>
              <a:latin typeface="+mn-lt"/>
            </a:endParaRPr>
          </a:p>
        </p:txBody>
      </p:sp>
      <p:sp>
        <p:nvSpPr>
          <p:cNvPr id="6" name="Freeform 5"/>
          <p:cNvSpPr>
            <a:spLocks/>
          </p:cNvSpPr>
          <p:nvPr/>
        </p:nvSpPr>
        <p:spPr bwMode="auto">
          <a:xfrm>
            <a:off x="1534360" y="5087213"/>
            <a:ext cx="7625227" cy="1946276"/>
          </a:xfrm>
          <a:custGeom>
            <a:avLst/>
            <a:gdLst>
              <a:gd name="T0" fmla="*/ 0 w 2858007"/>
              <a:gd name="T1" fmla="*/ 162126 h 973541"/>
              <a:gd name="T2" fmla="*/ 162382 w 2858007"/>
              <a:gd name="T3" fmla="*/ 0 h 973541"/>
              <a:gd name="T4" fmla="*/ 2697787 w 2858007"/>
              <a:gd name="T5" fmla="*/ 0 h 973541"/>
              <a:gd name="T6" fmla="*/ 2860169 w 2858007"/>
              <a:gd name="T7" fmla="*/ 162126 h 973541"/>
              <a:gd name="T8" fmla="*/ 2860169 w 2858007"/>
              <a:gd name="T9" fmla="*/ 810609 h 973541"/>
              <a:gd name="T10" fmla="*/ 2697787 w 2858007"/>
              <a:gd name="T11" fmla="*/ 972735 h 973541"/>
              <a:gd name="T12" fmla="*/ 162382 w 2858007"/>
              <a:gd name="T13" fmla="*/ 972735 h 973541"/>
              <a:gd name="T14" fmla="*/ 0 w 2858007"/>
              <a:gd name="T15" fmla="*/ 810609 h 973541"/>
              <a:gd name="T16" fmla="*/ 0 w 2858007"/>
              <a:gd name="T17" fmla="*/ 162126 h 9735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8007"/>
              <a:gd name="T28" fmla="*/ 0 h 973541"/>
              <a:gd name="T29" fmla="*/ 2858007 w 2858007"/>
              <a:gd name="T30" fmla="*/ 973541 h 9735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8007" h="973541">
                <a:moveTo>
                  <a:pt x="0" y="162260"/>
                </a:moveTo>
                <a:cubicBezTo>
                  <a:pt x="0" y="72646"/>
                  <a:pt x="72646" y="0"/>
                  <a:pt x="162260" y="0"/>
                </a:cubicBezTo>
                <a:lnTo>
                  <a:pt x="2695747" y="0"/>
                </a:lnTo>
                <a:cubicBezTo>
                  <a:pt x="2785361" y="0"/>
                  <a:pt x="2858007" y="72646"/>
                  <a:pt x="2858007" y="162260"/>
                </a:cubicBezTo>
                <a:lnTo>
                  <a:pt x="2858007" y="811281"/>
                </a:lnTo>
                <a:cubicBezTo>
                  <a:pt x="2858007" y="900895"/>
                  <a:pt x="2785361" y="973541"/>
                  <a:pt x="2695747" y="973541"/>
                </a:cubicBezTo>
                <a:lnTo>
                  <a:pt x="162260" y="973541"/>
                </a:lnTo>
                <a:cubicBezTo>
                  <a:pt x="72646" y="973541"/>
                  <a:pt x="0" y="900895"/>
                  <a:pt x="0" y="811281"/>
                </a:cubicBezTo>
                <a:lnTo>
                  <a:pt x="0" y="162260"/>
                </a:lnTo>
                <a:close/>
              </a:path>
            </a:pathLst>
          </a:custGeom>
          <a:solidFill>
            <a:schemeClr val="tx1"/>
          </a:solidFill>
          <a:ln w="38100">
            <a:noFill/>
            <a:miter lim="800000"/>
            <a:headEnd/>
            <a:tailEnd/>
          </a:ln>
          <a:effectLst/>
          <a:scene3d>
            <a:camera prst="orthographicFront"/>
            <a:lightRig rig="threePt" dir="t"/>
          </a:scene3d>
          <a:sp3d>
            <a:bevelT/>
          </a:sp3d>
        </p:spPr>
        <p:txBody>
          <a:bodyPr lIns="476039" tIns="294599" rIns="476039" bIns="294599" anchor="ctr"/>
          <a:lstStyle/>
          <a:p>
            <a:pPr algn="ctr" defTabSz="4233596">
              <a:lnSpc>
                <a:spcPct val="90000"/>
              </a:lnSpc>
              <a:spcAft>
                <a:spcPct val="35000"/>
              </a:spcAft>
              <a:defRPr/>
            </a:pPr>
            <a:r>
              <a:rPr lang="en-US" sz="6700" b="1" dirty="0">
                <a:solidFill>
                  <a:schemeClr val="bg1"/>
                </a:solidFill>
              </a:rPr>
              <a:t>Tissue</a:t>
            </a:r>
          </a:p>
        </p:txBody>
      </p:sp>
      <p:sp>
        <p:nvSpPr>
          <p:cNvPr id="8" name="Freeform 7"/>
          <p:cNvSpPr>
            <a:spLocks/>
          </p:cNvSpPr>
          <p:nvPr/>
        </p:nvSpPr>
        <p:spPr bwMode="auto">
          <a:xfrm>
            <a:off x="1534360" y="7338294"/>
            <a:ext cx="7625227" cy="1946274"/>
          </a:xfrm>
          <a:custGeom>
            <a:avLst/>
            <a:gdLst>
              <a:gd name="T0" fmla="*/ 0 w 2858007"/>
              <a:gd name="T1" fmla="*/ 162126 h 973541"/>
              <a:gd name="T2" fmla="*/ 162382 w 2858007"/>
              <a:gd name="T3" fmla="*/ 0 h 973541"/>
              <a:gd name="T4" fmla="*/ 2697787 w 2858007"/>
              <a:gd name="T5" fmla="*/ 0 h 973541"/>
              <a:gd name="T6" fmla="*/ 2860169 w 2858007"/>
              <a:gd name="T7" fmla="*/ 162126 h 973541"/>
              <a:gd name="T8" fmla="*/ 2860169 w 2858007"/>
              <a:gd name="T9" fmla="*/ 810608 h 973541"/>
              <a:gd name="T10" fmla="*/ 2697787 w 2858007"/>
              <a:gd name="T11" fmla="*/ 972734 h 973541"/>
              <a:gd name="T12" fmla="*/ 162382 w 2858007"/>
              <a:gd name="T13" fmla="*/ 972734 h 973541"/>
              <a:gd name="T14" fmla="*/ 0 w 2858007"/>
              <a:gd name="T15" fmla="*/ 810608 h 973541"/>
              <a:gd name="T16" fmla="*/ 0 w 2858007"/>
              <a:gd name="T17" fmla="*/ 162126 h 9735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8007"/>
              <a:gd name="T28" fmla="*/ 0 h 973541"/>
              <a:gd name="T29" fmla="*/ 2858007 w 2858007"/>
              <a:gd name="T30" fmla="*/ 973541 h 9735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8007" h="973541">
                <a:moveTo>
                  <a:pt x="0" y="162260"/>
                </a:moveTo>
                <a:cubicBezTo>
                  <a:pt x="0" y="72646"/>
                  <a:pt x="72646" y="0"/>
                  <a:pt x="162260" y="0"/>
                </a:cubicBezTo>
                <a:lnTo>
                  <a:pt x="2695747" y="0"/>
                </a:lnTo>
                <a:cubicBezTo>
                  <a:pt x="2785361" y="0"/>
                  <a:pt x="2858007" y="72646"/>
                  <a:pt x="2858007" y="162260"/>
                </a:cubicBezTo>
                <a:lnTo>
                  <a:pt x="2858007" y="811281"/>
                </a:lnTo>
                <a:cubicBezTo>
                  <a:pt x="2858007" y="900895"/>
                  <a:pt x="2785361" y="973541"/>
                  <a:pt x="2695747" y="973541"/>
                </a:cubicBezTo>
                <a:lnTo>
                  <a:pt x="162260" y="973541"/>
                </a:lnTo>
                <a:cubicBezTo>
                  <a:pt x="72646" y="973541"/>
                  <a:pt x="0" y="900895"/>
                  <a:pt x="0" y="811281"/>
                </a:cubicBezTo>
                <a:lnTo>
                  <a:pt x="0" y="162260"/>
                </a:lnTo>
                <a:close/>
              </a:path>
            </a:pathLst>
          </a:custGeom>
          <a:solidFill>
            <a:srgbClr val="F68A00"/>
          </a:solidFill>
          <a:ln w="38100">
            <a:noFill/>
            <a:miter lim="800000"/>
            <a:headEnd/>
            <a:tailEnd/>
          </a:ln>
          <a:effectLst/>
          <a:scene3d>
            <a:camera prst="orthographicFront"/>
            <a:lightRig rig="threePt" dir="t"/>
          </a:scene3d>
          <a:sp3d>
            <a:bevelT/>
          </a:sp3d>
        </p:spPr>
        <p:txBody>
          <a:bodyPr lIns="476039" tIns="294599" rIns="476039" bIns="294599" anchor="ctr"/>
          <a:lstStyle/>
          <a:p>
            <a:pPr algn="ctr" defTabSz="4233596">
              <a:lnSpc>
                <a:spcPct val="90000"/>
              </a:lnSpc>
              <a:spcAft>
                <a:spcPct val="35000"/>
              </a:spcAft>
              <a:defRPr/>
            </a:pPr>
            <a:r>
              <a:rPr lang="en-US" sz="6700" b="1" dirty="0">
                <a:solidFill>
                  <a:schemeClr val="bg1"/>
                </a:solidFill>
              </a:rPr>
              <a:t>Blood</a:t>
            </a:r>
          </a:p>
        </p:txBody>
      </p:sp>
      <p:sp>
        <p:nvSpPr>
          <p:cNvPr id="10" name="Freeform 9"/>
          <p:cNvSpPr>
            <a:spLocks/>
          </p:cNvSpPr>
          <p:nvPr/>
        </p:nvSpPr>
        <p:spPr bwMode="auto">
          <a:xfrm>
            <a:off x="1534360" y="9589363"/>
            <a:ext cx="7625227" cy="1946276"/>
          </a:xfrm>
          <a:custGeom>
            <a:avLst/>
            <a:gdLst>
              <a:gd name="T0" fmla="*/ 0 w 2858007"/>
              <a:gd name="T1" fmla="*/ 162126 h 973541"/>
              <a:gd name="T2" fmla="*/ 162382 w 2858007"/>
              <a:gd name="T3" fmla="*/ 0 h 973541"/>
              <a:gd name="T4" fmla="*/ 2697787 w 2858007"/>
              <a:gd name="T5" fmla="*/ 0 h 973541"/>
              <a:gd name="T6" fmla="*/ 2860169 w 2858007"/>
              <a:gd name="T7" fmla="*/ 162126 h 973541"/>
              <a:gd name="T8" fmla="*/ 2860169 w 2858007"/>
              <a:gd name="T9" fmla="*/ 810609 h 973541"/>
              <a:gd name="T10" fmla="*/ 2697787 w 2858007"/>
              <a:gd name="T11" fmla="*/ 972735 h 973541"/>
              <a:gd name="T12" fmla="*/ 162382 w 2858007"/>
              <a:gd name="T13" fmla="*/ 972735 h 973541"/>
              <a:gd name="T14" fmla="*/ 0 w 2858007"/>
              <a:gd name="T15" fmla="*/ 810609 h 973541"/>
              <a:gd name="T16" fmla="*/ 0 w 2858007"/>
              <a:gd name="T17" fmla="*/ 162126 h 9735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8007"/>
              <a:gd name="T28" fmla="*/ 0 h 973541"/>
              <a:gd name="T29" fmla="*/ 2858007 w 2858007"/>
              <a:gd name="T30" fmla="*/ 973541 h 9735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8007" h="973541">
                <a:moveTo>
                  <a:pt x="0" y="162260"/>
                </a:moveTo>
                <a:cubicBezTo>
                  <a:pt x="0" y="72646"/>
                  <a:pt x="72646" y="0"/>
                  <a:pt x="162260" y="0"/>
                </a:cubicBezTo>
                <a:lnTo>
                  <a:pt x="2695747" y="0"/>
                </a:lnTo>
                <a:cubicBezTo>
                  <a:pt x="2785361" y="0"/>
                  <a:pt x="2858007" y="72646"/>
                  <a:pt x="2858007" y="162260"/>
                </a:cubicBezTo>
                <a:lnTo>
                  <a:pt x="2858007" y="811281"/>
                </a:lnTo>
                <a:cubicBezTo>
                  <a:pt x="2858007" y="900895"/>
                  <a:pt x="2785361" y="973541"/>
                  <a:pt x="2695747" y="973541"/>
                </a:cubicBezTo>
                <a:lnTo>
                  <a:pt x="162260" y="973541"/>
                </a:lnTo>
                <a:cubicBezTo>
                  <a:pt x="72646" y="973541"/>
                  <a:pt x="0" y="900895"/>
                  <a:pt x="0" y="811281"/>
                </a:cubicBezTo>
                <a:lnTo>
                  <a:pt x="0" y="162260"/>
                </a:lnTo>
                <a:close/>
              </a:path>
            </a:pathLst>
          </a:custGeom>
          <a:solidFill>
            <a:schemeClr val="accent5"/>
          </a:solidFill>
          <a:ln w="38100">
            <a:noFill/>
            <a:miter lim="800000"/>
            <a:headEnd/>
            <a:tailEnd/>
          </a:ln>
          <a:effectLst/>
          <a:scene3d>
            <a:camera prst="orthographicFront"/>
            <a:lightRig rig="threePt" dir="t"/>
          </a:scene3d>
          <a:sp3d>
            <a:bevelT/>
          </a:sp3d>
        </p:spPr>
        <p:txBody>
          <a:bodyPr lIns="476039" tIns="294599" rIns="476039" bIns="294599" anchor="ctr"/>
          <a:lstStyle/>
          <a:p>
            <a:pPr algn="ctr" defTabSz="4233596">
              <a:lnSpc>
                <a:spcPct val="90000"/>
              </a:lnSpc>
              <a:spcAft>
                <a:spcPct val="35000"/>
              </a:spcAft>
              <a:defRPr/>
            </a:pPr>
            <a:r>
              <a:rPr lang="en-US" sz="6700" b="1" dirty="0">
                <a:solidFill>
                  <a:schemeClr val="bg1"/>
                </a:solidFill>
              </a:rPr>
              <a:t>Urine</a:t>
            </a:r>
          </a:p>
        </p:txBody>
      </p:sp>
      <p:sp>
        <p:nvSpPr>
          <p:cNvPr id="2" name="TextBox 1"/>
          <p:cNvSpPr txBox="1"/>
          <p:nvPr/>
        </p:nvSpPr>
        <p:spPr>
          <a:xfrm>
            <a:off x="9872983" y="4757682"/>
            <a:ext cx="13294834" cy="5355312"/>
          </a:xfrm>
          <a:prstGeom prst="rect">
            <a:avLst/>
          </a:prstGeom>
          <a:noFill/>
          <a:effectLst>
            <a:glow rad="63500">
              <a:schemeClr val="accent2">
                <a:satMod val="175000"/>
                <a:alpha val="40000"/>
              </a:schemeClr>
            </a:glow>
          </a:effectLst>
        </p:spPr>
        <p:txBody>
          <a:bodyPr wrap="square" lIns="217728" tIns="108864" rIns="217728" bIns="108864" rtlCol="0">
            <a:spAutoFit/>
          </a:bodyPr>
          <a:lstStyle/>
          <a:p>
            <a:r>
              <a:rPr lang="en-US" sz="6700" b="1" dirty="0">
                <a:solidFill>
                  <a:srgbClr val="191919"/>
                </a:solidFill>
              </a:rPr>
              <a:t>What is a </a:t>
            </a:r>
            <a:r>
              <a:rPr lang="en-US" sz="6700" b="1" dirty="0" smtClean="0">
                <a:solidFill>
                  <a:srgbClr val="191919"/>
                </a:solidFill>
              </a:rPr>
              <a:t>marker</a:t>
            </a:r>
            <a:r>
              <a:rPr lang="en-US" sz="6700" b="1" dirty="0">
                <a:solidFill>
                  <a:srgbClr val="191919"/>
                </a:solidFill>
              </a:rPr>
              <a:t>?  </a:t>
            </a:r>
          </a:p>
          <a:p>
            <a:r>
              <a:rPr lang="en-US" sz="6700" dirty="0">
                <a:solidFill>
                  <a:srgbClr val="191919"/>
                </a:solidFill>
              </a:rPr>
              <a:t>A molecule that can be found in blood, tissue or body fluids that is a sign of a normal or abnormal process</a:t>
            </a:r>
          </a:p>
          <a:p>
            <a:endParaRPr lang="en-US" sz="6700" dirty="0">
              <a:solidFill>
                <a:srgbClr val="000090"/>
              </a:solidFill>
            </a:endParaRPr>
          </a:p>
        </p:txBody>
      </p:sp>
      <p:sp>
        <p:nvSpPr>
          <p:cNvPr id="9" name="Slide Number Placeholder 3"/>
          <p:cNvSpPr txBox="1">
            <a:spLocks/>
          </p:cNvSpPr>
          <p:nvPr/>
        </p:nvSpPr>
        <p:spPr>
          <a:xfrm>
            <a:off x="22909784" y="1188300"/>
            <a:ext cx="824808" cy="676705"/>
          </a:xfrm>
          <a:prstGeom prst="rect">
            <a:avLst/>
          </a:prstGeom>
        </p:spPr>
        <p:txBody>
          <a:bodyPr anchor="ctr"/>
          <a:ls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a:lstStyle>
          <a:p>
            <a:pPr algn="ctr"/>
            <a:fld id="{C9468CE9-3F3D-1446-A027-4B4CDD3883B0}" type="slidenum">
              <a:rPr lang="en-US" sz="2000" smtClean="0">
                <a:cs typeface="Sans pro light"/>
              </a:rPr>
              <a:pPr algn="ctr"/>
              <a:t>5</a:t>
            </a:fld>
            <a:endParaRPr lang="en-US" sz="2400" dirty="0">
              <a:cs typeface="Sans pro light"/>
            </a:endParaRPr>
          </a:p>
        </p:txBody>
      </p:sp>
    </p:spTree>
    <p:extLst>
      <p:ext uri="{BB962C8B-B14F-4D97-AF65-F5344CB8AC3E}">
        <p14:creationId xmlns:p14="http://schemas.microsoft.com/office/powerpoint/2010/main" val="33906330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3195" y="2418800"/>
            <a:ext cx="11876047" cy="1682750"/>
          </a:xfrm>
        </p:spPr>
        <p:txBody>
          <a:bodyPr/>
          <a:lstStyle/>
          <a:p>
            <a:pPr algn="l"/>
            <a:r>
              <a:rPr lang="en-US" sz="7200" b="1" dirty="0" smtClean="0">
                <a:solidFill>
                  <a:srgbClr val="191919"/>
                </a:solidFill>
                <a:latin typeface="+mn-lt"/>
              </a:rPr>
              <a:t>Where Markers Fit</a:t>
            </a:r>
            <a:endParaRPr lang="en-US" sz="7200" b="1" dirty="0">
              <a:solidFill>
                <a:srgbClr val="191919"/>
              </a:solidFill>
              <a:latin typeface="+mn-lt"/>
            </a:endParaRPr>
          </a:p>
        </p:txBody>
      </p:sp>
      <p:grpSp>
        <p:nvGrpSpPr>
          <p:cNvPr id="10" name="Group 9"/>
          <p:cNvGrpSpPr/>
          <p:nvPr/>
        </p:nvGrpSpPr>
        <p:grpSpPr>
          <a:xfrm>
            <a:off x="342575" y="5092057"/>
            <a:ext cx="4142289" cy="7222912"/>
            <a:chOff x="128445" y="1028946"/>
            <a:chExt cx="2700224" cy="5486067"/>
          </a:xfrm>
        </p:grpSpPr>
        <p:grpSp>
          <p:nvGrpSpPr>
            <p:cNvPr id="48" name="Group 23"/>
            <p:cNvGrpSpPr/>
            <p:nvPr/>
          </p:nvGrpSpPr>
          <p:grpSpPr>
            <a:xfrm rot="35859" flipH="1">
              <a:off x="128445" y="3070033"/>
              <a:ext cx="2700224" cy="3444980"/>
              <a:chOff x="1370013" y="2060575"/>
              <a:chExt cx="2381250" cy="2063750"/>
            </a:xfrm>
            <a:solidFill>
              <a:srgbClr val="006AA7"/>
            </a:solidFill>
            <a:effectLst>
              <a:outerShdw blurRad="50800" dist="38100" dir="2700000" algn="tl" rotWithShape="0">
                <a:prstClr val="black">
                  <a:alpha val="40000"/>
                </a:prstClr>
              </a:outerShdw>
              <a:reflection blurRad="6350" stA="52000" endA="300" endPos="35000" dir="5400000" sy="-100000" algn="bl" rotWithShape="0"/>
            </a:effectLst>
          </p:grpSpPr>
          <p:sp>
            <p:nvSpPr>
              <p:cNvPr id="49"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50"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51"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52"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53"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54"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grpSp>
        <p:sp>
          <p:nvSpPr>
            <p:cNvPr id="91" name="TextBox 90"/>
            <p:cNvSpPr txBox="1"/>
            <p:nvPr/>
          </p:nvSpPr>
          <p:spPr>
            <a:xfrm>
              <a:off x="151615" y="1028946"/>
              <a:ext cx="2579277" cy="584419"/>
            </a:xfrm>
            <a:prstGeom prst="rect">
              <a:avLst/>
            </a:prstGeom>
            <a:noFill/>
          </p:spPr>
          <p:txBody>
            <a:bodyPr wrap="square" rtlCol="0">
              <a:spAutoFit/>
            </a:bodyPr>
            <a:lstStyle/>
            <a:p>
              <a:pPr algn="ctr" defTabSz="2177278">
                <a:defRPr/>
              </a:pPr>
              <a:r>
                <a:rPr lang="en-US" sz="4400" b="1" kern="0" dirty="0" smtClean="0">
                  <a:solidFill>
                    <a:sysClr val="windowText" lastClr="000000"/>
                  </a:solidFill>
                </a:rPr>
                <a:t>Who To Biopsy</a:t>
              </a:r>
              <a:endParaRPr lang="en-US" sz="4400" b="1" kern="0" dirty="0">
                <a:solidFill>
                  <a:sysClr val="windowText" lastClr="000000"/>
                </a:solidFill>
              </a:endParaRPr>
            </a:p>
          </p:txBody>
        </p:sp>
        <p:sp>
          <p:nvSpPr>
            <p:cNvPr id="8" name="TextBox 7"/>
            <p:cNvSpPr txBox="1"/>
            <p:nvPr/>
          </p:nvSpPr>
          <p:spPr>
            <a:xfrm>
              <a:off x="744531" y="3562897"/>
              <a:ext cx="1823177" cy="467536"/>
            </a:xfrm>
            <a:prstGeom prst="rect">
              <a:avLst/>
            </a:prstGeom>
            <a:noFill/>
          </p:spPr>
          <p:txBody>
            <a:bodyPr wrap="square" rtlCol="0">
              <a:spAutoFit/>
            </a:bodyPr>
            <a:lstStyle/>
            <a:p>
              <a:pPr algn="ctr"/>
              <a:r>
                <a:rPr lang="en-US" sz="3300" dirty="0">
                  <a:solidFill>
                    <a:schemeClr val="bg1"/>
                  </a:solidFill>
                </a:rPr>
                <a:t>SelectMDx</a:t>
              </a:r>
            </a:p>
          </p:txBody>
        </p:sp>
        <p:sp>
          <p:nvSpPr>
            <p:cNvPr id="94" name="TextBox 93"/>
            <p:cNvSpPr txBox="1"/>
            <p:nvPr/>
          </p:nvSpPr>
          <p:spPr>
            <a:xfrm>
              <a:off x="744532" y="4310037"/>
              <a:ext cx="1569691" cy="467536"/>
            </a:xfrm>
            <a:prstGeom prst="rect">
              <a:avLst/>
            </a:prstGeom>
            <a:noFill/>
          </p:spPr>
          <p:txBody>
            <a:bodyPr wrap="square" rtlCol="0">
              <a:spAutoFit/>
            </a:bodyPr>
            <a:lstStyle/>
            <a:p>
              <a:pPr algn="ctr"/>
              <a:r>
                <a:rPr lang="en-US" sz="3300" dirty="0">
                  <a:solidFill>
                    <a:schemeClr val="bg1"/>
                  </a:solidFill>
                </a:rPr>
                <a:t>phi</a:t>
              </a:r>
            </a:p>
          </p:txBody>
        </p:sp>
        <p:sp>
          <p:nvSpPr>
            <p:cNvPr id="95" name="TextBox 94"/>
            <p:cNvSpPr txBox="1"/>
            <p:nvPr/>
          </p:nvSpPr>
          <p:spPr>
            <a:xfrm>
              <a:off x="744532" y="5057172"/>
              <a:ext cx="1569691" cy="467536"/>
            </a:xfrm>
            <a:prstGeom prst="rect">
              <a:avLst/>
            </a:prstGeom>
            <a:noFill/>
          </p:spPr>
          <p:txBody>
            <a:bodyPr wrap="square" rtlCol="0">
              <a:spAutoFit/>
            </a:bodyPr>
            <a:lstStyle/>
            <a:p>
              <a:pPr algn="ctr"/>
              <a:r>
                <a:rPr lang="en-US" sz="3300" dirty="0">
                  <a:solidFill>
                    <a:schemeClr val="bg1"/>
                  </a:solidFill>
                </a:rPr>
                <a:t>4kscore</a:t>
              </a:r>
            </a:p>
          </p:txBody>
        </p:sp>
      </p:grpSp>
      <p:grpSp>
        <p:nvGrpSpPr>
          <p:cNvPr id="11" name="Group 10"/>
          <p:cNvGrpSpPr/>
          <p:nvPr/>
        </p:nvGrpSpPr>
        <p:grpSpPr>
          <a:xfrm>
            <a:off x="5238698" y="5104114"/>
            <a:ext cx="4142289" cy="7210855"/>
            <a:chOff x="3221888" y="1039323"/>
            <a:chExt cx="2700223" cy="5476908"/>
          </a:xfrm>
        </p:grpSpPr>
        <p:grpSp>
          <p:nvGrpSpPr>
            <p:cNvPr id="76" name="Group 23"/>
            <p:cNvGrpSpPr/>
            <p:nvPr/>
          </p:nvGrpSpPr>
          <p:grpSpPr>
            <a:xfrm rot="35859" flipH="1">
              <a:off x="3221888" y="3071252"/>
              <a:ext cx="2700223" cy="3444979"/>
              <a:chOff x="1370013" y="2060575"/>
              <a:chExt cx="2381250" cy="2063750"/>
            </a:xfrm>
            <a:solidFill>
              <a:srgbClr val="006AA7"/>
            </a:solidFill>
            <a:effectLst>
              <a:outerShdw blurRad="50800" dist="38100" dir="2700000" algn="tl" rotWithShape="0">
                <a:prstClr val="black">
                  <a:alpha val="40000"/>
                </a:prstClr>
              </a:outerShdw>
              <a:reflection blurRad="6350" stA="52000" endA="300" endPos="35000" dir="5400000" sy="-100000" algn="bl" rotWithShape="0"/>
            </a:effectLst>
          </p:grpSpPr>
          <p:sp>
            <p:nvSpPr>
              <p:cNvPr id="77"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78"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79"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80"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81"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82"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grpSp>
        <p:sp>
          <p:nvSpPr>
            <p:cNvPr id="92" name="TextBox 91"/>
            <p:cNvSpPr txBox="1"/>
            <p:nvPr/>
          </p:nvSpPr>
          <p:spPr>
            <a:xfrm>
              <a:off x="3233704" y="1039323"/>
              <a:ext cx="2579276" cy="1612996"/>
            </a:xfrm>
            <a:prstGeom prst="rect">
              <a:avLst/>
            </a:prstGeom>
            <a:noFill/>
          </p:spPr>
          <p:txBody>
            <a:bodyPr wrap="square" rtlCol="0">
              <a:spAutoFit/>
            </a:bodyPr>
            <a:lstStyle/>
            <a:p>
              <a:pPr algn="ctr"/>
              <a:r>
                <a:rPr lang="en-US" sz="4400" b="1" dirty="0">
                  <a:solidFill>
                    <a:srgbClr val="191919"/>
                  </a:solidFill>
                </a:rPr>
                <a:t>Negative </a:t>
              </a:r>
              <a:r>
                <a:rPr lang="en-US" sz="4400" b="1" dirty="0" smtClean="0">
                  <a:solidFill>
                    <a:srgbClr val="191919"/>
                  </a:solidFill>
                </a:rPr>
                <a:t>Biopsy</a:t>
              </a:r>
              <a:endParaRPr lang="en-US" sz="4400" b="1" dirty="0">
                <a:solidFill>
                  <a:srgbClr val="191919"/>
                </a:solidFill>
              </a:endParaRPr>
            </a:p>
            <a:p>
              <a:pPr algn="ctr"/>
              <a:r>
                <a:rPr lang="en-US" sz="4400" b="1" dirty="0" smtClean="0">
                  <a:solidFill>
                    <a:srgbClr val="191919"/>
                  </a:solidFill>
                </a:rPr>
                <a:t>Who </a:t>
              </a:r>
              <a:r>
                <a:rPr lang="en-US" sz="4400" b="1" dirty="0">
                  <a:solidFill>
                    <a:srgbClr val="191919"/>
                  </a:solidFill>
                </a:rPr>
                <a:t>to </a:t>
              </a:r>
              <a:endParaRPr lang="en-US" sz="4400" b="1" dirty="0" smtClean="0">
                <a:solidFill>
                  <a:srgbClr val="191919"/>
                </a:solidFill>
              </a:endParaRPr>
            </a:p>
            <a:p>
              <a:pPr algn="ctr"/>
              <a:r>
                <a:rPr lang="en-US" sz="4400" b="1" dirty="0" smtClean="0">
                  <a:solidFill>
                    <a:srgbClr val="191919"/>
                  </a:solidFill>
                </a:rPr>
                <a:t>Re-biopsy</a:t>
              </a:r>
              <a:endParaRPr lang="en-US" sz="4400" b="1" dirty="0">
                <a:solidFill>
                  <a:srgbClr val="191919"/>
                </a:solidFill>
              </a:endParaRPr>
            </a:p>
          </p:txBody>
        </p:sp>
        <p:sp>
          <p:nvSpPr>
            <p:cNvPr id="96" name="TextBox 95"/>
            <p:cNvSpPr txBox="1"/>
            <p:nvPr/>
          </p:nvSpPr>
          <p:spPr>
            <a:xfrm>
              <a:off x="3678295" y="3596894"/>
              <a:ext cx="1982854" cy="467536"/>
            </a:xfrm>
            <a:prstGeom prst="rect">
              <a:avLst/>
            </a:prstGeom>
            <a:noFill/>
          </p:spPr>
          <p:txBody>
            <a:bodyPr wrap="square" rtlCol="0">
              <a:spAutoFit/>
            </a:bodyPr>
            <a:lstStyle/>
            <a:p>
              <a:pPr algn="ctr"/>
              <a:r>
                <a:rPr lang="en-US" sz="3300" dirty="0">
                  <a:solidFill>
                    <a:schemeClr val="bg1"/>
                  </a:solidFill>
                </a:rPr>
                <a:t>ConfirmMDx</a:t>
              </a:r>
            </a:p>
          </p:txBody>
        </p:sp>
      </p:grpSp>
      <p:grpSp>
        <p:nvGrpSpPr>
          <p:cNvPr id="12" name="Group 11"/>
          <p:cNvGrpSpPr/>
          <p:nvPr/>
        </p:nvGrpSpPr>
        <p:grpSpPr>
          <a:xfrm>
            <a:off x="10134821" y="5092057"/>
            <a:ext cx="4142289" cy="7222898"/>
            <a:chOff x="6315332" y="1028944"/>
            <a:chExt cx="2700223" cy="5486068"/>
          </a:xfrm>
        </p:grpSpPr>
        <p:grpSp>
          <p:nvGrpSpPr>
            <p:cNvPr id="83" name="Group 23"/>
            <p:cNvGrpSpPr/>
            <p:nvPr/>
          </p:nvGrpSpPr>
          <p:grpSpPr>
            <a:xfrm rot="35859" flipH="1">
              <a:off x="6315332" y="3070033"/>
              <a:ext cx="2700223" cy="3444979"/>
              <a:chOff x="1370013" y="2060575"/>
              <a:chExt cx="2381250" cy="2063750"/>
            </a:xfrm>
            <a:solidFill>
              <a:srgbClr val="006AA7"/>
            </a:solidFill>
            <a:effectLst>
              <a:outerShdw blurRad="50800" dist="38100" dir="2700000" algn="tl" rotWithShape="0">
                <a:prstClr val="black">
                  <a:alpha val="40000"/>
                </a:prstClr>
              </a:outerShdw>
              <a:reflection blurRad="6350" stA="52000" endA="300" endPos="35000" dir="5400000" sy="-100000" algn="bl" rotWithShape="0"/>
            </a:effectLst>
          </p:grpSpPr>
          <p:sp>
            <p:nvSpPr>
              <p:cNvPr id="84"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85"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86"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87"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88"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89"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grpSp>
        <p:sp>
          <p:nvSpPr>
            <p:cNvPr id="93" name="TextBox 92"/>
            <p:cNvSpPr txBox="1"/>
            <p:nvPr/>
          </p:nvSpPr>
          <p:spPr>
            <a:xfrm>
              <a:off x="6339831" y="1028944"/>
              <a:ext cx="2576616" cy="1098710"/>
            </a:xfrm>
            <a:prstGeom prst="rect">
              <a:avLst/>
            </a:prstGeom>
            <a:noFill/>
          </p:spPr>
          <p:txBody>
            <a:bodyPr wrap="square" rtlCol="0">
              <a:spAutoFit/>
            </a:bodyPr>
            <a:lstStyle/>
            <a:p>
              <a:pPr algn="ctr"/>
              <a:r>
                <a:rPr lang="en-US" sz="4400" b="1" dirty="0">
                  <a:solidFill>
                    <a:srgbClr val="191919"/>
                  </a:solidFill>
                </a:rPr>
                <a:t>Whom to offer</a:t>
              </a:r>
            </a:p>
            <a:p>
              <a:pPr algn="ctr"/>
              <a:r>
                <a:rPr lang="en-US" sz="4400" b="1" dirty="0">
                  <a:solidFill>
                    <a:srgbClr val="191919"/>
                  </a:solidFill>
                </a:rPr>
                <a:t> Genetic </a:t>
              </a:r>
              <a:r>
                <a:rPr lang="en-US" sz="4400" b="1" dirty="0" smtClean="0">
                  <a:solidFill>
                    <a:srgbClr val="191919"/>
                  </a:solidFill>
                </a:rPr>
                <a:t>Testing</a:t>
              </a:r>
              <a:endParaRPr lang="en-US" sz="4400" b="1" dirty="0">
                <a:solidFill>
                  <a:srgbClr val="191919"/>
                </a:solidFill>
              </a:endParaRPr>
            </a:p>
          </p:txBody>
        </p:sp>
        <p:grpSp>
          <p:nvGrpSpPr>
            <p:cNvPr id="100" name="Group 99"/>
            <p:cNvGrpSpPr/>
            <p:nvPr/>
          </p:nvGrpSpPr>
          <p:grpSpPr>
            <a:xfrm>
              <a:off x="6673673" y="3531045"/>
              <a:ext cx="1986526" cy="2030368"/>
              <a:chOff x="3832952" y="3531045"/>
              <a:chExt cx="1587440" cy="2030368"/>
            </a:xfrm>
          </p:grpSpPr>
          <p:sp>
            <p:nvSpPr>
              <p:cNvPr id="101" name="TextBox 100"/>
              <p:cNvSpPr txBox="1"/>
              <p:nvPr/>
            </p:nvSpPr>
            <p:spPr>
              <a:xfrm>
                <a:off x="3832953" y="3531045"/>
                <a:ext cx="1587439" cy="455847"/>
              </a:xfrm>
              <a:prstGeom prst="rect">
                <a:avLst/>
              </a:prstGeom>
              <a:noFill/>
            </p:spPr>
            <p:txBody>
              <a:bodyPr wrap="square" rtlCol="0">
                <a:spAutoFit/>
              </a:bodyPr>
              <a:lstStyle/>
              <a:p>
                <a:pPr algn="ctr"/>
                <a:r>
                  <a:rPr lang="en-US" sz="3300" dirty="0">
                    <a:solidFill>
                      <a:schemeClr val="bg1"/>
                    </a:solidFill>
                  </a:rPr>
                  <a:t>Ambry Genetics</a:t>
                </a:r>
              </a:p>
            </p:txBody>
          </p:sp>
          <p:sp>
            <p:nvSpPr>
              <p:cNvPr id="102" name="TextBox 101"/>
              <p:cNvSpPr txBox="1"/>
              <p:nvPr/>
            </p:nvSpPr>
            <p:spPr>
              <a:xfrm>
                <a:off x="3832952" y="4289221"/>
                <a:ext cx="1587439" cy="455847"/>
              </a:xfrm>
              <a:prstGeom prst="rect">
                <a:avLst/>
              </a:prstGeom>
              <a:noFill/>
            </p:spPr>
            <p:txBody>
              <a:bodyPr wrap="square" rtlCol="0">
                <a:spAutoFit/>
              </a:bodyPr>
              <a:lstStyle/>
              <a:p>
                <a:pPr algn="ctr"/>
                <a:r>
                  <a:rPr lang="en-US" sz="3300" dirty="0">
                    <a:solidFill>
                      <a:schemeClr val="bg1"/>
                    </a:solidFill>
                  </a:rPr>
                  <a:t>Myriad Genetics</a:t>
                </a:r>
              </a:p>
            </p:txBody>
          </p:sp>
          <p:sp>
            <p:nvSpPr>
              <p:cNvPr id="103" name="TextBox 102"/>
              <p:cNvSpPr txBox="1"/>
              <p:nvPr/>
            </p:nvSpPr>
            <p:spPr>
              <a:xfrm>
                <a:off x="3832953" y="5093877"/>
                <a:ext cx="1587439" cy="467536"/>
              </a:xfrm>
              <a:prstGeom prst="rect">
                <a:avLst/>
              </a:prstGeom>
              <a:noFill/>
            </p:spPr>
            <p:txBody>
              <a:bodyPr wrap="square" rtlCol="0">
                <a:spAutoFit/>
              </a:bodyPr>
              <a:lstStyle/>
              <a:p>
                <a:pPr algn="ctr"/>
                <a:r>
                  <a:rPr lang="en-US" sz="3300" dirty="0" err="1">
                    <a:solidFill>
                      <a:schemeClr val="bg1"/>
                    </a:solidFill>
                  </a:rPr>
                  <a:t>GeneDx</a:t>
                </a:r>
                <a:endParaRPr lang="en-US" sz="3300" dirty="0">
                  <a:solidFill>
                    <a:schemeClr val="bg1"/>
                  </a:solidFill>
                </a:endParaRPr>
              </a:p>
            </p:txBody>
          </p:sp>
        </p:grpSp>
      </p:grpSp>
      <p:grpSp>
        <p:nvGrpSpPr>
          <p:cNvPr id="43" name="Group 42"/>
          <p:cNvGrpSpPr/>
          <p:nvPr/>
        </p:nvGrpSpPr>
        <p:grpSpPr>
          <a:xfrm>
            <a:off x="15030943" y="4101549"/>
            <a:ext cx="4142289" cy="8213419"/>
            <a:chOff x="6315332" y="276610"/>
            <a:chExt cx="2700223" cy="6238402"/>
          </a:xfrm>
        </p:grpSpPr>
        <p:grpSp>
          <p:nvGrpSpPr>
            <p:cNvPr id="44" name="Group 23"/>
            <p:cNvGrpSpPr/>
            <p:nvPr/>
          </p:nvGrpSpPr>
          <p:grpSpPr>
            <a:xfrm rot="35859" flipH="1">
              <a:off x="6315332" y="3070033"/>
              <a:ext cx="2700223" cy="3444979"/>
              <a:chOff x="1370013" y="2060575"/>
              <a:chExt cx="2381250" cy="2063750"/>
            </a:xfrm>
            <a:solidFill>
              <a:srgbClr val="006AA7"/>
            </a:solidFill>
            <a:effectLst>
              <a:outerShdw blurRad="50800" dist="38100" dir="2700000" algn="tl" rotWithShape="0">
                <a:prstClr val="black">
                  <a:alpha val="40000"/>
                </a:prstClr>
              </a:outerShdw>
              <a:reflection blurRad="6350" stA="52000" endA="300" endPos="35000" dir="5400000" sy="-100000" algn="bl" rotWithShape="0"/>
            </a:effectLst>
          </p:grpSpPr>
          <p:sp>
            <p:nvSpPr>
              <p:cNvPr id="58"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59"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60"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61"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62"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63"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grpSp>
        <p:sp>
          <p:nvSpPr>
            <p:cNvPr id="45" name="TextBox 44"/>
            <p:cNvSpPr txBox="1"/>
            <p:nvPr/>
          </p:nvSpPr>
          <p:spPr>
            <a:xfrm>
              <a:off x="6398031" y="276610"/>
              <a:ext cx="2576616" cy="2641578"/>
            </a:xfrm>
            <a:prstGeom prst="rect">
              <a:avLst/>
            </a:prstGeom>
            <a:noFill/>
          </p:spPr>
          <p:txBody>
            <a:bodyPr wrap="square" rtlCol="0">
              <a:spAutoFit/>
            </a:bodyPr>
            <a:lstStyle/>
            <a:p>
              <a:pPr algn="ctr"/>
              <a:r>
                <a:rPr lang="en-US" sz="4400" b="1" dirty="0">
                  <a:solidFill>
                    <a:srgbClr val="191919"/>
                  </a:solidFill>
                </a:rPr>
                <a:t>Who to offer Interventional Therapy </a:t>
              </a:r>
              <a:r>
                <a:rPr lang="en-US" sz="4400" b="1" dirty="0" smtClean="0">
                  <a:solidFill>
                    <a:srgbClr val="191919"/>
                  </a:solidFill>
                </a:rPr>
                <a:t>vs. </a:t>
              </a:r>
              <a:r>
                <a:rPr lang="en-US" sz="4400" b="1" dirty="0">
                  <a:solidFill>
                    <a:srgbClr val="191919"/>
                  </a:solidFill>
                </a:rPr>
                <a:t>Active Surveillance</a:t>
              </a:r>
            </a:p>
          </p:txBody>
        </p:sp>
        <p:grpSp>
          <p:nvGrpSpPr>
            <p:cNvPr id="46" name="Group 45"/>
            <p:cNvGrpSpPr/>
            <p:nvPr/>
          </p:nvGrpSpPr>
          <p:grpSpPr>
            <a:xfrm>
              <a:off x="6673673" y="3531045"/>
              <a:ext cx="1986526" cy="1132751"/>
              <a:chOff x="3832952" y="3531045"/>
              <a:chExt cx="1587440" cy="1132751"/>
            </a:xfrm>
          </p:grpSpPr>
          <p:sp>
            <p:nvSpPr>
              <p:cNvPr id="47" name="TextBox 46"/>
              <p:cNvSpPr txBox="1"/>
              <p:nvPr/>
            </p:nvSpPr>
            <p:spPr>
              <a:xfrm>
                <a:off x="3832953" y="3531045"/>
                <a:ext cx="1587439" cy="467537"/>
              </a:xfrm>
              <a:prstGeom prst="rect">
                <a:avLst/>
              </a:prstGeom>
              <a:noFill/>
            </p:spPr>
            <p:txBody>
              <a:bodyPr wrap="square" rtlCol="0">
                <a:spAutoFit/>
              </a:bodyPr>
              <a:lstStyle/>
              <a:p>
                <a:pPr algn="ctr"/>
                <a:r>
                  <a:rPr lang="en-US" sz="3300" dirty="0">
                    <a:solidFill>
                      <a:schemeClr val="bg1"/>
                    </a:solidFill>
                  </a:rPr>
                  <a:t>OncotypeDx</a:t>
                </a:r>
              </a:p>
            </p:txBody>
          </p:sp>
          <p:sp>
            <p:nvSpPr>
              <p:cNvPr id="55" name="TextBox 54"/>
              <p:cNvSpPr txBox="1"/>
              <p:nvPr/>
            </p:nvSpPr>
            <p:spPr>
              <a:xfrm>
                <a:off x="3832952" y="4196259"/>
                <a:ext cx="1587439" cy="467537"/>
              </a:xfrm>
              <a:prstGeom prst="rect">
                <a:avLst/>
              </a:prstGeom>
              <a:noFill/>
            </p:spPr>
            <p:txBody>
              <a:bodyPr wrap="square" rtlCol="0">
                <a:spAutoFit/>
              </a:bodyPr>
              <a:lstStyle/>
              <a:p>
                <a:pPr algn="ctr"/>
                <a:r>
                  <a:rPr lang="en-US" sz="3300" dirty="0">
                    <a:solidFill>
                      <a:schemeClr val="bg1"/>
                    </a:solidFill>
                  </a:rPr>
                  <a:t>Prolaris</a:t>
                </a:r>
              </a:p>
            </p:txBody>
          </p:sp>
        </p:grpSp>
      </p:grpSp>
      <p:grpSp>
        <p:nvGrpSpPr>
          <p:cNvPr id="64" name="Group 63"/>
          <p:cNvGrpSpPr/>
          <p:nvPr/>
        </p:nvGrpSpPr>
        <p:grpSpPr>
          <a:xfrm>
            <a:off x="19945189" y="3983483"/>
            <a:ext cx="4142289" cy="8213417"/>
            <a:chOff x="6315332" y="276604"/>
            <a:chExt cx="2700223" cy="6238408"/>
          </a:xfrm>
        </p:grpSpPr>
        <p:grpSp>
          <p:nvGrpSpPr>
            <p:cNvPr id="65" name="Group 23"/>
            <p:cNvGrpSpPr/>
            <p:nvPr/>
          </p:nvGrpSpPr>
          <p:grpSpPr>
            <a:xfrm rot="35859" flipH="1">
              <a:off x="6315332" y="3070033"/>
              <a:ext cx="2700223" cy="3444979"/>
              <a:chOff x="1370013" y="2060575"/>
              <a:chExt cx="2381250" cy="2063750"/>
            </a:xfrm>
            <a:solidFill>
              <a:srgbClr val="006AA7"/>
            </a:solidFill>
            <a:effectLst>
              <a:outerShdw blurRad="50800" dist="38100" dir="2700000" algn="tl" rotWithShape="0">
                <a:prstClr val="black">
                  <a:alpha val="40000"/>
                </a:prstClr>
              </a:outerShdw>
              <a:reflection blurRad="6350" stA="52000" endA="300" endPos="35000" dir="5400000" sy="-100000" algn="bl" rotWithShape="0"/>
            </a:effectLst>
          </p:grpSpPr>
          <p:sp>
            <p:nvSpPr>
              <p:cNvPr id="72"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73"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74"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75"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90"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sp>
            <p:nvSpPr>
              <p:cNvPr id="105"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300">
                  <a:solidFill>
                    <a:prstClr val="black"/>
                  </a:solidFill>
                </a:endParaRPr>
              </a:p>
            </p:txBody>
          </p:sp>
        </p:grpSp>
        <p:sp>
          <p:nvSpPr>
            <p:cNvPr id="66" name="TextBox 65"/>
            <p:cNvSpPr txBox="1"/>
            <p:nvPr/>
          </p:nvSpPr>
          <p:spPr>
            <a:xfrm>
              <a:off x="6339831" y="276604"/>
              <a:ext cx="2576616" cy="2127291"/>
            </a:xfrm>
            <a:prstGeom prst="rect">
              <a:avLst/>
            </a:prstGeom>
            <a:noFill/>
          </p:spPr>
          <p:txBody>
            <a:bodyPr wrap="square" rtlCol="0">
              <a:spAutoFit/>
            </a:bodyPr>
            <a:lstStyle/>
            <a:p>
              <a:pPr algn="ctr"/>
              <a:r>
                <a:rPr lang="en-US" sz="4400" b="1" dirty="0">
                  <a:solidFill>
                    <a:srgbClr val="191919"/>
                  </a:solidFill>
                </a:rPr>
                <a:t>Whom to  treat or not treat post-prostatectomy:</a:t>
              </a:r>
            </a:p>
          </p:txBody>
        </p:sp>
        <p:grpSp>
          <p:nvGrpSpPr>
            <p:cNvPr id="67" name="Group 66"/>
            <p:cNvGrpSpPr/>
            <p:nvPr/>
          </p:nvGrpSpPr>
          <p:grpSpPr>
            <a:xfrm>
              <a:off x="6673673" y="3949365"/>
              <a:ext cx="1986526" cy="1132752"/>
              <a:chOff x="3832952" y="3949365"/>
              <a:chExt cx="1587440" cy="1132752"/>
            </a:xfrm>
          </p:grpSpPr>
          <p:sp>
            <p:nvSpPr>
              <p:cNvPr id="68" name="TextBox 67"/>
              <p:cNvSpPr txBox="1"/>
              <p:nvPr/>
            </p:nvSpPr>
            <p:spPr>
              <a:xfrm>
                <a:off x="3832953" y="3949365"/>
                <a:ext cx="1587439" cy="467537"/>
              </a:xfrm>
              <a:prstGeom prst="rect">
                <a:avLst/>
              </a:prstGeom>
              <a:noFill/>
            </p:spPr>
            <p:txBody>
              <a:bodyPr wrap="square" rtlCol="0">
                <a:spAutoFit/>
              </a:bodyPr>
              <a:lstStyle/>
              <a:p>
                <a:pPr algn="ctr"/>
                <a:r>
                  <a:rPr lang="en-US" sz="3300" dirty="0">
                    <a:solidFill>
                      <a:schemeClr val="bg1"/>
                    </a:solidFill>
                  </a:rPr>
                  <a:t>Prolaris</a:t>
                </a:r>
              </a:p>
            </p:txBody>
          </p:sp>
          <p:sp>
            <p:nvSpPr>
              <p:cNvPr id="69" name="TextBox 68"/>
              <p:cNvSpPr txBox="1"/>
              <p:nvPr/>
            </p:nvSpPr>
            <p:spPr>
              <a:xfrm>
                <a:off x="3832952" y="4614580"/>
                <a:ext cx="1587439" cy="467537"/>
              </a:xfrm>
              <a:prstGeom prst="rect">
                <a:avLst/>
              </a:prstGeom>
              <a:noFill/>
            </p:spPr>
            <p:txBody>
              <a:bodyPr wrap="square" rtlCol="0">
                <a:spAutoFit/>
              </a:bodyPr>
              <a:lstStyle/>
              <a:p>
                <a:pPr algn="ctr"/>
                <a:r>
                  <a:rPr lang="en-US" sz="3300" dirty="0">
                    <a:solidFill>
                      <a:schemeClr val="bg1"/>
                    </a:solidFill>
                  </a:rPr>
                  <a:t>Decipher</a:t>
                </a:r>
              </a:p>
            </p:txBody>
          </p:sp>
        </p:grpSp>
      </p:grpSp>
      <p:sp>
        <p:nvSpPr>
          <p:cNvPr id="70" name="TextBox 69"/>
          <p:cNvSpPr txBox="1"/>
          <p:nvPr/>
        </p:nvSpPr>
        <p:spPr>
          <a:xfrm>
            <a:off x="20494904" y="10663075"/>
            <a:ext cx="3047437" cy="615554"/>
          </a:xfrm>
          <a:prstGeom prst="rect">
            <a:avLst/>
          </a:prstGeom>
          <a:noFill/>
        </p:spPr>
        <p:txBody>
          <a:bodyPr wrap="square" rtlCol="0">
            <a:spAutoFit/>
          </a:bodyPr>
          <a:lstStyle/>
          <a:p>
            <a:pPr algn="ctr"/>
            <a:r>
              <a:rPr lang="en-US" sz="3300" dirty="0" smtClean="0">
                <a:solidFill>
                  <a:schemeClr val="bg1"/>
                </a:solidFill>
              </a:rPr>
              <a:t>ARV7</a:t>
            </a:r>
            <a:endParaRPr lang="en-US" sz="3300" dirty="0">
              <a:solidFill>
                <a:schemeClr val="bg1"/>
              </a:solidFill>
            </a:endParaRPr>
          </a:p>
        </p:txBody>
      </p:sp>
    </p:spTree>
    <p:extLst>
      <p:ext uri="{BB962C8B-B14F-4D97-AF65-F5344CB8AC3E}">
        <p14:creationId xmlns:p14="http://schemas.microsoft.com/office/powerpoint/2010/main" val="3646159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88262" y="1542185"/>
            <a:ext cx="21948458" cy="2286000"/>
          </a:xfrm>
        </p:spPr>
        <p:txBody>
          <a:bodyPr/>
          <a:lstStyle/>
          <a:p>
            <a:pPr algn="l" eaLnBrk="1" hangingPunct="1">
              <a:lnSpc>
                <a:spcPct val="80000"/>
              </a:lnSpc>
            </a:pPr>
            <a:r>
              <a:rPr lang="en-US" altLang="en-US" sz="7200" b="1" dirty="0">
                <a:solidFill>
                  <a:srgbClr val="191919"/>
                </a:solidFill>
                <a:latin typeface="+mn-lt"/>
              </a:rPr>
              <a:t>Prostate Cancer </a:t>
            </a:r>
            <a:r>
              <a:rPr lang="en-GB" altLang="en-US" sz="7200" b="1" dirty="0">
                <a:solidFill>
                  <a:srgbClr val="191919"/>
                </a:solidFill>
                <a:latin typeface="+mn-lt"/>
              </a:rPr>
              <a:t>M</a:t>
            </a:r>
            <a:r>
              <a:rPr lang="en-GB" altLang="en-US" sz="7200" b="1" dirty="0" smtClean="0">
                <a:solidFill>
                  <a:srgbClr val="191919"/>
                </a:solidFill>
                <a:latin typeface="+mn-lt"/>
              </a:rPr>
              <a:t>arkers</a:t>
            </a:r>
            <a:r>
              <a:rPr lang="en-GB" altLang="en-US" sz="7200" b="1" dirty="0">
                <a:solidFill>
                  <a:srgbClr val="191919"/>
                </a:solidFill>
                <a:latin typeface="+mn-lt"/>
              </a:rPr>
              <a:t>: </a:t>
            </a:r>
            <a:r>
              <a:rPr lang="en-GB" altLang="en-US" sz="7200" b="1" dirty="0" smtClean="0">
                <a:solidFill>
                  <a:srgbClr val="191919"/>
                </a:solidFill>
                <a:latin typeface="+mn-lt"/>
              </a:rPr>
              <a:t>Current </a:t>
            </a:r>
            <a:r>
              <a:rPr lang="en-GB" altLang="en-US" sz="7200" b="1" dirty="0">
                <a:solidFill>
                  <a:srgbClr val="191919"/>
                </a:solidFill>
                <a:latin typeface="+mn-lt"/>
              </a:rPr>
              <a:t>Needs</a:t>
            </a:r>
          </a:p>
        </p:txBody>
      </p:sp>
      <p:sp>
        <p:nvSpPr>
          <p:cNvPr id="53250" name="Content Placeholder 2"/>
          <p:cNvSpPr>
            <a:spLocks noGrp="1"/>
          </p:cNvSpPr>
          <p:nvPr>
            <p:ph idx="1"/>
          </p:nvPr>
        </p:nvSpPr>
        <p:spPr>
          <a:xfrm>
            <a:off x="1219359" y="3749737"/>
            <a:ext cx="21948458" cy="8686800"/>
          </a:xfrm>
        </p:spPr>
        <p:txBody>
          <a:bodyPr/>
          <a:lstStyle/>
          <a:p>
            <a:pPr marL="685800" indent="-685800" algn="l">
              <a:lnSpc>
                <a:spcPct val="90000"/>
              </a:lnSpc>
              <a:spcBef>
                <a:spcPts val="2857"/>
              </a:spcBef>
              <a:spcAft>
                <a:spcPts val="1429"/>
              </a:spcAft>
              <a:buClr>
                <a:schemeClr val="accent2"/>
              </a:buClr>
              <a:buFont typeface="Wingdings" charset="2"/>
              <a:buChar char="§"/>
            </a:pPr>
            <a:r>
              <a:rPr lang="en-GB" altLang="en-US" sz="6600" dirty="0" smtClean="0">
                <a:solidFill>
                  <a:srgbClr val="191919"/>
                </a:solidFill>
                <a:latin typeface="+mn-lt"/>
              </a:rPr>
              <a:t>Finding Significant Cancers</a:t>
            </a:r>
          </a:p>
          <a:p>
            <a:pPr marL="685800" indent="-685800" algn="l">
              <a:lnSpc>
                <a:spcPct val="90000"/>
              </a:lnSpc>
              <a:spcBef>
                <a:spcPts val="2857"/>
              </a:spcBef>
              <a:spcAft>
                <a:spcPts val="1429"/>
              </a:spcAft>
              <a:buClr>
                <a:schemeClr val="accent2"/>
              </a:buClr>
              <a:buFont typeface="Wingdings" charset="2"/>
              <a:buChar char="§"/>
            </a:pPr>
            <a:r>
              <a:rPr lang="en-GB" altLang="en-US" sz="6600" dirty="0" smtClean="0">
                <a:solidFill>
                  <a:srgbClr val="191919"/>
                </a:solidFill>
                <a:latin typeface="+mn-lt"/>
              </a:rPr>
              <a:t>Reduce </a:t>
            </a:r>
            <a:r>
              <a:rPr lang="en-GB" altLang="en-US" sz="6600" dirty="0">
                <a:solidFill>
                  <a:srgbClr val="191919"/>
                </a:solidFill>
                <a:latin typeface="+mn-lt"/>
              </a:rPr>
              <a:t>the number of unnecessary repeat </a:t>
            </a:r>
            <a:r>
              <a:rPr lang="en-GB" altLang="en-US" sz="6600" dirty="0" smtClean="0">
                <a:solidFill>
                  <a:srgbClr val="191919"/>
                </a:solidFill>
                <a:latin typeface="+mn-lt"/>
              </a:rPr>
              <a:t>biopsies </a:t>
            </a:r>
            <a:endParaRPr lang="en-GB" altLang="en-US" sz="6600" dirty="0" smtClean="0">
              <a:solidFill>
                <a:srgbClr val="191919"/>
              </a:solidFill>
              <a:latin typeface="+mn-lt"/>
            </a:endParaRPr>
          </a:p>
          <a:p>
            <a:pPr marL="685800" indent="-685800" algn="l">
              <a:lnSpc>
                <a:spcPct val="90000"/>
              </a:lnSpc>
              <a:spcBef>
                <a:spcPts val="2857"/>
              </a:spcBef>
              <a:spcAft>
                <a:spcPts val="1429"/>
              </a:spcAft>
              <a:buClr>
                <a:schemeClr val="accent2"/>
              </a:buClr>
              <a:buFont typeface="Wingdings" charset="2"/>
              <a:buChar char="§"/>
            </a:pPr>
            <a:r>
              <a:rPr lang="en-US" altLang="en-US" sz="6600" dirty="0" smtClean="0">
                <a:solidFill>
                  <a:srgbClr val="191919"/>
                </a:solidFill>
                <a:latin typeface="+mn-lt"/>
              </a:rPr>
              <a:t>Stratify </a:t>
            </a:r>
            <a:r>
              <a:rPr lang="en-US" altLang="en-US" sz="6600" dirty="0">
                <a:solidFill>
                  <a:srgbClr val="191919"/>
                </a:solidFill>
                <a:latin typeface="+mn-lt"/>
              </a:rPr>
              <a:t>low risk from higher risk </a:t>
            </a:r>
            <a:r>
              <a:rPr lang="en-US" altLang="en-US" sz="6600" dirty="0" smtClean="0">
                <a:solidFill>
                  <a:srgbClr val="191919"/>
                </a:solidFill>
                <a:latin typeface="+mn-lt"/>
              </a:rPr>
              <a:t>tumors / reduce over treatment</a:t>
            </a:r>
            <a:r>
              <a:rPr lang="en-US" altLang="en-US" sz="6600" baseline="30000" dirty="0" smtClean="0">
                <a:solidFill>
                  <a:srgbClr val="191919"/>
                </a:solidFill>
                <a:latin typeface="+mn-lt"/>
              </a:rPr>
              <a:t>3</a:t>
            </a:r>
            <a:endParaRPr lang="en-US" altLang="en-US" sz="6600" dirty="0">
              <a:solidFill>
                <a:srgbClr val="191919"/>
              </a:solidFill>
              <a:latin typeface="+mn-lt"/>
            </a:endParaRPr>
          </a:p>
          <a:p>
            <a:pPr marL="685800" indent="-685800" algn="l">
              <a:lnSpc>
                <a:spcPct val="90000"/>
              </a:lnSpc>
              <a:spcBef>
                <a:spcPts val="2857"/>
              </a:spcBef>
              <a:spcAft>
                <a:spcPts val="1429"/>
              </a:spcAft>
              <a:buClr>
                <a:schemeClr val="accent2"/>
              </a:buClr>
              <a:buFont typeface="Wingdings" charset="2"/>
              <a:buChar char="§"/>
            </a:pPr>
            <a:r>
              <a:rPr lang="en-US" altLang="en-US" sz="6600" dirty="0">
                <a:solidFill>
                  <a:srgbClr val="191919"/>
                </a:solidFill>
                <a:latin typeface="+mn-lt"/>
              </a:rPr>
              <a:t>Staging disease or classifying extent of disease</a:t>
            </a:r>
            <a:r>
              <a:rPr lang="en-US" altLang="en-US" sz="6600" baseline="30000" dirty="0">
                <a:solidFill>
                  <a:srgbClr val="191919"/>
                </a:solidFill>
                <a:latin typeface="+mn-lt"/>
              </a:rPr>
              <a:t>3,4</a:t>
            </a:r>
            <a:endParaRPr lang="en-US" altLang="en-US" sz="6600" dirty="0">
              <a:solidFill>
                <a:srgbClr val="191919"/>
              </a:solidFill>
              <a:latin typeface="+mn-lt"/>
            </a:endParaRPr>
          </a:p>
          <a:p>
            <a:pPr marL="685800" indent="-685800" algn="l">
              <a:lnSpc>
                <a:spcPct val="90000"/>
              </a:lnSpc>
              <a:spcBef>
                <a:spcPts val="2857"/>
              </a:spcBef>
              <a:spcAft>
                <a:spcPts val="1429"/>
              </a:spcAft>
              <a:buClr>
                <a:schemeClr val="accent2"/>
              </a:buClr>
              <a:buFont typeface="Wingdings" charset="2"/>
              <a:buChar char="§"/>
            </a:pPr>
            <a:r>
              <a:rPr lang="en-US" altLang="en-US" sz="6600" dirty="0" smtClean="0">
                <a:solidFill>
                  <a:srgbClr val="191919"/>
                </a:solidFill>
                <a:latin typeface="+mn-lt"/>
              </a:rPr>
              <a:t>Personalizing</a:t>
            </a:r>
            <a:r>
              <a:rPr lang="en-US" altLang="en-US" sz="6600" b="1" dirty="0" smtClean="0">
                <a:solidFill>
                  <a:srgbClr val="191919"/>
                </a:solidFill>
                <a:latin typeface="+mn-lt"/>
              </a:rPr>
              <a:t> </a:t>
            </a:r>
            <a:r>
              <a:rPr lang="en-US" altLang="en-US" sz="6600" dirty="0" smtClean="0">
                <a:solidFill>
                  <a:srgbClr val="191919"/>
                </a:solidFill>
                <a:latin typeface="+mn-lt"/>
              </a:rPr>
              <a:t>– predicting </a:t>
            </a:r>
            <a:r>
              <a:rPr lang="en-US" altLang="en-US" sz="6600" dirty="0">
                <a:solidFill>
                  <a:srgbClr val="191919"/>
                </a:solidFill>
                <a:latin typeface="+mn-lt"/>
              </a:rPr>
              <a:t>and monitoring clinical response to an intervention</a:t>
            </a:r>
            <a:r>
              <a:rPr lang="en-US" altLang="en-US" sz="6600" baseline="30000" dirty="0">
                <a:solidFill>
                  <a:srgbClr val="191919"/>
                </a:solidFill>
                <a:latin typeface="+mn-lt"/>
              </a:rPr>
              <a:t>3</a:t>
            </a:r>
          </a:p>
          <a:p>
            <a:pPr>
              <a:spcBef>
                <a:spcPts val="1429"/>
              </a:spcBef>
              <a:spcAft>
                <a:spcPts val="714"/>
              </a:spcAft>
              <a:buClr>
                <a:schemeClr val="tx1"/>
              </a:buClr>
            </a:pPr>
            <a:endParaRPr lang="en-GB" altLang="en-US" dirty="0" smtClean="0"/>
          </a:p>
        </p:txBody>
      </p:sp>
      <p:sp>
        <p:nvSpPr>
          <p:cNvPr id="53252" name="Content Placeholder 5"/>
          <p:cNvSpPr>
            <a:spLocks noGrp="1"/>
          </p:cNvSpPr>
          <p:nvPr>
            <p:ph idx="4294967295"/>
          </p:nvPr>
        </p:nvSpPr>
        <p:spPr>
          <a:xfrm>
            <a:off x="514516" y="12436537"/>
            <a:ext cx="21948458" cy="809624"/>
          </a:xfrm>
        </p:spPr>
        <p:txBody>
          <a:bodyPr/>
          <a:lstStyle/>
          <a:p>
            <a:pPr algn="l">
              <a:lnSpc>
                <a:spcPct val="80000"/>
              </a:lnSpc>
            </a:pPr>
            <a:r>
              <a:rPr lang="fr-FR" altLang="en-US" sz="2000" dirty="0" smtClean="0">
                <a:solidFill>
                  <a:srgbClr val="191919"/>
                </a:solidFill>
              </a:rPr>
              <a:t>1) de </a:t>
            </a:r>
            <a:r>
              <a:rPr lang="fr-FR" altLang="en-US" sz="2000" dirty="0">
                <a:solidFill>
                  <a:srgbClr val="191919"/>
                </a:solidFill>
              </a:rPr>
              <a:t>la Taille A, et al. J Urol 2011;185:2119-25; </a:t>
            </a:r>
            <a:r>
              <a:rPr lang="fr-FR" altLang="en-US" sz="2000" dirty="0" smtClean="0">
                <a:solidFill>
                  <a:srgbClr val="191919"/>
                </a:solidFill>
              </a:rPr>
              <a:t>2) </a:t>
            </a:r>
            <a:r>
              <a:rPr lang="en-GB" altLang="en-US" sz="2000" dirty="0">
                <a:solidFill>
                  <a:srgbClr val="191919"/>
                </a:solidFill>
              </a:rPr>
              <a:t>Hessels D, et al. </a:t>
            </a:r>
            <a:r>
              <a:rPr lang="sv-SE" altLang="en-US" sz="2000" dirty="0">
                <a:solidFill>
                  <a:srgbClr val="191919"/>
                </a:solidFill>
              </a:rPr>
              <a:t>Expert Rev Mol Diagn 2004;4:513–26</a:t>
            </a:r>
          </a:p>
          <a:p>
            <a:pPr marL="260821" indent="-260821" algn="l">
              <a:lnSpc>
                <a:spcPct val="80000"/>
              </a:lnSpc>
            </a:pPr>
            <a:r>
              <a:rPr lang="en-GB" altLang="en-US" sz="2000" dirty="0" smtClean="0">
                <a:solidFill>
                  <a:srgbClr val="191919"/>
                </a:solidFill>
              </a:rPr>
              <a:t>3) </a:t>
            </a:r>
            <a:r>
              <a:rPr lang="en-GB" altLang="en-US" sz="2000" dirty="0">
                <a:solidFill>
                  <a:srgbClr val="191919"/>
                </a:solidFill>
              </a:rPr>
              <a:t>Hessels D, et al. </a:t>
            </a:r>
            <a:r>
              <a:rPr lang="sv-SE" altLang="en-US" sz="2000" dirty="0">
                <a:solidFill>
                  <a:srgbClr val="191919"/>
                </a:solidFill>
              </a:rPr>
              <a:t>Expert Rev Mol Diagn 2004;4:513–26</a:t>
            </a:r>
            <a:r>
              <a:rPr lang="en-GB" altLang="en-US" sz="2000" dirty="0">
                <a:solidFill>
                  <a:srgbClr val="191919"/>
                </a:solidFill>
              </a:rPr>
              <a:t>; </a:t>
            </a:r>
            <a:r>
              <a:rPr lang="en-GB" altLang="en-US" sz="2000" dirty="0" smtClean="0">
                <a:solidFill>
                  <a:srgbClr val="191919"/>
                </a:solidFill>
              </a:rPr>
              <a:t>4)</a:t>
            </a:r>
            <a:r>
              <a:rPr lang="sv-SE" altLang="en-US" sz="2000" dirty="0" err="1" smtClean="0">
                <a:solidFill>
                  <a:srgbClr val="191919"/>
                </a:solidFill>
              </a:rPr>
              <a:t>Madu</a:t>
            </a:r>
            <a:r>
              <a:rPr lang="sv-SE" altLang="en-US" sz="2000" dirty="0" smtClean="0">
                <a:solidFill>
                  <a:srgbClr val="191919"/>
                </a:solidFill>
              </a:rPr>
              <a:t> </a:t>
            </a:r>
            <a:r>
              <a:rPr lang="sv-SE" altLang="en-US" sz="2000" dirty="0">
                <a:solidFill>
                  <a:srgbClr val="191919"/>
                </a:solidFill>
              </a:rPr>
              <a:t>CO, et al. Journal of Cancer 2010; 1:150-77</a:t>
            </a:r>
            <a:r>
              <a:rPr lang="en-GB" altLang="en-US" sz="2000" dirty="0">
                <a:solidFill>
                  <a:srgbClr val="191919"/>
                </a:solidFill>
              </a:rPr>
              <a:t>.</a:t>
            </a:r>
          </a:p>
        </p:txBody>
      </p:sp>
      <p:sp>
        <p:nvSpPr>
          <p:cNvPr id="3" name="TextBox 2"/>
          <p:cNvSpPr txBox="1"/>
          <p:nvPr/>
        </p:nvSpPr>
        <p:spPr>
          <a:xfrm>
            <a:off x="20107673" y="3509818"/>
            <a:ext cx="2355301" cy="1415772"/>
          </a:xfrm>
          <a:prstGeom prst="rect">
            <a:avLst/>
          </a:prstGeom>
          <a:solidFill>
            <a:srgbClr val="FAB985"/>
          </a:solidFill>
        </p:spPr>
        <p:txBody>
          <a:bodyPr wrap="square" rtlCol="0">
            <a:spAutoFit/>
          </a:bodyPr>
          <a:lstStyle/>
          <a:p>
            <a:pPr algn="ctr"/>
            <a:r>
              <a:rPr lang="en-US" dirty="0" smtClean="0"/>
              <a:t>USPSTF</a:t>
            </a:r>
          </a:p>
          <a:p>
            <a:pPr algn="ctr"/>
            <a:r>
              <a:rPr lang="en-US" dirty="0" smtClean="0"/>
              <a:t>Journal</a:t>
            </a:r>
            <a:endParaRPr lang="en-US" dirty="0"/>
          </a:p>
        </p:txBody>
      </p:sp>
    </p:spTree>
    <p:extLst>
      <p:ext uri="{BB962C8B-B14F-4D97-AF65-F5344CB8AC3E}">
        <p14:creationId xmlns:p14="http://schemas.microsoft.com/office/powerpoint/2010/main" val="15306361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18478" y="1600200"/>
            <a:ext cx="22151684" cy="2286000"/>
          </a:xfrm>
        </p:spPr>
        <p:txBody>
          <a:bodyPr/>
          <a:lstStyle/>
          <a:p>
            <a:pPr algn="l" eaLnBrk="1" hangingPunct="1">
              <a:defRPr/>
            </a:pPr>
            <a:r>
              <a:rPr lang="en-US" sz="7200" b="1" dirty="0" smtClean="0">
                <a:solidFill>
                  <a:srgbClr val="191919"/>
                </a:solidFill>
                <a:latin typeface="+mn-lt"/>
                <a:ea typeface="MS Pゴシック" charset="0"/>
              </a:rPr>
              <a:t>Benefits of </a:t>
            </a:r>
            <a:r>
              <a:rPr lang="en-US" sz="7200" b="1" dirty="0" smtClean="0">
                <a:solidFill>
                  <a:srgbClr val="191919"/>
                </a:solidFill>
                <a:latin typeface="+mn-lt"/>
                <a:ea typeface="MS Pゴシック" charset="0"/>
              </a:rPr>
              <a:t>Markers for Patients</a:t>
            </a:r>
            <a:endParaRPr lang="en-US" sz="7200" b="1" dirty="0">
              <a:solidFill>
                <a:srgbClr val="191919"/>
              </a:solidFill>
              <a:latin typeface="+mn-lt"/>
              <a:ea typeface="MS Pゴシック" charset="0"/>
            </a:endParaRPr>
          </a:p>
        </p:txBody>
      </p:sp>
      <p:sp>
        <p:nvSpPr>
          <p:cNvPr id="2" name="Content Placeholder 1"/>
          <p:cNvSpPr>
            <a:spLocks noGrp="1"/>
          </p:cNvSpPr>
          <p:nvPr>
            <p:ph idx="1"/>
          </p:nvPr>
        </p:nvSpPr>
        <p:spPr>
          <a:xfrm>
            <a:off x="1916568" y="3581400"/>
            <a:ext cx="20707041" cy="10210800"/>
          </a:xfrm>
        </p:spPr>
        <p:txBody>
          <a:bodyPr/>
          <a:lstStyle/>
          <a:p>
            <a:pPr algn="l"/>
            <a:r>
              <a:rPr lang="en-US" sz="6000" dirty="0">
                <a:solidFill>
                  <a:srgbClr val="191919"/>
                </a:solidFill>
                <a:latin typeface="+mn-lt"/>
              </a:rPr>
              <a:t>Improved information for patients and </a:t>
            </a:r>
            <a:r>
              <a:rPr lang="en-US" sz="6000" dirty="0" smtClean="0">
                <a:solidFill>
                  <a:srgbClr val="191919"/>
                </a:solidFill>
                <a:latin typeface="+mn-lt"/>
              </a:rPr>
              <a:t>physicians on:</a:t>
            </a:r>
            <a:endParaRPr lang="en-US" sz="6000" dirty="0">
              <a:solidFill>
                <a:srgbClr val="191919"/>
              </a:solidFill>
              <a:latin typeface="+mn-lt"/>
            </a:endParaRPr>
          </a:p>
          <a:p>
            <a:pPr marL="1944694" lvl="1" indent="-857250" algn="l">
              <a:spcBef>
                <a:spcPts val="0"/>
              </a:spcBef>
              <a:buFont typeface="Arial"/>
              <a:buChar char="•"/>
            </a:pPr>
            <a:r>
              <a:rPr lang="en-US" sz="6700" dirty="0">
                <a:solidFill>
                  <a:srgbClr val="191919"/>
                </a:solidFill>
                <a:latin typeface="+mn-lt"/>
              </a:rPr>
              <a:t>Risk </a:t>
            </a:r>
            <a:r>
              <a:rPr lang="en-US" sz="6700" dirty="0" smtClean="0">
                <a:solidFill>
                  <a:srgbClr val="191919"/>
                </a:solidFill>
                <a:latin typeface="+mn-lt"/>
              </a:rPr>
              <a:t>of </a:t>
            </a:r>
            <a:r>
              <a:rPr lang="en-US" sz="6700" dirty="0" smtClean="0">
                <a:solidFill>
                  <a:srgbClr val="191919"/>
                </a:solidFill>
                <a:latin typeface="+mn-lt"/>
              </a:rPr>
              <a:t>significant </a:t>
            </a:r>
            <a:r>
              <a:rPr lang="en-US" sz="6700" dirty="0" smtClean="0">
                <a:solidFill>
                  <a:srgbClr val="191919"/>
                </a:solidFill>
                <a:latin typeface="+mn-lt"/>
              </a:rPr>
              <a:t>prostate </a:t>
            </a:r>
            <a:r>
              <a:rPr lang="en-US" sz="6700" dirty="0" smtClean="0">
                <a:solidFill>
                  <a:srgbClr val="191919"/>
                </a:solidFill>
                <a:latin typeface="+mn-lt"/>
              </a:rPr>
              <a:t>cancer</a:t>
            </a:r>
            <a:endParaRPr lang="en-US" sz="6700" dirty="0">
              <a:solidFill>
                <a:srgbClr val="191919"/>
              </a:solidFill>
              <a:latin typeface="+mn-lt"/>
            </a:endParaRPr>
          </a:p>
          <a:p>
            <a:pPr marL="1944694" lvl="1" indent="-857250" algn="l">
              <a:spcBef>
                <a:spcPts val="0"/>
              </a:spcBef>
              <a:buFont typeface="Arial"/>
              <a:buChar char="•"/>
            </a:pPr>
            <a:r>
              <a:rPr lang="en-US" sz="6700" dirty="0" smtClean="0">
                <a:solidFill>
                  <a:srgbClr val="191919"/>
                </a:solidFill>
                <a:latin typeface="+mn-lt"/>
              </a:rPr>
              <a:t>Need </a:t>
            </a:r>
            <a:r>
              <a:rPr lang="en-US" sz="6700" dirty="0">
                <a:solidFill>
                  <a:srgbClr val="191919"/>
                </a:solidFill>
                <a:latin typeface="+mn-lt"/>
              </a:rPr>
              <a:t>for r</a:t>
            </a:r>
            <a:r>
              <a:rPr lang="en-US" sz="6700" dirty="0" smtClean="0">
                <a:solidFill>
                  <a:srgbClr val="191919"/>
                </a:solidFill>
                <a:latin typeface="+mn-lt"/>
              </a:rPr>
              <a:t>epeat </a:t>
            </a:r>
            <a:r>
              <a:rPr lang="en-US" sz="6700" dirty="0" smtClean="0">
                <a:solidFill>
                  <a:srgbClr val="191919"/>
                </a:solidFill>
                <a:latin typeface="+mn-lt"/>
              </a:rPr>
              <a:t>biopsy </a:t>
            </a:r>
            <a:r>
              <a:rPr lang="mr-IN" sz="6700" dirty="0" smtClean="0">
                <a:solidFill>
                  <a:srgbClr val="191919"/>
                </a:solidFill>
                <a:latin typeface="+mn-lt"/>
              </a:rPr>
              <a:t>–</a:t>
            </a:r>
            <a:r>
              <a:rPr lang="en-US" sz="6700" dirty="0" smtClean="0">
                <a:solidFill>
                  <a:srgbClr val="191919"/>
                </a:solidFill>
                <a:latin typeface="+mn-lt"/>
              </a:rPr>
              <a:t> or not!</a:t>
            </a:r>
            <a:endParaRPr lang="en-US" sz="6700" dirty="0">
              <a:solidFill>
                <a:srgbClr val="191919"/>
              </a:solidFill>
              <a:latin typeface="+mn-lt"/>
            </a:endParaRPr>
          </a:p>
          <a:p>
            <a:pPr marL="1944694" lvl="1" indent="-857250" algn="l">
              <a:spcBef>
                <a:spcPts val="0"/>
              </a:spcBef>
              <a:buFont typeface="Arial"/>
              <a:buChar char="•"/>
            </a:pPr>
            <a:r>
              <a:rPr lang="en-US" sz="6700" dirty="0">
                <a:solidFill>
                  <a:srgbClr val="191919"/>
                </a:solidFill>
                <a:latin typeface="+mn-lt"/>
              </a:rPr>
              <a:t>Need for Treatment / Aggressive Surveillance</a:t>
            </a:r>
          </a:p>
          <a:p>
            <a:pPr marL="1944694" lvl="1" indent="-857250" algn="l">
              <a:spcBef>
                <a:spcPts val="0"/>
              </a:spcBef>
              <a:buFont typeface="Arial"/>
              <a:buChar char="•"/>
            </a:pPr>
            <a:r>
              <a:rPr lang="en-US" sz="6700" dirty="0" smtClean="0">
                <a:solidFill>
                  <a:srgbClr val="191919"/>
                </a:solidFill>
                <a:latin typeface="+mn-lt"/>
              </a:rPr>
              <a:t>Likelihood </a:t>
            </a:r>
            <a:r>
              <a:rPr lang="en-US" sz="6700" dirty="0" smtClean="0">
                <a:solidFill>
                  <a:srgbClr val="191919"/>
                </a:solidFill>
                <a:latin typeface="+mn-lt"/>
              </a:rPr>
              <a:t>of Progression</a:t>
            </a:r>
          </a:p>
          <a:p>
            <a:pPr marL="1944694" lvl="1" indent="-857250" algn="l">
              <a:spcBef>
                <a:spcPts val="0"/>
              </a:spcBef>
              <a:buFont typeface="Arial"/>
              <a:buChar char="•"/>
            </a:pPr>
            <a:r>
              <a:rPr lang="en-US" sz="6700" dirty="0" smtClean="0">
                <a:solidFill>
                  <a:srgbClr val="191919"/>
                </a:solidFill>
                <a:latin typeface="+mn-lt"/>
              </a:rPr>
              <a:t>Response to </a:t>
            </a:r>
            <a:r>
              <a:rPr lang="en-US" sz="6700" dirty="0" smtClean="0">
                <a:solidFill>
                  <a:srgbClr val="191919"/>
                </a:solidFill>
                <a:latin typeface="+mn-lt"/>
              </a:rPr>
              <a:t>Therapy </a:t>
            </a:r>
            <a:endParaRPr lang="en-US" sz="6700" dirty="0">
              <a:solidFill>
                <a:srgbClr val="191919"/>
              </a:solidFill>
              <a:latin typeface="+mn-lt"/>
            </a:endParaRPr>
          </a:p>
          <a:p>
            <a:pPr>
              <a:spcBef>
                <a:spcPts val="0"/>
              </a:spcBef>
              <a:buFont typeface="Arial"/>
              <a:buChar char="•"/>
            </a:pPr>
            <a:endParaRPr lang="en-US" sz="6000" dirty="0">
              <a:latin typeface="+mn-lt"/>
            </a:endParaRPr>
          </a:p>
        </p:txBody>
      </p:sp>
    </p:spTree>
    <p:extLst>
      <p:ext uri="{BB962C8B-B14F-4D97-AF65-F5344CB8AC3E}">
        <p14:creationId xmlns:p14="http://schemas.microsoft.com/office/powerpoint/2010/main" val="29722049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8A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468CE9-3F3D-1446-A027-4B4CDD3883B0}" type="slidenum">
              <a:rPr lang="en-US" smtClean="0"/>
              <a:t>9</a:t>
            </a:fld>
            <a:endParaRPr lang="en-US" dirty="0"/>
          </a:p>
        </p:txBody>
      </p:sp>
      <p:sp>
        <p:nvSpPr>
          <p:cNvPr id="3" name="Title 2"/>
          <p:cNvSpPr>
            <a:spLocks noGrp="1"/>
          </p:cNvSpPr>
          <p:nvPr>
            <p:ph type="ctrTitle"/>
          </p:nvPr>
        </p:nvSpPr>
        <p:spPr>
          <a:xfrm>
            <a:off x="1829038" y="4379392"/>
            <a:ext cx="20729099" cy="4302790"/>
          </a:xfrm>
        </p:spPr>
        <p:txBody>
          <a:bodyPr/>
          <a:lstStyle/>
          <a:p>
            <a:r>
              <a:rPr lang="en-US" sz="9600" dirty="0" err="1" smtClean="0">
                <a:solidFill>
                  <a:schemeClr val="bg1"/>
                </a:solidFill>
                <a:latin typeface="+mn-lt"/>
              </a:rPr>
              <a:t>SelectMDx</a:t>
            </a:r>
            <a:endParaRPr lang="en-US" sz="9600" dirty="0">
              <a:solidFill>
                <a:schemeClr val="bg1"/>
              </a:solidFill>
              <a:latin typeface="+mn-lt"/>
            </a:endParaRPr>
          </a:p>
        </p:txBody>
      </p:sp>
    </p:spTree>
    <p:extLst>
      <p:ext uri="{BB962C8B-B14F-4D97-AF65-F5344CB8AC3E}">
        <p14:creationId xmlns:p14="http://schemas.microsoft.com/office/powerpoint/2010/main" val="288272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a:themeElements>
    <a:clrScheme name="MDxHealth Template">
      <a:dk1>
        <a:srgbClr val="332A86"/>
      </a:dk1>
      <a:lt1>
        <a:srgbClr val="FCFCFC"/>
      </a:lt1>
      <a:dk2>
        <a:srgbClr val="332A86"/>
      </a:dk2>
      <a:lt2>
        <a:srgbClr val="FCFCFC"/>
      </a:lt2>
      <a:accent1>
        <a:srgbClr val="332A86"/>
      </a:accent1>
      <a:accent2>
        <a:srgbClr val="F68A33"/>
      </a:accent2>
      <a:accent3>
        <a:srgbClr val="FCFCFC"/>
      </a:accent3>
      <a:accent4>
        <a:srgbClr val="5F9EA0"/>
      </a:accent4>
      <a:accent5>
        <a:srgbClr val="FF4500"/>
      </a:accent5>
      <a:accent6>
        <a:srgbClr val="0000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46237</TotalTime>
  <Words>2440</Words>
  <Application>Microsoft Macintosh PowerPoint</Application>
  <PresentationFormat>Custom</PresentationFormat>
  <Paragraphs>387</Paragraphs>
  <Slides>35</Slides>
  <Notes>22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Master</vt:lpstr>
      <vt:lpstr>Epigenetic Diagnostics for Urological Cancer</vt:lpstr>
      <vt:lpstr>Wendy Poage, MHA President, Prostate Conditions Education Council Co-Chair, Global Action for Men’s Health Advisor, University of Colorado Cancer Center   PCEC has been leading awareness and education efforts in genomic markers for over 5 years.</vt:lpstr>
      <vt:lpstr>MDxHealth Has Two Prostate Cancer Products   1.SelectMDx for Prostate Cancer A non-invasive urine assay to improve patient selection for initial biopsy  2.ConfirmMDx for Prostate Cancer A epigentic test on negative prostate biopsy tissue to identify cancer field effect at the DNA level</vt:lpstr>
      <vt:lpstr>PCEC Resources   1.www.ProstateMarkers.com  2.Markers Grid</vt:lpstr>
      <vt:lpstr>Personalizing Care</vt:lpstr>
      <vt:lpstr>Where Markers Fit</vt:lpstr>
      <vt:lpstr>Prostate Cancer Markers: Current Needs</vt:lpstr>
      <vt:lpstr>Benefits of Markers for Patients</vt:lpstr>
      <vt:lpstr>SelectMDx</vt:lpstr>
      <vt:lpstr>PowerPoint Presentation</vt:lpstr>
      <vt:lpstr>PowerPoint Presentation</vt:lpstr>
      <vt:lpstr>PowerPoint Presentation</vt:lpstr>
      <vt:lpstr>SelectMDx for Prostate Cancer  A non-invasive urine assay to improve patient selection for initial biopsy </vt:lpstr>
      <vt:lpstr>Where SelectMDx Fits</vt:lpstr>
      <vt:lpstr>PowerPoint Presentation</vt:lpstr>
      <vt:lpstr>PowerPoint Presentation</vt:lpstr>
      <vt:lpstr>PowerPoint Presentation</vt:lpstr>
      <vt:lpstr>PowerPoint Presentation</vt:lpstr>
      <vt:lpstr>SelectMDx for Prostate Cancer</vt:lpstr>
      <vt:lpstr>ConfirmMDx</vt:lpstr>
      <vt:lpstr>False Negative  Biopsy Challenge</vt:lpstr>
      <vt:lpstr>Prostate biopsies don’t tell the whole story.</vt:lpstr>
      <vt:lpstr>Are Significant Cancers Found on Repeat Biopsy?</vt:lpstr>
      <vt:lpstr>Associated Complications with Biopsies</vt:lpstr>
      <vt:lpstr>Fear of Undetected Cancer  Leads to High Rate of Repeat Biopsy</vt:lpstr>
      <vt:lpstr>Where ConfirmMDx Fits</vt:lpstr>
      <vt:lpstr>ConfirmMDx detects an epigenetic field effect associated with the presence of cancer at the DNA level</vt:lpstr>
      <vt:lpstr>Genetics vs. Epigenetics</vt:lpstr>
      <vt:lpstr>Clinical Validation</vt:lpstr>
      <vt:lpstr>Confirmatory Clinical Validation</vt:lpstr>
      <vt:lpstr>ConfirmMDx Health Economics</vt:lpstr>
      <vt:lpstr>ConfirmMDx Negative Patient Result</vt:lpstr>
      <vt:lpstr>DNA Methylation Positive</vt:lpstr>
      <vt:lpstr>ConfirmMDx Positive Patient Result</vt:lpstr>
      <vt:lpstr>Welcome tests like these that improve patient outcomes </vt:lpstr>
    </vt:vector>
  </TitlesOfParts>
  <Manager/>
  <Company>MDxHeath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Wendy Poage</cp:lastModifiedBy>
  <cp:revision>1051</cp:revision>
  <cp:lastPrinted>2017-10-14T01:58:00Z</cp:lastPrinted>
  <dcterms:created xsi:type="dcterms:W3CDTF">2014-12-02T17:36:54Z</dcterms:created>
  <dcterms:modified xsi:type="dcterms:W3CDTF">2017-10-14T12:09:07Z</dcterms:modified>
  <cp:category/>
</cp:coreProperties>
</file>