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21"/>
  </p:notesMasterIdLst>
  <p:handoutMasterIdLst>
    <p:handoutMasterId r:id="rId22"/>
  </p:handoutMasterIdLst>
  <p:sldIdLst>
    <p:sldId id="503" r:id="rId6"/>
    <p:sldId id="256" r:id="rId7"/>
    <p:sldId id="377" r:id="rId8"/>
    <p:sldId id="267" r:id="rId9"/>
    <p:sldId id="439" r:id="rId10"/>
    <p:sldId id="387" r:id="rId11"/>
    <p:sldId id="405" r:id="rId12"/>
    <p:sldId id="495" r:id="rId13"/>
    <p:sldId id="504" r:id="rId14"/>
    <p:sldId id="506" r:id="rId15"/>
    <p:sldId id="505" r:id="rId16"/>
    <p:sldId id="509" r:id="rId17"/>
    <p:sldId id="510" r:id="rId18"/>
    <p:sldId id="507" r:id="rId19"/>
    <p:sldId id="511" r:id="rId2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77">
          <p15:clr>
            <a:srgbClr val="A4A3A4"/>
          </p15:clr>
        </p15:guide>
        <p15:guide id="2" pos="51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" initials="T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201" autoAdjust="0"/>
  </p:normalViewPr>
  <p:slideViewPr>
    <p:cSldViewPr snapToGrid="0" snapToObjects="1">
      <p:cViewPr varScale="1">
        <p:scale>
          <a:sx n="86" d="100"/>
          <a:sy n="86" d="100"/>
        </p:scale>
        <p:origin x="-1528" y="-112"/>
      </p:cViewPr>
      <p:guideLst>
        <p:guide orient="horz" pos="3177"/>
        <p:guide pos="5196"/>
      </p:guideLst>
    </p:cSldViewPr>
  </p:slideViewPr>
  <p:outlineViewPr>
    <p:cViewPr>
      <p:scale>
        <a:sx n="33" d="100"/>
        <a:sy n="33" d="100"/>
      </p:scale>
      <p:origin x="0" y="-4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9498D-360C-214C-BEB6-799043BA3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09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FA28-8BF0-A94B-BAF7-A8CE56485B63}" type="datetimeFigureOut">
              <a:rPr lang="en-US" smtClean="0"/>
              <a:pPr/>
              <a:t>10/13/17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4261-40B8-7145-A9F5-479FE3E26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10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B4E-FC95-4675-89D7-EAA2F942661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2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4261-40B8-7145-A9F5-479FE3E266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8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C194-9B3C-49EB-A3CF-44A6353D7E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4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C194-9B3C-49EB-A3CF-44A6353D7E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3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C194-9B3C-49EB-A3CF-44A6353D7E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1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7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4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similar pathology, the two specific tumors have very different aggressiveness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4261-40B8-7145-A9F5-479FE3E266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B4E-FC95-4675-89D7-EAA2F942661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22B4E-FC95-4675-89D7-EAA2F942661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1" y="0"/>
            <a:ext cx="5042828" cy="409497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020" y="5055219"/>
            <a:ext cx="6400800" cy="7000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Prolaris_logo_NewPMS 158_431-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9" t="2993" r="19749" b="18446"/>
          <a:stretch/>
        </p:blipFill>
        <p:spPr>
          <a:xfrm>
            <a:off x="5831469" y="1190661"/>
            <a:ext cx="2714701" cy="26255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094977"/>
            <a:ext cx="8385570" cy="6195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878" y="6148001"/>
            <a:ext cx="1257610" cy="5055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1692"/>
            <a:ext cx="629052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7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4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03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3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8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054"/>
            <a:ext cx="8229600" cy="4316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9709"/>
            <a:ext cx="62905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5738" y="5860585"/>
            <a:ext cx="8170862" cy="489415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3975" indent="1588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27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61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84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47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5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76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22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18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7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9101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081" y="3905444"/>
            <a:ext cx="5224968" cy="1362075"/>
          </a:xfrm>
        </p:spPr>
        <p:txBody>
          <a:bodyPr anchor="b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Prolaris_logo_NewPMS 158_431-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6" t="10204" r="19048" b="15273"/>
          <a:stretch/>
        </p:blipFill>
        <p:spPr>
          <a:xfrm>
            <a:off x="6641171" y="3905444"/>
            <a:ext cx="1994829" cy="188331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01081" y="5356934"/>
            <a:ext cx="6315309" cy="4571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878" y="6148001"/>
            <a:ext cx="1257610" cy="5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63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8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20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37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6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45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74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24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5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48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00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43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6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49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90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18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30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44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6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735" y="6467720"/>
            <a:ext cx="629052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4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69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9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16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30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059485" y="468633"/>
            <a:ext cx="7898460" cy="36727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1672" y="6471692"/>
            <a:ext cx="62905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1672" y="0"/>
            <a:ext cx="996195" cy="42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46304" y="194740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CASE </a:t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STUDY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1341" y="841071"/>
            <a:ext cx="816857" cy="816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886352"/>
            <a:ext cx="816857" cy="771576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8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059485" y="468633"/>
            <a:ext cx="7898460" cy="36727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7832" y="6471692"/>
            <a:ext cx="62905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1672" y="0"/>
            <a:ext cx="996195" cy="42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7832" y="194740"/>
            <a:ext cx="1043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POTENTIAL</a:t>
            </a:r>
          </a:p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CASE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1341" y="841071"/>
            <a:ext cx="816857" cy="816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886352"/>
            <a:ext cx="816857" cy="771576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6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6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7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633"/>
            <a:ext cx="7211122" cy="45736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05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297" y="6471692"/>
            <a:ext cx="6290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Prolaris_logo_NewPMS 158_431-01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517" y="6052081"/>
            <a:ext cx="994846" cy="878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293" y="6425572"/>
            <a:ext cx="950951" cy="3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9" r:id="rId6"/>
    <p:sldLayoutId id="2147483661" r:id="rId7"/>
    <p:sldLayoutId id="2147483657" r:id="rId8"/>
    <p:sldLayoutId id="2147483658" r:id="rId9"/>
    <p:sldLayoutId id="2147483660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bg2"/>
          </a:solidFill>
          <a:latin typeface="Arial"/>
          <a:ea typeface="+mn-ea"/>
          <a:cs typeface="+mn-cs"/>
        </a:defRPr>
      </a:lvl1pPr>
      <a:lvl2pPr marL="687388" indent="-23018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bg2"/>
          </a:solidFill>
          <a:latin typeface="Arial"/>
          <a:ea typeface="+mn-ea"/>
          <a:cs typeface="+mn-cs"/>
        </a:defRPr>
      </a:lvl2pPr>
      <a:lvl3pPr marL="1084263" indent="-1698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4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8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7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7D1F22F-7ADC-4033-9CB5-B76F64473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7E60F44-E740-458F-9393-6C06A3A24F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8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7.png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7.png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7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mailto:helpmed@myriad.co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microsoft.com/office/2007/relationships/media" Target="../media/media1.mov"/><Relationship Id="rId2" Type="http://schemas.openxmlformats.org/officeDocument/2006/relationships/video" Target="../media/media1.mov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" y="3758778"/>
            <a:ext cx="9144000" cy="309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 rot="5400000">
            <a:off x="19656" y="-109113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 rot="5400000">
            <a:off x="638415" y="-109113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 rot="5400000">
            <a:off x="8814934" y="4917505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 rot="5400000">
            <a:off x="7891451" y="6421515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 rot="5400000">
            <a:off x="36362" y="1933380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 rot="5400000">
            <a:off x="8814934" y="5913803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 rot="5400000">
            <a:off x="928341" y="403695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 rot="5400000">
            <a:off x="37278" y="913280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 rot="5400000">
            <a:off x="1875025" y="-109114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 rot="5400000">
            <a:off x="329035" y="403695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638414" y="910522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 rot="5400000">
            <a:off x="1546194" y="402085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 rot="5400000">
            <a:off x="-286663" y="1423330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 rot="5400000">
            <a:off x="6660122" y="6421516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 rot="5400000">
            <a:off x="8507109" y="5425217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 rot="5400000">
            <a:off x="8507110" y="6421515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 rot="5400000">
            <a:off x="-286663" y="402084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 rot="5400000">
            <a:off x="8199277" y="4917505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 rot="5400000">
            <a:off x="7275786" y="6421516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/>
          <p:nvPr/>
        </p:nvSpPr>
        <p:spPr>
          <a:xfrm rot="5400000">
            <a:off x="8199277" y="5913802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/>
          <p:nvPr/>
        </p:nvSpPr>
        <p:spPr>
          <a:xfrm rot="5400000">
            <a:off x="320573" y="1423330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 rot="5400000">
            <a:off x="1257172" y="-109114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7583619" y="5923366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7891449" y="5425217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6967946" y="5923366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1" name="Picture 2" descr="https://davpzco6k33zaqxrn32z9ki5-wpengine.netdna-ssl.com/files/2014/08/Myraid-myRisk-Hereditary-Cancer-Logo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14" y="4270085"/>
            <a:ext cx="2313044" cy="17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659646" y="3608633"/>
            <a:ext cx="6463460" cy="1102519"/>
          </a:xfrm>
          <a:prstGeom prst="rect">
            <a:avLst/>
          </a:prstGeom>
        </p:spPr>
        <p:txBody>
          <a:bodyPr vert="horz" lIns="68436" tIns="34218" rIns="68436" bIns="34218" rtlCol="0" anchor="ctr">
            <a:normAutofit/>
          </a:bodyPr>
          <a:lstStyle>
            <a:lvl1pPr algn="l" defTabSz="4562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B3972"/>
                </a:solidFill>
              </a:rPr>
              <a:t>Genomics and </a:t>
            </a:r>
            <a:r>
              <a:rPr lang="en-US" b="1" dirty="0" smtClean="0">
                <a:solidFill>
                  <a:srgbClr val="0B3972"/>
                </a:solidFill>
              </a:rPr>
              <a:t>Genetic Testing</a:t>
            </a:r>
            <a:endParaRPr lang="en-US" b="1" dirty="0">
              <a:solidFill>
                <a:srgbClr val="0B397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" y="3635273"/>
            <a:ext cx="9143997" cy="94409"/>
          </a:xfrm>
          <a:prstGeom prst="rect">
            <a:avLst/>
          </a:prstGeom>
          <a:solidFill>
            <a:srgbClr val="257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" y="3730843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546" y="6610757"/>
            <a:ext cx="60980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" dirty="0">
                <a:solidFill>
                  <a:prstClr val="white">
                    <a:lumMod val="50000"/>
                  </a:prstClr>
                </a:solidFill>
              </a:rPr>
              <a:t>Copyright © 2017 Myriad Genetics, Inc., all rights reserved. www.Myriad.com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2" y="4792939"/>
            <a:ext cx="2697062" cy="679260"/>
          </a:xfrm>
          <a:prstGeom prst="rect">
            <a:avLst/>
          </a:prstGeom>
        </p:spPr>
      </p:pic>
      <p:pic>
        <p:nvPicPr>
          <p:cNvPr id="2050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30927"/>
          <a:stretch/>
        </p:blipFill>
        <p:spPr bwMode="auto">
          <a:xfrm>
            <a:off x="2468188" y="700464"/>
            <a:ext cx="6649552" cy="25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5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93500">
              <a:srgbClr val="92BFCD"/>
            </a:gs>
            <a:gs pos="87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69632"/>
            <a:ext cx="9143997" cy="94409"/>
          </a:xfrm>
          <a:prstGeom prst="rect">
            <a:avLst/>
          </a:prstGeom>
          <a:solidFill>
            <a:srgbClr val="257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46896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82987" y="106526"/>
            <a:ext cx="6692125" cy="857250"/>
          </a:xfrm>
          <a:prstGeom prst="rect">
            <a:avLst/>
          </a:prstGeom>
        </p:spPr>
        <p:txBody>
          <a:bodyPr vert="horz" lIns="68568" tIns="34284" rIns="68568" bIns="34284" rtlCol="0" anchor="ctr">
            <a:noAutofit/>
          </a:bodyPr>
          <a:lstStyle>
            <a:lvl1pPr algn="l" defTabSz="3428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rgbClr val="0B3972"/>
                </a:solidFill>
              </a:rPr>
              <a:t>Tumor Testing vs. Germline Testing </a:t>
            </a:r>
          </a:p>
        </p:txBody>
      </p:sp>
      <p:pic>
        <p:nvPicPr>
          <p:cNvPr id="8" name="Picture 7" descr="Community-Staff-Deck2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9" t="20000" b="15858"/>
          <a:stretch/>
        </p:blipFill>
        <p:spPr>
          <a:xfrm>
            <a:off x="5279644" y="1391958"/>
            <a:ext cx="3460780" cy="4620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6134" y="1786478"/>
            <a:ext cx="3443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002060"/>
                </a:solidFill>
                <a:latin typeface="Arial"/>
              </a:rPr>
              <a:t>Tumor testing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can help guide treatment </a:t>
            </a:r>
            <a:r>
              <a:rPr lang="en-US" dirty="0" smtClean="0">
                <a:solidFill>
                  <a:srgbClr val="002060"/>
                </a:solidFill>
                <a:latin typeface="Arial"/>
              </a:rPr>
              <a:t>management </a:t>
            </a:r>
            <a:r>
              <a:rPr lang="en-US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(e.g., Prolaris)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6134" y="3625031"/>
            <a:ext cx="3727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002060"/>
                </a:solidFill>
                <a:latin typeface="Arial"/>
              </a:rPr>
              <a:t>Germline testing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(blood or buccal)</a:t>
            </a:r>
            <a:r>
              <a:rPr lang="en-US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can help determine if a mutation was inherited and help guide treatment and risk management options for patient and family members (e.g., myRisk)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2311" y="5102358"/>
            <a:ext cx="1115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74A87"/>
                </a:solidFill>
                <a:latin typeface="Arial"/>
              </a:rPr>
              <a:t>Blood Test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3002" y="2732461"/>
            <a:ext cx="13626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74A87"/>
                </a:solidFill>
                <a:latin typeface="Arial"/>
              </a:rPr>
              <a:t>Tumor Biopsy </a:t>
            </a:r>
          </a:p>
        </p:txBody>
      </p:sp>
      <p:pic>
        <p:nvPicPr>
          <p:cNvPr id="13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  <p:pic>
        <p:nvPicPr>
          <p:cNvPr id="15" name="Picture 2" descr="https://davpzco6k33zaqxrn32z9ki5-wpengine.netdna-ssl.com/files/2014/08/Myraid-myRisk-Hereditary-Cancer-Logo-high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8" y="6367290"/>
            <a:ext cx="961360" cy="4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0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93500">
              <a:srgbClr val="92BFCD"/>
            </a:gs>
            <a:gs pos="87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040696"/>
            <a:ext cx="9143997" cy="94409"/>
          </a:xfrm>
          <a:prstGeom prst="rect">
            <a:avLst/>
          </a:prstGeom>
          <a:solidFill>
            <a:srgbClr val="257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117960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4111" y="45270"/>
            <a:ext cx="7886700" cy="994172"/>
          </a:xfrm>
          <a:prstGeom prst="rect">
            <a:avLst/>
          </a:prstGeom>
        </p:spPr>
        <p:txBody>
          <a:bodyPr vert="horz" lIns="68568" tIns="34284" rIns="68568" bIns="34284" rtlCol="0" anchor="ctr">
            <a:normAutofit/>
          </a:bodyPr>
          <a:lstStyle>
            <a:lvl1pPr algn="l" defTabSz="3428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sz="3000" b="1" dirty="0">
                <a:solidFill>
                  <a:srgbClr val="0B3972"/>
                </a:solidFill>
              </a:rPr>
              <a:t>Why is genetic testing important to you?</a:t>
            </a:r>
          </a:p>
        </p:txBody>
      </p:sp>
      <p:pic>
        <p:nvPicPr>
          <p:cNvPr id="33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306195"/>
            <a:ext cx="7285809" cy="4351338"/>
          </a:xfrm>
        </p:spPr>
        <p:txBody>
          <a:bodyPr>
            <a:normAutofit/>
          </a:bodyPr>
          <a:lstStyle/>
          <a:p>
            <a:r>
              <a:rPr lang="en-US" sz="2400" kern="0" dirty="0">
                <a:solidFill>
                  <a:srgbClr val="5B6770"/>
                </a:solidFill>
                <a:latin typeface="Arial"/>
              </a:rPr>
              <a:t>Impact on immediate treatment decisions</a:t>
            </a:r>
          </a:p>
          <a:p>
            <a:r>
              <a:rPr lang="en-US" sz="2400" kern="0" dirty="0">
                <a:solidFill>
                  <a:srgbClr val="5B6770"/>
                </a:solidFill>
                <a:latin typeface="Arial"/>
              </a:rPr>
              <a:t>Identify risks for additional cancers and management strategies</a:t>
            </a:r>
          </a:p>
          <a:p>
            <a:r>
              <a:rPr lang="en-US" sz="2400" kern="0" dirty="0">
                <a:solidFill>
                  <a:srgbClr val="5B6770"/>
                </a:solidFill>
                <a:latin typeface="Arial"/>
              </a:rPr>
              <a:t>Identify family members at risk</a:t>
            </a:r>
          </a:p>
          <a:p>
            <a:endParaRPr lang="en-US" sz="2400" dirty="0"/>
          </a:p>
        </p:txBody>
      </p:sp>
      <p:pic>
        <p:nvPicPr>
          <p:cNvPr id="17416" name="Picture 8" descr="Image result for man talking with do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"/>
          <a:stretch/>
        </p:blipFill>
        <p:spPr bwMode="auto">
          <a:xfrm>
            <a:off x="5570323" y="3163788"/>
            <a:ext cx="3452956" cy="21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elderly african american m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/>
        </p:blipFill>
        <p:spPr bwMode="auto">
          <a:xfrm>
            <a:off x="856506" y="3339976"/>
            <a:ext cx="231495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/>
          <a:stretch/>
        </p:blipFill>
        <p:spPr>
          <a:xfrm>
            <a:off x="2948713" y="4778279"/>
            <a:ext cx="3902981" cy="1858236"/>
          </a:xfrm>
          <a:prstGeom prst="rect">
            <a:avLst/>
          </a:prstGeom>
        </p:spPr>
      </p:pic>
      <p:pic>
        <p:nvPicPr>
          <p:cNvPr id="37" name="Picture 2" descr="https://davpzco6k33zaqxrn32z9ki5-wpengine.netdna-ssl.com/files/2014/08/Myraid-myRisk-Hereditary-Cancer-Logo-high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8" y="6367290"/>
            <a:ext cx="961360" cy="4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93500">
              <a:srgbClr val="92BFCD"/>
            </a:gs>
            <a:gs pos="87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6546"/>
            <a:ext cx="9143997" cy="94409"/>
          </a:xfrm>
          <a:prstGeom prst="rect">
            <a:avLst/>
          </a:prstGeom>
          <a:solidFill>
            <a:srgbClr val="257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33811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1" y="22220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Common Is Hereditary Prostate Cancer?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  <p:pic>
        <p:nvPicPr>
          <p:cNvPr id="12" name="Picture 2" descr="https://davpzco6k33zaqxrn32z9ki5-wpengine.netdna-ssl.com/files/2014/08/Myraid-myRisk-Hereditary-Cancer-Logo-high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8" y="6367290"/>
            <a:ext cx="961360" cy="4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34737" y="1880594"/>
            <a:ext cx="665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Annual Incidence of Hereditary Cancer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63841"/>
              </p:ext>
            </p:extLst>
          </p:nvPr>
        </p:nvGraphicFramePr>
        <p:xfrm>
          <a:off x="1762508" y="2428874"/>
          <a:ext cx="6001026" cy="2585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8321"/>
                <a:gridCol w="1212027"/>
                <a:gridCol w="1462730"/>
                <a:gridCol w="196794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SITE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ANNUAL INCIDENCE</a:t>
                      </a:r>
                      <a:r>
                        <a:rPr lang="en-US" sz="1400" baseline="30000" dirty="0" smtClean="0"/>
                        <a:t>*</a:t>
                      </a:r>
                      <a:endParaRPr lang="en-US" sz="1400" baseline="30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% of</a:t>
                      </a:r>
                      <a:r>
                        <a:rPr lang="en-US" sz="1400" baseline="0" dirty="0" smtClean="0"/>
                        <a:t> HEREDIATRY CANCER</a:t>
                      </a:r>
                      <a:r>
                        <a:rPr lang="en-US" sz="1400" baseline="30000" dirty="0" smtClean="0"/>
                        <a:t>†</a:t>
                      </a:r>
                      <a:endParaRPr lang="en-US" sz="1400" baseline="30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# PATIENTS</a:t>
                      </a:r>
                      <a:r>
                        <a:rPr lang="en-US" sz="1400" baseline="0" dirty="0" smtClean="0"/>
                        <a:t> WITH HEREDITARY CANCER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12-14%</a:t>
                      </a:r>
                      <a:endParaRPr lang="en-US" b="1" dirty="0"/>
                    </a:p>
                  </a:txBody>
                  <a:tcPr>
                    <a:solidFill>
                      <a:srgbClr val="B1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161,000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14%</a:t>
                      </a:r>
                      <a:endParaRPr lang="en-US" b="1" dirty="0"/>
                    </a:p>
                  </a:txBody>
                  <a:tcPr>
                    <a:solidFill>
                      <a:srgbClr val="B1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22,500 a year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Colorectal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10%</a:t>
                      </a:r>
                      <a:endParaRPr lang="en-US" b="1" dirty="0"/>
                    </a:p>
                  </a:txBody>
                  <a:tcPr>
                    <a:solidFill>
                      <a:srgbClr val="B1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Uterus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9%</a:t>
                      </a:r>
                      <a:endParaRPr lang="en-US" b="1" dirty="0"/>
                    </a:p>
                  </a:txBody>
                  <a:tcPr>
                    <a:solidFill>
                      <a:srgbClr val="B1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24%</a:t>
                      </a:r>
                      <a:endParaRPr lang="en-US" b="1" dirty="0"/>
                    </a:p>
                  </a:txBody>
                  <a:tcPr>
                    <a:solidFill>
                      <a:srgbClr val="B1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5429275" y="3064935"/>
            <a:ext cx="1865254" cy="8634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8089" y="4807923"/>
            <a:ext cx="3250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*American Cancer Society, 2017</a:t>
            </a:r>
          </a:p>
          <a:p>
            <a:r>
              <a:rPr lang="en-US" sz="1000" baseline="30000" dirty="0" smtClean="0"/>
              <a:t>†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www.MyriadPro.com</a:t>
            </a:r>
          </a:p>
          <a:p>
            <a:endParaRPr lang="en-US" sz="1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7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93500">
              <a:srgbClr val="92BFCD"/>
            </a:gs>
            <a:gs pos="87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5209"/>
            <a:ext cx="9143997" cy="94409"/>
          </a:xfrm>
          <a:prstGeom prst="rect">
            <a:avLst/>
          </a:prstGeom>
          <a:solidFill>
            <a:srgbClr val="257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52474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1" y="3870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dirty="0">
                <a:solidFill>
                  <a:srgbClr val="002060"/>
                </a:solidFill>
              </a:rPr>
              <a:t>Identifying Patients At-Risk for Hereditary Cancer is</a:t>
            </a:r>
          </a:p>
          <a:p>
            <a:pPr algn="ctr" defTabSz="685800"/>
            <a:r>
              <a:rPr lang="en-US" sz="3200" b="1" dirty="0">
                <a:solidFill>
                  <a:srgbClr val="002060"/>
                </a:solidFill>
              </a:rPr>
              <a:t>The Standard of Care</a:t>
            </a:r>
          </a:p>
        </p:txBody>
      </p:sp>
      <p:pic>
        <p:nvPicPr>
          <p:cNvPr id="11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  <p:pic>
        <p:nvPicPr>
          <p:cNvPr id="12" name="Picture 2" descr="https://davpzco6k33zaqxrn32z9ki5-wpengine.netdna-ssl.com/files/2014/08/Myraid-myRisk-Hereditary-Cancer-Logo-high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8" y="6367290"/>
            <a:ext cx="961360" cy="4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0018" y="1497559"/>
            <a:ext cx="554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NCCN Guidelines Version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.2017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Cancer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8116" y="2369906"/>
            <a:ext cx="252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PROSTATE CANCER DIAGNOSIS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8116" y="3195669"/>
            <a:ext cx="2529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Gleason primary and secondary grade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history*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5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93500">
              <a:srgbClr val="92BFCD"/>
            </a:gs>
            <a:gs pos="87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5209"/>
            <a:ext cx="9143997" cy="94409"/>
          </a:xfrm>
          <a:prstGeom prst="rect">
            <a:avLst/>
          </a:prstGeom>
          <a:solidFill>
            <a:srgbClr val="257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52474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1" y="3870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dirty="0">
                <a:solidFill>
                  <a:srgbClr val="002060"/>
                </a:solidFill>
              </a:rPr>
              <a:t>Identifying Patients At-Risk for Hereditary Cancer is</a:t>
            </a:r>
          </a:p>
          <a:p>
            <a:pPr algn="ctr" defTabSz="685800"/>
            <a:r>
              <a:rPr lang="en-US" sz="3200" b="1" dirty="0">
                <a:solidFill>
                  <a:srgbClr val="002060"/>
                </a:solidFill>
              </a:rPr>
              <a:t>The Standard of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6390" y="1350310"/>
            <a:ext cx="69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NCCN Guidelines Version 1.2018</a:t>
            </a:r>
          </a:p>
          <a:p>
            <a:pPr defTabSz="685800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BRCA-Related Breast and/or Ovarian Cancer Syndrome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9591" y="2039413"/>
            <a:ext cx="611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ED7D31"/>
                </a:solidFill>
              </a:rPr>
              <a:t>Hereditary cancer testing is recommended for patients with prostate cancer who meet the following criteria: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822587" y="2688615"/>
            <a:ext cx="5821846" cy="3146611"/>
          </a:xfrm>
          <a:prstGeom prst="rect">
            <a:avLst/>
          </a:prstGeom>
        </p:spPr>
        <p:txBody>
          <a:bodyPr vert="horz" lIns="68436" tIns="34218" rIns="68436" bIns="34218" rtlCol="0">
            <a:normAutofit/>
          </a:bodyPr>
          <a:lstStyle>
            <a:lvl1pPr marL="214219" indent="-214219" algn="l" defTabSz="45622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896" indent="-237505" algn="l" defTabSz="45622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01047" indent="-188278" algn="l" defTabSz="45622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6781" indent="-228114" algn="l" defTabSz="45622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13816" indent="-188943" algn="l" defTabSz="45622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09228" indent="-228114" algn="l" defTabSz="45622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453" indent="-228114" algn="l" defTabSz="45622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677" indent="-228114" algn="l" defTabSz="45622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898" indent="-228114" algn="l" defTabSz="45622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B6770"/>
                </a:solidFill>
                <a:latin typeface="Arial"/>
              </a:rPr>
              <a:t>Metastatic prostate cancer</a:t>
            </a:r>
          </a:p>
          <a:p>
            <a:pPr lvl="1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B6770"/>
                </a:solidFill>
                <a:latin typeface="Arial"/>
              </a:rPr>
              <a:t>Higher grade prostate cancer  (Gleason score 7 or higher) </a:t>
            </a:r>
            <a:r>
              <a:rPr lang="en-US" sz="1600" b="1" i="1" dirty="0">
                <a:solidFill>
                  <a:srgbClr val="5B6770"/>
                </a:solidFill>
                <a:latin typeface="Arial"/>
              </a:rPr>
              <a:t>AND</a:t>
            </a:r>
            <a:r>
              <a:rPr lang="en-US" sz="1600" i="1" dirty="0">
                <a:solidFill>
                  <a:srgbClr val="5B6770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5B6770"/>
                </a:solidFill>
                <a:latin typeface="Arial"/>
              </a:rPr>
              <a:t>a close blood relative* with ANY of the following:</a:t>
            </a:r>
          </a:p>
          <a:p>
            <a:pPr lvl="3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B6770"/>
                </a:solidFill>
                <a:latin typeface="Arial"/>
              </a:rPr>
              <a:t>Breast cancer ≤ 50 years</a:t>
            </a:r>
          </a:p>
          <a:p>
            <a:pPr lvl="3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B6770"/>
                </a:solidFill>
                <a:latin typeface="Arial"/>
              </a:rPr>
              <a:t>Ovarian cancer at any age</a:t>
            </a:r>
          </a:p>
          <a:p>
            <a:pPr lvl="3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B6770"/>
                </a:solidFill>
                <a:latin typeface="Arial"/>
              </a:rPr>
              <a:t>Pancreatic cancer at any age</a:t>
            </a:r>
          </a:p>
          <a:p>
            <a:pPr lvl="3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B6770"/>
                </a:solidFill>
                <a:latin typeface="Arial"/>
              </a:rPr>
              <a:t>Two or more Breast Cancers, Pancreatic cancers, or higher grade prostate cancers (Gleason 7 or higher) at any age</a:t>
            </a:r>
          </a:p>
          <a:p>
            <a:pPr lvl="3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5B6770"/>
              </a:solidFill>
              <a:latin typeface="Arial"/>
            </a:endParaRPr>
          </a:p>
          <a:p>
            <a:pPr lvl="1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5B6770"/>
              </a:solidFill>
              <a:latin typeface="Arial"/>
            </a:endParaRPr>
          </a:p>
          <a:p>
            <a:pPr lvl="1" indent="-257168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5B6770"/>
              </a:solidFill>
              <a:latin typeface="Arial"/>
            </a:endParaRPr>
          </a:p>
          <a:p>
            <a:pPr>
              <a:buClr>
                <a:srgbClr val="002060"/>
              </a:buClr>
              <a:defRPr/>
            </a:pPr>
            <a:endParaRPr lang="en-US" sz="1600" dirty="0">
              <a:solidFill>
                <a:srgbClr val="5B6770"/>
              </a:solidFill>
              <a:latin typeface="Arial"/>
            </a:endParaRPr>
          </a:p>
          <a:p>
            <a:pPr>
              <a:buClr>
                <a:srgbClr val="002060"/>
              </a:buClr>
              <a:defRPr/>
            </a:pPr>
            <a:endParaRPr lang="en-US" sz="1600" dirty="0">
              <a:solidFill>
                <a:srgbClr val="5B6770"/>
              </a:solidFill>
              <a:latin typeface="Arial"/>
            </a:endParaRPr>
          </a:p>
          <a:p>
            <a:pPr>
              <a:buClr>
                <a:srgbClr val="002060"/>
              </a:buClr>
              <a:defRPr/>
            </a:pPr>
            <a:endParaRPr lang="en-US" sz="1600" dirty="0">
              <a:solidFill>
                <a:srgbClr val="5B677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194" y="5550905"/>
            <a:ext cx="7558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</a:rPr>
              <a:t>*Close blood relatives include parents, children, siblings, grandparents, aunts/uncles, nieces/nephews, great-grandparents, and first cousins.</a:t>
            </a:r>
          </a:p>
        </p:txBody>
      </p:sp>
      <p:pic>
        <p:nvPicPr>
          <p:cNvPr id="11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  <p:pic>
        <p:nvPicPr>
          <p:cNvPr id="12" name="Picture 2" descr="https://davpzco6k33zaqxrn32z9ki5-wpengine.netdna-ssl.com/files/2014/08/Myraid-myRisk-Hereditary-Cancer-Logo-high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8" y="6367290"/>
            <a:ext cx="961360" cy="4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4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" y="3758778"/>
            <a:ext cx="9144000" cy="309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 rot="5400000">
            <a:off x="19656" y="-109113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 rot="5400000">
            <a:off x="638415" y="-109113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 rot="5400000">
            <a:off x="8814934" y="4917505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 rot="5400000">
            <a:off x="7891451" y="6421515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 rot="5400000">
            <a:off x="36362" y="1933380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 rot="5400000">
            <a:off x="8814934" y="5913803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 rot="5400000">
            <a:off x="928341" y="403695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 rot="5400000">
            <a:off x="37278" y="913280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 rot="5400000">
            <a:off x="1875025" y="-109114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 rot="5400000">
            <a:off x="329035" y="403695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638414" y="910522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 rot="5400000">
            <a:off x="1546194" y="402085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 rot="5400000">
            <a:off x="-286663" y="1423330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 rot="5400000">
            <a:off x="6660122" y="6421516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 rot="5400000">
            <a:off x="8507109" y="5425217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 rot="5400000">
            <a:off x="8507110" y="6421515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 rot="5400000">
            <a:off x="-286663" y="402084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 rot="5400000">
            <a:off x="8199277" y="4917505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 rot="5400000">
            <a:off x="7275786" y="6421516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Hexagon 24"/>
          <p:cNvSpPr/>
          <p:nvPr/>
        </p:nvSpPr>
        <p:spPr>
          <a:xfrm rot="5400000">
            <a:off x="8199277" y="5913802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Hexagon 25"/>
          <p:cNvSpPr/>
          <p:nvPr/>
        </p:nvSpPr>
        <p:spPr>
          <a:xfrm rot="5400000">
            <a:off x="320573" y="1423330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 rot="5400000">
            <a:off x="1257172" y="-109114"/>
            <a:ext cx="605613" cy="563150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7583619" y="5923366"/>
            <a:ext cx="605613" cy="563150"/>
          </a:xfrm>
          <a:prstGeom prst="hexagon">
            <a:avLst/>
          </a:prstGeom>
          <a:solidFill>
            <a:srgbClr val="88637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7891449" y="5425217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6967946" y="5923366"/>
            <a:ext cx="605613" cy="563150"/>
          </a:xfrm>
          <a:prstGeom prst="hexagon">
            <a:avLst/>
          </a:prstGeom>
          <a:solidFill>
            <a:srgbClr val="257F9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1" name="Picture 2" descr="https://davpzco6k33zaqxrn32z9ki5-wpengine.netdna-ssl.com/files/2014/08/Myraid-myRisk-Hereditary-Cancer-Logo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0" y="5360218"/>
            <a:ext cx="1712653" cy="12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" y="3635273"/>
            <a:ext cx="9143997" cy="94409"/>
          </a:xfrm>
          <a:prstGeom prst="rect">
            <a:avLst/>
          </a:prstGeom>
          <a:solidFill>
            <a:srgbClr val="257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" y="3730843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546" y="6610757"/>
            <a:ext cx="60980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" dirty="0">
                <a:solidFill>
                  <a:prstClr val="white">
                    <a:lumMod val="50000"/>
                  </a:prstClr>
                </a:solidFill>
              </a:rPr>
              <a:t>Copyright © 2017 Myriad Genetics, Inc., all rights reserved. www.Myriad.com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03" y="5747495"/>
            <a:ext cx="2081415" cy="524208"/>
          </a:xfrm>
          <a:prstGeom prst="rect">
            <a:avLst/>
          </a:prstGeom>
        </p:spPr>
      </p:pic>
      <p:pic>
        <p:nvPicPr>
          <p:cNvPr id="2050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30927"/>
          <a:stretch/>
        </p:blipFill>
        <p:spPr bwMode="auto">
          <a:xfrm>
            <a:off x="2468188" y="700464"/>
            <a:ext cx="6649552" cy="25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147" y="3883153"/>
            <a:ext cx="6999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800-469-7423 or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helpmed@myriad.com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www.Prolaris.com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www.HereditaryCancerQuiz.com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30927"/>
          <a:stretch/>
        </p:blipFill>
        <p:spPr bwMode="auto">
          <a:xfrm>
            <a:off x="6790708" y="5951952"/>
            <a:ext cx="2353292" cy="9060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5938257" y="1210690"/>
            <a:ext cx="2812869" cy="2778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36" y="1527732"/>
            <a:ext cx="5536990" cy="139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1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4971" y="5982789"/>
            <a:ext cx="2569029" cy="87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6018" y="787768"/>
            <a:ext cx="8162315" cy="1143000"/>
          </a:xfrm>
          <a:prstGeom prst="rect">
            <a:avLst/>
          </a:prstGeom>
        </p:spPr>
        <p:txBody>
          <a:bodyPr vert="horz" lIns="91248" tIns="45624" rIns="91248" bIns="45624" rtlCol="0" anchor="ctr">
            <a:normAutofit/>
          </a:bodyPr>
          <a:lstStyle>
            <a:lvl1pPr algn="l" defTabSz="456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D0722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t="20645" r="17610" b="23025"/>
          <a:stretch/>
        </p:blipFill>
        <p:spPr bwMode="auto">
          <a:xfrm>
            <a:off x="0" y="226571"/>
            <a:ext cx="9144000" cy="56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93" t="-3041" r="-1" b="-95683"/>
          <a:stretch/>
        </p:blipFill>
        <p:spPr>
          <a:xfrm>
            <a:off x="5477691" y="6357983"/>
            <a:ext cx="2194560" cy="640082"/>
          </a:xfrm>
          <a:prstGeom prst="rect">
            <a:avLst/>
          </a:prstGeom>
          <a:noFill/>
        </p:spPr>
      </p:pic>
      <p:pic>
        <p:nvPicPr>
          <p:cNvPr id="5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3069" y="1341438"/>
            <a:ext cx="8297863" cy="558977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3515" cy="883850"/>
          </a:xfrm>
        </p:spPr>
        <p:txBody>
          <a:bodyPr>
            <a:noAutofit/>
          </a:bodyPr>
          <a:lstStyle/>
          <a:p>
            <a:r>
              <a:rPr lang="en-US" dirty="0" smtClean="0"/>
              <a:t>Answers Aren’t Always as Clear as We Would Like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4874" y="1390094"/>
            <a:ext cx="1062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PATIENT</a:t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en-US" sz="1200" dirty="0" smtClean="0">
                <a:solidFill>
                  <a:schemeClr val="bg2"/>
                </a:solidFill>
              </a:rPr>
              <a:t>SUBGROUP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3500" y="1482427"/>
            <a:ext cx="823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REALITY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2802" y="1390094"/>
            <a:ext cx="111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TREATMENT</a:t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en-US" sz="1200" dirty="0" smtClean="0">
                <a:solidFill>
                  <a:schemeClr val="bg2"/>
                </a:solidFill>
              </a:rPr>
              <a:t>PARADIGM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7277" y="1390094"/>
            <a:ext cx="156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RESULT WITHOUT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IMPROVED TOOLS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979" y="2083743"/>
            <a:ext cx="187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Without immediate treatment less than </a:t>
            </a:r>
            <a:b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5% </a:t>
            </a: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of low risk patients </a:t>
            </a:r>
            <a:b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will die of PCa</a:t>
            </a: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4691" y="2083743"/>
            <a:ext cx="175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Yet many are treated upfront</a:t>
            </a: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6979" y="4448375"/>
            <a:ext cx="187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More than half will experience BCR with single-modality treatment alone</a:t>
            </a: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4691" y="4448375"/>
            <a:ext cx="205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Yet the majority do not receive multi-modality treatment</a:t>
            </a: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499" y="2007116"/>
            <a:ext cx="1732605" cy="3348882"/>
            <a:chOff x="571499" y="2007116"/>
            <a:chExt cx="1732605" cy="3348882"/>
          </a:xfrm>
        </p:grpSpPr>
        <p:sp>
          <p:nvSpPr>
            <p:cNvPr id="16" name="Rectangle 15"/>
            <p:cNvSpPr/>
            <p:nvPr/>
          </p:nvSpPr>
          <p:spPr>
            <a:xfrm>
              <a:off x="571499" y="2007116"/>
              <a:ext cx="1732605" cy="984250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  <a:lumOff val="2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563" y="2237631"/>
              <a:ext cx="1468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AUA Low Risk Patients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1499" y="4371748"/>
              <a:ext cx="1732605" cy="984250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9000">
                  <a:schemeClr val="accent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0563" y="4602263"/>
              <a:ext cx="1468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AUA High Risk Patients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19667" y="2007116"/>
            <a:ext cx="1732605" cy="3348882"/>
            <a:chOff x="6919667" y="2007116"/>
            <a:chExt cx="1732605" cy="3348882"/>
          </a:xfrm>
        </p:grpSpPr>
        <p:sp>
          <p:nvSpPr>
            <p:cNvPr id="18" name="Rectangle 17"/>
            <p:cNvSpPr/>
            <p:nvPr/>
          </p:nvSpPr>
          <p:spPr>
            <a:xfrm>
              <a:off x="6919667" y="2007116"/>
              <a:ext cx="1732605" cy="984250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  <a:lumOff val="2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26276" y="2237631"/>
              <a:ext cx="1468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Over-treatment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Problem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19667" y="4371748"/>
              <a:ext cx="1732605" cy="984250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26276" y="4602263"/>
              <a:ext cx="1625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Under-treatment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Problem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6338094" y="2237631"/>
            <a:ext cx="432594" cy="523220"/>
          </a:xfrm>
          <a:prstGeom prst="rightArrow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6365875" y="4571486"/>
            <a:ext cx="432594" cy="523220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21172546">
            <a:off x="2406796" y="2976182"/>
            <a:ext cx="4401698" cy="523220"/>
          </a:xfrm>
          <a:prstGeom prst="rightArrow">
            <a:avLst>
              <a:gd name="adj1" fmla="val 50000"/>
              <a:gd name="adj2" fmla="val 45680"/>
            </a:avLst>
          </a:prstGeom>
          <a:gradFill>
            <a:gsLst>
              <a:gs pos="74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  <a:gs pos="34000">
                <a:schemeClr val="bg1">
                  <a:lumMod val="50000"/>
                  <a:alpha val="43000"/>
                </a:schemeClr>
              </a:gs>
              <a:gs pos="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530346">
            <a:off x="2405235" y="3741654"/>
            <a:ext cx="4430179" cy="523220"/>
          </a:xfrm>
          <a:prstGeom prst="rightArrow">
            <a:avLst>
              <a:gd name="adj1" fmla="val 50000"/>
              <a:gd name="adj2" fmla="val 46966"/>
            </a:avLst>
          </a:prstGeom>
          <a:gradFill>
            <a:gsLst>
              <a:gs pos="26000">
                <a:schemeClr val="bg1">
                  <a:lumMod val="50000"/>
                  <a:alpha val="42000"/>
                </a:schemeClr>
              </a:gs>
              <a:gs pos="100000">
                <a:schemeClr val="accent1"/>
              </a:gs>
              <a:gs pos="66000">
                <a:schemeClr val="accent1">
                  <a:lumMod val="75000"/>
                </a:schemeClr>
              </a:gs>
              <a:gs pos="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499" y="3206750"/>
            <a:ext cx="1732605" cy="994627"/>
            <a:chOff x="2446979" y="3206750"/>
            <a:chExt cx="2633021" cy="809625"/>
          </a:xfrm>
        </p:grpSpPr>
        <p:sp>
          <p:nvSpPr>
            <p:cNvPr id="32" name="Rounded Rectangle 31"/>
            <p:cNvSpPr/>
            <p:nvPr/>
          </p:nvSpPr>
          <p:spPr>
            <a:xfrm>
              <a:off x="2446979" y="3206750"/>
              <a:ext cx="2633021" cy="80962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89213" y="3343587"/>
              <a:ext cx="2337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AUA Intermediate</a:t>
              </a:r>
              <a:br>
                <a:rPr lang="en-US" sz="14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Risk Patients</a:t>
              </a:r>
              <a:endPara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5750" y="5762625"/>
            <a:ext cx="72378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Wilt et al. Prostate Cancer Intervention versus Observation Trial (PIVOT) Study Group. </a:t>
            </a:r>
            <a:r>
              <a:rPr lang="en-US" sz="900" i="1" dirty="0" smtClean="0">
                <a:solidFill>
                  <a:schemeClr val="bg1">
                    <a:lumMod val="65000"/>
                  </a:schemeClr>
                </a:solidFill>
              </a:rPr>
              <a:t>N Engl J Med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. 2012;367:203-213. 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Protstate cancer infolink. (2011). CAPRA-S scores and projection of prostate cancer recurrence post-surgery. Accessed February 20, 2013 </a:t>
            </a:r>
            <a:b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from http://prostatecancerinfolink.net/2011/06/29/capra-s-scores-and-projection-of-prostate-cancer-recurrence-post-surgery/ 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74971" y="5982789"/>
            <a:ext cx="2569029" cy="87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93" t="-3041" r="-1" b="-95683"/>
          <a:stretch/>
        </p:blipFill>
        <p:spPr>
          <a:xfrm>
            <a:off x="5477691" y="6357983"/>
            <a:ext cx="2194560" cy="640082"/>
          </a:xfrm>
          <a:prstGeom prst="rect">
            <a:avLst/>
          </a:prstGeom>
          <a:noFill/>
        </p:spPr>
      </p:pic>
      <p:pic>
        <p:nvPicPr>
          <p:cNvPr id="40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8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0" grpId="0"/>
      <p:bldP spid="15" grpId="0"/>
      <p:bldP spid="26" grpId="0"/>
      <p:bldP spid="27" grpId="0"/>
      <p:bldP spid="21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35" t="23698" r="12225" b="18490"/>
          <a:stretch/>
        </p:blipFill>
        <p:spPr>
          <a:xfrm>
            <a:off x="0" y="1276350"/>
            <a:ext cx="9144000" cy="4821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888" t="24219" r="7686" b="59635"/>
          <a:stretch/>
        </p:blipFill>
        <p:spPr>
          <a:xfrm>
            <a:off x="-9525" y="0"/>
            <a:ext cx="9163051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6407" t="77530" r="20633" b="19196"/>
          <a:stretch/>
        </p:blipFill>
        <p:spPr>
          <a:xfrm>
            <a:off x="55791" y="6098126"/>
            <a:ext cx="7689329" cy="267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5234" y="5982789"/>
            <a:ext cx="2098766" cy="87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93" t="-3041" r="-1" b="-95683"/>
          <a:stretch/>
        </p:blipFill>
        <p:spPr>
          <a:xfrm>
            <a:off x="5477691" y="6357983"/>
            <a:ext cx="2194560" cy="640082"/>
          </a:xfrm>
          <a:prstGeom prst="rect">
            <a:avLst/>
          </a:prstGeom>
          <a:noFill/>
        </p:spPr>
      </p:pic>
      <p:pic>
        <p:nvPicPr>
          <p:cNvPr id="8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7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Brn Arrow C3"/>
          <p:cNvCxnSpPr/>
          <p:nvPr/>
        </p:nvCxnSpPr>
        <p:spPr>
          <a:xfrm flipH="1">
            <a:off x="7831931" y="3849058"/>
            <a:ext cx="120782" cy="307301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 rot="20138480">
            <a:off x="1067539" y="2407287"/>
            <a:ext cx="2639367" cy="1834681"/>
            <a:chOff x="6009721" y="4144539"/>
            <a:chExt cx="5031344" cy="2854167"/>
          </a:xfrm>
        </p:grpSpPr>
        <p:cxnSp>
          <p:nvCxnSpPr>
            <p:cNvPr id="8" name="Straight Connector 7"/>
            <p:cNvCxnSpPr>
              <a:stCxn id="4098" idx="0"/>
            </p:cNvCxnSpPr>
            <p:nvPr/>
          </p:nvCxnSpPr>
          <p:spPr>
            <a:xfrm rot="180256">
              <a:off x="6154492" y="4144539"/>
              <a:ext cx="4886573" cy="5986"/>
            </a:xfrm>
            <a:prstGeom prst="line">
              <a:avLst/>
            </a:prstGeom>
            <a:ln cap="rnd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098" idx="4"/>
            </p:cNvCxnSpPr>
            <p:nvPr/>
          </p:nvCxnSpPr>
          <p:spPr>
            <a:xfrm rot="180256">
              <a:off x="6009721" y="5799484"/>
              <a:ext cx="4922301" cy="1199222"/>
            </a:xfrm>
            <a:prstGeom prst="line">
              <a:avLst/>
            </a:prstGeom>
            <a:ln cap="rnd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RingPart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3" b="69641"/>
          <a:stretch/>
        </p:blipFill>
        <p:spPr>
          <a:xfrm>
            <a:off x="3885947" y="1941172"/>
            <a:ext cx="946874" cy="592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t="20945"/>
          <a:stretch/>
        </p:blipFill>
        <p:spPr>
          <a:xfrm>
            <a:off x="3391490" y="2351019"/>
            <a:ext cx="1430409" cy="15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9218" y="2908971"/>
            <a:ext cx="1065310" cy="1065310"/>
          </a:xfrm>
          <a:prstGeom prst="ellipse">
            <a:avLst/>
          </a:prstGeom>
          <a:noFill/>
          <a:ln w="254000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ingPart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49" y="1876072"/>
            <a:ext cx="503405" cy="377553"/>
          </a:xfrm>
          <a:prstGeom prst="rect">
            <a:avLst/>
          </a:prstGeom>
        </p:spPr>
      </p:pic>
      <p:pic>
        <p:nvPicPr>
          <p:cNvPr id="7" name="Picture 6" descr="RingPart3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14" b="67239"/>
          <a:stretch/>
        </p:blipFill>
        <p:spPr>
          <a:xfrm>
            <a:off x="2915560" y="1941171"/>
            <a:ext cx="1121329" cy="638853"/>
          </a:xfrm>
          <a:prstGeom prst="rect">
            <a:avLst/>
          </a:prstGeom>
        </p:spPr>
      </p:pic>
      <p:pic>
        <p:nvPicPr>
          <p:cNvPr id="6" name="Picture 5" descr="RingPart2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1" t="22352" r="65675"/>
          <a:stretch/>
        </p:blipFill>
        <p:spPr>
          <a:xfrm>
            <a:off x="2829136" y="2377043"/>
            <a:ext cx="728675" cy="1514164"/>
          </a:xfrm>
          <a:prstGeom prst="rect">
            <a:avLst/>
          </a:prstGeom>
        </p:spPr>
      </p:pic>
      <p:pic>
        <p:nvPicPr>
          <p:cNvPr id="18" name="Picture 17" descr="Cell 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51" y="2534884"/>
            <a:ext cx="337631" cy="354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4875537" y="258507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</a:rPr>
              <a:t>Cycle 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dirty="0">
                <a:solidFill>
                  <a:prstClr val="black"/>
                </a:solidFill>
              </a:rPr>
              <a:t>begins</a:t>
            </a:r>
          </a:p>
        </p:txBody>
      </p:sp>
      <p:pic>
        <p:nvPicPr>
          <p:cNvPr id="24" name="Picture 23" descr="Cell 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33" y="3420073"/>
            <a:ext cx="448051" cy="479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4434899" y="3691451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</a:rPr>
              <a:t>Cell grows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34013" y="393295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</a:rPr>
              <a:t>Cell decides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dirty="0">
                <a:solidFill>
                  <a:prstClr val="black"/>
                </a:solidFill>
              </a:rPr>
              <a:t>whether to continue</a:t>
            </a:r>
          </a:p>
        </p:txBody>
      </p:sp>
      <p:pic>
        <p:nvPicPr>
          <p:cNvPr id="25" name="Picture 24" descr="Cell 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85" y="2529654"/>
            <a:ext cx="543242" cy="508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Cell 4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09" y="1903112"/>
            <a:ext cx="483224" cy="488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Cell 5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31" y="1736870"/>
            <a:ext cx="341327" cy="3201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90450" y="293390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</a:rPr>
              <a:t>Replication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dirty="0">
                <a:solidFill>
                  <a:prstClr val="black"/>
                </a:solidFill>
              </a:rPr>
              <a:t>of DNA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9953" y="171524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</a:rPr>
              <a:t>Cell prepares 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dirty="0">
                <a:solidFill>
                  <a:prstClr val="black"/>
                </a:solidFill>
              </a:rPr>
              <a:t>to divide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6531" y="155773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black"/>
                </a:solidFill>
              </a:rPr>
              <a:t>Cell division</a:t>
            </a:r>
            <a:br>
              <a:rPr lang="en-US" sz="900" dirty="0">
                <a:solidFill>
                  <a:prstClr val="black"/>
                </a:solidFill>
              </a:rPr>
            </a:br>
            <a:r>
              <a:rPr lang="en-US" sz="900" dirty="0">
                <a:solidFill>
                  <a:prstClr val="black"/>
                </a:solidFill>
              </a:rPr>
              <a:t>(mitosis)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8355" y="2083271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white"/>
                </a:solidFill>
              </a:rPr>
              <a:t>G2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3046" y="3217668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21174" y="3113793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white"/>
                </a:solidFill>
              </a:rPr>
              <a:t>G1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4862" y="1910774"/>
            <a:ext cx="280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prstClr val="white"/>
                </a:solidFill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00817" y="3406980"/>
            <a:ext cx="268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900" dirty="0">
                <a:solidFill>
                  <a:srgbClr val="E21E85"/>
                </a:solidFill>
              </a:rPr>
              <a:t>R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729804" y="3604321"/>
            <a:ext cx="57523" cy="282073"/>
          </a:xfrm>
          <a:prstGeom prst="line">
            <a:avLst/>
          </a:prstGeom>
          <a:ln w="38100" cmpd="sng">
            <a:solidFill>
              <a:srgbClr val="E21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ell 4A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44" y="2167274"/>
            <a:ext cx="480626" cy="449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Myriad Clip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0019" y="2896991"/>
            <a:ext cx="1144218" cy="1119120"/>
          </a:xfrm>
          <a:prstGeom prst="ellipse">
            <a:avLst/>
          </a:prstGeom>
          <a:ln w="228600">
            <a:solidFill>
              <a:schemeClr val="tx2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6574971" y="5982789"/>
            <a:ext cx="2569029" cy="87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93" t="-3041" r="-1" b="-95683"/>
          <a:stretch/>
        </p:blipFill>
        <p:spPr>
          <a:xfrm>
            <a:off x="5477691" y="6357983"/>
            <a:ext cx="2194560" cy="640082"/>
          </a:xfrm>
          <a:prstGeom prst="rect">
            <a:avLst/>
          </a:prstGeom>
          <a:noFill/>
        </p:spPr>
      </p:pic>
      <p:pic>
        <p:nvPicPr>
          <p:cNvPr id="41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929" y="261371"/>
            <a:ext cx="8857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To Truly Understand the Aggressiveness of the Patient’s Cancer </a:t>
            </a:r>
          </a:p>
          <a:p>
            <a:r>
              <a:rPr lang="en-US" sz="3000" b="1" dirty="0" smtClean="0">
                <a:solidFill>
                  <a:schemeClr val="accent1"/>
                </a:solidFill>
              </a:rPr>
              <a:t>We need to look beyond the microscope.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2971" y="4936709"/>
            <a:ext cx="7221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Genes Associated With Cell Cycle Measure the </a:t>
            </a:r>
          </a:p>
          <a:p>
            <a:r>
              <a:rPr lang="en-US" sz="3000" b="1" dirty="0" smtClean="0">
                <a:solidFill>
                  <a:schemeClr val="accent1"/>
                </a:solidFill>
              </a:rPr>
              <a:t>True Hallmark of Cancer - Proliferation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45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308">
            <a:off x="8204005" y="4306523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6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400">
            <a:off x="7972200" y="4310678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7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8877">
            <a:off x="8215211" y="4485940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8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8877">
            <a:off x="7977419" y="4578767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9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4240">
            <a:off x="8074453" y="4462135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0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6878">
            <a:off x="8087574" y="4701819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2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8903">
            <a:off x="8309200" y="4192265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3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6878">
            <a:off x="8304163" y="4629935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4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6878">
            <a:off x="8374926" y="4451460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5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0941">
            <a:off x="8435439" y="4288930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6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30" y="4440391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7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64" y="4631808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8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796">
            <a:off x="8462813" y="4666267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9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092">
            <a:off x="8364415" y="4831920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2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24" y="4293674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3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8400">
            <a:off x="7647573" y="4351219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4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8400">
            <a:off x="7830424" y="4634176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5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661">
            <a:off x="7920505" y="4811437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6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3864">
            <a:off x="7666215" y="4731254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7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9650" y="4427843"/>
            <a:ext cx="206126" cy="216974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8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3797">
            <a:off x="6745528" y="4026673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9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8440">
            <a:off x="6786716" y="4590793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0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1100">
            <a:off x="6553373" y="4366577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1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4951">
            <a:off x="6896246" y="4446922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2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323">
            <a:off x="6719246" y="4419021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3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917">
            <a:off x="6631598" y="4181177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4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6301">
            <a:off x="7076100" y="4757502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6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5008">
            <a:off x="6943749" y="4119080"/>
            <a:ext cx="206125" cy="216973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7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469">
            <a:off x="6977521" y="4293738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8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8225">
            <a:off x="6998485" y="4600534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9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64" y="4545312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0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6301">
            <a:off x="7264992" y="4669189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1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440">
            <a:off x="7457822" y="4672456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2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73">
            <a:off x="6808010" y="4235179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3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332">
            <a:off x="7311323" y="4139496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5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95" y="4282923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6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758">
            <a:off x="7298542" y="4414218"/>
            <a:ext cx="206123" cy="216971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7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630">
            <a:off x="7468053" y="4472086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8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440">
            <a:off x="7623992" y="4548653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cxnSp>
        <p:nvCxnSpPr>
          <p:cNvPr id="89" name="Brn Arrow C1"/>
          <p:cNvCxnSpPr/>
          <p:nvPr/>
        </p:nvCxnSpPr>
        <p:spPr>
          <a:xfrm flipH="1">
            <a:off x="6927584" y="3830681"/>
            <a:ext cx="152999" cy="317876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Brn Arrow C3"/>
          <p:cNvCxnSpPr/>
          <p:nvPr/>
        </p:nvCxnSpPr>
        <p:spPr>
          <a:xfrm flipH="1">
            <a:off x="7398607" y="3871328"/>
            <a:ext cx="120782" cy="307301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803271" y="2375765"/>
            <a:ext cx="82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Normal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701709" y="2352506"/>
            <a:ext cx="94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Abnormal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94" name="Red Arrow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970">
            <a:off x="8104656" y="2685517"/>
            <a:ext cx="499811" cy="774901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cxnSp>
        <p:nvCxnSpPr>
          <p:cNvPr id="95" name="Blue Arrow A1"/>
          <p:cNvCxnSpPr/>
          <p:nvPr/>
        </p:nvCxnSpPr>
        <p:spPr>
          <a:xfrm flipH="1">
            <a:off x="6757048" y="2182619"/>
            <a:ext cx="221496" cy="378960"/>
          </a:xfrm>
          <a:prstGeom prst="straightConnector1">
            <a:avLst/>
          </a:prstGeom>
          <a:ln w="44450">
            <a:solidFill>
              <a:srgbClr val="26AAE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Blue Arrow A2"/>
          <p:cNvCxnSpPr/>
          <p:nvPr/>
        </p:nvCxnSpPr>
        <p:spPr>
          <a:xfrm>
            <a:off x="7226029" y="2107487"/>
            <a:ext cx="249010" cy="456218"/>
          </a:xfrm>
          <a:prstGeom prst="straightConnector1">
            <a:avLst/>
          </a:prstGeom>
          <a:ln w="44450">
            <a:solidFill>
              <a:srgbClr val="26AAE2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Blue Arrow B1"/>
          <p:cNvCxnSpPr/>
          <p:nvPr/>
        </p:nvCxnSpPr>
        <p:spPr>
          <a:xfrm flipH="1">
            <a:off x="6306850" y="2872985"/>
            <a:ext cx="195765" cy="270560"/>
          </a:xfrm>
          <a:prstGeom prst="straightConnector1">
            <a:avLst/>
          </a:prstGeom>
          <a:ln w="44450">
            <a:solidFill>
              <a:srgbClr val="26AAE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Blue Arrow B2"/>
          <p:cNvCxnSpPr/>
          <p:nvPr/>
        </p:nvCxnSpPr>
        <p:spPr>
          <a:xfrm>
            <a:off x="6626044" y="2907822"/>
            <a:ext cx="194537" cy="266701"/>
          </a:xfrm>
          <a:prstGeom prst="straightConnector1">
            <a:avLst/>
          </a:prstGeom>
          <a:ln w="44450">
            <a:solidFill>
              <a:srgbClr val="26AAE2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Brn Arrow A1"/>
          <p:cNvCxnSpPr/>
          <p:nvPr/>
        </p:nvCxnSpPr>
        <p:spPr>
          <a:xfrm flipH="1">
            <a:off x="7366521" y="2887713"/>
            <a:ext cx="112587" cy="266701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Brn Arrow A2"/>
          <p:cNvCxnSpPr/>
          <p:nvPr/>
        </p:nvCxnSpPr>
        <p:spPr>
          <a:xfrm>
            <a:off x="7721458" y="2887713"/>
            <a:ext cx="219491" cy="266701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AbNor-Lr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22" y="2552128"/>
            <a:ext cx="410697" cy="383575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" name="Norm-Sm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00" y="3120008"/>
            <a:ext cx="294462" cy="298336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3" name="Norm-Sm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33" y="3191848"/>
            <a:ext cx="294462" cy="29446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cxnSp>
        <p:nvCxnSpPr>
          <p:cNvPr id="104" name="Brn Arrow B1"/>
          <p:cNvCxnSpPr/>
          <p:nvPr/>
        </p:nvCxnSpPr>
        <p:spPr>
          <a:xfrm flipH="1">
            <a:off x="7125873" y="3393273"/>
            <a:ext cx="152999" cy="317876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Brn Arrow B2"/>
          <p:cNvCxnSpPr/>
          <p:nvPr/>
        </p:nvCxnSpPr>
        <p:spPr>
          <a:xfrm>
            <a:off x="7376370" y="3430920"/>
            <a:ext cx="154662" cy="305071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Brn Arrow B3"/>
          <p:cNvCxnSpPr/>
          <p:nvPr/>
        </p:nvCxnSpPr>
        <p:spPr>
          <a:xfrm flipH="1">
            <a:off x="7762411" y="3418786"/>
            <a:ext cx="167182" cy="293750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Brn Arrow B4"/>
          <p:cNvCxnSpPr/>
          <p:nvPr/>
        </p:nvCxnSpPr>
        <p:spPr>
          <a:xfrm>
            <a:off x="8055743" y="3393027"/>
            <a:ext cx="154662" cy="305071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533">
            <a:off x="7154611" y="3679699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2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0928">
            <a:off x="6997851" y="3662311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3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1114">
            <a:off x="8228722" y="3628034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4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642">
            <a:off x="7396158" y="3683035"/>
            <a:ext cx="206123" cy="216971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5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1131">
            <a:off x="7519059" y="3748166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6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6644">
            <a:off x="7674512" y="3698736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7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587">
            <a:off x="7826738" y="3673229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8" name="AbNor-SmA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4053">
            <a:off x="8048589" y="3689844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9" name="AbNor-Med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6" y="3159233"/>
            <a:ext cx="294462" cy="306085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20" name="Norm-Med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3" y="2577011"/>
            <a:ext cx="395199" cy="399073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21" name="Norm-Lr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21" y="1776506"/>
            <a:ext cx="550179" cy="515309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22" name="AbNor-Med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02" y="3183333"/>
            <a:ext cx="294462" cy="309960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1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400">
            <a:off x="7760178" y="4247614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4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431">
            <a:off x="7537474" y="4114943"/>
            <a:ext cx="206125" cy="216973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5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683">
            <a:off x="7146420" y="4080686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0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400">
            <a:off x="7893306" y="4148283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1" name="AbNor-SmB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815">
            <a:off x="8483681" y="4130204"/>
            <a:ext cx="206124" cy="216972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25000"/>
              </a:prstClr>
            </a:outerShdw>
          </a:effectLst>
        </p:spPr>
      </p:pic>
      <p:cxnSp>
        <p:nvCxnSpPr>
          <p:cNvPr id="108" name="Brn Arrow C2"/>
          <p:cNvCxnSpPr/>
          <p:nvPr/>
        </p:nvCxnSpPr>
        <p:spPr>
          <a:xfrm>
            <a:off x="7189371" y="3829330"/>
            <a:ext cx="149613" cy="347321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Brn Arrow C4"/>
          <p:cNvCxnSpPr>
            <a:endCxn id="61" idx="0"/>
          </p:cNvCxnSpPr>
          <p:nvPr/>
        </p:nvCxnSpPr>
        <p:spPr>
          <a:xfrm>
            <a:off x="7675290" y="3913592"/>
            <a:ext cx="148996" cy="341257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Brn Arrow C3"/>
          <p:cNvCxnSpPr>
            <a:endCxn id="84" idx="2"/>
          </p:cNvCxnSpPr>
          <p:nvPr/>
        </p:nvCxnSpPr>
        <p:spPr>
          <a:xfrm flipH="1">
            <a:off x="7537325" y="3886539"/>
            <a:ext cx="241420" cy="303474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Brn Arrow C5"/>
          <p:cNvCxnSpPr/>
          <p:nvPr/>
        </p:nvCxnSpPr>
        <p:spPr>
          <a:xfrm flipH="1">
            <a:off x="8007280" y="3894571"/>
            <a:ext cx="156446" cy="333239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Brn Arrow C6"/>
          <p:cNvCxnSpPr/>
          <p:nvPr/>
        </p:nvCxnSpPr>
        <p:spPr>
          <a:xfrm>
            <a:off x="8334912" y="3776923"/>
            <a:ext cx="196950" cy="471830"/>
          </a:xfrm>
          <a:prstGeom prst="straightConnector1">
            <a:avLst/>
          </a:prstGeom>
          <a:ln w="44450">
            <a:solidFill>
              <a:srgbClr val="58585A"/>
            </a:solidFill>
            <a:tailEnd type="triangle"/>
          </a:ln>
          <a:effectLst>
            <a:outerShdw blurRad="40000" dist="200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03507 0.04584 L -2.77778E-7 -2.96296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229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75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3" presetClass="entr" presetSubtype="16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16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3" presetClass="entr" presetSubtype="16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32" grpId="0"/>
      <p:bldP spid="40" grpId="0"/>
      <p:bldP spid="42" grpId="0"/>
      <p:bldP spid="16" grpId="0"/>
      <p:bldP spid="19" grpId="0"/>
      <p:bldP spid="20" grpId="0"/>
      <p:bldP spid="35" grpId="0"/>
      <p:bldP spid="36" grpId="0"/>
      <p:bldP spid="37" grpId="0"/>
      <p:bldP spid="38" grpId="0"/>
      <p:bldP spid="39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/>
          <p:cNvSpPr/>
          <p:nvPr/>
        </p:nvSpPr>
        <p:spPr>
          <a:xfrm>
            <a:off x="1979629" y="1080822"/>
            <a:ext cx="670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AUA Risk categorizes these two patients as the same average risk category bucket…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489328" y="1825602"/>
            <a:ext cx="1819133" cy="3469821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581682" y="1712051"/>
            <a:ext cx="7927149" cy="4290265"/>
            <a:chOff x="547296" y="1639997"/>
            <a:chExt cx="7927149" cy="4290265"/>
          </a:xfrm>
        </p:grpSpPr>
        <p:sp>
          <p:nvSpPr>
            <p:cNvPr id="69" name="TextBox 68"/>
            <p:cNvSpPr txBox="1"/>
            <p:nvPr/>
          </p:nvSpPr>
          <p:spPr>
            <a:xfrm>
              <a:off x="3368483" y="5637874"/>
              <a:ext cx="3200400" cy="292388"/>
            </a:xfrm>
            <a:prstGeom prst="rect">
              <a:avLst/>
            </a:prstGeom>
            <a:noFill/>
          </p:spPr>
          <p:txBody>
            <a:bodyPr wrap="square" lIns="45720" tIns="45720" rIns="45720" bIns="45720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bg2"/>
                  </a:solidFill>
                </a:defRPr>
              </a:lvl1pPr>
            </a:lstStyle>
            <a:p>
              <a:r>
                <a:rPr lang="en-US" sz="1300" dirty="0"/>
                <a:t>AUA + Prolaris PCa Mortality Risk %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-540950" y="3439077"/>
              <a:ext cx="2468880" cy="292388"/>
            </a:xfrm>
            <a:prstGeom prst="rect">
              <a:avLst/>
            </a:prstGeom>
            <a:noFill/>
          </p:spPr>
          <p:txBody>
            <a:bodyPr wrap="square" lIns="45720" tIns="45720" rIns="45720" bIns="45720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>
                      <a:lumMod val="50000"/>
                    </a:schemeClr>
                  </a:solidFill>
                </a:rPr>
                <a:t>AUA PCa Mortality Risk %</a:t>
              </a:r>
              <a:endParaRPr lang="en-US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14753" y="1639997"/>
              <a:ext cx="7559692" cy="4053596"/>
              <a:chOff x="914753" y="1639997"/>
              <a:chExt cx="7559692" cy="4053596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254641" y="1752795"/>
                <a:ext cx="7177260" cy="3655175"/>
                <a:chOff x="1254641" y="1752795"/>
                <a:chExt cx="7177260" cy="3655175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254641" y="5118859"/>
                  <a:ext cx="27432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254641" y="4618714"/>
                  <a:ext cx="27432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254641" y="3973097"/>
                  <a:ext cx="27432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254641" y="3489575"/>
                  <a:ext cx="27432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254641" y="3010209"/>
                  <a:ext cx="27432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254641" y="2347964"/>
                  <a:ext cx="27432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254641" y="1868597"/>
                  <a:ext cx="27432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1565711" y="5339390"/>
                  <a:ext cx="13716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545053" y="5339390"/>
                  <a:ext cx="13716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3878229" y="5339390"/>
                  <a:ext cx="13716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4857571" y="5339390"/>
                  <a:ext cx="13716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5864745" y="5339390"/>
                  <a:ext cx="13716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7170093" y="5339390"/>
                  <a:ext cx="13716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8177264" y="5339390"/>
                  <a:ext cx="137160" cy="0"/>
                </a:xfrm>
                <a:prstGeom prst="line">
                  <a:avLst/>
                </a:prstGeom>
                <a:ln>
                  <a:solidFill>
                    <a:srgbClr val="DDE0E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Freeform 108"/>
                <p:cNvSpPr/>
                <p:nvPr/>
              </p:nvSpPr>
              <p:spPr>
                <a:xfrm>
                  <a:off x="1345301" y="1752795"/>
                  <a:ext cx="7086600" cy="3578434"/>
                </a:xfrm>
                <a:custGeom>
                  <a:avLst/>
                  <a:gdLst>
                    <a:gd name="connsiteX0" fmla="*/ 0 w 7086600"/>
                    <a:gd name="connsiteY0" fmla="*/ 0 h 3578434"/>
                    <a:gd name="connsiteX1" fmla="*/ 106330 w 7086600"/>
                    <a:gd name="connsiteY1" fmla="*/ 0 h 3578434"/>
                    <a:gd name="connsiteX2" fmla="*/ 106330 w 7086600"/>
                    <a:gd name="connsiteY2" fmla="*/ 3472104 h 3578434"/>
                    <a:gd name="connsiteX3" fmla="*/ 7086600 w 7086600"/>
                    <a:gd name="connsiteY3" fmla="*/ 3472104 h 3578434"/>
                    <a:gd name="connsiteX4" fmla="*/ 7086600 w 7086600"/>
                    <a:gd name="connsiteY4" fmla="*/ 3578434 h 3578434"/>
                    <a:gd name="connsiteX5" fmla="*/ 0 w 7086600"/>
                    <a:gd name="connsiteY5" fmla="*/ 3578434 h 3578434"/>
                    <a:gd name="connsiteX6" fmla="*/ 0 w 7086600"/>
                    <a:gd name="connsiteY6" fmla="*/ 0 h 3578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86600" h="3578434">
                      <a:moveTo>
                        <a:pt x="0" y="0"/>
                      </a:moveTo>
                      <a:lnTo>
                        <a:pt x="106330" y="0"/>
                      </a:lnTo>
                      <a:lnTo>
                        <a:pt x="106330" y="3472104"/>
                      </a:lnTo>
                      <a:lnTo>
                        <a:pt x="7086600" y="3472104"/>
                      </a:lnTo>
                      <a:lnTo>
                        <a:pt x="7086600" y="3578434"/>
                      </a:lnTo>
                      <a:lnTo>
                        <a:pt x="0" y="35784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8017245" y="53858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100</a:t>
                </a:r>
                <a:endParaRPr lang="en-US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010073" y="53858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50</a:t>
                </a:r>
                <a:endParaRPr lang="en-US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04725" y="53858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20</a:t>
                </a:r>
                <a:endParaRPr lang="en-US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697551" y="53858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10</a:t>
                </a:r>
                <a:endParaRPr lang="en-US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719718" y="53858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5</a:t>
                </a:r>
                <a:endParaRPr lang="en-US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385031" y="53858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407198" y="538581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1</a:t>
                </a:r>
                <a:endParaRPr lang="en-US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6200000">
                <a:off x="840042" y="171470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100</a:t>
                </a:r>
                <a:endParaRPr lang="en-US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6200000">
                <a:off x="840042" y="219407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50</a:t>
                </a:r>
                <a:endParaRPr lang="en-US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6200000">
                <a:off x="840042" y="285632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20</a:t>
                </a:r>
                <a:endParaRPr lang="en-US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6200000">
                <a:off x="840042" y="3335687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10</a:t>
                </a:r>
                <a:endParaRPr lang="en-US" b="1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840042" y="381920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5</a:t>
                </a:r>
                <a:endParaRPr lang="en-US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840042" y="4464825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6200000">
                <a:off x="840042" y="4970512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lIns="45720" tIns="45720" rIns="45720" bIns="45720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r>
                  <a:rPr lang="en-US" b="1" dirty="0" smtClean="0"/>
                  <a:t>1</a:t>
                </a:r>
                <a:endParaRPr lang="en-US" b="1" dirty="0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 flipV="1">
              <a:off x="1518328" y="1836752"/>
              <a:ext cx="6488284" cy="3242932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470465" y="4439030"/>
              <a:ext cx="1961436" cy="658508"/>
              <a:chOff x="6045177" y="3458218"/>
              <a:chExt cx="1961436" cy="65850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045177" y="3458218"/>
                <a:ext cx="1961436" cy="658508"/>
              </a:xfrm>
              <a:prstGeom prst="rect">
                <a:avLst/>
              </a:prstGeom>
              <a:solidFill>
                <a:srgbClr val="FEF9D9"/>
              </a:solidFill>
              <a:ln>
                <a:solidFill>
                  <a:srgbClr val="DDE0E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6179587" y="3896689"/>
                <a:ext cx="164592" cy="164592"/>
              </a:xfrm>
              <a:prstGeom prst="triangle">
                <a:avLst/>
              </a:prstGeom>
              <a:solidFill>
                <a:srgbClr val="104E8B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179587" y="3697067"/>
                <a:ext cx="164592" cy="164592"/>
              </a:xfrm>
              <a:prstGeom prst="triangle">
                <a:avLst/>
              </a:prstGeom>
              <a:solidFill>
                <a:srgbClr val="A9A9A9"/>
              </a:solidFill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6179587" y="3497445"/>
                <a:ext cx="164592" cy="164592"/>
              </a:xfrm>
              <a:prstGeom prst="triangle">
                <a:avLst/>
              </a:prstGeom>
              <a:solidFill>
                <a:srgbClr val="FF7F00"/>
              </a:solidFill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440427" y="3487390"/>
                <a:ext cx="1566185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2"/>
                    </a:solidFill>
                  </a:defRPr>
                </a:lvl1pPr>
              </a:lstStyle>
              <a:p>
                <a:pPr algn="l"/>
                <a:r>
                  <a:rPr lang="en-US" sz="1300" b="1" dirty="0" smtClean="0"/>
                  <a:t>HIGH</a:t>
                </a:r>
              </a:p>
              <a:p>
                <a:pPr algn="l"/>
                <a:r>
                  <a:rPr lang="en-US" sz="1300" b="1" dirty="0" smtClean="0"/>
                  <a:t>INTERMEDIATE</a:t>
                </a:r>
              </a:p>
              <a:p>
                <a:pPr algn="l"/>
                <a:r>
                  <a:rPr lang="en-US" sz="1300" b="1" dirty="0" smtClean="0"/>
                  <a:t>LOW</a:t>
                </a:r>
                <a:endParaRPr lang="en-US" sz="1300" b="1" dirty="0"/>
              </a:p>
            </p:txBody>
          </p:sp>
        </p:grpSp>
      </p:grpSp>
      <p:sp>
        <p:nvSpPr>
          <p:cNvPr id="66" name="Text Placeholder 65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US" dirty="0"/>
              <a:t>Data on file Myriad Genetic Laboratories, Inc.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50949" y="1904573"/>
            <a:ext cx="6477000" cy="323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126655" y="5036951"/>
            <a:ext cx="67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3%</a:t>
            </a:r>
            <a:endParaRPr lang="en-US" dirty="0"/>
          </a:p>
        </p:txBody>
      </p:sp>
      <p:sp>
        <p:nvSpPr>
          <p:cNvPr id="111" name="Isosceles Triangle 110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Isosceles Triangle 111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3" name="Isosceles Triangle 112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4" name="Isosceles Triangle 113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" name="Isosceles Triangle 114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Isosceles Triangle 115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7" name="Isosceles Triangle 116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8" name="Isosceles Triangle 117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9" name="Isosceles Triangle 118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Isosceles Triangle 120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" name="Isosceles Triangle 121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3" name="Isosceles Triangle 122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3684549" y="3880857"/>
            <a:ext cx="228600" cy="228600"/>
          </a:xfrm>
          <a:prstGeom prst="triangle">
            <a:avLst/>
          </a:prstGeom>
          <a:solidFill>
            <a:srgbClr val="104E8B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6" name="Isosceles Triangle 125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Isosceles Triangle 126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8" name="Isosceles Triangle 127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Isosceles Triangle 128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0" name="Isosceles Triangle 129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Isosceles Triangle 130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Isosceles Triangle 131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Isosceles Triangle 132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4" name="Isosceles Triangle 133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5" name="Isosceles Triangle 134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Isosceles Triangle 135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Isosceles Triangle 136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8" name="Isosceles Triangle 137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Isosceles Triangle 138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0" name="Isosceles Triangle 139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1" name="Isosceles Triangle 140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2" name="Isosceles Triangle 141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3" name="Isosceles Triangle 142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4902755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4903749" y="3276173"/>
            <a:ext cx="228600" cy="228600"/>
          </a:xfrm>
          <a:prstGeom prst="triangle">
            <a:avLst/>
          </a:prstGeom>
          <a:solidFill>
            <a:srgbClr val="A9A9A9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4" name="Isosceles Triangle 143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5" name="Isosceles Triangle 144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6" name="Isosceles Triangle 145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Isosceles Triangle 146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8" name="Isosceles Triangle 147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9" name="Isosceles Triangle 148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0" name="Isosceles Triangle 149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1" name="Isosceles Triangle 150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2" name="Isosceles Triangle 151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" name="Isosceles Triangle 152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4" name="Isosceles Triangle 153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5" name="Isosceles Triangle 154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6" name="Isosceles Triangle 155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7" name="Isosceles Triangle 156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8" name="Isosceles Triangle 157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9" name="Isosceles Triangle 158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0" name="Isosceles Triangle 159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1" name="Isosceles Triangle 160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2" name="Isosceles Triangle 161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3" name="Isosceles Triangle 162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>
            <a:off x="6122949" y="2666573"/>
            <a:ext cx="228600" cy="228600"/>
          </a:xfrm>
          <a:prstGeom prst="triangle">
            <a:avLst/>
          </a:prstGeom>
          <a:solidFill>
            <a:srgbClr val="FF7F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H="1">
            <a:off x="3843126" y="3714750"/>
            <a:ext cx="947380" cy="3226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itle 1"/>
          <p:cNvSpPr txBox="1">
            <a:spLocks/>
          </p:cNvSpPr>
          <p:nvPr/>
        </p:nvSpPr>
        <p:spPr>
          <a:xfrm>
            <a:off x="457200" y="202258"/>
            <a:ext cx="8229600" cy="982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Back To Our Two Patients:</a:t>
            </a:r>
            <a:endParaRPr lang="en-US" dirty="0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2852592" y="3664299"/>
            <a:ext cx="962279" cy="3731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1476474" y="1882717"/>
            <a:ext cx="1428162" cy="1881773"/>
            <a:chOff x="7591131" y="1213240"/>
            <a:chExt cx="1428162" cy="1881773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1131" y="1213240"/>
              <a:ext cx="1428161" cy="1631355"/>
            </a:xfrm>
            <a:prstGeom prst="rect">
              <a:avLst/>
            </a:prstGeom>
          </p:spPr>
        </p:pic>
        <p:graphicFrame>
          <p:nvGraphicFramePr>
            <p:cNvPr id="171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8851422"/>
                </p:ext>
              </p:extLst>
            </p:nvPr>
          </p:nvGraphicFramePr>
          <p:xfrm>
            <a:off x="7591131" y="2759733"/>
            <a:ext cx="1428162" cy="335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28162"/>
                </a:tblGrid>
                <a:tr h="0">
                  <a:tc>
                    <a:txBody>
                      <a:bodyPr/>
                      <a:lstStyle/>
                      <a:p>
                        <a:r>
                          <a:rPr lang="en-US" sz="1600" dirty="0" smtClean="0"/>
                          <a:t>John, age</a:t>
                        </a:r>
                        <a:r>
                          <a:rPr lang="en-US" sz="1600" baseline="0" dirty="0" smtClean="0"/>
                          <a:t> 65</a:t>
                        </a:r>
                        <a:endParaRPr lang="en-US" sz="1600" dirty="0"/>
                      </a:p>
                    </a:txBody>
                    <a:tcPr/>
                  </a:tc>
                </a:tr>
              </a:tbl>
            </a:graphicData>
          </a:graphic>
        </p:graphicFrame>
      </p:grpSp>
      <p:grpSp>
        <p:nvGrpSpPr>
          <p:cNvPr id="166" name="Group 165"/>
          <p:cNvGrpSpPr/>
          <p:nvPr/>
        </p:nvGrpSpPr>
        <p:grpSpPr>
          <a:xfrm>
            <a:off x="4858911" y="2081965"/>
            <a:ext cx="1572369" cy="1798892"/>
            <a:chOff x="7591601" y="3343783"/>
            <a:chExt cx="1458957" cy="1798892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961" y="3343783"/>
              <a:ext cx="1429597" cy="1631355"/>
            </a:xfrm>
            <a:prstGeom prst="rect">
              <a:avLst/>
            </a:prstGeom>
          </p:spPr>
        </p:pic>
        <p:graphicFrame>
          <p:nvGraphicFramePr>
            <p:cNvPr id="168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038579"/>
                </p:ext>
              </p:extLst>
            </p:nvPr>
          </p:nvGraphicFramePr>
          <p:xfrm>
            <a:off x="7591601" y="4807395"/>
            <a:ext cx="1325151" cy="335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28162"/>
                </a:tblGrid>
                <a:tr h="0">
                  <a:tc>
                    <a:txBody>
                      <a:bodyPr/>
                      <a:lstStyle/>
                      <a:p>
                        <a:r>
                          <a:rPr lang="en-US" sz="1600" dirty="0" smtClean="0"/>
                          <a:t>Carl, age</a:t>
                        </a:r>
                        <a:r>
                          <a:rPr lang="en-US" sz="1600" baseline="0" dirty="0" smtClean="0"/>
                          <a:t> 68</a:t>
                        </a:r>
                        <a:endParaRPr lang="en-US" sz="1600" dirty="0"/>
                      </a:p>
                    </a:txBody>
                    <a:tcPr/>
                  </a:tc>
                </a:tr>
              </a:tbl>
            </a:graphicData>
          </a:graphic>
        </p:graphicFrame>
      </p:grpSp>
      <p:sp>
        <p:nvSpPr>
          <p:cNvPr id="174" name="Rectangle 173"/>
          <p:cNvSpPr/>
          <p:nvPr/>
        </p:nvSpPr>
        <p:spPr>
          <a:xfrm>
            <a:off x="6574971" y="5982789"/>
            <a:ext cx="2569029" cy="87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93" t="-3041" r="-1" b="-95683"/>
          <a:stretch/>
        </p:blipFill>
        <p:spPr>
          <a:xfrm>
            <a:off x="5477691" y="6357983"/>
            <a:ext cx="2194560" cy="640082"/>
          </a:xfrm>
          <a:prstGeom prst="rect">
            <a:avLst/>
          </a:prstGeom>
          <a:noFill/>
        </p:spPr>
      </p:pic>
      <p:pic>
        <p:nvPicPr>
          <p:cNvPr id="176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4277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2246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187E-6 L 0.05833 3.618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2604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1927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9132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592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2899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982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691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4028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184 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34114 -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85E-6 L 0.175 3.580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1892 -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4357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6649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31423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2842 -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24496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20677 -4.4444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625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2083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8819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85E-6 L 0.15 3.58085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2084 -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9185 -4.4444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6771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5104 -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1945 -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29253 -4.44444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75 -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3125 -4.44444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5399 -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7604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2592 -4.44444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22326 -4.44444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9565 -4.4444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7048 -4.44444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4583 -4.44444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2621 -4.44444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0329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5 -4.44444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3334 -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0382 -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629 -4.44444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6459 -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3785 -4.44444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175 4.44444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8212 4.44444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10868 4.44444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14601 4.44444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37535 4.44444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34011 4.44444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30035 4.44444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7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5868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2153 4.44444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18386 4.44444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13819 4.44444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10399 4.44444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7257 4.44444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4392 4.44444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2257 4.44444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4306 4.44444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24028 1.1111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5365 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3333 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125 1.11111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20538 1.11111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7413 1.11111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434 1.11111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1545 1.11111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8455 1.11111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5364 1.1111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2917 1.11111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175 4.44444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6042 4.44444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9653 4.44444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13125 4.44444E-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39254 4.44444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31684 4.44444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8056 4.44444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3681 4.44444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19931 4.44444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17084 4.44444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15 4.44444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11736 4.44444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8489 4.44444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5434 4.44444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2239 4.44444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2952 4.44444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12691 3.33333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3.7037E-6 L 0.05104 3.7037E-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t="20554" r="14583" b="68649"/>
          <a:stretch/>
        </p:blipFill>
        <p:spPr bwMode="auto">
          <a:xfrm>
            <a:off x="0" y="153732"/>
            <a:ext cx="9144000" cy="96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3" t="30929" r="14674" b="42780"/>
          <a:stretch/>
        </p:blipFill>
        <p:spPr bwMode="auto">
          <a:xfrm>
            <a:off x="-15138" y="1267485"/>
            <a:ext cx="9174277" cy="23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59943" r="14785" b="15368"/>
          <a:stretch/>
        </p:blipFill>
        <p:spPr bwMode="auto">
          <a:xfrm>
            <a:off x="11232" y="3869160"/>
            <a:ext cx="9121536" cy="21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4971" y="5982789"/>
            <a:ext cx="2569029" cy="87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93" t="-3041" r="-1" b="-95683"/>
          <a:stretch/>
        </p:blipFill>
        <p:spPr>
          <a:xfrm>
            <a:off x="5477691" y="6357983"/>
            <a:ext cx="2194560" cy="640082"/>
          </a:xfrm>
          <a:prstGeom prst="rect">
            <a:avLst/>
          </a:prstGeom>
          <a:noFill/>
        </p:spPr>
      </p:pic>
      <p:pic>
        <p:nvPicPr>
          <p:cNvPr id="7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14052"/>
          <a:stretch/>
        </p:blipFill>
        <p:spPr bwMode="auto">
          <a:xfrm>
            <a:off x="7733212" y="6270754"/>
            <a:ext cx="1368445" cy="73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80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257F9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" y="3758778"/>
            <a:ext cx="9144000" cy="309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" y="3635273"/>
            <a:ext cx="9143997" cy="94409"/>
          </a:xfrm>
          <a:prstGeom prst="rect">
            <a:avLst/>
          </a:prstGeom>
          <a:solidFill>
            <a:srgbClr val="257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" y="3730843"/>
            <a:ext cx="9143997" cy="342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122" name="Picture 2" descr="https://davpzco6k33zaqxrn32z9ki5-wpengine.netdna-ssl.com/files/2014/08/Myraid-myRisk-Hereditary-Cancer-Logo-high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80" y="629680"/>
            <a:ext cx="5538779" cy="23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davpzco6k33zaqxrn32z9ki5-wpengine.netdna-ssl.com/wp-content/blogs.dir/16/files/2017/09/Myriad-Logo-highR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25629" r="6614" b="30927"/>
          <a:stretch/>
        </p:blipFill>
        <p:spPr bwMode="auto">
          <a:xfrm>
            <a:off x="6790708" y="5951952"/>
            <a:ext cx="2353292" cy="9060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31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olaris 11915">
      <a:dk1>
        <a:sysClr val="windowText" lastClr="000000"/>
      </a:dk1>
      <a:lt1>
        <a:sysClr val="window" lastClr="FFFFFF"/>
      </a:lt1>
      <a:dk2>
        <a:srgbClr val="00263D"/>
      </a:dk2>
      <a:lt2>
        <a:srgbClr val="5C666F"/>
      </a:lt2>
      <a:accent1>
        <a:srgbClr val="E87722"/>
      </a:accent1>
      <a:accent2>
        <a:srgbClr val="E4E833"/>
      </a:accent2>
      <a:accent3>
        <a:srgbClr val="B6B4DF"/>
      </a:accent3>
      <a:accent4>
        <a:srgbClr val="1B8CC5"/>
      </a:accent4>
      <a:accent5>
        <a:srgbClr val="DE0028"/>
      </a:accent5>
      <a:accent6>
        <a:srgbClr val="3AA3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40129</TotalTime>
  <Words>618</Words>
  <Application>Microsoft Macintosh PowerPoint</Application>
  <PresentationFormat>On-screen Show (4:3)</PresentationFormat>
  <Paragraphs>139</Paragraphs>
  <Slides>15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Answers Aren’t Always as Clear as We Would Like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Murphy</dc:creator>
  <cp:lastModifiedBy>Steve Stone</cp:lastModifiedBy>
  <cp:revision>371</cp:revision>
  <cp:lastPrinted>2016-10-12T16:50:38Z</cp:lastPrinted>
  <dcterms:created xsi:type="dcterms:W3CDTF">2015-11-09T15:23:41Z</dcterms:created>
  <dcterms:modified xsi:type="dcterms:W3CDTF">2017-10-13T16:29:20Z</dcterms:modified>
</cp:coreProperties>
</file>