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11"/>
  </p:notesMasterIdLst>
  <p:handoutMasterIdLst>
    <p:handoutMasterId r:id="rId12"/>
  </p:handoutMasterIdLst>
  <p:sldIdLst>
    <p:sldId id="401" r:id="rId2"/>
    <p:sldId id="406" r:id="rId3"/>
    <p:sldId id="413" r:id="rId4"/>
    <p:sldId id="411" r:id="rId5"/>
    <p:sldId id="402" r:id="rId6"/>
    <p:sldId id="399" r:id="rId7"/>
    <p:sldId id="408" r:id="rId8"/>
    <p:sldId id="400" r:id="rId9"/>
    <p:sldId id="40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8">
          <p15:clr>
            <a:srgbClr val="A4A3A4"/>
          </p15:clr>
        </p15:guide>
        <p15:guide id="2" pos="6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D95"/>
    <a:srgbClr val="005677"/>
    <a:srgbClr val="214960"/>
    <a:srgbClr val="938C34"/>
    <a:srgbClr val="B0A63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14" autoAdjust="0"/>
    <p:restoredTop sz="96454" autoAdjust="0"/>
  </p:normalViewPr>
  <p:slideViewPr>
    <p:cSldViewPr snapToGrid="0" snapToObjects="1">
      <p:cViewPr varScale="1">
        <p:scale>
          <a:sx n="87" d="100"/>
          <a:sy n="87" d="100"/>
        </p:scale>
        <p:origin x="1238" y="58"/>
      </p:cViewPr>
      <p:guideLst>
        <p:guide orient="horz" pos="448"/>
        <p:guide pos="697"/>
      </p:guideLst>
    </p:cSldViewPr>
  </p:slideViewPr>
  <p:outlineViewPr>
    <p:cViewPr>
      <p:scale>
        <a:sx n="33" d="100"/>
        <a:sy n="33" d="100"/>
      </p:scale>
      <p:origin x="0" y="-728"/>
    </p:cViewPr>
  </p:outlineViewPr>
  <p:notesTextViewPr>
    <p:cViewPr>
      <p:scale>
        <a:sx n="100" d="100"/>
        <a:sy n="100" d="100"/>
      </p:scale>
      <p:origin x="0" y="0"/>
    </p:cViewPr>
  </p:notesTextViewPr>
  <p:sorterViewPr>
    <p:cViewPr>
      <p:scale>
        <a:sx n="170" d="100"/>
        <a:sy n="170" d="100"/>
      </p:scale>
      <p:origin x="0" y="54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F2EF30-FDA2-7A4A-A611-BF2424F59176}" type="datetimeFigureOut">
              <a:rPr lang="en-US" smtClean="0"/>
              <a:t>10/14/2017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E18925-199B-4A48-8F5E-94D10BAEE456}" type="slidenum">
              <a:rPr lang="en-US" smtClean="0"/>
              <a:t>‹#›</a:t>
            </a:fld>
            <a:endParaRPr lang="en-US"/>
          </a:p>
        </p:txBody>
      </p:sp>
    </p:spTree>
    <p:extLst>
      <p:ext uri="{BB962C8B-B14F-4D97-AF65-F5344CB8AC3E}">
        <p14:creationId xmlns:p14="http://schemas.microsoft.com/office/powerpoint/2010/main" val="182183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76E45A-C7BF-134E-8ADC-D68877F7BCD5}" type="datetimeFigureOut">
              <a:rPr lang="en-US" smtClean="0"/>
              <a:t>10/14/2017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B1F475-D771-8547-97B6-78F6578CF6B0}" type="slidenum">
              <a:rPr lang="en-US" smtClean="0"/>
              <a:t>‹#›</a:t>
            </a:fld>
            <a:endParaRPr lang="en-US"/>
          </a:p>
        </p:txBody>
      </p:sp>
    </p:spTree>
    <p:extLst>
      <p:ext uri="{BB962C8B-B14F-4D97-AF65-F5344CB8AC3E}">
        <p14:creationId xmlns:p14="http://schemas.microsoft.com/office/powerpoint/2010/main" val="33982843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My</a:t>
            </a:r>
            <a:r>
              <a:rPr lang="en-US" baseline="0" dirty="0"/>
              <a:t> name is Dan Rhodes, CEO of Strata Oncology. This presentation is intended for cancer care providers considering joining us in the Strata Trial.</a:t>
            </a:r>
          </a:p>
          <a:p>
            <a:endParaRPr lang="en-US" dirty="0"/>
          </a:p>
        </p:txBody>
      </p:sp>
      <p:sp>
        <p:nvSpPr>
          <p:cNvPr id="4" name="Slide Number Placeholder 3"/>
          <p:cNvSpPr>
            <a:spLocks noGrp="1"/>
          </p:cNvSpPr>
          <p:nvPr>
            <p:ph type="sldNum" sz="quarter" idx="10"/>
          </p:nvPr>
        </p:nvSpPr>
        <p:spPr/>
        <p:txBody>
          <a:bodyPr/>
          <a:lstStyle/>
          <a:p>
            <a:fld id="{E8B1F475-D771-8547-97B6-78F6578CF6B0}" type="slidenum">
              <a:rPr lang="en-US" smtClean="0"/>
              <a:t>1</a:t>
            </a:fld>
            <a:endParaRPr lang="en-US"/>
          </a:p>
        </p:txBody>
      </p:sp>
    </p:spTree>
    <p:extLst>
      <p:ext uri="{BB962C8B-B14F-4D97-AF65-F5344CB8AC3E}">
        <p14:creationId xmlns:p14="http://schemas.microsoft.com/office/powerpoint/2010/main" val="285869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Strata</a:t>
            </a:r>
            <a:r>
              <a:rPr lang="en-US" baseline="0" dirty="0"/>
              <a:t> Oncology, we are precision oncology company with d</a:t>
            </a:r>
            <a:r>
              <a:rPr lang="en-US" dirty="0"/>
              <a:t>ual purpose – broaden patient access today, and at the same time accelerate new drug approvals for cancer patients</a:t>
            </a:r>
            <a:r>
              <a:rPr lang="en-US" baseline="0" dirty="0"/>
              <a:t> tomorrow.</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8B1F475-D771-8547-97B6-78F6578CF6B0}" type="slidenum">
              <a:rPr lang="en-US" smtClean="0"/>
              <a:t>2</a:t>
            </a:fld>
            <a:endParaRPr lang="en-US"/>
          </a:p>
        </p:txBody>
      </p:sp>
    </p:spTree>
    <p:extLst>
      <p:ext uri="{BB962C8B-B14F-4D97-AF65-F5344CB8AC3E}">
        <p14:creationId xmlns:p14="http://schemas.microsoft.com/office/powerpoint/2010/main" val="22375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Approval</a:t>
            </a:r>
            <a:r>
              <a:rPr lang="en-US" baseline="0" dirty="0"/>
              <a:t> for </a:t>
            </a:r>
            <a:r>
              <a:rPr lang="en-US" baseline="0" dirty="0" err="1"/>
              <a:t>firsrt</a:t>
            </a:r>
            <a:r>
              <a:rPr lang="en-US" baseline="0" dirty="0"/>
              <a:t> indication – always are others.</a:t>
            </a:r>
            <a:endParaRPr lang="en-US" dirty="0"/>
          </a:p>
        </p:txBody>
      </p:sp>
      <p:sp>
        <p:nvSpPr>
          <p:cNvPr id="4" name="Slide Number Placeholder 3"/>
          <p:cNvSpPr>
            <a:spLocks noGrp="1"/>
          </p:cNvSpPr>
          <p:nvPr>
            <p:ph type="sldNum" sz="quarter" idx="10"/>
          </p:nvPr>
        </p:nvSpPr>
        <p:spPr/>
        <p:txBody>
          <a:bodyPr/>
          <a:lstStyle/>
          <a:p>
            <a:fld id="{E8B1F475-D771-8547-97B6-78F6578CF6B0}" type="slidenum">
              <a:rPr lang="en-US" smtClean="0"/>
              <a:t>3</a:t>
            </a:fld>
            <a:endParaRPr lang="en-US"/>
          </a:p>
        </p:txBody>
      </p:sp>
    </p:spTree>
    <p:extLst>
      <p:ext uri="{BB962C8B-B14F-4D97-AF65-F5344CB8AC3E}">
        <p14:creationId xmlns:p14="http://schemas.microsoft.com/office/powerpoint/2010/main" val="2548051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Strata</a:t>
            </a:r>
            <a:r>
              <a:rPr lang="en-US" baseline="0" dirty="0"/>
              <a:t> Trial is new kind of clinical trial, unprecedented in scope and size. The Strata Trial is </a:t>
            </a:r>
            <a:r>
              <a:rPr lang="en-US" baseline="0" dirty="0" err="1"/>
              <a:t>strutured</a:t>
            </a:r>
            <a:r>
              <a:rPr lang="en-US" baseline="0" dirty="0"/>
              <a:t> as a screening protocol and a portfolio of affiliated pharma sponsored therapeutic protocols. The trial just began in January of 2017 and seeks to enroll 100,000 advanced cancer patients over the coming years, providing these patients with free tumor sequencing, a test that can cost $3-5,000, as well as for those who match, the opportunity to enroll on a precision medicine clinical trial.</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rPr>
              <a:t>Recruiting </a:t>
            </a:r>
            <a:r>
              <a:rPr lang="en-US" sz="1200" b="1" dirty="0">
                <a:solidFill>
                  <a:srgbClr val="C00000"/>
                </a:solidFill>
              </a:rPr>
              <a:t>100,000</a:t>
            </a:r>
            <a:r>
              <a:rPr lang="en-US" sz="1200" dirty="0">
                <a:solidFill>
                  <a:schemeClr val="tx1">
                    <a:lumMod val="50000"/>
                    <a:lumOff val="50000"/>
                  </a:schemeClr>
                </a:solidFill>
              </a:rPr>
              <a:t> advanced solid tumor and lymphoma patients for screening, with biomarker-positive patients matched to relevant therapeutic protocols</a:t>
            </a:r>
          </a:p>
          <a:p>
            <a:endParaRPr lang="en-US" dirty="0"/>
          </a:p>
        </p:txBody>
      </p:sp>
      <p:sp>
        <p:nvSpPr>
          <p:cNvPr id="4" name="Slide Number Placeholder 3"/>
          <p:cNvSpPr>
            <a:spLocks noGrp="1"/>
          </p:cNvSpPr>
          <p:nvPr>
            <p:ph type="sldNum" sz="quarter" idx="10"/>
          </p:nvPr>
        </p:nvSpPr>
        <p:spPr/>
        <p:txBody>
          <a:bodyPr/>
          <a:lstStyle/>
          <a:p>
            <a:fld id="{E8B1F475-D771-8547-97B6-78F6578CF6B0}" type="slidenum">
              <a:rPr lang="en-US" smtClean="0"/>
              <a:t>5</a:t>
            </a:fld>
            <a:endParaRPr lang="en-US"/>
          </a:p>
        </p:txBody>
      </p:sp>
    </p:spTree>
    <p:extLst>
      <p:ext uri="{BB962C8B-B14F-4D97-AF65-F5344CB8AC3E}">
        <p14:creationId xmlns:p14="http://schemas.microsoft.com/office/powerpoint/2010/main" val="2225172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1F475-D771-8547-97B6-78F6578CF6B0}" type="slidenum">
              <a:rPr lang="en-US" smtClean="0"/>
              <a:t>9</a:t>
            </a:fld>
            <a:endParaRPr lang="en-US"/>
          </a:p>
        </p:txBody>
      </p:sp>
    </p:spTree>
    <p:extLst>
      <p:ext uri="{BB962C8B-B14F-4D97-AF65-F5344CB8AC3E}">
        <p14:creationId xmlns:p14="http://schemas.microsoft.com/office/powerpoint/2010/main" val="1338941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rk blue-content">
    <p:spTree>
      <p:nvGrpSpPr>
        <p:cNvPr id="1" name=""/>
        <p:cNvGrpSpPr/>
        <p:nvPr/>
      </p:nvGrpSpPr>
      <p:grpSpPr>
        <a:xfrm>
          <a:off x="0" y="0"/>
          <a:ext cx="0" cy="0"/>
          <a:chOff x="0" y="0"/>
          <a:chExt cx="0" cy="0"/>
        </a:xfrm>
      </p:grpSpPr>
      <p:pic>
        <p:nvPicPr>
          <p:cNvPr id="19" name="Picture 18" descr="Strata-pattern.eps"/>
          <p:cNvPicPr>
            <a:picLocks noChangeAspect="1"/>
          </p:cNvPicPr>
          <p:nvPr userDrawn="1"/>
        </p:nvPicPr>
        <p:blipFill rotWithShape="1">
          <a:blip r:embed="rId2">
            <a:extLst>
              <a:ext uri="{28A0092B-C50C-407E-A947-70E740481C1C}">
                <a14:useLocalDpi xmlns:a14="http://schemas.microsoft.com/office/drawing/2010/main"/>
              </a:ext>
            </a:extLst>
          </a:blip>
          <a:srcRect r="42270"/>
          <a:stretch/>
        </p:blipFill>
        <p:spPr>
          <a:xfrm>
            <a:off x="7285348" y="0"/>
            <a:ext cx="1858652" cy="6858000"/>
          </a:xfrm>
          <a:prstGeom prst="rect">
            <a:avLst/>
          </a:prstGeom>
        </p:spPr>
      </p:pic>
      <p:sp>
        <p:nvSpPr>
          <p:cNvPr id="13" name="Title 1"/>
          <p:cNvSpPr txBox="1">
            <a:spLocks/>
          </p:cNvSpPr>
          <p:nvPr userDrawn="1"/>
        </p:nvSpPr>
        <p:spPr>
          <a:xfrm>
            <a:off x="1006225" y="2833393"/>
            <a:ext cx="5916157" cy="341994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2200" kern="1200" cap="none" spc="300" baseline="0">
                <a:solidFill>
                  <a:schemeClr val="tx1">
                    <a:lumMod val="65000"/>
                    <a:lumOff val="35000"/>
                  </a:schemeClr>
                </a:solidFill>
                <a:latin typeface="+mj-lt"/>
                <a:ea typeface="+mj-ea"/>
                <a:cs typeface="+mj-cs"/>
              </a:defRPr>
            </a:lvl1pPr>
          </a:lstStyle>
          <a:p>
            <a:pPr>
              <a:lnSpc>
                <a:spcPct val="100000"/>
              </a:lnSpc>
            </a:pPr>
            <a:endParaRPr lang="en-US" sz="1400" spc="100" dirty="0">
              <a:solidFill>
                <a:schemeClr val="bg1">
                  <a:lumMod val="50000"/>
                </a:schemeClr>
              </a:solidFill>
            </a:endParaRPr>
          </a:p>
        </p:txBody>
      </p:sp>
      <p:sp>
        <p:nvSpPr>
          <p:cNvPr id="17" name="TextBox 16"/>
          <p:cNvSpPr txBox="1"/>
          <p:nvPr userDrawn="1"/>
        </p:nvSpPr>
        <p:spPr>
          <a:xfrm>
            <a:off x="1048474" y="2761413"/>
            <a:ext cx="5970889" cy="2451307"/>
          </a:xfrm>
          <a:prstGeom prst="rect">
            <a:avLst/>
          </a:prstGeom>
        </p:spPr>
        <p:txBody>
          <a:bodyPr vert="horz" wrap="square" lIns="91440" tIns="45720" rIns="91440" bIns="45720" rtlCol="0" anchor="t" anchorCtr="0">
            <a:noAutofit/>
          </a:bodyPr>
          <a:lstStyle/>
          <a:p>
            <a:pPr>
              <a:lnSpc>
                <a:spcPct val="100000"/>
              </a:lnSpc>
            </a:pPr>
            <a:endParaRPr lang="en-US" sz="1600" kern="1200" cap="none" spc="100" baseline="0" dirty="0">
              <a:solidFill>
                <a:schemeClr val="bg1">
                  <a:lumMod val="50000"/>
                </a:schemeClr>
              </a:solidFill>
              <a:latin typeface="+mj-lt"/>
              <a:ea typeface="+mj-ea"/>
              <a:cs typeface="+mj-cs"/>
            </a:endParaRPr>
          </a:p>
        </p:txBody>
      </p:sp>
      <p:sp>
        <p:nvSpPr>
          <p:cNvPr id="20" name="Title 1"/>
          <p:cNvSpPr>
            <a:spLocks noGrp="1"/>
          </p:cNvSpPr>
          <p:nvPr>
            <p:ph type="ctrTitle"/>
          </p:nvPr>
        </p:nvSpPr>
        <p:spPr>
          <a:xfrm>
            <a:off x="1262737" y="288626"/>
            <a:ext cx="6273188" cy="890317"/>
          </a:xfrm>
          <a:prstGeom prst="rect">
            <a:avLst/>
          </a:prstGeom>
        </p:spPr>
        <p:txBody>
          <a:bodyPr anchor="b" anchorCtr="0">
            <a:noAutofit/>
          </a:bodyPr>
          <a:lstStyle>
            <a:lvl1pPr algn="l">
              <a:defRPr sz="2200" cap="none" spc="300" baseline="0">
                <a:solidFill>
                  <a:schemeClr val="tx1">
                    <a:lumMod val="75000"/>
                    <a:lumOff val="25000"/>
                  </a:schemeClr>
                </a:solidFill>
              </a:defRPr>
            </a:lvl1pPr>
          </a:lstStyle>
          <a:p>
            <a:endParaRPr lang="en-US" dirty="0"/>
          </a:p>
        </p:txBody>
      </p:sp>
      <p:sp>
        <p:nvSpPr>
          <p:cNvPr id="4" name="Text Placeholder 3"/>
          <p:cNvSpPr>
            <a:spLocks noGrp="1"/>
          </p:cNvSpPr>
          <p:nvPr>
            <p:ph type="body" sz="quarter" idx="10"/>
          </p:nvPr>
        </p:nvSpPr>
        <p:spPr>
          <a:xfrm>
            <a:off x="922284" y="1613860"/>
            <a:ext cx="7326772" cy="4524549"/>
          </a:xfrm>
          <a:prstGeom prst="rect">
            <a:avLst/>
          </a:prstGeom>
        </p:spPr>
        <p:txBody>
          <a:bodyPr/>
          <a:lstStyle>
            <a:lvl1pPr marL="342900" indent="-342900">
              <a:buClr>
                <a:srgbClr val="266D95"/>
              </a:buClr>
              <a:buFont typeface="Arial" panose="020B0604020202020204" pitchFamily="34" charset="0"/>
              <a:buChar char="•"/>
              <a:defRPr sz="1800">
                <a:solidFill>
                  <a:schemeClr val="bg1">
                    <a:lumMod val="50000"/>
                  </a:schemeClr>
                </a:solidFill>
              </a:defRPr>
            </a:lvl1pPr>
            <a:lvl2pPr marL="742950" indent="-285750">
              <a:buClr>
                <a:srgbClr val="266D95"/>
              </a:buClr>
              <a:buFont typeface="Palatino Linotype" panose="02040502050505030304" pitchFamily="18" charset="0"/>
              <a:buChar char="–"/>
              <a:defRPr sz="1600">
                <a:solidFill>
                  <a:schemeClr val="bg1">
                    <a:lumMod val="50000"/>
                  </a:schemeClr>
                </a:solidFill>
              </a:defRPr>
            </a:lvl2pPr>
            <a:lvl3pPr marL="1200150" indent="-285750">
              <a:buClr>
                <a:srgbClr val="266D95"/>
              </a:buClr>
              <a:buFont typeface="Palatino Linotype" panose="02040502050505030304" pitchFamily="18" charset="0"/>
              <a:buChar char="₋"/>
              <a:defRPr sz="1400">
                <a:solidFill>
                  <a:schemeClr val="bg1">
                    <a:lumMod val="50000"/>
                  </a:schemeClr>
                </a:solidFill>
              </a:defRPr>
            </a:lvl3pPr>
            <a:lvl4pPr marL="1600200" indent="-228600">
              <a:buClr>
                <a:srgbClr val="214960"/>
              </a:buClr>
              <a:buFont typeface="Courier New" panose="02070309020205020404" pitchFamily="49" charset="0"/>
              <a:buChar char="o"/>
              <a:defRPr sz="1200">
                <a:solidFill>
                  <a:schemeClr val="bg1">
                    <a:lumMod val="50000"/>
                  </a:schemeClr>
                </a:solidFill>
              </a:defRPr>
            </a:lvl4pPr>
            <a:lvl5pPr marL="2057400" indent="-228600">
              <a:buClr>
                <a:srgbClr val="266D95"/>
              </a:buClr>
              <a:buFont typeface="Arial" panose="020B0604020202020204" pitchFamily="34" charset="0"/>
              <a:buChar char="•"/>
              <a:defRPr sz="1000">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371" r="83955" b="26232"/>
          <a:stretch/>
        </p:blipFill>
        <p:spPr>
          <a:xfrm>
            <a:off x="902828" y="722375"/>
            <a:ext cx="244956" cy="345510"/>
          </a:xfrm>
          <a:prstGeom prst="rect">
            <a:avLst/>
          </a:prstGeom>
        </p:spPr>
      </p:pic>
    </p:spTree>
    <p:extLst/>
  </p:cSld>
  <p:clrMapOvr>
    <a:masterClrMapping/>
  </p:clrMapOvr>
  <p:extLst mod="1">
    <p:ext uri="{DCECCB84-F9BA-43D5-87BE-67443E8EF086}">
      <p15:sldGuideLst xmlns:p15="http://schemas.microsoft.com/office/powerpoint/2012/main">
        <p15:guide id="1" orient="horz" pos="672">
          <p15:clr>
            <a:srgbClr val="FBAE40"/>
          </p15:clr>
        </p15:guide>
        <p15:guide id="2" orient="horz" pos="7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5677"/>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109" y="2776315"/>
            <a:ext cx="7772400" cy="1256328"/>
          </a:xfrm>
          <a:prstGeom prst="rect">
            <a:avLst/>
          </a:prstGeom>
        </p:spPr>
        <p:txBody>
          <a:bodyPr anchor="ctr" anchorCtr="0">
            <a:normAutofit/>
          </a:bodyPr>
          <a:lstStyle>
            <a:lvl1pPr algn="ctr">
              <a:lnSpc>
                <a:spcPct val="120000"/>
              </a:lnSpc>
              <a:defRPr sz="2400" cap="all" spc="600" baseline="0">
                <a:solidFill>
                  <a:schemeClr val="bg1"/>
                </a:solidFill>
              </a:defRPr>
            </a:lvl1pPr>
          </a:lstStyle>
          <a:p>
            <a:r>
              <a:rPr lang="en-US" dirty="0"/>
              <a:t>Precision medicine is </a:t>
            </a:r>
            <a:br>
              <a:rPr lang="en-US" dirty="0"/>
            </a:br>
            <a:r>
              <a:rPr lang="en-US" dirty="0"/>
              <a:t>the future.</a:t>
            </a:r>
          </a:p>
        </p:txBody>
      </p:sp>
      <p:pic>
        <p:nvPicPr>
          <p:cNvPr id="13" name="Picture 12"/>
          <p:cNvPicPr>
            <a:picLocks noChangeAspect="1"/>
          </p:cNvPicPr>
          <p:nvPr userDrawn="1"/>
        </p:nvPicPr>
        <p:blipFill>
          <a:blip r:embed="rId2"/>
          <a:stretch>
            <a:fillRect/>
          </a:stretch>
        </p:blipFill>
        <p:spPr>
          <a:xfrm>
            <a:off x="4343400" y="6221995"/>
            <a:ext cx="444500" cy="38100"/>
          </a:xfrm>
          <a:prstGeom prst="rect">
            <a:avLst/>
          </a:prstGeom>
        </p:spPr>
      </p:pic>
      <p:sp>
        <p:nvSpPr>
          <p:cNvPr id="19" name="TextBox 18"/>
          <p:cNvSpPr txBox="1"/>
          <p:nvPr userDrawn="1"/>
        </p:nvSpPr>
        <p:spPr>
          <a:xfrm>
            <a:off x="690109" y="1252169"/>
            <a:ext cx="914400" cy="914400"/>
          </a:xfrm>
          <a:prstGeom prst="rect">
            <a:avLst/>
          </a:prstGeom>
        </p:spPr>
        <p:txBody>
          <a:bodyPr vert="horz" wrap="none" lIns="91440" tIns="45720" rIns="91440" bIns="45720" rtlCol="0" anchor="t" anchorCtr="0">
            <a:noAutofit/>
          </a:bodyPr>
          <a:lstStyle/>
          <a:p>
            <a:pPr>
              <a:lnSpc>
                <a:spcPct val="100000"/>
              </a:lnSpc>
            </a:pPr>
            <a:endParaRPr lang="en-US" sz="1600" kern="1200" cap="none" spc="100" baseline="0" dirty="0">
              <a:solidFill>
                <a:schemeClr val="bg1">
                  <a:lumMod val="50000"/>
                </a:schemeClr>
              </a:solidFill>
              <a:latin typeface="+mj-lt"/>
              <a:ea typeface="+mj-ea"/>
              <a:cs typeface="+mj-cs"/>
            </a:endParaRPr>
          </a:p>
        </p:txBody>
      </p:sp>
      <p:pic>
        <p:nvPicPr>
          <p:cNvPr id="3" name="Picture 2" descr="Strata-dna-white.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flipH="1">
            <a:off x="4445000" y="706628"/>
            <a:ext cx="237744" cy="347472"/>
          </a:xfrm>
          <a:prstGeom prst="rect">
            <a:avLst/>
          </a:prstGeom>
        </p:spPr>
      </p:pic>
      <p:sp>
        <p:nvSpPr>
          <p:cNvPr id="2" name="TextBox 1"/>
          <p:cNvSpPr txBox="1"/>
          <p:nvPr userDrawn="1"/>
        </p:nvSpPr>
        <p:spPr>
          <a:xfrm>
            <a:off x="486137" y="3264061"/>
            <a:ext cx="914400" cy="914400"/>
          </a:xfrm>
          <a:prstGeom prst="rect">
            <a:avLst/>
          </a:prstGeom>
        </p:spPr>
        <p:txBody>
          <a:bodyPr vert="horz" wrap="none" lIns="91440" tIns="45720" rIns="91440" bIns="45720" rtlCol="0" anchor="t" anchorCtr="0">
            <a:noAutofit/>
          </a:bodyPr>
          <a:lstStyle/>
          <a:p>
            <a:pPr>
              <a:lnSpc>
                <a:spcPct val="100000"/>
              </a:lnSpc>
            </a:pPr>
            <a:endParaRPr lang="en-US" sz="1600" kern="1200" cap="none" spc="100" baseline="0" dirty="0">
              <a:solidFill>
                <a:schemeClr val="bg1">
                  <a:lumMod val="50000"/>
                </a:schemeClr>
              </a:solidFill>
              <a:latin typeface="+mj-lt"/>
              <a:ea typeface="+mj-ea"/>
              <a:cs typeface="+mj-cs"/>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938C34"/>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109" y="2776315"/>
            <a:ext cx="7772400" cy="1256328"/>
          </a:xfrm>
          <a:prstGeom prst="rect">
            <a:avLst/>
          </a:prstGeom>
        </p:spPr>
        <p:txBody>
          <a:bodyPr anchor="ctr" anchorCtr="0">
            <a:normAutofit/>
          </a:bodyPr>
          <a:lstStyle>
            <a:lvl1pPr algn="ctr">
              <a:lnSpc>
                <a:spcPct val="120000"/>
              </a:lnSpc>
              <a:defRPr sz="2400" cap="all" spc="600" baseline="0">
                <a:solidFill>
                  <a:schemeClr val="bg1"/>
                </a:solidFill>
              </a:defRPr>
            </a:lvl1pPr>
          </a:lstStyle>
          <a:p>
            <a:r>
              <a:rPr lang="en-US" dirty="0"/>
              <a:t>Precision medicine is </a:t>
            </a:r>
            <a:br>
              <a:rPr lang="en-US" dirty="0"/>
            </a:br>
            <a:r>
              <a:rPr lang="en-US" dirty="0"/>
              <a:t>the future.</a:t>
            </a:r>
          </a:p>
        </p:txBody>
      </p:sp>
      <p:pic>
        <p:nvPicPr>
          <p:cNvPr id="13" name="Picture 12"/>
          <p:cNvPicPr>
            <a:picLocks noChangeAspect="1"/>
          </p:cNvPicPr>
          <p:nvPr userDrawn="1"/>
        </p:nvPicPr>
        <p:blipFill>
          <a:blip r:embed="rId2"/>
          <a:stretch>
            <a:fillRect/>
          </a:stretch>
        </p:blipFill>
        <p:spPr>
          <a:xfrm>
            <a:off x="4343400" y="6221995"/>
            <a:ext cx="444500" cy="38100"/>
          </a:xfrm>
          <a:prstGeom prst="rect">
            <a:avLst/>
          </a:prstGeom>
        </p:spPr>
      </p:pic>
      <p:pic>
        <p:nvPicPr>
          <p:cNvPr id="5" name="Picture 4" descr="Strata-dna-white.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flipH="1">
            <a:off x="4445000" y="706628"/>
            <a:ext cx="237744" cy="347472"/>
          </a:xfrm>
          <a:prstGeom prst="rect">
            <a:avLst/>
          </a:prstGeom>
        </p:spPr>
      </p:pic>
      <p:sp>
        <p:nvSpPr>
          <p:cNvPr id="2" name="TextBox 1"/>
          <p:cNvSpPr txBox="1"/>
          <p:nvPr userDrawn="1"/>
        </p:nvSpPr>
        <p:spPr>
          <a:xfrm>
            <a:off x="470780" y="3250194"/>
            <a:ext cx="914400" cy="914400"/>
          </a:xfrm>
          <a:prstGeom prst="rect">
            <a:avLst/>
          </a:prstGeom>
        </p:spPr>
        <p:txBody>
          <a:bodyPr vert="horz" wrap="none" lIns="91440" tIns="45720" rIns="91440" bIns="45720" rtlCol="0" anchor="t" anchorCtr="0">
            <a:noAutofit/>
          </a:bodyPr>
          <a:lstStyle/>
          <a:p>
            <a:pPr>
              <a:lnSpc>
                <a:spcPct val="100000"/>
              </a:lnSpc>
            </a:pPr>
            <a:endParaRPr lang="en-US" sz="1600" kern="1200" cap="none" spc="100" baseline="0" dirty="0">
              <a:solidFill>
                <a:schemeClr val="bg1">
                  <a:lumMod val="50000"/>
                </a:schemeClr>
              </a:solidFill>
              <a:latin typeface="+mj-lt"/>
              <a:ea typeface="+mj-ea"/>
              <a:cs typeface="+mj-cs"/>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Secondary title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371" r="83955" b="26232"/>
          <a:stretch/>
        </p:blipFill>
        <p:spPr>
          <a:xfrm>
            <a:off x="4451350" y="722375"/>
            <a:ext cx="244956" cy="345510"/>
          </a:xfrm>
          <a:prstGeom prst="rect">
            <a:avLst/>
          </a:prstGeom>
        </p:spPr>
      </p:pic>
      <p:pic>
        <p:nvPicPr>
          <p:cNvPr id="21" name="Picture 20"/>
          <p:cNvPicPr>
            <a:picLocks noChangeAspect="1"/>
          </p:cNvPicPr>
          <p:nvPr userDrawn="1"/>
        </p:nvPicPr>
        <p:blipFill>
          <a:blip r:embed="rId3"/>
          <a:stretch>
            <a:fillRect/>
          </a:stretch>
        </p:blipFill>
        <p:spPr>
          <a:xfrm>
            <a:off x="4349750" y="6144015"/>
            <a:ext cx="444500" cy="38100"/>
          </a:xfrm>
          <a:prstGeom prst="rect">
            <a:avLst/>
          </a:prstGeom>
        </p:spPr>
      </p:pic>
      <p:sp>
        <p:nvSpPr>
          <p:cNvPr id="23" name="Title 1"/>
          <p:cNvSpPr>
            <a:spLocks noGrp="1"/>
          </p:cNvSpPr>
          <p:nvPr>
            <p:ph type="ctrTitle" hasCustomPrompt="1"/>
          </p:nvPr>
        </p:nvSpPr>
        <p:spPr>
          <a:xfrm>
            <a:off x="920158" y="2294819"/>
            <a:ext cx="7544983" cy="2283677"/>
          </a:xfrm>
          <a:prstGeom prst="rect">
            <a:avLst/>
          </a:prstGeom>
        </p:spPr>
        <p:txBody>
          <a:bodyPr anchor="ctr" anchorCtr="1">
            <a:noAutofit/>
          </a:bodyPr>
          <a:lstStyle>
            <a:lvl1pPr marL="0" marR="0" indent="0" algn="ctr" defTabSz="457200" rtl="0" eaLnBrk="1" fontAlgn="auto" latinLnBrk="0" hangingPunct="1">
              <a:lnSpc>
                <a:spcPct val="120000"/>
              </a:lnSpc>
              <a:spcBef>
                <a:spcPct val="0"/>
              </a:spcBef>
              <a:spcAft>
                <a:spcPts val="0"/>
              </a:spcAft>
              <a:buClrTx/>
              <a:buSzTx/>
              <a:buFontTx/>
              <a:buNone/>
              <a:tabLst/>
              <a:defRPr lang="en-US" sz="2400" cap="all" spc="500" smtClean="0">
                <a:solidFill>
                  <a:schemeClr val="tx1">
                    <a:lumMod val="75000"/>
                    <a:lumOff val="25000"/>
                  </a:schemeClr>
                </a:solidFill>
              </a:defRPr>
            </a:lvl1pPr>
          </a:lstStyle>
          <a:p>
            <a:r>
              <a:rPr lang="en-US" dirty="0"/>
              <a:t>How do we expand cancer patient access to precision medicine clinical trials &amp; accelerate drug approvals?</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ark blue-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503523" y="2266715"/>
            <a:ext cx="444500" cy="38100"/>
          </a:xfrm>
          <a:prstGeom prst="rect">
            <a:avLst/>
          </a:prstGeom>
        </p:spPr>
      </p:pic>
      <p:sp>
        <p:nvSpPr>
          <p:cNvPr id="13" name="Title 1"/>
          <p:cNvSpPr txBox="1">
            <a:spLocks/>
          </p:cNvSpPr>
          <p:nvPr userDrawn="1"/>
        </p:nvSpPr>
        <p:spPr>
          <a:xfrm>
            <a:off x="1006225" y="2833393"/>
            <a:ext cx="5916157" cy="341994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2200" kern="1200" cap="none" spc="300" baseline="0">
                <a:solidFill>
                  <a:schemeClr val="tx1">
                    <a:lumMod val="65000"/>
                    <a:lumOff val="35000"/>
                  </a:schemeClr>
                </a:solidFill>
                <a:latin typeface="+mj-lt"/>
                <a:ea typeface="+mj-ea"/>
                <a:cs typeface="+mj-cs"/>
              </a:defRPr>
            </a:lvl1pPr>
          </a:lstStyle>
          <a:p>
            <a:pPr>
              <a:lnSpc>
                <a:spcPct val="100000"/>
              </a:lnSpc>
            </a:pPr>
            <a:endParaRPr lang="en-US" sz="1400" spc="100" dirty="0">
              <a:solidFill>
                <a:schemeClr val="bg1">
                  <a:lumMod val="50000"/>
                </a:schemeClr>
              </a:solidFill>
            </a:endParaRPr>
          </a:p>
        </p:txBody>
      </p:sp>
      <p:sp>
        <p:nvSpPr>
          <p:cNvPr id="17" name="TextBox 16"/>
          <p:cNvSpPr txBox="1"/>
          <p:nvPr userDrawn="1"/>
        </p:nvSpPr>
        <p:spPr>
          <a:xfrm>
            <a:off x="1048474" y="2761413"/>
            <a:ext cx="5970889" cy="2451307"/>
          </a:xfrm>
          <a:prstGeom prst="rect">
            <a:avLst/>
          </a:prstGeom>
        </p:spPr>
        <p:txBody>
          <a:bodyPr vert="horz" wrap="square" lIns="91440" tIns="45720" rIns="91440" bIns="45720" rtlCol="0" anchor="t" anchorCtr="0">
            <a:noAutofit/>
          </a:bodyPr>
          <a:lstStyle/>
          <a:p>
            <a:pPr>
              <a:lnSpc>
                <a:spcPct val="100000"/>
              </a:lnSpc>
            </a:pPr>
            <a:endParaRPr lang="en-US" sz="1600" kern="1200" cap="none" spc="100" baseline="0" dirty="0">
              <a:solidFill>
                <a:schemeClr val="bg1">
                  <a:lumMod val="50000"/>
                </a:schemeClr>
              </a:solidFill>
              <a:latin typeface="+mj-lt"/>
              <a:ea typeface="+mj-ea"/>
              <a:cs typeface="+mj-cs"/>
            </a:endParaRPr>
          </a:p>
        </p:txBody>
      </p:sp>
      <p:sp>
        <p:nvSpPr>
          <p:cNvPr id="18" name="Content Placeholder 2"/>
          <p:cNvSpPr>
            <a:spLocks noGrp="1"/>
          </p:cNvSpPr>
          <p:nvPr>
            <p:ph sz="half" idx="1"/>
          </p:nvPr>
        </p:nvSpPr>
        <p:spPr>
          <a:xfrm>
            <a:off x="1587555" y="1708384"/>
            <a:ext cx="6013138" cy="4817754"/>
          </a:xfrm>
          <a:prstGeom prst="rect">
            <a:avLst/>
          </a:prstGeom>
        </p:spPr>
        <p:txBody>
          <a:bodyPr/>
          <a:lstStyle>
            <a:lvl1pPr marL="0" indent="0">
              <a:buNone/>
              <a:defRPr sz="1400" kern="0" spc="200">
                <a:solidFill>
                  <a:schemeClr val="bg1">
                    <a:lumMod val="50000"/>
                  </a:schemeClr>
                </a:solidFill>
              </a:defRPr>
            </a:lvl1pPr>
            <a:lvl2pPr>
              <a:defRPr sz="1400" kern="0" spc="200">
                <a:solidFill>
                  <a:schemeClr val="bg1">
                    <a:lumMod val="50000"/>
                  </a:schemeClr>
                </a:solidFill>
              </a:defRPr>
            </a:lvl2pPr>
            <a:lvl3pPr>
              <a:defRPr sz="1400" kern="0" spc="200">
                <a:solidFill>
                  <a:schemeClr val="bg1">
                    <a:lumMod val="50000"/>
                  </a:schemeClr>
                </a:solidFill>
              </a:defRPr>
            </a:lvl3pPr>
            <a:lvl4pPr>
              <a:defRPr sz="1400" kern="0" spc="200">
                <a:solidFill>
                  <a:schemeClr val="bg1">
                    <a:lumMod val="50000"/>
                  </a:schemeClr>
                </a:solidFill>
              </a:defRPr>
            </a:lvl4pPr>
            <a:lvl5pPr>
              <a:defRPr sz="1400" kern="0" spc="200">
                <a:solidFill>
                  <a:schemeClr val="bg1">
                    <a:lumMod val="50000"/>
                  </a:schemeClr>
                </a:solidFill>
              </a:defRPr>
            </a:lvl5pPr>
            <a:lvl6pPr>
              <a:defRPr sz="1800"/>
            </a:lvl6pPr>
            <a:lvl7pPr>
              <a:defRPr sz="1800"/>
            </a:lvl7pPr>
            <a:lvl8pPr>
              <a:defRPr sz="1800"/>
            </a:lvl8pPr>
            <a:lvl9pPr>
              <a:defRPr sz="1800"/>
            </a:lvl9pPr>
          </a:lstStyle>
          <a:p>
            <a:pPr lvl="0"/>
            <a:r>
              <a:rPr lang="en-US" dirty="0"/>
              <a:t>Click to edit Master text styles</a:t>
            </a:r>
          </a:p>
        </p:txBody>
      </p:sp>
      <p:pic>
        <p:nvPicPr>
          <p:cNvPr id="19" name="Picture 18" descr="Strata-pattern.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285348" y="0"/>
            <a:ext cx="3219550" cy="6858000"/>
          </a:xfrm>
          <a:prstGeom prst="rect">
            <a:avLst/>
          </a:prstGeom>
        </p:spPr>
      </p:pic>
      <p:sp>
        <p:nvSpPr>
          <p:cNvPr id="10" name="Title 1"/>
          <p:cNvSpPr>
            <a:spLocks noGrp="1"/>
          </p:cNvSpPr>
          <p:nvPr>
            <p:ph type="ctrTitle"/>
          </p:nvPr>
        </p:nvSpPr>
        <p:spPr>
          <a:xfrm>
            <a:off x="1262737" y="288626"/>
            <a:ext cx="6273188" cy="890317"/>
          </a:xfrm>
          <a:prstGeom prst="rect">
            <a:avLst/>
          </a:prstGeom>
        </p:spPr>
        <p:txBody>
          <a:bodyPr anchor="b" anchorCtr="0">
            <a:noAutofit/>
          </a:bodyPr>
          <a:lstStyle>
            <a:lvl1pPr algn="l">
              <a:defRPr sz="2200" cap="none" spc="300" baseline="0">
                <a:solidFill>
                  <a:schemeClr val="tx1">
                    <a:lumMod val="75000"/>
                    <a:lumOff val="25000"/>
                  </a:schemeClr>
                </a:solidFill>
              </a:defRPr>
            </a:lvl1pPr>
          </a:lstStyle>
          <a:p>
            <a:endParaRPr lang="en-US" dirty="0"/>
          </a:p>
        </p:txBody>
      </p:sp>
      <p:sp>
        <p:nvSpPr>
          <p:cNvPr id="11" name="Slide Number Placeholder 1"/>
          <p:cNvSpPr>
            <a:spLocks noGrp="1"/>
          </p:cNvSpPr>
          <p:nvPr>
            <p:ph type="sldNum" sz="quarter" idx="4"/>
          </p:nvPr>
        </p:nvSpPr>
        <p:spPr>
          <a:xfrm>
            <a:off x="6866512" y="65352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2521C-8489-4289-9D1F-3BCBDEDE2693}" type="slidenum">
              <a:rPr lang="en-US" smtClean="0"/>
              <a:t>‹#›</a:t>
            </a:fld>
            <a:endParaRPr lang="en-US"/>
          </a:p>
        </p:txBody>
      </p:sp>
      <p:pic>
        <p:nvPicPr>
          <p:cNvPr id="14" name="Picture 13"/>
          <p:cNvPicPr>
            <a:picLocks noChangeAspect="1"/>
          </p:cNvPicPr>
          <p:nvPr userDrawn="1"/>
        </p:nvPicPr>
        <p:blipFill rotWithShape="1">
          <a:blip r:embed="rId4">
            <a:extLst>
              <a:ext uri="{28A0092B-C50C-407E-A947-70E740481C1C}">
                <a14:useLocalDpi xmlns:a14="http://schemas.microsoft.com/office/drawing/2010/main" val="0"/>
              </a:ext>
            </a:extLst>
          </a:blip>
          <a:srcRect l="-371" r="83955" b="26232"/>
          <a:stretch/>
        </p:blipFill>
        <p:spPr>
          <a:xfrm>
            <a:off x="902828" y="722375"/>
            <a:ext cx="244956" cy="345510"/>
          </a:xfrm>
          <a:prstGeom prst="rect">
            <a:avLst/>
          </a:prstGeom>
        </p:spPr>
      </p:pic>
    </p:spTree>
    <p:extLst/>
  </p:cSld>
  <p:clrMapOvr>
    <a:masterClrMapping/>
  </p:clrMapOvr>
  <p:extLst mod="1">
    <p:ext uri="{DCECCB84-F9BA-43D5-87BE-67443E8EF086}">
      <p15:sldGuideLst xmlns:p15="http://schemas.microsoft.com/office/powerpoint/2012/main">
        <p15:guide id="1" orient="horz" pos="6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13" name="Title 1"/>
          <p:cNvSpPr txBox="1">
            <a:spLocks/>
          </p:cNvSpPr>
          <p:nvPr userDrawn="1"/>
        </p:nvSpPr>
        <p:spPr>
          <a:xfrm>
            <a:off x="1006225" y="2833393"/>
            <a:ext cx="5916157" cy="341994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2200" kern="1200" cap="none" spc="300" baseline="0">
                <a:solidFill>
                  <a:schemeClr val="tx1">
                    <a:lumMod val="65000"/>
                    <a:lumOff val="35000"/>
                  </a:schemeClr>
                </a:solidFill>
                <a:latin typeface="+mj-lt"/>
                <a:ea typeface="+mj-ea"/>
                <a:cs typeface="+mj-cs"/>
              </a:defRPr>
            </a:lvl1pPr>
          </a:lstStyle>
          <a:p>
            <a:pPr>
              <a:lnSpc>
                <a:spcPct val="100000"/>
              </a:lnSpc>
            </a:pPr>
            <a:endParaRPr lang="en-US" sz="1400" spc="100" dirty="0">
              <a:solidFill>
                <a:schemeClr val="bg1">
                  <a:lumMod val="50000"/>
                </a:schemeClr>
              </a:solidFill>
            </a:endParaRPr>
          </a:p>
        </p:txBody>
      </p:sp>
      <p:sp>
        <p:nvSpPr>
          <p:cNvPr id="16" name="TextBox 15"/>
          <p:cNvSpPr txBox="1"/>
          <p:nvPr userDrawn="1"/>
        </p:nvSpPr>
        <p:spPr>
          <a:xfrm>
            <a:off x="1108074" y="2928770"/>
            <a:ext cx="4813589" cy="2180581"/>
          </a:xfrm>
          <a:prstGeom prst="rect">
            <a:avLst/>
          </a:prstGeom>
        </p:spPr>
        <p:txBody>
          <a:bodyPr vert="horz" wrap="none" lIns="91440" tIns="45720" rIns="91440" bIns="45720" rtlCol="0" anchor="t" anchorCtr="0">
            <a:noAutofit/>
          </a:bodyPr>
          <a:lstStyle/>
          <a:p>
            <a:pPr>
              <a:lnSpc>
                <a:spcPct val="100000"/>
              </a:lnSpc>
            </a:pPr>
            <a:endParaRPr lang="en-US" sz="1600" kern="1200" cap="none" spc="100" baseline="0" dirty="0">
              <a:solidFill>
                <a:schemeClr val="bg1">
                  <a:lumMod val="50000"/>
                </a:schemeClr>
              </a:solidFill>
              <a:latin typeface="+mj-lt"/>
              <a:ea typeface="+mj-ea"/>
              <a:cs typeface="+mj-cs"/>
            </a:endParaRPr>
          </a:p>
        </p:txBody>
      </p:sp>
      <p:sp>
        <p:nvSpPr>
          <p:cNvPr id="17" name="TextBox 16"/>
          <p:cNvSpPr txBox="1"/>
          <p:nvPr userDrawn="1"/>
        </p:nvSpPr>
        <p:spPr>
          <a:xfrm>
            <a:off x="1048474" y="2761413"/>
            <a:ext cx="5970889" cy="2451307"/>
          </a:xfrm>
          <a:prstGeom prst="rect">
            <a:avLst/>
          </a:prstGeom>
        </p:spPr>
        <p:txBody>
          <a:bodyPr vert="horz" wrap="square" lIns="91440" tIns="45720" rIns="91440" bIns="45720" rtlCol="0" anchor="t" anchorCtr="0">
            <a:noAutofit/>
          </a:bodyPr>
          <a:lstStyle/>
          <a:p>
            <a:pPr>
              <a:lnSpc>
                <a:spcPct val="100000"/>
              </a:lnSpc>
            </a:pPr>
            <a:endParaRPr lang="en-US" sz="1600" kern="1200" cap="none" spc="100" baseline="0" dirty="0">
              <a:solidFill>
                <a:schemeClr val="bg1">
                  <a:lumMod val="50000"/>
                </a:schemeClr>
              </a:solidFill>
              <a:latin typeface="+mj-lt"/>
              <a:ea typeface="+mj-ea"/>
              <a:cs typeface="+mj-cs"/>
            </a:endParaRPr>
          </a:p>
        </p:txBody>
      </p:sp>
      <p:sp>
        <p:nvSpPr>
          <p:cNvPr id="9" name="Title 1"/>
          <p:cNvSpPr>
            <a:spLocks noGrp="1"/>
          </p:cNvSpPr>
          <p:nvPr>
            <p:ph type="ctrTitle"/>
          </p:nvPr>
        </p:nvSpPr>
        <p:spPr>
          <a:xfrm>
            <a:off x="1262737" y="288626"/>
            <a:ext cx="6273188" cy="890317"/>
          </a:xfrm>
          <a:prstGeom prst="rect">
            <a:avLst/>
          </a:prstGeom>
        </p:spPr>
        <p:txBody>
          <a:bodyPr anchor="b" anchorCtr="0">
            <a:noAutofit/>
          </a:bodyPr>
          <a:lstStyle>
            <a:lvl1pPr algn="l">
              <a:defRPr sz="2200" cap="none" spc="300" baseline="0">
                <a:solidFill>
                  <a:schemeClr val="tx1">
                    <a:lumMod val="75000"/>
                    <a:lumOff val="25000"/>
                  </a:schemeClr>
                </a:solidFill>
              </a:defRPr>
            </a:lvl1pPr>
          </a:lstStyle>
          <a:p>
            <a:endParaRPr lang="en-US" dirty="0"/>
          </a:p>
        </p:txBody>
      </p:sp>
      <p:sp>
        <p:nvSpPr>
          <p:cNvPr id="7" name="Slide Number Placeholder 1"/>
          <p:cNvSpPr>
            <a:spLocks noGrp="1"/>
          </p:cNvSpPr>
          <p:nvPr>
            <p:ph type="sldNum" sz="quarter" idx="4"/>
          </p:nvPr>
        </p:nvSpPr>
        <p:spPr>
          <a:xfrm>
            <a:off x="6866512" y="65352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2521C-8489-4289-9D1F-3BCBDEDE2693}" type="slidenum">
              <a:rPr lang="en-US" smtClean="0"/>
              <a:t>‹#›</a:t>
            </a:fld>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71" r="83955" b="26232"/>
          <a:stretch/>
        </p:blipFill>
        <p:spPr>
          <a:xfrm>
            <a:off x="902828" y="722375"/>
            <a:ext cx="244956" cy="345510"/>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green-content">
    <p:spTree>
      <p:nvGrpSpPr>
        <p:cNvPr id="1" name=""/>
        <p:cNvGrpSpPr/>
        <p:nvPr/>
      </p:nvGrpSpPr>
      <p:grpSpPr>
        <a:xfrm>
          <a:off x="0" y="0"/>
          <a:ext cx="0" cy="0"/>
          <a:chOff x="0" y="0"/>
          <a:chExt cx="0" cy="0"/>
        </a:xfrm>
      </p:grpSpPr>
      <p:sp>
        <p:nvSpPr>
          <p:cNvPr id="13" name="Title 1"/>
          <p:cNvSpPr txBox="1">
            <a:spLocks/>
          </p:cNvSpPr>
          <p:nvPr userDrawn="1"/>
        </p:nvSpPr>
        <p:spPr>
          <a:xfrm>
            <a:off x="1006225" y="2833393"/>
            <a:ext cx="5916157" cy="341994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2200" kern="1200" cap="none" spc="300" baseline="0">
                <a:solidFill>
                  <a:schemeClr val="tx1">
                    <a:lumMod val="65000"/>
                    <a:lumOff val="35000"/>
                  </a:schemeClr>
                </a:solidFill>
                <a:latin typeface="+mj-lt"/>
                <a:ea typeface="+mj-ea"/>
                <a:cs typeface="+mj-cs"/>
              </a:defRPr>
            </a:lvl1pPr>
          </a:lstStyle>
          <a:p>
            <a:pPr>
              <a:lnSpc>
                <a:spcPct val="100000"/>
              </a:lnSpc>
            </a:pPr>
            <a:endParaRPr lang="en-US" sz="1400" spc="100" dirty="0">
              <a:solidFill>
                <a:schemeClr val="bg1">
                  <a:lumMod val="50000"/>
                </a:schemeClr>
              </a:solidFill>
            </a:endParaRPr>
          </a:p>
        </p:txBody>
      </p:sp>
      <p:sp>
        <p:nvSpPr>
          <p:cNvPr id="16" name="TextBox 15"/>
          <p:cNvSpPr txBox="1"/>
          <p:nvPr userDrawn="1"/>
        </p:nvSpPr>
        <p:spPr>
          <a:xfrm>
            <a:off x="1108074" y="2928770"/>
            <a:ext cx="4813589" cy="2180581"/>
          </a:xfrm>
          <a:prstGeom prst="rect">
            <a:avLst/>
          </a:prstGeom>
        </p:spPr>
        <p:txBody>
          <a:bodyPr vert="horz" wrap="none" lIns="91440" tIns="45720" rIns="91440" bIns="45720" rtlCol="0" anchor="t" anchorCtr="0">
            <a:noAutofit/>
          </a:bodyPr>
          <a:lstStyle/>
          <a:p>
            <a:pPr>
              <a:lnSpc>
                <a:spcPct val="100000"/>
              </a:lnSpc>
            </a:pPr>
            <a:endParaRPr lang="en-US" sz="1600" kern="1200" cap="none" spc="100" baseline="0" dirty="0">
              <a:solidFill>
                <a:schemeClr val="bg1">
                  <a:lumMod val="50000"/>
                </a:schemeClr>
              </a:solidFill>
              <a:latin typeface="+mj-lt"/>
              <a:ea typeface="+mj-ea"/>
              <a:cs typeface="+mj-cs"/>
            </a:endParaRPr>
          </a:p>
        </p:txBody>
      </p:sp>
      <p:sp>
        <p:nvSpPr>
          <p:cNvPr id="17" name="TextBox 16"/>
          <p:cNvSpPr txBox="1"/>
          <p:nvPr userDrawn="1"/>
        </p:nvSpPr>
        <p:spPr>
          <a:xfrm>
            <a:off x="1048474" y="2761413"/>
            <a:ext cx="5970889" cy="2451307"/>
          </a:xfrm>
          <a:prstGeom prst="rect">
            <a:avLst/>
          </a:prstGeom>
        </p:spPr>
        <p:txBody>
          <a:bodyPr vert="horz" wrap="square" lIns="91440" tIns="45720" rIns="91440" bIns="45720" rtlCol="0" anchor="t" anchorCtr="0">
            <a:noAutofit/>
          </a:bodyPr>
          <a:lstStyle/>
          <a:p>
            <a:pPr>
              <a:lnSpc>
                <a:spcPct val="100000"/>
              </a:lnSpc>
            </a:pPr>
            <a:endParaRPr lang="en-US" sz="1600" kern="1200" cap="none" spc="100" baseline="0" dirty="0">
              <a:solidFill>
                <a:schemeClr val="bg1">
                  <a:lumMod val="50000"/>
                </a:schemeClr>
              </a:solidFill>
              <a:latin typeface="+mj-lt"/>
              <a:ea typeface="+mj-ea"/>
              <a:cs typeface="+mj-cs"/>
            </a:endParaRPr>
          </a:p>
        </p:txBody>
      </p:sp>
      <p:pic>
        <p:nvPicPr>
          <p:cNvPr id="19" name="Picture 18" descr="Strata-pattern.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85348" y="0"/>
            <a:ext cx="3219550" cy="6858000"/>
          </a:xfrm>
          <a:prstGeom prst="rect">
            <a:avLst/>
          </a:prstGeom>
        </p:spPr>
      </p:pic>
      <p:pic>
        <p:nvPicPr>
          <p:cNvPr id="14" name="Picture 13" descr="Strata-dna-ltGreen.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flipH="1">
            <a:off x="903712" y="707927"/>
            <a:ext cx="241300" cy="355600"/>
          </a:xfrm>
          <a:prstGeom prst="rect">
            <a:avLst/>
          </a:prstGeom>
        </p:spPr>
      </p:pic>
      <p:sp>
        <p:nvSpPr>
          <p:cNvPr id="18" name="Title 1"/>
          <p:cNvSpPr>
            <a:spLocks noGrp="1"/>
          </p:cNvSpPr>
          <p:nvPr>
            <p:ph type="ctrTitle"/>
          </p:nvPr>
        </p:nvSpPr>
        <p:spPr>
          <a:xfrm>
            <a:off x="1262737" y="288626"/>
            <a:ext cx="6273188" cy="890317"/>
          </a:xfrm>
          <a:prstGeom prst="rect">
            <a:avLst/>
          </a:prstGeom>
        </p:spPr>
        <p:txBody>
          <a:bodyPr anchor="b" anchorCtr="0">
            <a:noAutofit/>
          </a:bodyPr>
          <a:lstStyle>
            <a:lvl1pPr algn="l">
              <a:defRPr sz="2200" cap="none" spc="300" baseline="0">
                <a:solidFill>
                  <a:schemeClr val="tx1">
                    <a:lumMod val="75000"/>
                    <a:lumOff val="25000"/>
                  </a:schemeClr>
                </a:solidFill>
              </a:defRPr>
            </a:lvl1pPr>
          </a:lstStyle>
          <a:p>
            <a:endParaRPr lang="en-US" dirty="0"/>
          </a:p>
        </p:txBody>
      </p:sp>
      <p:sp>
        <p:nvSpPr>
          <p:cNvPr id="20" name="Text Placeholder 3"/>
          <p:cNvSpPr>
            <a:spLocks noGrp="1"/>
          </p:cNvSpPr>
          <p:nvPr>
            <p:ph type="body" sz="quarter" idx="10"/>
          </p:nvPr>
        </p:nvSpPr>
        <p:spPr>
          <a:xfrm>
            <a:off x="922284" y="1613860"/>
            <a:ext cx="7326772" cy="4524549"/>
          </a:xfrm>
          <a:prstGeom prst="rect">
            <a:avLst/>
          </a:prstGeom>
        </p:spPr>
        <p:txBody>
          <a:bodyPr/>
          <a:lstStyle>
            <a:lvl1pPr marL="342900" indent="-342900">
              <a:buClr>
                <a:srgbClr val="938C34"/>
              </a:buClr>
              <a:buFont typeface="Arial" panose="020B0604020202020204" pitchFamily="34" charset="0"/>
              <a:buChar char="•"/>
              <a:defRPr sz="1800">
                <a:solidFill>
                  <a:schemeClr val="bg1">
                    <a:lumMod val="50000"/>
                  </a:schemeClr>
                </a:solidFill>
              </a:defRPr>
            </a:lvl1pPr>
            <a:lvl2pPr marL="742950" indent="-285750">
              <a:buClr>
                <a:srgbClr val="938C34"/>
              </a:buClr>
              <a:buFont typeface="Palatino Linotype" panose="02040502050505030304" pitchFamily="18" charset="0"/>
              <a:buChar char="–"/>
              <a:defRPr sz="1600">
                <a:solidFill>
                  <a:schemeClr val="bg1">
                    <a:lumMod val="50000"/>
                  </a:schemeClr>
                </a:solidFill>
              </a:defRPr>
            </a:lvl2pPr>
            <a:lvl3pPr marL="1200150" indent="-285750">
              <a:buClr>
                <a:srgbClr val="938C34"/>
              </a:buClr>
              <a:buFont typeface="Palatino Linotype" panose="02040502050505030304" pitchFamily="18" charset="0"/>
              <a:buChar char="₋"/>
              <a:defRPr sz="1400">
                <a:solidFill>
                  <a:schemeClr val="bg1">
                    <a:lumMod val="50000"/>
                  </a:schemeClr>
                </a:solidFill>
              </a:defRPr>
            </a:lvl3pPr>
            <a:lvl4pPr marL="1600200" indent="-228600">
              <a:buClr>
                <a:srgbClr val="938C34"/>
              </a:buClr>
              <a:buFont typeface="Courier New" panose="02070309020205020404" pitchFamily="49" charset="0"/>
              <a:buChar char="o"/>
              <a:defRPr sz="1200">
                <a:solidFill>
                  <a:schemeClr val="bg1">
                    <a:lumMod val="50000"/>
                  </a:schemeClr>
                </a:solidFill>
              </a:defRPr>
            </a:lvl4pPr>
            <a:lvl5pPr marL="2057400" indent="-228600">
              <a:buClr>
                <a:srgbClr val="938C34"/>
              </a:buClr>
              <a:buFont typeface="Arial" panose="020B0604020202020204" pitchFamily="34" charset="0"/>
              <a:buChar char="•"/>
              <a:defRPr sz="1000">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1"/>
          <p:cNvSpPr>
            <a:spLocks noGrp="1"/>
          </p:cNvSpPr>
          <p:nvPr>
            <p:ph type="sldNum" sz="quarter" idx="4"/>
          </p:nvPr>
        </p:nvSpPr>
        <p:spPr>
          <a:xfrm>
            <a:off x="6866512" y="65352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2521C-8489-4289-9D1F-3BCBDEDE2693}" type="slidenum">
              <a:rPr lang="en-US" smtClean="0"/>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ght green-content- with footer">
    <p:spTree>
      <p:nvGrpSpPr>
        <p:cNvPr id="1" name=""/>
        <p:cNvGrpSpPr/>
        <p:nvPr/>
      </p:nvGrpSpPr>
      <p:grpSpPr>
        <a:xfrm>
          <a:off x="0" y="0"/>
          <a:ext cx="0" cy="0"/>
          <a:chOff x="0" y="0"/>
          <a:chExt cx="0" cy="0"/>
        </a:xfrm>
      </p:grpSpPr>
      <p:sp>
        <p:nvSpPr>
          <p:cNvPr id="13" name="Title 1"/>
          <p:cNvSpPr txBox="1">
            <a:spLocks/>
          </p:cNvSpPr>
          <p:nvPr userDrawn="1"/>
        </p:nvSpPr>
        <p:spPr>
          <a:xfrm>
            <a:off x="1006225" y="5106546"/>
            <a:ext cx="5916157" cy="1139840"/>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2200" kern="1200" cap="none" spc="300" baseline="0">
                <a:solidFill>
                  <a:schemeClr val="tx1">
                    <a:lumMod val="65000"/>
                    <a:lumOff val="35000"/>
                  </a:schemeClr>
                </a:solidFill>
                <a:latin typeface="+mj-lt"/>
                <a:ea typeface="+mj-ea"/>
                <a:cs typeface="+mj-cs"/>
              </a:defRPr>
            </a:lvl1pPr>
          </a:lstStyle>
          <a:p>
            <a:pPr rtl="0"/>
            <a:endParaRPr lang="en-US" sz="1100" b="0" i="0" u="none" strike="noStrike" kern="1200" cap="none" spc="100" baseline="30000" dirty="0">
              <a:solidFill>
                <a:schemeClr val="bg1">
                  <a:lumMod val="75000"/>
                </a:schemeClr>
              </a:solidFill>
              <a:latin typeface="+mj-lt"/>
              <a:ea typeface="+mj-ea"/>
              <a:cs typeface="+mj-cs"/>
            </a:endParaRPr>
          </a:p>
          <a:p>
            <a:pPr rtl="0"/>
            <a:r>
              <a:rPr lang="en-US" sz="1100" b="0" i="0" u="none" strike="noStrike" kern="1200" cap="none" spc="100" baseline="30000" dirty="0">
                <a:solidFill>
                  <a:schemeClr val="bg1">
                    <a:lumMod val="75000"/>
                  </a:schemeClr>
                </a:solidFill>
                <a:latin typeface="+mj-lt"/>
                <a:ea typeface="+mj-ea"/>
                <a:cs typeface="+mj-cs"/>
              </a:rPr>
              <a:t>1 Impact of Precision Medicine in Diverse Cancers: A Meta-Analysis of Phase II Clinical Trials. </a:t>
            </a:r>
          </a:p>
          <a:p>
            <a:pPr rtl="0"/>
            <a:r>
              <a:rPr lang="en-US" sz="1100" b="0" i="0" u="none" strike="noStrike" kern="1200" cap="none" spc="100" baseline="30000" dirty="0" err="1">
                <a:solidFill>
                  <a:schemeClr val="bg1">
                    <a:lumMod val="75000"/>
                  </a:schemeClr>
                </a:solidFill>
                <a:latin typeface="+mj-lt"/>
                <a:ea typeface="+mj-ea"/>
                <a:cs typeface="+mj-cs"/>
              </a:rPr>
              <a:t>Schwaederle</a:t>
            </a:r>
            <a:r>
              <a:rPr lang="en-US" sz="1100" b="0" i="0" u="none" strike="noStrike" kern="1200" cap="none" spc="100" baseline="30000" dirty="0">
                <a:solidFill>
                  <a:schemeClr val="bg1">
                    <a:lumMod val="75000"/>
                  </a:schemeClr>
                </a:solidFill>
                <a:latin typeface="+mj-lt"/>
                <a:ea typeface="+mj-ea"/>
                <a:cs typeface="+mj-cs"/>
              </a:rPr>
              <a:t> M et al. J </a:t>
            </a:r>
            <a:r>
              <a:rPr lang="en-US" sz="1100" b="0" i="0" u="none" strike="noStrike" kern="1200" cap="none" spc="100" baseline="30000" dirty="0" err="1">
                <a:solidFill>
                  <a:schemeClr val="bg1">
                    <a:lumMod val="75000"/>
                  </a:schemeClr>
                </a:solidFill>
                <a:latin typeface="+mj-lt"/>
                <a:ea typeface="+mj-ea"/>
                <a:cs typeface="+mj-cs"/>
              </a:rPr>
              <a:t>Clin</a:t>
            </a:r>
            <a:r>
              <a:rPr lang="en-US" sz="1100" b="0" i="0" u="none" strike="noStrike" kern="1200" cap="none" spc="100" baseline="30000" dirty="0">
                <a:solidFill>
                  <a:schemeClr val="bg1">
                    <a:lumMod val="75000"/>
                  </a:schemeClr>
                </a:solidFill>
                <a:latin typeface="+mj-lt"/>
                <a:ea typeface="+mj-ea"/>
                <a:cs typeface="+mj-cs"/>
              </a:rPr>
              <a:t> </a:t>
            </a:r>
            <a:r>
              <a:rPr lang="en-US" sz="1100" b="0" i="0" u="none" strike="noStrike" kern="1200" cap="none" spc="100" baseline="30000" dirty="0" err="1">
                <a:solidFill>
                  <a:schemeClr val="bg1">
                    <a:lumMod val="75000"/>
                  </a:schemeClr>
                </a:solidFill>
                <a:latin typeface="+mj-lt"/>
                <a:ea typeface="+mj-ea"/>
                <a:cs typeface="+mj-cs"/>
              </a:rPr>
              <a:t>Oncol</a:t>
            </a:r>
            <a:r>
              <a:rPr lang="en-US" sz="1100" b="0" i="0" u="none" strike="noStrike" kern="1200" cap="none" spc="100" baseline="30000" dirty="0">
                <a:solidFill>
                  <a:schemeClr val="bg1">
                    <a:lumMod val="75000"/>
                  </a:schemeClr>
                </a:solidFill>
                <a:latin typeface="+mj-lt"/>
                <a:ea typeface="+mj-ea"/>
                <a:cs typeface="+mj-cs"/>
              </a:rPr>
              <a:t>. 2015 Aug 24.</a:t>
            </a:r>
            <a:endParaRPr lang="en-US" sz="1100" kern="1200" spc="100" baseline="30000" dirty="0">
              <a:solidFill>
                <a:schemeClr val="bg1">
                  <a:lumMod val="75000"/>
                </a:schemeClr>
              </a:solidFill>
            </a:endParaRPr>
          </a:p>
        </p:txBody>
      </p:sp>
      <p:pic>
        <p:nvPicPr>
          <p:cNvPr id="3" name="Picture 2" descr="Strata-pattern.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85348" y="0"/>
            <a:ext cx="3219550" cy="6858000"/>
          </a:xfrm>
          <a:prstGeom prst="rect">
            <a:avLst/>
          </a:prstGeom>
        </p:spPr>
      </p:pic>
      <p:pic>
        <p:nvPicPr>
          <p:cNvPr id="7" name="Picture 6" descr="Strata-dna-ltGreen.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flipH="1">
            <a:off x="903712" y="707927"/>
            <a:ext cx="241300" cy="355600"/>
          </a:xfrm>
          <a:prstGeom prst="rect">
            <a:avLst/>
          </a:prstGeom>
        </p:spPr>
      </p:pic>
      <p:sp>
        <p:nvSpPr>
          <p:cNvPr id="8" name="Title 1"/>
          <p:cNvSpPr>
            <a:spLocks noGrp="1"/>
          </p:cNvSpPr>
          <p:nvPr>
            <p:ph type="ctrTitle"/>
          </p:nvPr>
        </p:nvSpPr>
        <p:spPr>
          <a:xfrm>
            <a:off x="1262737" y="288626"/>
            <a:ext cx="6273188" cy="890317"/>
          </a:xfrm>
          <a:prstGeom prst="rect">
            <a:avLst/>
          </a:prstGeom>
        </p:spPr>
        <p:txBody>
          <a:bodyPr anchor="b" anchorCtr="0">
            <a:noAutofit/>
          </a:bodyPr>
          <a:lstStyle>
            <a:lvl1pPr algn="l">
              <a:defRPr sz="2200" cap="none" spc="300" baseline="0">
                <a:solidFill>
                  <a:schemeClr val="tx1">
                    <a:lumMod val="75000"/>
                    <a:lumOff val="25000"/>
                  </a:schemeClr>
                </a:solidFill>
              </a:defRPr>
            </a:lvl1pPr>
          </a:lstStyle>
          <a:p>
            <a:endParaRPr lang="en-US" dirty="0"/>
          </a:p>
        </p:txBody>
      </p:sp>
      <p:sp>
        <p:nvSpPr>
          <p:cNvPr id="6" name="Slide Number Placeholder 1"/>
          <p:cNvSpPr>
            <a:spLocks noGrp="1"/>
          </p:cNvSpPr>
          <p:nvPr>
            <p:ph type="sldNum" sz="quarter" idx="4"/>
          </p:nvPr>
        </p:nvSpPr>
        <p:spPr>
          <a:xfrm>
            <a:off x="6866512" y="65352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2521C-8489-4289-9D1F-3BCBDEDE2693}" type="slidenum">
              <a:rPr lang="en-US" smtClean="0"/>
              <a:t>‹#›</a:t>
            </a:fld>
            <a:endParaRPr lang="en-US"/>
          </a:p>
        </p:txBody>
      </p:sp>
    </p:spTree>
    <p:extLst/>
  </p:cSld>
  <p:clrMapOvr>
    <a:masterClrMapping/>
  </p:clrMapOvr>
  <p:extLst mod="1">
    <p:ext uri="{DCECCB84-F9BA-43D5-87BE-67443E8EF086}">
      <p15:sldGuideLst xmlns:p15="http://schemas.microsoft.com/office/powerpoint/2012/main">
        <p15:guide id="1" orient="horz" pos="10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green- image">
    <p:spTree>
      <p:nvGrpSpPr>
        <p:cNvPr id="1" name=""/>
        <p:cNvGrpSpPr/>
        <p:nvPr/>
      </p:nvGrpSpPr>
      <p:grpSpPr>
        <a:xfrm>
          <a:off x="0" y="0"/>
          <a:ext cx="0" cy="0"/>
          <a:chOff x="0" y="0"/>
          <a:chExt cx="0" cy="0"/>
        </a:xfrm>
      </p:grpSpPr>
      <p:pic>
        <p:nvPicPr>
          <p:cNvPr id="15" name="Picture 14" descr="Strata-pattern.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85348" y="0"/>
            <a:ext cx="3219550" cy="6858000"/>
          </a:xfrm>
          <a:prstGeom prst="rect">
            <a:avLst/>
          </a:prstGeom>
        </p:spPr>
      </p:pic>
      <p:sp>
        <p:nvSpPr>
          <p:cNvPr id="14" name="Content Placeholder 2"/>
          <p:cNvSpPr>
            <a:spLocks noGrp="1"/>
          </p:cNvSpPr>
          <p:nvPr>
            <p:ph sz="half" idx="1"/>
          </p:nvPr>
        </p:nvSpPr>
        <p:spPr>
          <a:xfrm>
            <a:off x="1572759" y="1606943"/>
            <a:ext cx="6013138" cy="4821896"/>
          </a:xfrm>
          <a:prstGeom prst="rect">
            <a:avLst/>
          </a:prstGeom>
        </p:spPr>
        <p:txBody>
          <a:bodyPr/>
          <a:lstStyle>
            <a:lvl1pPr marL="0" indent="0">
              <a:buNone/>
              <a:defRPr sz="1400" kern="0" spc="200">
                <a:solidFill>
                  <a:schemeClr val="bg1">
                    <a:lumMod val="50000"/>
                  </a:schemeClr>
                </a:solidFill>
              </a:defRPr>
            </a:lvl1pPr>
            <a:lvl2pPr>
              <a:defRPr sz="1400" kern="0" spc="200">
                <a:solidFill>
                  <a:schemeClr val="bg1">
                    <a:lumMod val="50000"/>
                  </a:schemeClr>
                </a:solidFill>
              </a:defRPr>
            </a:lvl2pPr>
            <a:lvl3pPr>
              <a:defRPr sz="1400" kern="0" spc="200">
                <a:solidFill>
                  <a:schemeClr val="bg1">
                    <a:lumMod val="50000"/>
                  </a:schemeClr>
                </a:solidFill>
              </a:defRPr>
            </a:lvl3pPr>
            <a:lvl4pPr>
              <a:defRPr sz="1400" kern="0" spc="200">
                <a:solidFill>
                  <a:schemeClr val="bg1">
                    <a:lumMod val="50000"/>
                  </a:schemeClr>
                </a:solidFill>
              </a:defRPr>
            </a:lvl4pPr>
            <a:lvl5pPr>
              <a:defRPr sz="1400" kern="0" spc="200">
                <a:solidFill>
                  <a:schemeClr val="bg1">
                    <a:lumMod val="50000"/>
                  </a:schemeClr>
                </a:solidFill>
              </a:defRPr>
            </a:lvl5pPr>
            <a:lvl6pPr>
              <a:defRPr sz="1800"/>
            </a:lvl6pPr>
            <a:lvl7pPr>
              <a:defRPr sz="1800"/>
            </a:lvl7pPr>
            <a:lvl8pPr>
              <a:defRPr sz="1800"/>
            </a:lvl8pPr>
            <a:lvl9pPr>
              <a:defRPr sz="1800"/>
            </a:lvl9pPr>
          </a:lstStyle>
          <a:p>
            <a:pPr lvl="0"/>
            <a:r>
              <a:rPr lang="en-US" dirty="0"/>
              <a:t>Click to edit Master text styles</a:t>
            </a:r>
          </a:p>
        </p:txBody>
      </p:sp>
      <p:pic>
        <p:nvPicPr>
          <p:cNvPr id="7" name="Picture 6" descr="Strata-dna-ltGreen.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flipH="1">
            <a:off x="903712" y="707927"/>
            <a:ext cx="241300" cy="355600"/>
          </a:xfrm>
          <a:prstGeom prst="rect">
            <a:avLst/>
          </a:prstGeom>
        </p:spPr>
      </p:pic>
      <p:sp>
        <p:nvSpPr>
          <p:cNvPr id="8" name="Title 1"/>
          <p:cNvSpPr>
            <a:spLocks noGrp="1"/>
          </p:cNvSpPr>
          <p:nvPr>
            <p:ph type="ctrTitle"/>
          </p:nvPr>
        </p:nvSpPr>
        <p:spPr>
          <a:xfrm>
            <a:off x="1262737" y="288626"/>
            <a:ext cx="6273188" cy="890317"/>
          </a:xfrm>
          <a:prstGeom prst="rect">
            <a:avLst/>
          </a:prstGeom>
        </p:spPr>
        <p:txBody>
          <a:bodyPr anchor="b" anchorCtr="0">
            <a:noAutofit/>
          </a:bodyPr>
          <a:lstStyle>
            <a:lvl1pPr algn="l">
              <a:defRPr sz="2200" cap="none" spc="300" baseline="0">
                <a:solidFill>
                  <a:schemeClr val="tx1">
                    <a:lumMod val="75000"/>
                    <a:lumOff val="25000"/>
                  </a:schemeClr>
                </a:solidFill>
              </a:defRPr>
            </a:lvl1pPr>
          </a:lstStyle>
          <a:p>
            <a:endParaRPr lang="en-US" dirty="0"/>
          </a:p>
        </p:txBody>
      </p:sp>
      <p:sp>
        <p:nvSpPr>
          <p:cNvPr id="6" name="Slide Number Placeholder 1"/>
          <p:cNvSpPr>
            <a:spLocks noGrp="1"/>
          </p:cNvSpPr>
          <p:nvPr>
            <p:ph type="sldNum" sz="quarter" idx="4"/>
          </p:nvPr>
        </p:nvSpPr>
        <p:spPr>
          <a:xfrm>
            <a:off x="6866512" y="65352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2521C-8489-4289-9D1F-3BCBDEDE2693}" type="slidenum">
              <a:rPr lang="en-US" smtClean="0"/>
              <a:t>‹#›</a:t>
            </a:fld>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t. Blue - content">
    <p:spTree>
      <p:nvGrpSpPr>
        <p:cNvPr id="1" name=""/>
        <p:cNvGrpSpPr/>
        <p:nvPr/>
      </p:nvGrpSpPr>
      <p:grpSpPr>
        <a:xfrm>
          <a:off x="0" y="0"/>
          <a:ext cx="0" cy="0"/>
          <a:chOff x="0" y="0"/>
          <a:chExt cx="0" cy="0"/>
        </a:xfrm>
      </p:grpSpPr>
      <p:pic>
        <p:nvPicPr>
          <p:cNvPr id="7" name="Picture 6" descr="Strata-dna-ltBlu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V="1">
            <a:off x="919233" y="695739"/>
            <a:ext cx="241300" cy="355600"/>
          </a:xfrm>
          <a:prstGeom prst="rect">
            <a:avLst/>
          </a:prstGeom>
        </p:spPr>
      </p:pic>
      <p:sp>
        <p:nvSpPr>
          <p:cNvPr id="13" name="Title 1"/>
          <p:cNvSpPr txBox="1">
            <a:spLocks/>
          </p:cNvSpPr>
          <p:nvPr userDrawn="1"/>
        </p:nvSpPr>
        <p:spPr>
          <a:xfrm>
            <a:off x="1006225" y="2833393"/>
            <a:ext cx="5916157" cy="341994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2200" kern="1200" cap="none" spc="300" baseline="0">
                <a:solidFill>
                  <a:schemeClr val="tx1">
                    <a:lumMod val="65000"/>
                    <a:lumOff val="35000"/>
                  </a:schemeClr>
                </a:solidFill>
                <a:latin typeface="+mj-lt"/>
                <a:ea typeface="+mj-ea"/>
                <a:cs typeface="+mj-cs"/>
              </a:defRPr>
            </a:lvl1pPr>
          </a:lstStyle>
          <a:p>
            <a:pPr>
              <a:lnSpc>
                <a:spcPct val="100000"/>
              </a:lnSpc>
            </a:pPr>
            <a:endParaRPr lang="en-US" sz="1400" spc="100" dirty="0">
              <a:solidFill>
                <a:schemeClr val="bg1">
                  <a:lumMod val="50000"/>
                </a:schemeClr>
              </a:solidFill>
            </a:endParaRPr>
          </a:p>
        </p:txBody>
      </p:sp>
      <p:sp>
        <p:nvSpPr>
          <p:cNvPr id="16" name="TextBox 15"/>
          <p:cNvSpPr txBox="1"/>
          <p:nvPr userDrawn="1"/>
        </p:nvSpPr>
        <p:spPr>
          <a:xfrm>
            <a:off x="1108074" y="2928770"/>
            <a:ext cx="4813589" cy="2180581"/>
          </a:xfrm>
          <a:prstGeom prst="rect">
            <a:avLst/>
          </a:prstGeom>
        </p:spPr>
        <p:txBody>
          <a:bodyPr vert="horz" wrap="none" lIns="91440" tIns="45720" rIns="91440" bIns="45720" rtlCol="0" anchor="t" anchorCtr="0">
            <a:noAutofit/>
          </a:bodyPr>
          <a:lstStyle/>
          <a:p>
            <a:pPr>
              <a:lnSpc>
                <a:spcPct val="100000"/>
              </a:lnSpc>
            </a:pPr>
            <a:endParaRPr lang="en-US" sz="1600" kern="1200" cap="none" spc="100" baseline="0" dirty="0">
              <a:solidFill>
                <a:schemeClr val="bg1">
                  <a:lumMod val="50000"/>
                </a:schemeClr>
              </a:solidFill>
              <a:latin typeface="+mj-lt"/>
              <a:ea typeface="+mj-ea"/>
              <a:cs typeface="+mj-cs"/>
            </a:endParaRPr>
          </a:p>
        </p:txBody>
      </p:sp>
      <p:sp>
        <p:nvSpPr>
          <p:cNvPr id="17" name="TextBox 16"/>
          <p:cNvSpPr txBox="1"/>
          <p:nvPr userDrawn="1"/>
        </p:nvSpPr>
        <p:spPr>
          <a:xfrm>
            <a:off x="1006225" y="2761413"/>
            <a:ext cx="5970889" cy="2451307"/>
          </a:xfrm>
          <a:prstGeom prst="rect">
            <a:avLst/>
          </a:prstGeom>
        </p:spPr>
        <p:txBody>
          <a:bodyPr vert="horz" wrap="square" lIns="91440" tIns="45720" rIns="91440" bIns="45720" rtlCol="0" anchor="t" anchorCtr="0">
            <a:noAutofit/>
          </a:bodyPr>
          <a:lstStyle/>
          <a:p>
            <a:pPr>
              <a:lnSpc>
                <a:spcPct val="100000"/>
              </a:lnSpc>
            </a:pPr>
            <a:endParaRPr lang="en-US" sz="1600" kern="1200" cap="none" spc="100" baseline="0" dirty="0">
              <a:solidFill>
                <a:schemeClr val="bg1">
                  <a:lumMod val="50000"/>
                </a:schemeClr>
              </a:solidFill>
              <a:latin typeface="+mj-lt"/>
              <a:ea typeface="+mj-ea"/>
              <a:cs typeface="+mj-cs"/>
            </a:endParaRPr>
          </a:p>
        </p:txBody>
      </p:sp>
      <p:pic>
        <p:nvPicPr>
          <p:cNvPr id="8" name="Picture 7" descr="Strata-pattern.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285348" y="0"/>
            <a:ext cx="3219550" cy="6858000"/>
          </a:xfrm>
          <a:prstGeom prst="rect">
            <a:avLst/>
          </a:prstGeom>
        </p:spPr>
      </p:pic>
      <p:sp>
        <p:nvSpPr>
          <p:cNvPr id="10" name="Title 1"/>
          <p:cNvSpPr>
            <a:spLocks noGrp="1"/>
          </p:cNvSpPr>
          <p:nvPr>
            <p:ph type="ctrTitle"/>
          </p:nvPr>
        </p:nvSpPr>
        <p:spPr>
          <a:xfrm>
            <a:off x="1262737" y="288626"/>
            <a:ext cx="6273188" cy="890317"/>
          </a:xfrm>
          <a:prstGeom prst="rect">
            <a:avLst/>
          </a:prstGeom>
        </p:spPr>
        <p:txBody>
          <a:bodyPr anchor="b" anchorCtr="0">
            <a:noAutofit/>
          </a:bodyPr>
          <a:lstStyle>
            <a:lvl1pPr algn="l">
              <a:defRPr sz="2200" cap="none" spc="300" baseline="0">
                <a:solidFill>
                  <a:schemeClr val="tx1">
                    <a:lumMod val="75000"/>
                    <a:lumOff val="25000"/>
                  </a:schemeClr>
                </a:solidFill>
              </a:defRPr>
            </a:lvl1pPr>
          </a:lstStyle>
          <a:p>
            <a:endParaRPr lang="en-US" dirty="0"/>
          </a:p>
        </p:txBody>
      </p:sp>
      <p:sp>
        <p:nvSpPr>
          <p:cNvPr id="11" name="Text Placeholder 3"/>
          <p:cNvSpPr>
            <a:spLocks noGrp="1"/>
          </p:cNvSpPr>
          <p:nvPr>
            <p:ph type="body" sz="quarter" idx="10"/>
          </p:nvPr>
        </p:nvSpPr>
        <p:spPr>
          <a:xfrm>
            <a:off x="922284" y="1613860"/>
            <a:ext cx="7326772" cy="4524549"/>
          </a:xfrm>
          <a:prstGeom prst="rect">
            <a:avLst/>
          </a:prstGeom>
        </p:spPr>
        <p:txBody>
          <a:bodyPr/>
          <a:lstStyle>
            <a:lvl1pPr marL="342900" indent="-342900">
              <a:buClr>
                <a:srgbClr val="214960"/>
              </a:buClr>
              <a:buFont typeface="Arial" panose="020B0604020202020204" pitchFamily="34" charset="0"/>
              <a:buChar char="•"/>
              <a:defRPr sz="1800">
                <a:solidFill>
                  <a:schemeClr val="bg1">
                    <a:lumMod val="50000"/>
                  </a:schemeClr>
                </a:solidFill>
              </a:defRPr>
            </a:lvl1pPr>
            <a:lvl2pPr marL="742950" indent="-285750">
              <a:buClr>
                <a:srgbClr val="214960"/>
              </a:buClr>
              <a:buFont typeface="Palatino Linotype" panose="02040502050505030304" pitchFamily="18" charset="0"/>
              <a:buChar char="–"/>
              <a:defRPr sz="1600">
                <a:solidFill>
                  <a:schemeClr val="bg1">
                    <a:lumMod val="50000"/>
                  </a:schemeClr>
                </a:solidFill>
              </a:defRPr>
            </a:lvl2pPr>
            <a:lvl3pPr marL="1200150" indent="-285750">
              <a:buClr>
                <a:srgbClr val="214960"/>
              </a:buClr>
              <a:buFont typeface="Palatino Linotype" panose="02040502050505030304" pitchFamily="18" charset="0"/>
              <a:buChar char="₋"/>
              <a:defRPr sz="1400">
                <a:solidFill>
                  <a:schemeClr val="bg1">
                    <a:lumMod val="50000"/>
                  </a:schemeClr>
                </a:solidFill>
              </a:defRPr>
            </a:lvl3pPr>
            <a:lvl4pPr marL="1600200" indent="-228600">
              <a:buClr>
                <a:srgbClr val="214960"/>
              </a:buClr>
              <a:buFont typeface="Courier New" panose="02070309020205020404" pitchFamily="49" charset="0"/>
              <a:buChar char="o"/>
              <a:defRPr sz="1200">
                <a:solidFill>
                  <a:schemeClr val="bg1">
                    <a:lumMod val="50000"/>
                  </a:schemeClr>
                </a:solidFill>
              </a:defRPr>
            </a:lvl4pPr>
            <a:lvl5pPr marL="2057400" indent="-228600">
              <a:buClr>
                <a:srgbClr val="214960"/>
              </a:buClr>
              <a:buFont typeface="Arial" panose="020B0604020202020204" pitchFamily="34" charset="0"/>
              <a:buChar char="•"/>
              <a:defRPr sz="1000">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1"/>
          <p:cNvSpPr>
            <a:spLocks noGrp="1"/>
          </p:cNvSpPr>
          <p:nvPr>
            <p:ph type="sldNum" sz="quarter" idx="4"/>
          </p:nvPr>
        </p:nvSpPr>
        <p:spPr>
          <a:xfrm>
            <a:off x="6866512" y="65352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2521C-8489-4289-9D1F-3BCBDEDE2693}" type="slidenum">
              <a:rPr lang="en-US" smtClean="0"/>
              <a:t>‹#›</a:t>
            </a:fld>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t. blue - images">
    <p:spTree>
      <p:nvGrpSpPr>
        <p:cNvPr id="1" name=""/>
        <p:cNvGrpSpPr/>
        <p:nvPr/>
      </p:nvGrpSpPr>
      <p:grpSpPr>
        <a:xfrm>
          <a:off x="0" y="0"/>
          <a:ext cx="0" cy="0"/>
          <a:chOff x="0" y="0"/>
          <a:chExt cx="0" cy="0"/>
        </a:xfrm>
      </p:grpSpPr>
      <p:pic>
        <p:nvPicPr>
          <p:cNvPr id="7" name="Picture 6" descr="Strata-dna-ltBlu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V="1">
            <a:off x="919233" y="695739"/>
            <a:ext cx="241300" cy="355600"/>
          </a:xfrm>
          <a:prstGeom prst="rect">
            <a:avLst/>
          </a:prstGeom>
        </p:spPr>
      </p:pic>
      <p:sp>
        <p:nvSpPr>
          <p:cNvPr id="13" name="Title 1"/>
          <p:cNvSpPr txBox="1">
            <a:spLocks/>
          </p:cNvSpPr>
          <p:nvPr userDrawn="1"/>
        </p:nvSpPr>
        <p:spPr>
          <a:xfrm>
            <a:off x="1006225" y="2833393"/>
            <a:ext cx="5916157" cy="341994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2200" kern="1200" cap="none" spc="300" baseline="0">
                <a:solidFill>
                  <a:schemeClr val="tx1">
                    <a:lumMod val="65000"/>
                    <a:lumOff val="35000"/>
                  </a:schemeClr>
                </a:solidFill>
                <a:latin typeface="+mj-lt"/>
                <a:ea typeface="+mj-ea"/>
                <a:cs typeface="+mj-cs"/>
              </a:defRPr>
            </a:lvl1pPr>
          </a:lstStyle>
          <a:p>
            <a:pPr>
              <a:lnSpc>
                <a:spcPct val="100000"/>
              </a:lnSpc>
            </a:pPr>
            <a:endParaRPr lang="en-US" sz="1400" spc="100" dirty="0">
              <a:solidFill>
                <a:schemeClr val="bg1">
                  <a:lumMod val="50000"/>
                </a:schemeClr>
              </a:solidFill>
            </a:endParaRPr>
          </a:p>
        </p:txBody>
      </p:sp>
      <p:sp>
        <p:nvSpPr>
          <p:cNvPr id="16" name="TextBox 15"/>
          <p:cNvSpPr txBox="1"/>
          <p:nvPr userDrawn="1"/>
        </p:nvSpPr>
        <p:spPr>
          <a:xfrm>
            <a:off x="1108074" y="2928770"/>
            <a:ext cx="4813589" cy="2180581"/>
          </a:xfrm>
          <a:prstGeom prst="rect">
            <a:avLst/>
          </a:prstGeom>
        </p:spPr>
        <p:txBody>
          <a:bodyPr vert="horz" wrap="none" lIns="91440" tIns="45720" rIns="91440" bIns="45720" rtlCol="0" anchor="t" anchorCtr="0">
            <a:noAutofit/>
          </a:bodyPr>
          <a:lstStyle/>
          <a:p>
            <a:pPr>
              <a:lnSpc>
                <a:spcPct val="100000"/>
              </a:lnSpc>
            </a:pPr>
            <a:endParaRPr lang="en-US" sz="1600" kern="1200" cap="none" spc="100" baseline="0" dirty="0">
              <a:solidFill>
                <a:schemeClr val="bg1">
                  <a:lumMod val="50000"/>
                </a:schemeClr>
              </a:solidFill>
              <a:latin typeface="+mj-lt"/>
              <a:ea typeface="+mj-ea"/>
              <a:cs typeface="+mj-cs"/>
            </a:endParaRPr>
          </a:p>
        </p:txBody>
      </p:sp>
      <p:sp>
        <p:nvSpPr>
          <p:cNvPr id="17" name="TextBox 16"/>
          <p:cNvSpPr txBox="1"/>
          <p:nvPr userDrawn="1"/>
        </p:nvSpPr>
        <p:spPr>
          <a:xfrm>
            <a:off x="1006225" y="2761413"/>
            <a:ext cx="5970889" cy="2451307"/>
          </a:xfrm>
          <a:prstGeom prst="rect">
            <a:avLst/>
          </a:prstGeom>
        </p:spPr>
        <p:txBody>
          <a:bodyPr vert="horz" wrap="square" lIns="91440" tIns="45720" rIns="91440" bIns="45720" rtlCol="0" anchor="t" anchorCtr="0">
            <a:noAutofit/>
          </a:bodyPr>
          <a:lstStyle/>
          <a:p>
            <a:pPr>
              <a:lnSpc>
                <a:spcPct val="100000"/>
              </a:lnSpc>
            </a:pPr>
            <a:endParaRPr lang="en-US" sz="1600" kern="1200" cap="none" spc="100" baseline="0" dirty="0">
              <a:solidFill>
                <a:schemeClr val="bg1">
                  <a:lumMod val="50000"/>
                </a:schemeClr>
              </a:solidFill>
              <a:latin typeface="+mj-lt"/>
              <a:ea typeface="+mj-ea"/>
              <a:cs typeface="+mj-cs"/>
            </a:endParaRPr>
          </a:p>
        </p:txBody>
      </p:sp>
      <p:pic>
        <p:nvPicPr>
          <p:cNvPr id="8" name="Picture 7" descr="Strata-pattern.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285348" y="0"/>
            <a:ext cx="3219550" cy="6858000"/>
          </a:xfrm>
          <a:prstGeom prst="rect">
            <a:avLst/>
          </a:prstGeom>
        </p:spPr>
      </p:pic>
      <p:sp>
        <p:nvSpPr>
          <p:cNvPr id="10" name="Title 1"/>
          <p:cNvSpPr>
            <a:spLocks noGrp="1"/>
          </p:cNvSpPr>
          <p:nvPr>
            <p:ph type="ctrTitle"/>
          </p:nvPr>
        </p:nvSpPr>
        <p:spPr>
          <a:xfrm>
            <a:off x="1262737" y="288626"/>
            <a:ext cx="6273188" cy="890317"/>
          </a:xfrm>
          <a:prstGeom prst="rect">
            <a:avLst/>
          </a:prstGeom>
        </p:spPr>
        <p:txBody>
          <a:bodyPr anchor="b" anchorCtr="0">
            <a:noAutofit/>
          </a:bodyPr>
          <a:lstStyle>
            <a:lvl1pPr algn="l">
              <a:defRPr sz="2200" cap="none" spc="300" baseline="0">
                <a:solidFill>
                  <a:schemeClr val="tx1">
                    <a:lumMod val="75000"/>
                    <a:lumOff val="25000"/>
                  </a:schemeClr>
                </a:solidFill>
              </a:defRPr>
            </a:lvl1pPr>
          </a:lstStyle>
          <a:p>
            <a:endParaRPr lang="en-US" dirty="0"/>
          </a:p>
        </p:txBody>
      </p:sp>
      <p:sp>
        <p:nvSpPr>
          <p:cNvPr id="9" name="Content Placeholder 2"/>
          <p:cNvSpPr>
            <a:spLocks noGrp="1"/>
          </p:cNvSpPr>
          <p:nvPr>
            <p:ph sz="half" idx="1"/>
          </p:nvPr>
        </p:nvSpPr>
        <p:spPr>
          <a:xfrm>
            <a:off x="1572759" y="1606943"/>
            <a:ext cx="6013138" cy="4821896"/>
          </a:xfrm>
          <a:prstGeom prst="rect">
            <a:avLst/>
          </a:prstGeom>
        </p:spPr>
        <p:txBody>
          <a:bodyPr/>
          <a:lstStyle>
            <a:lvl1pPr marL="0" indent="0">
              <a:buNone/>
              <a:defRPr sz="1400" kern="0" spc="200">
                <a:solidFill>
                  <a:schemeClr val="bg1">
                    <a:lumMod val="50000"/>
                  </a:schemeClr>
                </a:solidFill>
              </a:defRPr>
            </a:lvl1pPr>
            <a:lvl2pPr>
              <a:defRPr sz="1400" kern="0" spc="200">
                <a:solidFill>
                  <a:schemeClr val="bg1">
                    <a:lumMod val="50000"/>
                  </a:schemeClr>
                </a:solidFill>
              </a:defRPr>
            </a:lvl2pPr>
            <a:lvl3pPr>
              <a:defRPr sz="1400" kern="0" spc="200">
                <a:solidFill>
                  <a:schemeClr val="bg1">
                    <a:lumMod val="50000"/>
                  </a:schemeClr>
                </a:solidFill>
              </a:defRPr>
            </a:lvl3pPr>
            <a:lvl4pPr>
              <a:defRPr sz="1400" kern="0" spc="200">
                <a:solidFill>
                  <a:schemeClr val="bg1">
                    <a:lumMod val="50000"/>
                  </a:schemeClr>
                </a:solidFill>
              </a:defRPr>
            </a:lvl4pPr>
            <a:lvl5pPr>
              <a:defRPr sz="1400" kern="0" spc="200">
                <a:solidFill>
                  <a:schemeClr val="bg1">
                    <a:lumMod val="50000"/>
                  </a:schemeClr>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11" name="Slide Number Placeholder 1"/>
          <p:cNvSpPr>
            <a:spLocks noGrp="1"/>
          </p:cNvSpPr>
          <p:nvPr>
            <p:ph type="sldNum" sz="quarter" idx="4"/>
          </p:nvPr>
        </p:nvSpPr>
        <p:spPr>
          <a:xfrm>
            <a:off x="6866512" y="65352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2521C-8489-4289-9D1F-3BCBDEDE2693}" type="slidenum">
              <a:rPr lang="en-US" smtClean="0"/>
              <a:t>‹#›</a:t>
            </a:fld>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t. Blue - table">
    <p:spTree>
      <p:nvGrpSpPr>
        <p:cNvPr id="1" name=""/>
        <p:cNvGrpSpPr/>
        <p:nvPr/>
      </p:nvGrpSpPr>
      <p:grpSpPr>
        <a:xfrm>
          <a:off x="0" y="0"/>
          <a:ext cx="0" cy="0"/>
          <a:chOff x="0" y="0"/>
          <a:chExt cx="0" cy="0"/>
        </a:xfrm>
      </p:grpSpPr>
      <p:pic>
        <p:nvPicPr>
          <p:cNvPr id="7" name="Picture 6" descr="Strata-dna-ltBlu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V="1">
            <a:off x="919233" y="695739"/>
            <a:ext cx="241300" cy="355600"/>
          </a:xfrm>
          <a:prstGeom prst="rect">
            <a:avLst/>
          </a:prstGeom>
        </p:spPr>
      </p:pic>
      <p:sp>
        <p:nvSpPr>
          <p:cNvPr id="13" name="Title 1"/>
          <p:cNvSpPr txBox="1">
            <a:spLocks/>
          </p:cNvSpPr>
          <p:nvPr userDrawn="1"/>
        </p:nvSpPr>
        <p:spPr>
          <a:xfrm>
            <a:off x="1006225" y="2833393"/>
            <a:ext cx="5916157" cy="341994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2200" kern="1200" cap="none" spc="300" baseline="0">
                <a:solidFill>
                  <a:schemeClr val="tx1">
                    <a:lumMod val="65000"/>
                    <a:lumOff val="35000"/>
                  </a:schemeClr>
                </a:solidFill>
                <a:latin typeface="+mj-lt"/>
                <a:ea typeface="+mj-ea"/>
                <a:cs typeface="+mj-cs"/>
              </a:defRPr>
            </a:lvl1pPr>
          </a:lstStyle>
          <a:p>
            <a:pPr>
              <a:lnSpc>
                <a:spcPct val="100000"/>
              </a:lnSpc>
            </a:pPr>
            <a:endParaRPr lang="en-US" sz="1400" spc="100" dirty="0">
              <a:solidFill>
                <a:schemeClr val="bg1">
                  <a:lumMod val="50000"/>
                </a:schemeClr>
              </a:solidFill>
            </a:endParaRPr>
          </a:p>
        </p:txBody>
      </p:sp>
      <p:sp>
        <p:nvSpPr>
          <p:cNvPr id="16" name="TextBox 15"/>
          <p:cNvSpPr txBox="1"/>
          <p:nvPr userDrawn="1"/>
        </p:nvSpPr>
        <p:spPr>
          <a:xfrm>
            <a:off x="1108074" y="2928770"/>
            <a:ext cx="4813589" cy="2180581"/>
          </a:xfrm>
          <a:prstGeom prst="rect">
            <a:avLst/>
          </a:prstGeom>
        </p:spPr>
        <p:txBody>
          <a:bodyPr vert="horz" wrap="none" lIns="91440" tIns="45720" rIns="91440" bIns="45720" rtlCol="0" anchor="t" anchorCtr="0">
            <a:noAutofit/>
          </a:bodyPr>
          <a:lstStyle/>
          <a:p>
            <a:pPr>
              <a:lnSpc>
                <a:spcPct val="100000"/>
              </a:lnSpc>
            </a:pPr>
            <a:endParaRPr lang="en-US" sz="1600" kern="1200" cap="none" spc="100" baseline="0" dirty="0">
              <a:solidFill>
                <a:schemeClr val="bg1">
                  <a:lumMod val="50000"/>
                </a:schemeClr>
              </a:solidFill>
              <a:latin typeface="+mj-lt"/>
              <a:ea typeface="+mj-ea"/>
              <a:cs typeface="+mj-cs"/>
            </a:endParaRPr>
          </a:p>
        </p:txBody>
      </p:sp>
      <p:sp>
        <p:nvSpPr>
          <p:cNvPr id="17" name="TextBox 16"/>
          <p:cNvSpPr txBox="1"/>
          <p:nvPr userDrawn="1"/>
        </p:nvSpPr>
        <p:spPr>
          <a:xfrm>
            <a:off x="1006225" y="2761413"/>
            <a:ext cx="5970889" cy="2451307"/>
          </a:xfrm>
          <a:prstGeom prst="rect">
            <a:avLst/>
          </a:prstGeom>
        </p:spPr>
        <p:txBody>
          <a:bodyPr vert="horz" wrap="square" lIns="91440" tIns="45720" rIns="91440" bIns="45720" rtlCol="0" anchor="t" anchorCtr="0">
            <a:noAutofit/>
          </a:bodyPr>
          <a:lstStyle/>
          <a:p>
            <a:pPr>
              <a:lnSpc>
                <a:spcPct val="100000"/>
              </a:lnSpc>
            </a:pPr>
            <a:endParaRPr lang="en-US" sz="1600" kern="1200" cap="none" spc="100" baseline="0" dirty="0">
              <a:solidFill>
                <a:schemeClr val="bg1">
                  <a:lumMod val="50000"/>
                </a:schemeClr>
              </a:solidFill>
              <a:latin typeface="+mj-lt"/>
              <a:ea typeface="+mj-ea"/>
              <a:cs typeface="+mj-cs"/>
            </a:endParaRPr>
          </a:p>
        </p:txBody>
      </p:sp>
      <p:pic>
        <p:nvPicPr>
          <p:cNvPr id="8" name="Picture 7" descr="Strata-pattern.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285348" y="0"/>
            <a:ext cx="3219550" cy="6858000"/>
          </a:xfrm>
          <a:prstGeom prst="rect">
            <a:avLst/>
          </a:prstGeom>
        </p:spPr>
      </p:pic>
      <p:sp>
        <p:nvSpPr>
          <p:cNvPr id="10" name="Title 1"/>
          <p:cNvSpPr>
            <a:spLocks noGrp="1"/>
          </p:cNvSpPr>
          <p:nvPr>
            <p:ph type="ctrTitle"/>
          </p:nvPr>
        </p:nvSpPr>
        <p:spPr>
          <a:xfrm>
            <a:off x="1262737" y="288626"/>
            <a:ext cx="6273188" cy="890317"/>
          </a:xfrm>
          <a:prstGeom prst="rect">
            <a:avLst/>
          </a:prstGeom>
        </p:spPr>
        <p:txBody>
          <a:bodyPr anchor="b" anchorCtr="0">
            <a:noAutofit/>
          </a:bodyPr>
          <a:lstStyle>
            <a:lvl1pPr algn="l">
              <a:defRPr sz="2200" cap="none" spc="300" baseline="0">
                <a:solidFill>
                  <a:schemeClr val="tx1">
                    <a:lumMod val="75000"/>
                    <a:lumOff val="25000"/>
                  </a:schemeClr>
                </a:solidFill>
              </a:defRPr>
            </a:lvl1pPr>
          </a:lstStyle>
          <a:p>
            <a:endParaRPr lang="en-US" dirty="0"/>
          </a:p>
        </p:txBody>
      </p:sp>
      <p:sp>
        <p:nvSpPr>
          <p:cNvPr id="9" name="Slide Number Placeholder 1"/>
          <p:cNvSpPr>
            <a:spLocks noGrp="1"/>
          </p:cNvSpPr>
          <p:nvPr>
            <p:ph type="sldNum" sz="quarter" idx="4"/>
          </p:nvPr>
        </p:nvSpPr>
        <p:spPr>
          <a:xfrm>
            <a:off x="6866512" y="65352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2521C-8489-4289-9D1F-3BCBDEDE2693}" type="slidenum">
              <a:rPr lang="en-US" smtClean="0"/>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rot="16200000">
            <a:off x="-783880" y="2469163"/>
            <a:ext cx="2147363" cy="246222"/>
          </a:xfrm>
          <a:prstGeom prst="rect">
            <a:avLst/>
          </a:prstGeom>
          <a:noFill/>
        </p:spPr>
        <p:txBody>
          <a:bodyPr wrap="square" rtlCol="0">
            <a:spAutoFit/>
          </a:bodyPr>
          <a:lstStyle/>
          <a:p>
            <a:pPr algn="r"/>
            <a:r>
              <a:rPr lang="en-US" sz="1000" spc="100" dirty="0">
                <a:solidFill>
                  <a:schemeClr val="bg1">
                    <a:lumMod val="75000"/>
                  </a:schemeClr>
                </a:solidFill>
              </a:rPr>
              <a:t>Strata Oncology</a:t>
            </a:r>
          </a:p>
        </p:txBody>
      </p:sp>
      <p:sp>
        <p:nvSpPr>
          <p:cNvPr id="2" name="Slide Number Placeholder 1"/>
          <p:cNvSpPr>
            <a:spLocks noGrp="1"/>
          </p:cNvSpPr>
          <p:nvPr>
            <p:ph type="sldNum" sz="quarter" idx="4"/>
          </p:nvPr>
        </p:nvSpPr>
        <p:spPr>
          <a:xfrm>
            <a:off x="6866512" y="65352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2521C-8489-4289-9D1F-3BCBDEDE2693}" type="slidenum">
              <a:rPr lang="en-US" smtClean="0"/>
              <a:t>‹#›</a:t>
            </a:fld>
            <a:endParaRPr lang="en-US"/>
          </a:p>
        </p:txBody>
      </p:sp>
    </p:spTree>
    <p:extLst>
      <p:ext uri="{BB962C8B-B14F-4D97-AF65-F5344CB8AC3E}">
        <p14:creationId xmlns:p14="http://schemas.microsoft.com/office/powerpoint/2010/main" val="208932630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microsoft.com/office/2007/relationships/hdphoto" Target="../media/hdphoto2.wdp"/><Relationship Id="rId10" Type="http://schemas.openxmlformats.org/officeDocument/2006/relationships/image" Target="../media/image19.tiff"/><Relationship Id="rId4" Type="http://schemas.openxmlformats.org/officeDocument/2006/relationships/image" Target="../media/image14.png"/><Relationship Id="rId9" Type="http://schemas.openxmlformats.org/officeDocument/2006/relationships/image" Target="../media/image18.tif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utterstock_143606710.jpg"/>
          <p:cNvPicPr>
            <a:picLocks noChangeAspect="1"/>
          </p:cNvPicPr>
          <p:nvPr/>
        </p:nvPicPr>
        <p:blipFill rotWithShape="1">
          <a:blip r:embed="rId3" cstate="print">
            <a:alphaModFix amt="30000"/>
            <a:extLst>
              <a:ext uri="{28A0092B-C50C-407E-A947-70E740481C1C}">
                <a14:useLocalDpi xmlns:a14="http://schemas.microsoft.com/office/drawing/2010/main"/>
              </a:ext>
            </a:extLst>
          </a:blip>
          <a:srcRect/>
          <a:stretch/>
        </p:blipFill>
        <p:spPr>
          <a:xfrm flipH="1">
            <a:off x="0" y="0"/>
            <a:ext cx="9144000" cy="6858000"/>
          </a:xfrm>
          <a:prstGeom prst="rect">
            <a:avLst/>
          </a:prstGeom>
        </p:spPr>
      </p:pic>
      <p:sp>
        <p:nvSpPr>
          <p:cNvPr id="3" name="TextBox 2"/>
          <p:cNvSpPr txBox="1"/>
          <p:nvPr/>
        </p:nvSpPr>
        <p:spPr>
          <a:xfrm>
            <a:off x="4581769" y="752231"/>
            <a:ext cx="914400" cy="914400"/>
          </a:xfrm>
          <a:prstGeom prst="rect">
            <a:avLst/>
          </a:prstGeom>
        </p:spPr>
        <p:txBody>
          <a:bodyPr vert="horz" wrap="none" lIns="91440" tIns="45720" rIns="91440" bIns="45720" rtlCol="0" anchor="t" anchorCtr="0">
            <a:noAutofit/>
          </a:bodyPr>
          <a:lstStyle/>
          <a:p>
            <a:pPr>
              <a:lnSpc>
                <a:spcPct val="100000"/>
              </a:lnSpc>
            </a:pPr>
            <a:endParaRPr lang="en-US" sz="1600" kern="1200" cap="none" spc="100" baseline="0" dirty="0">
              <a:solidFill>
                <a:schemeClr val="bg1">
                  <a:lumMod val="50000"/>
                </a:schemeClr>
              </a:solidFill>
              <a:latin typeface="+mj-lt"/>
              <a:ea typeface="+mj-ea"/>
              <a:cs typeface="+mj-cs"/>
            </a:endParaRPr>
          </a:p>
        </p:txBody>
      </p:sp>
      <p:grpSp>
        <p:nvGrpSpPr>
          <p:cNvPr id="2" name="Group 1"/>
          <p:cNvGrpSpPr/>
          <p:nvPr/>
        </p:nvGrpSpPr>
        <p:grpSpPr>
          <a:xfrm>
            <a:off x="2564521" y="2659753"/>
            <a:ext cx="4071228" cy="1244600"/>
            <a:chOff x="2564521" y="2659753"/>
            <a:chExt cx="4071228" cy="1244600"/>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l="20348"/>
            <a:stretch/>
          </p:blipFill>
          <p:spPr>
            <a:xfrm>
              <a:off x="3348110" y="2659753"/>
              <a:ext cx="3287639" cy="12446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r="84708" b="27655"/>
            <a:stretch/>
          </p:blipFill>
          <p:spPr>
            <a:xfrm flipH="1">
              <a:off x="2564521" y="2667186"/>
              <a:ext cx="631190" cy="900413"/>
            </a:xfrm>
            <a:prstGeom prst="rect">
              <a:avLst/>
            </a:prstGeom>
          </p:spPr>
        </p:pic>
      </p:grpSp>
      <p:sp>
        <p:nvSpPr>
          <p:cNvPr id="5" name="TextBox 4">
            <a:extLst>
              <a:ext uri="{FF2B5EF4-FFF2-40B4-BE49-F238E27FC236}">
                <a16:creationId xmlns:a16="http://schemas.microsoft.com/office/drawing/2014/main" id="{447EA978-417B-440C-885E-C73D6E3B4AD8}"/>
              </a:ext>
            </a:extLst>
          </p:cNvPr>
          <p:cNvSpPr txBox="1"/>
          <p:nvPr/>
        </p:nvSpPr>
        <p:spPr>
          <a:xfrm>
            <a:off x="1359389" y="4440275"/>
            <a:ext cx="6655776" cy="914400"/>
          </a:xfrm>
          <a:prstGeom prst="rect">
            <a:avLst/>
          </a:prstGeom>
        </p:spPr>
        <p:txBody>
          <a:bodyPr vert="horz" wrap="none" lIns="91440" tIns="45720" rIns="91440" bIns="45720" rtlCol="0" anchor="t" anchorCtr="0">
            <a:noAutofit/>
          </a:bodyPr>
          <a:lstStyle/>
          <a:p>
            <a:pPr algn="ctr">
              <a:lnSpc>
                <a:spcPct val="100000"/>
              </a:lnSpc>
            </a:pPr>
            <a:r>
              <a:rPr lang="en-US" sz="2400" i="1" kern="1200" cap="none" spc="200" dirty="0">
                <a:solidFill>
                  <a:srgbClr val="266D95"/>
                </a:solidFill>
                <a:latin typeface="+mj-lt"/>
                <a:ea typeface="+mj-ea"/>
                <a:cs typeface="+mj-cs"/>
              </a:rPr>
              <a:t>Accelerating Precision Medicine </a:t>
            </a:r>
          </a:p>
          <a:p>
            <a:pPr algn="ctr">
              <a:lnSpc>
                <a:spcPct val="100000"/>
              </a:lnSpc>
            </a:pPr>
            <a:r>
              <a:rPr lang="en-US" sz="2400" i="1" kern="1200" cap="none" spc="200" dirty="0">
                <a:solidFill>
                  <a:srgbClr val="266D95"/>
                </a:solidFill>
                <a:latin typeface="+mj-lt"/>
                <a:ea typeface="+mj-ea"/>
                <a:cs typeface="+mj-cs"/>
              </a:rPr>
              <a:t>for Advanced Cancer Patients</a:t>
            </a:r>
          </a:p>
        </p:txBody>
      </p:sp>
    </p:spTree>
    <p:extLst>
      <p:ext uri="{BB962C8B-B14F-4D97-AF65-F5344CB8AC3E}">
        <p14:creationId xmlns:p14="http://schemas.microsoft.com/office/powerpoint/2010/main" val="31101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5748" y="4221212"/>
            <a:ext cx="3433594" cy="376264"/>
          </a:xfrm>
          <a:prstGeom prst="rect">
            <a:avLst/>
          </a:prstGeom>
        </p:spPr>
        <p:txBody>
          <a:bodyPr vert="horz" wrap="square" lIns="91440" tIns="45720" rIns="91440" bIns="45720" rtlCol="0" anchor="t" anchorCtr="0">
            <a:noAutofit/>
          </a:bodyPr>
          <a:lstStyle/>
          <a:p>
            <a:pPr>
              <a:lnSpc>
                <a:spcPct val="100000"/>
              </a:lnSpc>
            </a:pPr>
            <a:endParaRPr lang="en-US" sz="1600" kern="1200" cap="none" spc="100" baseline="0" dirty="0">
              <a:solidFill>
                <a:schemeClr val="bg1">
                  <a:lumMod val="50000"/>
                </a:schemeClr>
              </a:solidFill>
              <a:latin typeface="+mj-lt"/>
              <a:ea typeface="+mj-ea"/>
              <a:cs typeface="+mj-cs"/>
            </a:endParaRPr>
          </a:p>
        </p:txBody>
      </p:sp>
      <p:sp>
        <p:nvSpPr>
          <p:cNvPr id="3" name="TextBox 2"/>
          <p:cNvSpPr txBox="1"/>
          <p:nvPr/>
        </p:nvSpPr>
        <p:spPr>
          <a:xfrm>
            <a:off x="6079342" y="493847"/>
            <a:ext cx="1175888" cy="364505"/>
          </a:xfrm>
          <a:prstGeom prst="rect">
            <a:avLst/>
          </a:prstGeom>
        </p:spPr>
        <p:txBody>
          <a:bodyPr vert="horz" wrap="square" lIns="91440" tIns="45720" rIns="91440" bIns="45720" rtlCol="0" anchor="t" anchorCtr="0">
            <a:noAutofit/>
          </a:bodyPr>
          <a:lstStyle/>
          <a:p>
            <a:pPr>
              <a:lnSpc>
                <a:spcPct val="100000"/>
              </a:lnSpc>
            </a:pPr>
            <a:endParaRPr lang="en-US" sz="1600" kern="1200" cap="none" spc="100" baseline="0" dirty="0">
              <a:solidFill>
                <a:schemeClr val="bg1">
                  <a:lumMod val="50000"/>
                </a:schemeClr>
              </a:solidFill>
              <a:latin typeface="+mj-lt"/>
              <a:ea typeface="+mj-ea"/>
              <a:cs typeface="+mj-cs"/>
            </a:endParaRPr>
          </a:p>
        </p:txBody>
      </p:sp>
      <p:sp>
        <p:nvSpPr>
          <p:cNvPr id="6" name="TextBox 5"/>
          <p:cNvSpPr txBox="1"/>
          <p:nvPr/>
        </p:nvSpPr>
        <p:spPr>
          <a:xfrm>
            <a:off x="458596" y="3456926"/>
            <a:ext cx="914400" cy="914400"/>
          </a:xfrm>
          <a:prstGeom prst="rect">
            <a:avLst/>
          </a:prstGeom>
        </p:spPr>
        <p:txBody>
          <a:bodyPr vert="horz" wrap="none" lIns="91440" tIns="45720" rIns="91440" bIns="45720" rtlCol="0" anchor="t" anchorCtr="0">
            <a:noAutofit/>
          </a:bodyPr>
          <a:lstStyle/>
          <a:p>
            <a:pPr>
              <a:lnSpc>
                <a:spcPct val="100000"/>
              </a:lnSpc>
            </a:pPr>
            <a:endParaRPr lang="en-US" sz="1600" kern="1200" cap="none" spc="100" baseline="0" dirty="0">
              <a:solidFill>
                <a:schemeClr val="bg1">
                  <a:lumMod val="50000"/>
                </a:schemeClr>
              </a:solidFill>
              <a:latin typeface="+mj-lt"/>
              <a:ea typeface="+mj-ea"/>
              <a:cs typeface="+mj-cs"/>
            </a:endParaRPr>
          </a:p>
        </p:txBody>
      </p:sp>
      <p:sp>
        <p:nvSpPr>
          <p:cNvPr id="10" name="Title 2"/>
          <p:cNvSpPr txBox="1">
            <a:spLocks/>
          </p:cNvSpPr>
          <p:nvPr/>
        </p:nvSpPr>
        <p:spPr>
          <a:xfrm>
            <a:off x="1600719" y="2850980"/>
            <a:ext cx="6619827" cy="1256328"/>
          </a:xfrm>
          <a:prstGeom prst="rect">
            <a:avLst/>
          </a:prstGeom>
        </p:spPr>
        <p:txBody>
          <a:bodyPr anchor="ctr" anchorCtr="0">
            <a:noAutofit/>
          </a:bodyPr>
          <a:lstStyle>
            <a:lvl1pPr algn="ctr" defTabSz="457200" rtl="0" eaLnBrk="1" latinLnBrk="0" hangingPunct="1">
              <a:lnSpc>
                <a:spcPct val="120000"/>
              </a:lnSpc>
              <a:spcBef>
                <a:spcPct val="0"/>
              </a:spcBef>
              <a:buNone/>
              <a:defRPr sz="2400" kern="1200" cap="all" spc="600" baseline="0">
                <a:solidFill>
                  <a:schemeClr val="bg1"/>
                </a:solidFill>
                <a:latin typeface="+mj-lt"/>
                <a:ea typeface="+mj-ea"/>
                <a:cs typeface="+mj-cs"/>
              </a:defRPr>
            </a:lvl1pPr>
          </a:lstStyle>
          <a:p>
            <a:r>
              <a:rPr lang="en-US" sz="1800" dirty="0"/>
              <a:t>a precision oncology company broadening patient access &amp;</a:t>
            </a:r>
          </a:p>
          <a:p>
            <a:r>
              <a:rPr lang="en-US" sz="1800" dirty="0"/>
              <a:t>accelerating breakthrough drug approvals</a:t>
            </a:r>
          </a:p>
        </p:txBody>
      </p:sp>
    </p:spTree>
    <p:extLst>
      <p:ext uri="{BB962C8B-B14F-4D97-AF65-F5344CB8AC3E}">
        <p14:creationId xmlns:p14="http://schemas.microsoft.com/office/powerpoint/2010/main" val="2470218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6547" y="308276"/>
            <a:ext cx="7138210" cy="1129778"/>
          </a:xfrm>
        </p:spPr>
        <p:txBody>
          <a:bodyPr anchor="ctr" anchorCtr="0">
            <a:noAutofit/>
          </a:bodyPr>
          <a:lstStyle/>
          <a:p>
            <a:r>
              <a:rPr lang="en-US" sz="2000" dirty="0">
                <a:solidFill>
                  <a:schemeClr val="tx1">
                    <a:lumMod val="65000"/>
                    <a:lumOff val="35000"/>
                  </a:schemeClr>
                </a:solidFill>
              </a:rPr>
              <a:t>The Long Tail of Rare, Targetable Genetic Alterations in Cancer</a:t>
            </a:r>
          </a:p>
        </p:txBody>
      </p:sp>
      <p:pic>
        <p:nvPicPr>
          <p:cNvPr id="3" name="Picture 2"/>
          <p:cNvPicPr>
            <a:picLocks noChangeAspect="1"/>
          </p:cNvPicPr>
          <p:nvPr/>
        </p:nvPicPr>
        <p:blipFill rotWithShape="1">
          <a:blip r:embed="rId3"/>
          <a:srcRect b="47778"/>
          <a:stretch/>
        </p:blipFill>
        <p:spPr>
          <a:xfrm>
            <a:off x="120818" y="2082800"/>
            <a:ext cx="9023182" cy="3581400"/>
          </a:xfrm>
          <a:prstGeom prst="rect">
            <a:avLst/>
          </a:prstGeom>
        </p:spPr>
      </p:pic>
      <p:sp>
        <p:nvSpPr>
          <p:cNvPr id="4" name="TextBox 3"/>
          <p:cNvSpPr txBox="1"/>
          <p:nvPr/>
        </p:nvSpPr>
        <p:spPr>
          <a:xfrm>
            <a:off x="6464300" y="6515100"/>
            <a:ext cx="914400" cy="914400"/>
          </a:xfrm>
          <a:prstGeom prst="rect">
            <a:avLst/>
          </a:prstGeom>
        </p:spPr>
        <p:txBody>
          <a:bodyPr vert="horz" wrap="none" lIns="91440" tIns="45720" rIns="91440" bIns="45720" rtlCol="0" anchor="t" anchorCtr="0">
            <a:noAutofit/>
          </a:bodyPr>
          <a:lstStyle/>
          <a:p>
            <a:pPr>
              <a:lnSpc>
                <a:spcPct val="100000"/>
              </a:lnSpc>
            </a:pPr>
            <a:r>
              <a:rPr lang="fi-FI" sz="1050" u="sng" dirty="0">
                <a:solidFill>
                  <a:schemeClr val="bg1">
                    <a:lumMod val="50000"/>
                  </a:schemeClr>
                </a:solidFill>
              </a:rPr>
              <a:t>Nat Biotechnol. 2013 Nov;31(11):1023-31</a:t>
            </a:r>
            <a:endParaRPr lang="en-US" sz="1050" kern="1200" cap="none" spc="100" baseline="0" dirty="0">
              <a:solidFill>
                <a:schemeClr val="bg1">
                  <a:lumMod val="50000"/>
                </a:schemeClr>
              </a:solidFill>
              <a:latin typeface="+mj-lt"/>
              <a:ea typeface="+mj-ea"/>
              <a:cs typeface="+mj-cs"/>
            </a:endParaRPr>
          </a:p>
        </p:txBody>
      </p:sp>
      <p:sp>
        <p:nvSpPr>
          <p:cNvPr id="6" name="Rectangle 5"/>
          <p:cNvSpPr/>
          <p:nvPr/>
        </p:nvSpPr>
        <p:spPr>
          <a:xfrm>
            <a:off x="1347661" y="2082800"/>
            <a:ext cx="7543800" cy="25019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Picture 4"/>
          <p:cNvPicPr>
            <a:picLocks noChangeAspect="1"/>
          </p:cNvPicPr>
          <p:nvPr/>
        </p:nvPicPr>
        <p:blipFill rotWithShape="1">
          <a:blip r:embed="rId3"/>
          <a:srcRect l="56159" t="3704" r="3587" b="66110"/>
          <a:stretch/>
        </p:blipFill>
        <p:spPr>
          <a:xfrm>
            <a:off x="4632409" y="2027956"/>
            <a:ext cx="3632200" cy="2070100"/>
          </a:xfrm>
          <a:prstGeom prst="rect">
            <a:avLst/>
          </a:prstGeom>
        </p:spPr>
      </p:pic>
      <p:sp>
        <p:nvSpPr>
          <p:cNvPr id="7" name="Rectangle 6"/>
          <p:cNvSpPr/>
          <p:nvPr/>
        </p:nvSpPr>
        <p:spPr>
          <a:xfrm>
            <a:off x="1" y="2082800"/>
            <a:ext cx="355600" cy="37016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63" name="Group 62"/>
          <p:cNvGrpSpPr/>
          <p:nvPr/>
        </p:nvGrpSpPr>
        <p:grpSpPr>
          <a:xfrm>
            <a:off x="1120587" y="3812989"/>
            <a:ext cx="8090647" cy="2848161"/>
            <a:chOff x="1120587" y="3812989"/>
            <a:chExt cx="8090647" cy="2848161"/>
          </a:xfrm>
        </p:grpSpPr>
        <p:cxnSp>
          <p:nvCxnSpPr>
            <p:cNvPr id="25" name="Straight Arrow Connector 24"/>
            <p:cNvCxnSpPr/>
            <p:nvPr/>
          </p:nvCxnSpPr>
          <p:spPr>
            <a:xfrm>
              <a:off x="1120587" y="3812989"/>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p:nvPr/>
          </p:nvCxnSpPr>
          <p:spPr>
            <a:xfrm>
              <a:off x="2147046" y="4249271"/>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7" name="Straight Arrow Connector 26"/>
            <p:cNvCxnSpPr/>
            <p:nvPr/>
          </p:nvCxnSpPr>
          <p:spPr>
            <a:xfrm>
              <a:off x="2516840" y="4366183"/>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p:nvPr/>
          </p:nvCxnSpPr>
          <p:spPr>
            <a:xfrm>
              <a:off x="6075829" y="4611589"/>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p:nvPr/>
          </p:nvCxnSpPr>
          <p:spPr>
            <a:xfrm>
              <a:off x="2776817" y="4394194"/>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p:nvPr/>
          </p:nvCxnSpPr>
          <p:spPr>
            <a:xfrm>
              <a:off x="2911287" y="4416980"/>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p:nvPr/>
          </p:nvCxnSpPr>
          <p:spPr>
            <a:xfrm>
              <a:off x="3664323" y="4455086"/>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3" name="Straight Arrow Connector 32"/>
            <p:cNvCxnSpPr/>
            <p:nvPr/>
          </p:nvCxnSpPr>
          <p:spPr>
            <a:xfrm>
              <a:off x="3926540" y="4474882"/>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p:nvPr/>
          </p:nvCxnSpPr>
          <p:spPr>
            <a:xfrm>
              <a:off x="4558552" y="4501778"/>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p:nvPr/>
          </p:nvCxnSpPr>
          <p:spPr>
            <a:xfrm>
              <a:off x="5325034" y="4611589"/>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6" name="Straight Arrow Connector 35"/>
            <p:cNvCxnSpPr/>
            <p:nvPr/>
          </p:nvCxnSpPr>
          <p:spPr>
            <a:xfrm>
              <a:off x="5452781" y="4611589"/>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p:nvPr/>
          </p:nvCxnSpPr>
          <p:spPr>
            <a:xfrm>
              <a:off x="5957046" y="4611589"/>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8" name="Straight Arrow Connector 37"/>
            <p:cNvCxnSpPr/>
            <p:nvPr/>
          </p:nvCxnSpPr>
          <p:spPr>
            <a:xfrm>
              <a:off x="6212540" y="4611589"/>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9" name="Straight Arrow Connector 38"/>
            <p:cNvCxnSpPr/>
            <p:nvPr/>
          </p:nvCxnSpPr>
          <p:spPr>
            <a:xfrm>
              <a:off x="2646829" y="3947082"/>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0" name="Straight Arrow Connector 39"/>
            <p:cNvCxnSpPr/>
            <p:nvPr/>
          </p:nvCxnSpPr>
          <p:spPr>
            <a:xfrm>
              <a:off x="6601758" y="4611589"/>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a:off x="6723528" y="4611589"/>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2" name="Straight Arrow Connector 41"/>
            <p:cNvCxnSpPr/>
            <p:nvPr/>
          </p:nvCxnSpPr>
          <p:spPr>
            <a:xfrm>
              <a:off x="6844551" y="4611589"/>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p:nvPr/>
          </p:nvCxnSpPr>
          <p:spPr>
            <a:xfrm>
              <a:off x="7479550" y="4611589"/>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4" name="Straight Arrow Connector 43"/>
            <p:cNvCxnSpPr/>
            <p:nvPr/>
          </p:nvCxnSpPr>
          <p:spPr>
            <a:xfrm>
              <a:off x="8754034" y="4611589"/>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5" name="Straight Arrow Connector 44"/>
            <p:cNvCxnSpPr/>
            <p:nvPr/>
          </p:nvCxnSpPr>
          <p:spPr>
            <a:xfrm>
              <a:off x="7994275" y="4611589"/>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6" name="Straight Arrow Connector 45"/>
            <p:cNvCxnSpPr/>
            <p:nvPr/>
          </p:nvCxnSpPr>
          <p:spPr>
            <a:xfrm>
              <a:off x="7859804" y="4611589"/>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7" name="Straight Arrow Connector 46"/>
            <p:cNvCxnSpPr/>
            <p:nvPr/>
          </p:nvCxnSpPr>
          <p:spPr>
            <a:xfrm>
              <a:off x="2272553" y="3837636"/>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8" name="Straight Arrow Connector 47"/>
            <p:cNvCxnSpPr/>
            <p:nvPr/>
          </p:nvCxnSpPr>
          <p:spPr>
            <a:xfrm>
              <a:off x="8254253" y="4192501"/>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9" name="Straight Arrow Connector 48"/>
            <p:cNvCxnSpPr/>
            <p:nvPr/>
          </p:nvCxnSpPr>
          <p:spPr>
            <a:xfrm>
              <a:off x="8623299" y="4611589"/>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50" name="Straight Arrow Connector 49"/>
            <p:cNvCxnSpPr/>
            <p:nvPr/>
          </p:nvCxnSpPr>
          <p:spPr>
            <a:xfrm>
              <a:off x="1891552" y="4264208"/>
              <a:ext cx="0" cy="3832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52" name="TextBox 51"/>
            <p:cNvSpPr txBox="1"/>
            <p:nvPr/>
          </p:nvSpPr>
          <p:spPr>
            <a:xfrm>
              <a:off x="8296834" y="5746750"/>
              <a:ext cx="914400" cy="914400"/>
            </a:xfrm>
            <a:prstGeom prst="rect">
              <a:avLst/>
            </a:prstGeom>
          </p:spPr>
          <p:txBody>
            <a:bodyPr vert="horz" wrap="none" lIns="91440" tIns="45720" rIns="91440" bIns="45720" rtlCol="0" anchor="t" anchorCtr="0">
              <a:noAutofit/>
            </a:bodyPr>
            <a:lstStyle/>
            <a:p>
              <a:pPr>
                <a:lnSpc>
                  <a:spcPct val="100000"/>
                </a:lnSpc>
              </a:pPr>
              <a:endParaRPr lang="en-US" sz="800" kern="1200" cap="none" spc="100" baseline="0" dirty="0">
                <a:latin typeface="+mj-lt"/>
                <a:ea typeface="+mj-ea"/>
                <a:cs typeface="+mj-cs"/>
              </a:endParaRPr>
            </a:p>
            <a:p>
              <a:pPr>
                <a:lnSpc>
                  <a:spcPct val="100000"/>
                </a:lnSpc>
              </a:pPr>
              <a:r>
                <a:rPr lang="en-US" sz="800" kern="1200" cap="none" spc="100" baseline="0" dirty="0">
                  <a:latin typeface="+mj-lt"/>
                  <a:ea typeface="+mj-ea"/>
                  <a:cs typeface="+mj-cs"/>
                </a:rPr>
                <a:t>NTRK1-3</a:t>
              </a:r>
            </a:p>
            <a:p>
              <a:pPr>
                <a:lnSpc>
                  <a:spcPct val="100000"/>
                </a:lnSpc>
              </a:pPr>
              <a:r>
                <a:rPr lang="en-US" sz="800" spc="100" dirty="0">
                  <a:latin typeface="+mj-lt"/>
                  <a:ea typeface="+mj-ea"/>
                  <a:cs typeface="+mj-cs"/>
                </a:rPr>
                <a:t>MAP2K1</a:t>
              </a:r>
            </a:p>
            <a:p>
              <a:pPr>
                <a:lnSpc>
                  <a:spcPct val="100000"/>
                </a:lnSpc>
              </a:pPr>
              <a:r>
                <a:rPr lang="en-US" sz="800" spc="100" dirty="0">
                  <a:latin typeface="+mj-lt"/>
                  <a:ea typeface="+mj-ea"/>
                  <a:cs typeface="+mj-cs"/>
                </a:rPr>
                <a:t>MAPK1</a:t>
              </a:r>
              <a:endParaRPr lang="en-US" sz="800" kern="1200" cap="none" spc="100" baseline="0" dirty="0">
                <a:latin typeface="+mj-lt"/>
                <a:ea typeface="+mj-ea"/>
                <a:cs typeface="+mj-cs"/>
              </a:endParaRPr>
            </a:p>
          </p:txBody>
        </p:sp>
        <p:cxnSp>
          <p:nvCxnSpPr>
            <p:cNvPr id="58" name="Straight Arrow Connector 57"/>
            <p:cNvCxnSpPr/>
            <p:nvPr/>
          </p:nvCxnSpPr>
          <p:spPr>
            <a:xfrm>
              <a:off x="8015564" y="5964346"/>
              <a:ext cx="302559"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59" name="Straight Arrow Connector 58"/>
            <p:cNvCxnSpPr/>
            <p:nvPr/>
          </p:nvCxnSpPr>
          <p:spPr>
            <a:xfrm>
              <a:off x="8015564" y="6083128"/>
              <a:ext cx="302559"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0" name="Straight Arrow Connector 59"/>
            <p:cNvCxnSpPr/>
            <p:nvPr/>
          </p:nvCxnSpPr>
          <p:spPr>
            <a:xfrm>
              <a:off x="8015564" y="6210875"/>
              <a:ext cx="302559"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62" name="TextBox 61"/>
            <p:cNvSpPr txBox="1"/>
            <p:nvPr/>
          </p:nvSpPr>
          <p:spPr>
            <a:xfrm>
              <a:off x="2301290" y="6156055"/>
              <a:ext cx="1981996" cy="336616"/>
            </a:xfrm>
            <a:prstGeom prst="rect">
              <a:avLst/>
            </a:prstGeom>
          </p:spPr>
          <p:txBody>
            <a:bodyPr vert="horz" wrap="none" lIns="91440" tIns="45720" rIns="91440" bIns="45720" rtlCol="0" anchor="t" anchorCtr="0">
              <a:noAutofit/>
            </a:bodyPr>
            <a:lstStyle/>
            <a:p>
              <a:pPr>
                <a:lnSpc>
                  <a:spcPct val="100000"/>
                </a:lnSpc>
              </a:pPr>
              <a:r>
                <a:rPr lang="en-US" sz="1600" b="1" kern="1200" cap="none" spc="100" baseline="0" dirty="0">
                  <a:solidFill>
                    <a:srgbClr val="C00000"/>
                  </a:solidFill>
                  <a:latin typeface="+mj-lt"/>
                  <a:ea typeface="+mj-ea"/>
                  <a:cs typeface="+mj-cs"/>
                </a:rPr>
                <a:t>Investigational Drugs</a:t>
              </a:r>
            </a:p>
          </p:txBody>
        </p:sp>
      </p:grpSp>
      <p:grpSp>
        <p:nvGrpSpPr>
          <p:cNvPr id="67" name="Group 66"/>
          <p:cNvGrpSpPr/>
          <p:nvPr/>
        </p:nvGrpSpPr>
        <p:grpSpPr>
          <a:xfrm>
            <a:off x="2272553" y="4258983"/>
            <a:ext cx="6549836" cy="1884301"/>
            <a:chOff x="2272553" y="4258983"/>
            <a:chExt cx="6549836" cy="1884301"/>
          </a:xfrm>
        </p:grpSpPr>
        <p:cxnSp>
          <p:nvCxnSpPr>
            <p:cNvPr id="20" name="Straight Arrow Connector 19"/>
            <p:cNvCxnSpPr/>
            <p:nvPr/>
          </p:nvCxnSpPr>
          <p:spPr>
            <a:xfrm>
              <a:off x="2272553" y="4258983"/>
              <a:ext cx="0" cy="3832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030070" y="4424083"/>
              <a:ext cx="0" cy="3832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173071" y="4474883"/>
              <a:ext cx="0" cy="3832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292288" y="4455086"/>
              <a:ext cx="0" cy="3832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8254253" y="4611589"/>
              <a:ext cx="0" cy="3832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2646829" y="4366183"/>
              <a:ext cx="0" cy="3832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2301290" y="5806668"/>
              <a:ext cx="1981996" cy="336616"/>
            </a:xfrm>
            <a:prstGeom prst="rect">
              <a:avLst/>
            </a:prstGeom>
          </p:spPr>
          <p:txBody>
            <a:bodyPr vert="horz" wrap="none" lIns="91440" tIns="45720" rIns="91440" bIns="45720" rtlCol="0" anchor="t" anchorCtr="0">
              <a:noAutofit/>
            </a:bodyPr>
            <a:lstStyle/>
            <a:p>
              <a:pPr>
                <a:lnSpc>
                  <a:spcPct val="100000"/>
                </a:lnSpc>
              </a:pPr>
              <a:r>
                <a:rPr lang="en-US" sz="1600" b="1" kern="1200" cap="none" spc="100" baseline="0" dirty="0">
                  <a:solidFill>
                    <a:srgbClr val="266D95"/>
                  </a:solidFill>
                  <a:latin typeface="+mj-lt"/>
                  <a:ea typeface="+mj-ea"/>
                  <a:cs typeface="+mj-cs"/>
                </a:rPr>
                <a:t>Approved Drugs</a:t>
              </a:r>
            </a:p>
          </p:txBody>
        </p:sp>
        <p:cxnSp>
          <p:nvCxnSpPr>
            <p:cNvPr id="65" name="Straight Arrow Connector 64"/>
            <p:cNvCxnSpPr/>
            <p:nvPr/>
          </p:nvCxnSpPr>
          <p:spPr>
            <a:xfrm>
              <a:off x="8013939" y="5845996"/>
              <a:ext cx="30255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8296834" y="5734177"/>
              <a:ext cx="525555" cy="264708"/>
            </a:xfrm>
            <a:prstGeom prst="rect">
              <a:avLst/>
            </a:prstGeom>
          </p:spPr>
          <p:txBody>
            <a:bodyPr vert="horz" wrap="none" lIns="91440" tIns="45720" rIns="91440" bIns="45720" rtlCol="0" anchor="t" anchorCtr="0">
              <a:noAutofit/>
            </a:bodyPr>
            <a:lstStyle/>
            <a:p>
              <a:pPr>
                <a:lnSpc>
                  <a:spcPct val="100000"/>
                </a:lnSpc>
              </a:pPr>
              <a:r>
                <a:rPr lang="en-US" sz="800" kern="1200" cap="none" spc="100" baseline="0">
                  <a:latin typeface="+mj-lt"/>
                  <a:ea typeface="+mj-ea"/>
                  <a:cs typeface="+mj-cs"/>
                </a:rPr>
                <a:t>ROS1</a:t>
              </a:r>
              <a:endParaRPr lang="en-US" sz="800" kern="1200" cap="none" spc="100" baseline="0" dirty="0">
                <a:latin typeface="+mj-lt"/>
                <a:ea typeface="+mj-ea"/>
                <a:cs typeface="+mj-cs"/>
              </a:endParaRPr>
            </a:p>
          </p:txBody>
        </p:sp>
      </p:grpSp>
    </p:spTree>
    <p:extLst>
      <p:ext uri="{BB962C8B-B14F-4D97-AF65-F5344CB8AC3E}">
        <p14:creationId xmlns:p14="http://schemas.microsoft.com/office/powerpoint/2010/main" val="329226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F10C4BF-3E3F-486B-A6EC-2727638BD7FE}"/>
              </a:ext>
            </a:extLst>
          </p:cNvPr>
          <p:cNvSpPr txBox="1">
            <a:spLocks/>
          </p:cNvSpPr>
          <p:nvPr/>
        </p:nvSpPr>
        <p:spPr>
          <a:xfrm>
            <a:off x="1453477" y="1225420"/>
            <a:ext cx="6273800" cy="1130300"/>
          </a:xfrm>
        </p:spPr>
        <p:txBody>
          <a:bodyPr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spc="200" dirty="0">
                <a:solidFill>
                  <a:srgbClr val="005677"/>
                </a:solidFill>
              </a:rPr>
              <a:t>CATCH-22</a:t>
            </a:r>
          </a:p>
          <a:p>
            <a:r>
              <a:rPr lang="en-US" sz="2000" i="1" spc="200" dirty="0">
                <a:solidFill>
                  <a:srgbClr val="266D95"/>
                </a:solidFill>
              </a:rPr>
              <a:t>In Precision Oncology</a:t>
            </a:r>
          </a:p>
        </p:txBody>
      </p:sp>
      <p:cxnSp>
        <p:nvCxnSpPr>
          <p:cNvPr id="4" name="Straight Arrow Connector 3">
            <a:extLst>
              <a:ext uri="{FF2B5EF4-FFF2-40B4-BE49-F238E27FC236}">
                <a16:creationId xmlns:a16="http://schemas.microsoft.com/office/drawing/2014/main" id="{5646075A-60D2-4756-B1A3-1BD093383099}"/>
              </a:ext>
            </a:extLst>
          </p:cNvPr>
          <p:cNvCxnSpPr/>
          <p:nvPr/>
        </p:nvCxnSpPr>
        <p:spPr>
          <a:xfrm flipH="1" flipV="1">
            <a:off x="5394415" y="3361884"/>
            <a:ext cx="648588" cy="7280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F2EC520A-5D18-4972-ADA2-6E8215363FDC}"/>
              </a:ext>
            </a:extLst>
          </p:cNvPr>
          <p:cNvGrpSpPr/>
          <p:nvPr/>
        </p:nvGrpSpPr>
        <p:grpSpPr>
          <a:xfrm>
            <a:off x="2127738" y="4281271"/>
            <a:ext cx="2992005" cy="973758"/>
            <a:chOff x="2041089" y="3976576"/>
            <a:chExt cx="2992005" cy="973758"/>
          </a:xfrm>
        </p:grpSpPr>
        <p:sp>
          <p:nvSpPr>
            <p:cNvPr id="6" name="TextBox 5">
              <a:extLst>
                <a:ext uri="{FF2B5EF4-FFF2-40B4-BE49-F238E27FC236}">
                  <a16:creationId xmlns:a16="http://schemas.microsoft.com/office/drawing/2014/main" id="{2A8F1180-520A-4DED-B8F6-AC6B9B3B2A55}"/>
                </a:ext>
              </a:extLst>
            </p:cNvPr>
            <p:cNvSpPr txBox="1"/>
            <p:nvPr/>
          </p:nvSpPr>
          <p:spPr>
            <a:xfrm>
              <a:off x="2041089" y="3976576"/>
              <a:ext cx="1202932" cy="914400"/>
            </a:xfrm>
            <a:prstGeom prst="rect">
              <a:avLst/>
            </a:prstGeom>
          </p:spPr>
          <p:txBody>
            <a:bodyPr vert="horz" wrap="none" lIns="91440" tIns="45720" rIns="91440" bIns="45720" rtlCol="0" anchor="t" anchorCtr="0">
              <a:noAutofit/>
            </a:bodyPr>
            <a:lstStyle/>
            <a:p>
              <a:pPr>
                <a:lnSpc>
                  <a:spcPct val="100000"/>
                </a:lnSpc>
              </a:pPr>
              <a:r>
                <a:rPr lang="en-US" sz="1600" kern="1200" cap="none" spc="100" baseline="0" dirty="0">
                  <a:solidFill>
                    <a:schemeClr val="bg1">
                      <a:lumMod val="50000"/>
                    </a:schemeClr>
                  </a:solidFill>
                  <a:latin typeface="+mj-lt"/>
                  <a:ea typeface="+mj-ea"/>
                  <a:cs typeface="+mj-cs"/>
                </a:rPr>
                <a:t>Genomic Testing</a:t>
              </a:r>
            </a:p>
          </p:txBody>
        </p:sp>
        <p:cxnSp>
          <p:nvCxnSpPr>
            <p:cNvPr id="7" name="Straight Arrow Connector 6">
              <a:extLst>
                <a:ext uri="{FF2B5EF4-FFF2-40B4-BE49-F238E27FC236}">
                  <a16:creationId xmlns:a16="http://schemas.microsoft.com/office/drawing/2014/main" id="{371276BD-334A-448D-A0AD-F92F41D02287}"/>
                </a:ext>
              </a:extLst>
            </p:cNvPr>
            <p:cNvCxnSpPr/>
            <p:nvPr/>
          </p:nvCxnSpPr>
          <p:spPr>
            <a:xfrm>
              <a:off x="4012368" y="4157329"/>
              <a:ext cx="102072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8" name="Picture 7" descr="Strata-dna-drBlue.eps">
              <a:extLst>
                <a:ext uri="{FF2B5EF4-FFF2-40B4-BE49-F238E27FC236}">
                  <a16:creationId xmlns:a16="http://schemas.microsoft.com/office/drawing/2014/main" id="{E49ADFFD-D241-4362-81C1-312D9F5966F5}"/>
                </a:ext>
              </a:extLst>
            </p:cNvPr>
            <p:cNvPicPr>
              <a:picLocks noChangeAspect="1"/>
            </p:cNvPicPr>
            <p:nvPr/>
          </p:nvPicPr>
          <p:blipFill rotWithShape="1">
            <a:blip r:embed="rId2">
              <a:extLst>
                <a:ext uri="{28A0092B-C50C-407E-A947-70E740481C1C}">
                  <a14:useLocalDpi xmlns:a14="http://schemas.microsoft.com/office/drawing/2010/main"/>
                </a:ext>
              </a:extLst>
            </a:blip>
            <a:srcRect l="1" r="-670"/>
            <a:stretch/>
          </p:blipFill>
          <p:spPr>
            <a:xfrm rot="10800000" flipH="1">
              <a:off x="2720730" y="4435339"/>
              <a:ext cx="351800" cy="514995"/>
            </a:xfrm>
            <a:prstGeom prst="rect">
              <a:avLst/>
            </a:prstGeom>
          </p:spPr>
        </p:pic>
      </p:grpSp>
      <p:grpSp>
        <p:nvGrpSpPr>
          <p:cNvPr id="9" name="Group 8">
            <a:extLst>
              <a:ext uri="{FF2B5EF4-FFF2-40B4-BE49-F238E27FC236}">
                <a16:creationId xmlns:a16="http://schemas.microsoft.com/office/drawing/2014/main" id="{6FE20980-7843-4CFF-A100-943C00BE8621}"/>
              </a:ext>
            </a:extLst>
          </p:cNvPr>
          <p:cNvGrpSpPr/>
          <p:nvPr/>
        </p:nvGrpSpPr>
        <p:grpSpPr>
          <a:xfrm>
            <a:off x="5222177" y="4281271"/>
            <a:ext cx="2764465" cy="1443966"/>
            <a:chOff x="5135528" y="3976576"/>
            <a:chExt cx="2764465" cy="1443966"/>
          </a:xfrm>
        </p:grpSpPr>
        <p:sp>
          <p:nvSpPr>
            <p:cNvPr id="10" name="TextBox 9">
              <a:extLst>
                <a:ext uri="{FF2B5EF4-FFF2-40B4-BE49-F238E27FC236}">
                  <a16:creationId xmlns:a16="http://schemas.microsoft.com/office/drawing/2014/main" id="{5A051117-4057-4B2A-9BEC-BE067711EF90}"/>
                </a:ext>
              </a:extLst>
            </p:cNvPr>
            <p:cNvSpPr txBox="1"/>
            <p:nvPr/>
          </p:nvSpPr>
          <p:spPr>
            <a:xfrm>
              <a:off x="5135528" y="3976576"/>
              <a:ext cx="2764465" cy="914400"/>
            </a:xfrm>
            <a:prstGeom prst="rect">
              <a:avLst/>
            </a:prstGeom>
          </p:spPr>
          <p:txBody>
            <a:bodyPr vert="horz" wrap="none" lIns="91440" tIns="45720" rIns="91440" bIns="45720" rtlCol="0" anchor="t" anchorCtr="0">
              <a:noAutofit/>
            </a:bodyPr>
            <a:lstStyle/>
            <a:p>
              <a:pPr>
                <a:lnSpc>
                  <a:spcPct val="100000"/>
                </a:lnSpc>
              </a:pPr>
              <a:r>
                <a:rPr lang="en-US" sz="1600" kern="1200" cap="none" spc="100" baseline="0" dirty="0">
                  <a:solidFill>
                    <a:schemeClr val="bg1">
                      <a:lumMod val="50000"/>
                    </a:schemeClr>
                  </a:solidFill>
                  <a:latin typeface="+mj-lt"/>
                  <a:ea typeface="+mj-ea"/>
                  <a:cs typeface="+mj-cs"/>
                </a:rPr>
                <a:t>Precision Medicine Trials</a:t>
              </a:r>
            </a:p>
          </p:txBody>
        </p:sp>
        <p:pic>
          <p:nvPicPr>
            <p:cNvPr id="11" name="Picture 10" descr="Our-Vision-Graphic.eps">
              <a:extLst>
                <a:ext uri="{FF2B5EF4-FFF2-40B4-BE49-F238E27FC236}">
                  <a16:creationId xmlns:a16="http://schemas.microsoft.com/office/drawing/2014/main" id="{FF344C10-B2D4-4740-B5B6-94868262551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61639" t="35865" r="12644" b="11150"/>
            <a:stretch/>
          </p:blipFill>
          <p:spPr>
            <a:xfrm>
              <a:off x="6039545" y="4361410"/>
              <a:ext cx="956430" cy="1059132"/>
            </a:xfrm>
            <a:prstGeom prst="rect">
              <a:avLst/>
            </a:prstGeom>
          </p:spPr>
        </p:pic>
      </p:grpSp>
      <p:grpSp>
        <p:nvGrpSpPr>
          <p:cNvPr id="12" name="Group 11">
            <a:extLst>
              <a:ext uri="{FF2B5EF4-FFF2-40B4-BE49-F238E27FC236}">
                <a16:creationId xmlns:a16="http://schemas.microsoft.com/office/drawing/2014/main" id="{701FCD9F-190D-4981-A64A-2FCD497ACE32}"/>
              </a:ext>
            </a:extLst>
          </p:cNvPr>
          <p:cNvGrpSpPr/>
          <p:nvPr/>
        </p:nvGrpSpPr>
        <p:grpSpPr>
          <a:xfrm>
            <a:off x="3179298" y="2514616"/>
            <a:ext cx="1430082" cy="1575269"/>
            <a:chOff x="3092649" y="2209921"/>
            <a:chExt cx="1430082" cy="1575269"/>
          </a:xfrm>
        </p:grpSpPr>
        <p:grpSp>
          <p:nvGrpSpPr>
            <p:cNvPr id="13" name="Group 12">
              <a:extLst>
                <a:ext uri="{FF2B5EF4-FFF2-40B4-BE49-F238E27FC236}">
                  <a16:creationId xmlns:a16="http://schemas.microsoft.com/office/drawing/2014/main" id="{023C4977-F602-428A-A9D2-260EB3874056}"/>
                </a:ext>
              </a:extLst>
            </p:cNvPr>
            <p:cNvGrpSpPr/>
            <p:nvPr/>
          </p:nvGrpSpPr>
          <p:grpSpPr>
            <a:xfrm>
              <a:off x="3092649" y="2599989"/>
              <a:ext cx="1430082" cy="1185201"/>
              <a:chOff x="3195083" y="2791375"/>
              <a:chExt cx="1430082" cy="1185201"/>
            </a:xfrm>
          </p:grpSpPr>
          <p:sp>
            <p:nvSpPr>
              <p:cNvPr id="15" name="TextBox 14">
                <a:extLst>
                  <a:ext uri="{FF2B5EF4-FFF2-40B4-BE49-F238E27FC236}">
                    <a16:creationId xmlns:a16="http://schemas.microsoft.com/office/drawing/2014/main" id="{CA16FB68-CE29-41A5-8545-13813CC64AA1}"/>
                  </a:ext>
                </a:extLst>
              </p:cNvPr>
              <p:cNvSpPr txBox="1"/>
              <p:nvPr/>
            </p:nvSpPr>
            <p:spPr>
              <a:xfrm>
                <a:off x="3710765" y="2791375"/>
                <a:ext cx="914400" cy="914400"/>
              </a:xfrm>
              <a:prstGeom prst="rect">
                <a:avLst/>
              </a:prstGeom>
            </p:spPr>
            <p:txBody>
              <a:bodyPr vert="horz" wrap="none" lIns="91440" tIns="45720" rIns="91440" bIns="45720" rtlCol="0" anchor="t" anchorCtr="0">
                <a:noAutofit/>
              </a:bodyPr>
              <a:lstStyle/>
              <a:p>
                <a:pPr>
                  <a:lnSpc>
                    <a:spcPct val="100000"/>
                  </a:lnSpc>
                </a:pPr>
                <a:r>
                  <a:rPr lang="en-US" sz="1600" kern="1200" cap="none" spc="100" baseline="0" dirty="0">
                    <a:solidFill>
                      <a:schemeClr val="bg1">
                        <a:lumMod val="50000"/>
                      </a:schemeClr>
                    </a:solidFill>
                    <a:latin typeface="+mj-lt"/>
                    <a:ea typeface="+mj-ea"/>
                    <a:cs typeface="+mj-cs"/>
                  </a:rPr>
                  <a:t>Reimbursement</a:t>
                </a:r>
              </a:p>
            </p:txBody>
          </p:sp>
          <p:cxnSp>
            <p:nvCxnSpPr>
              <p:cNvPr id="16" name="Straight Arrow Connector 15">
                <a:extLst>
                  <a:ext uri="{FF2B5EF4-FFF2-40B4-BE49-F238E27FC236}">
                    <a16:creationId xmlns:a16="http://schemas.microsoft.com/office/drawing/2014/main" id="{F2806211-F6A2-4477-9EB1-FFC34F6024CF}"/>
                  </a:ext>
                </a:extLst>
              </p:cNvPr>
              <p:cNvCxnSpPr/>
              <p:nvPr/>
            </p:nvCxnSpPr>
            <p:spPr>
              <a:xfrm flipH="1">
                <a:off x="3195083" y="3248575"/>
                <a:ext cx="648588" cy="7280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4" name="TextBox 13">
              <a:extLst>
                <a:ext uri="{FF2B5EF4-FFF2-40B4-BE49-F238E27FC236}">
                  <a16:creationId xmlns:a16="http://schemas.microsoft.com/office/drawing/2014/main" id="{F937C6FB-D946-4673-9C8A-19B4B4518CEE}"/>
                </a:ext>
              </a:extLst>
            </p:cNvPr>
            <p:cNvSpPr txBox="1"/>
            <p:nvPr/>
          </p:nvSpPr>
          <p:spPr>
            <a:xfrm>
              <a:off x="4256599" y="2209921"/>
              <a:ext cx="266132" cy="348426"/>
            </a:xfrm>
            <a:prstGeom prst="rect">
              <a:avLst/>
            </a:prstGeom>
          </p:spPr>
          <p:txBody>
            <a:bodyPr vert="horz" wrap="none" lIns="91440" tIns="45720" rIns="91440" bIns="45720" rtlCol="0" anchor="t" anchorCtr="0">
              <a:noAutofit/>
            </a:bodyPr>
            <a:lstStyle/>
            <a:p>
              <a:pPr>
                <a:lnSpc>
                  <a:spcPct val="100000"/>
                </a:lnSpc>
              </a:pPr>
              <a:r>
                <a:rPr lang="en-US" sz="2400" b="1" kern="1200" cap="none" spc="100" baseline="0" dirty="0">
                  <a:solidFill>
                    <a:srgbClr val="00B050"/>
                  </a:solidFill>
                  <a:latin typeface="+mj-lt"/>
                  <a:ea typeface="+mj-ea"/>
                  <a:cs typeface="+mj-cs"/>
                </a:rPr>
                <a:t>$$</a:t>
              </a:r>
            </a:p>
          </p:txBody>
        </p:sp>
      </p:grpSp>
      <p:sp>
        <p:nvSpPr>
          <p:cNvPr id="17" name="TextBox 16">
            <a:extLst>
              <a:ext uri="{FF2B5EF4-FFF2-40B4-BE49-F238E27FC236}">
                <a16:creationId xmlns:a16="http://schemas.microsoft.com/office/drawing/2014/main" id="{DA4ECD4A-C6C8-4FD7-B36B-E1BC139EE680}"/>
              </a:ext>
            </a:extLst>
          </p:cNvPr>
          <p:cNvSpPr txBox="1"/>
          <p:nvPr/>
        </p:nvSpPr>
        <p:spPr>
          <a:xfrm>
            <a:off x="5515631" y="3492486"/>
            <a:ext cx="406155" cy="457200"/>
          </a:xfrm>
          <a:prstGeom prst="rect">
            <a:avLst/>
          </a:prstGeom>
        </p:spPr>
        <p:txBody>
          <a:bodyPr vert="horz" wrap="none" lIns="91440" tIns="45720" rIns="91440" bIns="45720" rtlCol="0" anchor="t" anchorCtr="0">
            <a:noAutofit/>
          </a:bodyPr>
          <a:lstStyle/>
          <a:p>
            <a:pPr>
              <a:lnSpc>
                <a:spcPct val="100000"/>
              </a:lnSpc>
            </a:pPr>
            <a:r>
              <a:rPr lang="en-US" sz="3600" b="1" kern="1200" cap="none" spc="100" baseline="0" dirty="0">
                <a:solidFill>
                  <a:srgbClr val="FF0000"/>
                </a:solidFill>
                <a:latin typeface="Al Bayan Plain" charset="-78"/>
                <a:ea typeface="Al Bayan Plain" charset="-78"/>
                <a:cs typeface="Al Bayan Plain" charset="-78"/>
              </a:rPr>
              <a:t>X</a:t>
            </a:r>
          </a:p>
        </p:txBody>
      </p:sp>
      <p:sp>
        <p:nvSpPr>
          <p:cNvPr id="18" name="TextBox 17">
            <a:extLst>
              <a:ext uri="{FF2B5EF4-FFF2-40B4-BE49-F238E27FC236}">
                <a16:creationId xmlns:a16="http://schemas.microsoft.com/office/drawing/2014/main" id="{DB6A463F-7CD9-4507-A3D9-6AD98D4D11E1}"/>
              </a:ext>
            </a:extLst>
          </p:cNvPr>
          <p:cNvSpPr txBox="1"/>
          <p:nvPr/>
        </p:nvSpPr>
        <p:spPr>
          <a:xfrm>
            <a:off x="3292526" y="3403526"/>
            <a:ext cx="406155" cy="457200"/>
          </a:xfrm>
          <a:prstGeom prst="rect">
            <a:avLst/>
          </a:prstGeom>
        </p:spPr>
        <p:txBody>
          <a:bodyPr vert="horz" wrap="none" lIns="91440" tIns="45720" rIns="91440" bIns="45720" rtlCol="0" anchor="t" anchorCtr="0">
            <a:noAutofit/>
          </a:bodyPr>
          <a:lstStyle/>
          <a:p>
            <a:pPr>
              <a:lnSpc>
                <a:spcPct val="100000"/>
              </a:lnSpc>
            </a:pPr>
            <a:r>
              <a:rPr lang="en-US" sz="3600" b="1" kern="1200" cap="none" spc="100" baseline="0">
                <a:solidFill>
                  <a:srgbClr val="FF0000"/>
                </a:solidFill>
                <a:latin typeface="Al Bayan Plain" charset="-78"/>
                <a:ea typeface="Al Bayan Plain" charset="-78"/>
                <a:cs typeface="Al Bayan Plain" charset="-78"/>
              </a:rPr>
              <a:t>X</a:t>
            </a:r>
            <a:endParaRPr lang="en-US" sz="3600" b="1" kern="1200" cap="none" spc="100" baseline="0" dirty="0">
              <a:solidFill>
                <a:srgbClr val="FF0000"/>
              </a:solidFill>
              <a:latin typeface="Al Bayan Plain" charset="-78"/>
              <a:ea typeface="Al Bayan Plain" charset="-78"/>
              <a:cs typeface="Al Bayan Plain" charset="-78"/>
            </a:endParaRPr>
          </a:p>
        </p:txBody>
      </p:sp>
      <p:sp>
        <p:nvSpPr>
          <p:cNvPr id="19" name="TextBox 18">
            <a:extLst>
              <a:ext uri="{FF2B5EF4-FFF2-40B4-BE49-F238E27FC236}">
                <a16:creationId xmlns:a16="http://schemas.microsoft.com/office/drawing/2014/main" id="{C7F60EAF-B8F2-431B-9582-666F406B9929}"/>
              </a:ext>
            </a:extLst>
          </p:cNvPr>
          <p:cNvSpPr txBox="1"/>
          <p:nvPr/>
        </p:nvSpPr>
        <p:spPr>
          <a:xfrm>
            <a:off x="4343248" y="4162433"/>
            <a:ext cx="406155" cy="457200"/>
          </a:xfrm>
          <a:prstGeom prst="rect">
            <a:avLst/>
          </a:prstGeom>
        </p:spPr>
        <p:txBody>
          <a:bodyPr vert="horz" wrap="none" lIns="91440" tIns="45720" rIns="91440" bIns="45720" rtlCol="0" anchor="t" anchorCtr="0">
            <a:noAutofit/>
          </a:bodyPr>
          <a:lstStyle/>
          <a:p>
            <a:pPr>
              <a:lnSpc>
                <a:spcPct val="100000"/>
              </a:lnSpc>
            </a:pPr>
            <a:r>
              <a:rPr lang="en-US" sz="3600" b="1" kern="1200" cap="none" spc="100" baseline="0">
                <a:solidFill>
                  <a:srgbClr val="FF0000"/>
                </a:solidFill>
                <a:latin typeface="Al Bayan Plain" charset="-78"/>
                <a:ea typeface="Al Bayan Plain" charset="-78"/>
                <a:cs typeface="Al Bayan Plain" charset="-78"/>
              </a:rPr>
              <a:t>X</a:t>
            </a:r>
            <a:endParaRPr lang="en-US" sz="3600" b="1" kern="1200" cap="none" spc="100" baseline="0" dirty="0">
              <a:solidFill>
                <a:srgbClr val="FF0000"/>
              </a:solidFill>
              <a:latin typeface="Al Bayan Plain" charset="-78"/>
              <a:ea typeface="Al Bayan Plain" charset="-78"/>
              <a:cs typeface="Al Bayan Plain" charset="-78"/>
            </a:endParaRPr>
          </a:p>
        </p:txBody>
      </p:sp>
    </p:spTree>
    <p:extLst>
      <p:ext uri="{BB962C8B-B14F-4D97-AF65-F5344CB8AC3E}">
        <p14:creationId xmlns:p14="http://schemas.microsoft.com/office/powerpoint/2010/main" val="2661054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07392" y="1630"/>
            <a:ext cx="6852976" cy="1129778"/>
          </a:xfrm>
        </p:spPr>
        <p:txBody>
          <a:bodyPr/>
          <a:lstStyle/>
          <a:p>
            <a:r>
              <a:rPr lang="en-US" sz="2400" dirty="0">
                <a:solidFill>
                  <a:schemeClr val="tx1">
                    <a:lumMod val="75000"/>
                    <a:lumOff val="25000"/>
                  </a:schemeClr>
                </a:solidFill>
              </a:rPr>
              <a:t>Tumor Sequencing + </a:t>
            </a:r>
            <a:r>
              <a:rPr lang="en-US" sz="2400" dirty="0" err="1">
                <a:solidFill>
                  <a:schemeClr val="tx1">
                    <a:lumMod val="75000"/>
                    <a:lumOff val="25000"/>
                  </a:schemeClr>
                </a:solidFill>
              </a:rPr>
              <a:t>Tx</a:t>
            </a:r>
            <a:r>
              <a:rPr lang="en-US" sz="2400" dirty="0">
                <a:solidFill>
                  <a:schemeClr val="tx1">
                    <a:lumMod val="75000"/>
                    <a:lumOff val="25000"/>
                  </a:schemeClr>
                </a:solidFill>
              </a:rPr>
              <a:t> Protocols</a:t>
            </a:r>
          </a:p>
        </p:txBody>
      </p:sp>
      <p:grpSp>
        <p:nvGrpSpPr>
          <p:cNvPr id="7" name="Group 6"/>
          <p:cNvGrpSpPr/>
          <p:nvPr/>
        </p:nvGrpSpPr>
        <p:grpSpPr>
          <a:xfrm>
            <a:off x="1821513" y="2002698"/>
            <a:ext cx="5602629" cy="2845563"/>
            <a:chOff x="1727338" y="2365106"/>
            <a:chExt cx="6164825" cy="3131101"/>
          </a:xfrm>
        </p:grpSpPr>
        <p:sp>
          <p:nvSpPr>
            <p:cNvPr id="2" name="Right Arrow 1"/>
            <p:cNvSpPr/>
            <p:nvPr/>
          </p:nvSpPr>
          <p:spPr>
            <a:xfrm>
              <a:off x="3294187" y="3809423"/>
              <a:ext cx="2512519" cy="591615"/>
            </a:xfrm>
            <a:prstGeom prst="rightArrow">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4" name="Picture 3" descr="Our-Vision-Graphic.eps"/>
            <p:cNvPicPr>
              <a:picLocks noChangeAspect="1"/>
            </p:cNvPicPr>
            <p:nvPr/>
          </p:nvPicPr>
          <p:blipFill rotWithShape="1">
            <a:blip r:embed="rId3" cstate="print">
              <a:extLst>
                <a:ext uri="{28A0092B-C50C-407E-A947-70E740481C1C}">
                  <a14:useLocalDpi xmlns:a14="http://schemas.microsoft.com/office/drawing/2010/main"/>
                </a:ext>
              </a:extLst>
            </a:blip>
            <a:srcRect l="62027" t="184" r="12702" b="10496"/>
            <a:stretch/>
          </p:blipFill>
          <p:spPr>
            <a:xfrm>
              <a:off x="6294770" y="2461818"/>
              <a:ext cx="1597393" cy="3034389"/>
            </a:xfrm>
            <a:prstGeom prst="rect">
              <a:avLst/>
            </a:prstGeom>
          </p:spPr>
        </p:pic>
        <p:pic>
          <p:nvPicPr>
            <p:cNvPr id="34" name="Picture 33" descr="Strata-dna-drBlue.eps"/>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4155650" y="3523423"/>
              <a:ext cx="789597" cy="1163617"/>
            </a:xfrm>
            <a:prstGeom prst="rect">
              <a:avLst/>
            </a:prstGeom>
          </p:spPr>
        </p:pic>
        <p:pic>
          <p:nvPicPr>
            <p:cNvPr id="43" name="Picture 42" descr="Our-Vision-Graphic.eps"/>
            <p:cNvPicPr>
              <a:picLocks noChangeAspect="1"/>
            </p:cNvPicPr>
            <p:nvPr/>
          </p:nvPicPr>
          <p:blipFill rotWithShape="1">
            <a:blip r:embed="rId3" cstate="print">
              <a:extLst>
                <a:ext uri="{28A0092B-C50C-407E-A947-70E740481C1C}">
                  <a14:useLocalDpi xmlns:a14="http://schemas.microsoft.com/office/drawing/2010/main"/>
                </a:ext>
              </a:extLst>
            </a:blip>
            <a:srcRect l="-1228" t="15875" r="81501" b="27571"/>
            <a:stretch/>
          </p:blipFill>
          <p:spPr>
            <a:xfrm>
              <a:off x="1727338" y="3109332"/>
              <a:ext cx="1246908" cy="1921268"/>
            </a:xfrm>
            <a:prstGeom prst="rect">
              <a:avLst/>
            </a:prstGeom>
          </p:spPr>
        </p:pic>
        <p:sp>
          <p:nvSpPr>
            <p:cNvPr id="5" name="Rectangle 4"/>
            <p:cNvSpPr/>
            <p:nvPr/>
          </p:nvSpPr>
          <p:spPr>
            <a:xfrm>
              <a:off x="7602876" y="2365106"/>
              <a:ext cx="289287" cy="90588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8" name="TextBox 17"/>
          <p:cNvSpPr txBox="1"/>
          <p:nvPr/>
        </p:nvSpPr>
        <p:spPr>
          <a:xfrm>
            <a:off x="972806" y="5030287"/>
            <a:ext cx="6440993" cy="376606"/>
          </a:xfrm>
          <a:prstGeom prst="rect">
            <a:avLst/>
          </a:prstGeom>
        </p:spPr>
        <p:txBody>
          <a:bodyPr vert="horz" wrap="none" lIns="91440" tIns="45720" rIns="91440" bIns="45720" rtlCol="0" anchor="t" anchorCtr="0">
            <a:noAutofit/>
          </a:bodyPr>
          <a:lstStyle/>
          <a:p>
            <a:pPr>
              <a:lnSpc>
                <a:spcPct val="100000"/>
              </a:lnSpc>
            </a:pPr>
            <a:r>
              <a:rPr lang="en-US" sz="1600" b="1" kern="1200" cap="none" spc="100" baseline="0" dirty="0">
                <a:solidFill>
                  <a:schemeClr val="tx2"/>
                </a:solidFill>
                <a:latin typeface="+mj-lt"/>
                <a:ea typeface="+mj-ea"/>
                <a:cs typeface="+mj-cs"/>
              </a:rPr>
              <a:t>1. No-cost </a:t>
            </a:r>
            <a:r>
              <a:rPr lang="en-US" sz="1600" b="1" kern="1200" cap="none" spc="100" dirty="0">
                <a:solidFill>
                  <a:schemeClr val="tx2"/>
                </a:solidFill>
                <a:latin typeface="+mj-lt"/>
                <a:ea typeface="+mj-ea"/>
                <a:cs typeface="+mj-cs"/>
              </a:rPr>
              <a:t>Tumor Sequencing                          2. Pharma Trial Portfolio</a:t>
            </a:r>
            <a:endParaRPr lang="en-US" sz="1600" b="1" kern="1200" cap="none" spc="100" baseline="0" dirty="0">
              <a:solidFill>
                <a:schemeClr val="tx2"/>
              </a:solidFill>
              <a:latin typeface="+mj-lt"/>
              <a:ea typeface="+mj-ea"/>
              <a:cs typeface="+mj-cs"/>
            </a:endParaRPr>
          </a:p>
        </p:txBody>
      </p:sp>
      <p:cxnSp>
        <p:nvCxnSpPr>
          <p:cNvPr id="11" name="Straight Connector 10"/>
          <p:cNvCxnSpPr/>
          <p:nvPr/>
        </p:nvCxnSpPr>
        <p:spPr>
          <a:xfrm flipV="1">
            <a:off x="633544" y="5340960"/>
            <a:ext cx="4876273" cy="590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750383" y="5346868"/>
            <a:ext cx="275157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33544" y="5423980"/>
            <a:ext cx="4895323" cy="1292776"/>
          </a:xfrm>
          <a:prstGeom prst="rect">
            <a:avLst/>
          </a:prstGeom>
        </p:spPr>
        <p:txBody>
          <a:bodyPr vert="horz" wrap="square" lIns="91440" tIns="45720" rIns="91440" bIns="45720" rtlCol="0" anchor="t" anchorCtr="0">
            <a:noAutofit/>
          </a:bodyPr>
          <a:lstStyle/>
          <a:p>
            <a:pPr marL="171450" indent="-171450">
              <a:lnSpc>
                <a:spcPct val="100000"/>
              </a:lnSpc>
              <a:spcAft>
                <a:spcPts val="600"/>
              </a:spcAft>
              <a:buFont typeface="Arial" panose="020B0604020202020204" pitchFamily="34" charset="0"/>
              <a:buChar char="•"/>
            </a:pPr>
            <a:r>
              <a:rPr lang="en-US" sz="1200" kern="1200" cap="none" spc="100" baseline="0" dirty="0">
                <a:solidFill>
                  <a:schemeClr val="tx1">
                    <a:lumMod val="50000"/>
                    <a:lumOff val="50000"/>
                  </a:schemeClr>
                </a:solidFill>
                <a:latin typeface="+mj-lt"/>
                <a:ea typeface="+mj-ea"/>
                <a:cs typeface="+mj-cs"/>
              </a:rPr>
              <a:t>Strata-sponsored observational</a:t>
            </a:r>
            <a:r>
              <a:rPr lang="en-US" sz="1200" kern="1200" cap="none" spc="100" dirty="0">
                <a:solidFill>
                  <a:schemeClr val="tx1">
                    <a:lumMod val="50000"/>
                    <a:lumOff val="50000"/>
                  </a:schemeClr>
                </a:solidFill>
                <a:latin typeface="+mj-lt"/>
                <a:ea typeface="+mj-ea"/>
                <a:cs typeface="+mj-cs"/>
              </a:rPr>
              <a:t> study provides no-cost tumor sequencing for ALL advanced cancer patients</a:t>
            </a:r>
          </a:p>
          <a:p>
            <a:pPr marL="171450" indent="-171450">
              <a:lnSpc>
                <a:spcPct val="100000"/>
              </a:lnSpc>
              <a:spcAft>
                <a:spcPts val="600"/>
              </a:spcAft>
              <a:buFont typeface="Arial" panose="020B0604020202020204" pitchFamily="34" charset="0"/>
              <a:buChar char="•"/>
            </a:pPr>
            <a:r>
              <a:rPr lang="en-US" sz="1200" spc="100" baseline="0" dirty="0">
                <a:solidFill>
                  <a:schemeClr val="tx1">
                    <a:lumMod val="50000"/>
                    <a:lumOff val="50000"/>
                  </a:schemeClr>
                </a:solidFill>
                <a:latin typeface="+mj-lt"/>
                <a:ea typeface="+mj-ea"/>
                <a:cs typeface="+mj-cs"/>
              </a:rPr>
              <a:t>State-of-the-art CLIA</a:t>
            </a:r>
            <a:r>
              <a:rPr lang="en-US" sz="1200" spc="100" dirty="0">
                <a:solidFill>
                  <a:schemeClr val="tx1">
                    <a:lumMod val="50000"/>
                    <a:lumOff val="50000"/>
                  </a:schemeClr>
                </a:solidFill>
                <a:latin typeface="+mj-lt"/>
                <a:ea typeface="+mj-ea"/>
                <a:cs typeface="+mj-cs"/>
              </a:rPr>
              <a:t> NGS testing – </a:t>
            </a:r>
            <a:r>
              <a:rPr lang="en-US" sz="1200" spc="100" dirty="0" err="1">
                <a:solidFill>
                  <a:schemeClr val="tx1">
                    <a:lumMod val="50000"/>
                    <a:lumOff val="50000"/>
                  </a:schemeClr>
                </a:solidFill>
                <a:latin typeface="+mj-lt"/>
                <a:ea typeface="+mj-ea"/>
                <a:cs typeface="+mj-cs"/>
              </a:rPr>
              <a:t>StrataNGS</a:t>
            </a:r>
            <a:r>
              <a:rPr lang="en-US" sz="1200" spc="100" dirty="0">
                <a:solidFill>
                  <a:schemeClr val="tx1">
                    <a:lumMod val="50000"/>
                    <a:lumOff val="50000"/>
                  </a:schemeClr>
                </a:solidFill>
                <a:latin typeface="+mj-lt"/>
                <a:ea typeface="+mj-ea"/>
                <a:cs typeface="+mj-cs"/>
              </a:rPr>
              <a:t>™</a:t>
            </a:r>
          </a:p>
          <a:p>
            <a:pPr marL="171450" indent="-171450">
              <a:lnSpc>
                <a:spcPct val="100000"/>
              </a:lnSpc>
              <a:buFont typeface="Arial" panose="020B0604020202020204" pitchFamily="34" charset="0"/>
              <a:buChar char="•"/>
            </a:pPr>
            <a:endParaRPr lang="en-US" sz="1200" spc="100" dirty="0">
              <a:solidFill>
                <a:schemeClr val="tx1">
                  <a:lumMod val="50000"/>
                  <a:lumOff val="50000"/>
                </a:schemeClr>
              </a:solidFill>
              <a:latin typeface="+mj-lt"/>
              <a:ea typeface="+mj-ea"/>
              <a:cs typeface="+mj-cs"/>
            </a:endParaRPr>
          </a:p>
          <a:p>
            <a:pPr marL="171450" indent="-171450">
              <a:lnSpc>
                <a:spcPct val="100000"/>
              </a:lnSpc>
              <a:buFont typeface="Arial" panose="020B0604020202020204" pitchFamily="34" charset="0"/>
              <a:buChar char="•"/>
            </a:pPr>
            <a:endParaRPr lang="en-US" sz="1200" kern="1200" cap="none" spc="100" baseline="0" dirty="0">
              <a:solidFill>
                <a:schemeClr val="tx1">
                  <a:lumMod val="50000"/>
                  <a:lumOff val="50000"/>
                </a:schemeClr>
              </a:solidFill>
              <a:latin typeface="+mj-lt"/>
              <a:ea typeface="+mj-ea"/>
              <a:cs typeface="+mj-cs"/>
            </a:endParaRPr>
          </a:p>
        </p:txBody>
      </p:sp>
      <p:sp>
        <p:nvSpPr>
          <p:cNvPr id="26" name="TextBox 25"/>
          <p:cNvSpPr txBox="1"/>
          <p:nvPr/>
        </p:nvSpPr>
        <p:spPr>
          <a:xfrm>
            <a:off x="5764831" y="5408237"/>
            <a:ext cx="3229489" cy="914400"/>
          </a:xfrm>
          <a:prstGeom prst="rect">
            <a:avLst/>
          </a:prstGeom>
        </p:spPr>
        <p:txBody>
          <a:bodyPr vert="horz" wrap="none" lIns="91440" tIns="45720" rIns="91440" bIns="45720" rtlCol="0" anchor="t" anchorCtr="0">
            <a:noAutofit/>
          </a:bodyPr>
          <a:lstStyle/>
          <a:p>
            <a:pPr marL="171450" indent="-171450">
              <a:lnSpc>
                <a:spcPct val="100000"/>
              </a:lnSpc>
              <a:buFont typeface="Arial" panose="020B0604020202020204" pitchFamily="34" charset="0"/>
              <a:buChar char="•"/>
            </a:pPr>
            <a:r>
              <a:rPr lang="en-US" sz="1200" kern="1200" cap="none" spc="100" baseline="0" dirty="0">
                <a:solidFill>
                  <a:schemeClr val="tx1">
                    <a:lumMod val="50000"/>
                    <a:lumOff val="50000"/>
                  </a:schemeClr>
                </a:solidFill>
                <a:latin typeface="+mj-lt"/>
                <a:ea typeface="+mj-ea"/>
                <a:cs typeface="+mj-cs"/>
              </a:rPr>
              <a:t>Best-in-class</a:t>
            </a:r>
            <a:r>
              <a:rPr lang="en-US" sz="1200" spc="100" dirty="0">
                <a:solidFill>
                  <a:schemeClr val="tx1">
                    <a:lumMod val="50000"/>
                    <a:lumOff val="50000"/>
                  </a:schemeClr>
                </a:solidFill>
                <a:latin typeface="+mj-lt"/>
                <a:ea typeface="+mj-ea"/>
                <a:cs typeface="+mj-cs"/>
              </a:rPr>
              <a:t> pharma trials</a:t>
            </a:r>
          </a:p>
          <a:p>
            <a:pPr marL="171450" indent="-171450">
              <a:lnSpc>
                <a:spcPct val="100000"/>
              </a:lnSpc>
              <a:buFont typeface="Arial" panose="020B0604020202020204" pitchFamily="34" charset="0"/>
              <a:buChar char="•"/>
            </a:pPr>
            <a:r>
              <a:rPr lang="en-US" sz="1200" kern="1200" cap="none" spc="100" baseline="0" dirty="0">
                <a:solidFill>
                  <a:schemeClr val="tx1">
                    <a:lumMod val="50000"/>
                    <a:lumOff val="50000"/>
                  </a:schemeClr>
                </a:solidFill>
                <a:latin typeface="+mj-lt"/>
                <a:ea typeface="+mj-ea"/>
                <a:cs typeface="+mj-cs"/>
              </a:rPr>
              <a:t>Most</a:t>
            </a:r>
            <a:r>
              <a:rPr lang="en-US" sz="1200" kern="1200" cap="none" spc="100" dirty="0">
                <a:solidFill>
                  <a:schemeClr val="tx1">
                    <a:lumMod val="50000"/>
                    <a:lumOff val="50000"/>
                  </a:schemeClr>
                </a:solidFill>
                <a:latin typeface="+mj-lt"/>
                <a:ea typeface="+mj-ea"/>
                <a:cs typeface="+mj-cs"/>
              </a:rPr>
              <a:t> compelling early data</a:t>
            </a:r>
          </a:p>
        </p:txBody>
      </p:sp>
      <p:sp>
        <p:nvSpPr>
          <p:cNvPr id="15" name="TextBox 14">
            <a:extLst>
              <a:ext uri="{FF2B5EF4-FFF2-40B4-BE49-F238E27FC236}">
                <a16:creationId xmlns:a16="http://schemas.microsoft.com/office/drawing/2014/main" id="{5C012767-A98F-4CC5-B6E4-00B8D8F008C0}"/>
              </a:ext>
            </a:extLst>
          </p:cNvPr>
          <p:cNvSpPr txBox="1"/>
          <p:nvPr/>
        </p:nvSpPr>
        <p:spPr>
          <a:xfrm>
            <a:off x="1407392" y="1134410"/>
            <a:ext cx="6677149" cy="914400"/>
          </a:xfrm>
          <a:prstGeom prst="rect">
            <a:avLst/>
          </a:prstGeom>
        </p:spPr>
        <p:txBody>
          <a:bodyPr vert="horz" wrap="square" lIns="91440" tIns="45720" rIns="91440" bIns="45720" rtlCol="0" anchor="t" anchorCtr="0">
            <a:noAutofit/>
          </a:bodyPr>
          <a:lstStyle/>
          <a:p>
            <a:pPr>
              <a:lnSpc>
                <a:spcPct val="100000"/>
              </a:lnSpc>
            </a:pPr>
            <a:r>
              <a:rPr lang="en-US" sz="1600" b="1" i="1" dirty="0">
                <a:solidFill>
                  <a:srgbClr val="C00000"/>
                </a:solidFill>
              </a:rPr>
              <a:t>100,000</a:t>
            </a:r>
            <a:r>
              <a:rPr lang="en-US" sz="1600" i="1" dirty="0">
                <a:solidFill>
                  <a:schemeClr val="tx1">
                    <a:lumMod val="50000"/>
                    <a:lumOff val="50000"/>
                  </a:schemeClr>
                </a:solidFill>
              </a:rPr>
              <a:t> advanced solid tumor patients for screening, with biomarker-positive patients matched to relevant therapeutic protocols</a:t>
            </a:r>
          </a:p>
          <a:p>
            <a:pPr>
              <a:lnSpc>
                <a:spcPct val="100000"/>
              </a:lnSpc>
            </a:pPr>
            <a:endParaRPr lang="en-US" sz="1400" i="1" kern="1200" cap="none" spc="100" baseline="0" dirty="0">
              <a:solidFill>
                <a:schemeClr val="bg1">
                  <a:lumMod val="50000"/>
                </a:schemeClr>
              </a:solidFill>
              <a:latin typeface="+mj-lt"/>
              <a:ea typeface="+mj-ea"/>
              <a:cs typeface="+mj-cs"/>
            </a:endParaRPr>
          </a:p>
        </p:txBody>
      </p:sp>
    </p:spTree>
    <p:extLst>
      <p:ext uri="{BB962C8B-B14F-4D97-AF65-F5344CB8AC3E}">
        <p14:creationId xmlns:p14="http://schemas.microsoft.com/office/powerpoint/2010/main" val="3967726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6AD500-631B-470F-839A-00348B1667B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b="65031"/>
          <a:stretch/>
        </p:blipFill>
        <p:spPr>
          <a:xfrm>
            <a:off x="0" y="-58787"/>
            <a:ext cx="9144000" cy="1773288"/>
          </a:xfrm>
          <a:prstGeom prst="rect">
            <a:avLst/>
          </a:prstGeom>
        </p:spPr>
      </p:pic>
      <p:sp>
        <p:nvSpPr>
          <p:cNvPr id="5" name="AutoShape 2" descr="Image result for strata oncology"/>
          <p:cNvSpPr>
            <a:spLocks noChangeAspect="1" noChangeArrowheads="1"/>
          </p:cNvSpPr>
          <p:nvPr/>
        </p:nvSpPr>
        <p:spPr bwMode="auto">
          <a:xfrm>
            <a:off x="4419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Stratify Prostate"/>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Content Placeholder 3">
            <a:extLst>
              <a:ext uri="{FF2B5EF4-FFF2-40B4-BE49-F238E27FC236}">
                <a16:creationId xmlns:a16="http://schemas.microsoft.com/office/drawing/2014/main" id="{AD3A9E50-89FB-45DE-B97E-0643C556F970}"/>
              </a:ext>
            </a:extLst>
          </p:cNvPr>
          <p:cNvSpPr txBox="1">
            <a:spLocks/>
          </p:cNvSpPr>
          <p:nvPr/>
        </p:nvSpPr>
        <p:spPr>
          <a:xfrm>
            <a:off x="0" y="1409113"/>
            <a:ext cx="6891240" cy="694096"/>
          </a:xfrm>
          <a:prstGeom prst="rect">
            <a:avLst/>
          </a:prstGeom>
          <a:solidFill>
            <a:srgbClr val="005677"/>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spc="200" dirty="0">
                <a:solidFill>
                  <a:schemeClr val="bg1"/>
                </a:solidFill>
              </a:rPr>
              <a:t>No-cost Tumor Sequencing and Clinical Trial Options for 10,000 Men with Metastatic Prostate Cancer</a:t>
            </a:r>
          </a:p>
        </p:txBody>
      </p:sp>
      <p:sp>
        <p:nvSpPr>
          <p:cNvPr id="2" name="Rectangle 1">
            <a:extLst>
              <a:ext uri="{FF2B5EF4-FFF2-40B4-BE49-F238E27FC236}">
                <a16:creationId xmlns:a16="http://schemas.microsoft.com/office/drawing/2014/main" id="{A424E799-08FE-4A42-8EBF-36A963F397C7}"/>
              </a:ext>
            </a:extLst>
          </p:cNvPr>
          <p:cNvSpPr/>
          <p:nvPr/>
        </p:nvSpPr>
        <p:spPr>
          <a:xfrm>
            <a:off x="0" y="6117633"/>
            <a:ext cx="9144000" cy="740367"/>
          </a:xfrm>
          <a:prstGeom prst="rect">
            <a:avLst/>
          </a:prstGeom>
          <a:solidFill>
            <a:srgbClr val="00567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5677"/>
              </a:solidFill>
            </a:endParaRPr>
          </a:p>
        </p:txBody>
      </p:sp>
      <p:pic>
        <p:nvPicPr>
          <p:cNvPr id="4" name="Picture 3">
            <a:extLst>
              <a:ext uri="{FF2B5EF4-FFF2-40B4-BE49-F238E27FC236}">
                <a16:creationId xmlns:a16="http://schemas.microsoft.com/office/drawing/2014/main" id="{C827CB92-6DE4-4474-848B-127DA45C5B72}"/>
              </a:ext>
            </a:extLst>
          </p:cNvPr>
          <p:cNvPicPr>
            <a:picLocks noChangeAspect="1"/>
          </p:cNvPicPr>
          <p:nvPr/>
        </p:nvPicPr>
        <p:blipFill>
          <a:blip r:embed="rId4">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139745" y="6240042"/>
            <a:ext cx="755970" cy="491550"/>
          </a:xfrm>
          <a:prstGeom prst="rect">
            <a:avLst/>
          </a:prstGeom>
        </p:spPr>
      </p:pic>
      <p:pic>
        <p:nvPicPr>
          <p:cNvPr id="19" name="Picture 18">
            <a:extLst>
              <a:ext uri="{FF2B5EF4-FFF2-40B4-BE49-F238E27FC236}">
                <a16:creationId xmlns:a16="http://schemas.microsoft.com/office/drawing/2014/main" id="{4046D8AF-3A3D-4401-A538-A0D59E877A1F}"/>
              </a:ext>
            </a:extLst>
          </p:cNvPr>
          <p:cNvPicPr>
            <a:picLocks noChangeAspect="1"/>
          </p:cNvPicPr>
          <p:nvPr/>
        </p:nvPicPr>
        <p:blipFill>
          <a:blip r:embed="rId6"/>
          <a:stretch>
            <a:fillRect/>
          </a:stretch>
        </p:blipFill>
        <p:spPr>
          <a:xfrm>
            <a:off x="4445922" y="6256668"/>
            <a:ext cx="1391605" cy="436812"/>
          </a:xfrm>
          <a:prstGeom prst="rect">
            <a:avLst/>
          </a:prstGeom>
        </p:spPr>
      </p:pic>
      <p:pic>
        <p:nvPicPr>
          <p:cNvPr id="6" name="Picture 5">
            <a:extLst>
              <a:ext uri="{FF2B5EF4-FFF2-40B4-BE49-F238E27FC236}">
                <a16:creationId xmlns:a16="http://schemas.microsoft.com/office/drawing/2014/main" id="{7F62BF8F-42F2-41F7-ADDE-616A1F88F9BE}"/>
              </a:ext>
            </a:extLst>
          </p:cNvPr>
          <p:cNvPicPr>
            <a:picLocks noChangeAspect="1"/>
          </p:cNvPicPr>
          <p:nvPr/>
        </p:nvPicPr>
        <p:blipFill>
          <a:blip r:embed="rId7"/>
          <a:stretch>
            <a:fillRect/>
          </a:stretch>
        </p:blipFill>
        <p:spPr>
          <a:xfrm>
            <a:off x="135197" y="99509"/>
            <a:ext cx="1667225" cy="498475"/>
          </a:xfrm>
          <a:prstGeom prst="rect">
            <a:avLst/>
          </a:prstGeom>
        </p:spPr>
      </p:pic>
      <p:pic>
        <p:nvPicPr>
          <p:cNvPr id="12" name="Picture 11" descr="Flaherty-1.2x1.4.jpg">
            <a:extLst>
              <a:ext uri="{FF2B5EF4-FFF2-40B4-BE49-F238E27FC236}">
                <a16:creationId xmlns:a16="http://schemas.microsoft.com/office/drawing/2014/main" id="{6E99D030-F173-4C07-92C2-80ACE74DB11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635901" y="2451075"/>
            <a:ext cx="1006717" cy="1174503"/>
          </a:xfrm>
          <a:prstGeom prst="rect">
            <a:avLst/>
          </a:prstGeom>
        </p:spPr>
      </p:pic>
      <p:sp>
        <p:nvSpPr>
          <p:cNvPr id="15" name="Content Placeholder 5">
            <a:extLst>
              <a:ext uri="{FF2B5EF4-FFF2-40B4-BE49-F238E27FC236}">
                <a16:creationId xmlns:a16="http://schemas.microsoft.com/office/drawing/2014/main" id="{1E98982E-8D9B-41B7-9FE9-9568BB5D972E}"/>
              </a:ext>
            </a:extLst>
          </p:cNvPr>
          <p:cNvSpPr txBox="1">
            <a:spLocks/>
          </p:cNvSpPr>
          <p:nvPr/>
        </p:nvSpPr>
        <p:spPr>
          <a:xfrm>
            <a:off x="5736001" y="2400275"/>
            <a:ext cx="3025444" cy="15997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spc="100" dirty="0">
                <a:solidFill>
                  <a:schemeClr val="tx1">
                    <a:lumMod val="75000"/>
                    <a:lumOff val="25000"/>
                  </a:schemeClr>
                </a:solidFill>
              </a:rPr>
              <a:t>Keith Flaherty, MD</a:t>
            </a:r>
          </a:p>
          <a:p>
            <a:pPr marL="0" indent="0">
              <a:buNone/>
            </a:pPr>
            <a:r>
              <a:rPr lang="en-US" sz="1000" kern="0" spc="100" dirty="0">
                <a:solidFill>
                  <a:schemeClr val="bg1">
                    <a:lumMod val="50000"/>
                  </a:schemeClr>
                </a:solidFill>
              </a:rPr>
              <a:t>Director of Developmental Therapeutics Program, Massachusetts General </a:t>
            </a:r>
          </a:p>
          <a:p>
            <a:pPr marL="0" indent="0">
              <a:lnSpc>
                <a:spcPct val="120000"/>
              </a:lnSpc>
              <a:buNone/>
            </a:pPr>
            <a:r>
              <a:rPr lang="en-US" sz="1000" kern="0" spc="100" dirty="0">
                <a:solidFill>
                  <a:schemeClr val="bg1">
                    <a:lumMod val="50000"/>
                  </a:schemeClr>
                </a:solidFill>
              </a:rPr>
              <a:t>Professor, Harvard Medical School </a:t>
            </a:r>
          </a:p>
          <a:p>
            <a:pPr marL="0" indent="0">
              <a:lnSpc>
                <a:spcPct val="120000"/>
              </a:lnSpc>
              <a:buNone/>
            </a:pPr>
            <a:r>
              <a:rPr lang="en-US" sz="1000" kern="0" spc="100" dirty="0">
                <a:solidFill>
                  <a:schemeClr val="bg1">
                    <a:lumMod val="50000"/>
                  </a:schemeClr>
                </a:solidFill>
              </a:rPr>
              <a:t>Principal Investigator, NCI MATCH</a:t>
            </a:r>
          </a:p>
          <a:p>
            <a:pPr marL="0" indent="0">
              <a:lnSpc>
                <a:spcPct val="120000"/>
              </a:lnSpc>
              <a:buNone/>
            </a:pPr>
            <a:r>
              <a:rPr lang="en-US" sz="1000" kern="0" spc="100" dirty="0">
                <a:solidFill>
                  <a:schemeClr val="bg1">
                    <a:lumMod val="50000"/>
                  </a:schemeClr>
                </a:solidFill>
              </a:rPr>
              <a:t>Co-founder; Chair, Clinical Advisory </a:t>
            </a:r>
            <a:br>
              <a:rPr lang="en-US" sz="1000" kern="0" spc="100" dirty="0">
                <a:solidFill>
                  <a:schemeClr val="bg1">
                    <a:lumMod val="50000"/>
                  </a:schemeClr>
                </a:solidFill>
              </a:rPr>
            </a:br>
            <a:r>
              <a:rPr lang="en-US" sz="1000" kern="0" spc="100" dirty="0">
                <a:solidFill>
                  <a:schemeClr val="bg1">
                    <a:lumMod val="50000"/>
                  </a:schemeClr>
                </a:solidFill>
              </a:rPr>
              <a:t>Board, Strata Oncology</a:t>
            </a:r>
          </a:p>
        </p:txBody>
      </p:sp>
      <p:sp>
        <p:nvSpPr>
          <p:cNvPr id="16" name="Content Placeholder 5">
            <a:extLst>
              <a:ext uri="{FF2B5EF4-FFF2-40B4-BE49-F238E27FC236}">
                <a16:creationId xmlns:a16="http://schemas.microsoft.com/office/drawing/2014/main" id="{6936597C-6850-42EA-B3C1-7C1EFE95C5EC}"/>
              </a:ext>
            </a:extLst>
          </p:cNvPr>
          <p:cNvSpPr txBox="1">
            <a:spLocks/>
          </p:cNvSpPr>
          <p:nvPr/>
        </p:nvSpPr>
        <p:spPr>
          <a:xfrm>
            <a:off x="5736001" y="4241398"/>
            <a:ext cx="2828879" cy="162554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spc="100" dirty="0">
                <a:solidFill>
                  <a:schemeClr val="tx1">
                    <a:lumMod val="75000"/>
                    <a:lumOff val="25000"/>
                  </a:schemeClr>
                </a:solidFill>
              </a:rPr>
              <a:t>Scott Tomlins, MD, PhD </a:t>
            </a:r>
            <a:endParaRPr lang="en-US" sz="800" kern="0" dirty="0">
              <a:solidFill>
                <a:schemeClr val="bg1">
                  <a:lumMod val="50000"/>
                </a:schemeClr>
              </a:solidFill>
            </a:endParaRPr>
          </a:p>
          <a:p>
            <a:pPr marL="0" indent="0">
              <a:buNone/>
            </a:pPr>
            <a:r>
              <a:rPr lang="en-US" sz="1000" kern="0" spc="100" dirty="0">
                <a:solidFill>
                  <a:schemeClr val="bg1">
                    <a:lumMod val="50000"/>
                  </a:schemeClr>
                </a:solidFill>
              </a:rPr>
              <a:t>Assistant Professor, Pathology and Urology, University of Michigan Medical School </a:t>
            </a:r>
          </a:p>
          <a:p>
            <a:pPr marL="0" indent="0">
              <a:lnSpc>
                <a:spcPct val="120000"/>
              </a:lnSpc>
              <a:buNone/>
            </a:pPr>
            <a:r>
              <a:rPr lang="en-US" sz="1000" kern="0" spc="100" dirty="0">
                <a:solidFill>
                  <a:schemeClr val="bg1">
                    <a:lumMod val="50000"/>
                  </a:schemeClr>
                </a:solidFill>
              </a:rPr>
              <a:t>Michigan Center for Translational Pathology </a:t>
            </a:r>
          </a:p>
          <a:p>
            <a:pPr marL="0" indent="0">
              <a:lnSpc>
                <a:spcPct val="120000"/>
              </a:lnSpc>
              <a:buNone/>
            </a:pPr>
            <a:r>
              <a:rPr lang="en-US" sz="1000" kern="0" spc="100" dirty="0">
                <a:solidFill>
                  <a:schemeClr val="bg1">
                    <a:lumMod val="50000"/>
                  </a:schemeClr>
                </a:solidFill>
              </a:rPr>
              <a:t>Co-founder; Laboratory Director, Strata Oncology</a:t>
            </a:r>
          </a:p>
        </p:txBody>
      </p:sp>
      <p:pic>
        <p:nvPicPr>
          <p:cNvPr id="17" name="Picture 16">
            <a:extLst>
              <a:ext uri="{FF2B5EF4-FFF2-40B4-BE49-F238E27FC236}">
                <a16:creationId xmlns:a16="http://schemas.microsoft.com/office/drawing/2014/main" id="{7A1BAEB5-CFF5-496A-BD3D-0B1105961740}"/>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648838" y="4298191"/>
            <a:ext cx="1006717" cy="1254769"/>
          </a:xfrm>
          <a:prstGeom prst="rect">
            <a:avLst/>
          </a:prstGeom>
        </p:spPr>
      </p:pic>
      <p:sp>
        <p:nvSpPr>
          <p:cNvPr id="18" name="Content Placeholder 5">
            <a:extLst>
              <a:ext uri="{FF2B5EF4-FFF2-40B4-BE49-F238E27FC236}">
                <a16:creationId xmlns:a16="http://schemas.microsoft.com/office/drawing/2014/main" id="{A09153E8-BD2C-4CC4-9E59-3537C3E2EA64}"/>
              </a:ext>
            </a:extLst>
          </p:cNvPr>
          <p:cNvSpPr txBox="1">
            <a:spLocks/>
          </p:cNvSpPr>
          <p:nvPr/>
        </p:nvSpPr>
        <p:spPr>
          <a:xfrm>
            <a:off x="1432026" y="2400275"/>
            <a:ext cx="2977414" cy="156442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spc="100" dirty="0">
                <a:solidFill>
                  <a:schemeClr val="tx1">
                    <a:lumMod val="75000"/>
                    <a:lumOff val="25000"/>
                  </a:schemeClr>
                </a:solidFill>
              </a:rPr>
              <a:t>Eric Small, MD</a:t>
            </a:r>
          </a:p>
          <a:p>
            <a:pPr marL="0" indent="0">
              <a:lnSpc>
                <a:spcPct val="120000"/>
              </a:lnSpc>
              <a:buNone/>
            </a:pPr>
            <a:r>
              <a:rPr lang="en-US" sz="1000" kern="0" spc="100" dirty="0">
                <a:solidFill>
                  <a:schemeClr val="bg1">
                    <a:lumMod val="50000"/>
                  </a:schemeClr>
                </a:solidFill>
              </a:rPr>
              <a:t>Professor of Medicine; Urology; and Chief, Division of Hematology/Oncology, UCSF</a:t>
            </a:r>
          </a:p>
          <a:p>
            <a:pPr marL="0" indent="0">
              <a:lnSpc>
                <a:spcPct val="120000"/>
              </a:lnSpc>
              <a:buNone/>
            </a:pPr>
            <a:r>
              <a:rPr lang="en-US" sz="1000" kern="0" spc="100" dirty="0">
                <a:solidFill>
                  <a:schemeClr val="bg1">
                    <a:lumMod val="50000"/>
                  </a:schemeClr>
                </a:solidFill>
              </a:rPr>
              <a:t>Deputy Director; Prostate Cancer Program Leader, UCSF Helen Diller Family Comprehensive Cancer Center</a:t>
            </a:r>
          </a:p>
        </p:txBody>
      </p:sp>
      <p:pic>
        <p:nvPicPr>
          <p:cNvPr id="20" name="Picture 19">
            <a:extLst>
              <a:ext uri="{FF2B5EF4-FFF2-40B4-BE49-F238E27FC236}">
                <a16:creationId xmlns:a16="http://schemas.microsoft.com/office/drawing/2014/main" id="{0FC0CCA8-964F-4DA3-A05A-01B147643DF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67275" y="2451075"/>
            <a:ext cx="988550" cy="1220432"/>
          </a:xfrm>
          <a:prstGeom prst="rect">
            <a:avLst/>
          </a:prstGeom>
        </p:spPr>
      </p:pic>
      <p:pic>
        <p:nvPicPr>
          <p:cNvPr id="21" name="Picture 20">
            <a:extLst>
              <a:ext uri="{FF2B5EF4-FFF2-40B4-BE49-F238E27FC236}">
                <a16:creationId xmlns:a16="http://schemas.microsoft.com/office/drawing/2014/main" id="{AB901FD2-F5D6-4730-B628-C5A5BD0EF3AA}"/>
              </a:ext>
            </a:extLst>
          </p:cNvPr>
          <p:cNvPicPr>
            <a:picLocks noChangeAspect="1"/>
          </p:cNvPicPr>
          <p:nvPr/>
        </p:nvPicPr>
        <p:blipFill>
          <a:blip r:embed="rId11"/>
          <a:stretch>
            <a:fillRect/>
          </a:stretch>
        </p:blipFill>
        <p:spPr>
          <a:xfrm>
            <a:off x="367275" y="4298191"/>
            <a:ext cx="1012857" cy="1215428"/>
          </a:xfrm>
          <a:prstGeom prst="rect">
            <a:avLst/>
          </a:prstGeom>
        </p:spPr>
      </p:pic>
      <p:sp>
        <p:nvSpPr>
          <p:cNvPr id="22" name="Content Placeholder 5">
            <a:extLst>
              <a:ext uri="{FF2B5EF4-FFF2-40B4-BE49-F238E27FC236}">
                <a16:creationId xmlns:a16="http://schemas.microsoft.com/office/drawing/2014/main" id="{C07FBC3E-E65C-4142-B5BB-74D0761AA625}"/>
              </a:ext>
            </a:extLst>
          </p:cNvPr>
          <p:cNvSpPr txBox="1">
            <a:spLocks/>
          </p:cNvSpPr>
          <p:nvPr/>
        </p:nvSpPr>
        <p:spPr>
          <a:xfrm>
            <a:off x="1432026" y="4241398"/>
            <a:ext cx="2784374" cy="133879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spc="100" dirty="0">
                <a:solidFill>
                  <a:schemeClr val="tx1">
                    <a:lumMod val="75000"/>
                    <a:lumOff val="25000"/>
                  </a:schemeClr>
                </a:solidFill>
              </a:rPr>
              <a:t>Felix Feng, MD</a:t>
            </a:r>
          </a:p>
          <a:p>
            <a:pPr marL="0" indent="0">
              <a:lnSpc>
                <a:spcPct val="120000"/>
              </a:lnSpc>
              <a:buNone/>
            </a:pPr>
            <a:r>
              <a:rPr lang="en-US" sz="1000" kern="0" spc="100" dirty="0">
                <a:solidFill>
                  <a:schemeClr val="bg1">
                    <a:lumMod val="50000"/>
                  </a:schemeClr>
                </a:solidFill>
              </a:rPr>
              <a:t>Associate Professor of Radiation Oncology; Urology; Vice Chair for Faculty Development and Director of Translational Research, Department of Radiation Oncology, UCSF</a:t>
            </a:r>
          </a:p>
        </p:txBody>
      </p:sp>
    </p:spTree>
    <p:extLst>
      <p:ext uri="{BB962C8B-B14F-4D97-AF65-F5344CB8AC3E}">
        <p14:creationId xmlns:p14="http://schemas.microsoft.com/office/powerpoint/2010/main" val="3865850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6AD500-631B-470F-839A-00348B1667B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b="65031"/>
          <a:stretch/>
        </p:blipFill>
        <p:spPr>
          <a:xfrm>
            <a:off x="0" y="-58787"/>
            <a:ext cx="9144000" cy="1773288"/>
          </a:xfrm>
          <a:prstGeom prst="rect">
            <a:avLst/>
          </a:prstGeom>
        </p:spPr>
      </p:pic>
      <p:sp>
        <p:nvSpPr>
          <p:cNvPr id="5" name="AutoShape 2" descr="Image result for strata oncology"/>
          <p:cNvSpPr>
            <a:spLocks noChangeAspect="1" noChangeArrowheads="1"/>
          </p:cNvSpPr>
          <p:nvPr/>
        </p:nvSpPr>
        <p:spPr bwMode="auto">
          <a:xfrm>
            <a:off x="4419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Stratify Prostate"/>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6ACC55C7-FCF2-4842-947B-427445FA6A9E}"/>
              </a:ext>
            </a:extLst>
          </p:cNvPr>
          <p:cNvSpPr txBox="1">
            <a:spLocks/>
          </p:cNvSpPr>
          <p:nvPr/>
        </p:nvSpPr>
        <p:spPr>
          <a:xfrm>
            <a:off x="960959" y="2425508"/>
            <a:ext cx="7222081" cy="2044205"/>
          </a:xfrm>
          <a:prstGeom prst="rect">
            <a:avLst/>
          </a:prstGeom>
          <a:solidFill>
            <a:schemeClr val="bg1">
              <a:alpha val="61000"/>
            </a:schemeClr>
          </a:solidFill>
          <a:ln>
            <a:solidFill>
              <a:schemeClr val="bg1">
                <a:lumMod val="85000"/>
              </a:schemeClr>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None/>
            </a:pPr>
            <a:r>
              <a:rPr lang="en-US" sz="1600" spc="200" dirty="0">
                <a:solidFill>
                  <a:srgbClr val="214960"/>
                </a:solidFill>
              </a:rPr>
              <a:t>PROGRAM AIMS</a:t>
            </a:r>
          </a:p>
          <a:p>
            <a:pPr>
              <a:spcAft>
                <a:spcPts val="1200"/>
              </a:spcAft>
              <a:buFont typeface="Arial"/>
              <a:buAutoNum type="arabicPeriod"/>
            </a:pPr>
            <a:r>
              <a:rPr lang="en-US" sz="1400" spc="50" dirty="0">
                <a:solidFill>
                  <a:schemeClr val="tx1">
                    <a:lumMod val="75000"/>
                    <a:lumOff val="25000"/>
                  </a:schemeClr>
                </a:solidFill>
              </a:rPr>
              <a:t>Expand access to tumor sequencing for men with metastatic prostate cancer</a:t>
            </a:r>
          </a:p>
          <a:p>
            <a:pPr>
              <a:spcAft>
                <a:spcPts val="1200"/>
              </a:spcAft>
              <a:buFont typeface="Arial"/>
              <a:buAutoNum type="arabicPeriod"/>
            </a:pPr>
            <a:r>
              <a:rPr lang="en-US" sz="1400" spc="50" dirty="0">
                <a:solidFill>
                  <a:schemeClr val="tx1">
                    <a:lumMod val="75000"/>
                    <a:lumOff val="25000"/>
                  </a:schemeClr>
                </a:solidFill>
              </a:rPr>
              <a:t>Accelerate enrollment of select precision medicine clinical trials in advanced prostate cancer (rucaparib for BRCA and ATM-mutants)</a:t>
            </a:r>
          </a:p>
          <a:p>
            <a:pPr>
              <a:spcAft>
                <a:spcPts val="1200"/>
              </a:spcAft>
              <a:buFont typeface="Arial"/>
              <a:buAutoNum type="arabicPeriod"/>
            </a:pPr>
            <a:r>
              <a:rPr lang="en-US" sz="1400" spc="50" dirty="0">
                <a:solidFill>
                  <a:schemeClr val="tx1">
                    <a:lumMod val="75000"/>
                    <a:lumOff val="25000"/>
                  </a:schemeClr>
                </a:solidFill>
              </a:rPr>
              <a:t>Catalyze new studies for patients harboring other targetable alterations</a:t>
            </a:r>
            <a:endParaRPr lang="en-US" sz="3600" spc="50" dirty="0">
              <a:solidFill>
                <a:schemeClr val="tx1">
                  <a:lumMod val="75000"/>
                  <a:lumOff val="25000"/>
                </a:schemeClr>
              </a:solidFill>
            </a:endParaRPr>
          </a:p>
        </p:txBody>
      </p:sp>
      <p:sp>
        <p:nvSpPr>
          <p:cNvPr id="14" name="TextBox 13">
            <a:extLst>
              <a:ext uri="{FF2B5EF4-FFF2-40B4-BE49-F238E27FC236}">
                <a16:creationId xmlns:a16="http://schemas.microsoft.com/office/drawing/2014/main" id="{CB228410-DC4C-47E8-827C-6EE0C4D4007C}"/>
              </a:ext>
            </a:extLst>
          </p:cNvPr>
          <p:cNvSpPr txBox="1"/>
          <p:nvPr/>
        </p:nvSpPr>
        <p:spPr>
          <a:xfrm>
            <a:off x="981598" y="4794576"/>
            <a:ext cx="7257011" cy="914400"/>
          </a:xfrm>
          <a:prstGeom prst="rect">
            <a:avLst/>
          </a:prstGeom>
        </p:spPr>
        <p:txBody>
          <a:bodyPr vert="horz" wrap="none" lIns="91440" tIns="45720" rIns="91440" bIns="45720" rtlCol="0" anchor="t" anchorCtr="0">
            <a:noAutofit/>
          </a:bodyPr>
          <a:lstStyle/>
          <a:p>
            <a:pPr algn="ctr">
              <a:lnSpc>
                <a:spcPct val="100000"/>
              </a:lnSpc>
            </a:pPr>
            <a:r>
              <a:rPr lang="en-US" sz="1600" spc="100" dirty="0">
                <a:solidFill>
                  <a:srgbClr val="005677"/>
                </a:solidFill>
                <a:latin typeface="+mj-lt"/>
                <a:ea typeface="+mj-ea"/>
                <a:cs typeface="+mj-cs"/>
              </a:rPr>
              <a:t>ELIGIBLE PATIENTS</a:t>
            </a:r>
          </a:p>
          <a:p>
            <a:pPr marL="171450" indent="-171450">
              <a:lnSpc>
                <a:spcPct val="150000"/>
              </a:lnSpc>
              <a:buFont typeface="Arial" panose="020B0604020202020204" pitchFamily="34" charset="0"/>
              <a:buChar char="•"/>
            </a:pPr>
            <a:r>
              <a:rPr lang="en-US" sz="1400" spc="100" dirty="0">
                <a:solidFill>
                  <a:schemeClr val="tx1">
                    <a:lumMod val="75000"/>
                    <a:lumOff val="25000"/>
                  </a:schemeClr>
                </a:solidFill>
                <a:latin typeface="+mj-lt"/>
                <a:ea typeface="+mj-ea"/>
                <a:cs typeface="+mj-cs"/>
              </a:rPr>
              <a:t>Metastatic prostate cancer; hormone-refractory or hormone-sensitive</a:t>
            </a:r>
          </a:p>
          <a:p>
            <a:pPr marL="171450" indent="-171450">
              <a:lnSpc>
                <a:spcPct val="150000"/>
              </a:lnSpc>
              <a:buFont typeface="Arial" panose="020B0604020202020204" pitchFamily="34" charset="0"/>
              <a:buChar char="•"/>
            </a:pPr>
            <a:r>
              <a:rPr lang="en-US" sz="1400" spc="100" dirty="0">
                <a:solidFill>
                  <a:schemeClr val="tx1">
                    <a:lumMod val="75000"/>
                    <a:lumOff val="25000"/>
                  </a:schemeClr>
                </a:solidFill>
                <a:latin typeface="+mj-lt"/>
                <a:ea typeface="+mj-ea"/>
                <a:cs typeface="+mj-cs"/>
              </a:rPr>
              <a:t>FFPE tumor material available</a:t>
            </a:r>
          </a:p>
          <a:p>
            <a:pPr>
              <a:lnSpc>
                <a:spcPct val="100000"/>
              </a:lnSpc>
            </a:pPr>
            <a:endParaRPr lang="en-US" sz="1100" spc="100" dirty="0">
              <a:solidFill>
                <a:schemeClr val="tx1">
                  <a:lumMod val="75000"/>
                  <a:lumOff val="25000"/>
                </a:schemeClr>
              </a:solidFill>
              <a:latin typeface="+mj-lt"/>
              <a:ea typeface="+mj-ea"/>
              <a:cs typeface="+mj-cs"/>
            </a:endParaRPr>
          </a:p>
        </p:txBody>
      </p:sp>
      <p:sp>
        <p:nvSpPr>
          <p:cNvPr id="13" name="Content Placeholder 3">
            <a:extLst>
              <a:ext uri="{FF2B5EF4-FFF2-40B4-BE49-F238E27FC236}">
                <a16:creationId xmlns:a16="http://schemas.microsoft.com/office/drawing/2014/main" id="{AD3A9E50-89FB-45DE-B97E-0643C556F970}"/>
              </a:ext>
            </a:extLst>
          </p:cNvPr>
          <p:cNvSpPr txBox="1">
            <a:spLocks/>
          </p:cNvSpPr>
          <p:nvPr/>
        </p:nvSpPr>
        <p:spPr>
          <a:xfrm>
            <a:off x="0" y="1409113"/>
            <a:ext cx="6891240" cy="694096"/>
          </a:xfrm>
          <a:prstGeom prst="rect">
            <a:avLst/>
          </a:prstGeom>
          <a:solidFill>
            <a:srgbClr val="005677"/>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spc="200" dirty="0">
                <a:solidFill>
                  <a:schemeClr val="bg1"/>
                </a:solidFill>
              </a:rPr>
              <a:t>No-cost Tumor Sequencing and Clinical Trial Options for 10,000 Men with Metastatic Prostate Cancer</a:t>
            </a:r>
          </a:p>
        </p:txBody>
      </p:sp>
      <p:sp>
        <p:nvSpPr>
          <p:cNvPr id="2" name="Rectangle 1">
            <a:extLst>
              <a:ext uri="{FF2B5EF4-FFF2-40B4-BE49-F238E27FC236}">
                <a16:creationId xmlns:a16="http://schemas.microsoft.com/office/drawing/2014/main" id="{A424E799-08FE-4A42-8EBF-36A963F397C7}"/>
              </a:ext>
            </a:extLst>
          </p:cNvPr>
          <p:cNvSpPr/>
          <p:nvPr/>
        </p:nvSpPr>
        <p:spPr>
          <a:xfrm>
            <a:off x="0" y="6117633"/>
            <a:ext cx="9144000" cy="740367"/>
          </a:xfrm>
          <a:prstGeom prst="rect">
            <a:avLst/>
          </a:prstGeom>
          <a:solidFill>
            <a:srgbClr val="00567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5677"/>
              </a:solidFill>
            </a:endParaRPr>
          </a:p>
        </p:txBody>
      </p:sp>
      <p:pic>
        <p:nvPicPr>
          <p:cNvPr id="4" name="Picture 3">
            <a:extLst>
              <a:ext uri="{FF2B5EF4-FFF2-40B4-BE49-F238E27FC236}">
                <a16:creationId xmlns:a16="http://schemas.microsoft.com/office/drawing/2014/main" id="{C827CB92-6DE4-4474-848B-127DA45C5B72}"/>
              </a:ext>
            </a:extLst>
          </p:cNvPr>
          <p:cNvPicPr>
            <a:picLocks noChangeAspect="1"/>
          </p:cNvPicPr>
          <p:nvPr/>
        </p:nvPicPr>
        <p:blipFill>
          <a:blip r:embed="rId4">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139745" y="6240042"/>
            <a:ext cx="755970" cy="491550"/>
          </a:xfrm>
          <a:prstGeom prst="rect">
            <a:avLst/>
          </a:prstGeom>
        </p:spPr>
      </p:pic>
      <p:pic>
        <p:nvPicPr>
          <p:cNvPr id="19" name="Picture 18">
            <a:extLst>
              <a:ext uri="{FF2B5EF4-FFF2-40B4-BE49-F238E27FC236}">
                <a16:creationId xmlns:a16="http://schemas.microsoft.com/office/drawing/2014/main" id="{4046D8AF-3A3D-4401-A538-A0D59E877A1F}"/>
              </a:ext>
            </a:extLst>
          </p:cNvPr>
          <p:cNvPicPr>
            <a:picLocks noChangeAspect="1"/>
          </p:cNvPicPr>
          <p:nvPr/>
        </p:nvPicPr>
        <p:blipFill>
          <a:blip r:embed="rId6"/>
          <a:stretch>
            <a:fillRect/>
          </a:stretch>
        </p:blipFill>
        <p:spPr>
          <a:xfrm>
            <a:off x="4445922" y="6256668"/>
            <a:ext cx="1391605" cy="436812"/>
          </a:xfrm>
          <a:prstGeom prst="rect">
            <a:avLst/>
          </a:prstGeom>
        </p:spPr>
      </p:pic>
      <p:pic>
        <p:nvPicPr>
          <p:cNvPr id="6" name="Picture 5">
            <a:extLst>
              <a:ext uri="{FF2B5EF4-FFF2-40B4-BE49-F238E27FC236}">
                <a16:creationId xmlns:a16="http://schemas.microsoft.com/office/drawing/2014/main" id="{7F62BF8F-42F2-41F7-ADDE-616A1F88F9BE}"/>
              </a:ext>
            </a:extLst>
          </p:cNvPr>
          <p:cNvPicPr>
            <a:picLocks noChangeAspect="1"/>
          </p:cNvPicPr>
          <p:nvPr/>
        </p:nvPicPr>
        <p:blipFill>
          <a:blip r:embed="rId7"/>
          <a:stretch>
            <a:fillRect/>
          </a:stretch>
        </p:blipFill>
        <p:spPr>
          <a:xfrm>
            <a:off x="135197" y="99509"/>
            <a:ext cx="1667225" cy="498475"/>
          </a:xfrm>
          <a:prstGeom prst="rect">
            <a:avLst/>
          </a:prstGeom>
        </p:spPr>
      </p:pic>
    </p:spTree>
    <p:extLst>
      <p:ext uri="{BB962C8B-B14F-4D97-AF65-F5344CB8AC3E}">
        <p14:creationId xmlns:p14="http://schemas.microsoft.com/office/powerpoint/2010/main" val="1580077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6AD500-631B-470F-839A-00348B1667B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b="65031"/>
          <a:stretch/>
        </p:blipFill>
        <p:spPr>
          <a:xfrm>
            <a:off x="0" y="-58787"/>
            <a:ext cx="9144000" cy="1773288"/>
          </a:xfrm>
          <a:prstGeom prst="rect">
            <a:avLst/>
          </a:prstGeom>
        </p:spPr>
      </p:pic>
      <p:sp>
        <p:nvSpPr>
          <p:cNvPr id="5" name="AutoShape 2" descr="Image result for strata oncology"/>
          <p:cNvSpPr>
            <a:spLocks noChangeAspect="1" noChangeArrowheads="1"/>
          </p:cNvSpPr>
          <p:nvPr/>
        </p:nvSpPr>
        <p:spPr bwMode="auto">
          <a:xfrm>
            <a:off x="4419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Stratify Prostate"/>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Content Placeholder 3">
            <a:extLst>
              <a:ext uri="{FF2B5EF4-FFF2-40B4-BE49-F238E27FC236}">
                <a16:creationId xmlns:a16="http://schemas.microsoft.com/office/drawing/2014/main" id="{AD3A9E50-89FB-45DE-B97E-0643C556F970}"/>
              </a:ext>
            </a:extLst>
          </p:cNvPr>
          <p:cNvSpPr txBox="1">
            <a:spLocks/>
          </p:cNvSpPr>
          <p:nvPr/>
        </p:nvSpPr>
        <p:spPr>
          <a:xfrm>
            <a:off x="0" y="1382737"/>
            <a:ext cx="6891240" cy="694096"/>
          </a:xfrm>
          <a:prstGeom prst="rect">
            <a:avLst/>
          </a:prstGeom>
          <a:solidFill>
            <a:srgbClr val="005677"/>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spc="200" dirty="0">
                <a:solidFill>
                  <a:schemeClr val="bg1"/>
                </a:solidFill>
              </a:rPr>
              <a:t>No-cost Tumor Sequencing and Clinical Trial Options for 10,000 Men with Metastatic Prostate Cancer</a:t>
            </a:r>
          </a:p>
        </p:txBody>
      </p:sp>
      <p:sp>
        <p:nvSpPr>
          <p:cNvPr id="2" name="Rectangle 1">
            <a:extLst>
              <a:ext uri="{FF2B5EF4-FFF2-40B4-BE49-F238E27FC236}">
                <a16:creationId xmlns:a16="http://schemas.microsoft.com/office/drawing/2014/main" id="{A424E799-08FE-4A42-8EBF-36A963F397C7}"/>
              </a:ext>
            </a:extLst>
          </p:cNvPr>
          <p:cNvSpPr/>
          <p:nvPr/>
        </p:nvSpPr>
        <p:spPr>
          <a:xfrm>
            <a:off x="0" y="6117633"/>
            <a:ext cx="9144000" cy="740367"/>
          </a:xfrm>
          <a:prstGeom prst="rect">
            <a:avLst/>
          </a:prstGeom>
          <a:solidFill>
            <a:srgbClr val="00567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5677"/>
              </a:solidFill>
            </a:endParaRPr>
          </a:p>
        </p:txBody>
      </p:sp>
      <p:pic>
        <p:nvPicPr>
          <p:cNvPr id="4" name="Picture 3">
            <a:extLst>
              <a:ext uri="{FF2B5EF4-FFF2-40B4-BE49-F238E27FC236}">
                <a16:creationId xmlns:a16="http://schemas.microsoft.com/office/drawing/2014/main" id="{C827CB92-6DE4-4474-848B-127DA45C5B72}"/>
              </a:ext>
            </a:extLst>
          </p:cNvPr>
          <p:cNvPicPr>
            <a:picLocks noChangeAspect="1"/>
          </p:cNvPicPr>
          <p:nvPr/>
        </p:nvPicPr>
        <p:blipFill>
          <a:blip r:embed="rId4">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139745" y="6240042"/>
            <a:ext cx="755970" cy="491550"/>
          </a:xfrm>
          <a:prstGeom prst="rect">
            <a:avLst/>
          </a:prstGeom>
        </p:spPr>
      </p:pic>
      <p:pic>
        <p:nvPicPr>
          <p:cNvPr id="19" name="Picture 18">
            <a:extLst>
              <a:ext uri="{FF2B5EF4-FFF2-40B4-BE49-F238E27FC236}">
                <a16:creationId xmlns:a16="http://schemas.microsoft.com/office/drawing/2014/main" id="{4046D8AF-3A3D-4401-A538-A0D59E877A1F}"/>
              </a:ext>
            </a:extLst>
          </p:cNvPr>
          <p:cNvPicPr>
            <a:picLocks noChangeAspect="1"/>
          </p:cNvPicPr>
          <p:nvPr/>
        </p:nvPicPr>
        <p:blipFill>
          <a:blip r:embed="rId6"/>
          <a:stretch>
            <a:fillRect/>
          </a:stretch>
        </p:blipFill>
        <p:spPr>
          <a:xfrm>
            <a:off x="4445922" y="6256668"/>
            <a:ext cx="1391605" cy="436812"/>
          </a:xfrm>
          <a:prstGeom prst="rect">
            <a:avLst/>
          </a:prstGeom>
        </p:spPr>
      </p:pic>
      <p:pic>
        <p:nvPicPr>
          <p:cNvPr id="6" name="Picture 5">
            <a:extLst>
              <a:ext uri="{FF2B5EF4-FFF2-40B4-BE49-F238E27FC236}">
                <a16:creationId xmlns:a16="http://schemas.microsoft.com/office/drawing/2014/main" id="{7F62BF8F-42F2-41F7-ADDE-616A1F88F9BE}"/>
              </a:ext>
            </a:extLst>
          </p:cNvPr>
          <p:cNvPicPr>
            <a:picLocks noChangeAspect="1"/>
          </p:cNvPicPr>
          <p:nvPr/>
        </p:nvPicPr>
        <p:blipFill>
          <a:blip r:embed="rId7"/>
          <a:stretch>
            <a:fillRect/>
          </a:stretch>
        </p:blipFill>
        <p:spPr>
          <a:xfrm>
            <a:off x="135197" y="99509"/>
            <a:ext cx="1667225" cy="498475"/>
          </a:xfrm>
          <a:prstGeom prst="rect">
            <a:avLst/>
          </a:prstGeom>
        </p:spPr>
      </p:pic>
      <p:sp>
        <p:nvSpPr>
          <p:cNvPr id="17" name="TextBox 16">
            <a:extLst>
              <a:ext uri="{FF2B5EF4-FFF2-40B4-BE49-F238E27FC236}">
                <a16:creationId xmlns:a16="http://schemas.microsoft.com/office/drawing/2014/main" id="{5AA6B405-1060-46DD-8FAA-69BC63E222B3}"/>
              </a:ext>
            </a:extLst>
          </p:cNvPr>
          <p:cNvSpPr txBox="1"/>
          <p:nvPr/>
        </p:nvSpPr>
        <p:spPr>
          <a:xfrm>
            <a:off x="1271999" y="2585926"/>
            <a:ext cx="6394848" cy="2806895"/>
          </a:xfrm>
          <a:prstGeom prst="rect">
            <a:avLst/>
          </a:prstGeom>
          <a:ln>
            <a:noFill/>
          </a:ln>
        </p:spPr>
        <p:txBody>
          <a:bodyPr vert="horz" wrap="none" lIns="91440" tIns="45720" rIns="91440" bIns="45720" rtlCol="0" anchor="t" anchorCtr="0">
            <a:noAutofit/>
          </a:bodyPr>
          <a:lstStyle/>
          <a:p>
            <a:pPr marL="342900" indent="-342900">
              <a:lnSpc>
                <a:spcPct val="100000"/>
              </a:lnSpc>
              <a:spcAft>
                <a:spcPts val="1800"/>
              </a:spcAft>
              <a:buFont typeface="+mj-lt"/>
              <a:buAutoNum type="arabicPeriod"/>
            </a:pPr>
            <a:r>
              <a:rPr lang="en-US" spc="100" dirty="0">
                <a:solidFill>
                  <a:srgbClr val="266D95"/>
                </a:solidFill>
              </a:rPr>
              <a:t>INFORM</a:t>
            </a:r>
            <a:r>
              <a:rPr lang="en-US" spc="100" dirty="0">
                <a:solidFill>
                  <a:schemeClr val="tx2">
                    <a:lumMod val="75000"/>
                  </a:schemeClr>
                </a:solidFill>
              </a:rPr>
              <a:t> </a:t>
            </a:r>
            <a:r>
              <a:rPr lang="en-US" spc="100" dirty="0">
                <a:solidFill>
                  <a:schemeClr val="bg1">
                    <a:lumMod val="50000"/>
                  </a:schemeClr>
                </a:solidFill>
              </a:rPr>
              <a:t>your physician </a:t>
            </a:r>
          </a:p>
          <a:p>
            <a:pPr marL="342900" indent="-342900">
              <a:lnSpc>
                <a:spcPct val="100000"/>
              </a:lnSpc>
              <a:spcAft>
                <a:spcPts val="1800"/>
              </a:spcAft>
              <a:buFont typeface="+mj-lt"/>
              <a:buAutoNum type="arabicPeriod"/>
            </a:pPr>
            <a:r>
              <a:rPr lang="en-US" spc="100" dirty="0">
                <a:solidFill>
                  <a:srgbClr val="266D95"/>
                </a:solidFill>
              </a:rPr>
              <a:t>PROVIDER ORDERS</a:t>
            </a:r>
            <a:r>
              <a:rPr lang="en-US" spc="100" dirty="0">
                <a:solidFill>
                  <a:schemeClr val="tx2">
                    <a:lumMod val="75000"/>
                  </a:schemeClr>
                </a:solidFill>
              </a:rPr>
              <a:t> </a:t>
            </a:r>
            <a:r>
              <a:rPr lang="en-US" spc="100" dirty="0">
                <a:solidFill>
                  <a:schemeClr val="bg1">
                    <a:lumMod val="50000"/>
                  </a:schemeClr>
                </a:solidFill>
              </a:rPr>
              <a:t>free NGS test</a:t>
            </a:r>
          </a:p>
          <a:p>
            <a:pPr marL="342900" indent="-342900">
              <a:spcAft>
                <a:spcPts val="1800"/>
              </a:spcAft>
              <a:buFont typeface="+mj-lt"/>
              <a:buAutoNum type="arabicPeriod"/>
            </a:pPr>
            <a:r>
              <a:rPr lang="en-US" spc="100" dirty="0">
                <a:solidFill>
                  <a:srgbClr val="266D95"/>
                </a:solidFill>
              </a:rPr>
              <a:t>PROVIDER SENDS</a:t>
            </a:r>
            <a:r>
              <a:rPr lang="en-US" spc="100" dirty="0">
                <a:solidFill>
                  <a:schemeClr val="tx2">
                    <a:lumMod val="75000"/>
                  </a:schemeClr>
                </a:solidFill>
              </a:rPr>
              <a:t> </a:t>
            </a:r>
            <a:r>
              <a:rPr lang="en-US" spc="100" dirty="0">
                <a:solidFill>
                  <a:schemeClr val="bg1">
                    <a:lumMod val="50000"/>
                  </a:schemeClr>
                </a:solidFill>
              </a:rPr>
              <a:t>specimen to Strata CLIA lab</a:t>
            </a:r>
          </a:p>
          <a:p>
            <a:pPr marL="342900" indent="-342900">
              <a:spcAft>
                <a:spcPts val="1800"/>
              </a:spcAft>
              <a:buFont typeface="+mj-lt"/>
              <a:buAutoNum type="arabicPeriod"/>
            </a:pPr>
            <a:r>
              <a:rPr lang="en-US" spc="100" dirty="0">
                <a:solidFill>
                  <a:srgbClr val="266D95"/>
                </a:solidFill>
              </a:rPr>
              <a:t>REVIEW</a:t>
            </a:r>
            <a:r>
              <a:rPr lang="en-US" spc="100" dirty="0">
                <a:solidFill>
                  <a:schemeClr val="tx2">
                    <a:lumMod val="75000"/>
                  </a:schemeClr>
                </a:solidFill>
              </a:rPr>
              <a:t> </a:t>
            </a:r>
            <a:r>
              <a:rPr lang="en-US" spc="100" dirty="0">
                <a:solidFill>
                  <a:schemeClr val="bg1">
                    <a:lumMod val="50000"/>
                  </a:schemeClr>
                </a:solidFill>
              </a:rPr>
              <a:t>NGS test report &amp; trial options</a:t>
            </a:r>
          </a:p>
        </p:txBody>
      </p:sp>
    </p:spTree>
    <p:extLst>
      <p:ext uri="{BB962C8B-B14F-4D97-AF65-F5344CB8AC3E}">
        <p14:creationId xmlns:p14="http://schemas.microsoft.com/office/powerpoint/2010/main" val="3176755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5748" y="4221212"/>
            <a:ext cx="3433594" cy="376264"/>
          </a:xfrm>
          <a:prstGeom prst="rect">
            <a:avLst/>
          </a:prstGeom>
        </p:spPr>
        <p:txBody>
          <a:bodyPr vert="horz" wrap="square" lIns="91440" tIns="45720" rIns="91440" bIns="45720" rtlCol="0" anchor="t" anchorCtr="0">
            <a:noAutofit/>
          </a:bodyPr>
          <a:lstStyle/>
          <a:p>
            <a:pPr>
              <a:lnSpc>
                <a:spcPct val="100000"/>
              </a:lnSpc>
            </a:pPr>
            <a:endParaRPr lang="en-US" sz="1600" kern="1200" cap="none" spc="100" baseline="0" dirty="0">
              <a:solidFill>
                <a:schemeClr val="bg1">
                  <a:lumMod val="50000"/>
                </a:schemeClr>
              </a:solidFill>
              <a:latin typeface="+mj-lt"/>
              <a:ea typeface="+mj-ea"/>
              <a:cs typeface="+mj-cs"/>
            </a:endParaRPr>
          </a:p>
        </p:txBody>
      </p:sp>
      <p:sp>
        <p:nvSpPr>
          <p:cNvPr id="3" name="TextBox 2"/>
          <p:cNvSpPr txBox="1"/>
          <p:nvPr/>
        </p:nvSpPr>
        <p:spPr>
          <a:xfrm>
            <a:off x="6079342" y="493847"/>
            <a:ext cx="1175888" cy="364505"/>
          </a:xfrm>
          <a:prstGeom prst="rect">
            <a:avLst/>
          </a:prstGeom>
        </p:spPr>
        <p:txBody>
          <a:bodyPr vert="horz" wrap="square" lIns="91440" tIns="45720" rIns="91440" bIns="45720" rtlCol="0" anchor="t" anchorCtr="0">
            <a:noAutofit/>
          </a:bodyPr>
          <a:lstStyle/>
          <a:p>
            <a:pPr>
              <a:lnSpc>
                <a:spcPct val="100000"/>
              </a:lnSpc>
            </a:pPr>
            <a:endParaRPr lang="en-US" sz="1600" kern="1200" cap="none" spc="100" baseline="0" dirty="0">
              <a:solidFill>
                <a:schemeClr val="bg1">
                  <a:lumMod val="50000"/>
                </a:schemeClr>
              </a:solidFill>
              <a:latin typeface="+mj-lt"/>
              <a:ea typeface="+mj-ea"/>
              <a:cs typeface="+mj-cs"/>
            </a:endParaRPr>
          </a:p>
        </p:txBody>
      </p:sp>
      <p:sp>
        <p:nvSpPr>
          <p:cNvPr id="6" name="TextBox 5"/>
          <p:cNvSpPr txBox="1"/>
          <p:nvPr/>
        </p:nvSpPr>
        <p:spPr>
          <a:xfrm>
            <a:off x="458596" y="3456926"/>
            <a:ext cx="914400" cy="914400"/>
          </a:xfrm>
          <a:prstGeom prst="rect">
            <a:avLst/>
          </a:prstGeom>
        </p:spPr>
        <p:txBody>
          <a:bodyPr vert="horz" wrap="none" lIns="91440" tIns="45720" rIns="91440" bIns="45720" rtlCol="0" anchor="t" anchorCtr="0">
            <a:noAutofit/>
          </a:bodyPr>
          <a:lstStyle/>
          <a:p>
            <a:pPr>
              <a:lnSpc>
                <a:spcPct val="100000"/>
              </a:lnSpc>
            </a:pPr>
            <a:endParaRPr lang="en-US" sz="1600" kern="1200" cap="none" spc="100" baseline="0" dirty="0">
              <a:solidFill>
                <a:schemeClr val="bg1">
                  <a:lumMod val="50000"/>
                </a:schemeClr>
              </a:solidFill>
              <a:latin typeface="+mj-lt"/>
              <a:ea typeface="+mj-ea"/>
              <a:cs typeface="+mj-cs"/>
            </a:endParaRPr>
          </a:p>
        </p:txBody>
      </p:sp>
      <p:sp>
        <p:nvSpPr>
          <p:cNvPr id="10" name="Title 2"/>
          <p:cNvSpPr txBox="1">
            <a:spLocks/>
          </p:cNvSpPr>
          <p:nvPr/>
        </p:nvSpPr>
        <p:spPr>
          <a:xfrm>
            <a:off x="690712" y="1856038"/>
            <a:ext cx="8171933" cy="3201776"/>
          </a:xfrm>
          <a:prstGeom prst="rect">
            <a:avLst/>
          </a:prstGeom>
        </p:spPr>
        <p:txBody>
          <a:bodyPr anchor="ctr" anchorCtr="0">
            <a:normAutofit/>
          </a:bodyPr>
          <a:lstStyle>
            <a:lvl1pPr algn="ctr" defTabSz="457200" rtl="0" eaLnBrk="1" latinLnBrk="0" hangingPunct="1">
              <a:lnSpc>
                <a:spcPct val="120000"/>
              </a:lnSpc>
              <a:spcBef>
                <a:spcPct val="0"/>
              </a:spcBef>
              <a:buNone/>
              <a:defRPr sz="2400" kern="1200" cap="all" spc="600" baseline="0">
                <a:solidFill>
                  <a:schemeClr val="bg1"/>
                </a:solidFill>
                <a:latin typeface="+mj-lt"/>
                <a:ea typeface="+mj-ea"/>
                <a:cs typeface="+mj-cs"/>
              </a:defRPr>
            </a:lvl1pPr>
          </a:lstStyle>
          <a:p>
            <a:r>
              <a:rPr lang="en-US" sz="2000" dirty="0"/>
              <a:t>For more information</a:t>
            </a:r>
          </a:p>
          <a:p>
            <a:endParaRPr lang="en-US" sz="2000" dirty="0"/>
          </a:p>
          <a:p>
            <a:r>
              <a:rPr lang="en-US" sz="1600" dirty="0"/>
              <a:t>www.stratifyprostate.com</a:t>
            </a:r>
          </a:p>
          <a:p>
            <a:endParaRPr lang="en-US" sz="1600" dirty="0"/>
          </a:p>
          <a:p>
            <a:endParaRPr lang="en-US" sz="2000" dirty="0"/>
          </a:p>
          <a:p>
            <a:r>
              <a:rPr lang="en-US" sz="2000" dirty="0"/>
              <a:t>contact us</a:t>
            </a:r>
          </a:p>
          <a:p>
            <a:endParaRPr lang="en-US" sz="1400" dirty="0"/>
          </a:p>
          <a:p>
            <a:r>
              <a:rPr lang="en-US" sz="1400" dirty="0"/>
              <a:t>stratifyprostatte@strataoncology.com</a:t>
            </a:r>
          </a:p>
        </p:txBody>
      </p:sp>
    </p:spTree>
    <p:extLst>
      <p:ext uri="{BB962C8B-B14F-4D97-AF65-F5344CB8AC3E}">
        <p14:creationId xmlns:p14="http://schemas.microsoft.com/office/powerpoint/2010/main" val="13952910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chorCtr="0">
        <a:noAutofit/>
      </a:bodyPr>
      <a:lstStyle>
        <a:defPPr>
          <a:lnSpc>
            <a:spcPct val="100000"/>
          </a:lnSpc>
          <a:defRPr sz="1600" kern="1200" cap="none" spc="100" baseline="0" dirty="0" smtClean="0">
            <a:solidFill>
              <a:schemeClr val="bg1">
                <a:lumMod val="50000"/>
              </a:schemeClr>
            </a:solidFill>
            <a:latin typeface="+mj-lt"/>
            <a:ea typeface="+mj-ea"/>
            <a:cs typeface="+mj-cs"/>
          </a:defRPr>
        </a:defPPr>
      </a:lstStyle>
    </a:txDef>
  </a:objectDefaults>
  <a:extraClrSchemeLst/>
  <a:extLst>
    <a:ext uri="{05A4C25C-085E-4340-85A3-A5531E510DB2}">
      <thm15:themeFamily xmlns:thm15="http://schemas.microsoft.com/office/thememl/2012/main" name="StrataOncology_template" id="{3D839E47-C9F6-F849-9BAD-6C8D6527557C}" vid="{3551F1D9-53EC-354E-BD5B-ECDD2B3235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77104</TotalTime>
  <Words>556</Words>
  <Application>Microsoft Office PowerPoint</Application>
  <PresentationFormat>On-screen Show (4:3)</PresentationFormat>
  <Paragraphs>78</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Al Bayan Plain</vt:lpstr>
      <vt:lpstr>Arial</vt:lpstr>
      <vt:lpstr>Calibri</vt:lpstr>
      <vt:lpstr>Courier New</vt:lpstr>
      <vt:lpstr>Palatino Linotype</vt:lpstr>
      <vt:lpstr>1_Office Theme</vt:lpstr>
      <vt:lpstr>PowerPoint Presentation</vt:lpstr>
      <vt:lpstr>PowerPoint Presentation</vt:lpstr>
      <vt:lpstr>The Long Tail of Rare, Targetable Genetic Alterations in Cancer</vt:lpstr>
      <vt:lpstr>PowerPoint Presentation</vt:lpstr>
      <vt:lpstr>Tumor Sequencing + Tx Protocols</vt:lpstr>
      <vt:lpstr>PowerPoint Presentation</vt:lpstr>
      <vt:lpstr>PowerPoint Presentation</vt:lpstr>
      <vt:lpstr>PowerPoint Presentation</vt:lpstr>
      <vt:lpstr>PowerPoint Presentation</vt:lpstr>
    </vt:vector>
  </TitlesOfParts>
  <Company>Phire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Lorencz</dc:creator>
  <cp:lastModifiedBy>Justin Brown</cp:lastModifiedBy>
  <cp:revision>557</cp:revision>
  <cp:lastPrinted>2017-05-11T23:15:34Z</cp:lastPrinted>
  <dcterms:created xsi:type="dcterms:W3CDTF">2015-12-02T13:59:46Z</dcterms:created>
  <dcterms:modified xsi:type="dcterms:W3CDTF">2017-10-14T15:55:48Z</dcterms:modified>
</cp:coreProperties>
</file>