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66" r:id="rId1"/>
  </p:sldMasterIdLst>
  <p:sldIdLst>
    <p:sldId id="256" r:id="rId2"/>
    <p:sldId id="257" r:id="rId3"/>
    <p:sldId id="258" r:id="rId4"/>
    <p:sldId id="268" r:id="rId5"/>
    <p:sldId id="269" r:id="rId6"/>
    <p:sldId id="270" r:id="rId7"/>
    <p:sldId id="260" r:id="rId8"/>
    <p:sldId id="259" r:id="rId9"/>
    <p:sldId id="262" r:id="rId10"/>
    <p:sldId id="263" r:id="rId11"/>
    <p:sldId id="265" r:id="rId12"/>
    <p:sldId id="266" r:id="rId13"/>
    <p:sldId id="272" r:id="rId14"/>
    <p:sldId id="267" r:id="rId15"/>
    <p:sldId id="271" r:id="rId16"/>
    <p:sldId id="264" r:id="rId17"/>
    <p:sldId id="26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1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Embos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6012" y="1904999"/>
            <a:ext cx="6938963" cy="1582271"/>
          </a:xfrm>
        </p:spPr>
        <p:txBody>
          <a:bodyPr anchor="b" anchorCtr="0"/>
          <a:lstStyle>
            <a:lvl1pPr>
              <a:lnSpc>
                <a:spcPct val="95000"/>
              </a:lnSpc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013" y="3487271"/>
            <a:ext cx="6938961" cy="1143000"/>
          </a:xfrm>
        </p:spPr>
        <p:txBody>
          <a:bodyPr/>
          <a:lstStyle>
            <a:lvl1pPr marL="0" indent="0" algn="ctr">
              <a:spcBef>
                <a:spcPts val="300"/>
              </a:spcBef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07741" y="5715000"/>
            <a:ext cx="2133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26D73614-C8E6-CF4D-BB48-06EBF046AFF3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2659" y="5715000"/>
            <a:ext cx="2895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5715000"/>
            <a:ext cx="4572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coverAccentBotto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4686766"/>
            <a:ext cx="7315200" cy="400705"/>
          </a:xfrm>
          <a:prstGeom prst="rect">
            <a:avLst/>
          </a:prstGeom>
        </p:spPr>
      </p:pic>
      <p:pic>
        <p:nvPicPr>
          <p:cNvPr id="10" name="Picture 9" descr="coverAccentTop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1619136"/>
            <a:ext cx="7315200" cy="39138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754083" y="673398"/>
            <a:ext cx="742950" cy="361950"/>
          </a:xfrm>
          <a:prstGeom prst="rect">
            <a:avLst/>
          </a:prstGeom>
          <a:noFill/>
        </p:spPr>
      </p:pic>
      <p:pic>
        <p:nvPicPr>
          <p:cNvPr id="15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4754083" y="5636584"/>
            <a:ext cx="742950" cy="361950"/>
          </a:xfrm>
          <a:prstGeom prst="rect">
            <a:avLst/>
          </a:prstGeom>
          <a:noFill/>
        </p:spPr>
      </p:pic>
      <p:pic>
        <p:nvPicPr>
          <p:cNvPr id="4099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4169" y="5636584"/>
            <a:ext cx="742950" cy="361950"/>
          </a:xfrm>
          <a:prstGeom prst="rect">
            <a:avLst/>
          </a:prstGeom>
          <a:noFill/>
        </p:spPr>
      </p:pic>
      <p:pic>
        <p:nvPicPr>
          <p:cNvPr id="4098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4169" y="673398"/>
            <a:ext cx="742950" cy="361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3429000" cy="137160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81121" y="914400"/>
            <a:ext cx="3108960" cy="4815841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667001"/>
            <a:ext cx="3429000" cy="2895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500"/>
              </a:spcBef>
              <a:buNone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3614-C8E6-CF4D-BB48-06EBF046AFF3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409E7-DCD8-0D4E-8C5B-07CECB1A283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captionAcce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2326341"/>
            <a:ext cx="3429000" cy="24030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752600" y="565897"/>
            <a:ext cx="742950" cy="361950"/>
          </a:xfrm>
          <a:prstGeom prst="rect">
            <a:avLst/>
          </a:prstGeom>
          <a:noFill/>
        </p:spPr>
      </p:pic>
      <p:pic>
        <p:nvPicPr>
          <p:cNvPr id="15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752600" y="4128247"/>
            <a:ext cx="742950" cy="361950"/>
          </a:xfrm>
          <a:prstGeom prst="rect">
            <a:avLst/>
          </a:prstGeom>
          <a:noFill/>
        </p:spPr>
      </p:pic>
      <p:pic>
        <p:nvPicPr>
          <p:cNvPr id="4099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8450" y="4128247"/>
            <a:ext cx="742950" cy="361950"/>
          </a:xfrm>
          <a:prstGeom prst="rect">
            <a:avLst/>
          </a:prstGeom>
          <a:noFill/>
        </p:spPr>
      </p:pic>
      <p:pic>
        <p:nvPicPr>
          <p:cNvPr id="4098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8450" y="565897"/>
            <a:ext cx="742950" cy="361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" y="4406153"/>
            <a:ext cx="6583680" cy="78441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0" y="780826"/>
            <a:ext cx="45720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5446059"/>
            <a:ext cx="7543800" cy="609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3614-C8E6-CF4D-BB48-06EBF046AFF3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409E7-DCD8-0D4E-8C5B-07CECB1A2833}" type="slidenum">
              <a:rPr lang="en-US" smtClean="0"/>
              <a:t>‹#›</a:t>
            </a:fld>
            <a:endParaRPr lang="en-US"/>
          </a:p>
        </p:txBody>
      </p:sp>
      <p:pic>
        <p:nvPicPr>
          <p:cNvPr id="6146" name="Picture 2" descr="captionLongAcce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90650" y="5204012"/>
            <a:ext cx="6362700" cy="2476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 descr="scrollwork-Botto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993402" y="4128247"/>
            <a:ext cx="742950" cy="361950"/>
          </a:xfrm>
          <a:prstGeom prst="rect">
            <a:avLst/>
          </a:prstGeom>
          <a:noFill/>
        </p:spPr>
      </p:pic>
      <p:pic>
        <p:nvPicPr>
          <p:cNvPr id="4099" name="Picture 3" descr="scrollwork-Botto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07649" y="4128247"/>
            <a:ext cx="742950" cy="361950"/>
          </a:xfrm>
          <a:prstGeom prst="rect">
            <a:avLst/>
          </a:prstGeom>
          <a:noFill/>
        </p:spPr>
      </p:pic>
      <p:pic>
        <p:nvPicPr>
          <p:cNvPr id="12" name="Picture 2" descr="scrollwork-To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93402" y="565897"/>
            <a:ext cx="742950" cy="361950"/>
          </a:xfrm>
          <a:prstGeom prst="rect">
            <a:avLst/>
          </a:prstGeom>
          <a:noFill/>
        </p:spPr>
      </p:pic>
      <p:pic>
        <p:nvPicPr>
          <p:cNvPr id="4098" name="Picture 2" descr="scrollwork-To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07649" y="565897"/>
            <a:ext cx="742950" cy="361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" y="4406153"/>
            <a:ext cx="6583680" cy="78441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0" y="780826"/>
            <a:ext cx="27432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5446059"/>
            <a:ext cx="7543800" cy="609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3614-C8E6-CF4D-BB48-06EBF046AFF3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409E7-DCD8-0D4E-8C5B-07CECB1A2833}" type="slidenum">
              <a:rPr lang="en-US" smtClean="0"/>
              <a:t>‹#›</a:t>
            </a:fld>
            <a:endParaRPr lang="en-US"/>
          </a:p>
        </p:txBody>
      </p:sp>
      <p:pic>
        <p:nvPicPr>
          <p:cNvPr id="6146" name="Picture 2" descr="captionLongAcce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90650" y="5204012"/>
            <a:ext cx="6362700" cy="247650"/>
          </a:xfrm>
          <a:prstGeom prst="rect">
            <a:avLst/>
          </a:prstGeom>
          <a:noFill/>
        </p:spPr>
      </p:pic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4912659" y="780826"/>
            <a:ext cx="27432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084294"/>
            <a:ext cx="7543800" cy="3639670"/>
          </a:xfrm>
        </p:spPr>
        <p:txBody>
          <a:bodyPr vert="eaVert"/>
          <a:lstStyle>
            <a:lvl5pPr>
              <a:defRPr/>
            </a:lvl5pPr>
            <a:lvl6pPr marL="2286000">
              <a:defRPr/>
            </a:lvl6pPr>
            <a:lvl7pPr marL="2286000">
              <a:defRPr/>
            </a:lvl7pPr>
            <a:lvl8pPr marL="2286000">
              <a:defRPr/>
            </a:lvl8pPr>
            <a:lvl9pPr marL="228600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3614-C8E6-CF4D-BB48-06EBF046AFF3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409E7-DCD8-0D4E-8C5B-07CECB1A28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922048"/>
            <a:ext cx="1676400" cy="4814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922048"/>
            <a:ext cx="5638800" cy="481488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3614-C8E6-CF4D-BB48-06EBF046AFF3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409E7-DCD8-0D4E-8C5B-07CECB1A2833}" type="slidenum">
              <a:rPr lang="en-US" smtClean="0"/>
              <a:t>‹#›</a:t>
            </a:fld>
            <a:endParaRPr lang="en-US"/>
          </a:p>
        </p:txBody>
      </p:sp>
      <p:pic>
        <p:nvPicPr>
          <p:cNvPr id="5122" name="Picture 2" descr="verticalAccen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6225" y="860612"/>
            <a:ext cx="247364" cy="493776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3614-C8E6-CF4D-BB48-06EBF046AFF3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409E7-DCD8-0D4E-8C5B-07CECB1A283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Embos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519" y="4038600"/>
            <a:ext cx="6938963" cy="1174376"/>
          </a:xfrm>
        </p:spPr>
        <p:txBody>
          <a:bodyPr anchor="b" anchorCtr="0">
            <a:noAutofit/>
          </a:bodyPr>
          <a:lstStyle>
            <a:lvl1pPr>
              <a:lnSpc>
                <a:spcPct val="95000"/>
              </a:lnSpc>
              <a:defRPr sz="5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2520" y="5212977"/>
            <a:ext cx="6938961" cy="775447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07741" y="6214969"/>
            <a:ext cx="2133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26D73614-C8E6-CF4D-BB48-06EBF046AFF3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2659" y="6214969"/>
            <a:ext cx="2895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214969"/>
            <a:ext cx="4572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D77409E7-DCD8-0D4E-8C5B-07CECB1A2833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coverAccentBotto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915801"/>
            <a:ext cx="7315200" cy="400705"/>
          </a:xfrm>
          <a:prstGeom prst="rect">
            <a:avLst/>
          </a:prstGeom>
        </p:spPr>
      </p:pic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1188720" y="1004455"/>
            <a:ext cx="6766560" cy="2729345"/>
          </a:xfrm>
          <a:solidFill>
            <a:schemeClr val="bg2"/>
          </a:solidFill>
          <a:ln w="127000">
            <a:solidFill>
              <a:schemeClr val="tx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2" y="1904998"/>
            <a:ext cx="6938964" cy="1582271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012" y="3487271"/>
            <a:ext cx="6938960" cy="11430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SzPct val="100000"/>
              <a:buFont typeface="Wingdings" pitchFamily="2" charset="2"/>
              <a:buNone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3614-C8E6-CF4D-BB48-06EBF046AFF3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SectionAccent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18488"/>
            <a:ext cx="7315200" cy="356382"/>
          </a:xfrm>
          <a:prstGeom prst="rect">
            <a:avLst/>
          </a:prstGeom>
          <a:noFill/>
        </p:spPr>
      </p:pic>
      <p:pic>
        <p:nvPicPr>
          <p:cNvPr id="1027" name="Picture 3" descr="SectionAccent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690872"/>
            <a:ext cx="7315200" cy="35638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84293"/>
            <a:ext cx="3429000" cy="3639312"/>
          </a:xfrm>
        </p:spPr>
        <p:txBody>
          <a:bodyPr>
            <a:normAutofit/>
          </a:bodyPr>
          <a:lstStyle>
            <a:lvl1pPr marL="282575" indent="-282575">
              <a:defRPr sz="20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6106" y="2084293"/>
            <a:ext cx="3429000" cy="3639312"/>
          </a:xfrm>
        </p:spPr>
        <p:txBody>
          <a:bodyPr>
            <a:normAutofit/>
          </a:bodyPr>
          <a:lstStyle>
            <a:lvl1pPr marL="282575" indent="-282575">
              <a:defRPr sz="20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5013" indent="-282575">
              <a:defRPr sz="1800"/>
            </a:lvl7pPr>
            <a:lvl8pPr marL="2287588" indent="-282575">
              <a:defRPr sz="1800"/>
            </a:lvl8pPr>
            <a:lvl9pPr marL="2568575" indent="-2809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3614-C8E6-CF4D-BB48-06EBF046AFF3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409E7-DCD8-0D4E-8C5B-07CECB1A28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1100" y="1839913"/>
            <a:ext cx="2743200" cy="90328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2971800"/>
            <a:ext cx="3429000" cy="2751804"/>
          </a:xfrm>
        </p:spPr>
        <p:txBody>
          <a:bodyPr>
            <a:normAutofit/>
          </a:bodyPr>
          <a:lstStyle>
            <a:lvl1pPr marL="282575" indent="-282575">
              <a:defRPr sz="18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4163">
              <a:defRPr sz="1800"/>
            </a:lvl5pPr>
            <a:lvl6pPr marL="1712913" indent="-282575">
              <a:defRPr sz="1600"/>
            </a:lvl6pPr>
            <a:lvl7pPr marL="2003425" indent="-282575">
              <a:defRPr sz="1600"/>
            </a:lvl7pPr>
            <a:lvl8pPr marL="2286000" indent="-282575">
              <a:defRPr sz="1600"/>
            </a:lvl8pPr>
            <a:lvl9pPr marL="2568575" indent="-282575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69006" y="1839913"/>
            <a:ext cx="2743200" cy="90328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6106" y="2971800"/>
            <a:ext cx="3429000" cy="2751804"/>
          </a:xfrm>
        </p:spPr>
        <p:txBody>
          <a:bodyPr>
            <a:normAutofit/>
          </a:bodyPr>
          <a:lstStyle>
            <a:lvl1pPr marL="282575" indent="-282575">
              <a:defRPr sz="18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600"/>
            </a:lvl6pPr>
            <a:lvl7pPr marL="2003425" indent="-282575">
              <a:defRPr sz="1600"/>
            </a:lvl7pPr>
            <a:lvl8pPr marL="2286000" indent="-282575">
              <a:defRPr sz="1600"/>
            </a:lvl8pPr>
            <a:lvl9pPr marL="2568575" indent="-282575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3614-C8E6-CF4D-BB48-06EBF046AFF3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409E7-DCD8-0D4E-8C5B-07CECB1A2833}" type="slidenum">
              <a:rPr lang="en-US" smtClean="0"/>
              <a:t>‹#›</a:t>
            </a:fld>
            <a:endParaRPr lang="en-US"/>
          </a:p>
        </p:txBody>
      </p:sp>
      <p:pic>
        <p:nvPicPr>
          <p:cNvPr id="2050" name="Picture 2" descr="comparisonRul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47775" y="2686050"/>
            <a:ext cx="2609850" cy="133350"/>
          </a:xfrm>
          <a:prstGeom prst="rect">
            <a:avLst/>
          </a:prstGeom>
          <a:noFill/>
        </p:spPr>
      </p:pic>
      <p:pic>
        <p:nvPicPr>
          <p:cNvPr id="12" name="Picture 2" descr="comparisonRul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5681" y="2686050"/>
            <a:ext cx="2609850" cy="1333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3614-C8E6-CF4D-BB48-06EBF046AFF3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409E7-DCD8-0D4E-8C5B-07CECB1A28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3614-C8E6-CF4D-BB48-06EBF046AFF3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409E7-DCD8-0D4E-8C5B-07CECB1A28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3429000" cy="1371600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6106" y="914400"/>
            <a:ext cx="3429000" cy="4815841"/>
          </a:xfrm>
        </p:spPr>
        <p:txBody>
          <a:bodyPr>
            <a:normAutofit/>
          </a:bodyPr>
          <a:lstStyle>
            <a:lvl1pPr marL="341313" indent="-341313">
              <a:defRPr sz="2200"/>
            </a:lvl1pPr>
            <a:lvl2pPr marL="631825" indent="-284163">
              <a:defRPr sz="2000"/>
            </a:lvl2pPr>
            <a:lvl3pPr marL="914400" indent="-284163">
              <a:defRPr sz="1800"/>
            </a:lvl3pPr>
            <a:lvl4pPr marL="1196975" indent="-284163">
              <a:defRPr sz="1800"/>
            </a:lvl4pPr>
            <a:lvl5pPr marL="1487488" indent="-284163">
              <a:defRPr sz="1800"/>
            </a:lvl5pPr>
            <a:lvl6pPr marL="1770063" indent="-284163">
              <a:defRPr sz="1800"/>
            </a:lvl6pPr>
            <a:lvl7pPr marL="2060575" indent="-284163">
              <a:defRPr sz="1800"/>
            </a:lvl7pPr>
            <a:lvl8pPr marL="2344738" indent="-284163">
              <a:defRPr sz="1800"/>
            </a:lvl8pPr>
            <a:lvl9pPr marL="2627313" indent="-2841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667001"/>
            <a:ext cx="3429000" cy="2895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3614-C8E6-CF4D-BB48-06EBF046AFF3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409E7-DCD8-0D4E-8C5B-07CECB1A2833}" type="slidenum">
              <a:rPr lang="en-US" smtClean="0"/>
              <a:t>‹#›</a:t>
            </a:fld>
            <a:endParaRPr lang="en-US"/>
          </a:p>
        </p:txBody>
      </p:sp>
      <p:pic>
        <p:nvPicPr>
          <p:cNvPr id="3074" name="Picture 2" descr="captionAccen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326341"/>
            <a:ext cx="3429000" cy="24030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Edging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0100" y="381000"/>
            <a:ext cx="75438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84294"/>
            <a:ext cx="6949440" cy="3639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118412"/>
            <a:ext cx="21336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6D73614-C8E6-CF4D-BB48-06EBF046AFF3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18412"/>
            <a:ext cx="28956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118412"/>
            <a:ext cx="4572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D77409E7-DCD8-0D4E-8C5B-07CECB1A283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  <p:sldLayoutId id="2147483978" r:id="rId12"/>
    <p:sldLayoutId id="2147483979" r:id="rId13"/>
    <p:sldLayoutId id="2147483980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SzPct val="100000"/>
        <a:buFont typeface="Wingdings" pitchFamily="2" charset="2"/>
        <a:buChar char="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8613" y="1127125"/>
            <a:ext cx="8477250" cy="3143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2017 USPSTF </a:t>
            </a:r>
            <a:br>
              <a:rPr lang="en-US" dirty="0" smtClean="0"/>
            </a:br>
            <a:r>
              <a:rPr lang="en-US" dirty="0" smtClean="0"/>
              <a:t> Draft Recommendations</a:t>
            </a:r>
            <a:br>
              <a:rPr lang="en-US" dirty="0" smtClean="0"/>
            </a:br>
            <a:r>
              <a:rPr lang="en-US" dirty="0" smtClean="0"/>
              <a:t>  for Prostate Cancer      Screening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7850" y="5178051"/>
            <a:ext cx="8228013" cy="106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Michael R. Zaragoza, MD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3882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Effect of 2012 Recommendations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2196" y="2390213"/>
            <a:ext cx="8276138" cy="4642044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en-US" sz="2800" dirty="0" smtClean="0">
                <a:solidFill>
                  <a:srgbClr val="FFFF00"/>
                </a:solidFill>
              </a:rPr>
              <a:t>Substantial decline in PSA screening</a:t>
            </a:r>
          </a:p>
          <a:p>
            <a:pPr>
              <a:buAutoNum type="arabicPeriod"/>
            </a:pPr>
            <a:r>
              <a:rPr lang="en-US" sz="2800" dirty="0" smtClean="0">
                <a:solidFill>
                  <a:srgbClr val="FFFF00"/>
                </a:solidFill>
              </a:rPr>
              <a:t>Decreased incidence of prostate cancer</a:t>
            </a:r>
          </a:p>
          <a:p>
            <a:pPr>
              <a:buAutoNum type="arabicPeriod" startAt="3"/>
            </a:pPr>
            <a:r>
              <a:rPr lang="en-US" sz="2800" dirty="0" smtClean="0">
                <a:solidFill>
                  <a:srgbClr val="FFFF00"/>
                </a:solidFill>
              </a:rPr>
              <a:t>Increased proportion of high grade disease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4</a:t>
            </a:r>
            <a:r>
              <a:rPr lang="en-US" sz="2800" dirty="0" smtClean="0"/>
              <a:t>.   </a:t>
            </a:r>
            <a:r>
              <a:rPr lang="en-US" sz="2800" dirty="0" smtClean="0">
                <a:solidFill>
                  <a:srgbClr val="FFFF00"/>
                </a:solidFill>
              </a:rPr>
              <a:t>Increase in metastatic disease at diagnosis</a:t>
            </a:r>
          </a:p>
          <a:p>
            <a:pPr marL="2286000" lvl="5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  </a:t>
            </a:r>
          </a:p>
          <a:p>
            <a:pPr marL="2286000" lvl="5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86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2012 USPSTF Effects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84294"/>
            <a:ext cx="7576258" cy="43128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500" dirty="0" smtClean="0"/>
              <a:t>Decreased PSA screening rates </a:t>
            </a:r>
          </a:p>
          <a:p>
            <a:pPr lvl="1">
              <a:buFont typeface="Arial"/>
              <a:buChar char="•"/>
            </a:pPr>
            <a:r>
              <a:rPr lang="en-US" sz="2600" dirty="0" smtClean="0">
                <a:solidFill>
                  <a:srgbClr val="FFFF00"/>
                </a:solidFill>
              </a:rPr>
              <a:t>NHIS Data (</a:t>
            </a:r>
            <a:r>
              <a:rPr lang="en-US" sz="2600" dirty="0" err="1" smtClean="0">
                <a:solidFill>
                  <a:srgbClr val="FFFF00"/>
                </a:solidFill>
              </a:rPr>
              <a:t>Jemal</a:t>
            </a:r>
            <a:r>
              <a:rPr lang="en-US" sz="2600" dirty="0" smtClean="0">
                <a:solidFill>
                  <a:srgbClr val="FFFF00"/>
                </a:solidFill>
              </a:rPr>
              <a:t> et al, JAMA 2015):</a:t>
            </a:r>
          </a:p>
          <a:p>
            <a:pPr marL="457200" lvl="1" indent="0">
              <a:buNone/>
            </a:pPr>
            <a:r>
              <a:rPr lang="en-US" sz="2600" dirty="0" smtClean="0"/>
              <a:t>		2005 -2008:    36.9%  -&gt; 40.6%  </a:t>
            </a:r>
            <a:r>
              <a:rPr lang="en-US" sz="2600" dirty="0" smtClean="0">
                <a:solidFill>
                  <a:srgbClr val="FFFF00"/>
                </a:solidFill>
              </a:rPr>
              <a:t>(+10%)</a:t>
            </a:r>
          </a:p>
          <a:p>
            <a:pPr marL="457200" lvl="1" indent="0">
              <a:buNone/>
            </a:pPr>
            <a:r>
              <a:rPr lang="en-US" sz="2600" dirty="0" smtClean="0"/>
              <a:t>		2010- 2013:    37.8%  -&gt; 30.8%  </a:t>
            </a:r>
            <a:r>
              <a:rPr lang="en-US" sz="2600" dirty="0" smtClean="0">
                <a:solidFill>
                  <a:srgbClr val="FFFF00"/>
                </a:solidFill>
              </a:rPr>
              <a:t>(-18%)</a:t>
            </a:r>
          </a:p>
          <a:p>
            <a:pPr lvl="1">
              <a:buFont typeface="Arial"/>
              <a:buChar char="•"/>
            </a:pPr>
            <a:r>
              <a:rPr lang="en-US" sz="2600" dirty="0" err="1" smtClean="0">
                <a:solidFill>
                  <a:srgbClr val="FFFF00"/>
                </a:solidFill>
              </a:rPr>
              <a:t>Sammon</a:t>
            </a:r>
            <a:r>
              <a:rPr lang="en-US" sz="2600" dirty="0" smtClean="0">
                <a:solidFill>
                  <a:srgbClr val="FFFF00"/>
                </a:solidFill>
              </a:rPr>
              <a:t>, et </a:t>
            </a:r>
            <a:r>
              <a:rPr lang="en-US" sz="2600" dirty="0" smtClean="0">
                <a:solidFill>
                  <a:srgbClr val="FFFF00"/>
                </a:solidFill>
              </a:rPr>
              <a:t>al ( </a:t>
            </a:r>
            <a:r>
              <a:rPr lang="en-US" sz="2600" dirty="0" smtClean="0">
                <a:solidFill>
                  <a:srgbClr val="FFFF00"/>
                </a:solidFill>
              </a:rPr>
              <a:t>JAMA </a:t>
            </a:r>
            <a:r>
              <a:rPr lang="en-US" sz="2600" dirty="0" smtClean="0">
                <a:solidFill>
                  <a:srgbClr val="FFFF00"/>
                </a:solidFill>
              </a:rPr>
              <a:t>2015):</a:t>
            </a:r>
            <a:endParaRPr lang="en-US" sz="26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	2010- 2013:   Overall  36% -&gt;31%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	Largest declines:    50-54 </a:t>
            </a:r>
            <a:r>
              <a:rPr lang="en-US" sz="2600" dirty="0" err="1" smtClean="0"/>
              <a:t>yo</a:t>
            </a:r>
            <a:r>
              <a:rPr lang="en-US" sz="2600" dirty="0" smtClean="0"/>
              <a:t>  </a:t>
            </a:r>
            <a:r>
              <a:rPr lang="en-US" sz="2600" dirty="0" smtClean="0">
                <a:solidFill>
                  <a:srgbClr val="FFFF00"/>
                </a:solidFill>
              </a:rPr>
              <a:t>(-5%)</a:t>
            </a:r>
            <a:r>
              <a:rPr lang="en-US" sz="2600" dirty="0" smtClean="0"/>
              <a:t>                                                		                 	      60-64 </a:t>
            </a:r>
            <a:r>
              <a:rPr lang="en-US" sz="2600" dirty="0" err="1" smtClean="0"/>
              <a:t>yo</a:t>
            </a:r>
            <a:r>
              <a:rPr lang="en-US" sz="2600" dirty="0" smtClean="0"/>
              <a:t>  </a:t>
            </a:r>
            <a:r>
              <a:rPr lang="en-US" sz="2600" dirty="0" smtClean="0">
                <a:solidFill>
                  <a:srgbClr val="FFFF00"/>
                </a:solidFill>
              </a:rPr>
              <a:t>(-10%)</a:t>
            </a:r>
          </a:p>
        </p:txBody>
      </p:sp>
    </p:spTree>
    <p:extLst>
      <p:ext uri="{BB962C8B-B14F-4D97-AF65-F5344CB8AC3E}">
        <p14:creationId xmlns:p14="http://schemas.microsoft.com/office/powerpoint/2010/main" val="4201328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2012 USPSTF Effects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4985" y="2062391"/>
            <a:ext cx="7873438" cy="5111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    </a:t>
            </a:r>
            <a:r>
              <a:rPr lang="en-US" sz="2800" dirty="0" smtClean="0">
                <a:solidFill>
                  <a:srgbClr val="FFFF00"/>
                </a:solidFill>
              </a:rPr>
              <a:t>PC Incidence rates by risk group </a:t>
            </a:r>
            <a:r>
              <a:rPr lang="en-US" sz="2000" dirty="0" smtClean="0"/>
              <a:t>(</a:t>
            </a:r>
            <a:r>
              <a:rPr lang="en-US" sz="2000" dirty="0" err="1" smtClean="0"/>
              <a:t>Barocas</a:t>
            </a:r>
            <a:r>
              <a:rPr lang="en-US" sz="2000" dirty="0" smtClean="0"/>
              <a:t>, et al)</a:t>
            </a:r>
          </a:p>
          <a:p>
            <a:pPr marL="457200" lvl="1" indent="0">
              <a:buNone/>
            </a:pPr>
            <a:r>
              <a:rPr lang="en-US" dirty="0" smtClean="0"/>
              <a:t>	 </a:t>
            </a:r>
            <a:r>
              <a:rPr lang="en-US" sz="2400" dirty="0" smtClean="0"/>
              <a:t> Low-risk:  -37%</a:t>
            </a:r>
          </a:p>
          <a:p>
            <a:pPr marL="457200" lvl="1" indent="0">
              <a:buNone/>
            </a:pPr>
            <a:r>
              <a:rPr lang="en-US" sz="2400" dirty="0" smtClean="0"/>
              <a:t>	  Intermediate-Risk:  -28.1 %</a:t>
            </a:r>
          </a:p>
          <a:p>
            <a:pPr marL="457200" lvl="1" indent="0">
              <a:buNone/>
            </a:pPr>
            <a:r>
              <a:rPr lang="en-US" sz="2400" dirty="0" smtClean="0"/>
              <a:t>	  High-Risk:  -23%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Prostate Needle Biopsies</a:t>
            </a:r>
            <a:r>
              <a:rPr lang="en-US" sz="2400" dirty="0" smtClean="0">
                <a:solidFill>
                  <a:srgbClr val="FFFF00"/>
                </a:solidFill>
              </a:rPr>
              <a:t>, 2013-2014 </a:t>
            </a:r>
            <a:r>
              <a:rPr lang="en-US" dirty="0" smtClean="0"/>
              <a:t>(</a:t>
            </a:r>
            <a:r>
              <a:rPr lang="en-US" dirty="0" err="1" smtClean="0"/>
              <a:t>Banerji</a:t>
            </a:r>
            <a:r>
              <a:rPr lang="en-US" dirty="0" smtClean="0"/>
              <a:t>, et al)</a:t>
            </a:r>
          </a:p>
          <a:p>
            <a:pPr marL="0" indent="0">
              <a:buNone/>
            </a:pPr>
            <a:r>
              <a:rPr lang="en-US" dirty="0" smtClean="0"/>
              <a:t>	-More likely high risk disease (33% higher RR)</a:t>
            </a:r>
          </a:p>
          <a:p>
            <a:pPr marL="0" indent="0">
              <a:buNone/>
            </a:pPr>
            <a:r>
              <a:rPr lang="en-US" dirty="0" smtClean="0"/>
              <a:t>	-Less likely intermediate risk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845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2012 USPSTF Effects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270168"/>
            <a:ext cx="7246620" cy="42819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Cancer Grade at Diagnosis</a:t>
            </a:r>
          </a:p>
          <a:p>
            <a:pPr marL="0" indent="0">
              <a:buNone/>
            </a:pPr>
            <a:r>
              <a:rPr lang="en-US" sz="2400" dirty="0" smtClean="0"/>
              <a:t>		</a:t>
            </a:r>
            <a:r>
              <a:rPr lang="en-US" sz="2400" dirty="0"/>
              <a:t>	</a:t>
            </a:r>
            <a:r>
              <a:rPr lang="en-US" sz="2800" dirty="0" smtClean="0"/>
              <a:t> </a:t>
            </a:r>
            <a:r>
              <a:rPr lang="en-US" sz="2800" u="sng" dirty="0" smtClean="0"/>
              <a:t>2011</a:t>
            </a:r>
            <a:r>
              <a:rPr lang="en-US" sz="2800" dirty="0" smtClean="0"/>
              <a:t>      </a:t>
            </a:r>
            <a:r>
              <a:rPr lang="en-US" sz="2800" u="sng" dirty="0" smtClean="0"/>
              <a:t>2014</a:t>
            </a:r>
            <a:r>
              <a:rPr lang="en-US" sz="2800" dirty="0" smtClean="0"/>
              <a:t>                       Gleason’s 8              21%       30%      </a:t>
            </a:r>
            <a:r>
              <a:rPr lang="en-US" sz="2000" dirty="0" smtClean="0"/>
              <a:t>(</a:t>
            </a:r>
            <a:r>
              <a:rPr lang="en-US" sz="2000" dirty="0" err="1" smtClean="0"/>
              <a:t>Gaylis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r>
              <a:rPr lang="en-US" sz="2800" dirty="0" smtClean="0"/>
              <a:t>Gleason’s 8-10	  9%        19%      </a:t>
            </a:r>
            <a:r>
              <a:rPr lang="en-US" sz="2000" dirty="0" smtClean="0"/>
              <a:t>(Olsson)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					</a:t>
            </a:r>
            <a:r>
              <a:rPr lang="en-US" sz="2000" dirty="0" err="1" smtClean="0"/>
              <a:t>Gaylis</a:t>
            </a:r>
            <a:r>
              <a:rPr lang="en-US" sz="2000" dirty="0" smtClean="0"/>
              <a:t> et al, JCO 2016  					Olsson et al, J </a:t>
            </a:r>
            <a:r>
              <a:rPr lang="en-US" sz="2000" dirty="0" err="1" smtClean="0"/>
              <a:t>Urol</a:t>
            </a:r>
            <a:r>
              <a:rPr lang="en-US" sz="2000" dirty="0" smtClean="0"/>
              <a:t> 2017</a:t>
            </a:r>
            <a:r>
              <a:rPr lang="en-US" sz="2400" dirty="0" smtClean="0"/>
              <a:t>   		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7141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2012 USPSTF Effects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285658"/>
            <a:ext cx="6949440" cy="363967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Incidence of Metastatic Disease</a:t>
            </a:r>
          </a:p>
          <a:p>
            <a:pPr marL="0" indent="0">
              <a:buNone/>
            </a:pPr>
            <a:r>
              <a:rPr lang="en-US" dirty="0" smtClean="0"/>
              <a:t>			</a:t>
            </a:r>
            <a:r>
              <a:rPr lang="en-US" sz="2400" u="sng" dirty="0" smtClean="0"/>
              <a:t>2011</a:t>
            </a:r>
            <a:r>
              <a:rPr lang="en-US" sz="2400" dirty="0" smtClean="0"/>
              <a:t>	</a:t>
            </a:r>
            <a:r>
              <a:rPr lang="en-US" sz="2400" dirty="0" smtClean="0"/>
              <a:t>  </a:t>
            </a:r>
            <a:r>
              <a:rPr lang="en-US" sz="2400" u="sng" dirty="0" smtClean="0"/>
              <a:t>2012</a:t>
            </a:r>
            <a:r>
              <a:rPr lang="en-US" sz="2400" dirty="0" smtClean="0"/>
              <a:t>	</a:t>
            </a:r>
            <a:r>
              <a:rPr lang="en-US" sz="2400" dirty="0" smtClean="0"/>
              <a:t>  </a:t>
            </a:r>
            <a:r>
              <a:rPr lang="en-US" sz="2400" u="sng" dirty="0" smtClean="0"/>
              <a:t>2013 </a:t>
            </a:r>
            <a:r>
              <a:rPr lang="en-US" sz="2400" dirty="0" smtClean="0"/>
              <a:t>               </a:t>
            </a:r>
            <a:r>
              <a:rPr lang="en-US" sz="2400" dirty="0" err="1" smtClean="0"/>
              <a:t>Gaylis</a:t>
            </a:r>
            <a:r>
              <a:rPr lang="en-US" sz="2400" dirty="0" smtClean="0"/>
              <a:t>, et al                  5.0%       5.5%     7.7%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Hu</a:t>
            </a:r>
            <a:r>
              <a:rPr lang="en-US" sz="2400" dirty="0"/>
              <a:t>, et </a:t>
            </a:r>
            <a:r>
              <a:rPr lang="en-US" sz="2400" dirty="0" smtClean="0"/>
              <a:t>al        &gt;75yo:    7.8%                   12.0%              	 </a:t>
            </a:r>
            <a:r>
              <a:rPr lang="en-US" sz="2400" dirty="0"/>
              <a:t> </a:t>
            </a:r>
            <a:r>
              <a:rPr lang="en-US" sz="2400" dirty="0" smtClean="0"/>
              <a:t>       </a:t>
            </a:r>
            <a:r>
              <a:rPr lang="en-US" sz="2400" dirty="0" smtClean="0"/>
              <a:t>&lt;75yo:    2.7%                    4.0%                                          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3209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2017 Draft Recommendations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16638"/>
            <a:ext cx="6949440" cy="3639670"/>
          </a:xfrm>
        </p:spPr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n-US" sz="2600" dirty="0" smtClean="0"/>
              <a:t>Clinician inform men ages 55-69 about benefits/harms of PSA-based screening</a:t>
            </a:r>
          </a:p>
          <a:p>
            <a:pPr>
              <a:buFont typeface="Arial"/>
              <a:buChar char="•"/>
            </a:pPr>
            <a:r>
              <a:rPr lang="en-US" sz="2600" dirty="0" smtClean="0"/>
              <a:t>Decision to be screened for prostate CA should be individual one</a:t>
            </a:r>
          </a:p>
          <a:p>
            <a:pPr>
              <a:buFont typeface="Arial"/>
              <a:buChar char="•"/>
            </a:pPr>
            <a:r>
              <a:rPr lang="en-US" sz="2600" dirty="0" smtClean="0"/>
              <a:t>Individualized decision-making w clinician to understand potential risk and benefits and incorporate patient’s own values and preferences</a:t>
            </a:r>
          </a:p>
          <a:p>
            <a:pPr>
              <a:buFont typeface="Arial"/>
              <a:buChar char="•"/>
            </a:pPr>
            <a:r>
              <a:rPr lang="en-US" sz="2600" dirty="0" smtClean="0"/>
              <a:t>Recommend against PSA screening for men 70 years and older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551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Shortcomings of 2017 Draft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u="sng" dirty="0" smtClean="0">
                <a:solidFill>
                  <a:srgbClr val="FFFF00"/>
                </a:solidFill>
              </a:rPr>
              <a:t>No recommendations for</a:t>
            </a:r>
            <a:r>
              <a:rPr lang="en-US" sz="3200" u="sng" dirty="0" smtClean="0"/>
              <a:t>: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High Risk groups</a:t>
            </a:r>
            <a:r>
              <a:rPr lang="en-US" sz="2000" dirty="0" smtClean="0"/>
              <a:t>-  </a:t>
            </a:r>
            <a:r>
              <a:rPr lang="en-US" sz="2000" dirty="0" smtClean="0"/>
              <a:t>African-American, Family </a:t>
            </a:r>
            <a:r>
              <a:rPr lang="en-US" sz="2000" dirty="0" err="1" smtClean="0"/>
              <a:t>Hx</a:t>
            </a:r>
            <a:endParaRPr lang="en-US" sz="2000" dirty="0" smtClean="0"/>
          </a:p>
          <a:p>
            <a:pPr>
              <a:buFont typeface="Arial"/>
              <a:buChar char="•"/>
            </a:pPr>
            <a:r>
              <a:rPr lang="en-US" sz="2800" dirty="0" smtClean="0"/>
              <a:t>Screening Intervals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Average Risk Men, ages 40-54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Healthy men &gt; 70 </a:t>
            </a:r>
            <a:r>
              <a:rPr lang="en-US" sz="2800" dirty="0" err="1" smtClean="0"/>
              <a:t>yo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8092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06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USPSTF and Prostate Cancer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916189"/>
            <a:ext cx="7790696" cy="36396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2002:  Inadequate evidence for or against 	 	 </a:t>
            </a:r>
            <a:r>
              <a:rPr lang="en-US" sz="3200" dirty="0" smtClean="0"/>
              <a:t>screening (Grade I)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2008:  Advised against screening men </a:t>
            </a:r>
            <a:r>
              <a:rPr lang="en-US" sz="3200" i="1" dirty="0" smtClean="0"/>
              <a:t>&gt; </a:t>
            </a:r>
            <a:r>
              <a:rPr lang="en-US" sz="3200" dirty="0" smtClean="0"/>
              <a:t>75 </a:t>
            </a:r>
            <a:r>
              <a:rPr lang="en-US" sz="3200" dirty="0" err="1" smtClean="0"/>
              <a:t>yo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2012:  Advised against screening </a:t>
            </a:r>
            <a:r>
              <a:rPr lang="en-US" sz="3200" i="1" dirty="0" smtClean="0"/>
              <a:t>all men       </a:t>
            </a:r>
            <a:r>
              <a:rPr lang="en-US" sz="3200" dirty="0" smtClean="0"/>
              <a:t>	 	   (grade D recommendation)</a:t>
            </a:r>
          </a:p>
          <a:p>
            <a:pPr marL="0" indent="0">
              <a:buNone/>
            </a:pPr>
            <a:r>
              <a:rPr lang="en-US" sz="3200" dirty="0" smtClean="0"/>
              <a:t>2017:  Advised </a:t>
            </a:r>
            <a:r>
              <a:rPr lang="en-US" sz="3200" i="1" dirty="0" err="1" smtClean="0"/>
              <a:t>avg</a:t>
            </a:r>
            <a:r>
              <a:rPr lang="en-US" sz="3200" i="1" dirty="0" smtClean="0"/>
              <a:t> risk men 55-69 </a:t>
            </a:r>
            <a:r>
              <a:rPr lang="en-US" sz="3200" dirty="0" smtClean="0"/>
              <a:t>to discuss 	screening with their physician</a:t>
            </a:r>
            <a:r>
              <a:rPr lang="en-US" sz="3200" dirty="0"/>
              <a:t> </a:t>
            </a:r>
            <a:r>
              <a:rPr lang="en-US" sz="3200" dirty="0" smtClean="0"/>
              <a:t> (Grade C)</a:t>
            </a:r>
          </a:p>
        </p:txBody>
      </p:sp>
    </p:spTree>
    <p:extLst>
      <p:ext uri="{BB962C8B-B14F-4D97-AF65-F5344CB8AC3E}">
        <p14:creationId xmlns:p14="http://schemas.microsoft.com/office/powerpoint/2010/main" val="4236096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2017 Draft Recommendations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16638"/>
            <a:ext cx="6949440" cy="3639670"/>
          </a:xfrm>
        </p:spPr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n-US" sz="2600" dirty="0" smtClean="0"/>
              <a:t>Clinician inform men ages 55-69 about benefits/harms of PSA-based screening</a:t>
            </a:r>
          </a:p>
          <a:p>
            <a:pPr>
              <a:buFont typeface="Arial"/>
              <a:buChar char="•"/>
            </a:pPr>
            <a:r>
              <a:rPr lang="en-US" sz="2600" dirty="0" smtClean="0"/>
              <a:t>Decision to be screened for prostate CA should be individual one</a:t>
            </a:r>
          </a:p>
          <a:p>
            <a:pPr>
              <a:buFont typeface="Arial"/>
              <a:buChar char="•"/>
            </a:pPr>
            <a:r>
              <a:rPr lang="en-US" sz="2600" dirty="0" smtClean="0"/>
              <a:t>Individualized decision-making w clinician to understand potential risk and benefits and incorporate patient’s own values and preferences</a:t>
            </a:r>
          </a:p>
          <a:p>
            <a:pPr>
              <a:buFont typeface="Arial"/>
              <a:buChar char="•"/>
            </a:pPr>
            <a:r>
              <a:rPr lang="en-US" sz="2600" dirty="0" smtClean="0"/>
              <a:t>Recommend against PSA screening for men 70 years and older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715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2017 USPSTF Draft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84294"/>
            <a:ext cx="7246620" cy="42509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u="sng" dirty="0" smtClean="0">
                <a:solidFill>
                  <a:srgbClr val="FFFF00"/>
                </a:solidFill>
              </a:rPr>
              <a:t>Benefits of Treatment </a:t>
            </a:r>
            <a:r>
              <a:rPr lang="en-US" sz="2800" dirty="0" smtClean="0"/>
              <a:t>(3 trials)</a:t>
            </a:r>
          </a:p>
          <a:p>
            <a:pPr>
              <a:buAutoNum type="arabicPeriod"/>
            </a:pPr>
            <a:r>
              <a:rPr lang="en-US" sz="2400" dirty="0" err="1" smtClean="0"/>
              <a:t>ProtecT</a:t>
            </a:r>
            <a:r>
              <a:rPr lang="en-US" sz="2400" dirty="0" smtClean="0"/>
              <a:t>:  1600 men, 50-69yo                                   </a:t>
            </a:r>
            <a:r>
              <a:rPr lang="en-US" sz="2400" dirty="0"/>
              <a:t>	 </a:t>
            </a:r>
            <a:r>
              <a:rPr lang="en-US" sz="2400" dirty="0" smtClean="0"/>
              <a:t>         RRP and XRT compared to AS:      		        </a:t>
            </a:r>
            <a:r>
              <a:rPr lang="en-US" sz="2400" dirty="0"/>
              <a:t> </a:t>
            </a:r>
            <a:r>
              <a:rPr lang="en-US" sz="2400" dirty="0" smtClean="0"/>
              <a:t> Significant </a:t>
            </a:r>
            <a:r>
              <a:rPr lang="en-US" sz="2400" i="1" dirty="0" smtClean="0"/>
              <a:t>reduction of progression to </a:t>
            </a:r>
            <a:r>
              <a:rPr lang="en-US" sz="2400" i="1" dirty="0" err="1" smtClean="0"/>
              <a:t>mets</a:t>
            </a:r>
            <a:endParaRPr lang="en-US" sz="2400" i="1" dirty="0" smtClean="0"/>
          </a:p>
          <a:p>
            <a:pPr>
              <a:buAutoNum type="arabicPeriod" startAt="2"/>
            </a:pPr>
            <a:r>
              <a:rPr lang="en-US" sz="2400" dirty="0" smtClean="0"/>
              <a:t>PIVOT:  RRP  </a:t>
            </a:r>
            <a:r>
              <a:rPr lang="en-US" sz="2400" dirty="0" err="1" smtClean="0"/>
              <a:t>vs</a:t>
            </a:r>
            <a:r>
              <a:rPr lang="en-US" sz="2400" dirty="0" smtClean="0"/>
              <a:t> observation                             		        </a:t>
            </a:r>
            <a:r>
              <a:rPr lang="en-US" sz="2400" i="1" dirty="0" smtClean="0"/>
              <a:t>Decreased mortality </a:t>
            </a:r>
            <a:r>
              <a:rPr lang="en-US" sz="2400" dirty="0" smtClean="0"/>
              <a:t>with surgery if PSA&gt;10.</a:t>
            </a:r>
          </a:p>
          <a:p>
            <a:pPr>
              <a:buAutoNum type="arabicPeriod" startAt="2"/>
            </a:pPr>
            <a:r>
              <a:rPr lang="en-US" sz="2400" dirty="0" err="1" smtClean="0"/>
              <a:t>Scandanavian</a:t>
            </a:r>
            <a:r>
              <a:rPr lang="en-US" sz="2400" dirty="0" smtClean="0"/>
              <a:t> Prostate Cancer Group-4:  RRP vs. WW  	        </a:t>
            </a:r>
            <a:r>
              <a:rPr lang="en-US" sz="2400" i="1" dirty="0" smtClean="0"/>
              <a:t>Decreased prostate cancer-specific mortality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665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2017 USPSTF Draft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2084294"/>
            <a:ext cx="8226773" cy="39566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u="sng" dirty="0" smtClean="0">
                <a:solidFill>
                  <a:srgbClr val="FFFF00"/>
                </a:solidFill>
              </a:rPr>
              <a:t>Harms of Screening</a:t>
            </a:r>
          </a:p>
          <a:p>
            <a:pPr marL="0" indent="0">
              <a:buNone/>
            </a:pPr>
            <a:r>
              <a:rPr lang="en-US" dirty="0" smtClean="0"/>
              <a:t>	False Positives (15%)</a:t>
            </a:r>
          </a:p>
          <a:p>
            <a:pPr marL="0" indent="0">
              <a:buNone/>
            </a:pPr>
            <a:r>
              <a:rPr lang="en-US" dirty="0" smtClean="0"/>
              <a:t>	Complications of prostate biopsy (1% hospitalization)</a:t>
            </a:r>
          </a:p>
          <a:p>
            <a:pPr marL="0" indent="0">
              <a:buNone/>
            </a:pPr>
            <a:r>
              <a:rPr lang="en-US" sz="2800" u="sng" dirty="0" smtClean="0">
                <a:solidFill>
                  <a:srgbClr val="FFFF00"/>
                </a:solidFill>
              </a:rPr>
              <a:t>Harms of Treatment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Impotence (&gt;50%)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Urinary Incontinence (20% long term)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Bowel symptoms (15%)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552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2017 Draft Recommendations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16638"/>
            <a:ext cx="6949440" cy="3639670"/>
          </a:xfrm>
        </p:spPr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n-US" sz="2600" dirty="0" smtClean="0"/>
              <a:t>Clinician inform men ages 55-69 about benefits/harms of PSA-based screening</a:t>
            </a:r>
          </a:p>
          <a:p>
            <a:pPr>
              <a:buFont typeface="Arial"/>
              <a:buChar char="•"/>
            </a:pPr>
            <a:r>
              <a:rPr lang="en-US" sz="2600" dirty="0" smtClean="0"/>
              <a:t>Decision to be screened for prostate CA should be individual one</a:t>
            </a:r>
          </a:p>
          <a:p>
            <a:pPr>
              <a:buFont typeface="Arial"/>
              <a:buChar char="•"/>
            </a:pPr>
            <a:r>
              <a:rPr lang="en-US" sz="2600" dirty="0" smtClean="0"/>
              <a:t>Individualized decision-making w clinician to understand potential risk and benefits and incorporate patient’s own values and preferences</a:t>
            </a:r>
          </a:p>
          <a:p>
            <a:pPr>
              <a:buFont typeface="Arial"/>
              <a:buChar char="•"/>
            </a:pPr>
            <a:r>
              <a:rPr lang="en-US" sz="2600" dirty="0" smtClean="0"/>
              <a:t>Recommend against PSA screening for men 70 years and older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561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2017 USPSTF Draft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737110"/>
            <a:ext cx="8043810" cy="50108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What is Different? </a:t>
            </a:r>
            <a:r>
              <a:rPr lang="en-US" sz="2800" dirty="0" smtClean="0">
                <a:solidFill>
                  <a:srgbClr val="FFFF00"/>
                </a:solidFill>
              </a:rPr>
              <a:t>    Grade “D” -&gt; “C</a:t>
            </a:r>
            <a:r>
              <a:rPr lang="en-US" sz="2800" dirty="0" smtClean="0">
                <a:solidFill>
                  <a:srgbClr val="FFFF00"/>
                </a:solidFill>
              </a:rPr>
              <a:t>”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smtClean="0"/>
              <a:t>1. Acknowledge a net benefit in screening men 55-69, which        	should be balanced with potential harms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2. Individualized decision reflecting each man’s values and 	preferences regarding benefits and harms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And Why?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-Updated evidence from largest trial at 13 </a:t>
            </a:r>
            <a:r>
              <a:rPr lang="en-US" dirty="0" err="1" smtClean="0"/>
              <a:t>yrs</a:t>
            </a:r>
            <a:r>
              <a:rPr lang="en-US" dirty="0" smtClean="0"/>
              <a:t>:  PSA screening 	continues to shows a </a:t>
            </a:r>
            <a:r>
              <a:rPr lang="en-US" i="1" dirty="0" smtClean="0"/>
              <a:t>reduction </a:t>
            </a:r>
            <a:r>
              <a:rPr lang="en-US" i="1" dirty="0"/>
              <a:t>in </a:t>
            </a:r>
            <a:r>
              <a:rPr lang="en-US" i="1" dirty="0" smtClean="0"/>
              <a:t>prostate cancer mortality</a:t>
            </a:r>
          </a:p>
          <a:p>
            <a:pPr marL="0" indent="0">
              <a:buNone/>
            </a:pPr>
            <a:r>
              <a:rPr lang="en-US" i="1" dirty="0" smtClean="0"/>
              <a:t>     </a:t>
            </a:r>
            <a:r>
              <a:rPr lang="en-US" dirty="0" smtClean="0"/>
              <a:t>-</a:t>
            </a:r>
            <a:r>
              <a:rPr lang="en-US" dirty="0"/>
              <a:t>Harms may be mitigated by newer </a:t>
            </a:r>
            <a:r>
              <a:rPr lang="en-US" dirty="0" smtClean="0"/>
              <a:t>approach of </a:t>
            </a:r>
            <a:r>
              <a:rPr lang="en-US" i="1" dirty="0" smtClean="0"/>
              <a:t>Active Surveillance</a:t>
            </a:r>
            <a:endParaRPr lang="en-US" i="1" dirty="0"/>
          </a:p>
          <a:p>
            <a:pPr marL="0" indent="0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810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2017 USPSTF Draft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585" y="2031412"/>
            <a:ext cx="8828422" cy="48265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What is Different and Why?  Evidence Based: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sz="2800" u="sng" dirty="0" smtClean="0"/>
              <a:t>Updated ERSPC and PLCO trials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sz="2800" dirty="0" smtClean="0"/>
              <a:t>1.  </a:t>
            </a:r>
            <a:r>
              <a:rPr lang="en-US" sz="2800" dirty="0" smtClean="0">
                <a:solidFill>
                  <a:srgbClr val="FFFF00"/>
                </a:solidFill>
              </a:rPr>
              <a:t>ERSPC</a:t>
            </a:r>
            <a:r>
              <a:rPr lang="en-US" sz="2800" dirty="0" smtClean="0"/>
              <a:t>: Screened men 30% less like to die from CAP 	</a:t>
            </a:r>
            <a:r>
              <a:rPr lang="en-US" sz="2800" dirty="0"/>
              <a:t>	</a:t>
            </a:r>
            <a:r>
              <a:rPr lang="en-US" sz="2800" dirty="0" smtClean="0"/>
              <a:t>              &amp; 35% less likely to get metastatic disease</a:t>
            </a:r>
          </a:p>
          <a:p>
            <a:pPr marL="0" indent="0">
              <a:buNone/>
            </a:pPr>
            <a:r>
              <a:rPr lang="en-US" sz="2800" dirty="0" smtClean="0"/>
              <a:t> 		 </a:t>
            </a:r>
            <a:r>
              <a:rPr lang="en-US" sz="2800" dirty="0" smtClean="0"/>
              <a:t>  </a:t>
            </a:r>
            <a:r>
              <a:rPr lang="en-US" u="sng" dirty="0" smtClean="0"/>
              <a:t>FU </a:t>
            </a:r>
            <a:r>
              <a:rPr lang="en-US" u="sng" dirty="0" smtClean="0"/>
              <a:t>at 13yrs</a:t>
            </a:r>
            <a:r>
              <a:rPr lang="en-US" u="sng" dirty="0"/>
              <a:t> </a:t>
            </a:r>
            <a:r>
              <a:rPr lang="en-US" dirty="0" smtClean="0"/>
              <a:t>: 1-2 men/1000 screened to prevent death         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 </a:t>
            </a:r>
            <a:r>
              <a:rPr lang="en-US" dirty="0" smtClean="0"/>
              <a:t>   </a:t>
            </a:r>
            <a:r>
              <a:rPr lang="en-US" u="sng" dirty="0" smtClean="0"/>
              <a:t>FU </a:t>
            </a:r>
            <a:r>
              <a:rPr lang="en-US" u="sng" dirty="0" smtClean="0"/>
              <a:t>at 12 </a:t>
            </a:r>
            <a:r>
              <a:rPr lang="en-US" u="sng" dirty="0" err="1" smtClean="0"/>
              <a:t>yrs</a:t>
            </a:r>
            <a:r>
              <a:rPr lang="en-US" u="sng" dirty="0" smtClean="0"/>
              <a:t> </a:t>
            </a:r>
            <a:r>
              <a:rPr lang="en-US" dirty="0" smtClean="0"/>
              <a:t>:  3.1/1000 screened to prevent metastasis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2.  </a:t>
            </a:r>
            <a:r>
              <a:rPr lang="en-US" sz="2800" dirty="0" smtClean="0">
                <a:solidFill>
                  <a:srgbClr val="FFFF00"/>
                </a:solidFill>
              </a:rPr>
              <a:t>PLCO</a:t>
            </a:r>
            <a:r>
              <a:rPr lang="en-US" sz="2800" dirty="0" smtClean="0"/>
              <a:t>:  Recognized flaws in initial trial which       	concluded no difference in mortality for those screened </a:t>
            </a:r>
          </a:p>
          <a:p>
            <a:pPr marL="0" indent="0">
              <a:buNone/>
            </a:pPr>
            <a:r>
              <a:rPr lang="en-US" sz="2800" dirty="0" smtClean="0"/>
              <a:t>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7095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Active Surveillance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883" y="2083348"/>
            <a:ext cx="8394746" cy="4770781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4000" dirty="0" smtClean="0"/>
              <a:t>          </a:t>
            </a:r>
            <a:r>
              <a:rPr lang="en-US" sz="7000" dirty="0" smtClean="0"/>
              <a:t> </a:t>
            </a:r>
            <a:r>
              <a:rPr lang="en-US" sz="9800" dirty="0" smtClean="0">
                <a:solidFill>
                  <a:srgbClr val="FFFF00"/>
                </a:solidFill>
              </a:rPr>
              <a:t>Trends in treatment of lower risk prostate cancer</a:t>
            </a:r>
          </a:p>
          <a:p>
            <a:pPr marL="0" indent="0">
              <a:buNone/>
            </a:pPr>
            <a:endParaRPr lang="en-US" sz="9800" dirty="0"/>
          </a:p>
          <a:p>
            <a:pPr marL="0" indent="0">
              <a:buNone/>
            </a:pPr>
            <a:r>
              <a:rPr lang="en-US" sz="7000" dirty="0" smtClean="0"/>
              <a:t>		  	</a:t>
            </a:r>
            <a:r>
              <a:rPr lang="en-US" sz="7000" dirty="0"/>
              <a:t> </a:t>
            </a:r>
            <a:r>
              <a:rPr lang="en-US" sz="7000" dirty="0" smtClean="0"/>
              <a:t>  	</a:t>
            </a:r>
            <a:r>
              <a:rPr lang="en-US" sz="8600" dirty="0" smtClean="0"/>
              <a:t> </a:t>
            </a:r>
            <a:r>
              <a:rPr lang="en-US" sz="8600" u="sng" dirty="0" smtClean="0"/>
              <a:t>Active Surveillance</a:t>
            </a:r>
          </a:p>
          <a:p>
            <a:pPr marL="0" indent="0">
              <a:buNone/>
            </a:pPr>
            <a:r>
              <a:rPr lang="en-US" sz="8600" dirty="0" smtClean="0"/>
              <a:t>		2005-2009:  		10% </a:t>
            </a:r>
          </a:p>
          <a:p>
            <a:pPr marL="0" indent="0">
              <a:buNone/>
            </a:pPr>
            <a:r>
              <a:rPr lang="en-US" sz="8600" dirty="0" smtClean="0"/>
              <a:t>		2010-2013:  		40%</a:t>
            </a:r>
            <a:endParaRPr lang="en-US" sz="8600" dirty="0"/>
          </a:p>
          <a:p>
            <a:pPr marL="0" indent="0">
              <a:buNone/>
            </a:pPr>
            <a:r>
              <a:rPr lang="en-US" sz="3200" dirty="0"/>
              <a:t>			</a:t>
            </a:r>
            <a:r>
              <a:rPr lang="en-US" sz="3200" dirty="0" smtClean="0"/>
              <a:t>	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2600" dirty="0" smtClean="0"/>
              <a:t>					                             </a:t>
            </a:r>
            <a:r>
              <a:rPr lang="en-US" sz="6200" dirty="0" err="1" smtClean="0"/>
              <a:t>Cooperberg</a:t>
            </a:r>
            <a:r>
              <a:rPr lang="en-US" sz="6200" dirty="0" smtClean="0"/>
              <a:t> </a:t>
            </a:r>
            <a:r>
              <a:rPr lang="en-US" sz="6200" dirty="0"/>
              <a:t>et al, JAMA </a:t>
            </a:r>
            <a:r>
              <a:rPr lang="en-US" sz="6200" dirty="0" smtClean="0"/>
              <a:t>2015</a:t>
            </a:r>
            <a:endParaRPr lang="en-US" sz="6200" dirty="0"/>
          </a:p>
          <a:p>
            <a:pPr marL="0" indent="0">
              <a:buNone/>
            </a:pPr>
            <a:r>
              <a:rPr lang="en-US" sz="4400" dirty="0" smtClean="0"/>
              <a:t>				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59992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rmal">
  <a:themeElements>
    <a:clrScheme name="Formal">
      <a:dk1>
        <a:srgbClr val="534239"/>
      </a:dk1>
      <a:lt1>
        <a:srgbClr val="FFFFFF"/>
      </a:lt1>
      <a:dk2>
        <a:srgbClr val="3D3A48"/>
      </a:dk2>
      <a:lt2>
        <a:srgbClr val="E1DFD1"/>
      </a:lt2>
      <a:accent1>
        <a:srgbClr val="907F76"/>
      </a:accent1>
      <a:accent2>
        <a:srgbClr val="A46645"/>
      </a:accent2>
      <a:accent3>
        <a:srgbClr val="CD9C47"/>
      </a:accent3>
      <a:accent4>
        <a:srgbClr val="9A92CD"/>
      </a:accent4>
      <a:accent5>
        <a:srgbClr val="7D639B"/>
      </a:accent5>
      <a:accent6>
        <a:srgbClr val="733678"/>
      </a:accent6>
      <a:hlink>
        <a:srgbClr val="A84914"/>
      </a:hlink>
      <a:folHlink>
        <a:srgbClr val="B25672"/>
      </a:folHlink>
    </a:clrScheme>
    <a:fontScheme name="Formal">
      <a:maj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ajorFont>
      <a:min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inorFont>
    </a:fontScheme>
    <a:fmtScheme name="Form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0000"/>
                <a:satMod val="200000"/>
              </a:schemeClr>
              <a:schemeClr val="phClr">
                <a:shade val="9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atMod val="135000"/>
              </a:schemeClr>
              <a:schemeClr val="phClr">
                <a:shade val="80000"/>
                <a:satMod val="150000"/>
              </a:schemeClr>
            </a:duotone>
          </a:blip>
          <a:tile tx="0" ty="0" sx="65000" sy="65000" flip="none" algn="tl"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>
              <a:shade val="90000"/>
              <a:alpha val="90000"/>
            </a:schemeClr>
          </a:solidFill>
          <a:prstDash val="solid"/>
          <a:miter/>
        </a:ln>
        <a:ln w="38100" cap="flat" cmpd="sng" algn="ctr">
          <a:solidFill>
            <a:schemeClr val="phClr">
              <a:shade val="85000"/>
              <a:alpha val="90000"/>
              <a:satMod val="125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88900" dist="38100" dir="5400000" sx="101000" sy="101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6000000"/>
            </a:lightRig>
          </a:scene3d>
          <a:sp3d prstMaterial="metal">
            <a:bevelT w="25400" h="12700" prst="artDeco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3">
            <a:duotone>
              <a:schemeClr val="phClr">
                <a:tint val="50000"/>
                <a:satMod val="250000"/>
              </a:schemeClr>
              <a:schemeClr val="phClr">
                <a:shade val="80000"/>
                <a:satMod val="175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tint val="10000"/>
                <a:satMod val="260000"/>
                <a:lumMod val="115000"/>
              </a:schemeClr>
              <a:schemeClr val="phClr">
                <a:shade val="75000"/>
                <a:satMod val="175000"/>
                <a:lumMod val="105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Formal.thmx</Template>
  <TotalTime>490</TotalTime>
  <Words>405</Words>
  <Application>Microsoft Macintosh PowerPoint</Application>
  <PresentationFormat>On-screen Show (4:3)</PresentationFormat>
  <Paragraphs>100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Formal</vt:lpstr>
      <vt:lpstr>2017 USPSTF   Draft Recommendations   for Prostate Cancer      Screening</vt:lpstr>
      <vt:lpstr>USPSTF and Prostate Cancer</vt:lpstr>
      <vt:lpstr>2017 Draft Recommendations</vt:lpstr>
      <vt:lpstr>2017 USPSTF Draft</vt:lpstr>
      <vt:lpstr>2017 USPSTF Draft</vt:lpstr>
      <vt:lpstr>2017 Draft Recommendations</vt:lpstr>
      <vt:lpstr>2017 USPSTF Draft</vt:lpstr>
      <vt:lpstr>2017 USPSTF Draft</vt:lpstr>
      <vt:lpstr>Active Surveillance</vt:lpstr>
      <vt:lpstr>Effect of 2012 Recommendations</vt:lpstr>
      <vt:lpstr>2012 USPSTF Effects</vt:lpstr>
      <vt:lpstr>2012 USPSTF Effects</vt:lpstr>
      <vt:lpstr>2012 USPSTF Effects</vt:lpstr>
      <vt:lpstr>2012 USPSTF Effects</vt:lpstr>
      <vt:lpstr>2017 Draft Recommendations</vt:lpstr>
      <vt:lpstr>Shortcomings of 2017 Draft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 USPSTF Draft Recommendations for Prostate Cancer Screening</dc:title>
  <dc:creator>Michael Zaragoza</dc:creator>
  <cp:lastModifiedBy>Michael Zaragoza</cp:lastModifiedBy>
  <cp:revision>45</cp:revision>
  <dcterms:created xsi:type="dcterms:W3CDTF">2017-10-09T00:42:17Z</dcterms:created>
  <dcterms:modified xsi:type="dcterms:W3CDTF">2017-10-13T02:13:13Z</dcterms:modified>
</cp:coreProperties>
</file>