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3466" autoAdjust="0"/>
  </p:normalViewPr>
  <p:slideViewPr>
    <p:cSldViewPr snapToGrid="0">
      <p:cViewPr varScale="1">
        <p:scale>
          <a:sx n="59" d="100"/>
          <a:sy n="59" d="100"/>
        </p:scale>
        <p:origin x="924" y="56"/>
      </p:cViewPr>
      <p:guideLst/>
    </p:cSldViewPr>
  </p:slideViewPr>
  <p:notesTextViewPr>
    <p:cViewPr>
      <p:scale>
        <a:sx n="1" d="1"/>
        <a:sy n="1" d="1"/>
      </p:scale>
      <p:origin x="0" y="0"/>
    </p:cViewPr>
  </p:notesTextViewPr>
  <p:notesViewPr>
    <p:cSldViewPr snapToGrid="0">
      <p:cViewPr varScale="1">
        <p:scale>
          <a:sx n="48" d="100"/>
          <a:sy n="48" d="100"/>
        </p:scale>
        <p:origin x="1900" y="4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74CA2E-2D59-47D8-AB59-4307A326CEFF}"/>
              </a:ext>
            </a:extLst>
          </p:cNvPr>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a:extLst>
              <a:ext uri="{FF2B5EF4-FFF2-40B4-BE49-F238E27FC236}">
                <a16:creationId xmlns:a16="http://schemas.microsoft.com/office/drawing/2014/main" id="{F049D1FD-A0D7-405F-A6F8-520A6745499E}"/>
              </a:ext>
            </a:extLst>
          </p:cNvPr>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A74F70CE-F90A-4A27-8B77-0F26DA3E58DB}" type="datetimeFigureOut">
              <a:rPr lang="en-US" smtClean="0"/>
              <a:t>10/5/2017</a:t>
            </a:fld>
            <a:endParaRPr lang="en-US"/>
          </a:p>
        </p:txBody>
      </p:sp>
      <p:sp>
        <p:nvSpPr>
          <p:cNvPr id="4" name="Footer Placeholder 3">
            <a:extLst>
              <a:ext uri="{FF2B5EF4-FFF2-40B4-BE49-F238E27FC236}">
                <a16:creationId xmlns:a16="http://schemas.microsoft.com/office/drawing/2014/main" id="{3D57D591-6C51-49C5-A6D9-6566B2BEB5E2}"/>
              </a:ext>
            </a:extLst>
          </p:cNvPr>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B855E5D-B837-4037-9649-2C45121067CB}"/>
              </a:ext>
            </a:extLst>
          </p:cNvPr>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07FA3BFD-194F-45E6-B380-2000AEA7A732}" type="slidenum">
              <a:rPr lang="en-US" smtClean="0"/>
              <a:t>‹#›</a:t>
            </a:fld>
            <a:endParaRPr lang="en-US"/>
          </a:p>
        </p:txBody>
      </p:sp>
    </p:spTree>
    <p:extLst>
      <p:ext uri="{BB962C8B-B14F-4D97-AF65-F5344CB8AC3E}">
        <p14:creationId xmlns:p14="http://schemas.microsoft.com/office/powerpoint/2010/main" val="2211224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6480A81A-AC64-47F7-96BD-111F59AC7133}" type="datetimeFigureOut">
              <a:rPr lang="en-US" smtClean="0"/>
              <a:t>10/5/2017</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2029442B-7E71-4718-ADEE-B437CDF2387F}" type="slidenum">
              <a:rPr lang="en-US" smtClean="0"/>
              <a:t>‹#›</a:t>
            </a:fld>
            <a:endParaRPr lang="en-US"/>
          </a:p>
        </p:txBody>
      </p:sp>
    </p:spTree>
    <p:extLst>
      <p:ext uri="{BB962C8B-B14F-4D97-AF65-F5344CB8AC3E}">
        <p14:creationId xmlns:p14="http://schemas.microsoft.com/office/powerpoint/2010/main" val="358815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29442B-7E71-4718-ADEE-B437CDF2387F}" type="slidenum">
              <a:rPr lang="en-US" smtClean="0"/>
              <a:t>9</a:t>
            </a:fld>
            <a:endParaRPr lang="en-US"/>
          </a:p>
        </p:txBody>
      </p:sp>
    </p:spTree>
    <p:extLst>
      <p:ext uri="{BB962C8B-B14F-4D97-AF65-F5344CB8AC3E}">
        <p14:creationId xmlns:p14="http://schemas.microsoft.com/office/powerpoint/2010/main" val="1218594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652A9-A46C-4D57-A241-9FB3D128E6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6C19C2-7056-4CEE-B021-B7DC66B0C6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6B5707-217E-4A0A-9379-989B7C5F7CBE}"/>
              </a:ext>
            </a:extLst>
          </p:cNvPr>
          <p:cNvSpPr>
            <a:spLocks noGrp="1"/>
          </p:cNvSpPr>
          <p:nvPr>
            <p:ph type="dt" sz="half" idx="10"/>
          </p:nvPr>
        </p:nvSpPr>
        <p:spPr/>
        <p:txBody>
          <a:bodyPr/>
          <a:lstStyle/>
          <a:p>
            <a:fld id="{6C7BA0B0-E907-4E32-B6E2-AE8B8BCF8F09}" type="datetimeFigureOut">
              <a:rPr lang="en-US" smtClean="0"/>
              <a:t>10/5/2017</a:t>
            </a:fld>
            <a:endParaRPr lang="en-US"/>
          </a:p>
        </p:txBody>
      </p:sp>
      <p:sp>
        <p:nvSpPr>
          <p:cNvPr id="5" name="Footer Placeholder 4">
            <a:extLst>
              <a:ext uri="{FF2B5EF4-FFF2-40B4-BE49-F238E27FC236}">
                <a16:creationId xmlns:a16="http://schemas.microsoft.com/office/drawing/2014/main" id="{0156934E-F63D-4BE9-A99B-2A11445D02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596BA-013A-40F8-9B94-FB6859E106C9}"/>
              </a:ext>
            </a:extLst>
          </p:cNvPr>
          <p:cNvSpPr>
            <a:spLocks noGrp="1"/>
          </p:cNvSpPr>
          <p:nvPr>
            <p:ph type="sldNum" sz="quarter" idx="12"/>
          </p:nvPr>
        </p:nvSpPr>
        <p:spPr/>
        <p:txBody>
          <a:bodyPr/>
          <a:lstStyle/>
          <a:p>
            <a:fld id="{497D6706-7C5C-4978-AEF4-8BD84D2DE917}" type="slidenum">
              <a:rPr lang="en-US" smtClean="0"/>
              <a:t>‹#›</a:t>
            </a:fld>
            <a:endParaRPr lang="en-US"/>
          </a:p>
        </p:txBody>
      </p:sp>
    </p:spTree>
    <p:extLst>
      <p:ext uri="{BB962C8B-B14F-4D97-AF65-F5344CB8AC3E}">
        <p14:creationId xmlns:p14="http://schemas.microsoft.com/office/powerpoint/2010/main" val="1631997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7C297-9DED-4868-8C28-203A20BAC9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562993-8EB9-474A-AF9C-7B48D2878D0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5CB559-7D86-45A5-A8C6-FA17A5779C49}"/>
              </a:ext>
            </a:extLst>
          </p:cNvPr>
          <p:cNvSpPr>
            <a:spLocks noGrp="1"/>
          </p:cNvSpPr>
          <p:nvPr>
            <p:ph type="dt" sz="half" idx="10"/>
          </p:nvPr>
        </p:nvSpPr>
        <p:spPr/>
        <p:txBody>
          <a:bodyPr/>
          <a:lstStyle/>
          <a:p>
            <a:fld id="{6C7BA0B0-E907-4E32-B6E2-AE8B8BCF8F09}" type="datetimeFigureOut">
              <a:rPr lang="en-US" smtClean="0"/>
              <a:t>10/5/2017</a:t>
            </a:fld>
            <a:endParaRPr lang="en-US"/>
          </a:p>
        </p:txBody>
      </p:sp>
      <p:sp>
        <p:nvSpPr>
          <p:cNvPr id="5" name="Footer Placeholder 4">
            <a:extLst>
              <a:ext uri="{FF2B5EF4-FFF2-40B4-BE49-F238E27FC236}">
                <a16:creationId xmlns:a16="http://schemas.microsoft.com/office/drawing/2014/main" id="{54559F52-6E05-4193-BCE3-4EDE0D4FA0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42DB97-637A-4806-BE15-8E8358E7FF68}"/>
              </a:ext>
            </a:extLst>
          </p:cNvPr>
          <p:cNvSpPr>
            <a:spLocks noGrp="1"/>
          </p:cNvSpPr>
          <p:nvPr>
            <p:ph type="sldNum" sz="quarter" idx="12"/>
          </p:nvPr>
        </p:nvSpPr>
        <p:spPr/>
        <p:txBody>
          <a:bodyPr/>
          <a:lstStyle/>
          <a:p>
            <a:fld id="{497D6706-7C5C-4978-AEF4-8BD84D2DE917}" type="slidenum">
              <a:rPr lang="en-US" smtClean="0"/>
              <a:t>‹#›</a:t>
            </a:fld>
            <a:endParaRPr lang="en-US"/>
          </a:p>
        </p:txBody>
      </p:sp>
    </p:spTree>
    <p:extLst>
      <p:ext uri="{BB962C8B-B14F-4D97-AF65-F5344CB8AC3E}">
        <p14:creationId xmlns:p14="http://schemas.microsoft.com/office/powerpoint/2010/main" val="2731993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845519-4A90-48A7-850D-E939F7EAF6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A1DA3D-EAB1-4E68-861A-64AABA0CB12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E8C7A-2C6C-4995-8C95-0DCC66A0260D}"/>
              </a:ext>
            </a:extLst>
          </p:cNvPr>
          <p:cNvSpPr>
            <a:spLocks noGrp="1"/>
          </p:cNvSpPr>
          <p:nvPr>
            <p:ph type="dt" sz="half" idx="10"/>
          </p:nvPr>
        </p:nvSpPr>
        <p:spPr/>
        <p:txBody>
          <a:bodyPr/>
          <a:lstStyle/>
          <a:p>
            <a:fld id="{6C7BA0B0-E907-4E32-B6E2-AE8B8BCF8F09}" type="datetimeFigureOut">
              <a:rPr lang="en-US" smtClean="0"/>
              <a:t>10/5/2017</a:t>
            </a:fld>
            <a:endParaRPr lang="en-US"/>
          </a:p>
        </p:txBody>
      </p:sp>
      <p:sp>
        <p:nvSpPr>
          <p:cNvPr id="5" name="Footer Placeholder 4">
            <a:extLst>
              <a:ext uri="{FF2B5EF4-FFF2-40B4-BE49-F238E27FC236}">
                <a16:creationId xmlns:a16="http://schemas.microsoft.com/office/drawing/2014/main" id="{FF2FAAB1-0D26-4AC4-A16A-2F1DC11472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2B6C8F-1366-4D17-87A4-A63FCDD42C25}"/>
              </a:ext>
            </a:extLst>
          </p:cNvPr>
          <p:cNvSpPr>
            <a:spLocks noGrp="1"/>
          </p:cNvSpPr>
          <p:nvPr>
            <p:ph type="sldNum" sz="quarter" idx="12"/>
          </p:nvPr>
        </p:nvSpPr>
        <p:spPr/>
        <p:txBody>
          <a:bodyPr/>
          <a:lstStyle/>
          <a:p>
            <a:fld id="{497D6706-7C5C-4978-AEF4-8BD84D2DE917}" type="slidenum">
              <a:rPr lang="en-US" smtClean="0"/>
              <a:t>‹#›</a:t>
            </a:fld>
            <a:endParaRPr lang="en-US"/>
          </a:p>
        </p:txBody>
      </p:sp>
    </p:spTree>
    <p:extLst>
      <p:ext uri="{BB962C8B-B14F-4D97-AF65-F5344CB8AC3E}">
        <p14:creationId xmlns:p14="http://schemas.microsoft.com/office/powerpoint/2010/main" val="2581997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8A837-E341-407B-AC2E-664539AD12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CE71D4-63ED-4E1C-AE59-9A632C99338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2FB0B0-E443-41FD-9EDA-8AE442B0B4EF}"/>
              </a:ext>
            </a:extLst>
          </p:cNvPr>
          <p:cNvSpPr>
            <a:spLocks noGrp="1"/>
          </p:cNvSpPr>
          <p:nvPr>
            <p:ph type="dt" sz="half" idx="10"/>
          </p:nvPr>
        </p:nvSpPr>
        <p:spPr/>
        <p:txBody>
          <a:bodyPr/>
          <a:lstStyle/>
          <a:p>
            <a:fld id="{6C7BA0B0-E907-4E32-B6E2-AE8B8BCF8F09}" type="datetimeFigureOut">
              <a:rPr lang="en-US" smtClean="0"/>
              <a:t>10/5/2017</a:t>
            </a:fld>
            <a:endParaRPr lang="en-US"/>
          </a:p>
        </p:txBody>
      </p:sp>
      <p:sp>
        <p:nvSpPr>
          <p:cNvPr id="5" name="Footer Placeholder 4">
            <a:extLst>
              <a:ext uri="{FF2B5EF4-FFF2-40B4-BE49-F238E27FC236}">
                <a16:creationId xmlns:a16="http://schemas.microsoft.com/office/drawing/2014/main" id="{2A5DFF21-7D35-4408-83AF-F94CA17E22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FA713B-0E45-4A1C-8B4D-387C6A59E80D}"/>
              </a:ext>
            </a:extLst>
          </p:cNvPr>
          <p:cNvSpPr>
            <a:spLocks noGrp="1"/>
          </p:cNvSpPr>
          <p:nvPr>
            <p:ph type="sldNum" sz="quarter" idx="12"/>
          </p:nvPr>
        </p:nvSpPr>
        <p:spPr/>
        <p:txBody>
          <a:bodyPr/>
          <a:lstStyle/>
          <a:p>
            <a:fld id="{497D6706-7C5C-4978-AEF4-8BD84D2DE917}" type="slidenum">
              <a:rPr lang="en-US" smtClean="0"/>
              <a:t>‹#›</a:t>
            </a:fld>
            <a:endParaRPr lang="en-US"/>
          </a:p>
        </p:txBody>
      </p:sp>
    </p:spTree>
    <p:extLst>
      <p:ext uri="{BB962C8B-B14F-4D97-AF65-F5344CB8AC3E}">
        <p14:creationId xmlns:p14="http://schemas.microsoft.com/office/powerpoint/2010/main" val="3069060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08BD8-7698-4DF4-9B55-F211D5A0B3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6D1A21-DAC9-4F69-B629-9AF422828E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FD55A00-46EA-4732-BBC0-849088E0F81D}"/>
              </a:ext>
            </a:extLst>
          </p:cNvPr>
          <p:cNvSpPr>
            <a:spLocks noGrp="1"/>
          </p:cNvSpPr>
          <p:nvPr>
            <p:ph type="dt" sz="half" idx="10"/>
          </p:nvPr>
        </p:nvSpPr>
        <p:spPr/>
        <p:txBody>
          <a:bodyPr/>
          <a:lstStyle/>
          <a:p>
            <a:fld id="{6C7BA0B0-E907-4E32-B6E2-AE8B8BCF8F09}" type="datetimeFigureOut">
              <a:rPr lang="en-US" smtClean="0"/>
              <a:t>10/5/2017</a:t>
            </a:fld>
            <a:endParaRPr lang="en-US"/>
          </a:p>
        </p:txBody>
      </p:sp>
      <p:sp>
        <p:nvSpPr>
          <p:cNvPr id="5" name="Footer Placeholder 4">
            <a:extLst>
              <a:ext uri="{FF2B5EF4-FFF2-40B4-BE49-F238E27FC236}">
                <a16:creationId xmlns:a16="http://schemas.microsoft.com/office/drawing/2014/main" id="{F8DD05B7-A1AF-4EF2-8D8D-13C79B2D16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1AA909-5898-44D9-8A45-CFA3832811CA}"/>
              </a:ext>
            </a:extLst>
          </p:cNvPr>
          <p:cNvSpPr>
            <a:spLocks noGrp="1"/>
          </p:cNvSpPr>
          <p:nvPr>
            <p:ph type="sldNum" sz="quarter" idx="12"/>
          </p:nvPr>
        </p:nvSpPr>
        <p:spPr/>
        <p:txBody>
          <a:bodyPr/>
          <a:lstStyle/>
          <a:p>
            <a:fld id="{497D6706-7C5C-4978-AEF4-8BD84D2DE917}" type="slidenum">
              <a:rPr lang="en-US" smtClean="0"/>
              <a:t>‹#›</a:t>
            </a:fld>
            <a:endParaRPr lang="en-US"/>
          </a:p>
        </p:txBody>
      </p:sp>
    </p:spTree>
    <p:extLst>
      <p:ext uri="{BB962C8B-B14F-4D97-AF65-F5344CB8AC3E}">
        <p14:creationId xmlns:p14="http://schemas.microsoft.com/office/powerpoint/2010/main" val="1420891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4CC48-DEEE-4032-BD05-FD00B9D5B2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51F47E-FAE8-49F7-AACC-998CAEDAB2B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7849D9-0284-4D1B-8019-91F77999B5D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2A7505-D68A-4462-8878-86E2429BA8DA}"/>
              </a:ext>
            </a:extLst>
          </p:cNvPr>
          <p:cNvSpPr>
            <a:spLocks noGrp="1"/>
          </p:cNvSpPr>
          <p:nvPr>
            <p:ph type="dt" sz="half" idx="10"/>
          </p:nvPr>
        </p:nvSpPr>
        <p:spPr/>
        <p:txBody>
          <a:bodyPr/>
          <a:lstStyle/>
          <a:p>
            <a:fld id="{6C7BA0B0-E907-4E32-B6E2-AE8B8BCF8F09}" type="datetimeFigureOut">
              <a:rPr lang="en-US" smtClean="0"/>
              <a:t>10/5/2017</a:t>
            </a:fld>
            <a:endParaRPr lang="en-US"/>
          </a:p>
        </p:txBody>
      </p:sp>
      <p:sp>
        <p:nvSpPr>
          <p:cNvPr id="6" name="Footer Placeholder 5">
            <a:extLst>
              <a:ext uri="{FF2B5EF4-FFF2-40B4-BE49-F238E27FC236}">
                <a16:creationId xmlns:a16="http://schemas.microsoft.com/office/drawing/2014/main" id="{41BDEDFB-F3DF-46AE-BAF4-0FA9E1532F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C85E9F-2668-43F9-88D9-C0407A228BF0}"/>
              </a:ext>
            </a:extLst>
          </p:cNvPr>
          <p:cNvSpPr>
            <a:spLocks noGrp="1"/>
          </p:cNvSpPr>
          <p:nvPr>
            <p:ph type="sldNum" sz="quarter" idx="12"/>
          </p:nvPr>
        </p:nvSpPr>
        <p:spPr/>
        <p:txBody>
          <a:bodyPr/>
          <a:lstStyle/>
          <a:p>
            <a:fld id="{497D6706-7C5C-4978-AEF4-8BD84D2DE917}" type="slidenum">
              <a:rPr lang="en-US" smtClean="0"/>
              <a:t>‹#›</a:t>
            </a:fld>
            <a:endParaRPr lang="en-US"/>
          </a:p>
        </p:txBody>
      </p:sp>
    </p:spTree>
    <p:extLst>
      <p:ext uri="{BB962C8B-B14F-4D97-AF65-F5344CB8AC3E}">
        <p14:creationId xmlns:p14="http://schemas.microsoft.com/office/powerpoint/2010/main" val="1651035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29B9F-6F31-4758-8FB7-D46E0B9E0C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8A28A6-76BA-4B4A-84FF-C6B8B3863E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470B4F1-E9C4-422D-9647-F72DF725449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EDBB32-0EAF-4A70-8452-AE94DD86E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006810A-9235-4132-80E5-6DDC59B2927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105346-AD42-411D-B7D8-11BEE508A6AD}"/>
              </a:ext>
            </a:extLst>
          </p:cNvPr>
          <p:cNvSpPr>
            <a:spLocks noGrp="1"/>
          </p:cNvSpPr>
          <p:nvPr>
            <p:ph type="dt" sz="half" idx="10"/>
          </p:nvPr>
        </p:nvSpPr>
        <p:spPr/>
        <p:txBody>
          <a:bodyPr/>
          <a:lstStyle/>
          <a:p>
            <a:fld id="{6C7BA0B0-E907-4E32-B6E2-AE8B8BCF8F09}" type="datetimeFigureOut">
              <a:rPr lang="en-US" smtClean="0"/>
              <a:t>10/5/2017</a:t>
            </a:fld>
            <a:endParaRPr lang="en-US"/>
          </a:p>
        </p:txBody>
      </p:sp>
      <p:sp>
        <p:nvSpPr>
          <p:cNvPr id="8" name="Footer Placeholder 7">
            <a:extLst>
              <a:ext uri="{FF2B5EF4-FFF2-40B4-BE49-F238E27FC236}">
                <a16:creationId xmlns:a16="http://schemas.microsoft.com/office/drawing/2014/main" id="{DB1EBBD7-5CB0-43EE-95D3-D0CDA56B63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68180A-0B90-44F7-8BB4-B1F1953CF8F5}"/>
              </a:ext>
            </a:extLst>
          </p:cNvPr>
          <p:cNvSpPr>
            <a:spLocks noGrp="1"/>
          </p:cNvSpPr>
          <p:nvPr>
            <p:ph type="sldNum" sz="quarter" idx="12"/>
          </p:nvPr>
        </p:nvSpPr>
        <p:spPr/>
        <p:txBody>
          <a:bodyPr/>
          <a:lstStyle/>
          <a:p>
            <a:fld id="{497D6706-7C5C-4978-AEF4-8BD84D2DE917}" type="slidenum">
              <a:rPr lang="en-US" smtClean="0"/>
              <a:t>‹#›</a:t>
            </a:fld>
            <a:endParaRPr lang="en-US"/>
          </a:p>
        </p:txBody>
      </p:sp>
    </p:spTree>
    <p:extLst>
      <p:ext uri="{BB962C8B-B14F-4D97-AF65-F5344CB8AC3E}">
        <p14:creationId xmlns:p14="http://schemas.microsoft.com/office/powerpoint/2010/main" val="1916149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D8061-F9B0-4806-A6B9-6E6ABB024D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75A6D2-DDE3-45CC-AD52-CACE41243CC8}"/>
              </a:ext>
            </a:extLst>
          </p:cNvPr>
          <p:cNvSpPr>
            <a:spLocks noGrp="1"/>
          </p:cNvSpPr>
          <p:nvPr>
            <p:ph type="dt" sz="half" idx="10"/>
          </p:nvPr>
        </p:nvSpPr>
        <p:spPr/>
        <p:txBody>
          <a:bodyPr/>
          <a:lstStyle/>
          <a:p>
            <a:fld id="{6C7BA0B0-E907-4E32-B6E2-AE8B8BCF8F09}" type="datetimeFigureOut">
              <a:rPr lang="en-US" smtClean="0"/>
              <a:t>10/5/2017</a:t>
            </a:fld>
            <a:endParaRPr lang="en-US"/>
          </a:p>
        </p:txBody>
      </p:sp>
      <p:sp>
        <p:nvSpPr>
          <p:cNvPr id="4" name="Footer Placeholder 3">
            <a:extLst>
              <a:ext uri="{FF2B5EF4-FFF2-40B4-BE49-F238E27FC236}">
                <a16:creationId xmlns:a16="http://schemas.microsoft.com/office/drawing/2014/main" id="{15B257C5-2409-4DA4-9756-17787F5F02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306ECD-11F0-4816-849B-D27B2D5EDEFD}"/>
              </a:ext>
            </a:extLst>
          </p:cNvPr>
          <p:cNvSpPr>
            <a:spLocks noGrp="1"/>
          </p:cNvSpPr>
          <p:nvPr>
            <p:ph type="sldNum" sz="quarter" idx="12"/>
          </p:nvPr>
        </p:nvSpPr>
        <p:spPr/>
        <p:txBody>
          <a:bodyPr/>
          <a:lstStyle/>
          <a:p>
            <a:fld id="{497D6706-7C5C-4978-AEF4-8BD84D2DE917}" type="slidenum">
              <a:rPr lang="en-US" smtClean="0"/>
              <a:t>‹#›</a:t>
            </a:fld>
            <a:endParaRPr lang="en-US"/>
          </a:p>
        </p:txBody>
      </p:sp>
    </p:spTree>
    <p:extLst>
      <p:ext uri="{BB962C8B-B14F-4D97-AF65-F5344CB8AC3E}">
        <p14:creationId xmlns:p14="http://schemas.microsoft.com/office/powerpoint/2010/main" val="149887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AE79B1-387A-49D4-9144-EB0962472E79}"/>
              </a:ext>
            </a:extLst>
          </p:cNvPr>
          <p:cNvSpPr>
            <a:spLocks noGrp="1"/>
          </p:cNvSpPr>
          <p:nvPr>
            <p:ph type="dt" sz="half" idx="10"/>
          </p:nvPr>
        </p:nvSpPr>
        <p:spPr/>
        <p:txBody>
          <a:bodyPr/>
          <a:lstStyle/>
          <a:p>
            <a:fld id="{6C7BA0B0-E907-4E32-B6E2-AE8B8BCF8F09}" type="datetimeFigureOut">
              <a:rPr lang="en-US" smtClean="0"/>
              <a:t>10/5/2017</a:t>
            </a:fld>
            <a:endParaRPr lang="en-US"/>
          </a:p>
        </p:txBody>
      </p:sp>
      <p:sp>
        <p:nvSpPr>
          <p:cNvPr id="3" name="Footer Placeholder 2">
            <a:extLst>
              <a:ext uri="{FF2B5EF4-FFF2-40B4-BE49-F238E27FC236}">
                <a16:creationId xmlns:a16="http://schemas.microsoft.com/office/drawing/2014/main" id="{166F77A2-A5B0-4C3F-AAA5-EE38A54A56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57261D-C832-45D6-B0A6-31FD8A0E5C87}"/>
              </a:ext>
            </a:extLst>
          </p:cNvPr>
          <p:cNvSpPr>
            <a:spLocks noGrp="1"/>
          </p:cNvSpPr>
          <p:nvPr>
            <p:ph type="sldNum" sz="quarter" idx="12"/>
          </p:nvPr>
        </p:nvSpPr>
        <p:spPr/>
        <p:txBody>
          <a:bodyPr/>
          <a:lstStyle/>
          <a:p>
            <a:fld id="{497D6706-7C5C-4978-AEF4-8BD84D2DE917}" type="slidenum">
              <a:rPr lang="en-US" smtClean="0"/>
              <a:t>‹#›</a:t>
            </a:fld>
            <a:endParaRPr lang="en-US"/>
          </a:p>
        </p:txBody>
      </p:sp>
    </p:spTree>
    <p:extLst>
      <p:ext uri="{BB962C8B-B14F-4D97-AF65-F5344CB8AC3E}">
        <p14:creationId xmlns:p14="http://schemas.microsoft.com/office/powerpoint/2010/main" val="598501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6121D-61DB-497C-ACDA-314E927F5F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8356CD-F105-4E89-96FA-41CD640986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BEE44E-DF80-4389-96F6-D83CE14EA1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24BD4-457C-481E-8935-36CB61564B82}"/>
              </a:ext>
            </a:extLst>
          </p:cNvPr>
          <p:cNvSpPr>
            <a:spLocks noGrp="1"/>
          </p:cNvSpPr>
          <p:nvPr>
            <p:ph type="dt" sz="half" idx="10"/>
          </p:nvPr>
        </p:nvSpPr>
        <p:spPr/>
        <p:txBody>
          <a:bodyPr/>
          <a:lstStyle/>
          <a:p>
            <a:fld id="{6C7BA0B0-E907-4E32-B6E2-AE8B8BCF8F09}" type="datetimeFigureOut">
              <a:rPr lang="en-US" smtClean="0"/>
              <a:t>10/5/2017</a:t>
            </a:fld>
            <a:endParaRPr lang="en-US"/>
          </a:p>
        </p:txBody>
      </p:sp>
      <p:sp>
        <p:nvSpPr>
          <p:cNvPr id="6" name="Footer Placeholder 5">
            <a:extLst>
              <a:ext uri="{FF2B5EF4-FFF2-40B4-BE49-F238E27FC236}">
                <a16:creationId xmlns:a16="http://schemas.microsoft.com/office/drawing/2014/main" id="{D8AA7156-78D2-4C71-8DA5-C53FE3EFAD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DABEBC-CD62-4755-B6E9-E727345FF7D5}"/>
              </a:ext>
            </a:extLst>
          </p:cNvPr>
          <p:cNvSpPr>
            <a:spLocks noGrp="1"/>
          </p:cNvSpPr>
          <p:nvPr>
            <p:ph type="sldNum" sz="quarter" idx="12"/>
          </p:nvPr>
        </p:nvSpPr>
        <p:spPr/>
        <p:txBody>
          <a:bodyPr/>
          <a:lstStyle/>
          <a:p>
            <a:fld id="{497D6706-7C5C-4978-AEF4-8BD84D2DE917}" type="slidenum">
              <a:rPr lang="en-US" smtClean="0"/>
              <a:t>‹#›</a:t>
            </a:fld>
            <a:endParaRPr lang="en-US"/>
          </a:p>
        </p:txBody>
      </p:sp>
    </p:spTree>
    <p:extLst>
      <p:ext uri="{BB962C8B-B14F-4D97-AF65-F5344CB8AC3E}">
        <p14:creationId xmlns:p14="http://schemas.microsoft.com/office/powerpoint/2010/main" val="120463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F8406-0A83-4654-966B-2821397C65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05B98F-BCEE-4033-B2E6-358C289E3B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1BBE39-0368-49A8-9A36-950EA53527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C175E3-8047-4144-9F50-3EA6B3691BB0}"/>
              </a:ext>
            </a:extLst>
          </p:cNvPr>
          <p:cNvSpPr>
            <a:spLocks noGrp="1"/>
          </p:cNvSpPr>
          <p:nvPr>
            <p:ph type="dt" sz="half" idx="10"/>
          </p:nvPr>
        </p:nvSpPr>
        <p:spPr/>
        <p:txBody>
          <a:bodyPr/>
          <a:lstStyle/>
          <a:p>
            <a:fld id="{6C7BA0B0-E907-4E32-B6E2-AE8B8BCF8F09}" type="datetimeFigureOut">
              <a:rPr lang="en-US" smtClean="0"/>
              <a:t>10/5/2017</a:t>
            </a:fld>
            <a:endParaRPr lang="en-US"/>
          </a:p>
        </p:txBody>
      </p:sp>
      <p:sp>
        <p:nvSpPr>
          <p:cNvPr id="6" name="Footer Placeholder 5">
            <a:extLst>
              <a:ext uri="{FF2B5EF4-FFF2-40B4-BE49-F238E27FC236}">
                <a16:creationId xmlns:a16="http://schemas.microsoft.com/office/drawing/2014/main" id="{3F94AA43-ACC9-4DE1-9BF2-E7F4788062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22B74D-9551-4C98-8646-CBCF1C11E554}"/>
              </a:ext>
            </a:extLst>
          </p:cNvPr>
          <p:cNvSpPr>
            <a:spLocks noGrp="1"/>
          </p:cNvSpPr>
          <p:nvPr>
            <p:ph type="sldNum" sz="quarter" idx="12"/>
          </p:nvPr>
        </p:nvSpPr>
        <p:spPr/>
        <p:txBody>
          <a:bodyPr/>
          <a:lstStyle/>
          <a:p>
            <a:fld id="{497D6706-7C5C-4978-AEF4-8BD84D2DE917}" type="slidenum">
              <a:rPr lang="en-US" smtClean="0"/>
              <a:t>‹#›</a:t>
            </a:fld>
            <a:endParaRPr lang="en-US"/>
          </a:p>
        </p:txBody>
      </p:sp>
    </p:spTree>
    <p:extLst>
      <p:ext uri="{BB962C8B-B14F-4D97-AF65-F5344CB8AC3E}">
        <p14:creationId xmlns:p14="http://schemas.microsoft.com/office/powerpoint/2010/main" val="4026685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76B41-A1CC-40D8-8345-6B826791A0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0CD5BC-D011-41AA-B335-5A4AD7FD27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1FF736-1CC3-4C90-A932-3519A52C33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BA0B0-E907-4E32-B6E2-AE8B8BCF8F09}" type="datetimeFigureOut">
              <a:rPr lang="en-US" smtClean="0"/>
              <a:t>10/5/2017</a:t>
            </a:fld>
            <a:endParaRPr lang="en-US"/>
          </a:p>
        </p:txBody>
      </p:sp>
      <p:sp>
        <p:nvSpPr>
          <p:cNvPr id="5" name="Footer Placeholder 4">
            <a:extLst>
              <a:ext uri="{FF2B5EF4-FFF2-40B4-BE49-F238E27FC236}">
                <a16:creationId xmlns:a16="http://schemas.microsoft.com/office/drawing/2014/main" id="{F660A792-BA70-499E-B19E-4626FD2B8D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AFD7C1-A783-48A5-8E2A-91162A6A95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7D6706-7C5C-4978-AEF4-8BD84D2DE917}" type="slidenum">
              <a:rPr lang="en-US" smtClean="0"/>
              <a:t>‹#›</a:t>
            </a:fld>
            <a:endParaRPr lang="en-US"/>
          </a:p>
        </p:txBody>
      </p:sp>
    </p:spTree>
    <p:extLst>
      <p:ext uri="{BB962C8B-B14F-4D97-AF65-F5344CB8AC3E}">
        <p14:creationId xmlns:p14="http://schemas.microsoft.com/office/powerpoint/2010/main" val="2446585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86C16-F877-4439-B59B-44499266FF18}"/>
              </a:ext>
            </a:extLst>
          </p:cNvPr>
          <p:cNvSpPr>
            <a:spLocks noGrp="1"/>
          </p:cNvSpPr>
          <p:nvPr>
            <p:ph type="ctrTitle"/>
          </p:nvPr>
        </p:nvSpPr>
        <p:spPr>
          <a:xfrm>
            <a:off x="1698170" y="1857700"/>
            <a:ext cx="8414659" cy="1810786"/>
          </a:xfrm>
        </p:spPr>
        <p:txBody>
          <a:bodyPr>
            <a:normAutofit fontScale="90000"/>
          </a:bodyPr>
          <a:lstStyle/>
          <a:p>
            <a:br>
              <a:rPr lang="en-US" dirty="0"/>
            </a:br>
            <a:r>
              <a:rPr lang="en-US" sz="4800" dirty="0"/>
              <a:t>NASPCC 2017/2018 </a:t>
            </a:r>
            <a:r>
              <a:rPr lang="en-US" sz="4800" dirty="0" err="1"/>
              <a:t>WorkPlan</a:t>
            </a:r>
            <a:r>
              <a:rPr lang="en-US" sz="4800" dirty="0"/>
              <a:t> </a:t>
            </a:r>
            <a:br>
              <a:rPr lang="en-US" sz="4800" dirty="0"/>
            </a:br>
            <a:r>
              <a:rPr lang="en-US" sz="4800" dirty="0"/>
              <a:t>Status Report</a:t>
            </a:r>
            <a:br>
              <a:rPr lang="en-US" sz="4800" dirty="0"/>
            </a:br>
            <a:endParaRPr lang="en-US" sz="4800" dirty="0"/>
          </a:p>
        </p:txBody>
      </p:sp>
      <p:sp>
        <p:nvSpPr>
          <p:cNvPr id="3" name="Subtitle 2">
            <a:extLst>
              <a:ext uri="{FF2B5EF4-FFF2-40B4-BE49-F238E27FC236}">
                <a16:creationId xmlns:a16="http://schemas.microsoft.com/office/drawing/2014/main" id="{A845B2B5-F2F3-42DB-924F-083D371DFE68}"/>
              </a:ext>
            </a:extLst>
          </p:cNvPr>
          <p:cNvSpPr>
            <a:spLocks noGrp="1"/>
          </p:cNvSpPr>
          <p:nvPr>
            <p:ph type="subTitle" idx="1"/>
          </p:nvPr>
        </p:nvSpPr>
        <p:spPr>
          <a:xfrm>
            <a:off x="1698170" y="3576320"/>
            <a:ext cx="8686801" cy="3169920"/>
          </a:xfrm>
        </p:spPr>
        <p:txBody>
          <a:bodyPr>
            <a:normAutofit fontScale="92500" lnSpcReduction="10000"/>
          </a:bodyPr>
          <a:lstStyle/>
          <a:p>
            <a:r>
              <a:rPr lang="en-US" sz="2800" dirty="0"/>
              <a:t>Thomas Kirk</a:t>
            </a:r>
          </a:p>
          <a:p>
            <a:r>
              <a:rPr lang="en-US" sz="2800" dirty="0"/>
              <a:t>Invited Member, NASPCC Executive Committee</a:t>
            </a:r>
          </a:p>
          <a:p>
            <a:r>
              <a:rPr lang="en-US" sz="2800" dirty="0"/>
              <a:t>Vice President, California Prostate Cancer Coalition</a:t>
            </a:r>
            <a:r>
              <a:rPr lang="en-US" sz="2800" dirty="0">
                <a:solidFill>
                  <a:prstClr val="black"/>
                </a:solidFill>
                <a:latin typeface="Calibri Light" panose="020F0302020204030204"/>
                <a:ea typeface="+mj-ea"/>
                <a:cs typeface="+mj-cs"/>
              </a:rPr>
              <a:t> </a:t>
            </a:r>
          </a:p>
          <a:p>
            <a:r>
              <a:rPr lang="en-US" sz="3200" dirty="0">
                <a:solidFill>
                  <a:prstClr val="black"/>
                </a:solidFill>
                <a:latin typeface="Calibri Light" panose="020F0302020204030204"/>
                <a:ea typeface="+mj-ea"/>
                <a:cs typeface="+mj-cs"/>
              </a:rPr>
              <a:t>13</a:t>
            </a:r>
            <a:r>
              <a:rPr lang="en-US" sz="3200" baseline="30000" dirty="0">
                <a:solidFill>
                  <a:prstClr val="black"/>
                </a:solidFill>
                <a:latin typeface="Calibri Light" panose="020F0302020204030204"/>
                <a:ea typeface="+mj-ea"/>
                <a:cs typeface="+mj-cs"/>
              </a:rPr>
              <a:t>th</a:t>
            </a:r>
            <a:r>
              <a:rPr lang="en-US" sz="3200" dirty="0">
                <a:solidFill>
                  <a:prstClr val="black"/>
                </a:solidFill>
                <a:latin typeface="Calibri Light" panose="020F0302020204030204"/>
                <a:ea typeface="+mj-ea"/>
                <a:cs typeface="+mj-cs"/>
              </a:rPr>
              <a:t> Annual Meeting of NASPCC: </a:t>
            </a:r>
          </a:p>
          <a:p>
            <a:r>
              <a:rPr lang="en-US" sz="3200" i="1" dirty="0">
                <a:solidFill>
                  <a:prstClr val="black"/>
                </a:solidFill>
                <a:latin typeface="Calibri Light" panose="020F0302020204030204"/>
                <a:ea typeface="+mj-ea"/>
                <a:cs typeface="+mj-cs"/>
              </a:rPr>
              <a:t>“SHARE, LEARN &amp; LEAD”</a:t>
            </a:r>
          </a:p>
          <a:p>
            <a:br>
              <a:rPr lang="en-US" sz="3200" dirty="0">
                <a:solidFill>
                  <a:prstClr val="black"/>
                </a:solidFill>
                <a:latin typeface="Calibri Light" panose="020F0302020204030204"/>
                <a:ea typeface="+mj-ea"/>
                <a:cs typeface="+mj-cs"/>
              </a:rPr>
            </a:br>
            <a:r>
              <a:rPr lang="en-US" sz="2800" dirty="0">
                <a:solidFill>
                  <a:prstClr val="black"/>
                </a:solidFill>
                <a:latin typeface="Calibri Light" panose="020F0302020204030204"/>
                <a:ea typeface="+mj-ea"/>
                <a:cs typeface="+mj-cs"/>
              </a:rPr>
              <a:t>Sunday, October 15, 2017</a:t>
            </a:r>
            <a:endParaRPr lang="en-US" sz="2800" dirty="0"/>
          </a:p>
          <a:p>
            <a:endParaRPr lang="en-US" dirty="0"/>
          </a:p>
        </p:txBody>
      </p:sp>
      <p:pic>
        <p:nvPicPr>
          <p:cNvPr id="1026" name="Picture 2">
            <a:extLst>
              <a:ext uri="{FF2B5EF4-FFF2-40B4-BE49-F238E27FC236}">
                <a16:creationId xmlns:a16="http://schemas.microsoft.com/office/drawing/2014/main" id="{E34D530C-148A-4D33-A2EA-EF80ADC857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293" y="193040"/>
            <a:ext cx="2100787" cy="1664660"/>
          </a:xfrm>
          <a:prstGeom prst="rect">
            <a:avLst/>
          </a:prstGeom>
          <a:solidFill>
            <a:schemeClr val="accent1">
              <a:lumMod val="60000"/>
              <a:lumOff val="40000"/>
            </a:schemeClr>
          </a:solidFill>
          <a:ln>
            <a:noFill/>
          </a:ln>
          <a:extLst/>
        </p:spPr>
      </p:pic>
    </p:spTree>
    <p:extLst>
      <p:ext uri="{BB962C8B-B14F-4D97-AF65-F5344CB8AC3E}">
        <p14:creationId xmlns:p14="http://schemas.microsoft.com/office/powerpoint/2010/main" val="1579872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19A3A-A12D-4B18-98A7-ECFB3222B7D2}"/>
              </a:ext>
            </a:extLst>
          </p:cNvPr>
          <p:cNvSpPr>
            <a:spLocks noGrp="1"/>
          </p:cNvSpPr>
          <p:nvPr>
            <p:ph type="title"/>
          </p:nvPr>
        </p:nvSpPr>
        <p:spPr/>
        <p:txBody>
          <a:bodyPr>
            <a:normAutofit/>
          </a:bodyPr>
          <a:lstStyle/>
          <a:p>
            <a:pPr algn="ctr"/>
            <a:r>
              <a:rPr lang="en-US" dirty="0"/>
              <a:t>FY 2017 STRATEGIC PLAN RETREAT/MEETINGS &amp; RECOMMENDATIONS</a:t>
            </a:r>
          </a:p>
        </p:txBody>
      </p:sp>
      <p:sp>
        <p:nvSpPr>
          <p:cNvPr id="3" name="Content Placeholder 2">
            <a:extLst>
              <a:ext uri="{FF2B5EF4-FFF2-40B4-BE49-F238E27FC236}">
                <a16:creationId xmlns:a16="http://schemas.microsoft.com/office/drawing/2014/main" id="{DBFA5C26-DA05-4C09-B669-C4B02CCF66AD}"/>
              </a:ext>
            </a:extLst>
          </p:cNvPr>
          <p:cNvSpPr>
            <a:spLocks noGrp="1"/>
          </p:cNvSpPr>
          <p:nvPr>
            <p:ph idx="1"/>
          </p:nvPr>
        </p:nvSpPr>
        <p:spPr>
          <a:xfrm>
            <a:off x="838200" y="2002970"/>
            <a:ext cx="10515600" cy="4484915"/>
          </a:xfrm>
        </p:spPr>
        <p:txBody>
          <a:bodyPr>
            <a:normAutofit fontScale="92500" lnSpcReduction="10000"/>
          </a:bodyPr>
          <a:lstStyle/>
          <a:p>
            <a:r>
              <a:rPr lang="en-US" dirty="0"/>
              <a:t>Two in-person Strategic Planning Meetings held in CA, April 7-8 &amp; May 19-20, 2017</a:t>
            </a:r>
          </a:p>
          <a:p>
            <a:r>
              <a:rPr lang="en-US" dirty="0"/>
              <a:t>The threshold Question during first Meeting : </a:t>
            </a:r>
            <a:r>
              <a:rPr lang="en-US" i="1" dirty="0"/>
              <a:t>Do we want to continue and, if yes, in the current or another form?</a:t>
            </a:r>
          </a:p>
          <a:p>
            <a:r>
              <a:rPr lang="en-US" dirty="0"/>
              <a:t>State Coalition self-evaluation questions were asked of 39 and results reviewed from 19 responders—further input is needed but a picture resulted from the input—our work was not done</a:t>
            </a:r>
          </a:p>
          <a:p>
            <a:r>
              <a:rPr lang="en-US" dirty="0"/>
              <a:t>NASPCC Mission, Goals and Objectives and 3 Strategic Priorities were reviewed and a SWOT Exercise completed</a:t>
            </a:r>
          </a:p>
          <a:p>
            <a:r>
              <a:rPr lang="en-US" dirty="0"/>
              <a:t>Recognized the Unique Vision and role of the group, the longevity of the organization, the passion of the volunteers and the challenges for NASPCC (not in all states yet and funding)</a:t>
            </a:r>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510440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280E8-A9B8-4809-A73A-9741C4E0B8BC}"/>
              </a:ext>
            </a:extLst>
          </p:cNvPr>
          <p:cNvSpPr>
            <a:spLocks noGrp="1"/>
          </p:cNvSpPr>
          <p:nvPr>
            <p:ph type="title"/>
          </p:nvPr>
        </p:nvSpPr>
        <p:spPr/>
        <p:txBody>
          <a:bodyPr/>
          <a:lstStyle/>
          <a:p>
            <a:pPr algn="ctr"/>
            <a:r>
              <a:rPr lang="en-US" dirty="0"/>
              <a:t>3 RECOMMENDATIONS TO EXECUTIVE COMMITTEE in JULY 2017</a:t>
            </a:r>
          </a:p>
        </p:txBody>
      </p:sp>
      <p:sp>
        <p:nvSpPr>
          <p:cNvPr id="3" name="Content Placeholder 2">
            <a:extLst>
              <a:ext uri="{FF2B5EF4-FFF2-40B4-BE49-F238E27FC236}">
                <a16:creationId xmlns:a16="http://schemas.microsoft.com/office/drawing/2014/main" id="{3404FA9A-BD65-467A-B5ED-C352CEB33C3A}"/>
              </a:ext>
            </a:extLst>
          </p:cNvPr>
          <p:cNvSpPr>
            <a:spLocks noGrp="1"/>
          </p:cNvSpPr>
          <p:nvPr>
            <p:ph idx="1"/>
          </p:nvPr>
        </p:nvSpPr>
        <p:spPr>
          <a:xfrm>
            <a:off x="838200" y="1803853"/>
            <a:ext cx="10515600" cy="4553404"/>
          </a:xfrm>
        </p:spPr>
        <p:txBody>
          <a:bodyPr>
            <a:normAutofit fontScale="92500" lnSpcReduction="20000"/>
          </a:bodyPr>
          <a:lstStyle/>
          <a:p>
            <a:pPr marL="0" indent="0">
              <a:buNone/>
            </a:pPr>
            <a:r>
              <a:rPr lang="en-US" dirty="0"/>
              <a:t>	1) Modify and Expand the MISSION STATEMENT</a:t>
            </a:r>
          </a:p>
          <a:p>
            <a:pPr marL="0" indent="0">
              <a:buNone/>
            </a:pPr>
            <a:r>
              <a:rPr lang="en-US" dirty="0"/>
              <a:t>	2) Take Action on a list of 15 identified Issues</a:t>
            </a:r>
          </a:p>
          <a:p>
            <a:pPr marL="0" indent="0">
              <a:buNone/>
            </a:pPr>
            <a:r>
              <a:rPr lang="en-US" dirty="0"/>
              <a:t>	3) Keep a close eye on and manage the FY2017 Approved Budget </a:t>
            </a:r>
          </a:p>
          <a:p>
            <a:pPr marL="0" indent="0">
              <a:buNone/>
            </a:pPr>
            <a:endParaRPr lang="en-US" dirty="0"/>
          </a:p>
          <a:p>
            <a:pPr algn="ctr"/>
            <a:r>
              <a:rPr lang="en-US" dirty="0"/>
              <a:t>Workplan presented and Approved at the July 18</a:t>
            </a:r>
            <a:r>
              <a:rPr lang="en-US" baseline="30000" dirty="0"/>
              <a:t>th</a:t>
            </a:r>
            <a:r>
              <a:rPr lang="en-US" dirty="0"/>
              <a:t> Board Meeting &amp;</a:t>
            </a:r>
          </a:p>
          <a:p>
            <a:pPr marL="0" indent="0" algn="ctr">
              <a:buNone/>
            </a:pPr>
            <a:r>
              <a:rPr lang="en-US" dirty="0"/>
              <a:t>New MISSION STATEMENT Approved:</a:t>
            </a:r>
          </a:p>
          <a:p>
            <a:pPr lvl="1"/>
            <a:endParaRPr lang="en-US" i="1" dirty="0"/>
          </a:p>
          <a:p>
            <a:pPr marL="457200" lvl="1" indent="0">
              <a:buNone/>
            </a:pPr>
            <a:r>
              <a:rPr lang="en-US" sz="3000" b="1" i="1" dirty="0"/>
              <a:t>NASPCC is a nation-wide organization comprised of state Prostate Cancer Coalitions dedicated to saving men’s lives and enhancing the quality of life of prostate cancer patients and their families, through awareness and education and the development of a public policy network</a:t>
            </a:r>
          </a:p>
        </p:txBody>
      </p:sp>
    </p:spTree>
    <p:extLst>
      <p:ext uri="{BB962C8B-B14F-4D97-AF65-F5344CB8AC3E}">
        <p14:creationId xmlns:p14="http://schemas.microsoft.com/office/powerpoint/2010/main" val="2210851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CB3A2-46F6-413C-9CF1-3CD5A7A6623B}"/>
              </a:ext>
            </a:extLst>
          </p:cNvPr>
          <p:cNvSpPr>
            <a:spLocks noGrp="1"/>
          </p:cNvSpPr>
          <p:nvPr>
            <p:ph type="title"/>
          </p:nvPr>
        </p:nvSpPr>
        <p:spPr/>
        <p:txBody>
          <a:bodyPr/>
          <a:lstStyle/>
          <a:p>
            <a:pPr algn="ctr"/>
            <a:r>
              <a:rPr lang="en-US" dirty="0"/>
              <a:t>What are the 15 Identified Issues for Action?</a:t>
            </a:r>
          </a:p>
        </p:txBody>
      </p:sp>
      <p:sp>
        <p:nvSpPr>
          <p:cNvPr id="3" name="Content Placeholder 2">
            <a:extLst>
              <a:ext uri="{FF2B5EF4-FFF2-40B4-BE49-F238E27FC236}">
                <a16:creationId xmlns:a16="http://schemas.microsoft.com/office/drawing/2014/main" id="{044E1683-AA1D-4176-9F21-03C26DA21E5C}"/>
              </a:ext>
            </a:extLst>
          </p:cNvPr>
          <p:cNvSpPr>
            <a:spLocks noGrp="1"/>
          </p:cNvSpPr>
          <p:nvPr>
            <p:ph idx="1"/>
          </p:nvPr>
        </p:nvSpPr>
        <p:spPr/>
        <p:txBody>
          <a:bodyPr>
            <a:normAutofit fontScale="92500"/>
          </a:bodyPr>
          <a:lstStyle/>
          <a:p>
            <a:pPr marL="514350" indent="-514350">
              <a:buAutoNum type="arabicParenR"/>
            </a:pPr>
            <a:r>
              <a:rPr lang="en-US" dirty="0"/>
              <a:t>New Conflict of Interest and Code of Ethics Policies added to By-laws</a:t>
            </a:r>
          </a:p>
          <a:p>
            <a:pPr marL="514350" indent="-514350">
              <a:buAutoNum type="arabicParenR"/>
            </a:pPr>
            <a:r>
              <a:rPr lang="en-US" dirty="0"/>
              <a:t>Form new &amp; Assist current State Coalitions</a:t>
            </a:r>
          </a:p>
          <a:p>
            <a:pPr marL="514350" indent="-514350">
              <a:buAutoNum type="arabicParenR"/>
            </a:pPr>
            <a:r>
              <a:rPr lang="en-US" dirty="0"/>
              <a:t>Increase Participation of Coalitions</a:t>
            </a:r>
          </a:p>
          <a:p>
            <a:pPr marL="514350" indent="-514350">
              <a:buAutoNum type="arabicParenR"/>
            </a:pPr>
            <a:r>
              <a:rPr lang="en-US" dirty="0"/>
              <a:t>Increase NASPCC Website activity</a:t>
            </a:r>
          </a:p>
          <a:p>
            <a:pPr marL="514350" indent="-514350">
              <a:buAutoNum type="arabicParenR"/>
            </a:pPr>
            <a:r>
              <a:rPr lang="en-US" dirty="0"/>
              <a:t>Improve Communication and Collaboration</a:t>
            </a:r>
          </a:p>
          <a:p>
            <a:pPr marL="514350" indent="-514350">
              <a:buAutoNum type="arabicParenR"/>
            </a:pPr>
            <a:r>
              <a:rPr lang="en-US" dirty="0"/>
              <a:t>Re-visit Status of the Former Prostate Cancer Roundtable</a:t>
            </a:r>
          </a:p>
          <a:p>
            <a:pPr marL="514350" indent="-514350">
              <a:buAutoNum type="arabicParenR"/>
            </a:pPr>
            <a:r>
              <a:rPr lang="en-US" dirty="0"/>
              <a:t>Enhance Education, Outreach &amp; Awareness</a:t>
            </a:r>
          </a:p>
          <a:p>
            <a:pPr marL="514350" indent="-514350">
              <a:buAutoNum type="arabicParenR"/>
            </a:pPr>
            <a:r>
              <a:rPr lang="en-US" dirty="0"/>
              <a:t>Update Best Practices Guide &amp; Coalition Start-up Materials</a:t>
            </a:r>
          </a:p>
          <a:p>
            <a:pPr marL="514350" indent="-514350">
              <a:buAutoNum type="arabicParenR"/>
            </a:pPr>
            <a:r>
              <a:rPr lang="en-US" dirty="0"/>
              <a:t>Develop Education and Awareness Materials </a:t>
            </a:r>
          </a:p>
        </p:txBody>
      </p:sp>
    </p:spTree>
    <p:extLst>
      <p:ext uri="{BB962C8B-B14F-4D97-AF65-F5344CB8AC3E}">
        <p14:creationId xmlns:p14="http://schemas.microsoft.com/office/powerpoint/2010/main" val="2787458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9F9EB-73DE-46A2-BD06-4BA1982A99F0}"/>
              </a:ext>
            </a:extLst>
          </p:cNvPr>
          <p:cNvSpPr>
            <a:spLocks noGrp="1"/>
          </p:cNvSpPr>
          <p:nvPr>
            <p:ph type="title"/>
          </p:nvPr>
        </p:nvSpPr>
        <p:spPr/>
        <p:txBody>
          <a:bodyPr/>
          <a:lstStyle/>
          <a:p>
            <a:pPr algn="ctr"/>
            <a:r>
              <a:rPr lang="en-US" dirty="0"/>
              <a:t>15 Identified Issues, Continued</a:t>
            </a:r>
          </a:p>
        </p:txBody>
      </p:sp>
      <p:sp>
        <p:nvSpPr>
          <p:cNvPr id="3" name="Content Placeholder 2">
            <a:extLst>
              <a:ext uri="{FF2B5EF4-FFF2-40B4-BE49-F238E27FC236}">
                <a16:creationId xmlns:a16="http://schemas.microsoft.com/office/drawing/2014/main" id="{32EA342E-A2BE-4252-9AC1-3FA6940349FF}"/>
              </a:ext>
            </a:extLst>
          </p:cNvPr>
          <p:cNvSpPr>
            <a:spLocks noGrp="1"/>
          </p:cNvSpPr>
          <p:nvPr>
            <p:ph idx="1"/>
          </p:nvPr>
        </p:nvSpPr>
        <p:spPr>
          <a:xfrm>
            <a:off x="838200" y="1690688"/>
            <a:ext cx="10515600" cy="4993141"/>
          </a:xfrm>
        </p:spPr>
        <p:txBody>
          <a:bodyPr>
            <a:normAutofit fontScale="92500" lnSpcReduction="20000"/>
          </a:bodyPr>
          <a:lstStyle/>
          <a:p>
            <a:pPr marL="0" indent="0">
              <a:buNone/>
            </a:pPr>
            <a:r>
              <a:rPr lang="en-US" dirty="0"/>
              <a:t>10) Explore Further Fundraising Activities</a:t>
            </a:r>
          </a:p>
          <a:p>
            <a:pPr marL="0" indent="0">
              <a:buNone/>
            </a:pPr>
            <a:r>
              <a:rPr lang="en-US" dirty="0"/>
              <a:t>11) Explore new Donors</a:t>
            </a:r>
          </a:p>
          <a:p>
            <a:pPr marL="0" indent="0">
              <a:buNone/>
            </a:pPr>
            <a:r>
              <a:rPr lang="en-US" dirty="0"/>
              <a:t>12) Develop Educational Events &amp; 2019 Anniversary Gala</a:t>
            </a:r>
          </a:p>
          <a:p>
            <a:pPr marL="0" indent="0">
              <a:buNone/>
            </a:pPr>
            <a:r>
              <a:rPr lang="en-US" dirty="0"/>
              <a:t>13) Add Volunteer to Executive Committee (Thomas Kirk, now VP with CPCC)</a:t>
            </a:r>
          </a:p>
          <a:p>
            <a:pPr marL="0" indent="0">
              <a:buNone/>
            </a:pPr>
            <a:r>
              <a:rPr lang="en-US" dirty="0"/>
              <a:t>14) 2017/2018 Board Recruitment &amp; Election</a:t>
            </a:r>
          </a:p>
          <a:p>
            <a:pPr marL="0" indent="0">
              <a:buNone/>
            </a:pPr>
            <a:r>
              <a:rPr lang="en-US" dirty="0"/>
              <a:t>15) Develop a FY 2018 Budget</a:t>
            </a:r>
          </a:p>
          <a:p>
            <a:pPr marL="0" indent="0">
              <a:buNone/>
            </a:pPr>
            <a:endParaRPr lang="en-US" dirty="0"/>
          </a:p>
          <a:p>
            <a:r>
              <a:rPr lang="en-US" dirty="0"/>
              <a:t>Written Status Reports Developed for the Board Members on July 19</a:t>
            </a:r>
            <a:r>
              <a:rPr lang="en-US" baseline="30000" dirty="0"/>
              <a:t>th</a:t>
            </a:r>
            <a:r>
              <a:rPr lang="en-US" dirty="0"/>
              <a:t>, July 31</a:t>
            </a:r>
            <a:r>
              <a:rPr lang="en-US" baseline="30000" dirty="0"/>
              <a:t>st</a:t>
            </a:r>
            <a:r>
              <a:rPr lang="en-US" dirty="0"/>
              <a:t> and most recently, October 3</a:t>
            </a:r>
            <a:r>
              <a:rPr lang="en-US" baseline="30000" dirty="0"/>
              <a:t>rd</a:t>
            </a:r>
            <a:r>
              <a:rPr lang="en-US" dirty="0"/>
              <a:t>; and comments to the full mailing list on several occasions throughout the process</a:t>
            </a:r>
            <a:endParaRPr lang="en-US" baseline="30000" dirty="0"/>
          </a:p>
          <a:p>
            <a:pPr marL="0" indent="0">
              <a:buNone/>
            </a:pPr>
            <a:endParaRPr lang="en-US" baseline="30000" dirty="0"/>
          </a:p>
          <a:p>
            <a:pPr marL="0" indent="0">
              <a:buNone/>
            </a:pPr>
            <a:endParaRPr lang="en-US" baseline="30000" dirty="0"/>
          </a:p>
          <a:p>
            <a:pPr marL="0" indent="0">
              <a:buNone/>
            </a:pPr>
            <a:r>
              <a:rPr lang="en-US" baseline="30000" dirty="0"/>
              <a:t>    </a:t>
            </a:r>
            <a:endParaRPr lang="en-US" dirty="0"/>
          </a:p>
        </p:txBody>
      </p:sp>
    </p:spTree>
    <p:extLst>
      <p:ext uri="{BB962C8B-B14F-4D97-AF65-F5344CB8AC3E}">
        <p14:creationId xmlns:p14="http://schemas.microsoft.com/office/powerpoint/2010/main" val="361461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1BCAC-367A-427C-87BD-01D04C77976A}"/>
              </a:ext>
            </a:extLst>
          </p:cNvPr>
          <p:cNvSpPr>
            <a:spLocks noGrp="1"/>
          </p:cNvSpPr>
          <p:nvPr>
            <p:ph type="title"/>
          </p:nvPr>
        </p:nvSpPr>
        <p:spPr/>
        <p:txBody>
          <a:bodyPr/>
          <a:lstStyle/>
          <a:p>
            <a:pPr algn="ctr"/>
            <a:r>
              <a:rPr lang="en-US" dirty="0"/>
              <a:t>Items of Note at this 13</a:t>
            </a:r>
            <a:r>
              <a:rPr lang="en-US" baseline="30000" dirty="0"/>
              <a:t>th</a:t>
            </a:r>
            <a:r>
              <a:rPr lang="en-US" dirty="0"/>
              <a:t> Annual Meeting </a:t>
            </a:r>
          </a:p>
        </p:txBody>
      </p:sp>
      <p:sp>
        <p:nvSpPr>
          <p:cNvPr id="3" name="Content Placeholder 2">
            <a:extLst>
              <a:ext uri="{FF2B5EF4-FFF2-40B4-BE49-F238E27FC236}">
                <a16:creationId xmlns:a16="http://schemas.microsoft.com/office/drawing/2014/main" id="{E12BD39F-470D-4C1D-8D6C-F65048516B54}"/>
              </a:ext>
            </a:extLst>
          </p:cNvPr>
          <p:cNvSpPr>
            <a:spLocks noGrp="1"/>
          </p:cNvSpPr>
          <p:nvPr>
            <p:ph idx="1"/>
          </p:nvPr>
        </p:nvSpPr>
        <p:spPr>
          <a:xfrm>
            <a:off x="838200" y="1447800"/>
            <a:ext cx="10515600" cy="5203371"/>
          </a:xfrm>
        </p:spPr>
        <p:txBody>
          <a:bodyPr>
            <a:normAutofit fontScale="85000" lnSpcReduction="20000"/>
          </a:bodyPr>
          <a:lstStyle/>
          <a:p>
            <a:r>
              <a:rPr lang="en-US" dirty="0"/>
              <a:t>The new Mission Statement appears here at the Meeting &amp; in the new NASPCC brochure released here as well</a:t>
            </a:r>
          </a:p>
          <a:p>
            <a:r>
              <a:rPr lang="en-US" dirty="0"/>
              <a:t> The new policies call for signatures of a Code of Conduct by all attendees,  and Signatures by the Current and New Board members on the Conflict of Interest forms—both to happen here</a:t>
            </a:r>
          </a:p>
          <a:p>
            <a:r>
              <a:rPr lang="en-US" dirty="0"/>
              <a:t>We have new representatives from WI, OR &amp; AZ here and work continues  with volunteers in IL, TX &amp; MI. Work is being explored to offer Sponsored National  Quarterly Conference calls to mentor State Coalitions and provide Industry Up-dates on Testing, Treatment and Tools. </a:t>
            </a:r>
          </a:p>
          <a:p>
            <a:r>
              <a:rPr lang="en-US" dirty="0"/>
              <a:t>A new NASPCC Facebook page has been launched and the Website has new life; and 3 new </a:t>
            </a:r>
            <a:r>
              <a:rPr lang="en-US" dirty="0" err="1"/>
              <a:t>ListServes</a:t>
            </a:r>
            <a:r>
              <a:rPr lang="en-US" dirty="0"/>
              <a:t> are active—one for State Coalitions—because of Johnny Payne’s work</a:t>
            </a:r>
          </a:p>
          <a:p>
            <a:r>
              <a:rPr lang="en-US" dirty="0"/>
              <a:t> A new Communications Committee is chaired by </a:t>
            </a:r>
            <a:r>
              <a:rPr lang="en-US" dirty="0" err="1"/>
              <a:t>LaTanya</a:t>
            </a:r>
            <a:r>
              <a:rPr lang="en-US" dirty="0"/>
              <a:t> Patton to seek  more information from the Coalitions, to explore the development of a Memorandum of Understanding for the organization to facilitate effective state strategies, and to develop Quarterly Conference calls on Best Practices, Social Media and other open topics</a:t>
            </a:r>
          </a:p>
          <a:p>
            <a:pPr marL="0" indent="0">
              <a:buNone/>
            </a:pPr>
            <a:endParaRPr lang="en-US" dirty="0"/>
          </a:p>
          <a:p>
            <a:endParaRPr lang="en-US" dirty="0"/>
          </a:p>
        </p:txBody>
      </p:sp>
    </p:spTree>
    <p:extLst>
      <p:ext uri="{BB962C8B-B14F-4D97-AF65-F5344CB8AC3E}">
        <p14:creationId xmlns:p14="http://schemas.microsoft.com/office/powerpoint/2010/main" val="2558605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A9FE0-7D11-44C9-B6E2-4A249CB01C0A}"/>
              </a:ext>
            </a:extLst>
          </p:cNvPr>
          <p:cNvSpPr>
            <a:spLocks noGrp="1"/>
          </p:cNvSpPr>
          <p:nvPr>
            <p:ph type="title"/>
          </p:nvPr>
        </p:nvSpPr>
        <p:spPr/>
        <p:txBody>
          <a:bodyPr/>
          <a:lstStyle/>
          <a:p>
            <a:pPr algn="ctr"/>
            <a:r>
              <a:rPr lang="en-US" dirty="0"/>
              <a:t>More Updates to Report at the 13</a:t>
            </a:r>
            <a:r>
              <a:rPr lang="en-US" baseline="30000" dirty="0"/>
              <a:t>th</a:t>
            </a:r>
            <a:r>
              <a:rPr lang="en-US" dirty="0"/>
              <a:t> Annual Meeting</a:t>
            </a:r>
          </a:p>
        </p:txBody>
      </p:sp>
      <p:sp>
        <p:nvSpPr>
          <p:cNvPr id="3" name="Content Placeholder 2">
            <a:extLst>
              <a:ext uri="{FF2B5EF4-FFF2-40B4-BE49-F238E27FC236}">
                <a16:creationId xmlns:a16="http://schemas.microsoft.com/office/drawing/2014/main" id="{7A6F593F-6E8B-42DE-AB64-2BE2271BEA59}"/>
              </a:ext>
            </a:extLst>
          </p:cNvPr>
          <p:cNvSpPr>
            <a:spLocks noGrp="1"/>
          </p:cNvSpPr>
          <p:nvPr>
            <p:ph idx="1"/>
          </p:nvPr>
        </p:nvSpPr>
        <p:spPr>
          <a:xfrm>
            <a:off x="838200" y="1690688"/>
            <a:ext cx="10515600" cy="4993141"/>
          </a:xfrm>
        </p:spPr>
        <p:txBody>
          <a:bodyPr>
            <a:normAutofit lnSpcReduction="10000"/>
          </a:bodyPr>
          <a:lstStyle/>
          <a:p>
            <a:r>
              <a:rPr lang="en-US" dirty="0"/>
              <a:t>Thanks for the work of this year’s Annual Meeting Committee, Chaired by </a:t>
            </a:r>
            <a:r>
              <a:rPr lang="en-US" dirty="0" err="1"/>
              <a:t>Merel</a:t>
            </a:r>
            <a:r>
              <a:rPr lang="en-US" dirty="0"/>
              <a:t>, co-Chaired by Don </a:t>
            </a:r>
            <a:r>
              <a:rPr lang="en-US" dirty="0" err="1"/>
              <a:t>Lynam</a:t>
            </a:r>
            <a:r>
              <a:rPr lang="en-US" dirty="0"/>
              <a:t> and members Mary Anderson, Johnny Payne, Paul </a:t>
            </a:r>
            <a:r>
              <a:rPr lang="en-US" dirty="0" err="1"/>
              <a:t>Kradel</a:t>
            </a:r>
            <a:r>
              <a:rPr lang="en-US" dirty="0"/>
              <a:t>, </a:t>
            </a:r>
            <a:r>
              <a:rPr lang="en-US" dirty="0" err="1"/>
              <a:t>LaTanya</a:t>
            </a:r>
            <a:r>
              <a:rPr lang="en-US" dirty="0"/>
              <a:t> Patton, Jan </a:t>
            </a:r>
            <a:r>
              <a:rPr lang="en-US" dirty="0" err="1"/>
              <a:t>Marfyak</a:t>
            </a:r>
            <a:r>
              <a:rPr lang="en-US" dirty="0"/>
              <a:t>, Deb Johnson and Tom Kirk. </a:t>
            </a:r>
          </a:p>
          <a:p>
            <a:r>
              <a:rPr lang="en-US" dirty="0"/>
              <a:t>To facilitate use of NASPCC materials such as the Informed-Decision Making Tool/laminate, up-dated copies are being shared here for people to take home and distribute</a:t>
            </a:r>
          </a:p>
          <a:p>
            <a:r>
              <a:rPr lang="en-US" dirty="0"/>
              <a:t>The NASPCC Best Practices Guide &amp; the State Coalition Start-up Workbook are being reviewed by </a:t>
            </a:r>
            <a:r>
              <a:rPr lang="en-US" dirty="0" err="1"/>
              <a:t>LaTanya</a:t>
            </a:r>
            <a:r>
              <a:rPr lang="en-US" dirty="0"/>
              <a:t> Patton</a:t>
            </a:r>
          </a:p>
          <a:p>
            <a:r>
              <a:rPr lang="en-US" dirty="0"/>
              <a:t>The Education &amp; Awareness Committee has been re-launched under Johnny’s leadership and a list of 10 projects has been developed including Webinars, new brochures/materials, a bi-monthly electronic Newsletter.</a:t>
            </a:r>
          </a:p>
        </p:txBody>
      </p:sp>
    </p:spTree>
    <p:extLst>
      <p:ext uri="{BB962C8B-B14F-4D97-AF65-F5344CB8AC3E}">
        <p14:creationId xmlns:p14="http://schemas.microsoft.com/office/powerpoint/2010/main" val="1815228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25DDE-3B13-41B9-8802-6D68A1377430}"/>
              </a:ext>
            </a:extLst>
          </p:cNvPr>
          <p:cNvSpPr>
            <a:spLocks noGrp="1"/>
          </p:cNvSpPr>
          <p:nvPr>
            <p:ph type="title"/>
          </p:nvPr>
        </p:nvSpPr>
        <p:spPr/>
        <p:txBody>
          <a:bodyPr/>
          <a:lstStyle/>
          <a:p>
            <a:pPr algn="ctr"/>
            <a:r>
              <a:rPr lang="en-US" dirty="0"/>
              <a:t>Final Plan Points &amp; Wrap-up </a:t>
            </a:r>
          </a:p>
        </p:txBody>
      </p:sp>
      <p:sp>
        <p:nvSpPr>
          <p:cNvPr id="3" name="Content Placeholder 2">
            <a:extLst>
              <a:ext uri="{FF2B5EF4-FFF2-40B4-BE49-F238E27FC236}">
                <a16:creationId xmlns:a16="http://schemas.microsoft.com/office/drawing/2014/main" id="{CD8AFB9C-0DF4-4A11-B0C4-158F7D4388DE}"/>
              </a:ext>
            </a:extLst>
          </p:cNvPr>
          <p:cNvSpPr>
            <a:spLocks noGrp="1"/>
          </p:cNvSpPr>
          <p:nvPr>
            <p:ph idx="1"/>
          </p:nvPr>
        </p:nvSpPr>
        <p:spPr>
          <a:xfrm>
            <a:off x="838200" y="1442720"/>
            <a:ext cx="10515600" cy="5208451"/>
          </a:xfrm>
        </p:spPr>
        <p:txBody>
          <a:bodyPr>
            <a:normAutofit lnSpcReduction="10000"/>
          </a:bodyPr>
          <a:lstStyle/>
          <a:p>
            <a:r>
              <a:rPr lang="en-US" dirty="0"/>
              <a:t>Future Collaborations with Coalition Representatives are being explored for 2 new Educational Conferences</a:t>
            </a:r>
          </a:p>
          <a:p>
            <a:r>
              <a:rPr lang="en-US" dirty="0"/>
              <a:t>A new 2019 Educational Gala event to celebrate NASPCC’s 15</a:t>
            </a:r>
            <a:r>
              <a:rPr lang="en-US" baseline="30000" dirty="0"/>
              <a:t>th</a:t>
            </a:r>
            <a:r>
              <a:rPr lang="en-US" dirty="0"/>
              <a:t> Anniversary is in the planning stage which may produce new revenue for the Alliance</a:t>
            </a:r>
          </a:p>
          <a:p>
            <a:r>
              <a:rPr lang="en-US" dirty="0"/>
              <a:t>Solid work was done by </a:t>
            </a:r>
            <a:r>
              <a:rPr lang="en-US" dirty="0" err="1"/>
              <a:t>LaTanya</a:t>
            </a:r>
            <a:r>
              <a:rPr lang="en-US" dirty="0"/>
              <a:t> and Johnny to nominate Officers and new Board Members for FY 2018</a:t>
            </a:r>
          </a:p>
          <a:p>
            <a:r>
              <a:rPr lang="en-US" dirty="0"/>
              <a:t>Treasurer Don </a:t>
            </a:r>
            <a:r>
              <a:rPr lang="en-US" dirty="0" err="1"/>
              <a:t>Lynam</a:t>
            </a:r>
            <a:r>
              <a:rPr lang="en-US" dirty="0"/>
              <a:t>, Jan </a:t>
            </a:r>
            <a:r>
              <a:rPr lang="en-US" dirty="0" err="1"/>
              <a:t>Maryfak</a:t>
            </a:r>
            <a:r>
              <a:rPr lang="en-US" dirty="0"/>
              <a:t> and Tom Kirk prepared a FY 2018 Budget presented to the Executive Committee on October 3</a:t>
            </a:r>
            <a:r>
              <a:rPr lang="en-US" baseline="30000" dirty="0"/>
              <a:t>rd</a:t>
            </a:r>
            <a:r>
              <a:rPr lang="en-US" dirty="0"/>
              <a:t> and recommended for Board Approval at this Board Meeting. The Budget includes a 2018 Annual Meeting, presence at key Cancer meetings, Coalition Formation/Assistance--including new Quarterly Conference calls, Public Policy activities, new Materials, and Webinars.</a:t>
            </a:r>
          </a:p>
        </p:txBody>
      </p:sp>
    </p:spTree>
    <p:extLst>
      <p:ext uri="{BB962C8B-B14F-4D97-AF65-F5344CB8AC3E}">
        <p14:creationId xmlns:p14="http://schemas.microsoft.com/office/powerpoint/2010/main" val="2492823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7B3B4-E02F-42B6-9AD7-434D94C0787B}"/>
              </a:ext>
            </a:extLst>
          </p:cNvPr>
          <p:cNvSpPr>
            <a:spLocks noGrp="1"/>
          </p:cNvSpPr>
          <p:nvPr>
            <p:ph type="title"/>
          </p:nvPr>
        </p:nvSpPr>
        <p:spPr>
          <a:xfrm>
            <a:off x="838200" y="365125"/>
            <a:ext cx="10515600" cy="2418715"/>
          </a:xfrm>
        </p:spPr>
        <p:txBody>
          <a:bodyPr>
            <a:normAutofit fontScale="90000"/>
          </a:bodyPr>
          <a:lstStyle/>
          <a:p>
            <a:pPr algn="ctr"/>
            <a:r>
              <a:rPr lang="en-US" dirty="0"/>
              <a:t>Thank You &amp; Questions &amp; Comments</a:t>
            </a:r>
            <a:br>
              <a:rPr lang="en-US" dirty="0"/>
            </a:br>
            <a:br>
              <a:rPr lang="en-US" dirty="0"/>
            </a:br>
            <a:r>
              <a:rPr lang="en-US" dirty="0"/>
              <a:t>13</a:t>
            </a:r>
            <a:r>
              <a:rPr lang="en-US" baseline="30000" dirty="0"/>
              <a:t>th</a:t>
            </a:r>
            <a:r>
              <a:rPr lang="en-US" dirty="0"/>
              <a:t> ANNUAL MEETING</a:t>
            </a:r>
            <a:br>
              <a:rPr lang="en-US" dirty="0"/>
            </a:br>
            <a:r>
              <a:rPr lang="en-US" dirty="0"/>
              <a:t>“</a:t>
            </a:r>
            <a:r>
              <a:rPr lang="en-US" b="1" i="1" dirty="0"/>
              <a:t>SHARE, LEARN and LEAD”</a:t>
            </a:r>
          </a:p>
        </p:txBody>
      </p:sp>
      <p:pic>
        <p:nvPicPr>
          <p:cNvPr id="1027" name="Picture 3">
            <a:extLst>
              <a:ext uri="{FF2B5EF4-FFF2-40B4-BE49-F238E27FC236}">
                <a16:creationId xmlns:a16="http://schemas.microsoft.com/office/drawing/2014/main" id="{84CDA227-56B3-4843-B52B-4239E980C9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6379" y="3322663"/>
            <a:ext cx="3519241" cy="267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1628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TotalTime>
  <Words>785</Words>
  <Application>Microsoft Office PowerPoint</Application>
  <PresentationFormat>Widescreen</PresentationFormat>
  <Paragraphs>64</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 NASPCC 2017/2018 WorkPlan  Status Report </vt:lpstr>
      <vt:lpstr>FY 2017 STRATEGIC PLAN RETREAT/MEETINGS &amp; RECOMMENDATIONS</vt:lpstr>
      <vt:lpstr>3 RECOMMENDATIONS TO EXECUTIVE COMMITTEE in JULY 2017</vt:lpstr>
      <vt:lpstr>What are the 15 Identified Issues for Action?</vt:lpstr>
      <vt:lpstr>15 Identified Issues, Continued</vt:lpstr>
      <vt:lpstr>Items of Note at this 13th Annual Meeting </vt:lpstr>
      <vt:lpstr>More Updates to Report at the 13th Annual Meeting</vt:lpstr>
      <vt:lpstr>Final Plan Points &amp; Wrap-up </vt:lpstr>
      <vt:lpstr>Thank You &amp; Questions &amp; Comments  13th ANNUAL MEETING “SHARE, LEARN and LEAD”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NASPCC WorkPlan</dc:title>
  <dc:creator>Thomas Kirk</dc:creator>
  <cp:lastModifiedBy>Thomas Kirk</cp:lastModifiedBy>
  <cp:revision>28</cp:revision>
  <cp:lastPrinted>2017-10-05T02:46:07Z</cp:lastPrinted>
  <dcterms:created xsi:type="dcterms:W3CDTF">2017-10-04T00:56:02Z</dcterms:created>
  <dcterms:modified xsi:type="dcterms:W3CDTF">2017-10-05T15:30:48Z</dcterms:modified>
</cp:coreProperties>
</file>