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57" r:id="rId5"/>
    <p:sldId id="343" r:id="rId6"/>
    <p:sldId id="353" r:id="rId7"/>
    <p:sldId id="261" r:id="rId8"/>
    <p:sldId id="354" r:id="rId9"/>
    <p:sldId id="355" r:id="rId10"/>
    <p:sldId id="268" r:id="rId11"/>
    <p:sldId id="269" r:id="rId12"/>
    <p:sldId id="312" r:id="rId13"/>
    <p:sldId id="270" r:id="rId14"/>
    <p:sldId id="281" r:id="rId15"/>
    <p:sldId id="337" r:id="rId16"/>
    <p:sldId id="273" r:id="rId17"/>
    <p:sldId id="344" r:id="rId18"/>
    <p:sldId id="345" r:id="rId19"/>
    <p:sldId id="280" r:id="rId20"/>
    <p:sldId id="284" r:id="rId21"/>
    <p:sldId id="311" r:id="rId22"/>
    <p:sldId id="346" r:id="rId23"/>
    <p:sldId id="348" r:id="rId24"/>
    <p:sldId id="293" r:id="rId25"/>
    <p:sldId id="349" r:id="rId26"/>
    <p:sldId id="347" r:id="rId27"/>
    <p:sldId id="350" r:id="rId28"/>
    <p:sldId id="306" r:id="rId29"/>
    <p:sldId id="351" r:id="rId30"/>
    <p:sldId id="330" r:id="rId31"/>
    <p:sldId id="313" r:id="rId32"/>
    <p:sldId id="340" r:id="rId33"/>
  </p:sldIdLst>
  <p:sldSz cx="9144000" cy="6858000" type="screen4x3"/>
  <p:notesSz cx="6881813" cy="9296400"/>
  <p:defaultTextStyle>
    <a:defPPr>
      <a:defRPr lang="en-US"/>
    </a:defPPr>
    <a:lvl1pPr marL="0" algn="l" defTabSz="456235" rtl="0" eaLnBrk="1" latinLnBrk="0" hangingPunct="1">
      <a:defRPr sz="1800" kern="1200">
        <a:solidFill>
          <a:schemeClr val="tx1"/>
        </a:solidFill>
        <a:latin typeface="+mn-lt"/>
        <a:ea typeface="+mn-ea"/>
        <a:cs typeface="+mn-cs"/>
      </a:defRPr>
    </a:lvl1pPr>
    <a:lvl2pPr marL="456235" algn="l" defTabSz="456235" rtl="0" eaLnBrk="1" latinLnBrk="0" hangingPunct="1">
      <a:defRPr sz="1800" kern="1200">
        <a:solidFill>
          <a:schemeClr val="tx1"/>
        </a:solidFill>
        <a:latin typeface="+mn-lt"/>
        <a:ea typeface="+mn-ea"/>
        <a:cs typeface="+mn-cs"/>
      </a:defRPr>
    </a:lvl2pPr>
    <a:lvl3pPr marL="912468" algn="l" defTabSz="456235" rtl="0" eaLnBrk="1" latinLnBrk="0" hangingPunct="1">
      <a:defRPr sz="1800" kern="1200">
        <a:solidFill>
          <a:schemeClr val="tx1"/>
        </a:solidFill>
        <a:latin typeface="+mn-lt"/>
        <a:ea typeface="+mn-ea"/>
        <a:cs typeface="+mn-cs"/>
      </a:defRPr>
    </a:lvl3pPr>
    <a:lvl4pPr marL="1368707" algn="l" defTabSz="456235" rtl="0" eaLnBrk="1" latinLnBrk="0" hangingPunct="1">
      <a:defRPr sz="1800" kern="1200">
        <a:solidFill>
          <a:schemeClr val="tx1"/>
        </a:solidFill>
        <a:latin typeface="+mn-lt"/>
        <a:ea typeface="+mn-ea"/>
        <a:cs typeface="+mn-cs"/>
      </a:defRPr>
    </a:lvl4pPr>
    <a:lvl5pPr marL="1824937" algn="l" defTabSz="456235" rtl="0" eaLnBrk="1" latinLnBrk="0" hangingPunct="1">
      <a:defRPr sz="1800" kern="1200">
        <a:solidFill>
          <a:schemeClr val="tx1"/>
        </a:solidFill>
        <a:latin typeface="+mn-lt"/>
        <a:ea typeface="+mn-ea"/>
        <a:cs typeface="+mn-cs"/>
      </a:defRPr>
    </a:lvl5pPr>
    <a:lvl6pPr marL="2281175" algn="l" defTabSz="456235" rtl="0" eaLnBrk="1" latinLnBrk="0" hangingPunct="1">
      <a:defRPr sz="1800" kern="1200">
        <a:solidFill>
          <a:schemeClr val="tx1"/>
        </a:solidFill>
        <a:latin typeface="+mn-lt"/>
        <a:ea typeface="+mn-ea"/>
        <a:cs typeface="+mn-cs"/>
      </a:defRPr>
    </a:lvl6pPr>
    <a:lvl7pPr marL="2737408" algn="l" defTabSz="456235" rtl="0" eaLnBrk="1" latinLnBrk="0" hangingPunct="1">
      <a:defRPr sz="1800" kern="1200">
        <a:solidFill>
          <a:schemeClr val="tx1"/>
        </a:solidFill>
        <a:latin typeface="+mn-lt"/>
        <a:ea typeface="+mn-ea"/>
        <a:cs typeface="+mn-cs"/>
      </a:defRPr>
    </a:lvl7pPr>
    <a:lvl8pPr marL="3193643" algn="l" defTabSz="456235" rtl="0" eaLnBrk="1" latinLnBrk="0" hangingPunct="1">
      <a:defRPr sz="1800" kern="1200">
        <a:solidFill>
          <a:schemeClr val="tx1"/>
        </a:solidFill>
        <a:latin typeface="+mn-lt"/>
        <a:ea typeface="+mn-ea"/>
        <a:cs typeface="+mn-cs"/>
      </a:defRPr>
    </a:lvl8pPr>
    <a:lvl9pPr marL="3649878" algn="l" defTabSz="45623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0">
          <p15:clr>
            <a:srgbClr val="A4A3A4"/>
          </p15:clr>
        </p15:guide>
        <p15:guide id="2" pos="56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urphy" initials="" lastIdx="3" clrIdx="0"/>
  <p:cmAuthor id="1" name="Karen Copeland" initials="KC" lastIdx="24" clrIdx="1">
    <p:extLst>
      <p:ext uri="{19B8F6BF-5375-455C-9EA6-DF929625EA0E}">
        <p15:presenceInfo xmlns:p15="http://schemas.microsoft.com/office/powerpoint/2012/main" userId="S-1-5-21-552380869-3418931464-574822267-5686" providerId="AD"/>
      </p:ext>
    </p:extLst>
  </p:cmAuthor>
  <p:cmAuthor id="2" name="McKay Holt" initials="MH" lastIdx="11" clrIdx="2">
    <p:extLst>
      <p:ext uri="{19B8F6BF-5375-455C-9EA6-DF929625EA0E}">
        <p15:presenceInfo xmlns:p15="http://schemas.microsoft.com/office/powerpoint/2012/main" userId="S-1-5-21-552380869-3418931464-574822267-37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F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434" autoAdjust="0"/>
  </p:normalViewPr>
  <p:slideViewPr>
    <p:cSldViewPr snapToGrid="0" showGuides="1">
      <p:cViewPr varScale="1">
        <p:scale>
          <a:sx n="84" d="100"/>
          <a:sy n="84" d="100"/>
        </p:scale>
        <p:origin x="808" y="73"/>
      </p:cViewPr>
      <p:guideLst>
        <p:guide orient="horz" pos="4190"/>
        <p:guide pos="5626"/>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5T10:04:05.938" idx="21">
    <p:pos x="10" y="10"/>
    <p:text>can we make a male figure</p:text>
    <p:extLst>
      <p:ext uri="{C676402C-5697-4E1C-873F-D02D1690AC5C}">
        <p15:threadingInfo xmlns:p15="http://schemas.microsoft.com/office/powerpoint/2012/main" timeZoneBias="360"/>
      </p:ext>
    </p:extLst>
  </p:cm>
  <p:cm authorId="2" dt="2018-05-25T12:04:12.082" idx="3">
    <p:pos x="106" y="106"/>
    <p:text>I think these figures are ambiguous enough</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4T17:04:20.860" idx="6">
    <p:pos x="10" y="10"/>
    <p:text>i think we have or need a slide showing the mutation coming form the father</p:text>
    <p:extLst>
      <p:ext uri="{C676402C-5697-4E1C-873F-D02D1690AC5C}">
        <p15:threadingInfo xmlns:p15="http://schemas.microsoft.com/office/powerpoint/2012/main" timeZoneBias="360"/>
      </p:ext>
    </p:extLst>
  </p:cm>
  <p:cm authorId="2" dt="2018-05-25T12:03:58.755" idx="2">
    <p:pos x="106" y="106"/>
    <p:text>Done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31T18:11:09.451" idx="24">
    <p:pos x="10" y="10"/>
    <p:text>need to clean up this slide but content is ok</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D5756A0-74FB-5F4E-B507-045E1D2E4D0F}" type="datetimeFigureOut">
              <a:rPr lang="en-US" smtClean="0"/>
              <a:pPr/>
              <a:t>10/6/2018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558DF1B7-56AC-284A-9527-23DCD9EDC97A}" type="slidenum">
              <a:rPr lang="en-US" smtClean="0"/>
              <a:pPr/>
              <a:t>‹#›</a:t>
            </a:fld>
            <a:endParaRPr lang="en-US"/>
          </a:p>
        </p:txBody>
      </p:sp>
    </p:spTree>
    <p:extLst>
      <p:ext uri="{BB962C8B-B14F-4D97-AF65-F5344CB8AC3E}">
        <p14:creationId xmlns:p14="http://schemas.microsoft.com/office/powerpoint/2010/main" val="2439274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F16AE55-D54C-6D48-8645-05790E561D6A}" type="datetimeFigureOut">
              <a:rPr lang="en-US" smtClean="0"/>
              <a:pPr/>
              <a:t>10/6/2018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D057DBC-0374-364B-AE7B-71F0624342B5}" type="slidenum">
              <a:rPr lang="en-US" smtClean="0"/>
              <a:pPr/>
              <a:t>‹#›</a:t>
            </a:fld>
            <a:endParaRPr lang="en-US"/>
          </a:p>
        </p:txBody>
      </p:sp>
    </p:spTree>
    <p:extLst>
      <p:ext uri="{BB962C8B-B14F-4D97-AF65-F5344CB8AC3E}">
        <p14:creationId xmlns:p14="http://schemas.microsoft.com/office/powerpoint/2010/main" val="2112782250"/>
      </p:ext>
    </p:extLst>
  </p:cSld>
  <p:clrMap bg1="lt1" tx1="dk1" bg2="lt2" tx2="dk2" accent1="accent1" accent2="accent2" accent3="accent3" accent4="accent4" accent5="accent5" accent6="accent6" hlink="hlink" folHlink="folHlink"/>
  <p:hf hdr="0" ftr="0" dt="0"/>
  <p:notesStyle>
    <a:lvl1pPr marL="0" algn="l" defTabSz="456235" rtl="0" eaLnBrk="1" latinLnBrk="0" hangingPunct="1">
      <a:defRPr sz="1200" kern="1200">
        <a:solidFill>
          <a:schemeClr val="tx1"/>
        </a:solidFill>
        <a:latin typeface="+mn-lt"/>
        <a:ea typeface="+mn-ea"/>
        <a:cs typeface="+mn-cs"/>
      </a:defRPr>
    </a:lvl1pPr>
    <a:lvl2pPr marL="456235" algn="l" defTabSz="456235" rtl="0" eaLnBrk="1" latinLnBrk="0" hangingPunct="1">
      <a:defRPr sz="1200" kern="1200">
        <a:solidFill>
          <a:schemeClr val="tx1"/>
        </a:solidFill>
        <a:latin typeface="+mn-lt"/>
        <a:ea typeface="+mn-ea"/>
        <a:cs typeface="+mn-cs"/>
      </a:defRPr>
    </a:lvl2pPr>
    <a:lvl3pPr marL="912468" algn="l" defTabSz="456235" rtl="0" eaLnBrk="1" latinLnBrk="0" hangingPunct="1">
      <a:defRPr sz="1200" kern="1200">
        <a:solidFill>
          <a:schemeClr val="tx1"/>
        </a:solidFill>
        <a:latin typeface="+mn-lt"/>
        <a:ea typeface="+mn-ea"/>
        <a:cs typeface="+mn-cs"/>
      </a:defRPr>
    </a:lvl3pPr>
    <a:lvl4pPr marL="1368707" algn="l" defTabSz="456235" rtl="0" eaLnBrk="1" latinLnBrk="0" hangingPunct="1">
      <a:defRPr sz="1200" kern="1200">
        <a:solidFill>
          <a:schemeClr val="tx1"/>
        </a:solidFill>
        <a:latin typeface="+mn-lt"/>
        <a:ea typeface="+mn-ea"/>
        <a:cs typeface="+mn-cs"/>
      </a:defRPr>
    </a:lvl4pPr>
    <a:lvl5pPr marL="1824937" algn="l" defTabSz="456235" rtl="0" eaLnBrk="1" latinLnBrk="0" hangingPunct="1">
      <a:defRPr sz="1200" kern="1200">
        <a:solidFill>
          <a:schemeClr val="tx1"/>
        </a:solidFill>
        <a:latin typeface="+mn-lt"/>
        <a:ea typeface="+mn-ea"/>
        <a:cs typeface="+mn-cs"/>
      </a:defRPr>
    </a:lvl5pPr>
    <a:lvl6pPr marL="2281175" algn="l" defTabSz="456235" rtl="0" eaLnBrk="1" latinLnBrk="0" hangingPunct="1">
      <a:defRPr sz="1200" kern="1200">
        <a:solidFill>
          <a:schemeClr val="tx1"/>
        </a:solidFill>
        <a:latin typeface="+mn-lt"/>
        <a:ea typeface="+mn-ea"/>
        <a:cs typeface="+mn-cs"/>
      </a:defRPr>
    </a:lvl6pPr>
    <a:lvl7pPr marL="2737408" algn="l" defTabSz="456235" rtl="0" eaLnBrk="1" latinLnBrk="0" hangingPunct="1">
      <a:defRPr sz="1200" kern="1200">
        <a:solidFill>
          <a:schemeClr val="tx1"/>
        </a:solidFill>
        <a:latin typeface="+mn-lt"/>
        <a:ea typeface="+mn-ea"/>
        <a:cs typeface="+mn-cs"/>
      </a:defRPr>
    </a:lvl7pPr>
    <a:lvl8pPr marL="3193643" algn="l" defTabSz="456235" rtl="0" eaLnBrk="1" latinLnBrk="0" hangingPunct="1">
      <a:defRPr sz="1200" kern="1200">
        <a:solidFill>
          <a:schemeClr val="tx1"/>
        </a:solidFill>
        <a:latin typeface="+mn-lt"/>
        <a:ea typeface="+mn-ea"/>
        <a:cs typeface="+mn-cs"/>
      </a:defRPr>
    </a:lvl8pPr>
    <a:lvl9pPr marL="3649878" algn="l" defTabSz="456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books/NBK1247/"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ncbi.nlm.nih.gov/pubmed/16770759" TargetMode="External"/><Relationship Id="rId4" Type="http://schemas.openxmlformats.org/officeDocument/2006/relationships/hyperlink" Target="http://www.ncbi.nlm.nih.gov/pubmed/2007750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books/NBK1247/"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ncbi.nlm.nih.gov/pubmed/16770759" TargetMode="External"/><Relationship Id="rId4" Type="http://schemas.openxmlformats.org/officeDocument/2006/relationships/hyperlink" Target="http://www.ncbi.nlm.nih.gov/pubmed/2007750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cbi.nlm.nih.gov/books/NBK1247/"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ncbi.nlm.nih.gov/pubmed/16770759" TargetMode="External"/><Relationship Id="rId4" Type="http://schemas.openxmlformats.org/officeDocument/2006/relationships/hyperlink" Target="http://www.ncbi.nlm.nih.gov/pubmed/2007750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AD05496-7143-4C02-AB5F-17CC6098BC1E}" type="slidenum">
              <a:rPr lang="en-US">
                <a:solidFill>
                  <a:prstClr val="black"/>
                </a:solidFill>
              </a:rPr>
              <a:pPr/>
              <a:t>4</a:t>
            </a:fld>
            <a:endParaRPr lang="en-US">
              <a:solidFill>
                <a:prstClr val="black"/>
              </a:solidFill>
            </a:endParaRPr>
          </a:p>
        </p:txBody>
      </p:sp>
      <p:sp>
        <p:nvSpPr>
          <p:cNvPr id="33795" name="Rectangle 2"/>
          <p:cNvSpPr>
            <a:spLocks noChangeArrowheads="1"/>
          </p:cNvSpPr>
          <p:nvPr/>
        </p:nvSpPr>
        <p:spPr bwMode="auto">
          <a:xfrm>
            <a:off x="3886200" y="1"/>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796" name="Rectangle 3"/>
          <p:cNvSpPr>
            <a:spLocks noChangeArrowheads="1"/>
          </p:cNvSpPr>
          <p:nvPr/>
        </p:nvSpPr>
        <p:spPr bwMode="auto">
          <a:xfrm>
            <a:off x="3886200" y="8686960"/>
            <a:ext cx="2971800" cy="457040"/>
          </a:xfrm>
          <a:prstGeom prst="rect">
            <a:avLst/>
          </a:prstGeom>
          <a:noFill/>
          <a:ln w="12700">
            <a:noFill/>
            <a:miter lim="800000"/>
            <a:headEnd/>
            <a:tailEnd/>
          </a:ln>
        </p:spPr>
        <p:txBody>
          <a:bodyPr lIns="19120" tIns="0" rIns="19120" bIns="0" anchor="b"/>
          <a:lstStyle/>
          <a:p>
            <a:pPr algn="r" defTabSz="457200" eaLnBrk="0" hangingPunct="0"/>
            <a:r>
              <a:rPr lang="en-US" sz="1000" i="1">
                <a:solidFill>
                  <a:prstClr val="black"/>
                </a:solidFill>
                <a:latin typeface="Times New Roman" pitchFamily="18" charset="0"/>
              </a:rPr>
              <a:t>2</a:t>
            </a:r>
          </a:p>
        </p:txBody>
      </p:sp>
      <p:sp>
        <p:nvSpPr>
          <p:cNvPr id="33797" name="Rectangle 4"/>
          <p:cNvSpPr>
            <a:spLocks noChangeArrowheads="1"/>
          </p:cNvSpPr>
          <p:nvPr/>
        </p:nvSpPr>
        <p:spPr bwMode="auto">
          <a:xfrm>
            <a:off x="0" y="8686960"/>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798" name="Rectangle 5"/>
          <p:cNvSpPr>
            <a:spLocks noChangeArrowheads="1"/>
          </p:cNvSpPr>
          <p:nvPr/>
        </p:nvSpPr>
        <p:spPr bwMode="auto">
          <a:xfrm>
            <a:off x="0" y="1"/>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799" name="Rectangle 6"/>
          <p:cNvSpPr>
            <a:spLocks noChangeArrowheads="1"/>
          </p:cNvSpPr>
          <p:nvPr/>
        </p:nvSpPr>
        <p:spPr bwMode="auto">
          <a:xfrm>
            <a:off x="3886200" y="1"/>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800" name="Rectangle 7"/>
          <p:cNvSpPr>
            <a:spLocks noChangeArrowheads="1"/>
          </p:cNvSpPr>
          <p:nvPr/>
        </p:nvSpPr>
        <p:spPr bwMode="auto">
          <a:xfrm>
            <a:off x="3886200" y="8686960"/>
            <a:ext cx="2971800" cy="457040"/>
          </a:xfrm>
          <a:prstGeom prst="rect">
            <a:avLst/>
          </a:prstGeom>
          <a:noFill/>
          <a:ln w="12700">
            <a:noFill/>
            <a:miter lim="800000"/>
            <a:headEnd/>
            <a:tailEnd/>
          </a:ln>
        </p:spPr>
        <p:txBody>
          <a:bodyPr lIns="19120" tIns="0" rIns="19120" bIns="0" anchor="b"/>
          <a:lstStyle/>
          <a:p>
            <a:pPr algn="r" defTabSz="457200" eaLnBrk="0" hangingPunct="0"/>
            <a:r>
              <a:rPr lang="en-US" sz="1000" i="1">
                <a:solidFill>
                  <a:prstClr val="black"/>
                </a:solidFill>
                <a:latin typeface="Times New Roman" pitchFamily="18" charset="0"/>
              </a:rPr>
              <a:t>2</a:t>
            </a:r>
          </a:p>
        </p:txBody>
      </p:sp>
      <p:sp>
        <p:nvSpPr>
          <p:cNvPr id="33801" name="Rectangle 8"/>
          <p:cNvSpPr>
            <a:spLocks noChangeArrowheads="1"/>
          </p:cNvSpPr>
          <p:nvPr/>
        </p:nvSpPr>
        <p:spPr bwMode="auto">
          <a:xfrm>
            <a:off x="0" y="8686960"/>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802" name="Rectangle 9"/>
          <p:cNvSpPr>
            <a:spLocks noChangeArrowheads="1"/>
          </p:cNvSpPr>
          <p:nvPr/>
        </p:nvSpPr>
        <p:spPr bwMode="auto">
          <a:xfrm>
            <a:off x="0" y="1"/>
            <a:ext cx="2971800" cy="457040"/>
          </a:xfrm>
          <a:prstGeom prst="rect">
            <a:avLst/>
          </a:prstGeom>
          <a:noFill/>
          <a:ln w="12700">
            <a:noFill/>
            <a:miter lim="800000"/>
            <a:headEnd/>
            <a:tailEnd/>
          </a:ln>
        </p:spPr>
        <p:txBody>
          <a:bodyPr wrap="none" lIns="91778" tIns="45888" rIns="91778" bIns="45888" anchor="ctr"/>
          <a:lstStyle/>
          <a:p>
            <a:pPr defTabSz="457200"/>
            <a:endParaRPr lang="en-US" sz="1800">
              <a:solidFill>
                <a:prstClr val="black"/>
              </a:solidFill>
            </a:endParaRPr>
          </a:p>
        </p:txBody>
      </p:sp>
      <p:sp>
        <p:nvSpPr>
          <p:cNvPr id="33803" name="Rectangle 10"/>
          <p:cNvSpPr>
            <a:spLocks noGrp="1" noRot="1" noChangeAspect="1" noChangeArrowheads="1" noTextEdit="1"/>
          </p:cNvSpPr>
          <p:nvPr>
            <p:ph type="sldImg"/>
          </p:nvPr>
        </p:nvSpPr>
        <p:spPr>
          <a:ln w="12700" cap="flat">
            <a:solidFill>
              <a:schemeClr val="tx1"/>
            </a:solidFill>
          </a:ln>
        </p:spPr>
      </p:sp>
      <p:sp>
        <p:nvSpPr>
          <p:cNvPr id="33804" name="Rectangle 11"/>
          <p:cNvSpPr>
            <a:spLocks noGrp="1" noChangeArrowheads="1"/>
          </p:cNvSpPr>
          <p:nvPr>
            <p:ph type="body" idx="1"/>
          </p:nvPr>
        </p:nvSpPr>
        <p:spPr>
          <a:xfrm>
            <a:off x="914400" y="4343481"/>
            <a:ext cx="5029200" cy="4114960"/>
          </a:xfrm>
          <a:noFill/>
          <a:ln/>
        </p:spPr>
        <p:txBody>
          <a:bodyPr>
            <a:normAutofit lnSpcReduction="10000"/>
          </a:bodyPr>
          <a:lstStyle/>
          <a:p>
            <a:pPr eaLnBrk="1" hangingPunct="1"/>
            <a:r>
              <a:rPr lang="en-US" b="1" dirty="0" smtClean="0">
                <a:solidFill>
                  <a:srgbClr val="000000"/>
                </a:solidFill>
              </a:rPr>
              <a:t>Genes Contain Instructions for making proteins</a:t>
            </a:r>
            <a:endParaRPr lang="en-US" dirty="0" smtClean="0">
              <a:solidFill>
                <a:srgbClr val="000000"/>
              </a:solidFill>
            </a:endParaRPr>
          </a:p>
          <a:p>
            <a:pPr algn="l" eaLnBrk="1" hangingPunct="1"/>
            <a:r>
              <a:rPr lang="en-US" dirty="0" smtClean="0">
                <a:solidFill>
                  <a:srgbClr val="000000"/>
                </a:solidFill>
              </a:rPr>
              <a:t>The genes are made up of DNA.</a:t>
            </a:r>
            <a:r>
              <a:rPr lang="en-US" baseline="0" dirty="0" smtClean="0">
                <a:solidFill>
                  <a:srgbClr val="000000"/>
                </a:solidFill>
              </a:rPr>
              <a:t> </a:t>
            </a:r>
            <a:r>
              <a:rPr lang="en-US" dirty="0" smtClean="0">
                <a:solidFill>
                  <a:srgbClr val="000000"/>
                </a:solidFill>
              </a:rPr>
              <a:t>DNA is a double stranded molecule - as you can see here by the famous twisted ladder structure</a:t>
            </a:r>
            <a:r>
              <a:rPr lang="en-US" baseline="0" dirty="0" smtClean="0">
                <a:solidFill>
                  <a:srgbClr val="000000"/>
                </a:solidFill>
              </a:rPr>
              <a:t> -</a:t>
            </a:r>
            <a:r>
              <a:rPr lang="en-US" dirty="0" smtClean="0">
                <a:solidFill>
                  <a:srgbClr val="000000"/>
                </a:solidFill>
              </a:rPr>
              <a:t> and comprised of paired nucleotide bases which</a:t>
            </a:r>
            <a:r>
              <a:rPr lang="en-US" baseline="0" dirty="0" smtClean="0">
                <a:solidFill>
                  <a:srgbClr val="000000"/>
                </a:solidFill>
              </a:rPr>
              <a:t> make up the genetic code.  </a:t>
            </a:r>
            <a:r>
              <a:rPr lang="en-US" dirty="0" smtClean="0">
                <a:solidFill>
                  <a:srgbClr val="000000"/>
                </a:solidFill>
              </a:rPr>
              <a:t>The 4 paired bases</a:t>
            </a:r>
            <a:r>
              <a:rPr lang="en-US" baseline="0" dirty="0" smtClean="0">
                <a:solidFill>
                  <a:srgbClr val="000000"/>
                </a:solidFill>
              </a:rPr>
              <a:t> are adenine, thymine, guanine and cytosine</a:t>
            </a:r>
            <a:r>
              <a:rPr lang="en-US" dirty="0" smtClean="0">
                <a:solidFill>
                  <a:srgbClr val="000000"/>
                </a:solidFill>
              </a:rPr>
              <a:t> and normally we</a:t>
            </a:r>
            <a:r>
              <a:rPr lang="en-US" baseline="0" dirty="0" smtClean="0">
                <a:solidFill>
                  <a:srgbClr val="000000"/>
                </a:solidFill>
              </a:rPr>
              <a:t> just abbreviate the name of those bases to just “A”, “T”, “G”, and “C”</a:t>
            </a:r>
            <a:r>
              <a:rPr lang="en-US" dirty="0" smtClean="0">
                <a:solidFill>
                  <a:srgbClr val="000000"/>
                </a:solidFill>
              </a:rPr>
              <a:t>. Specific sections of the DNA are called genes. Each gene can be a few thousand to</a:t>
            </a:r>
            <a:r>
              <a:rPr lang="en-US" baseline="0" dirty="0" smtClean="0">
                <a:solidFill>
                  <a:srgbClr val="000000"/>
                </a:solidFill>
              </a:rPr>
              <a:t> many thousands base pairs in lengths and </a:t>
            </a:r>
            <a:r>
              <a:rPr lang="en-US" dirty="0" smtClean="0">
                <a:solidFill>
                  <a:srgbClr val="000000"/>
                </a:solidFill>
              </a:rPr>
              <a:t>contains the instructions for making a protein.</a:t>
            </a:r>
            <a:r>
              <a:rPr lang="en-US" baseline="0" dirty="0" smtClean="0">
                <a:solidFill>
                  <a:schemeClr val="tx1"/>
                </a:solidFill>
              </a:rPr>
              <a:t>  Some sections of a gene, known as exons, are used to make proteins and other sections have less clear function and are known as </a:t>
            </a:r>
            <a:r>
              <a:rPr lang="en-US" baseline="0" dirty="0" err="1" smtClean="0">
                <a:solidFill>
                  <a:schemeClr val="tx1"/>
                </a:solidFill>
              </a:rPr>
              <a:t>intron</a:t>
            </a:r>
            <a:r>
              <a:rPr lang="en-US" baseline="0" dirty="0" smtClean="0">
                <a:solidFill>
                  <a:schemeClr val="tx1"/>
                </a:solidFill>
              </a:rPr>
              <a:t>. </a:t>
            </a:r>
            <a:r>
              <a:rPr lang="en-US" dirty="0" smtClean="0">
                <a:solidFill>
                  <a:srgbClr val="000000"/>
                </a:solidFill>
              </a:rPr>
              <a:t>In order for DNA to be decoded by the cell, or</a:t>
            </a:r>
            <a:r>
              <a:rPr lang="en-US" baseline="0" dirty="0" smtClean="0">
                <a:solidFill>
                  <a:srgbClr val="000000"/>
                </a:solidFill>
              </a:rPr>
              <a:t> used by the cell, </a:t>
            </a:r>
            <a:r>
              <a:rPr lang="en-US" dirty="0" smtClean="0">
                <a:solidFill>
                  <a:srgbClr val="000000"/>
                </a:solidFill>
              </a:rPr>
              <a:t>and make the protein, it proceeds</a:t>
            </a:r>
            <a:r>
              <a:rPr lang="en-US" baseline="0" dirty="0" smtClean="0">
                <a:solidFill>
                  <a:srgbClr val="000000"/>
                </a:solidFill>
              </a:rPr>
              <a:t> through a series of complex steps that create molecules such as RNA and messenger RNA. </a:t>
            </a:r>
            <a:r>
              <a:rPr lang="en-US" dirty="0" smtClean="0">
                <a:solidFill>
                  <a:srgbClr val="000000"/>
                </a:solidFill>
              </a:rPr>
              <a:t>The protein is made based on the instructions contained in the DNA</a:t>
            </a:r>
            <a:r>
              <a:rPr lang="en-US" baseline="0" dirty="0" smtClean="0">
                <a:solidFill>
                  <a:srgbClr val="000000"/>
                </a:solidFill>
              </a:rPr>
              <a:t> and </a:t>
            </a:r>
            <a:r>
              <a:rPr lang="en-US" dirty="0" smtClean="0">
                <a:solidFill>
                  <a:srgbClr val="000000"/>
                </a:solidFill>
              </a:rPr>
              <a:t>RNA of the gene. Since o</a:t>
            </a:r>
            <a:r>
              <a:rPr lang="en-US" dirty="0" smtClean="0"/>
              <a:t>nly the exon portions of the genes are transcribed into protein products, these are the primary regions of the genes that are sequenced during genetic testing. </a:t>
            </a:r>
            <a:r>
              <a:rPr lang="en-US" dirty="0" smtClean="0">
                <a:solidFill>
                  <a:srgbClr val="000000"/>
                </a:solidFill>
              </a:rPr>
              <a:t>Proteins, which do the work in the cell, are made up of a chain of amino acids, like beads on a string. </a:t>
            </a:r>
          </a:p>
          <a:p>
            <a:pPr algn="just" eaLnBrk="1" hangingPunct="1"/>
            <a:r>
              <a:rPr lang="en-US" dirty="0" smtClean="0"/>
              <a:t>It is the sequence of the bases within a gene that determine the specific amino acids contained in the protein product. </a:t>
            </a:r>
            <a:r>
              <a:rPr lang="en-US" dirty="0" smtClean="0">
                <a:solidFill>
                  <a:srgbClr val="000000"/>
                </a:solidFill>
              </a:rPr>
              <a:t>If the genetic instructions are correct, then the protein should be made and function properly.  Errors in the genetic code, however, can cause an abnormal protein product.  </a:t>
            </a:r>
            <a:r>
              <a:rPr lang="en-US" dirty="0" smtClean="0"/>
              <a:t>We will discuss this concept more, and what it means with regard to hereditary cancer test results, during the Genetic Testing section.</a:t>
            </a:r>
            <a:endParaRPr lang="en-US" dirty="0" smtClean="0">
              <a:solidFill>
                <a:srgbClr val="000000"/>
              </a:solidFill>
            </a:endParaRPr>
          </a:p>
          <a:p>
            <a:pPr algn="just" eaLnBrk="1" hangingPunct="1"/>
            <a:endParaRPr lang="en-US" dirty="0" smtClean="0">
              <a:solidFill>
                <a:srgbClr val="000000"/>
              </a:solidFill>
            </a:endParaRPr>
          </a:p>
          <a:p>
            <a:pPr algn="just" eaLnBrk="1" hangingPunct="1"/>
            <a:endParaRPr lang="en-US" dirty="0" smtClean="0">
              <a:solidFill>
                <a:srgbClr val="000000"/>
              </a:solidFill>
            </a:endParaRPr>
          </a:p>
        </p:txBody>
      </p:sp>
    </p:spTree>
    <p:extLst>
      <p:ext uri="{BB962C8B-B14F-4D97-AF65-F5344CB8AC3E}">
        <p14:creationId xmlns:p14="http://schemas.microsoft.com/office/powerpoint/2010/main" val="42597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9C032-458E-42BD-8BDB-D4446D300B2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2025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791748A-826B-4CC5-8A43-8CCFCD705DE2}" type="slidenum">
              <a:rPr lang="en-US">
                <a:solidFill>
                  <a:prstClr val="black"/>
                </a:solidFill>
              </a:rPr>
              <a:pPr/>
              <a:t>7</a:t>
            </a:fld>
            <a:endParaRPr lang="en-US">
              <a:solidFill>
                <a:prstClr val="black"/>
              </a:solidFill>
            </a:endParaRPr>
          </a:p>
        </p:txBody>
      </p:sp>
      <p:sp>
        <p:nvSpPr>
          <p:cNvPr id="41987" name="Rectangle 2"/>
          <p:cNvSpPr>
            <a:spLocks noGrp="1" noRot="1" noChangeAspect="1" noChangeArrowheads="1" noTextEdit="1"/>
          </p:cNvSpPr>
          <p:nvPr>
            <p:ph type="sldImg"/>
          </p:nvPr>
        </p:nvSpPr>
        <p:spPr>
          <a:xfrm>
            <a:off x="1152525" y="692150"/>
            <a:ext cx="4554538" cy="3416300"/>
          </a:xfrm>
          <a:ln/>
        </p:spPr>
      </p:sp>
      <p:sp>
        <p:nvSpPr>
          <p:cNvPr id="41988" name="Rectangle 3"/>
          <p:cNvSpPr>
            <a:spLocks noGrp="1" noChangeArrowheads="1"/>
          </p:cNvSpPr>
          <p:nvPr>
            <p:ph type="body" idx="1"/>
          </p:nvPr>
        </p:nvSpPr>
        <p:spPr>
          <a:xfrm>
            <a:off x="914400" y="4343481"/>
            <a:ext cx="5029200" cy="4114960"/>
          </a:xfrm>
          <a:noFill/>
          <a:ln/>
        </p:spPr>
        <p:txBody>
          <a:bodyPr/>
          <a:lstStyle/>
          <a:p>
            <a:pPr eaLnBrk="1" hangingPunct="1">
              <a:lnSpc>
                <a:spcPct val="80000"/>
              </a:lnSpc>
            </a:pPr>
            <a:r>
              <a:rPr lang="en-US" sz="800" dirty="0" smtClean="0">
                <a:solidFill>
                  <a:srgbClr val="000000"/>
                </a:solidFill>
              </a:rPr>
              <a:t>As we’ve talked about, cancer has been shown to occur in a multi-step process.  Although this is a complex process, the development of cancer is often simplified into a model called the “two hit hypothesis.” This means that when both copies of a gene are mutated or damaged, malignant transformation in the cell. </a:t>
            </a:r>
          </a:p>
          <a:p>
            <a:pPr eaLnBrk="1" hangingPunct="1">
              <a:lnSpc>
                <a:spcPct val="80000"/>
              </a:lnSpc>
            </a:pPr>
            <a:r>
              <a:rPr lang="en-US" sz="800" dirty="0" smtClean="0">
                <a:solidFill>
                  <a:srgbClr val="000000"/>
                </a:solidFill>
              </a:rPr>
              <a:t>In a sporadic cancer, as shown</a:t>
            </a:r>
            <a:r>
              <a:rPr lang="en-US" sz="800" baseline="0" dirty="0" smtClean="0">
                <a:solidFill>
                  <a:srgbClr val="000000"/>
                </a:solidFill>
              </a:rPr>
              <a:t> in the top part of the slide, </a:t>
            </a:r>
            <a:r>
              <a:rPr lang="en-US" sz="800" dirty="0" smtClean="0">
                <a:solidFill>
                  <a:srgbClr val="000000"/>
                </a:solidFill>
              </a:rPr>
              <a:t>the first gene mutation, or the first “hit,” occurs in a cell either due to an error in cell replication or by an environmental insult. This is what occurs in most people</a:t>
            </a:r>
            <a:r>
              <a:rPr lang="en-US" sz="800" baseline="0" dirty="0" smtClean="0">
                <a:solidFill>
                  <a:srgbClr val="000000"/>
                </a:solidFill>
              </a:rPr>
              <a:t> who develop </a:t>
            </a:r>
            <a:r>
              <a:rPr lang="en-US" sz="800" dirty="0" smtClean="0">
                <a:solidFill>
                  <a:srgbClr val="000000"/>
                </a:solidFill>
              </a:rPr>
              <a:t>cancer. We are usually born with a pair</a:t>
            </a:r>
            <a:r>
              <a:rPr lang="en-US" sz="800" baseline="0" dirty="0" smtClean="0">
                <a:solidFill>
                  <a:srgbClr val="000000"/>
                </a:solidFill>
              </a:rPr>
              <a:t> of genes that work just fine and then as we age, normal biology occurs and we may have a copy mistake leading to a mutation on one of the genes. Or there may be an environmental exposure, like sun exposure or tobacco, that leads to this mutation.  Either way, through normal biology or environmental exposure, there ends up being one working gene and one non-working gene.  This is not a problem because there is still one working gene copy.  However every time this cell copies itself, it will copy this mutation.  As time goes on, there is potential for more copy mistakes through other environmental exposures or normal biological mistakes and if the other gene gets damaged in the same cell, the gene can no longer produce the protein it is supposed to and tumor development is initiated.  So the top picture illustrates what we understand about sporadic cancer.  It’s important to remember that while mutations occur all the time, the chance that a cell will go from having 2 normal gene copies to having 1 damaged gene copy is very low; </a:t>
            </a:r>
          </a:p>
          <a:p>
            <a:pPr marL="0" marR="0" indent="0" algn="l" defTabSz="914400" rtl="0" eaLnBrk="1" fontAlgn="base" latinLnBrk="0" hangingPunct="1">
              <a:lnSpc>
                <a:spcPct val="80000"/>
              </a:lnSpc>
              <a:spcBef>
                <a:spcPct val="30000"/>
              </a:spcBef>
              <a:spcAft>
                <a:spcPct val="0"/>
              </a:spcAft>
              <a:buClrTx/>
              <a:buSzTx/>
              <a:buFontTx/>
              <a:buNone/>
              <a:tabLst/>
              <a:defRPr/>
            </a:pPr>
            <a:r>
              <a:rPr lang="en-US" sz="800" dirty="0" smtClean="0">
                <a:solidFill>
                  <a:srgbClr val="000000"/>
                </a:solidFill>
              </a:rPr>
              <a:t>So,</a:t>
            </a:r>
            <a:r>
              <a:rPr lang="en-US" sz="800" baseline="0" dirty="0" smtClean="0">
                <a:solidFill>
                  <a:srgbClr val="000000"/>
                </a:solidFill>
              </a:rPr>
              <a:t> what does this tell us about sporadic cancer?  </a:t>
            </a:r>
            <a:r>
              <a:rPr lang="en-US" sz="800" dirty="0" smtClean="0">
                <a:solidFill>
                  <a:srgbClr val="000000"/>
                </a:solidFill>
              </a:rPr>
              <a:t>First, sporadic</a:t>
            </a:r>
            <a:r>
              <a:rPr lang="en-US" sz="800" baseline="0" dirty="0" smtClean="0">
                <a:solidFill>
                  <a:srgbClr val="000000"/>
                </a:solidFill>
              </a:rPr>
              <a:t> cancer</a:t>
            </a:r>
            <a:r>
              <a:rPr lang="en-US" sz="800" dirty="0" smtClean="0">
                <a:solidFill>
                  <a:srgbClr val="000000"/>
                </a:solidFill>
              </a:rPr>
              <a:t> tends to occur at later ages since it takes time for 2 mutational events to happen in a single cell.</a:t>
            </a:r>
            <a:r>
              <a:rPr lang="en-US" sz="800" baseline="0" dirty="0" smtClean="0">
                <a:solidFill>
                  <a:srgbClr val="000000"/>
                </a:solidFill>
              </a:rPr>
              <a:t>  Second,</a:t>
            </a:r>
            <a:r>
              <a:rPr lang="en-US" sz="800" dirty="0" smtClean="0">
                <a:solidFill>
                  <a:srgbClr val="000000"/>
                </a:solidFill>
              </a:rPr>
              <a:t> sporadic</a:t>
            </a:r>
            <a:r>
              <a:rPr lang="en-US" sz="800" baseline="0" dirty="0" smtClean="0">
                <a:solidFill>
                  <a:srgbClr val="000000"/>
                </a:solidFill>
              </a:rPr>
              <a:t> </a:t>
            </a:r>
            <a:r>
              <a:rPr lang="en-US" sz="800" dirty="0" smtClean="0">
                <a:solidFill>
                  <a:srgbClr val="000000"/>
                </a:solidFill>
              </a:rPr>
              <a:t>cancer tends to only happen once to an individual (since the likelihood of both mutations occurring in any given cell is 1 in 1 billion) so we generally don’t worry too much about a person who’s had cancer getting a second</a:t>
            </a:r>
            <a:r>
              <a:rPr lang="en-US" sz="800" baseline="0" dirty="0" smtClean="0">
                <a:solidFill>
                  <a:srgbClr val="000000"/>
                </a:solidFill>
              </a:rPr>
              <a:t> primary cancer.</a:t>
            </a:r>
            <a:r>
              <a:rPr lang="en-US" sz="800" dirty="0" smtClean="0">
                <a:solidFill>
                  <a:srgbClr val="000000"/>
                </a:solidFill>
              </a:rPr>
              <a:t> </a:t>
            </a:r>
            <a:r>
              <a:rPr lang="en-US" sz="800" baseline="0" dirty="0" smtClean="0">
                <a:solidFill>
                  <a:srgbClr val="000000"/>
                </a:solidFill>
              </a:rPr>
              <a:t> And finally,</a:t>
            </a:r>
            <a:r>
              <a:rPr lang="en-US" sz="800" dirty="0" smtClean="0">
                <a:solidFill>
                  <a:srgbClr val="000000"/>
                </a:solidFill>
              </a:rPr>
              <a:t> some cancers are much more common and likely to occur than others. Some cells in the body are constantly turning over, for</a:t>
            </a:r>
            <a:r>
              <a:rPr lang="en-US" sz="800" baseline="0" dirty="0" smtClean="0">
                <a:solidFill>
                  <a:srgbClr val="000000"/>
                </a:solidFill>
              </a:rPr>
              <a:t> example cells in the breast, colon, and skin, and there is more opportunity then for acquired gene mutations to occur in those cells that divide more often.  So we see some cancers much more frequently like breast cancer, colon cancer, skin cancer, endometrial cancer, etc.  Other kinds of cells in our body don’t turn over cells as often such as the pancreas, the ovaries, the brain so these cancers tend to be very rare cancers.  So with sporadic cancers, we see a much higher rate of common cancers with the less common cancers occurring much less frequently.</a:t>
            </a:r>
            <a:endParaRPr lang="en-US" sz="800" dirty="0" smtClean="0">
              <a:solidFill>
                <a:srgbClr val="000000"/>
              </a:solidFill>
            </a:endParaRPr>
          </a:p>
          <a:p>
            <a:pPr eaLnBrk="1" hangingPunct="1">
              <a:lnSpc>
                <a:spcPct val="80000"/>
              </a:lnSpc>
            </a:pPr>
            <a:r>
              <a:rPr lang="en-US" sz="800" dirty="0" smtClean="0">
                <a:solidFill>
                  <a:srgbClr val="000000"/>
                </a:solidFill>
              </a:rPr>
              <a:t>	</a:t>
            </a:r>
          </a:p>
          <a:p>
            <a:pPr eaLnBrk="1" hangingPunct="1">
              <a:lnSpc>
                <a:spcPct val="80000"/>
              </a:lnSpc>
            </a:pPr>
            <a:r>
              <a:rPr lang="en-US" sz="1000" dirty="0" smtClean="0">
                <a:solidFill>
                  <a:srgbClr val="000000"/>
                </a:solidFill>
              </a:rPr>
              <a:t>References:</a:t>
            </a:r>
          </a:p>
          <a:p>
            <a:pPr eaLnBrk="1" hangingPunct="1">
              <a:lnSpc>
                <a:spcPct val="80000"/>
              </a:lnSpc>
            </a:pPr>
            <a:r>
              <a:rPr lang="en-US" sz="1000" dirty="0" smtClean="0">
                <a:solidFill>
                  <a:srgbClr val="000000"/>
                </a:solidFill>
              </a:rPr>
              <a:t>1. </a:t>
            </a:r>
            <a:r>
              <a:rPr lang="en-US" sz="1000" dirty="0" smtClean="0"/>
              <a:t>Weinberg RA. </a:t>
            </a:r>
            <a:r>
              <a:rPr lang="en-US" sz="1000" i="1" dirty="0" smtClean="0"/>
              <a:t>One renegade cell: how cancer begins.</a:t>
            </a:r>
            <a:r>
              <a:rPr lang="en-US" sz="1000" dirty="0" smtClean="0"/>
              <a:t> New York: Basic Books, 1998), 63-78.</a:t>
            </a:r>
            <a:endParaRPr lang="en-US" sz="1000" dirty="0" smtClean="0">
              <a:solidFill>
                <a:srgbClr val="000000"/>
              </a:solidFill>
            </a:endParaRPr>
          </a:p>
          <a:p>
            <a:pPr eaLnBrk="1" hangingPunct="1">
              <a:lnSpc>
                <a:spcPct val="80000"/>
              </a:lnSpc>
            </a:pPr>
            <a:endParaRPr lang="en-US" altLang="en-US" sz="800" dirty="0" smtClean="0">
              <a:solidFill>
                <a:srgbClr val="000000"/>
              </a:solidFill>
            </a:endParaRPr>
          </a:p>
        </p:txBody>
      </p:sp>
    </p:spTree>
    <p:extLst>
      <p:ext uri="{BB962C8B-B14F-4D97-AF65-F5344CB8AC3E}">
        <p14:creationId xmlns:p14="http://schemas.microsoft.com/office/powerpoint/2010/main" val="15599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791748A-826B-4CC5-8A43-8CCFCD705DE2}" type="slidenum">
              <a:rPr lang="en-US">
                <a:solidFill>
                  <a:prstClr val="black"/>
                </a:solidFill>
              </a:rPr>
              <a:pPr/>
              <a:t>8</a:t>
            </a:fld>
            <a:endParaRPr lang="en-US">
              <a:solidFill>
                <a:prstClr val="black"/>
              </a:solidFill>
            </a:endParaRPr>
          </a:p>
        </p:txBody>
      </p:sp>
      <p:sp>
        <p:nvSpPr>
          <p:cNvPr id="41987" name="Rectangle 2"/>
          <p:cNvSpPr>
            <a:spLocks noGrp="1" noRot="1" noChangeAspect="1" noChangeArrowheads="1" noTextEdit="1"/>
          </p:cNvSpPr>
          <p:nvPr>
            <p:ph type="sldImg"/>
          </p:nvPr>
        </p:nvSpPr>
        <p:spPr>
          <a:xfrm>
            <a:off x="1152525" y="692150"/>
            <a:ext cx="4554538" cy="3416300"/>
          </a:xfrm>
          <a:ln/>
        </p:spPr>
      </p:sp>
      <p:sp>
        <p:nvSpPr>
          <p:cNvPr id="41988" name="Rectangle 3"/>
          <p:cNvSpPr>
            <a:spLocks noGrp="1" noChangeArrowheads="1"/>
          </p:cNvSpPr>
          <p:nvPr>
            <p:ph type="body" idx="1"/>
          </p:nvPr>
        </p:nvSpPr>
        <p:spPr>
          <a:xfrm>
            <a:off x="914400" y="4343481"/>
            <a:ext cx="5029200" cy="4114960"/>
          </a:xfrm>
          <a:noFill/>
          <a:ln/>
        </p:spPr>
        <p:txBody>
          <a:bodyPr/>
          <a:lstStyle/>
          <a:p>
            <a:pPr eaLnBrk="1" hangingPunct="1">
              <a:lnSpc>
                <a:spcPct val="80000"/>
              </a:lnSpc>
            </a:pPr>
            <a:r>
              <a:rPr lang="en-US" sz="800" dirty="0" smtClean="0">
                <a:solidFill>
                  <a:srgbClr val="000000"/>
                </a:solidFill>
              </a:rPr>
              <a:t>Contrast</a:t>
            </a:r>
            <a:r>
              <a:rPr lang="en-US" sz="800" baseline="0" dirty="0" smtClean="0">
                <a:solidFill>
                  <a:srgbClr val="000000"/>
                </a:solidFill>
              </a:rPr>
              <a:t> that with hereditary cancer.  </a:t>
            </a:r>
            <a:r>
              <a:rPr lang="en-US" sz="800" dirty="0" smtClean="0">
                <a:solidFill>
                  <a:srgbClr val="000000"/>
                </a:solidFill>
              </a:rPr>
              <a:t>In  hereditary cancer, we are born with one of our genes damaged already and that mutation is present is every cell of the body.  Now, it still takes a second “hit” or mutation to occur in the other gene copy for cancer initiation to occur and</a:t>
            </a:r>
            <a:r>
              <a:rPr lang="en-US" sz="800" baseline="0" dirty="0" smtClean="0">
                <a:solidFill>
                  <a:srgbClr val="000000"/>
                </a:solidFill>
              </a:rPr>
              <a:t> that second mutational event occurs by an environmental exposure or normal biological mistake.  However, this second mutation in the other gene copy can happen in any cell though (remembering that each cell has a 1 in 1000 chance of becoming cancerous) making the chance of cancer occurrence much more likely</a:t>
            </a:r>
            <a:r>
              <a:rPr lang="en-US" sz="800" i="1" dirty="0" smtClean="0">
                <a:solidFill>
                  <a:srgbClr val="000000"/>
                </a:solidFill>
              </a:rPr>
              <a:t>.  </a:t>
            </a:r>
            <a:r>
              <a:rPr lang="en-US" sz="800" i="0" dirty="0" smtClean="0">
                <a:solidFill>
                  <a:srgbClr val="000000"/>
                </a:solidFill>
              </a:rPr>
              <a:t>So this explains the pattern we normally see with hereditary cancer.  In hereditary cancer, we typically see those common cancers occurring at much earlier ages, such as breast, colon,</a:t>
            </a:r>
            <a:r>
              <a:rPr lang="en-US" sz="800" i="0" baseline="0" dirty="0" smtClean="0">
                <a:solidFill>
                  <a:srgbClr val="000000"/>
                </a:solidFill>
              </a:rPr>
              <a:t> and</a:t>
            </a:r>
            <a:r>
              <a:rPr lang="en-US" sz="800" i="0" dirty="0" smtClean="0">
                <a:solidFill>
                  <a:srgbClr val="000000"/>
                </a:solidFill>
              </a:rPr>
              <a:t> endometrial cancer.  So one of the hallmarks of hereditary cancer is seeing a common cancer at</a:t>
            </a:r>
            <a:r>
              <a:rPr lang="en-US" sz="800" i="0" baseline="0" dirty="0" smtClean="0">
                <a:solidFill>
                  <a:srgbClr val="000000"/>
                </a:solidFill>
              </a:rPr>
              <a:t> an uncommon age.  A second hallmark of hereditary cancer is seeing the presence of uncommon or rare cancers occurring at a much higher frequency; remembering that every cell in the pancreas, ovary, brain already has one gene mutation so it only takes one additional mutation for that cell to turn into cancer.  So, we will see more rare cancers occurring at a much higher frequency in these individuals and families with hereditary cancer.  Finally, we see multiple primary cancers more commonly in hereditary cancer.  This is because after a person with hereditary cancer develops a cancer from a single cell, for example a colon cell, the remaining colon cells all still have a mutation and a 1 in 1000 chance of becoming another cancer.  So there is a much higher rate of second primary cancers in hereditary cancer.  </a:t>
            </a:r>
          </a:p>
          <a:p>
            <a:pPr eaLnBrk="1" hangingPunct="1">
              <a:lnSpc>
                <a:spcPct val="80000"/>
              </a:lnSpc>
            </a:pPr>
            <a:r>
              <a:rPr lang="en-US" sz="800" i="0" baseline="0" dirty="0" smtClean="0">
                <a:solidFill>
                  <a:srgbClr val="000000"/>
                </a:solidFill>
              </a:rPr>
              <a:t>To summarize again, </a:t>
            </a:r>
            <a:r>
              <a:rPr lang="en-US" sz="800" dirty="0" smtClean="0">
                <a:solidFill>
                  <a:srgbClr val="000000"/>
                </a:solidFill>
              </a:rPr>
              <a:t>inherited or germline mutations causing hereditary cancer not only make the occurrence of cancer more likely, but they also increase the probability of developing multiple primary cancers</a:t>
            </a:r>
            <a:r>
              <a:rPr lang="en-US" sz="800" baseline="0" dirty="0" smtClean="0">
                <a:solidFill>
                  <a:srgbClr val="000000"/>
                </a:solidFill>
              </a:rPr>
              <a:t> and</a:t>
            </a:r>
            <a:r>
              <a:rPr lang="en-US" sz="800" dirty="0" smtClean="0">
                <a:solidFill>
                  <a:srgbClr val="000000"/>
                </a:solidFill>
              </a:rPr>
              <a:t> developing cancer at an earlier age than seen in the general population. In addition, we see rare and unusually cancer more frequently.</a:t>
            </a:r>
          </a:p>
          <a:p>
            <a:pPr eaLnBrk="1" hangingPunct="1">
              <a:lnSpc>
                <a:spcPct val="80000"/>
              </a:lnSpc>
            </a:pPr>
            <a:endParaRPr lang="en-US" altLang="en-US" sz="800" dirty="0" smtClean="0">
              <a:solidFill>
                <a:srgbClr val="000000"/>
              </a:solidFill>
            </a:endParaRPr>
          </a:p>
          <a:p>
            <a:pPr eaLnBrk="1" hangingPunct="1">
              <a:lnSpc>
                <a:spcPct val="80000"/>
              </a:lnSpc>
            </a:pPr>
            <a:endParaRPr lang="en-US" altLang="en-US" sz="800" dirty="0" smtClean="0">
              <a:solidFill>
                <a:srgbClr val="000000"/>
              </a:solidFill>
            </a:endParaRPr>
          </a:p>
        </p:txBody>
      </p:sp>
    </p:spTree>
    <p:extLst>
      <p:ext uri="{BB962C8B-B14F-4D97-AF65-F5344CB8AC3E}">
        <p14:creationId xmlns:p14="http://schemas.microsoft.com/office/powerpoint/2010/main" val="1014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9C032-458E-42BD-8BDB-D4446D300B23}" type="slidenum">
              <a:rPr lang="en-US" smtClean="0"/>
              <a:t>13</a:t>
            </a:fld>
            <a:endParaRPr lang="en-US" dirty="0"/>
          </a:p>
        </p:txBody>
      </p:sp>
    </p:spTree>
    <p:extLst>
      <p:ext uri="{BB962C8B-B14F-4D97-AF65-F5344CB8AC3E}">
        <p14:creationId xmlns:p14="http://schemas.microsoft.com/office/powerpoint/2010/main" val="374483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057DBC-0374-364B-AE7B-71F0624342B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3724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Prevalence of BRCA Mutations in HBOC Families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All cancer results from an accumulation of mutations in genes that normally control cell division. Most of these mutations are acquired during a person's lifetime, but in some individuals, an initial mutation in a critical gene is inherited.  Approximately 7%</a:t>
            </a:r>
            <a:r>
              <a:rPr lang="en-US" altLang="en-US" baseline="30000" smtClean="0">
                <a:ea typeface="ＭＳ Ｐゴシック" panose="020B0600070205080204" pitchFamily="34" charset="-128"/>
                <a:cs typeface="Times New Roman" panose="02020603050405020304" pitchFamily="18" charset="0"/>
              </a:rPr>
              <a:t>1 </a:t>
            </a:r>
            <a:r>
              <a:rPr lang="en-US" altLang="en-US" smtClean="0">
                <a:ea typeface="ＭＳ Ｐゴシック" panose="020B0600070205080204" pitchFamily="34" charset="-128"/>
                <a:cs typeface="Times New Roman" panose="02020603050405020304" pitchFamily="18" charset="0"/>
              </a:rPr>
              <a:t>of breast cancer and approximately 14% </a:t>
            </a:r>
            <a:r>
              <a:rPr lang="en-US" altLang="en-US" baseline="30000" smtClean="0">
                <a:ea typeface="ＭＳ Ｐゴシック" panose="020B0600070205080204" pitchFamily="34" charset="-128"/>
                <a:cs typeface="Times New Roman" panose="02020603050405020304" pitchFamily="18" charset="0"/>
              </a:rPr>
              <a:t>2,3,14</a:t>
            </a:r>
            <a:r>
              <a:rPr lang="en-US" altLang="en-US" smtClean="0">
                <a:ea typeface="ＭＳ Ｐゴシック" panose="020B0600070205080204" pitchFamily="34" charset="-128"/>
                <a:cs typeface="Times New Roman" panose="02020603050405020304" pitchFamily="18" charset="0"/>
              </a:rPr>
              <a:t> of invasive ovarian cancer results from such genetic mutations passed down from either the father or mother. The majority (approximately 84%) of hereditary breast and ovarian cancer results from inherited mutations in two genes called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(52%) and </a:t>
            </a:r>
            <a:r>
              <a:rPr lang="en-US" altLang="en-US" i="1" smtClean="0">
                <a:ea typeface="ＭＳ Ｐゴシック" panose="020B0600070205080204" pitchFamily="34" charset="-128"/>
                <a:cs typeface="Times New Roman" panose="02020603050405020304" pitchFamily="18" charset="0"/>
              </a:rPr>
              <a:t>BRCA2 </a:t>
            </a:r>
            <a:r>
              <a:rPr lang="en-US" altLang="en-US" smtClean="0">
                <a:ea typeface="ＭＳ Ｐゴシック" panose="020B0600070205080204" pitchFamily="34" charset="-128"/>
                <a:cs typeface="Times New Roman" panose="02020603050405020304" pitchFamily="18" charset="0"/>
              </a:rPr>
              <a:t>(32%).</a:t>
            </a:r>
            <a:r>
              <a:rPr lang="en-US" altLang="en-US" baseline="30000" smtClean="0">
                <a:ea typeface="ＭＳ Ｐゴシック" panose="020B0600070205080204" pitchFamily="34" charset="-128"/>
                <a:cs typeface="Times New Roman" panose="02020603050405020304" pitchFamily="18" charset="0"/>
              </a:rPr>
              <a:t>4,5</a:t>
            </a:r>
            <a:r>
              <a:rPr lang="en-US" altLang="en-US" smtClean="0">
                <a:ea typeface="ＭＳ Ｐゴシック" panose="020B0600070205080204" pitchFamily="34" charset="-128"/>
                <a:cs typeface="Times New Roman" panose="02020603050405020304" pitchFamily="18" charset="0"/>
              </a:rPr>
              <a:t> Although sometimes referred to as the “breast cancer genes,”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and </a:t>
            </a:r>
            <a:r>
              <a:rPr lang="en-US" altLang="en-US" i="1" smtClean="0">
                <a:ea typeface="ＭＳ Ｐゴシック" panose="020B0600070205080204" pitchFamily="34" charset="-128"/>
                <a:cs typeface="Times New Roman" panose="02020603050405020304" pitchFamily="18" charset="0"/>
              </a:rPr>
              <a:t>BRCA2</a:t>
            </a:r>
            <a:r>
              <a:rPr lang="en-US" altLang="en-US" smtClean="0">
                <a:ea typeface="ＭＳ Ｐゴシック" panose="020B0600070205080204" pitchFamily="34" charset="-128"/>
                <a:cs typeface="Times New Roman" panose="02020603050405020304" pitchFamily="18" charset="0"/>
              </a:rPr>
              <a:t> are also associated with the majority of hereditary cancers of the ovary.</a:t>
            </a: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Although the risk of breast or ovarian cancer may sometimes be increased in other hereditary cancer syndromes, there do not appear to be other genes (such as a so-called "</a:t>
            </a:r>
            <a:r>
              <a:rPr lang="en-US" altLang="en-US" i="1" smtClean="0">
                <a:ea typeface="ＭＳ Ｐゴシック" panose="020B0600070205080204" pitchFamily="34" charset="-128"/>
                <a:cs typeface="Times New Roman" panose="02020603050405020304" pitchFamily="18" charset="0"/>
              </a:rPr>
              <a:t>BRCA3</a:t>
            </a:r>
            <a:r>
              <a:rPr lang="en-US" altLang="en-US" smtClean="0">
                <a:ea typeface="ＭＳ Ｐゴシック" panose="020B0600070205080204" pitchFamily="34" charset="-128"/>
                <a:cs typeface="Times New Roman" panose="02020603050405020304" pitchFamily="18" charset="0"/>
              </a:rPr>
              <a:t>") that are responsible for a significant proportion of hereditary breast and ovarian cancer. </a:t>
            </a:r>
            <a:r>
              <a:rPr lang="en-US" altLang="en-US" baseline="30000" smtClean="0">
                <a:ea typeface="ＭＳ Ｐゴシック" panose="020B0600070205080204" pitchFamily="34" charset="-128"/>
                <a:cs typeface="Times New Roman" panose="02020603050405020304" pitchFamily="18" charset="0"/>
              </a:rPr>
              <a:t>6</a:t>
            </a:r>
            <a:r>
              <a:rPr lang="en-US" altLang="en-US" smtClean="0">
                <a:ea typeface="ＭＳ Ｐゴシック" panose="020B0600070205080204" pitchFamily="34" charset="-128"/>
                <a:cs typeface="Times New Roman" panose="02020603050405020304" pitchFamily="18" charset="0"/>
              </a:rPr>
              <a:t> Other genes that have been associated with an increased lifetime risk of breast cancer include </a:t>
            </a:r>
            <a:r>
              <a:rPr lang="en-US" altLang="en-US" i="1" smtClean="0">
                <a:ea typeface="ＭＳ Ｐゴシック" panose="020B0600070205080204" pitchFamily="34" charset="-128"/>
                <a:cs typeface="Times New Roman" panose="02020603050405020304" pitchFamily="18" charset="0"/>
              </a:rPr>
              <a:t>TP53</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PTEN</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CDH1</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CHEK2</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ATM</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STK11,PALB2, RAD51C, BRIP1, BARD1, and NBN</a:t>
            </a:r>
            <a:r>
              <a:rPr lang="en-US" altLang="en-US" smtClean="0">
                <a:ea typeface="ＭＳ Ｐゴシック" panose="020B0600070205080204" pitchFamily="34" charset="-128"/>
                <a:cs typeface="Times New Roman" panose="02020603050405020304" pitchFamily="18" charset="0"/>
              </a:rPr>
              <a:t>.</a:t>
            </a:r>
            <a:r>
              <a:rPr lang="en-US" altLang="en-US" baseline="30000" smtClean="0">
                <a:ea typeface="ＭＳ Ｐゴシック" panose="020B0600070205080204" pitchFamily="34" charset="-128"/>
                <a:cs typeface="Times New Roman" panose="02020603050405020304" pitchFamily="18" charset="0"/>
              </a:rPr>
              <a:t>7-12</a:t>
            </a:r>
            <a:r>
              <a:rPr lang="en-US" altLang="en-US" smtClean="0">
                <a:ea typeface="ＭＳ Ｐゴシック" panose="020B0600070205080204" pitchFamily="34" charset="-128"/>
                <a:cs typeface="Times New Roman" panose="02020603050405020304" pitchFamily="18" charset="0"/>
              </a:rPr>
              <a:t> It is important to note that syndromes associated with these other gene mutations often include additional types of cancers and/or associated physical characteristics of the particular syndrome.  In general, these “other” gene mutations carry an overall lower lifetime risk of breast cancer when compared to BRCA gene mutations and occur less frequently in the general population.</a:t>
            </a:r>
            <a:r>
              <a:rPr lang="en-US" altLang="en-US" baseline="30000" smtClean="0">
                <a:ea typeface="ＭＳ Ｐゴシック" panose="020B0600070205080204" pitchFamily="34" charset="-128"/>
                <a:cs typeface="Times New Roman" panose="02020603050405020304" pitchFamily="18" charset="0"/>
              </a:rPr>
              <a:t>8</a:t>
            </a:r>
            <a:r>
              <a:rPr lang="en-US" altLang="en-US" smtClean="0">
                <a:ea typeface="ＭＳ Ｐゴシック" panose="020B0600070205080204" pitchFamily="34" charset="-128"/>
                <a:cs typeface="Times New Roman" panose="02020603050405020304" pitchFamily="18" charset="0"/>
              </a:rPr>
              <a:t> In addition to BRCA gene mutations, mismatch repair gene mutations are associated with hereditary ovarian cancer. South et al. found that approximately 2% of 77 ovarian cancer patients who had negative BRCA gene sequencing and did not meet Amsterdam II criteria, had a deleterious mismatch repair gene mutation identified.</a:t>
            </a:r>
            <a:r>
              <a:rPr lang="en-US" altLang="en-US" baseline="30000" smtClean="0">
                <a:ea typeface="ＭＳ Ｐゴシック" panose="020B0600070205080204" pitchFamily="34" charset="-128"/>
                <a:cs typeface="Times New Roman" panose="02020603050405020304" pitchFamily="18" charset="0"/>
              </a:rPr>
              <a:t>13</a:t>
            </a:r>
            <a:r>
              <a:rPr lang="en-US" altLang="en-US" smtClean="0">
                <a:ea typeface="ＭＳ Ｐゴシック" panose="020B0600070205080204" pitchFamily="34" charset="-128"/>
                <a:cs typeface="Times New Roman" panose="02020603050405020304" pitchFamily="18" charset="0"/>
              </a:rPr>
              <a:t>”</a:t>
            </a:r>
            <a:r>
              <a:rPr lang="en-US" altLang="en-US" b="1" smtClean="0">
                <a:ea typeface="ＭＳ Ｐゴシック" panose="020B0600070205080204" pitchFamily="34" charset="-128"/>
                <a:cs typeface="Times New Roman" panose="02020603050405020304" pitchFamily="18" charset="0"/>
              </a:rPr>
              <a:t>	</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References: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Claus EB, Schildkraut JM, Thompson WD, Risch NJ. The genetic attributable risk of breast and ovarian cancer. </a:t>
            </a:r>
            <a:r>
              <a:rPr lang="en-US" altLang="en-US" i="1" smtClean="0">
                <a:ea typeface="ＭＳ Ｐゴシック" panose="020B0600070205080204" pitchFamily="34" charset="-128"/>
                <a:cs typeface="Times New Roman" panose="02020603050405020304" pitchFamily="18" charset="0"/>
              </a:rPr>
              <a:t>Cancer. </a:t>
            </a:r>
            <a:r>
              <a:rPr lang="en-US" altLang="en-US" smtClean="0">
                <a:ea typeface="ＭＳ Ｐゴシック" panose="020B0600070205080204" pitchFamily="34" charset="-128"/>
                <a:cs typeface="Times New Roman" panose="02020603050405020304" pitchFamily="18" charset="0"/>
              </a:rPr>
              <a:t>1996;77:2318-24.</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Risch HA, McLaughlin JR, Cole DEC, et al.  Prevalence and penetrance of germline BRCA1 and BRCA2 mutations in a population series of 649 women with ovarian cancer.  </a:t>
            </a:r>
            <a:r>
              <a:rPr lang="en-US" altLang="en-US" i="1" smtClean="0">
                <a:ea typeface="ＭＳ Ｐゴシック" panose="020B0600070205080204" pitchFamily="34" charset="-128"/>
                <a:cs typeface="Times New Roman" panose="02020603050405020304" pitchFamily="18" charset="0"/>
              </a:rPr>
              <a:t>American  Journal of Human Genetics. </a:t>
            </a:r>
            <a:r>
              <a:rPr lang="en-US" altLang="en-US" smtClean="0">
                <a:ea typeface="ＭＳ Ｐゴシック" panose="020B0600070205080204" pitchFamily="34" charset="-128"/>
                <a:cs typeface="Times New Roman" panose="02020603050405020304" pitchFamily="18" charset="0"/>
              </a:rPr>
              <a:t>2001;68:700-710.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Pal T, Permuth-Wey J, Betts JA, et al. BRCA1 and BRCA2 mutations account for a large proportion of ovarian carcinoma cases.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2005;104(12):2807-2816.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Ford D, Easton DF, Stratton M, et al. Genetic heterogeneity and penetrance analysis of the BRCA1 and BRCA2 genes in breast cancer families. </a:t>
            </a:r>
            <a:r>
              <a:rPr lang="en-US" altLang="en-US" i="1" smtClean="0">
                <a:ea typeface="ＭＳ Ｐゴシック" panose="020B0600070205080204" pitchFamily="34" charset="-128"/>
                <a:cs typeface="Times New Roman" panose="02020603050405020304" pitchFamily="18" charset="0"/>
              </a:rPr>
              <a:t>American Journal of Human Genetcs.</a:t>
            </a:r>
            <a:r>
              <a:rPr lang="en-US" altLang="en-US" smtClean="0">
                <a:ea typeface="ＭＳ Ｐゴシック" panose="020B0600070205080204" pitchFamily="34" charset="-128"/>
                <a:cs typeface="Times New Roman" panose="02020603050405020304" pitchFamily="18" charset="0"/>
              </a:rPr>
              <a:t> 1998;62:676-89.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Frank TS, Deffenbaugh AM, Reid JE et al. Clinical characteristics of individuals with germline mutations in BRCA1 and BRCA2: Analysis of 10,000 individuals. </a:t>
            </a:r>
            <a:r>
              <a:rPr lang="en-US" altLang="en-US" i="1" smtClean="0">
                <a:ea typeface="ＭＳ Ｐゴシック" panose="020B0600070205080204" pitchFamily="34" charset="-128"/>
                <a:cs typeface="Times New Roman" panose="02020603050405020304" pitchFamily="18" charset="0"/>
              </a:rPr>
              <a:t>Journal of Clinical Oncology</a:t>
            </a:r>
            <a:r>
              <a:rPr lang="en-US" altLang="en-US" smtClean="0">
                <a:ea typeface="ＭＳ Ｐゴシック" panose="020B0600070205080204" pitchFamily="34" charset="-128"/>
                <a:cs typeface="Times New Roman" panose="02020603050405020304" pitchFamily="18" charset="0"/>
              </a:rPr>
              <a:t>. 2002 20:1480-1490.</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Narod SA, Foulkes WD. BRCA1 and BRCA2: 1994 and beyond. </a:t>
            </a:r>
            <a:r>
              <a:rPr lang="en-US" altLang="en-US" i="1" smtClean="0">
                <a:ea typeface="ＭＳ Ｐゴシック" panose="020B0600070205080204" pitchFamily="34" charset="-128"/>
                <a:cs typeface="Times New Roman" panose="02020603050405020304" pitchFamily="18" charset="0"/>
              </a:rPr>
              <a:t>Nature Reviews: Cancer.</a:t>
            </a:r>
            <a:r>
              <a:rPr lang="en-US" altLang="en-US" smtClean="0">
                <a:ea typeface="ＭＳ Ｐゴシック" panose="020B0600070205080204" pitchFamily="34" charset="-128"/>
                <a:cs typeface="Times New Roman" panose="02020603050405020304" pitchFamily="18" charset="0"/>
              </a:rPr>
              <a:t> 2004;4(9):665-76.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Petrucelli N, Daly MB, Feldman GL. BRCA1 and BRCA2 Hereditary Breast and Ovarian Cancer . 1998 Sep 04 [updated 2013 Sep 26]. In: Pagon RA, Adam MP, Ardinger HH, Bird TD, Dolan CR, Fong CT, Smith RJH, Stephens K, editors. GeneReviews® [Internet]. Seattle (WA): University of Washington, Seattle; 1993-2014. Available from </a:t>
            </a:r>
            <a:r>
              <a:rPr lang="en-US" altLang="en-US" u="sng" smtClean="0">
                <a:ea typeface="ＭＳ Ｐゴシック" panose="020B0600070205080204" pitchFamily="34" charset="-128"/>
                <a:cs typeface="Times New Roman" panose="02020603050405020304" pitchFamily="18" charset="0"/>
                <a:hlinkClick r:id="rId3"/>
              </a:rPr>
              <a:t>http://www.ncbi.nlm.nih.gov/books/NBK1247/</a:t>
            </a:r>
            <a:endParaRPr lang="en-US" altLang="en-US" u="sng"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Seal S, et al. Breast Cancer Susceptibility Collaboration (UK). Truncating mutations in the Fanconi anemia J gene BRIP1 are low-penetrance breast cancer susceptibility alleles. Nat Genet. 2006 38:1239-41. PMID: 17033622.</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De Brakeleer S, et al. Cancer predisposing missense and protein truncating BARD1 mutations in non-BRCA1 or BRCA2 breast cancer families. Hum Mutat. 2010 31:E1175-85. PMID: </a:t>
            </a:r>
            <a:r>
              <a:rPr lang="en-US" altLang="en-US" u="sng" smtClean="0">
                <a:ea typeface="ＭＳ Ｐゴシック" panose="020B0600070205080204" pitchFamily="34" charset="-128"/>
                <a:cs typeface="Times New Roman" panose="02020603050405020304" pitchFamily="18" charset="0"/>
                <a:hlinkClick r:id="rId4"/>
              </a:rPr>
              <a:t>20077502</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Ratajska M, et al. Cancer predisposing BARD1 mutations in breast-ovarian cancer families. Breast Cancer Res Treat. 2012 131:89-97. PMID: 21344236.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Steffen J, et al. Germline mutations 657del5 of the NBS1 gene contribute significantly to the incidence of breast cancer in Central Poland. Int J Cancer. 2006 119:472-5. PMID: </a:t>
            </a:r>
            <a:r>
              <a:rPr lang="en-US" altLang="en-US" u="sng" smtClean="0">
                <a:ea typeface="ＭＳ Ｐゴシック" panose="020B0600070205080204" pitchFamily="34" charset="-128"/>
                <a:cs typeface="Times New Roman" panose="02020603050405020304" pitchFamily="18" charset="0"/>
                <a:hlinkClick r:id="rId5"/>
              </a:rPr>
              <a:t>16770759</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Zhang B, Beeghly-Fadiel A, Long J, Zheng W. Genetic variants associated with breast-cancer risk: comprehensive research synopsis, meta-analysis, and epidemiological evidence. Lancet Oncol. 2011 May;12(5):477-88.PMID: 21514219.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South et al.  Consideration of hereditary nonpolyposis colorectal cancer in BRCA mutation-negative familial ovarian cancers.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2009 Jan 15;115(2):324-33.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 Zhang S. et al.  Frequencies of BRCA1 and BRCA2 mutations among 1,342 unselected patients with invasive ovarian cancer.  </a:t>
            </a:r>
            <a:r>
              <a:rPr lang="en-US" altLang="en-US" i="1" smtClean="0">
                <a:ea typeface="ＭＳ Ｐゴシック" panose="020B0600070205080204" pitchFamily="34" charset="-128"/>
                <a:cs typeface="Times New Roman" panose="02020603050405020304" pitchFamily="18" charset="0"/>
              </a:rPr>
              <a:t>Gynecol Oncol.</a:t>
            </a:r>
            <a:r>
              <a:rPr lang="en-US" altLang="en-US" smtClean="0">
                <a:ea typeface="ＭＳ Ｐゴシック" panose="020B0600070205080204" pitchFamily="34" charset="-128"/>
                <a:cs typeface="Times New Roman" panose="02020603050405020304" pitchFamily="18" charset="0"/>
              </a:rPr>
              <a:t> 2011 May 1;121(2):352-7.</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508000" eaLnBrk="0" fontAlgn="base" hangingPunct="0">
              <a:spcBef>
                <a:spcPct val="0"/>
              </a:spcBef>
              <a:spcAft>
                <a:spcPct val="0"/>
              </a:spcAft>
              <a:defRPr sz="2000">
                <a:solidFill>
                  <a:schemeClr val="tx1"/>
                </a:solidFill>
                <a:latin typeface="Calibri" panose="020F0502020204030204" pitchFamily="34" charset="0"/>
              </a:defRPr>
            </a:lvl6pPr>
            <a:lvl7pPr marL="2971800" indent="-228600" defTabSz="508000" eaLnBrk="0" fontAlgn="base" hangingPunct="0">
              <a:spcBef>
                <a:spcPct val="0"/>
              </a:spcBef>
              <a:spcAft>
                <a:spcPct val="0"/>
              </a:spcAft>
              <a:defRPr sz="2000">
                <a:solidFill>
                  <a:schemeClr val="tx1"/>
                </a:solidFill>
                <a:latin typeface="Calibri" panose="020F0502020204030204" pitchFamily="34" charset="0"/>
              </a:defRPr>
            </a:lvl7pPr>
            <a:lvl8pPr marL="3429000" indent="-228600" defTabSz="508000" eaLnBrk="0" fontAlgn="base" hangingPunct="0">
              <a:spcBef>
                <a:spcPct val="0"/>
              </a:spcBef>
              <a:spcAft>
                <a:spcPct val="0"/>
              </a:spcAft>
              <a:defRPr sz="2000">
                <a:solidFill>
                  <a:schemeClr val="tx1"/>
                </a:solidFill>
                <a:latin typeface="Calibri" panose="020F0502020204030204" pitchFamily="34" charset="0"/>
              </a:defRPr>
            </a:lvl8pPr>
            <a:lvl9pPr marL="3886200" indent="-228600" defTabSz="508000" eaLnBrk="0" fontAlgn="base" hangingPunct="0">
              <a:spcBef>
                <a:spcPct val="0"/>
              </a:spcBef>
              <a:spcAft>
                <a:spcPct val="0"/>
              </a:spcAft>
              <a:defRPr sz="2000">
                <a:solidFill>
                  <a:schemeClr val="tx1"/>
                </a:solidFill>
                <a:latin typeface="Calibri" panose="020F0502020204030204" pitchFamily="34" charset="0"/>
              </a:defRPr>
            </a:lvl9pPr>
          </a:lstStyle>
          <a:p>
            <a:pPr defTabSz="508000" fontAlgn="base">
              <a:spcBef>
                <a:spcPct val="0"/>
              </a:spcBef>
              <a:spcAft>
                <a:spcPct val="0"/>
              </a:spcAft>
            </a:pPr>
            <a:fld id="{CA14A4CB-DBB6-4740-A580-26BBB8D69732}" type="slidenum">
              <a:rPr lang="en-US" altLang="en-US" sz="1200" smtClean="0">
                <a:solidFill>
                  <a:prstClr val="black"/>
                </a:solidFill>
              </a:rPr>
              <a:pPr defTabSz="508000" fontAlgn="base">
                <a:spcBef>
                  <a:spcPct val="0"/>
                </a:spcBef>
                <a:spcAft>
                  <a:spcPct val="0"/>
                </a:spcAft>
              </a:pPr>
              <a:t>21</a:t>
            </a:fld>
            <a:endParaRPr lang="en-US" altLang="en-US" sz="1200" smtClean="0">
              <a:solidFill>
                <a:prstClr val="black"/>
              </a:solidFill>
            </a:endParaRPr>
          </a:p>
        </p:txBody>
      </p:sp>
    </p:spTree>
    <p:extLst>
      <p:ext uri="{BB962C8B-B14F-4D97-AF65-F5344CB8AC3E}">
        <p14:creationId xmlns:p14="http://schemas.microsoft.com/office/powerpoint/2010/main" val="90720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Prevalence of BRCA Mutations in HBOC Families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All cancer results from an accumulation of mutations in genes that normally control cell division. Most of these mutations are acquired during a person's lifetime, but in some individuals, an initial mutation in a critical gene is inherited.  Approximately 7%</a:t>
            </a:r>
            <a:r>
              <a:rPr lang="en-US" altLang="en-US" baseline="30000" smtClean="0">
                <a:ea typeface="ＭＳ Ｐゴシック" panose="020B0600070205080204" pitchFamily="34" charset="-128"/>
                <a:cs typeface="Times New Roman" panose="02020603050405020304" pitchFamily="18" charset="0"/>
              </a:rPr>
              <a:t>1 </a:t>
            </a:r>
            <a:r>
              <a:rPr lang="en-US" altLang="en-US" smtClean="0">
                <a:ea typeface="ＭＳ Ｐゴシック" panose="020B0600070205080204" pitchFamily="34" charset="-128"/>
                <a:cs typeface="Times New Roman" panose="02020603050405020304" pitchFamily="18" charset="0"/>
              </a:rPr>
              <a:t>of breast cancer and approximately 14% </a:t>
            </a:r>
            <a:r>
              <a:rPr lang="en-US" altLang="en-US" baseline="30000" smtClean="0">
                <a:ea typeface="ＭＳ Ｐゴシック" panose="020B0600070205080204" pitchFamily="34" charset="-128"/>
                <a:cs typeface="Times New Roman" panose="02020603050405020304" pitchFamily="18" charset="0"/>
              </a:rPr>
              <a:t>2,3,14</a:t>
            </a:r>
            <a:r>
              <a:rPr lang="en-US" altLang="en-US" smtClean="0">
                <a:ea typeface="ＭＳ Ｐゴシック" panose="020B0600070205080204" pitchFamily="34" charset="-128"/>
                <a:cs typeface="Times New Roman" panose="02020603050405020304" pitchFamily="18" charset="0"/>
              </a:rPr>
              <a:t> of invasive ovarian cancer results from such genetic mutations passed down from either the father or mother. The majority (approximately 84%) of hereditary breast and ovarian cancer results from inherited mutations in two genes called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(52%) and </a:t>
            </a:r>
            <a:r>
              <a:rPr lang="en-US" altLang="en-US" i="1" smtClean="0">
                <a:ea typeface="ＭＳ Ｐゴシック" panose="020B0600070205080204" pitchFamily="34" charset="-128"/>
                <a:cs typeface="Times New Roman" panose="02020603050405020304" pitchFamily="18" charset="0"/>
              </a:rPr>
              <a:t>BRCA2 </a:t>
            </a:r>
            <a:r>
              <a:rPr lang="en-US" altLang="en-US" smtClean="0">
                <a:ea typeface="ＭＳ Ｐゴシック" panose="020B0600070205080204" pitchFamily="34" charset="-128"/>
                <a:cs typeface="Times New Roman" panose="02020603050405020304" pitchFamily="18" charset="0"/>
              </a:rPr>
              <a:t>(32%).</a:t>
            </a:r>
            <a:r>
              <a:rPr lang="en-US" altLang="en-US" baseline="30000" smtClean="0">
                <a:ea typeface="ＭＳ Ｐゴシック" panose="020B0600070205080204" pitchFamily="34" charset="-128"/>
                <a:cs typeface="Times New Roman" panose="02020603050405020304" pitchFamily="18" charset="0"/>
              </a:rPr>
              <a:t>4,5</a:t>
            </a:r>
            <a:r>
              <a:rPr lang="en-US" altLang="en-US" smtClean="0">
                <a:ea typeface="ＭＳ Ｐゴシック" panose="020B0600070205080204" pitchFamily="34" charset="-128"/>
                <a:cs typeface="Times New Roman" panose="02020603050405020304" pitchFamily="18" charset="0"/>
              </a:rPr>
              <a:t> Although sometimes referred to as the “breast cancer genes,”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and </a:t>
            </a:r>
            <a:r>
              <a:rPr lang="en-US" altLang="en-US" i="1" smtClean="0">
                <a:ea typeface="ＭＳ Ｐゴシック" panose="020B0600070205080204" pitchFamily="34" charset="-128"/>
                <a:cs typeface="Times New Roman" panose="02020603050405020304" pitchFamily="18" charset="0"/>
              </a:rPr>
              <a:t>BRCA2</a:t>
            </a:r>
            <a:r>
              <a:rPr lang="en-US" altLang="en-US" smtClean="0">
                <a:ea typeface="ＭＳ Ｐゴシック" panose="020B0600070205080204" pitchFamily="34" charset="-128"/>
                <a:cs typeface="Times New Roman" panose="02020603050405020304" pitchFamily="18" charset="0"/>
              </a:rPr>
              <a:t> are also associated with the majority of hereditary cancers of the ovary.</a:t>
            </a: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Although the risk of breast or ovarian cancer may sometimes be increased in other hereditary cancer syndromes, there do not appear to be other genes (such as a so-called "</a:t>
            </a:r>
            <a:r>
              <a:rPr lang="en-US" altLang="en-US" i="1" smtClean="0">
                <a:ea typeface="ＭＳ Ｐゴシック" panose="020B0600070205080204" pitchFamily="34" charset="-128"/>
                <a:cs typeface="Times New Roman" panose="02020603050405020304" pitchFamily="18" charset="0"/>
              </a:rPr>
              <a:t>BRCA3</a:t>
            </a:r>
            <a:r>
              <a:rPr lang="en-US" altLang="en-US" smtClean="0">
                <a:ea typeface="ＭＳ Ｐゴシック" panose="020B0600070205080204" pitchFamily="34" charset="-128"/>
                <a:cs typeface="Times New Roman" panose="02020603050405020304" pitchFamily="18" charset="0"/>
              </a:rPr>
              <a:t>") that are responsible for a significant proportion of hereditary breast and ovarian cancer. </a:t>
            </a:r>
            <a:r>
              <a:rPr lang="en-US" altLang="en-US" baseline="30000" smtClean="0">
                <a:ea typeface="ＭＳ Ｐゴシック" panose="020B0600070205080204" pitchFamily="34" charset="-128"/>
                <a:cs typeface="Times New Roman" panose="02020603050405020304" pitchFamily="18" charset="0"/>
              </a:rPr>
              <a:t>6</a:t>
            </a:r>
            <a:r>
              <a:rPr lang="en-US" altLang="en-US" smtClean="0">
                <a:ea typeface="ＭＳ Ｐゴシック" panose="020B0600070205080204" pitchFamily="34" charset="-128"/>
                <a:cs typeface="Times New Roman" panose="02020603050405020304" pitchFamily="18" charset="0"/>
              </a:rPr>
              <a:t> Other genes that have been associated with an increased lifetime risk of breast cancer include </a:t>
            </a:r>
            <a:r>
              <a:rPr lang="en-US" altLang="en-US" i="1" smtClean="0">
                <a:ea typeface="ＭＳ Ｐゴシック" panose="020B0600070205080204" pitchFamily="34" charset="-128"/>
                <a:cs typeface="Times New Roman" panose="02020603050405020304" pitchFamily="18" charset="0"/>
              </a:rPr>
              <a:t>TP53</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PTEN</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CDH1</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CHEK2</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ATM</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STK11,PALB2, RAD51C, BRIP1, BARD1, and NBN</a:t>
            </a:r>
            <a:r>
              <a:rPr lang="en-US" altLang="en-US" smtClean="0">
                <a:ea typeface="ＭＳ Ｐゴシック" panose="020B0600070205080204" pitchFamily="34" charset="-128"/>
                <a:cs typeface="Times New Roman" panose="02020603050405020304" pitchFamily="18" charset="0"/>
              </a:rPr>
              <a:t>.</a:t>
            </a:r>
            <a:r>
              <a:rPr lang="en-US" altLang="en-US" baseline="30000" smtClean="0">
                <a:ea typeface="ＭＳ Ｐゴシック" panose="020B0600070205080204" pitchFamily="34" charset="-128"/>
                <a:cs typeface="Times New Roman" panose="02020603050405020304" pitchFamily="18" charset="0"/>
              </a:rPr>
              <a:t>7-12</a:t>
            </a:r>
            <a:r>
              <a:rPr lang="en-US" altLang="en-US" smtClean="0">
                <a:ea typeface="ＭＳ Ｐゴシック" panose="020B0600070205080204" pitchFamily="34" charset="-128"/>
                <a:cs typeface="Times New Roman" panose="02020603050405020304" pitchFamily="18" charset="0"/>
              </a:rPr>
              <a:t> It is important to note that syndromes associated with these other gene mutations often include additional types of cancers and/or associated physical characteristics of the particular syndrome.  In general, these “other” gene mutations carry an overall lower lifetime risk of breast cancer when compared to BRCA gene mutations and occur less frequently in the general population.</a:t>
            </a:r>
            <a:r>
              <a:rPr lang="en-US" altLang="en-US" baseline="30000" smtClean="0">
                <a:ea typeface="ＭＳ Ｐゴシック" panose="020B0600070205080204" pitchFamily="34" charset="-128"/>
                <a:cs typeface="Times New Roman" panose="02020603050405020304" pitchFamily="18" charset="0"/>
              </a:rPr>
              <a:t>8</a:t>
            </a:r>
            <a:r>
              <a:rPr lang="en-US" altLang="en-US" smtClean="0">
                <a:ea typeface="ＭＳ Ｐゴシック" panose="020B0600070205080204" pitchFamily="34" charset="-128"/>
                <a:cs typeface="Times New Roman" panose="02020603050405020304" pitchFamily="18" charset="0"/>
              </a:rPr>
              <a:t> In addition to BRCA gene mutations, mismatch repair gene mutations are associated with hereditary ovarian cancer. South et al. found that approximately 2% of 77 ovarian cancer patients who had negative BRCA gene sequencing and did not meet Amsterdam II criteria, had a deleterious mismatch repair gene mutation identified.</a:t>
            </a:r>
            <a:r>
              <a:rPr lang="en-US" altLang="en-US" baseline="30000" smtClean="0">
                <a:ea typeface="ＭＳ Ｐゴシック" panose="020B0600070205080204" pitchFamily="34" charset="-128"/>
                <a:cs typeface="Times New Roman" panose="02020603050405020304" pitchFamily="18" charset="0"/>
              </a:rPr>
              <a:t>13</a:t>
            </a:r>
            <a:r>
              <a:rPr lang="en-US" altLang="en-US" smtClean="0">
                <a:ea typeface="ＭＳ Ｐゴシック" panose="020B0600070205080204" pitchFamily="34" charset="-128"/>
                <a:cs typeface="Times New Roman" panose="02020603050405020304" pitchFamily="18" charset="0"/>
              </a:rPr>
              <a:t>”</a:t>
            </a:r>
            <a:r>
              <a:rPr lang="en-US" altLang="en-US" b="1" smtClean="0">
                <a:ea typeface="ＭＳ Ｐゴシック" panose="020B0600070205080204" pitchFamily="34" charset="-128"/>
                <a:cs typeface="Times New Roman" panose="02020603050405020304" pitchFamily="18" charset="0"/>
              </a:rPr>
              <a:t>	</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References: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Claus EB, Schildkraut JM, Thompson WD, Risch NJ. The genetic attributable risk of breast and ovarian cancer. </a:t>
            </a:r>
            <a:r>
              <a:rPr lang="en-US" altLang="en-US" i="1" smtClean="0">
                <a:ea typeface="ＭＳ Ｐゴシック" panose="020B0600070205080204" pitchFamily="34" charset="-128"/>
                <a:cs typeface="Times New Roman" panose="02020603050405020304" pitchFamily="18" charset="0"/>
              </a:rPr>
              <a:t>Cancer. </a:t>
            </a:r>
            <a:r>
              <a:rPr lang="en-US" altLang="en-US" smtClean="0">
                <a:ea typeface="ＭＳ Ｐゴシック" panose="020B0600070205080204" pitchFamily="34" charset="-128"/>
                <a:cs typeface="Times New Roman" panose="02020603050405020304" pitchFamily="18" charset="0"/>
              </a:rPr>
              <a:t>1996;77:2318-24.</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Risch HA, McLaughlin JR, Cole DEC, et al.  Prevalence and penetrance of germline BRCA1 and BRCA2 mutations in a population series of 649 women with ovarian cancer.  </a:t>
            </a:r>
            <a:r>
              <a:rPr lang="en-US" altLang="en-US" i="1" smtClean="0">
                <a:ea typeface="ＭＳ Ｐゴシック" panose="020B0600070205080204" pitchFamily="34" charset="-128"/>
                <a:cs typeface="Times New Roman" panose="02020603050405020304" pitchFamily="18" charset="0"/>
              </a:rPr>
              <a:t>American  Journal of Human Genetics. </a:t>
            </a:r>
            <a:r>
              <a:rPr lang="en-US" altLang="en-US" smtClean="0">
                <a:ea typeface="ＭＳ Ｐゴシック" panose="020B0600070205080204" pitchFamily="34" charset="-128"/>
                <a:cs typeface="Times New Roman" panose="02020603050405020304" pitchFamily="18" charset="0"/>
              </a:rPr>
              <a:t>2001;68:700-710.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Pal T, Permuth-Wey J, Betts JA, et al. BRCA1 and BRCA2 mutations account for a large proportion of ovarian carcinoma cases.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2005;104(12):2807-2816.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Ford D, Easton DF, Stratton M, et al. Genetic heterogeneity and penetrance analysis of the BRCA1 and BRCA2 genes in breast cancer families. </a:t>
            </a:r>
            <a:r>
              <a:rPr lang="en-US" altLang="en-US" i="1" smtClean="0">
                <a:ea typeface="ＭＳ Ｐゴシック" panose="020B0600070205080204" pitchFamily="34" charset="-128"/>
                <a:cs typeface="Times New Roman" panose="02020603050405020304" pitchFamily="18" charset="0"/>
              </a:rPr>
              <a:t>American Journal of Human Genetcs.</a:t>
            </a:r>
            <a:r>
              <a:rPr lang="en-US" altLang="en-US" smtClean="0">
                <a:ea typeface="ＭＳ Ｐゴシック" panose="020B0600070205080204" pitchFamily="34" charset="-128"/>
                <a:cs typeface="Times New Roman" panose="02020603050405020304" pitchFamily="18" charset="0"/>
              </a:rPr>
              <a:t> 1998;62:676-89.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Frank TS, Deffenbaugh AM, Reid JE et al. Clinical characteristics of individuals with germline mutations in BRCA1 and BRCA2: Analysis of 10,000 individuals. </a:t>
            </a:r>
            <a:r>
              <a:rPr lang="en-US" altLang="en-US" i="1" smtClean="0">
                <a:ea typeface="ＭＳ Ｐゴシック" panose="020B0600070205080204" pitchFamily="34" charset="-128"/>
                <a:cs typeface="Times New Roman" panose="02020603050405020304" pitchFamily="18" charset="0"/>
              </a:rPr>
              <a:t>Journal of Clinical Oncology</a:t>
            </a:r>
            <a:r>
              <a:rPr lang="en-US" altLang="en-US" smtClean="0">
                <a:ea typeface="ＭＳ Ｐゴシック" panose="020B0600070205080204" pitchFamily="34" charset="-128"/>
                <a:cs typeface="Times New Roman" panose="02020603050405020304" pitchFamily="18" charset="0"/>
              </a:rPr>
              <a:t>. 2002 20:1480-1490.</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Narod SA, Foulkes WD. BRCA1 and BRCA2: 1994 and beyond. </a:t>
            </a:r>
            <a:r>
              <a:rPr lang="en-US" altLang="en-US" i="1" smtClean="0">
                <a:ea typeface="ＭＳ Ｐゴシック" panose="020B0600070205080204" pitchFamily="34" charset="-128"/>
                <a:cs typeface="Times New Roman" panose="02020603050405020304" pitchFamily="18" charset="0"/>
              </a:rPr>
              <a:t>Nature Reviews: Cancer.</a:t>
            </a:r>
            <a:r>
              <a:rPr lang="en-US" altLang="en-US" smtClean="0">
                <a:ea typeface="ＭＳ Ｐゴシック" panose="020B0600070205080204" pitchFamily="34" charset="-128"/>
                <a:cs typeface="Times New Roman" panose="02020603050405020304" pitchFamily="18" charset="0"/>
              </a:rPr>
              <a:t> 2004;4(9):665-76.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Petrucelli N, Daly MB, Feldman GL. BRCA1 and BRCA2 Hereditary Breast and Ovarian Cancer . 1998 Sep 04 [updated 2013 Sep 26]. In: Pagon RA, Adam MP, Ardinger HH, Bird TD, Dolan CR, Fong CT, Smith RJH, Stephens K, editors. GeneReviews® [Internet]. Seattle (WA): University of Washington, Seattle; 1993-2014. Available from </a:t>
            </a:r>
            <a:r>
              <a:rPr lang="en-US" altLang="en-US" u="sng" smtClean="0">
                <a:ea typeface="ＭＳ Ｐゴシック" panose="020B0600070205080204" pitchFamily="34" charset="-128"/>
                <a:cs typeface="Times New Roman" panose="02020603050405020304" pitchFamily="18" charset="0"/>
                <a:hlinkClick r:id="rId3"/>
              </a:rPr>
              <a:t>http://www.ncbi.nlm.nih.gov/books/NBK1247/</a:t>
            </a:r>
            <a:endParaRPr lang="en-US" altLang="en-US" u="sng"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Seal S, et al. Breast Cancer Susceptibility Collaboration (UK). Truncating mutations in the Fanconi anemia J gene BRIP1 are low-penetrance breast cancer susceptibility alleles. Nat Genet. 2006 38:1239-41. PMID: 17033622.</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De Brakeleer S, et al. Cancer predisposing missense and protein truncating BARD1 mutations in non-BRCA1 or BRCA2 breast cancer families. Hum Mutat. 2010 31:E1175-85. PMID: </a:t>
            </a:r>
            <a:r>
              <a:rPr lang="en-US" altLang="en-US" u="sng" smtClean="0">
                <a:ea typeface="ＭＳ Ｐゴシック" panose="020B0600070205080204" pitchFamily="34" charset="-128"/>
                <a:cs typeface="Times New Roman" panose="02020603050405020304" pitchFamily="18" charset="0"/>
                <a:hlinkClick r:id="rId4"/>
              </a:rPr>
              <a:t>20077502</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Ratajska M, et al. Cancer predisposing BARD1 mutations in breast-ovarian cancer families. Breast Cancer Res Treat. 2012 131:89-97. PMID: 21344236.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Steffen J, et al. Germline mutations 657del5 of the NBS1 gene contribute significantly to the incidence of breast cancer in Central Poland. Int J Cancer. 2006 119:472-5. PMID: </a:t>
            </a:r>
            <a:r>
              <a:rPr lang="en-US" altLang="en-US" u="sng" smtClean="0">
                <a:ea typeface="ＭＳ Ｐゴシック" panose="020B0600070205080204" pitchFamily="34" charset="-128"/>
                <a:cs typeface="Times New Roman" panose="02020603050405020304" pitchFamily="18" charset="0"/>
                <a:hlinkClick r:id="rId5"/>
              </a:rPr>
              <a:t>16770759</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Zhang B, Beeghly-Fadiel A, Long J, Zheng W. Genetic variants associated with breast-cancer risk: comprehensive research synopsis, meta-analysis, and epidemiological evidence. Lancet Oncol. 2011 May;12(5):477-88.PMID: 21514219.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South et al.  Consideration of hereditary nonpolyposis colorectal cancer in BRCA mutation-negative familial ovarian cancers.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2009 Jan 15;115(2):324-33.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 Zhang S. et al.  Frequencies of BRCA1 and BRCA2 mutations among 1,342 unselected patients with invasive ovarian cancer.  </a:t>
            </a:r>
            <a:r>
              <a:rPr lang="en-US" altLang="en-US" i="1" smtClean="0">
                <a:ea typeface="ＭＳ Ｐゴシック" panose="020B0600070205080204" pitchFamily="34" charset="-128"/>
                <a:cs typeface="Times New Roman" panose="02020603050405020304" pitchFamily="18" charset="0"/>
              </a:rPr>
              <a:t>Gynecol Oncol.</a:t>
            </a:r>
            <a:r>
              <a:rPr lang="en-US" altLang="en-US" smtClean="0">
                <a:ea typeface="ＭＳ Ｐゴシック" panose="020B0600070205080204" pitchFamily="34" charset="-128"/>
                <a:cs typeface="Times New Roman" panose="02020603050405020304" pitchFamily="18" charset="0"/>
              </a:rPr>
              <a:t> 2011 May 1;121(2):352-7.</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508000" eaLnBrk="0" fontAlgn="base" hangingPunct="0">
              <a:spcBef>
                <a:spcPct val="0"/>
              </a:spcBef>
              <a:spcAft>
                <a:spcPct val="0"/>
              </a:spcAft>
              <a:defRPr sz="2000">
                <a:solidFill>
                  <a:schemeClr val="tx1"/>
                </a:solidFill>
                <a:latin typeface="Calibri" panose="020F0502020204030204" pitchFamily="34" charset="0"/>
              </a:defRPr>
            </a:lvl6pPr>
            <a:lvl7pPr marL="2971800" indent="-228600" defTabSz="508000" eaLnBrk="0" fontAlgn="base" hangingPunct="0">
              <a:spcBef>
                <a:spcPct val="0"/>
              </a:spcBef>
              <a:spcAft>
                <a:spcPct val="0"/>
              </a:spcAft>
              <a:defRPr sz="2000">
                <a:solidFill>
                  <a:schemeClr val="tx1"/>
                </a:solidFill>
                <a:latin typeface="Calibri" panose="020F0502020204030204" pitchFamily="34" charset="0"/>
              </a:defRPr>
            </a:lvl7pPr>
            <a:lvl8pPr marL="3429000" indent="-228600" defTabSz="508000" eaLnBrk="0" fontAlgn="base" hangingPunct="0">
              <a:spcBef>
                <a:spcPct val="0"/>
              </a:spcBef>
              <a:spcAft>
                <a:spcPct val="0"/>
              </a:spcAft>
              <a:defRPr sz="2000">
                <a:solidFill>
                  <a:schemeClr val="tx1"/>
                </a:solidFill>
                <a:latin typeface="Calibri" panose="020F0502020204030204" pitchFamily="34" charset="0"/>
              </a:defRPr>
            </a:lvl8pPr>
            <a:lvl9pPr marL="3886200" indent="-228600" defTabSz="508000" eaLnBrk="0" fontAlgn="base" hangingPunct="0">
              <a:spcBef>
                <a:spcPct val="0"/>
              </a:spcBef>
              <a:spcAft>
                <a:spcPct val="0"/>
              </a:spcAft>
              <a:defRPr sz="2000">
                <a:solidFill>
                  <a:schemeClr val="tx1"/>
                </a:solidFill>
                <a:latin typeface="Calibri" panose="020F0502020204030204" pitchFamily="34" charset="0"/>
              </a:defRPr>
            </a:lvl9pPr>
          </a:lstStyle>
          <a:p>
            <a:pPr defTabSz="508000" fontAlgn="base">
              <a:spcBef>
                <a:spcPct val="0"/>
              </a:spcBef>
              <a:spcAft>
                <a:spcPct val="0"/>
              </a:spcAft>
            </a:pPr>
            <a:fld id="{CA14A4CB-DBB6-4740-A580-26BBB8D69732}" type="slidenum">
              <a:rPr lang="en-US" altLang="en-US" sz="1200" smtClean="0">
                <a:solidFill>
                  <a:prstClr val="black"/>
                </a:solidFill>
              </a:rPr>
              <a:pPr defTabSz="508000" fontAlgn="base">
                <a:spcBef>
                  <a:spcPct val="0"/>
                </a:spcBef>
                <a:spcAft>
                  <a:spcPct val="0"/>
                </a:spcAft>
              </a:pPr>
              <a:t>22</a:t>
            </a:fld>
            <a:endParaRPr lang="en-US" altLang="en-US" sz="1200" smtClean="0">
              <a:solidFill>
                <a:prstClr val="black"/>
              </a:solidFill>
            </a:endParaRPr>
          </a:p>
        </p:txBody>
      </p:sp>
    </p:spTree>
    <p:extLst>
      <p:ext uri="{BB962C8B-B14F-4D97-AF65-F5344CB8AC3E}">
        <p14:creationId xmlns:p14="http://schemas.microsoft.com/office/powerpoint/2010/main" val="31921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Prevalence of BRCA Mutations in HBOC Families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All cancer results from an accumulation of mutations in genes that normally control cell division. Most of these mutations are acquired during a person's lifetime, but in some individuals, an initial mutation in a critical gene is inherited.  Approximately 7%</a:t>
            </a:r>
            <a:r>
              <a:rPr lang="en-US" altLang="en-US" baseline="30000" smtClean="0">
                <a:ea typeface="ＭＳ Ｐゴシック" panose="020B0600070205080204" pitchFamily="34" charset="-128"/>
                <a:cs typeface="Times New Roman" panose="02020603050405020304" pitchFamily="18" charset="0"/>
              </a:rPr>
              <a:t>1 </a:t>
            </a:r>
            <a:r>
              <a:rPr lang="en-US" altLang="en-US" smtClean="0">
                <a:ea typeface="ＭＳ Ｐゴシック" panose="020B0600070205080204" pitchFamily="34" charset="-128"/>
                <a:cs typeface="Times New Roman" panose="02020603050405020304" pitchFamily="18" charset="0"/>
              </a:rPr>
              <a:t>of breast cancer and approximately 14% </a:t>
            </a:r>
            <a:r>
              <a:rPr lang="en-US" altLang="en-US" baseline="30000" smtClean="0">
                <a:ea typeface="ＭＳ Ｐゴシック" panose="020B0600070205080204" pitchFamily="34" charset="-128"/>
                <a:cs typeface="Times New Roman" panose="02020603050405020304" pitchFamily="18" charset="0"/>
              </a:rPr>
              <a:t>2,3,14</a:t>
            </a:r>
            <a:r>
              <a:rPr lang="en-US" altLang="en-US" smtClean="0">
                <a:ea typeface="ＭＳ Ｐゴシック" panose="020B0600070205080204" pitchFamily="34" charset="-128"/>
                <a:cs typeface="Times New Roman" panose="02020603050405020304" pitchFamily="18" charset="0"/>
              </a:rPr>
              <a:t> of invasive ovarian cancer results from such genetic mutations passed down from either the father or mother. The majority (approximately 84%) of hereditary breast and ovarian cancer results from inherited mutations in two genes called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(52%) and </a:t>
            </a:r>
            <a:r>
              <a:rPr lang="en-US" altLang="en-US" i="1" smtClean="0">
                <a:ea typeface="ＭＳ Ｐゴシック" panose="020B0600070205080204" pitchFamily="34" charset="-128"/>
                <a:cs typeface="Times New Roman" panose="02020603050405020304" pitchFamily="18" charset="0"/>
              </a:rPr>
              <a:t>BRCA2 </a:t>
            </a:r>
            <a:r>
              <a:rPr lang="en-US" altLang="en-US" smtClean="0">
                <a:ea typeface="ＭＳ Ｐゴシック" panose="020B0600070205080204" pitchFamily="34" charset="-128"/>
                <a:cs typeface="Times New Roman" panose="02020603050405020304" pitchFamily="18" charset="0"/>
              </a:rPr>
              <a:t>(32%).</a:t>
            </a:r>
            <a:r>
              <a:rPr lang="en-US" altLang="en-US" baseline="30000" smtClean="0">
                <a:ea typeface="ＭＳ Ｐゴシック" panose="020B0600070205080204" pitchFamily="34" charset="-128"/>
                <a:cs typeface="Times New Roman" panose="02020603050405020304" pitchFamily="18" charset="0"/>
              </a:rPr>
              <a:t>4,5</a:t>
            </a:r>
            <a:r>
              <a:rPr lang="en-US" altLang="en-US" smtClean="0">
                <a:ea typeface="ＭＳ Ｐゴシック" panose="020B0600070205080204" pitchFamily="34" charset="-128"/>
                <a:cs typeface="Times New Roman" panose="02020603050405020304" pitchFamily="18" charset="0"/>
              </a:rPr>
              <a:t> Although sometimes referred to as the “breast cancer genes,” </a:t>
            </a:r>
            <a:r>
              <a:rPr lang="en-US" altLang="en-US" i="1" smtClean="0">
                <a:ea typeface="ＭＳ Ｐゴシック" panose="020B0600070205080204" pitchFamily="34" charset="-128"/>
                <a:cs typeface="Times New Roman" panose="02020603050405020304" pitchFamily="18" charset="0"/>
              </a:rPr>
              <a:t>BRCA1</a:t>
            </a:r>
            <a:r>
              <a:rPr lang="en-US" altLang="en-US" smtClean="0">
                <a:ea typeface="ＭＳ Ｐゴシック" panose="020B0600070205080204" pitchFamily="34" charset="-128"/>
                <a:cs typeface="Times New Roman" panose="02020603050405020304" pitchFamily="18" charset="0"/>
              </a:rPr>
              <a:t> and </a:t>
            </a:r>
            <a:r>
              <a:rPr lang="en-US" altLang="en-US" i="1" smtClean="0">
                <a:ea typeface="ＭＳ Ｐゴシック" panose="020B0600070205080204" pitchFamily="34" charset="-128"/>
                <a:cs typeface="Times New Roman" panose="02020603050405020304" pitchFamily="18" charset="0"/>
              </a:rPr>
              <a:t>BRCA2</a:t>
            </a:r>
            <a:r>
              <a:rPr lang="en-US" altLang="en-US" smtClean="0">
                <a:ea typeface="ＭＳ Ｐゴシック" panose="020B0600070205080204" pitchFamily="34" charset="-128"/>
                <a:cs typeface="Times New Roman" panose="02020603050405020304" pitchFamily="18" charset="0"/>
              </a:rPr>
              <a:t> are also associated with the majority of hereditary cancers of the ovary.</a:t>
            </a:r>
          </a:p>
          <a:p>
            <a:pPr marL="236538" indent="-236538" defTabSz="354013" eaLnBrk="1" hangingPunct="1">
              <a:spcBef>
                <a:spcPct val="0"/>
              </a:spcBef>
            </a:pPr>
            <a:r>
              <a:rPr lang="en-US" altLang="en-US" smtClean="0">
                <a:ea typeface="ＭＳ Ｐゴシック" panose="020B0600070205080204" pitchFamily="34" charset="-128"/>
                <a:cs typeface="Times New Roman" panose="02020603050405020304" pitchFamily="18" charset="0"/>
              </a:rPr>
              <a:t>	  Although the risk of breast or ovarian cancer may sometimes be increased in other hereditary cancer syndromes, there do not appear to be other genes (such as a so-called "</a:t>
            </a:r>
            <a:r>
              <a:rPr lang="en-US" altLang="en-US" i="1" smtClean="0">
                <a:ea typeface="ＭＳ Ｐゴシック" panose="020B0600070205080204" pitchFamily="34" charset="-128"/>
                <a:cs typeface="Times New Roman" panose="02020603050405020304" pitchFamily="18" charset="0"/>
              </a:rPr>
              <a:t>BRCA3</a:t>
            </a:r>
            <a:r>
              <a:rPr lang="en-US" altLang="en-US" smtClean="0">
                <a:ea typeface="ＭＳ Ｐゴシック" panose="020B0600070205080204" pitchFamily="34" charset="-128"/>
                <a:cs typeface="Times New Roman" panose="02020603050405020304" pitchFamily="18" charset="0"/>
              </a:rPr>
              <a:t>") that are responsible for a significant proportion of hereditary breast and ovarian cancer. </a:t>
            </a:r>
            <a:r>
              <a:rPr lang="en-US" altLang="en-US" baseline="30000" smtClean="0">
                <a:ea typeface="ＭＳ Ｐゴシック" panose="020B0600070205080204" pitchFamily="34" charset="-128"/>
                <a:cs typeface="Times New Roman" panose="02020603050405020304" pitchFamily="18" charset="0"/>
              </a:rPr>
              <a:t>6</a:t>
            </a:r>
            <a:r>
              <a:rPr lang="en-US" altLang="en-US" smtClean="0">
                <a:ea typeface="ＭＳ Ｐゴシック" panose="020B0600070205080204" pitchFamily="34" charset="-128"/>
                <a:cs typeface="Times New Roman" panose="02020603050405020304" pitchFamily="18" charset="0"/>
              </a:rPr>
              <a:t> Other genes that have been associated with an increased lifetime risk of breast cancer include </a:t>
            </a:r>
            <a:r>
              <a:rPr lang="en-US" altLang="en-US" i="1" smtClean="0">
                <a:ea typeface="ＭＳ Ｐゴシック" panose="020B0600070205080204" pitchFamily="34" charset="-128"/>
                <a:cs typeface="Times New Roman" panose="02020603050405020304" pitchFamily="18" charset="0"/>
              </a:rPr>
              <a:t>TP53</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PTEN</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CDH1</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CHEK2</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ATM</a:t>
            </a:r>
            <a:r>
              <a:rPr lang="en-US" altLang="en-US" smtClean="0">
                <a:ea typeface="ＭＳ Ｐゴシック" panose="020B0600070205080204" pitchFamily="34" charset="-128"/>
                <a:cs typeface="Times New Roman" panose="02020603050405020304" pitchFamily="18" charset="0"/>
              </a:rPr>
              <a:t>, </a:t>
            </a:r>
            <a:r>
              <a:rPr lang="en-US" altLang="en-US" i="1" smtClean="0">
                <a:ea typeface="ＭＳ Ｐゴシック" panose="020B0600070205080204" pitchFamily="34" charset="-128"/>
                <a:cs typeface="Times New Roman" panose="02020603050405020304" pitchFamily="18" charset="0"/>
              </a:rPr>
              <a:t>STK11,PALB2, RAD51C, BRIP1, BARD1, and NBN</a:t>
            </a:r>
            <a:r>
              <a:rPr lang="en-US" altLang="en-US" smtClean="0">
                <a:ea typeface="ＭＳ Ｐゴシック" panose="020B0600070205080204" pitchFamily="34" charset="-128"/>
                <a:cs typeface="Times New Roman" panose="02020603050405020304" pitchFamily="18" charset="0"/>
              </a:rPr>
              <a:t>.</a:t>
            </a:r>
            <a:r>
              <a:rPr lang="en-US" altLang="en-US" baseline="30000" smtClean="0">
                <a:ea typeface="ＭＳ Ｐゴシック" panose="020B0600070205080204" pitchFamily="34" charset="-128"/>
                <a:cs typeface="Times New Roman" panose="02020603050405020304" pitchFamily="18" charset="0"/>
              </a:rPr>
              <a:t>7-12</a:t>
            </a:r>
            <a:r>
              <a:rPr lang="en-US" altLang="en-US" smtClean="0">
                <a:ea typeface="ＭＳ Ｐゴシック" panose="020B0600070205080204" pitchFamily="34" charset="-128"/>
                <a:cs typeface="Times New Roman" panose="02020603050405020304" pitchFamily="18" charset="0"/>
              </a:rPr>
              <a:t> It is important to note that syndromes associated with these other gene mutations often include additional types of cancers and/or associated physical characteristics of the particular syndrome.  In general, these “other” gene mutations carry an overall lower lifetime risk of breast cancer when compared to BRCA gene mutations and occur less frequently in the general population.</a:t>
            </a:r>
            <a:r>
              <a:rPr lang="en-US" altLang="en-US" baseline="30000" smtClean="0">
                <a:ea typeface="ＭＳ Ｐゴシック" panose="020B0600070205080204" pitchFamily="34" charset="-128"/>
                <a:cs typeface="Times New Roman" panose="02020603050405020304" pitchFamily="18" charset="0"/>
              </a:rPr>
              <a:t>8</a:t>
            </a:r>
            <a:r>
              <a:rPr lang="en-US" altLang="en-US" smtClean="0">
                <a:ea typeface="ＭＳ Ｐゴシック" panose="020B0600070205080204" pitchFamily="34" charset="-128"/>
                <a:cs typeface="Times New Roman" panose="02020603050405020304" pitchFamily="18" charset="0"/>
              </a:rPr>
              <a:t> In addition to BRCA gene mutations, mismatch repair gene mutations are associated with hereditary ovarian cancer. South et al. found that approximately 2% of 77 ovarian cancer patients who had negative BRCA gene sequencing and did not meet Amsterdam II criteria, had a deleterious mismatch repair gene mutation identified.</a:t>
            </a:r>
            <a:r>
              <a:rPr lang="en-US" altLang="en-US" baseline="30000" smtClean="0">
                <a:ea typeface="ＭＳ Ｐゴシック" panose="020B0600070205080204" pitchFamily="34" charset="-128"/>
                <a:cs typeface="Times New Roman" panose="02020603050405020304" pitchFamily="18" charset="0"/>
              </a:rPr>
              <a:t>13</a:t>
            </a:r>
            <a:r>
              <a:rPr lang="en-US" altLang="en-US" smtClean="0">
                <a:ea typeface="ＭＳ Ｐゴシック" panose="020B0600070205080204" pitchFamily="34" charset="-128"/>
                <a:cs typeface="Times New Roman" panose="02020603050405020304" pitchFamily="18" charset="0"/>
              </a:rPr>
              <a:t>”</a:t>
            </a:r>
            <a:r>
              <a:rPr lang="en-US" altLang="en-US" b="1" smtClean="0">
                <a:ea typeface="ＭＳ Ｐゴシック" panose="020B0600070205080204" pitchFamily="34" charset="-128"/>
                <a:cs typeface="Times New Roman" panose="02020603050405020304" pitchFamily="18" charset="0"/>
              </a:rPr>
              <a:t>	</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pPr>
            <a:r>
              <a:rPr lang="en-US" altLang="en-US" b="1" smtClean="0">
                <a:ea typeface="ＭＳ Ｐゴシック" panose="020B0600070205080204" pitchFamily="34" charset="-128"/>
                <a:cs typeface="Times New Roman" panose="02020603050405020304" pitchFamily="18" charset="0"/>
              </a:rPr>
              <a:t>References:</a:t>
            </a:r>
            <a:endParaRPr lang="en-US" altLang="en-US"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Claus EB, Schildkraut JM, Thompson WD, Risch NJ. The genetic attributable risk of breast and ovarian cancer. </a:t>
            </a:r>
            <a:r>
              <a:rPr lang="en-US" altLang="en-US" i="1" smtClean="0">
                <a:ea typeface="ＭＳ Ｐゴシック" panose="020B0600070205080204" pitchFamily="34" charset="-128"/>
                <a:cs typeface="Times New Roman" panose="02020603050405020304" pitchFamily="18" charset="0"/>
              </a:rPr>
              <a:t>Cancer. </a:t>
            </a:r>
            <a:r>
              <a:rPr lang="en-US" altLang="en-US" smtClean="0">
                <a:ea typeface="ＭＳ Ｐゴシック" panose="020B0600070205080204" pitchFamily="34" charset="-128"/>
                <a:cs typeface="Times New Roman" panose="02020603050405020304" pitchFamily="18" charset="0"/>
              </a:rPr>
              <a:t>1996;77:2318-24.</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Risch HA, McLaughlin JR, Cole DEC, et al.  Prevalence and penetrance of germline BRCA1 and BRCA2 mutations in a population series of 649 women with ovarian cancer.  </a:t>
            </a:r>
            <a:r>
              <a:rPr lang="en-US" altLang="en-US" i="1" smtClean="0">
                <a:ea typeface="ＭＳ Ｐゴシック" panose="020B0600070205080204" pitchFamily="34" charset="-128"/>
                <a:cs typeface="Times New Roman" panose="02020603050405020304" pitchFamily="18" charset="0"/>
              </a:rPr>
              <a:t>American  Journal of Human Genetics. </a:t>
            </a:r>
            <a:r>
              <a:rPr lang="en-US" altLang="en-US" smtClean="0">
                <a:ea typeface="ＭＳ Ｐゴシック" panose="020B0600070205080204" pitchFamily="34" charset="-128"/>
                <a:cs typeface="Times New Roman" panose="02020603050405020304" pitchFamily="18" charset="0"/>
              </a:rPr>
              <a:t>2001;68:700-710.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Pal T, Permuth-Wey J, Betts JA, et al. BRCA1 and BRCA2 mutations account for a large proportion of ovarian carcinoma cases.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2005;104(12):2807-2816.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Ford D, Easton DF, Stratton M, et al. Genetic heterogeneity and penetrance analysis of the BRCA1 and BRCA2 genes in breast cancer families. </a:t>
            </a:r>
            <a:r>
              <a:rPr lang="en-US" altLang="en-US" i="1" smtClean="0">
                <a:ea typeface="ＭＳ Ｐゴシック" panose="020B0600070205080204" pitchFamily="34" charset="-128"/>
                <a:cs typeface="Times New Roman" panose="02020603050405020304" pitchFamily="18" charset="0"/>
              </a:rPr>
              <a:t>American Journal of Human Genetcs.</a:t>
            </a:r>
            <a:r>
              <a:rPr lang="en-US" altLang="en-US" smtClean="0">
                <a:ea typeface="ＭＳ Ｐゴシック" panose="020B0600070205080204" pitchFamily="34" charset="-128"/>
                <a:cs typeface="Times New Roman" panose="02020603050405020304" pitchFamily="18" charset="0"/>
              </a:rPr>
              <a:t> 1998;62:676-89.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Frank TS, Deffenbaugh AM, Reid JE et al. Clinical characteristics of individuals with germline mutations in BRCA1 and BRCA2: Analysis of 10,000 individuals. </a:t>
            </a:r>
            <a:r>
              <a:rPr lang="en-US" altLang="en-US" i="1" smtClean="0">
                <a:ea typeface="ＭＳ Ｐゴシック" panose="020B0600070205080204" pitchFamily="34" charset="-128"/>
                <a:cs typeface="Times New Roman" panose="02020603050405020304" pitchFamily="18" charset="0"/>
              </a:rPr>
              <a:t>Journal of Clinical Oncology</a:t>
            </a:r>
            <a:r>
              <a:rPr lang="en-US" altLang="en-US" smtClean="0">
                <a:ea typeface="ＭＳ Ｐゴシック" panose="020B0600070205080204" pitchFamily="34" charset="-128"/>
                <a:cs typeface="Times New Roman" panose="02020603050405020304" pitchFamily="18" charset="0"/>
              </a:rPr>
              <a:t>. 2002 20:1480-1490.</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Narod SA, Foulkes WD. BRCA1 and BRCA2: 1994 and beyond. </a:t>
            </a:r>
            <a:r>
              <a:rPr lang="en-US" altLang="en-US" i="1" smtClean="0">
                <a:ea typeface="ＭＳ Ｐゴシック" panose="020B0600070205080204" pitchFamily="34" charset="-128"/>
                <a:cs typeface="Times New Roman" panose="02020603050405020304" pitchFamily="18" charset="0"/>
              </a:rPr>
              <a:t>Nature Reviews: Cancer.</a:t>
            </a:r>
            <a:r>
              <a:rPr lang="en-US" altLang="en-US" smtClean="0">
                <a:ea typeface="ＭＳ Ｐゴシック" panose="020B0600070205080204" pitchFamily="34" charset="-128"/>
                <a:cs typeface="Times New Roman" panose="02020603050405020304" pitchFamily="18" charset="0"/>
              </a:rPr>
              <a:t> 2004;4(9):665-76.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Petrucelli N, Daly MB, Feldman GL. BRCA1 and BRCA2 Hereditary Breast and Ovarian Cancer . 1998 Sep 04 [updated 2013 Sep 26]. In: Pagon RA, Adam MP, Ardinger HH, Bird TD, Dolan CR, Fong CT, Smith RJH, Stephens K, editors. GeneReviews® [Internet]. Seattle (WA): University of Washington, Seattle; 1993-2014. Available from </a:t>
            </a:r>
            <a:r>
              <a:rPr lang="en-US" altLang="en-US" u="sng" smtClean="0">
                <a:ea typeface="ＭＳ Ｐゴシック" panose="020B0600070205080204" pitchFamily="34" charset="-128"/>
                <a:cs typeface="Times New Roman" panose="02020603050405020304" pitchFamily="18" charset="0"/>
                <a:hlinkClick r:id="rId3"/>
              </a:rPr>
              <a:t>http://www.ncbi.nlm.nih.gov/books/NBK1247/</a:t>
            </a:r>
            <a:endParaRPr lang="en-US" altLang="en-US" u="sng" smtClean="0">
              <a:ea typeface="ＭＳ Ｐゴシック" panose="020B0600070205080204" pitchFamily="34" charset="-128"/>
              <a:cs typeface="Times New Roman" panose="02020603050405020304" pitchFamily="18" charset="0"/>
            </a:endParaRP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Seal S, et al. Breast Cancer Susceptibility Collaboration (UK). Truncating mutations in the Fanconi anemia J gene BRIP1 are low-penetrance breast cancer susceptibility alleles. Nat Genet. 2006 38:1239-41. PMID: 17033622.</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De Brakeleer S, et al. Cancer predisposing missense and protein truncating BARD1 mutations in non-BRCA1 or BRCA2 breast cancer families. Hum Mutat. 2010 31:E1175-85. PMID: </a:t>
            </a:r>
            <a:r>
              <a:rPr lang="en-US" altLang="en-US" u="sng" smtClean="0">
                <a:ea typeface="ＭＳ Ｐゴシック" panose="020B0600070205080204" pitchFamily="34" charset="-128"/>
                <a:cs typeface="Times New Roman" panose="02020603050405020304" pitchFamily="18" charset="0"/>
                <a:hlinkClick r:id="rId4"/>
              </a:rPr>
              <a:t>20077502</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Ratajska M, et al. Cancer predisposing BARD1 mutations in breast-ovarian cancer families. Breast Cancer Res Treat. 2012 131:89-97. PMID: 21344236.</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Steffen J, et al. Germline mutations 657del5 of the NBS1 gene contribute significantly to the incidence of breast cancer in Central Poland. Int J Cancer. 2006 119:472-5. PMID: </a:t>
            </a:r>
            <a:r>
              <a:rPr lang="en-US" altLang="en-US" u="sng" smtClean="0">
                <a:ea typeface="ＭＳ Ｐゴシック" panose="020B0600070205080204" pitchFamily="34" charset="-128"/>
                <a:cs typeface="Times New Roman" panose="02020603050405020304" pitchFamily="18" charset="0"/>
                <a:hlinkClick r:id="rId5"/>
              </a:rPr>
              <a:t>16770759</a:t>
            </a:r>
            <a:r>
              <a:rPr lang="en-US" altLang="en-US" smtClean="0">
                <a:ea typeface="ＭＳ Ｐゴシック" panose="020B0600070205080204" pitchFamily="34" charset="-128"/>
                <a:cs typeface="Times New Roman" panose="02020603050405020304" pitchFamily="18" charset="0"/>
              </a:rPr>
              <a:t>.</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Zhang B, Beeghly-Fadiel A, Long J, Zheng W. Genetic variants associated with breast-cancer risk: comprehensive research synopsis, meta-analysis, and epidemiological evidence. Lancet Oncol. 2011 May;12(5):477-88.PMID: 21514219.</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South et al.  Consideration of hereditary nonpolyposis colorectal cancer in BRCA mutation-negative familial ovarian cancers. </a:t>
            </a:r>
            <a:r>
              <a:rPr lang="en-US" altLang="en-US" i="1" smtClean="0">
                <a:ea typeface="ＭＳ Ｐゴシック" panose="020B0600070205080204" pitchFamily="34" charset="-128"/>
                <a:cs typeface="Times New Roman" panose="02020603050405020304" pitchFamily="18" charset="0"/>
              </a:rPr>
              <a:t>Cancer.</a:t>
            </a:r>
            <a:r>
              <a:rPr lang="en-US" altLang="en-US" smtClean="0">
                <a:ea typeface="ＭＳ Ｐゴシック" panose="020B0600070205080204" pitchFamily="34" charset="-128"/>
                <a:cs typeface="Times New Roman" panose="02020603050405020304" pitchFamily="18" charset="0"/>
              </a:rPr>
              <a:t> 2009 Jan 15;115(2):324-33. </a:t>
            </a:r>
          </a:p>
          <a:p>
            <a:pPr marL="236538" indent="-236538" defTabSz="354013" eaLnBrk="1" hangingPunct="1">
              <a:spcBef>
                <a:spcPct val="0"/>
              </a:spcBef>
              <a:buFont typeface="Calibri" panose="020F0502020204030204" pitchFamily="34" charset="0"/>
              <a:buAutoNum type="arabicPeriod"/>
            </a:pPr>
            <a:r>
              <a:rPr lang="en-US" altLang="en-US" smtClean="0">
                <a:ea typeface="ＭＳ Ｐゴシック" panose="020B0600070205080204" pitchFamily="34" charset="-128"/>
                <a:cs typeface="Times New Roman" panose="02020603050405020304" pitchFamily="18" charset="0"/>
              </a:rPr>
              <a:t> Zhang S. et al.  Frequencies of BRCA1 and BRCA2 mutations among 1,342 unselected patients with invasive ovarian cancer.  </a:t>
            </a:r>
            <a:r>
              <a:rPr lang="en-US" altLang="en-US" i="1" smtClean="0">
                <a:ea typeface="ＭＳ Ｐゴシック" panose="020B0600070205080204" pitchFamily="34" charset="-128"/>
                <a:cs typeface="Times New Roman" panose="02020603050405020304" pitchFamily="18" charset="0"/>
              </a:rPr>
              <a:t>Gynecol Oncol.</a:t>
            </a:r>
            <a:r>
              <a:rPr lang="en-US" altLang="en-US" smtClean="0">
                <a:ea typeface="ＭＳ Ｐゴシック" panose="020B0600070205080204" pitchFamily="34" charset="-128"/>
                <a:cs typeface="Times New Roman" panose="02020603050405020304" pitchFamily="18" charset="0"/>
              </a:rPr>
              <a:t> 2011 May 1;121(2):352-7.</a:t>
            </a:r>
          </a:p>
          <a:p>
            <a:pPr marL="236538" indent="-236538" defTabSz="354013" eaLnBrk="1" hangingPunct="1">
              <a:spcBef>
                <a:spcPct val="0"/>
              </a:spcBef>
            </a:pPr>
            <a:endParaRPr lang="en-US" altLang="en-US" smtClean="0">
              <a:ea typeface="ＭＳ Ｐゴシック" panose="020B0600070205080204" pitchFamily="34" charset="-128"/>
              <a:cs typeface="Times New Roman" panose="02020603050405020304" pitchFamily="18"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Calibri" panose="020F0502020204030204" pitchFamily="34" charset="0"/>
              </a:defRPr>
            </a:lvl1pPr>
            <a:lvl2pPr marL="742950" indent="-285750">
              <a:defRPr sz="2000">
                <a:solidFill>
                  <a:schemeClr val="tx1"/>
                </a:solidFill>
                <a:latin typeface="Calibri" panose="020F0502020204030204" pitchFamily="34" charset="0"/>
              </a:defRPr>
            </a:lvl2pPr>
            <a:lvl3pPr marL="1143000" indent="-228600">
              <a:defRPr sz="2000">
                <a:solidFill>
                  <a:schemeClr val="tx1"/>
                </a:solidFill>
                <a:latin typeface="Calibri" panose="020F0502020204030204" pitchFamily="34" charset="0"/>
              </a:defRPr>
            </a:lvl3pPr>
            <a:lvl4pPr marL="1600200" indent="-228600">
              <a:defRPr sz="2000">
                <a:solidFill>
                  <a:schemeClr val="tx1"/>
                </a:solidFill>
                <a:latin typeface="Calibri" panose="020F0502020204030204" pitchFamily="34" charset="0"/>
              </a:defRPr>
            </a:lvl4pPr>
            <a:lvl5pPr marL="2057400" indent="-228600">
              <a:defRPr sz="2000">
                <a:solidFill>
                  <a:schemeClr val="tx1"/>
                </a:solidFill>
                <a:latin typeface="Calibri" panose="020F0502020204030204" pitchFamily="34" charset="0"/>
              </a:defRPr>
            </a:lvl5pPr>
            <a:lvl6pPr marL="2514600" indent="-228600" defTabSz="508000" eaLnBrk="0" fontAlgn="base" hangingPunct="0">
              <a:spcBef>
                <a:spcPct val="0"/>
              </a:spcBef>
              <a:spcAft>
                <a:spcPct val="0"/>
              </a:spcAft>
              <a:defRPr sz="2000">
                <a:solidFill>
                  <a:schemeClr val="tx1"/>
                </a:solidFill>
                <a:latin typeface="Calibri" panose="020F0502020204030204" pitchFamily="34" charset="0"/>
              </a:defRPr>
            </a:lvl6pPr>
            <a:lvl7pPr marL="2971800" indent="-228600" defTabSz="508000" eaLnBrk="0" fontAlgn="base" hangingPunct="0">
              <a:spcBef>
                <a:spcPct val="0"/>
              </a:spcBef>
              <a:spcAft>
                <a:spcPct val="0"/>
              </a:spcAft>
              <a:defRPr sz="2000">
                <a:solidFill>
                  <a:schemeClr val="tx1"/>
                </a:solidFill>
                <a:latin typeface="Calibri" panose="020F0502020204030204" pitchFamily="34" charset="0"/>
              </a:defRPr>
            </a:lvl7pPr>
            <a:lvl8pPr marL="3429000" indent="-228600" defTabSz="508000" eaLnBrk="0" fontAlgn="base" hangingPunct="0">
              <a:spcBef>
                <a:spcPct val="0"/>
              </a:spcBef>
              <a:spcAft>
                <a:spcPct val="0"/>
              </a:spcAft>
              <a:defRPr sz="2000">
                <a:solidFill>
                  <a:schemeClr val="tx1"/>
                </a:solidFill>
                <a:latin typeface="Calibri" panose="020F0502020204030204" pitchFamily="34" charset="0"/>
              </a:defRPr>
            </a:lvl8pPr>
            <a:lvl9pPr marL="3886200" indent="-228600" defTabSz="508000" eaLnBrk="0" fontAlgn="base" hangingPunct="0">
              <a:spcBef>
                <a:spcPct val="0"/>
              </a:spcBef>
              <a:spcAft>
                <a:spcPct val="0"/>
              </a:spcAft>
              <a:defRPr sz="2000">
                <a:solidFill>
                  <a:schemeClr val="tx1"/>
                </a:solidFill>
                <a:latin typeface="Calibri" panose="020F0502020204030204" pitchFamily="34" charset="0"/>
              </a:defRPr>
            </a:lvl9pPr>
          </a:lstStyle>
          <a:p>
            <a:pPr defTabSz="508000" fontAlgn="base">
              <a:spcBef>
                <a:spcPct val="0"/>
              </a:spcBef>
              <a:spcAft>
                <a:spcPct val="0"/>
              </a:spcAft>
            </a:pPr>
            <a:fld id="{CA14A4CB-DBB6-4740-A580-26BBB8D69732}" type="slidenum">
              <a:rPr lang="en-US" altLang="en-US" sz="1200" smtClean="0">
                <a:solidFill>
                  <a:prstClr val="black"/>
                </a:solidFill>
              </a:rPr>
              <a:pPr defTabSz="508000" fontAlgn="base">
                <a:spcBef>
                  <a:spcPct val="0"/>
                </a:spcBef>
                <a:spcAft>
                  <a:spcPct val="0"/>
                </a:spcAft>
              </a:pPr>
              <a:t>24</a:t>
            </a:fld>
            <a:endParaRPr lang="en-US" altLang="en-US" sz="1200" smtClean="0">
              <a:solidFill>
                <a:prstClr val="black"/>
              </a:solidFill>
            </a:endParaRPr>
          </a:p>
        </p:txBody>
      </p:sp>
    </p:spTree>
    <p:extLst>
      <p:ext uri="{BB962C8B-B14F-4D97-AF65-F5344CB8AC3E}">
        <p14:creationId xmlns:p14="http://schemas.microsoft.com/office/powerpoint/2010/main" val="2517831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7" name="Picture 6" descr="Myriad_Large_Tag_®_RGB.png"/>
          <p:cNvPicPr>
            <a:picLocks noChangeAspect="1"/>
          </p:cNvPicPr>
          <p:nvPr userDrawn="1"/>
        </p:nvPicPr>
        <p:blipFill>
          <a:blip r:embed="rId2"/>
          <a:stretch>
            <a:fillRect/>
          </a:stretch>
        </p:blipFill>
        <p:spPr>
          <a:xfrm>
            <a:off x="2167210" y="2338408"/>
            <a:ext cx="4932785" cy="1982980"/>
          </a:xfrm>
          <a:prstGeom prst="rect">
            <a:avLst/>
          </a:prstGeom>
        </p:spPr>
      </p:pic>
      <p:pic>
        <p:nvPicPr>
          <p:cNvPr id="11" name="Picture 10" descr="Grey DOts3.png"/>
          <p:cNvPicPr>
            <a:picLocks noChangeAspect="1"/>
          </p:cNvPicPr>
          <p:nvPr userDrawn="1"/>
        </p:nvPicPr>
        <p:blipFill>
          <a:blip r:embed="rId3" cstate="screen">
            <a:alphaModFix amt="21000"/>
            <a:extLst>
              <a:ext uri="{28A0092B-C50C-407E-A947-70E740481C1C}">
                <a14:useLocalDpi xmlns:a14="http://schemas.microsoft.com/office/drawing/2010/main"/>
              </a:ext>
            </a:extLst>
          </a:blip>
          <a:stretch>
            <a:fillRect/>
          </a:stretch>
        </p:blipFill>
        <p:spPr>
          <a:xfrm>
            <a:off x="-66368" y="-821877"/>
            <a:ext cx="3000390" cy="6236056"/>
          </a:xfrm>
          <a:prstGeom prst="rect">
            <a:avLst/>
          </a:prstGeom>
        </p:spPr>
      </p:pic>
      <p:pic>
        <p:nvPicPr>
          <p:cNvPr id="12" name="Picture 11" descr="Grey DOts3.png"/>
          <p:cNvPicPr>
            <a:picLocks noChangeAspect="1"/>
          </p:cNvPicPr>
          <p:nvPr userDrawn="1"/>
        </p:nvPicPr>
        <p:blipFill>
          <a:blip r:embed="rId3" cstate="screen">
            <a:alphaModFix amt="21000"/>
            <a:extLst>
              <a:ext uri="{28A0092B-C50C-407E-A947-70E740481C1C}">
                <a14:useLocalDpi xmlns:a14="http://schemas.microsoft.com/office/drawing/2010/main"/>
              </a:ext>
            </a:extLst>
          </a:blip>
          <a:stretch>
            <a:fillRect/>
          </a:stretch>
        </p:blipFill>
        <p:spPr>
          <a:xfrm>
            <a:off x="7211306" y="556920"/>
            <a:ext cx="2986411" cy="6207000"/>
          </a:xfrm>
          <a:prstGeom prst="rect">
            <a:avLst/>
          </a:prstGeom>
        </p:spPr>
      </p:pic>
      <p:sp>
        <p:nvSpPr>
          <p:cNvPr id="3" name="Footer Placeholder 2"/>
          <p:cNvSpPr>
            <a:spLocks noGrp="1"/>
          </p:cNvSpPr>
          <p:nvPr>
            <p:ph type="ftr" sz="quarter" idx="10"/>
          </p:nvPr>
        </p:nvSpPr>
        <p:spPr>
          <a:xfrm>
            <a:off x="458440" y="5859873"/>
            <a:ext cx="6486292" cy="813702"/>
          </a:xfrm>
        </p:spPr>
        <p:txBody>
          <a:bodyPr anchor="b"/>
          <a:lstStyle>
            <a:lvl1pPr>
              <a:defRPr sz="700"/>
            </a:lvl1pPr>
          </a:lstStyle>
          <a:p>
            <a:endParaRPr lang="en-US" dirty="0" smtClean="0">
              <a:solidFill>
                <a:schemeClr val="bg2"/>
              </a:solidFill>
            </a:endParaRPr>
          </a:p>
        </p:txBody>
      </p:sp>
    </p:spTree>
    <p:extLst>
      <p:ext uri="{BB962C8B-B14F-4D97-AF65-F5344CB8AC3E}">
        <p14:creationId xmlns:p14="http://schemas.microsoft.com/office/powerpoint/2010/main" val="200266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MyriadTemplate4X3 A Sect Ful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12618" y="2815213"/>
            <a:ext cx="5638377" cy="1470025"/>
          </a:xfrm>
        </p:spPr>
        <p:txBody>
          <a:bodyPr>
            <a:normAutofit/>
          </a:bodyPr>
          <a:lstStyle>
            <a:lvl1pP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2212619" y="3886200"/>
            <a:ext cx="5190675" cy="1752600"/>
          </a:xfrm>
        </p:spPr>
        <p:txBody>
          <a:bodyPr/>
          <a:lstStyle>
            <a:lvl1pPr marL="0" indent="0" algn="l">
              <a:buNone/>
              <a:defRPr>
                <a:solidFill>
                  <a:schemeClr val="tx1">
                    <a:tint val="75000"/>
                  </a:schemeClr>
                </a:solidFill>
              </a:defRPr>
            </a:lvl1pPr>
            <a:lvl2pPr marL="456235" indent="0" algn="ctr">
              <a:buNone/>
              <a:defRPr>
                <a:solidFill>
                  <a:schemeClr val="tx1">
                    <a:tint val="75000"/>
                  </a:schemeClr>
                </a:solidFill>
              </a:defRPr>
            </a:lvl2pPr>
            <a:lvl3pPr marL="912468" indent="0" algn="ctr">
              <a:buNone/>
              <a:defRPr>
                <a:solidFill>
                  <a:schemeClr val="tx1">
                    <a:tint val="75000"/>
                  </a:schemeClr>
                </a:solidFill>
              </a:defRPr>
            </a:lvl3pPr>
            <a:lvl4pPr marL="1368707" indent="0" algn="ctr">
              <a:buNone/>
              <a:defRPr>
                <a:solidFill>
                  <a:schemeClr val="tx1">
                    <a:tint val="75000"/>
                  </a:schemeClr>
                </a:solidFill>
              </a:defRPr>
            </a:lvl4pPr>
            <a:lvl5pPr marL="1824937" indent="0" algn="ctr">
              <a:buNone/>
              <a:defRPr>
                <a:solidFill>
                  <a:schemeClr val="tx1">
                    <a:tint val="75000"/>
                  </a:schemeClr>
                </a:solidFill>
              </a:defRPr>
            </a:lvl5pPr>
            <a:lvl6pPr marL="2281175" indent="0" algn="ctr">
              <a:buNone/>
              <a:defRPr>
                <a:solidFill>
                  <a:schemeClr val="tx1">
                    <a:tint val="75000"/>
                  </a:schemeClr>
                </a:solidFill>
              </a:defRPr>
            </a:lvl6pPr>
            <a:lvl7pPr marL="2737408" indent="0" algn="ctr">
              <a:buNone/>
              <a:defRPr>
                <a:solidFill>
                  <a:schemeClr val="tx1">
                    <a:tint val="75000"/>
                  </a:schemeClr>
                </a:solidFill>
              </a:defRPr>
            </a:lvl7pPr>
            <a:lvl8pPr marL="3193643" indent="0" algn="ctr">
              <a:buNone/>
              <a:defRPr>
                <a:solidFill>
                  <a:schemeClr val="tx1">
                    <a:tint val="75000"/>
                  </a:schemeClr>
                </a:solidFill>
              </a:defRPr>
            </a:lvl8pPr>
            <a:lvl9pPr marL="3649878"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userDrawn="1"/>
        </p:nvSpPr>
        <p:spPr>
          <a:xfrm>
            <a:off x="455961" y="6523905"/>
            <a:ext cx="4571405" cy="146420"/>
          </a:xfrm>
          <a:prstGeom prst="rect">
            <a:avLst/>
          </a:prstGeom>
        </p:spPr>
        <p:txBody>
          <a:bodyPr lIns="38319" tIns="19162" rIns="38319" bIns="19162">
            <a:spAutoFit/>
          </a:bodyPr>
          <a:lstStyle/>
          <a:p>
            <a:pPr marL="0" marR="0" lvl="0" indent="0" algn="l" defTabSz="456235" rtl="0" eaLnBrk="1" fontAlgn="auto" latinLnBrk="0" hangingPunct="1">
              <a:lnSpc>
                <a:spcPct val="100000"/>
              </a:lnSpc>
              <a:spcBef>
                <a:spcPts val="0"/>
              </a:spcBef>
              <a:spcAft>
                <a:spcPts val="504"/>
              </a:spcAft>
              <a:buClrTx/>
              <a:buSzTx/>
              <a:buFontTx/>
              <a:buNone/>
              <a:tabLst/>
              <a:defRPr/>
            </a:pPr>
            <a:r>
              <a:rPr kumimoji="0" lang="en-US" sz="700" b="0" i="0" u="none" strike="noStrike" kern="1200" cap="none" spc="0" normalizeH="0" baseline="0" noProof="0" dirty="0" smtClean="0">
                <a:ln>
                  <a:noFill/>
                </a:ln>
                <a:solidFill>
                  <a:srgbClr val="A2AAAD"/>
                </a:solidFill>
                <a:effectLst/>
                <a:uLnTx/>
                <a:uFillTx/>
                <a:latin typeface="+mn-lt"/>
                <a:ea typeface="+mn-ea"/>
                <a:cs typeface="+mn-cs"/>
              </a:rPr>
              <a:t>Copyright © 2018 Myriad Genetics, Inc., all rights reserved.  </a:t>
            </a:r>
            <a:r>
              <a:rPr kumimoji="0" lang="en-US" sz="700" b="0" i="0" u="none" strike="noStrike" kern="1200" cap="none" spc="0" normalizeH="0" baseline="0" noProof="0" dirty="0" err="1" smtClean="0">
                <a:ln>
                  <a:noFill/>
                </a:ln>
                <a:solidFill>
                  <a:srgbClr val="A2AAAD"/>
                </a:solidFill>
                <a:effectLst/>
                <a:uLnTx/>
                <a:uFillTx/>
                <a:latin typeface="+mn-lt"/>
                <a:ea typeface="+mn-ea"/>
                <a:cs typeface="+mn-cs"/>
              </a:rPr>
              <a:t>www.Myriad.com</a:t>
            </a:r>
            <a:r>
              <a:rPr kumimoji="0" lang="en-US" sz="700" b="0" i="0" u="none" strike="noStrike" kern="1200" cap="none" spc="0" normalizeH="0" baseline="0" noProof="0" dirty="0" smtClean="0">
                <a:ln>
                  <a:noFill/>
                </a:ln>
                <a:solidFill>
                  <a:srgbClr val="A2AAAD"/>
                </a:solidFill>
                <a:effectLst/>
                <a:uLnTx/>
                <a:uFillTx/>
                <a:latin typeface="+mn-lt"/>
                <a:ea typeface="+mn-ea"/>
                <a:cs typeface="+mn-cs"/>
              </a:rPr>
              <a:t>.</a:t>
            </a:r>
          </a:p>
        </p:txBody>
      </p:sp>
    </p:spTree>
    <p:extLst>
      <p:ext uri="{BB962C8B-B14F-4D97-AF65-F5344CB8AC3E}">
        <p14:creationId xmlns:p14="http://schemas.microsoft.com/office/powerpoint/2010/main" val="2813184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1493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000"/>
            </a:lvl1pPr>
            <a:lvl2pPr>
              <a:defRPr sz="18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2000"/>
            </a:lvl1pPr>
            <a:lvl2pPr>
              <a:defRPr sz="18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918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011079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1698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Urology">
    <p:spTree>
      <p:nvGrpSpPr>
        <p:cNvPr id="1" name=""/>
        <p:cNvGrpSpPr/>
        <p:nvPr/>
      </p:nvGrpSpPr>
      <p:grpSpPr>
        <a:xfrm>
          <a:off x="0" y="0"/>
          <a:ext cx="0" cy="0"/>
          <a:chOff x="0" y="0"/>
          <a:chExt cx="0" cy="0"/>
        </a:xfrm>
      </p:grpSpPr>
      <p:pic>
        <p:nvPicPr>
          <p:cNvPr id="3" name="Picture 2" descr="MyriadTemplate4X3 A Sect burg.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455961" y="6523905"/>
            <a:ext cx="4571405" cy="146420"/>
          </a:xfrm>
          <a:prstGeom prst="rect">
            <a:avLst/>
          </a:prstGeom>
        </p:spPr>
        <p:txBody>
          <a:bodyPr lIns="38319" tIns="19162" rIns="38319" bIns="19162">
            <a:spAutoFit/>
          </a:bodyPr>
          <a:lstStyle/>
          <a:p>
            <a:pPr marL="0" marR="0" lvl="0" indent="0" algn="l" defTabSz="456235" rtl="0" eaLnBrk="1" fontAlgn="auto" latinLnBrk="0" hangingPunct="1">
              <a:lnSpc>
                <a:spcPct val="100000"/>
              </a:lnSpc>
              <a:spcBef>
                <a:spcPts val="0"/>
              </a:spcBef>
              <a:spcAft>
                <a:spcPts val="504"/>
              </a:spcAft>
              <a:buClrTx/>
              <a:buSzTx/>
              <a:buFontTx/>
              <a:buNone/>
              <a:tabLst/>
              <a:defRPr/>
            </a:pPr>
            <a:r>
              <a:rPr kumimoji="0" lang="en-US" sz="700" b="0" i="0" u="none" strike="noStrike" kern="1200" cap="none" spc="0" normalizeH="0" baseline="0" noProof="0" dirty="0" smtClean="0">
                <a:ln>
                  <a:noFill/>
                </a:ln>
                <a:solidFill>
                  <a:srgbClr val="A2AAAD"/>
                </a:solidFill>
                <a:effectLst/>
                <a:uLnTx/>
                <a:uFillTx/>
                <a:latin typeface="+mn-lt"/>
                <a:ea typeface="+mn-ea"/>
                <a:cs typeface="+mn-cs"/>
              </a:rPr>
              <a:t>Copyright © 2015 Myriad Genetics, Inc., all rights reserved.  </a:t>
            </a:r>
            <a:r>
              <a:rPr kumimoji="0" lang="en-US" sz="700" b="0" i="0" u="none" strike="noStrike" kern="1200" cap="none" spc="0" normalizeH="0" baseline="0" noProof="0" dirty="0" err="1" smtClean="0">
                <a:ln>
                  <a:noFill/>
                </a:ln>
                <a:solidFill>
                  <a:srgbClr val="A2AAAD"/>
                </a:solidFill>
                <a:effectLst/>
                <a:uLnTx/>
                <a:uFillTx/>
                <a:latin typeface="+mn-lt"/>
                <a:ea typeface="+mn-ea"/>
                <a:cs typeface="+mn-cs"/>
              </a:rPr>
              <a:t>www.Myriad.com</a:t>
            </a:r>
            <a:r>
              <a:rPr kumimoji="0" lang="en-US" sz="700" b="0" i="0" u="none" strike="noStrike" kern="1200" cap="none" spc="0" normalizeH="0" baseline="0" noProof="0" dirty="0" smtClean="0">
                <a:ln>
                  <a:noFill/>
                </a:ln>
                <a:solidFill>
                  <a:srgbClr val="A2AAAD"/>
                </a:solidFill>
                <a:effectLst/>
                <a:uLnTx/>
                <a:uFillTx/>
                <a:latin typeface="+mn-lt"/>
                <a:ea typeface="+mn-ea"/>
                <a:cs typeface="+mn-cs"/>
              </a:rPr>
              <a:t>.</a:t>
            </a:r>
          </a:p>
        </p:txBody>
      </p:sp>
      <p:sp>
        <p:nvSpPr>
          <p:cNvPr id="2" name="Title 1"/>
          <p:cNvSpPr>
            <a:spLocks noGrp="1"/>
          </p:cNvSpPr>
          <p:nvPr>
            <p:ph type="ctrTitle"/>
          </p:nvPr>
        </p:nvSpPr>
        <p:spPr>
          <a:xfrm>
            <a:off x="2602273" y="3744479"/>
            <a:ext cx="5638377" cy="1470025"/>
          </a:xfrm>
        </p:spPr>
        <p:txBody>
          <a:bodyPr>
            <a:noAutofit/>
          </a:bodyPr>
          <a:lstStyle>
            <a:lvl1pPr>
              <a:defRPr sz="4000" spc="252">
                <a:solidFill>
                  <a:schemeClr val="accent3"/>
                </a:solidFill>
              </a:defRPr>
            </a:lvl1pPr>
          </a:lstStyle>
          <a:p>
            <a:r>
              <a:rPr lang="en-US" dirty="0" smtClean="0"/>
              <a:t>Click to edit Master title style</a:t>
            </a:r>
            <a:endParaRPr lang="en-US" dirty="0"/>
          </a:p>
        </p:txBody>
      </p:sp>
      <p:grpSp>
        <p:nvGrpSpPr>
          <p:cNvPr id="6" name="Group 5"/>
          <p:cNvGrpSpPr/>
          <p:nvPr userDrawn="1"/>
        </p:nvGrpSpPr>
        <p:grpSpPr>
          <a:xfrm>
            <a:off x="3597222" y="1740840"/>
            <a:ext cx="5546778" cy="1982439"/>
            <a:chOff x="3597222" y="1740829"/>
            <a:chExt cx="5546778" cy="1982439"/>
          </a:xfrm>
        </p:grpSpPr>
        <p:pic>
          <p:nvPicPr>
            <p:cNvPr id="9" name="Picture 8" descr="IMG_0540.jpg"/>
            <p:cNvPicPr>
              <a:picLocks noChangeAspect="1"/>
            </p:cNvPicPr>
            <p:nvPr/>
          </p:nvPicPr>
          <p:blipFill rotWithShape="1">
            <a:blip r:embed="rId3" cstate="screen">
              <a:extLst>
                <a:ext uri="{28A0092B-C50C-407E-A947-70E740481C1C}">
                  <a14:useLocalDpi xmlns:a14="http://schemas.microsoft.com/office/drawing/2010/main"/>
                </a:ext>
              </a:extLst>
            </a:blip>
            <a:srcRect l="-7189"/>
            <a:stretch/>
          </p:blipFill>
          <p:spPr>
            <a:xfrm>
              <a:off x="3752507" y="1880775"/>
              <a:ext cx="5391493" cy="1819656"/>
            </a:xfrm>
            <a:prstGeom prst="rect">
              <a:avLst/>
            </a:prstGeom>
          </p:spPr>
        </p:pic>
        <p:sp>
          <p:nvSpPr>
            <p:cNvPr id="11" name="Rectangle 10"/>
            <p:cNvSpPr/>
            <p:nvPr userDrawn="1"/>
          </p:nvSpPr>
          <p:spPr>
            <a:xfrm>
              <a:off x="3597222" y="1740829"/>
              <a:ext cx="2199269" cy="1982439"/>
            </a:xfrm>
            <a:prstGeom prst="rect">
              <a:avLst/>
            </a:prstGeom>
            <a:gradFill>
              <a:gsLst>
                <a:gs pos="28000">
                  <a:srgbClr val="FFFFFF"/>
                </a:gs>
                <a:gs pos="100000">
                  <a:srgbClr val="FFFFFF">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615808" y="1740829"/>
              <a:ext cx="2310780" cy="1982439"/>
            </a:xfrm>
            <a:prstGeom prst="rect">
              <a:avLst/>
            </a:prstGeom>
            <a:gradFill>
              <a:gsLst>
                <a:gs pos="28000">
                  <a:srgbClr val="FFFFFF"/>
                </a:gs>
                <a:gs pos="100000">
                  <a:srgbClr val="FFFFFF">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descr="Myriad_Small_®_RGB.png"/>
          <p:cNvPicPr>
            <a:picLocks noChangeAspect="1"/>
          </p:cNvPicPr>
          <p:nvPr userDrawn="1"/>
        </p:nvPicPr>
        <p:blipFill>
          <a:blip r:embed="rId4"/>
          <a:stretch>
            <a:fillRect/>
          </a:stretch>
        </p:blipFill>
        <p:spPr>
          <a:xfrm>
            <a:off x="7800627" y="6250764"/>
            <a:ext cx="1151540" cy="460615"/>
          </a:xfrm>
          <a:prstGeom prst="rect">
            <a:avLst/>
          </a:prstGeom>
        </p:spPr>
      </p:pic>
    </p:spTree>
    <p:extLst>
      <p:ext uri="{BB962C8B-B14F-4D97-AF65-F5344CB8AC3E}">
        <p14:creationId xmlns:p14="http://schemas.microsoft.com/office/powerpoint/2010/main" val="14494153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MyriadTemplate16X9 A_text.pn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0"/>
            <a:ext cx="6887978" cy="6446520"/>
          </a:xfrm>
          <a:prstGeom prst="rect">
            <a:avLst/>
          </a:prstGeom>
        </p:spPr>
      </p:pic>
      <p:sp>
        <p:nvSpPr>
          <p:cNvPr id="2" name="Title Placeholder 1"/>
          <p:cNvSpPr>
            <a:spLocks noGrp="1"/>
          </p:cNvSpPr>
          <p:nvPr>
            <p:ph type="title"/>
          </p:nvPr>
        </p:nvSpPr>
        <p:spPr>
          <a:xfrm>
            <a:off x="774390" y="373972"/>
            <a:ext cx="8085148" cy="1143000"/>
          </a:xfrm>
          <a:prstGeom prst="rect">
            <a:avLst/>
          </a:prstGeom>
        </p:spPr>
        <p:txBody>
          <a:bodyPr vert="horz" lIns="91248" tIns="45624" rIns="91248" bIns="4562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5961" y="1600207"/>
            <a:ext cx="8229279" cy="4332557"/>
          </a:xfrm>
          <a:prstGeom prst="rect">
            <a:avLst/>
          </a:prstGeom>
        </p:spPr>
        <p:txBody>
          <a:bodyPr vert="horz" lIns="91248" tIns="45624" rIns="91248" bIns="456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5950" y="5929313"/>
            <a:ext cx="6818200" cy="545050"/>
          </a:xfrm>
          <a:prstGeom prst="rect">
            <a:avLst/>
          </a:prstGeom>
        </p:spPr>
        <p:txBody>
          <a:bodyPr vert="horz" lIns="91248" tIns="45624" rIns="91248" bIns="45624" rtlCol="0" anchor="ctr"/>
          <a:lstStyle>
            <a:lvl1pPr algn="l">
              <a:defRPr sz="700">
                <a:solidFill>
                  <a:schemeClr val="tx1">
                    <a:tint val="75000"/>
                  </a:schemeClr>
                </a:solidFill>
              </a:defRPr>
            </a:lvl1pPr>
          </a:lstStyle>
          <a:p>
            <a:endParaRPr lang="en-US" dirty="0"/>
          </a:p>
        </p:txBody>
      </p:sp>
      <p:sp>
        <p:nvSpPr>
          <p:cNvPr id="4" name="Rectangle 3"/>
          <p:cNvSpPr/>
          <p:nvPr userDrawn="1"/>
        </p:nvSpPr>
        <p:spPr>
          <a:xfrm>
            <a:off x="455961" y="6523905"/>
            <a:ext cx="4571405" cy="146420"/>
          </a:xfrm>
          <a:prstGeom prst="rect">
            <a:avLst/>
          </a:prstGeom>
        </p:spPr>
        <p:txBody>
          <a:bodyPr lIns="38319" tIns="19162" rIns="38319" bIns="19162">
            <a:spAutoFit/>
          </a:bodyPr>
          <a:lstStyle/>
          <a:p>
            <a:pPr marL="0" marR="0" lvl="0" indent="0" algn="l" defTabSz="456235" rtl="0" eaLnBrk="1" fontAlgn="auto" latinLnBrk="0" hangingPunct="1">
              <a:lnSpc>
                <a:spcPct val="100000"/>
              </a:lnSpc>
              <a:spcBef>
                <a:spcPts val="0"/>
              </a:spcBef>
              <a:spcAft>
                <a:spcPts val="504"/>
              </a:spcAft>
              <a:buClrTx/>
              <a:buSzTx/>
              <a:buFontTx/>
              <a:buNone/>
              <a:tabLst/>
              <a:defRPr/>
            </a:pPr>
            <a:r>
              <a:rPr kumimoji="0" lang="en-US" sz="700" b="0" i="0" u="none" strike="noStrike" kern="1200" cap="none" spc="0" normalizeH="0" baseline="0" noProof="0" dirty="0" smtClean="0">
                <a:ln>
                  <a:noFill/>
                </a:ln>
                <a:solidFill>
                  <a:srgbClr val="A2AAAD"/>
                </a:solidFill>
                <a:effectLst/>
                <a:uLnTx/>
                <a:uFillTx/>
                <a:latin typeface="+mn-lt"/>
                <a:ea typeface="+mn-ea"/>
                <a:cs typeface="+mn-cs"/>
              </a:rPr>
              <a:t>Copyright © 2018 Myriad Genetics, Inc., all rights reserved.  </a:t>
            </a:r>
            <a:r>
              <a:rPr kumimoji="0" lang="en-US" sz="700" b="0" i="0" u="none" strike="noStrike" kern="1200" cap="none" spc="0" normalizeH="0" baseline="0" noProof="0" dirty="0" err="1" smtClean="0">
                <a:ln>
                  <a:noFill/>
                </a:ln>
                <a:solidFill>
                  <a:srgbClr val="A2AAAD"/>
                </a:solidFill>
                <a:effectLst/>
                <a:uLnTx/>
                <a:uFillTx/>
                <a:latin typeface="+mn-lt"/>
                <a:ea typeface="+mn-ea"/>
                <a:cs typeface="+mn-cs"/>
              </a:rPr>
              <a:t>www.Myriad.com</a:t>
            </a:r>
            <a:r>
              <a:rPr kumimoji="0" lang="en-US" sz="700" b="0" i="0" u="none" strike="noStrike" kern="1200" cap="none" spc="0" normalizeH="0" baseline="0" noProof="0" dirty="0" smtClean="0">
                <a:ln>
                  <a:noFill/>
                </a:ln>
                <a:solidFill>
                  <a:srgbClr val="A2AAAD"/>
                </a:solidFill>
                <a:effectLst/>
                <a:uLnTx/>
                <a:uFillTx/>
                <a:latin typeface="+mn-lt"/>
                <a:ea typeface="+mn-ea"/>
                <a:cs typeface="+mn-cs"/>
              </a:rPr>
              <a:t>.</a:t>
            </a:r>
          </a:p>
        </p:txBody>
      </p:sp>
    </p:spTree>
    <p:extLst>
      <p:ext uri="{BB962C8B-B14F-4D97-AF65-F5344CB8AC3E}">
        <p14:creationId xmlns:p14="http://schemas.microsoft.com/office/powerpoint/2010/main" val="2755379238"/>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88" r:id="rId3"/>
    <p:sldLayoutId id="2147483652" r:id="rId4"/>
    <p:sldLayoutId id="2147483654" r:id="rId5"/>
    <p:sldLayoutId id="2147483655" r:id="rId6"/>
    <p:sldLayoutId id="2147483689" r:id="rId7"/>
  </p:sldLayoutIdLst>
  <p:timing>
    <p:tnLst>
      <p:par>
        <p:cTn id="1" dur="indefinite" restart="never" nodeType="tmRoot"/>
      </p:par>
    </p:tnLst>
  </p:timing>
  <p:hf hdr="0" ftr="0" dt="0"/>
  <p:txStyles>
    <p:titleStyle>
      <a:lvl1pPr algn="l" defTabSz="456235" rtl="0" eaLnBrk="1" latinLnBrk="0" hangingPunct="1">
        <a:lnSpc>
          <a:spcPct val="90000"/>
        </a:lnSpc>
        <a:spcBef>
          <a:spcPct val="0"/>
        </a:spcBef>
        <a:buNone/>
        <a:defRPr sz="2800" kern="1200">
          <a:solidFill>
            <a:schemeClr val="tx2"/>
          </a:solidFill>
          <a:latin typeface="Arial"/>
          <a:ea typeface="+mj-ea"/>
          <a:cs typeface="Arial"/>
        </a:defRPr>
      </a:lvl1pPr>
    </p:titleStyle>
    <p:bodyStyle>
      <a:lvl1pPr marL="214224" indent="-214224" algn="l" defTabSz="456235" rtl="0" eaLnBrk="1" latinLnBrk="0" hangingPunct="1">
        <a:spcBef>
          <a:spcPct val="20000"/>
        </a:spcBef>
        <a:buClr>
          <a:schemeClr val="accent1"/>
        </a:buClr>
        <a:buFont typeface="Arial"/>
        <a:buChar char="•"/>
        <a:defRPr sz="2000" kern="1200">
          <a:solidFill>
            <a:schemeClr val="bg1"/>
          </a:solidFill>
          <a:latin typeface="+mn-lt"/>
          <a:ea typeface="+mn-ea"/>
          <a:cs typeface="+mn-cs"/>
        </a:defRPr>
      </a:lvl1pPr>
      <a:lvl2pPr marL="693913" indent="-237511" algn="l" defTabSz="456235" rtl="0" eaLnBrk="1" latinLnBrk="0" hangingPunct="1">
        <a:spcBef>
          <a:spcPct val="20000"/>
        </a:spcBef>
        <a:buClr>
          <a:schemeClr val="accent1"/>
        </a:buClr>
        <a:buFont typeface="Arial"/>
        <a:buChar char="–"/>
        <a:defRPr sz="1800" kern="1200">
          <a:solidFill>
            <a:schemeClr val="bg1"/>
          </a:solidFill>
          <a:latin typeface="+mn-lt"/>
          <a:ea typeface="+mn-ea"/>
          <a:cs typeface="+mn-cs"/>
        </a:defRPr>
      </a:lvl2pPr>
      <a:lvl3pPr marL="1101075" indent="-188283" algn="l" defTabSz="456235" rtl="0" eaLnBrk="1" latinLnBrk="0" hangingPunct="1">
        <a:spcBef>
          <a:spcPct val="20000"/>
        </a:spcBef>
        <a:buClr>
          <a:schemeClr val="accent1"/>
        </a:buClr>
        <a:buFont typeface="Arial"/>
        <a:buChar char="•"/>
        <a:defRPr sz="1800" kern="1200">
          <a:solidFill>
            <a:schemeClr val="bg1"/>
          </a:solidFill>
          <a:latin typeface="+mn-lt"/>
          <a:ea typeface="+mn-ea"/>
          <a:cs typeface="+mn-cs"/>
        </a:defRPr>
      </a:lvl3pPr>
      <a:lvl4pPr marL="1596821" indent="-228120" algn="l" defTabSz="456235" rtl="0" eaLnBrk="1" latinLnBrk="0" hangingPunct="1">
        <a:spcBef>
          <a:spcPct val="20000"/>
        </a:spcBef>
        <a:buClr>
          <a:schemeClr val="accent1"/>
        </a:buClr>
        <a:buFont typeface="Arial"/>
        <a:buChar char="–"/>
        <a:defRPr sz="1700" kern="1200">
          <a:solidFill>
            <a:schemeClr val="bg1"/>
          </a:solidFill>
          <a:latin typeface="+mn-lt"/>
          <a:ea typeface="+mn-ea"/>
          <a:cs typeface="+mn-cs"/>
        </a:defRPr>
      </a:lvl4pPr>
      <a:lvl5pPr marL="2013867" indent="-188948" algn="l" defTabSz="456235" rtl="0" eaLnBrk="1" latinLnBrk="0" hangingPunct="1">
        <a:spcBef>
          <a:spcPct val="20000"/>
        </a:spcBef>
        <a:buClr>
          <a:schemeClr val="accent1"/>
        </a:buClr>
        <a:buFont typeface="Arial"/>
        <a:buChar char="»"/>
        <a:defRPr sz="1700" kern="1200">
          <a:solidFill>
            <a:schemeClr val="bg1"/>
          </a:solidFill>
          <a:latin typeface="+mn-lt"/>
          <a:ea typeface="+mn-ea"/>
          <a:cs typeface="+mn-cs"/>
        </a:defRPr>
      </a:lvl5pPr>
      <a:lvl6pPr marL="2509290" indent="-228120" algn="l" defTabSz="456235" rtl="0" eaLnBrk="1" latinLnBrk="0" hangingPunct="1">
        <a:spcBef>
          <a:spcPct val="20000"/>
        </a:spcBef>
        <a:buFont typeface="Arial"/>
        <a:buChar char="•"/>
        <a:defRPr sz="2000" kern="1200">
          <a:solidFill>
            <a:schemeClr val="tx1"/>
          </a:solidFill>
          <a:latin typeface="+mn-lt"/>
          <a:ea typeface="+mn-ea"/>
          <a:cs typeface="+mn-cs"/>
        </a:defRPr>
      </a:lvl6pPr>
      <a:lvl7pPr marL="2965526" indent="-228120" algn="l" defTabSz="456235" rtl="0" eaLnBrk="1" latinLnBrk="0" hangingPunct="1">
        <a:spcBef>
          <a:spcPct val="20000"/>
        </a:spcBef>
        <a:buFont typeface="Arial"/>
        <a:buChar char="•"/>
        <a:defRPr sz="2000" kern="1200">
          <a:solidFill>
            <a:schemeClr val="tx1"/>
          </a:solidFill>
          <a:latin typeface="+mn-lt"/>
          <a:ea typeface="+mn-ea"/>
          <a:cs typeface="+mn-cs"/>
        </a:defRPr>
      </a:lvl7pPr>
      <a:lvl8pPr marL="3421762" indent="-228120" algn="l" defTabSz="456235" rtl="0" eaLnBrk="1" latinLnBrk="0" hangingPunct="1">
        <a:spcBef>
          <a:spcPct val="20000"/>
        </a:spcBef>
        <a:buFont typeface="Arial"/>
        <a:buChar char="•"/>
        <a:defRPr sz="2000" kern="1200">
          <a:solidFill>
            <a:schemeClr val="tx1"/>
          </a:solidFill>
          <a:latin typeface="+mn-lt"/>
          <a:ea typeface="+mn-ea"/>
          <a:cs typeface="+mn-cs"/>
        </a:defRPr>
      </a:lvl8pPr>
      <a:lvl9pPr marL="3877995" indent="-228120" algn="l" defTabSz="4562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235" rtl="0" eaLnBrk="1" latinLnBrk="0" hangingPunct="1">
        <a:defRPr sz="1800" kern="1200">
          <a:solidFill>
            <a:schemeClr val="tx1"/>
          </a:solidFill>
          <a:latin typeface="+mn-lt"/>
          <a:ea typeface="+mn-ea"/>
          <a:cs typeface="+mn-cs"/>
        </a:defRPr>
      </a:lvl1pPr>
      <a:lvl2pPr marL="456235" algn="l" defTabSz="456235" rtl="0" eaLnBrk="1" latinLnBrk="0" hangingPunct="1">
        <a:defRPr sz="1800" kern="1200">
          <a:solidFill>
            <a:schemeClr val="tx1"/>
          </a:solidFill>
          <a:latin typeface="+mn-lt"/>
          <a:ea typeface="+mn-ea"/>
          <a:cs typeface="+mn-cs"/>
        </a:defRPr>
      </a:lvl2pPr>
      <a:lvl3pPr marL="912468" algn="l" defTabSz="456235" rtl="0" eaLnBrk="1" latinLnBrk="0" hangingPunct="1">
        <a:defRPr sz="1800" kern="1200">
          <a:solidFill>
            <a:schemeClr val="tx1"/>
          </a:solidFill>
          <a:latin typeface="+mn-lt"/>
          <a:ea typeface="+mn-ea"/>
          <a:cs typeface="+mn-cs"/>
        </a:defRPr>
      </a:lvl3pPr>
      <a:lvl4pPr marL="1368707" algn="l" defTabSz="456235" rtl="0" eaLnBrk="1" latinLnBrk="0" hangingPunct="1">
        <a:defRPr sz="1800" kern="1200">
          <a:solidFill>
            <a:schemeClr val="tx1"/>
          </a:solidFill>
          <a:latin typeface="+mn-lt"/>
          <a:ea typeface="+mn-ea"/>
          <a:cs typeface="+mn-cs"/>
        </a:defRPr>
      </a:lvl4pPr>
      <a:lvl5pPr marL="1824937" algn="l" defTabSz="456235" rtl="0" eaLnBrk="1" latinLnBrk="0" hangingPunct="1">
        <a:defRPr sz="1800" kern="1200">
          <a:solidFill>
            <a:schemeClr val="tx1"/>
          </a:solidFill>
          <a:latin typeface="+mn-lt"/>
          <a:ea typeface="+mn-ea"/>
          <a:cs typeface="+mn-cs"/>
        </a:defRPr>
      </a:lvl5pPr>
      <a:lvl6pPr marL="2281175" algn="l" defTabSz="456235" rtl="0" eaLnBrk="1" latinLnBrk="0" hangingPunct="1">
        <a:defRPr sz="1800" kern="1200">
          <a:solidFill>
            <a:schemeClr val="tx1"/>
          </a:solidFill>
          <a:latin typeface="+mn-lt"/>
          <a:ea typeface="+mn-ea"/>
          <a:cs typeface="+mn-cs"/>
        </a:defRPr>
      </a:lvl6pPr>
      <a:lvl7pPr marL="2737408" algn="l" defTabSz="456235" rtl="0" eaLnBrk="1" latinLnBrk="0" hangingPunct="1">
        <a:defRPr sz="1800" kern="1200">
          <a:solidFill>
            <a:schemeClr val="tx1"/>
          </a:solidFill>
          <a:latin typeface="+mn-lt"/>
          <a:ea typeface="+mn-ea"/>
          <a:cs typeface="+mn-cs"/>
        </a:defRPr>
      </a:lvl7pPr>
      <a:lvl8pPr marL="3193643" algn="l" defTabSz="456235" rtl="0" eaLnBrk="1" latinLnBrk="0" hangingPunct="1">
        <a:defRPr sz="1800" kern="1200">
          <a:solidFill>
            <a:schemeClr val="tx1"/>
          </a:solidFill>
          <a:latin typeface="+mn-lt"/>
          <a:ea typeface="+mn-ea"/>
          <a:cs typeface="+mn-cs"/>
        </a:defRPr>
      </a:lvl8pPr>
      <a:lvl9pPr marL="3649878" algn="l" defTabSz="4562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comments" Target="../comments/comment3.xml"/><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hereditarycancerquiz.co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1382" y="2986129"/>
            <a:ext cx="6449380" cy="1470025"/>
          </a:xfrm>
        </p:spPr>
        <p:txBody>
          <a:bodyPr>
            <a:normAutofit/>
          </a:bodyPr>
          <a:lstStyle/>
          <a:p>
            <a:pPr algn="ctr"/>
            <a:r>
              <a:rPr lang="en-US" b="1" dirty="0" smtClean="0"/>
              <a:t>The Importance of Hereditary Cancer Testing in Prostate Cancer</a:t>
            </a:r>
            <a:endParaRPr lang="en-US" dirty="0"/>
          </a:p>
        </p:txBody>
      </p:sp>
      <p:sp>
        <p:nvSpPr>
          <p:cNvPr id="6" name="Subtitle 5"/>
          <p:cNvSpPr>
            <a:spLocks noGrp="1"/>
          </p:cNvSpPr>
          <p:nvPr>
            <p:ph type="subTitle" idx="1"/>
          </p:nvPr>
        </p:nvSpPr>
        <p:spPr>
          <a:xfrm>
            <a:off x="2799731" y="4636752"/>
            <a:ext cx="5190675" cy="1752600"/>
          </a:xfrm>
        </p:spPr>
        <p:txBody>
          <a:bodyPr/>
          <a:lstStyle/>
          <a:p>
            <a:r>
              <a:rPr lang="en-US" dirty="0" smtClean="0"/>
              <a:t>Rob Finch, </a:t>
            </a:r>
            <a:r>
              <a:rPr lang="en-US" dirty="0" smtClean="0"/>
              <a:t>MS, </a:t>
            </a:r>
            <a:r>
              <a:rPr lang="en-US" dirty="0" smtClean="0"/>
              <a:t>CGC</a:t>
            </a:r>
            <a:endParaRPr lang="en-US" dirty="0" smtClean="0"/>
          </a:p>
          <a:p>
            <a:r>
              <a:rPr lang="en-US" dirty="0" smtClean="0"/>
              <a:t>Certified Genetic Counselor</a:t>
            </a:r>
          </a:p>
          <a:p>
            <a:r>
              <a:rPr lang="en-US" dirty="0" smtClean="0"/>
              <a:t>Medical Science Liaison – Urology</a:t>
            </a:r>
          </a:p>
          <a:p>
            <a:r>
              <a:rPr lang="en-US" dirty="0" smtClean="0"/>
              <a:t>Myriad Genetics Laboratories</a:t>
            </a:r>
            <a:endParaRPr lang="en-US" dirty="0"/>
          </a:p>
        </p:txBody>
      </p:sp>
    </p:spTree>
    <p:extLst>
      <p:ext uri="{BB962C8B-B14F-4D97-AF65-F5344CB8AC3E}">
        <p14:creationId xmlns:p14="http://schemas.microsoft.com/office/powerpoint/2010/main" val="3729531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Staff-Deck28.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36342" y="1300591"/>
            <a:ext cx="7178318" cy="5183861"/>
          </a:xfrm>
          <a:prstGeom prst="rect">
            <a:avLst/>
          </a:prstGeom>
        </p:spPr>
      </p:pic>
      <p:sp>
        <p:nvSpPr>
          <p:cNvPr id="3" name="Title 2"/>
          <p:cNvSpPr>
            <a:spLocks noGrp="1"/>
          </p:cNvSpPr>
          <p:nvPr>
            <p:ph type="title"/>
          </p:nvPr>
        </p:nvSpPr>
        <p:spPr/>
        <p:txBody>
          <a:bodyPr/>
          <a:lstStyle/>
          <a:p>
            <a:r>
              <a:rPr lang="en-US" dirty="0" smtClean="0"/>
              <a:t>Inheritance </a:t>
            </a:r>
            <a:endParaRPr lang="en-US" dirty="0"/>
          </a:p>
        </p:txBody>
      </p:sp>
      <p:pic>
        <p:nvPicPr>
          <p:cNvPr id="4" name="Picture 3"/>
          <p:cNvPicPr>
            <a:picLocks noChangeAspect="1"/>
          </p:cNvPicPr>
          <p:nvPr/>
        </p:nvPicPr>
        <p:blipFill>
          <a:blip r:embed="rId3"/>
          <a:stretch>
            <a:fillRect/>
          </a:stretch>
        </p:blipFill>
        <p:spPr>
          <a:xfrm>
            <a:off x="4538577" y="1430076"/>
            <a:ext cx="1680733" cy="715867"/>
          </a:xfrm>
          <a:prstGeom prst="rect">
            <a:avLst/>
          </a:prstGeom>
        </p:spPr>
      </p:pic>
      <p:pic>
        <p:nvPicPr>
          <p:cNvPr id="5" name="Picture 4"/>
          <p:cNvPicPr>
            <a:picLocks noChangeAspect="1"/>
          </p:cNvPicPr>
          <p:nvPr/>
        </p:nvPicPr>
        <p:blipFill>
          <a:blip r:embed="rId4"/>
          <a:stretch>
            <a:fillRect/>
          </a:stretch>
        </p:blipFill>
        <p:spPr>
          <a:xfrm>
            <a:off x="2414140" y="1410342"/>
            <a:ext cx="1562435" cy="721953"/>
          </a:xfrm>
          <a:prstGeom prst="rect">
            <a:avLst/>
          </a:prstGeom>
        </p:spPr>
      </p:pic>
      <p:sp>
        <p:nvSpPr>
          <p:cNvPr id="6"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425598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Familial and Hereditary Prostate Cancer</a:t>
            </a:r>
            <a:endParaRPr lang="en-US" dirty="0"/>
          </a:p>
        </p:txBody>
      </p:sp>
      <p:sp>
        <p:nvSpPr>
          <p:cNvPr id="3" name="Content Placeholder 2"/>
          <p:cNvSpPr>
            <a:spLocks noGrp="1"/>
          </p:cNvSpPr>
          <p:nvPr>
            <p:ph idx="1"/>
          </p:nvPr>
        </p:nvSpPr>
        <p:spPr>
          <a:xfrm>
            <a:off x="455961" y="1600207"/>
            <a:ext cx="8229279" cy="4741326"/>
          </a:xfrm>
        </p:spPr>
        <p:txBody>
          <a:bodyPr>
            <a:noAutofit/>
          </a:bodyPr>
          <a:lstStyle/>
          <a:p>
            <a:pPr>
              <a:spcAft>
                <a:spcPts val="600"/>
              </a:spcAft>
            </a:pPr>
            <a:r>
              <a:rPr lang="en-US" dirty="0" smtClean="0"/>
              <a:t>Prostate cancer is rarely </a:t>
            </a:r>
            <a:r>
              <a:rPr lang="en-US" dirty="0"/>
              <a:t>diagnosed </a:t>
            </a:r>
            <a:r>
              <a:rPr lang="en-US" dirty="0" smtClean="0"/>
              <a:t>in men &lt;50 years old, </a:t>
            </a:r>
            <a:r>
              <a:rPr lang="en-US" dirty="0"/>
              <a:t>but </a:t>
            </a:r>
            <a:r>
              <a:rPr lang="en-US" dirty="0" smtClean="0"/>
              <a:t>then increases rapidly</a:t>
            </a:r>
          </a:p>
          <a:p>
            <a:pPr>
              <a:spcAft>
                <a:spcPts val="600"/>
              </a:spcAft>
            </a:pPr>
            <a:r>
              <a:rPr lang="en-US" dirty="0" smtClean="0"/>
              <a:t>Other than age, the strongest </a:t>
            </a:r>
            <a:r>
              <a:rPr lang="en-US" dirty="0"/>
              <a:t>risk factor </a:t>
            </a:r>
            <a:r>
              <a:rPr lang="en-US" dirty="0" smtClean="0"/>
              <a:t>for prostate cancer is a family history of prostate cancer</a:t>
            </a:r>
          </a:p>
          <a:p>
            <a:pPr lvl="1">
              <a:spcAft>
                <a:spcPts val="600"/>
              </a:spcAft>
            </a:pPr>
            <a:r>
              <a:rPr lang="en-US" dirty="0" smtClean="0"/>
              <a:t>Suggests importance </a:t>
            </a:r>
            <a:r>
              <a:rPr lang="en-US" dirty="0"/>
              <a:t>of genetic factors in disease </a:t>
            </a:r>
            <a:r>
              <a:rPr lang="en-US" dirty="0" smtClean="0"/>
              <a:t>development</a:t>
            </a:r>
            <a:endParaRPr lang="en-US" dirty="0"/>
          </a:p>
          <a:p>
            <a:pPr>
              <a:spcAft>
                <a:spcPts val="600"/>
              </a:spcAft>
            </a:pPr>
            <a:r>
              <a:rPr lang="en-US" dirty="0" smtClean="0"/>
              <a:t>Genes currently associated with an increased risk for prostate </a:t>
            </a:r>
            <a:r>
              <a:rPr lang="en-US" dirty="0"/>
              <a:t>cancer </a:t>
            </a:r>
            <a:endParaRPr lang="en-US" dirty="0" smtClean="0"/>
          </a:p>
          <a:p>
            <a:pPr lvl="1">
              <a:spcBef>
                <a:spcPts val="0"/>
              </a:spcBef>
            </a:pPr>
            <a:r>
              <a:rPr lang="en-US" i="1" dirty="0" smtClean="0"/>
              <a:t>BRCA1/BRCA2</a:t>
            </a:r>
          </a:p>
          <a:p>
            <a:pPr lvl="1">
              <a:spcBef>
                <a:spcPts val="0"/>
              </a:spcBef>
            </a:pPr>
            <a:r>
              <a:rPr lang="en-US" dirty="0" smtClean="0"/>
              <a:t>MMR genes</a:t>
            </a:r>
            <a:endParaRPr lang="en-US" dirty="0"/>
          </a:p>
          <a:p>
            <a:pPr lvl="1">
              <a:spcBef>
                <a:spcPts val="0"/>
              </a:spcBef>
            </a:pPr>
            <a:r>
              <a:rPr lang="en-US" i="1" dirty="0"/>
              <a:t>ATM</a:t>
            </a:r>
          </a:p>
          <a:p>
            <a:pPr lvl="1">
              <a:spcBef>
                <a:spcPts val="0"/>
              </a:spcBef>
            </a:pPr>
            <a:r>
              <a:rPr lang="en-US" i="1" dirty="0" smtClean="0"/>
              <a:t>CHEK2</a:t>
            </a:r>
          </a:p>
          <a:p>
            <a:pPr lvl="1">
              <a:spcBef>
                <a:spcPts val="0"/>
              </a:spcBef>
            </a:pPr>
            <a:r>
              <a:rPr lang="en-US" i="1" dirty="0" smtClean="0"/>
              <a:t>TP53</a:t>
            </a:r>
          </a:p>
          <a:p>
            <a:pPr lvl="1">
              <a:spcBef>
                <a:spcPts val="0"/>
              </a:spcBef>
            </a:pPr>
            <a:r>
              <a:rPr lang="en-US" i="1" dirty="0" smtClean="0"/>
              <a:t>NBN</a:t>
            </a:r>
          </a:p>
          <a:p>
            <a:pPr lvl="1">
              <a:spcBef>
                <a:spcPts val="0"/>
              </a:spcBef>
            </a:pPr>
            <a:r>
              <a:rPr lang="en-US" dirty="0" smtClean="0"/>
              <a:t>HOXB13</a:t>
            </a:r>
          </a:p>
          <a:p>
            <a:pPr lvl="1">
              <a:spcBef>
                <a:spcPts val="0"/>
              </a:spcBef>
            </a:pPr>
            <a:r>
              <a:rPr lang="en-US" dirty="0" smtClean="0"/>
              <a:t>Several others</a:t>
            </a:r>
            <a:endParaRPr lang="en-US" dirty="0"/>
          </a:p>
          <a:p>
            <a:pPr>
              <a:spcAft>
                <a:spcPts val="600"/>
              </a:spcAft>
            </a:pPr>
            <a:endParaRPr lang="en-US" dirty="0"/>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421013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BRCA Genes </a:t>
            </a:r>
            <a:endParaRPr lang="en-US" dirty="0"/>
          </a:p>
        </p:txBody>
      </p:sp>
      <p:sp>
        <p:nvSpPr>
          <p:cNvPr id="3" name="Content Placeholder 2"/>
          <p:cNvSpPr>
            <a:spLocks noGrp="1"/>
          </p:cNvSpPr>
          <p:nvPr>
            <p:ph idx="1"/>
          </p:nvPr>
        </p:nvSpPr>
        <p:spPr/>
        <p:txBody>
          <a:bodyPr>
            <a:normAutofit/>
          </a:bodyPr>
          <a:lstStyle/>
          <a:p>
            <a:r>
              <a:rPr lang="en-US" sz="2400" dirty="0" smtClean="0"/>
              <a:t>Myriad discovered the </a:t>
            </a:r>
            <a:r>
              <a:rPr lang="en-US" sz="2400" i="1" dirty="0" smtClean="0"/>
              <a:t>BRCA1</a:t>
            </a:r>
            <a:r>
              <a:rPr lang="en-US" sz="2400" dirty="0" smtClean="0"/>
              <a:t> and </a:t>
            </a:r>
            <a:r>
              <a:rPr lang="en-US" sz="2400" i="1" dirty="0" smtClean="0"/>
              <a:t>BRCA2</a:t>
            </a:r>
            <a:r>
              <a:rPr lang="en-US" sz="2400" dirty="0" smtClean="0"/>
              <a:t> genes in the early </a:t>
            </a:r>
            <a:r>
              <a:rPr lang="en-US" sz="2400" dirty="0" smtClean="0"/>
              <a:t>1990</a:t>
            </a:r>
            <a:r>
              <a:rPr lang="en-US" sz="2400" dirty="0" smtClean="0"/>
              <a:t>s</a:t>
            </a:r>
            <a:endParaRPr lang="en-US" sz="2400" dirty="0" smtClean="0"/>
          </a:p>
          <a:p>
            <a:r>
              <a:rPr lang="en-US" sz="2400" dirty="0" smtClean="0"/>
              <a:t>The BRCA genes, along with other genes, are very important in helping to repair damaged DNA </a:t>
            </a:r>
          </a:p>
          <a:p>
            <a:r>
              <a:rPr lang="en-US" sz="2400" dirty="0" smtClean="0"/>
              <a:t>When these genes are altered (have a mutation) DNA damage may not be repaired properly </a:t>
            </a:r>
          </a:p>
          <a:p>
            <a:r>
              <a:rPr lang="en-US" sz="2400" dirty="0" smtClean="0"/>
              <a:t>Additional genetic mutations continue to build up which can lead to cancer</a:t>
            </a:r>
            <a:endParaRPr lang="en-US" sz="2400" dirty="0"/>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312447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520" y="457207"/>
            <a:ext cx="8085148" cy="1143000"/>
          </a:xfrm>
        </p:spPr>
        <p:txBody>
          <a:bodyPr>
            <a:normAutofit/>
          </a:bodyPr>
          <a:lstStyle/>
          <a:p>
            <a:r>
              <a:rPr lang="en-US" dirty="0" smtClean="0"/>
              <a:t>Why is genetic testing important to you?</a:t>
            </a:r>
            <a:endParaRPr lang="en-US" dirty="0"/>
          </a:p>
        </p:txBody>
      </p:sp>
      <p:sp>
        <p:nvSpPr>
          <p:cNvPr id="3" name="Content Placeholder 2"/>
          <p:cNvSpPr>
            <a:spLocks noGrp="1"/>
          </p:cNvSpPr>
          <p:nvPr>
            <p:ph idx="1"/>
          </p:nvPr>
        </p:nvSpPr>
        <p:spPr>
          <a:xfrm>
            <a:off x="455961" y="1448848"/>
            <a:ext cx="8229279" cy="4332557"/>
          </a:xfrm>
          <a:noFill/>
        </p:spPr>
        <p:txBody>
          <a:bodyPr>
            <a:noAutofit/>
          </a:bodyPr>
          <a:lstStyle/>
          <a:p>
            <a:pPr>
              <a:spcAft>
                <a:spcPts val="600"/>
              </a:spcAft>
            </a:pPr>
            <a:r>
              <a:rPr lang="en-US" sz="2400" dirty="0" smtClean="0"/>
              <a:t>Impact on treatment decisions for current prostate cancer</a:t>
            </a:r>
          </a:p>
          <a:p>
            <a:pPr>
              <a:spcAft>
                <a:spcPts val="600"/>
              </a:spcAft>
            </a:pPr>
            <a:r>
              <a:rPr lang="en-US" sz="2400" dirty="0" smtClean="0"/>
              <a:t>Identify second cancer risks and management strategies</a:t>
            </a:r>
          </a:p>
          <a:p>
            <a:pPr>
              <a:spcAft>
                <a:spcPts val="600"/>
              </a:spcAft>
            </a:pPr>
            <a:r>
              <a:rPr lang="en-US" sz="2400" dirty="0" smtClean="0"/>
              <a:t>Identify family members at hereditary risk</a:t>
            </a:r>
          </a:p>
          <a:p>
            <a:pPr>
              <a:spcAft>
                <a:spcPts val="600"/>
              </a:spcAft>
            </a:pPr>
            <a:endParaRPr lang="en-US" sz="2400" dirty="0"/>
          </a:p>
          <a:p>
            <a:pPr>
              <a:spcAft>
                <a:spcPts val="600"/>
              </a:spcAft>
            </a:pPr>
            <a:endParaRPr lang="en-US" dirty="0"/>
          </a:p>
        </p:txBody>
      </p:sp>
      <p:sp>
        <p:nvSpPr>
          <p:cNvPr id="9"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46" y="3027145"/>
            <a:ext cx="2426292" cy="332232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589" r="10414"/>
          <a:stretch/>
        </p:blipFill>
        <p:spPr>
          <a:xfrm>
            <a:off x="6377701" y="4142589"/>
            <a:ext cx="2508069" cy="220687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6568" y="3167958"/>
            <a:ext cx="3190603" cy="2117059"/>
          </a:xfrm>
          <a:prstGeom prst="rect">
            <a:avLst/>
          </a:prstGeom>
        </p:spPr>
      </p:pic>
    </p:spTree>
    <p:extLst>
      <p:ext uri="{BB962C8B-B14F-4D97-AF65-F5344CB8AC3E}">
        <p14:creationId xmlns:p14="http://schemas.microsoft.com/office/powerpoint/2010/main" val="282850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812" t="7246" r="8669" b="6728"/>
          <a:stretch/>
        </p:blipFill>
        <p:spPr>
          <a:xfrm>
            <a:off x="533400" y="228600"/>
            <a:ext cx="4545255" cy="624840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3259882"/>
              </p:ext>
            </p:extLst>
          </p:nvPr>
        </p:nvGraphicFramePr>
        <p:xfrm>
          <a:off x="971344" y="1476507"/>
          <a:ext cx="3691698" cy="2595876"/>
        </p:xfrm>
        <a:graphic>
          <a:graphicData uri="http://schemas.openxmlformats.org/drawingml/2006/table">
            <a:tbl>
              <a:tblPr firstRow="1" bandRow="1">
                <a:tableStyleId>{5C22544A-7EE6-4342-B048-85BDC9FD1C3A}</a:tableStyleId>
              </a:tblPr>
              <a:tblGrid>
                <a:gridCol w="3691698">
                  <a:extLst>
                    <a:ext uri="{9D8B030D-6E8A-4147-A177-3AD203B41FA5}">
                      <a16:colId xmlns:a16="http://schemas.microsoft.com/office/drawing/2014/main" val="20000"/>
                    </a:ext>
                  </a:extLst>
                </a:gridCol>
              </a:tblGrid>
              <a:tr h="421392">
                <a:tc>
                  <a:txBody>
                    <a:bodyPr/>
                    <a:lstStyle/>
                    <a:p>
                      <a:pPr algn="ctr"/>
                      <a:r>
                        <a:rPr lang="en-US" sz="2400" dirty="0" smtClean="0">
                          <a:solidFill>
                            <a:srgbClr val="FFFFFF"/>
                          </a:solidFill>
                        </a:rPr>
                        <a:t>Gene</a:t>
                      </a:r>
                    </a:p>
                  </a:txBody>
                  <a:tcPr/>
                </a:tc>
                <a:extLst>
                  <a:ext uri="{0D108BD9-81ED-4DB2-BD59-A6C34878D82A}">
                    <a16:rowId xmlns:a16="http://schemas.microsoft.com/office/drawing/2014/main" val="10000"/>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Patient Age:</a:t>
                      </a:r>
                      <a:r>
                        <a:rPr lang="en-US" sz="1800" dirty="0" smtClean="0"/>
                        <a:t> 67</a:t>
                      </a:r>
                    </a:p>
                  </a:txBody>
                  <a:tcPr/>
                </a:tc>
                <a:extLst>
                  <a:ext uri="{0D108BD9-81ED-4DB2-BD59-A6C34878D82A}">
                    <a16:rowId xmlns:a16="http://schemas.microsoft.com/office/drawing/2014/main" val="10001"/>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Clinical Stage:</a:t>
                      </a:r>
                      <a:r>
                        <a:rPr lang="en-US" sz="1800" dirty="0" smtClean="0"/>
                        <a:t> T1c</a:t>
                      </a:r>
                    </a:p>
                  </a:txBody>
                  <a:tcPr/>
                </a:tc>
                <a:extLst>
                  <a:ext uri="{0D108BD9-81ED-4DB2-BD59-A6C34878D82A}">
                    <a16:rowId xmlns:a16="http://schemas.microsoft.com/office/drawing/2014/main" val="10002"/>
                  </a:ext>
                </a:extLst>
              </a:tr>
              <a:tr h="374649">
                <a:tc>
                  <a:txBody>
                    <a:bodyPr/>
                    <a:lstStyle/>
                    <a:p>
                      <a:r>
                        <a:rPr lang="en-US" sz="1800" b="1" dirty="0" smtClean="0"/>
                        <a:t>PSA prior to Biopsy: </a:t>
                      </a:r>
                      <a:r>
                        <a:rPr lang="en-US" sz="1800" b="0" dirty="0" smtClean="0"/>
                        <a:t>6.3</a:t>
                      </a:r>
                      <a:endParaRPr lang="en-US" sz="1800" dirty="0" smtClean="0"/>
                    </a:p>
                  </a:txBody>
                  <a:tcPr/>
                </a:tc>
                <a:extLst>
                  <a:ext uri="{0D108BD9-81ED-4DB2-BD59-A6C34878D82A}">
                    <a16:rowId xmlns:a16="http://schemas.microsoft.com/office/drawing/2014/main" val="10003"/>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Gleason Score: </a:t>
                      </a:r>
                      <a:r>
                        <a:rPr lang="en-US" sz="1800" b="0" dirty="0" smtClean="0"/>
                        <a:t>3</a:t>
                      </a:r>
                      <a:r>
                        <a:rPr lang="en-US" sz="1800" dirty="0" smtClean="0"/>
                        <a:t> + 4 = 7</a:t>
                      </a:r>
                    </a:p>
                  </a:txBody>
                  <a:tcPr/>
                </a:tc>
                <a:extLst>
                  <a:ext uri="{0D108BD9-81ED-4DB2-BD59-A6C34878D82A}">
                    <a16:rowId xmlns:a16="http://schemas.microsoft.com/office/drawing/2014/main" val="10004"/>
                  </a:ext>
                </a:extLst>
              </a:tr>
              <a:tr h="384796">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AUA Risk Classification: </a:t>
                      </a:r>
                      <a:r>
                        <a:rPr lang="en-US" sz="1800" b="0" dirty="0" smtClean="0"/>
                        <a:t>Favorable</a:t>
                      </a:r>
                      <a:r>
                        <a:rPr lang="en-US" sz="1800" b="0" baseline="0" dirty="0" smtClean="0"/>
                        <a:t> </a:t>
                      </a:r>
                      <a:r>
                        <a:rPr lang="en-US" sz="1800" b="0" dirty="0" smtClean="0"/>
                        <a:t>Intermediate</a:t>
                      </a:r>
                    </a:p>
                  </a:txBody>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76312023"/>
              </p:ext>
            </p:extLst>
          </p:nvPr>
        </p:nvGraphicFramePr>
        <p:xfrm>
          <a:off x="962215" y="4343401"/>
          <a:ext cx="3679224" cy="1767840"/>
        </p:xfrm>
        <a:graphic>
          <a:graphicData uri="http://schemas.openxmlformats.org/drawingml/2006/table">
            <a:tbl>
              <a:tblPr firstRow="1" bandRow="1">
                <a:tableStyleId>{5C22544A-7EE6-4342-B048-85BDC9FD1C3A}</a:tableStyleId>
              </a:tblPr>
              <a:tblGrid>
                <a:gridCol w="1226408">
                  <a:extLst>
                    <a:ext uri="{9D8B030D-6E8A-4147-A177-3AD203B41FA5}">
                      <a16:colId xmlns:a16="http://schemas.microsoft.com/office/drawing/2014/main" val="20000"/>
                    </a:ext>
                  </a:extLst>
                </a:gridCol>
                <a:gridCol w="1226408">
                  <a:extLst>
                    <a:ext uri="{9D8B030D-6E8A-4147-A177-3AD203B41FA5}">
                      <a16:colId xmlns:a16="http://schemas.microsoft.com/office/drawing/2014/main" val="20001"/>
                    </a:ext>
                  </a:extLst>
                </a:gridCol>
                <a:gridCol w="1226408">
                  <a:extLst>
                    <a:ext uri="{9D8B030D-6E8A-4147-A177-3AD203B41FA5}">
                      <a16:colId xmlns:a16="http://schemas.microsoft.com/office/drawing/2014/main" val="20002"/>
                    </a:ext>
                  </a:extLst>
                </a:gridCol>
              </a:tblGrid>
              <a:tr h="334897">
                <a:tc gridSpan="3">
                  <a:txBody>
                    <a:bodyPr/>
                    <a:lstStyle/>
                    <a:p>
                      <a:pPr algn="ctr"/>
                      <a:r>
                        <a:rPr lang="en-US" sz="2000" dirty="0" smtClean="0">
                          <a:solidFill>
                            <a:srgbClr val="FFFFFF"/>
                          </a:solidFill>
                        </a:rPr>
                        <a:t>Family History</a:t>
                      </a:r>
                      <a:endParaRPr lang="en-US" sz="2000" dirty="0">
                        <a:solidFill>
                          <a:srgbClr val="FFFFFF"/>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0709">
                <a:tc>
                  <a:txBody>
                    <a:bodyPr/>
                    <a:lstStyle/>
                    <a:p>
                      <a:pPr algn="ctr"/>
                      <a:r>
                        <a:rPr lang="en-US" sz="1800" b="1" dirty="0" smtClean="0"/>
                        <a:t>Relative</a:t>
                      </a:r>
                      <a:endParaRPr lang="en-US" sz="1800" b="1" dirty="0"/>
                    </a:p>
                  </a:txBody>
                  <a:tcPr/>
                </a:tc>
                <a:tc>
                  <a:txBody>
                    <a:bodyPr/>
                    <a:lstStyle/>
                    <a:p>
                      <a:pPr algn="ctr"/>
                      <a:r>
                        <a:rPr lang="en-US" sz="1800" b="1" dirty="0" smtClean="0"/>
                        <a:t>Cancer Site</a:t>
                      </a:r>
                      <a:endParaRPr lang="en-US" sz="1800" b="1" dirty="0"/>
                    </a:p>
                  </a:txBody>
                  <a:tcPr/>
                </a:tc>
                <a:tc>
                  <a:txBody>
                    <a:bodyPr/>
                    <a:lstStyle/>
                    <a:p>
                      <a:pPr algn="ctr"/>
                      <a:r>
                        <a:rPr lang="en-US" sz="1800" b="1" dirty="0" smtClean="0"/>
                        <a:t>Age of DX</a:t>
                      </a:r>
                      <a:endParaRPr lang="en-US" sz="1800" b="1" dirty="0"/>
                    </a:p>
                  </a:txBody>
                  <a:tcPr/>
                </a:tc>
                <a:extLst>
                  <a:ext uri="{0D108BD9-81ED-4DB2-BD59-A6C34878D82A}">
                    <a16:rowId xmlns:a16="http://schemas.microsoft.com/office/drawing/2014/main" val="10001"/>
                  </a:ext>
                </a:extLst>
              </a:tr>
              <a:tr h="334897">
                <a:tc>
                  <a:txBody>
                    <a:bodyPr/>
                    <a:lstStyle/>
                    <a:p>
                      <a:pPr algn="ctr"/>
                      <a:r>
                        <a:rPr lang="en-US" sz="1800" b="0" dirty="0" smtClean="0"/>
                        <a:t>Father</a:t>
                      </a:r>
                      <a:endParaRPr lang="en-US" sz="1800" b="0" dirty="0"/>
                    </a:p>
                  </a:txBody>
                  <a:tcPr/>
                </a:tc>
                <a:tc>
                  <a:txBody>
                    <a:bodyPr/>
                    <a:lstStyle/>
                    <a:p>
                      <a:pPr algn="ctr"/>
                      <a:r>
                        <a:rPr lang="en-US" sz="1800" dirty="0" smtClean="0"/>
                        <a:t>Prostate</a:t>
                      </a:r>
                      <a:endParaRPr lang="en-US" sz="1800" dirty="0"/>
                    </a:p>
                  </a:txBody>
                  <a:tcPr/>
                </a:tc>
                <a:tc>
                  <a:txBody>
                    <a:bodyPr/>
                    <a:lstStyle/>
                    <a:p>
                      <a:pPr algn="ctr"/>
                      <a:r>
                        <a:rPr lang="en-US" sz="1800" dirty="0" smtClean="0"/>
                        <a:t>63</a:t>
                      </a:r>
                      <a:endParaRPr lang="en-US" sz="1800" dirty="0"/>
                    </a:p>
                  </a:txBody>
                  <a:tcPr/>
                </a:tc>
                <a:extLst>
                  <a:ext uri="{0D108BD9-81ED-4DB2-BD59-A6C34878D82A}">
                    <a16:rowId xmlns:a16="http://schemas.microsoft.com/office/drawing/2014/main" val="10002"/>
                  </a:ext>
                </a:extLst>
              </a:tr>
              <a:tr h="334897">
                <a:tc>
                  <a:txBody>
                    <a:bodyPr/>
                    <a:lstStyle/>
                    <a:p>
                      <a:pPr algn="ctr"/>
                      <a:r>
                        <a:rPr lang="en-US" sz="1800" b="0" dirty="0" smtClean="0"/>
                        <a:t>Sister</a:t>
                      </a:r>
                      <a:endParaRPr lang="en-US" sz="1800" b="0" dirty="0"/>
                    </a:p>
                  </a:txBody>
                  <a:tcPr/>
                </a:tc>
                <a:tc>
                  <a:txBody>
                    <a:bodyPr/>
                    <a:lstStyle/>
                    <a:p>
                      <a:pPr algn="ctr"/>
                      <a:r>
                        <a:rPr lang="en-US" sz="1800" dirty="0" smtClean="0"/>
                        <a:t>Breast</a:t>
                      </a:r>
                      <a:endParaRPr lang="en-US" sz="1800" dirty="0"/>
                    </a:p>
                  </a:txBody>
                  <a:tcPr/>
                </a:tc>
                <a:tc>
                  <a:txBody>
                    <a:bodyPr/>
                    <a:lstStyle/>
                    <a:p>
                      <a:pPr algn="ctr"/>
                      <a:r>
                        <a:rPr lang="en-US" sz="1800" dirty="0" smtClean="0"/>
                        <a:t>49</a:t>
                      </a:r>
                      <a:endParaRPr lang="en-US" sz="18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142973" y="1239268"/>
            <a:ext cx="2735231" cy="2308324"/>
          </a:xfrm>
          <a:prstGeom prst="rect">
            <a:avLst/>
          </a:prstGeom>
          <a:noFill/>
          <a:ln w="69850" cmpd="dbl">
            <a:solidFill>
              <a:schemeClr val="accent1"/>
            </a:solidFill>
          </a:ln>
          <a:effectLst/>
        </p:spPr>
        <p:txBody>
          <a:bodyPr wrap="square" rtlCol="0">
            <a:spAutoFit/>
          </a:bodyPr>
          <a:lstStyle/>
          <a:p>
            <a:r>
              <a:rPr lang="en-US" dirty="0" smtClean="0"/>
              <a:t>Gene has a Gleason Score of 3+4 and could consider a radical prostatectomy. However, Gene is also a candidate for active surveillance and is interested in this option. </a:t>
            </a:r>
            <a:endParaRPr lang="en-US" dirty="0"/>
          </a:p>
        </p:txBody>
      </p:sp>
      <p:sp>
        <p:nvSpPr>
          <p:cNvPr id="8" name="Chevron 7"/>
          <p:cNvSpPr/>
          <p:nvPr/>
        </p:nvSpPr>
        <p:spPr>
          <a:xfrm>
            <a:off x="4915320" y="1295400"/>
            <a:ext cx="1066800" cy="2666999"/>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133353" y="4335836"/>
            <a:ext cx="2703216" cy="1477328"/>
          </a:xfrm>
          <a:prstGeom prst="rect">
            <a:avLst/>
          </a:prstGeom>
          <a:noFill/>
          <a:ln w="69850" cmpd="dbl">
            <a:solidFill>
              <a:schemeClr val="accent1"/>
            </a:solidFill>
          </a:ln>
          <a:effectLst/>
        </p:spPr>
        <p:txBody>
          <a:bodyPr wrap="square" rtlCol="0">
            <a:spAutoFit/>
          </a:bodyPr>
          <a:lstStyle/>
          <a:p>
            <a:r>
              <a:rPr lang="en-US" dirty="0"/>
              <a:t>T</a:t>
            </a:r>
            <a:r>
              <a:rPr lang="en-US" dirty="0" smtClean="0"/>
              <a:t>he urologist also notes that Gene has a family history of cancer</a:t>
            </a:r>
            <a:r>
              <a:rPr lang="en-US" dirty="0"/>
              <a:t> </a:t>
            </a:r>
            <a:r>
              <a:rPr lang="en-US" dirty="0" smtClean="0"/>
              <a:t>and orders hereditary cancer testing….</a:t>
            </a:r>
            <a:endParaRPr lang="en-US" dirty="0"/>
          </a:p>
        </p:txBody>
      </p:sp>
      <p:sp>
        <p:nvSpPr>
          <p:cNvPr id="12" name="Chevron 11"/>
          <p:cNvSpPr/>
          <p:nvPr/>
        </p:nvSpPr>
        <p:spPr>
          <a:xfrm>
            <a:off x="4949332" y="4343401"/>
            <a:ext cx="1032788" cy="131724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180292" y="202738"/>
            <a:ext cx="3853708" cy="954107"/>
          </a:xfrm>
          <a:prstGeom prst="rect">
            <a:avLst/>
          </a:prstGeom>
          <a:noFill/>
        </p:spPr>
        <p:txBody>
          <a:bodyPr wrap="square" rtlCol="0">
            <a:spAutoFit/>
          </a:bodyPr>
          <a:lstStyle/>
          <a:p>
            <a:r>
              <a:rPr lang="en-US" sz="2800" b="1" dirty="0" smtClean="0">
                <a:solidFill>
                  <a:schemeClr val="accent1"/>
                </a:solidFill>
              </a:rPr>
              <a:t>How does genetic testing impact Gene?</a:t>
            </a:r>
            <a:endParaRPr lang="en-US" sz="2800" b="1" dirty="0">
              <a:solidFill>
                <a:schemeClr val="accent1"/>
              </a:solidFill>
            </a:endParaRPr>
          </a:p>
        </p:txBody>
      </p:sp>
      <p:sp>
        <p:nvSpPr>
          <p:cNvPr id="1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2" name="Picture 1"/>
          <p:cNvPicPr>
            <a:picLocks noChangeAspect="1"/>
          </p:cNvPicPr>
          <p:nvPr/>
        </p:nvPicPr>
        <p:blipFill>
          <a:blip r:embed="rId4"/>
          <a:stretch>
            <a:fillRect/>
          </a:stretch>
        </p:blipFill>
        <p:spPr>
          <a:xfrm rot="20893782">
            <a:off x="575545" y="334956"/>
            <a:ext cx="1301187" cy="15326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439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rotWithShape="1">
          <a:blip r:embed="rId2">
            <a:extLst>
              <a:ext uri="{28A0092B-C50C-407E-A947-70E740481C1C}">
                <a14:useLocalDpi xmlns:a14="http://schemas.microsoft.com/office/drawing/2010/main" val="0"/>
              </a:ext>
            </a:extLst>
          </a:blip>
          <a:srcRect l="8812" t="7246" r="8669" b="6728"/>
          <a:stretch/>
        </p:blipFill>
        <p:spPr>
          <a:xfrm>
            <a:off x="533400" y="228600"/>
            <a:ext cx="4545255" cy="6248401"/>
          </a:xfrm>
          <a:prstGeom prst="rect">
            <a:avLst/>
          </a:prstGeom>
        </p:spPr>
      </p:pic>
      <p:sp>
        <p:nvSpPr>
          <p:cNvPr id="20"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grpSp>
        <p:nvGrpSpPr>
          <p:cNvPr id="3" name="Group 2"/>
          <p:cNvGrpSpPr/>
          <p:nvPr/>
        </p:nvGrpSpPr>
        <p:grpSpPr>
          <a:xfrm>
            <a:off x="5171987" y="2513348"/>
            <a:ext cx="3479264" cy="3725005"/>
            <a:chOff x="5171987" y="1792381"/>
            <a:chExt cx="3479264" cy="3725005"/>
          </a:xfrm>
        </p:grpSpPr>
        <p:grpSp>
          <p:nvGrpSpPr>
            <p:cNvPr id="22" name="Group 21"/>
            <p:cNvGrpSpPr/>
            <p:nvPr/>
          </p:nvGrpSpPr>
          <p:grpSpPr>
            <a:xfrm>
              <a:off x="5603485" y="2361692"/>
              <a:ext cx="2631847" cy="2204226"/>
              <a:chOff x="582912" y="2931246"/>
              <a:chExt cx="2631847" cy="2204226"/>
            </a:xfrm>
          </p:grpSpPr>
          <p:pic>
            <p:nvPicPr>
              <p:cNvPr id="55" name="Picture 54"/>
              <p:cNvPicPr>
                <a:picLocks noChangeAspect="1"/>
              </p:cNvPicPr>
              <p:nvPr/>
            </p:nvPicPr>
            <p:blipFill rotWithShape="1">
              <a:blip r:embed="rId3"/>
              <a:srcRect t="5" r="71587" b="-1"/>
              <a:stretch/>
            </p:blipFill>
            <p:spPr>
              <a:xfrm flipV="1">
                <a:off x="1285250" y="2931246"/>
                <a:ext cx="560510" cy="76198"/>
              </a:xfrm>
              <a:prstGeom prst="rect">
                <a:avLst/>
              </a:prstGeom>
            </p:spPr>
          </p:pic>
          <p:pic>
            <p:nvPicPr>
              <p:cNvPr id="56" name="Picture 55"/>
              <p:cNvPicPr>
                <a:picLocks noChangeAspect="1"/>
              </p:cNvPicPr>
              <p:nvPr/>
            </p:nvPicPr>
            <p:blipFill rotWithShape="1">
              <a:blip r:embed="rId3"/>
              <a:srcRect t="5" r="71587" b="-1"/>
              <a:stretch/>
            </p:blipFill>
            <p:spPr>
              <a:xfrm rot="16200000" flipV="1">
                <a:off x="1285429" y="3213180"/>
                <a:ext cx="560510" cy="76198"/>
              </a:xfrm>
              <a:prstGeom prst="rect">
                <a:avLst/>
              </a:prstGeom>
            </p:spPr>
          </p:pic>
          <p:cxnSp>
            <p:nvCxnSpPr>
              <p:cNvPr id="57" name="Straight Connector 56"/>
              <p:cNvCxnSpPr/>
              <p:nvPr/>
            </p:nvCxnSpPr>
            <p:spPr>
              <a:xfrm>
                <a:off x="1152822" y="3492472"/>
                <a:ext cx="20619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160540" y="3499226"/>
                <a:ext cx="0" cy="206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214759" y="3492472"/>
                <a:ext cx="0" cy="206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1167208" y="3492471"/>
                <a:ext cx="0" cy="206895"/>
              </a:xfrm>
              <a:prstGeom prst="line">
                <a:avLst/>
              </a:prstGeom>
            </p:spPr>
            <p:style>
              <a:lnRef idx="2">
                <a:schemeClr val="accent1"/>
              </a:lnRef>
              <a:fillRef idx="0">
                <a:schemeClr val="accent1"/>
              </a:fillRef>
              <a:effectRef idx="1">
                <a:schemeClr val="accent1"/>
              </a:effectRef>
              <a:fontRef idx="minor">
                <a:schemeClr val="tx1"/>
              </a:fontRef>
            </p:style>
          </p:cxnSp>
          <p:pic>
            <p:nvPicPr>
              <p:cNvPr id="61" name="Picture 60"/>
              <p:cNvPicPr>
                <a:picLocks noChangeAspect="1"/>
              </p:cNvPicPr>
              <p:nvPr/>
            </p:nvPicPr>
            <p:blipFill rotWithShape="1">
              <a:blip r:embed="rId3"/>
              <a:srcRect t="5" r="71587" b="-1"/>
              <a:stretch/>
            </p:blipFill>
            <p:spPr>
              <a:xfrm rot="16200000" flipV="1">
                <a:off x="1880286" y="4619098"/>
                <a:ext cx="560510" cy="76198"/>
              </a:xfrm>
              <a:prstGeom prst="rect">
                <a:avLst/>
              </a:prstGeom>
            </p:spPr>
          </p:pic>
          <p:cxnSp>
            <p:nvCxnSpPr>
              <p:cNvPr id="62" name="Straight Connector 61"/>
              <p:cNvCxnSpPr/>
              <p:nvPr/>
            </p:nvCxnSpPr>
            <p:spPr>
              <a:xfrm>
                <a:off x="1519718" y="4916168"/>
                <a:ext cx="12633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19718" y="4916168"/>
                <a:ext cx="0" cy="206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783072" y="4916168"/>
                <a:ext cx="0" cy="219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1074319" y="4709273"/>
                <a:ext cx="0" cy="206895"/>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rotWithShape="1">
              <a:blip r:embed="rId3"/>
              <a:srcRect l="3968" t="6418" r="71587" b="-3"/>
              <a:stretch/>
            </p:blipFill>
            <p:spPr>
              <a:xfrm flipV="1">
                <a:off x="600266" y="4867456"/>
                <a:ext cx="477375" cy="70593"/>
              </a:xfrm>
              <a:prstGeom prst="rect">
                <a:avLst/>
              </a:prstGeom>
            </p:spPr>
          </p:pic>
          <p:cxnSp>
            <p:nvCxnSpPr>
              <p:cNvPr id="67" name="Straight Connector 66"/>
              <p:cNvCxnSpPr/>
              <p:nvPr/>
            </p:nvCxnSpPr>
            <p:spPr>
              <a:xfrm>
                <a:off x="582912" y="4902752"/>
                <a:ext cx="0" cy="206895"/>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635320" y="1896408"/>
              <a:ext cx="985745" cy="1069206"/>
              <a:chOff x="614747" y="2465962"/>
              <a:chExt cx="985745" cy="1069206"/>
            </a:xfrm>
          </p:grpSpPr>
          <p:pic>
            <p:nvPicPr>
              <p:cNvPr id="52" name="Picture 51"/>
              <p:cNvPicPr>
                <a:picLocks noChangeAspect="1"/>
              </p:cNvPicPr>
              <p:nvPr/>
            </p:nvPicPr>
            <p:blipFill>
              <a:blip r:embed="rId4"/>
              <a:stretch>
                <a:fillRect/>
              </a:stretch>
            </p:blipFill>
            <p:spPr>
              <a:xfrm>
                <a:off x="753302" y="2465962"/>
                <a:ext cx="644002" cy="835290"/>
              </a:xfrm>
              <a:prstGeom prst="rect">
                <a:avLst/>
              </a:prstGeom>
            </p:spPr>
          </p:pic>
          <p:sp>
            <p:nvSpPr>
              <p:cNvPr id="53" name="TextBox 52"/>
              <p:cNvSpPr txBox="1"/>
              <p:nvPr/>
            </p:nvSpPr>
            <p:spPr>
              <a:xfrm>
                <a:off x="633510" y="3288947"/>
                <a:ext cx="859023" cy="246221"/>
              </a:xfrm>
              <a:prstGeom prst="rect">
                <a:avLst/>
              </a:prstGeom>
              <a:noFill/>
            </p:spPr>
            <p:txBody>
              <a:bodyPr wrap="square" rtlCol="0">
                <a:spAutoFit/>
              </a:bodyPr>
              <a:lstStyle/>
              <a:p>
                <a:pPr algn="ctr"/>
                <a:r>
                  <a:rPr lang="en-US" sz="1000" b="1" dirty="0" err="1">
                    <a:solidFill>
                      <a:schemeClr val="accent1"/>
                    </a:solidFill>
                  </a:rPr>
                  <a:t>P</a:t>
                </a:r>
                <a:r>
                  <a:rPr lang="en-US" sz="1000" b="1" dirty="0" err="1" smtClean="0">
                    <a:solidFill>
                      <a:schemeClr val="accent1"/>
                    </a:solidFill>
                  </a:rPr>
                  <a:t>r</a:t>
                </a:r>
                <a:r>
                  <a:rPr lang="en-US" sz="1000" b="1" dirty="0" smtClean="0">
                    <a:solidFill>
                      <a:schemeClr val="accent1"/>
                    </a:solidFill>
                  </a:rPr>
                  <a:t> Ca - 67</a:t>
                </a:r>
                <a:endParaRPr lang="en-US" sz="1000" b="1" dirty="0">
                  <a:solidFill>
                    <a:schemeClr val="accent1"/>
                  </a:solidFill>
                </a:endParaRPr>
              </a:p>
            </p:txBody>
          </p:sp>
          <p:sp>
            <p:nvSpPr>
              <p:cNvPr id="54" name="TextBox 53"/>
              <p:cNvSpPr txBox="1"/>
              <p:nvPr/>
            </p:nvSpPr>
            <p:spPr>
              <a:xfrm rot="1412332">
                <a:off x="614747" y="2822393"/>
                <a:ext cx="985745" cy="276999"/>
              </a:xfrm>
              <a:prstGeom prst="rect">
                <a:avLst/>
              </a:prstGeom>
              <a:noFill/>
            </p:spPr>
            <p:txBody>
              <a:bodyPr wrap="square" rtlCol="0">
                <a:spAutoFit/>
              </a:bodyPr>
              <a:lstStyle/>
              <a:p>
                <a:r>
                  <a:rPr lang="en-US" sz="1200" b="1" dirty="0" smtClean="0">
                    <a:ln>
                      <a:solidFill>
                        <a:schemeClr val="bg1"/>
                      </a:solidFill>
                    </a:ln>
                    <a:solidFill>
                      <a:srgbClr val="FFFFFF"/>
                    </a:solidFill>
                  </a:rPr>
                  <a:t>Deceased</a:t>
                </a:r>
                <a:endParaRPr lang="en-US" sz="1200" b="1" dirty="0">
                  <a:ln>
                    <a:solidFill>
                      <a:schemeClr val="bg1"/>
                    </a:solidFill>
                  </a:ln>
                  <a:solidFill>
                    <a:srgbClr val="FFFFFF"/>
                  </a:solidFill>
                </a:endParaRPr>
              </a:p>
            </p:txBody>
          </p:sp>
        </p:grpSp>
        <p:grpSp>
          <p:nvGrpSpPr>
            <p:cNvPr id="24" name="Group 23"/>
            <p:cNvGrpSpPr/>
            <p:nvPr/>
          </p:nvGrpSpPr>
          <p:grpSpPr>
            <a:xfrm>
              <a:off x="6708301" y="1792381"/>
              <a:ext cx="1052988" cy="941847"/>
              <a:chOff x="1687728" y="2361935"/>
              <a:chExt cx="1052988" cy="941847"/>
            </a:xfrm>
          </p:grpSpPr>
          <p:pic>
            <p:nvPicPr>
              <p:cNvPr id="50" name="Picture 49"/>
              <p:cNvPicPr>
                <a:picLocks noChangeAspect="1"/>
              </p:cNvPicPr>
              <p:nvPr/>
            </p:nvPicPr>
            <p:blipFill>
              <a:blip r:embed="rId5"/>
              <a:stretch>
                <a:fillRect/>
              </a:stretch>
            </p:blipFill>
            <p:spPr>
              <a:xfrm>
                <a:off x="1687728" y="2361935"/>
                <a:ext cx="800734" cy="941847"/>
              </a:xfrm>
              <a:prstGeom prst="rect">
                <a:avLst/>
              </a:prstGeom>
            </p:spPr>
          </p:pic>
          <p:sp>
            <p:nvSpPr>
              <p:cNvPr id="51" name="TextBox 50"/>
              <p:cNvSpPr txBox="1"/>
              <p:nvPr/>
            </p:nvSpPr>
            <p:spPr>
              <a:xfrm rot="1412332">
                <a:off x="1754971" y="2830129"/>
                <a:ext cx="985745" cy="276999"/>
              </a:xfrm>
              <a:prstGeom prst="rect">
                <a:avLst/>
              </a:prstGeom>
              <a:noFill/>
            </p:spPr>
            <p:txBody>
              <a:bodyPr wrap="square" rtlCol="0">
                <a:spAutoFit/>
              </a:bodyPr>
              <a:lstStyle/>
              <a:p>
                <a:r>
                  <a:rPr lang="en-US" sz="1200" b="1" dirty="0" smtClean="0">
                    <a:ln>
                      <a:solidFill>
                        <a:schemeClr val="bg1"/>
                      </a:solidFill>
                    </a:ln>
                    <a:solidFill>
                      <a:srgbClr val="FFFFFF"/>
                    </a:solidFill>
                  </a:rPr>
                  <a:t>Deceased</a:t>
                </a:r>
                <a:endParaRPr lang="en-US" sz="1200" b="1" dirty="0">
                  <a:ln>
                    <a:solidFill>
                      <a:schemeClr val="bg1"/>
                    </a:solidFill>
                  </a:ln>
                  <a:solidFill>
                    <a:srgbClr val="FFFFFF"/>
                  </a:solidFill>
                </a:endParaRPr>
              </a:p>
            </p:txBody>
          </p:sp>
        </p:grpSp>
        <p:grpSp>
          <p:nvGrpSpPr>
            <p:cNvPr id="25" name="Group 24"/>
            <p:cNvGrpSpPr/>
            <p:nvPr/>
          </p:nvGrpSpPr>
          <p:grpSpPr>
            <a:xfrm>
              <a:off x="7821936" y="3198298"/>
              <a:ext cx="829315" cy="855311"/>
              <a:chOff x="2801363" y="3767852"/>
              <a:chExt cx="829315" cy="855311"/>
            </a:xfrm>
          </p:grpSpPr>
          <p:pic>
            <p:nvPicPr>
              <p:cNvPr id="47" name="Picture 46"/>
              <p:cNvPicPr>
                <a:picLocks noChangeAspect="1"/>
              </p:cNvPicPr>
              <p:nvPr/>
            </p:nvPicPr>
            <p:blipFill>
              <a:blip r:embed="rId6"/>
              <a:stretch>
                <a:fillRect/>
              </a:stretch>
            </p:blipFill>
            <p:spPr>
              <a:xfrm>
                <a:off x="2801363" y="3767852"/>
                <a:ext cx="829315" cy="855311"/>
              </a:xfrm>
              <a:prstGeom prst="rect">
                <a:avLst/>
              </a:prstGeom>
            </p:spPr>
          </p:pic>
          <p:sp>
            <p:nvSpPr>
              <p:cNvPr id="48" name="TextBox 47"/>
              <p:cNvSpPr txBox="1"/>
              <p:nvPr/>
            </p:nvSpPr>
            <p:spPr>
              <a:xfrm>
                <a:off x="2902556" y="4366072"/>
                <a:ext cx="709499" cy="246221"/>
              </a:xfrm>
              <a:prstGeom prst="rect">
                <a:avLst/>
              </a:prstGeom>
              <a:noFill/>
            </p:spPr>
            <p:txBody>
              <a:bodyPr wrap="square" rtlCol="0">
                <a:spAutoFit/>
              </a:bodyPr>
              <a:lstStyle/>
              <a:p>
                <a:r>
                  <a:rPr lang="en-US" sz="1000" b="1" dirty="0" smtClean="0">
                    <a:solidFill>
                      <a:srgbClr val="FFFFFF"/>
                    </a:solidFill>
                  </a:rPr>
                  <a:t>Ron - 63</a:t>
                </a:r>
                <a:endParaRPr lang="en-US" sz="1000" b="1" dirty="0">
                  <a:solidFill>
                    <a:srgbClr val="FFFFFF"/>
                  </a:solidFill>
                </a:endParaRPr>
              </a:p>
            </p:txBody>
          </p:sp>
        </p:grpSp>
        <p:grpSp>
          <p:nvGrpSpPr>
            <p:cNvPr id="26" name="Group 25"/>
            <p:cNvGrpSpPr/>
            <p:nvPr/>
          </p:nvGrpSpPr>
          <p:grpSpPr>
            <a:xfrm>
              <a:off x="7337655" y="4626296"/>
              <a:ext cx="1112792" cy="891090"/>
              <a:chOff x="2317082" y="5195850"/>
              <a:chExt cx="1112792" cy="891090"/>
            </a:xfrm>
          </p:grpSpPr>
          <p:pic>
            <p:nvPicPr>
              <p:cNvPr id="44" name="Picture 43"/>
              <p:cNvPicPr>
                <a:picLocks noChangeAspect="1"/>
              </p:cNvPicPr>
              <p:nvPr/>
            </p:nvPicPr>
            <p:blipFill rotWithShape="1">
              <a:blip r:embed="rId7"/>
              <a:srcRect l="11945" t="8960" r="12085"/>
              <a:stretch/>
            </p:blipFill>
            <p:spPr>
              <a:xfrm>
                <a:off x="2317082" y="5195850"/>
                <a:ext cx="931980" cy="891090"/>
              </a:xfrm>
              <a:prstGeom prst="rect">
                <a:avLst/>
              </a:prstGeom>
            </p:spPr>
          </p:pic>
          <p:sp>
            <p:nvSpPr>
              <p:cNvPr id="45" name="TextBox 44"/>
              <p:cNvSpPr txBox="1"/>
              <p:nvPr/>
            </p:nvSpPr>
            <p:spPr>
              <a:xfrm>
                <a:off x="2464237" y="5775044"/>
                <a:ext cx="965637" cy="246221"/>
              </a:xfrm>
              <a:prstGeom prst="rect">
                <a:avLst/>
              </a:prstGeom>
              <a:noFill/>
            </p:spPr>
            <p:txBody>
              <a:bodyPr wrap="square" rtlCol="0">
                <a:spAutoFit/>
              </a:bodyPr>
              <a:lstStyle/>
              <a:p>
                <a:r>
                  <a:rPr lang="en-US" sz="1000" b="1" dirty="0" smtClean="0">
                    <a:solidFill>
                      <a:srgbClr val="FFFFFF"/>
                    </a:solidFill>
                  </a:rPr>
                  <a:t>Jean - 40</a:t>
                </a:r>
                <a:endParaRPr lang="en-US" sz="1000" b="1" dirty="0">
                  <a:solidFill>
                    <a:srgbClr val="FFFFFF"/>
                  </a:solidFill>
                </a:endParaRPr>
              </a:p>
            </p:txBody>
          </p:sp>
        </p:grpSp>
        <p:grpSp>
          <p:nvGrpSpPr>
            <p:cNvPr id="27" name="Group 26"/>
            <p:cNvGrpSpPr/>
            <p:nvPr/>
          </p:nvGrpSpPr>
          <p:grpSpPr>
            <a:xfrm>
              <a:off x="5176438" y="4597923"/>
              <a:ext cx="978270" cy="853789"/>
              <a:chOff x="155865" y="5167477"/>
              <a:chExt cx="978270" cy="853789"/>
            </a:xfrm>
          </p:grpSpPr>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865" y="5167477"/>
                <a:ext cx="793247" cy="840021"/>
              </a:xfrm>
              <a:prstGeom prst="rect">
                <a:avLst/>
              </a:prstGeom>
            </p:spPr>
          </p:pic>
          <p:sp>
            <p:nvSpPr>
              <p:cNvPr id="42" name="TextBox 41"/>
              <p:cNvSpPr txBox="1"/>
              <p:nvPr/>
            </p:nvSpPr>
            <p:spPr>
              <a:xfrm>
                <a:off x="206719" y="5775045"/>
                <a:ext cx="927416" cy="246221"/>
              </a:xfrm>
              <a:prstGeom prst="rect">
                <a:avLst/>
              </a:prstGeom>
              <a:noFill/>
            </p:spPr>
            <p:txBody>
              <a:bodyPr wrap="square" rtlCol="0">
                <a:spAutoFit/>
              </a:bodyPr>
              <a:lstStyle/>
              <a:p>
                <a:r>
                  <a:rPr lang="en-US" sz="1000" b="1" dirty="0" smtClean="0">
                    <a:solidFill>
                      <a:srgbClr val="FFFFFF"/>
                    </a:solidFill>
                  </a:rPr>
                  <a:t>Holly - 35</a:t>
                </a:r>
                <a:endParaRPr lang="en-US" sz="1000" b="1" dirty="0">
                  <a:solidFill>
                    <a:srgbClr val="FFFFFF"/>
                  </a:solidFill>
                </a:endParaRPr>
              </a:p>
            </p:txBody>
          </p:sp>
        </p:grpSp>
        <p:grpSp>
          <p:nvGrpSpPr>
            <p:cNvPr id="28" name="Group 27"/>
            <p:cNvGrpSpPr/>
            <p:nvPr/>
          </p:nvGrpSpPr>
          <p:grpSpPr>
            <a:xfrm>
              <a:off x="6080926" y="4533151"/>
              <a:ext cx="968459" cy="918561"/>
              <a:chOff x="1060353" y="5102705"/>
              <a:chExt cx="968459" cy="918561"/>
            </a:xfrm>
          </p:grpSpPr>
          <p:pic>
            <p:nvPicPr>
              <p:cNvPr id="38" name="Picture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353" y="5102705"/>
                <a:ext cx="968459" cy="910915"/>
              </a:xfrm>
              <a:prstGeom prst="rect">
                <a:avLst/>
              </a:prstGeom>
            </p:spPr>
          </p:pic>
          <p:sp>
            <p:nvSpPr>
              <p:cNvPr id="39" name="TextBox 38"/>
              <p:cNvSpPr txBox="1"/>
              <p:nvPr/>
            </p:nvSpPr>
            <p:spPr>
              <a:xfrm>
                <a:off x="1159387" y="5775045"/>
                <a:ext cx="844172" cy="246221"/>
              </a:xfrm>
              <a:prstGeom prst="rect">
                <a:avLst/>
              </a:prstGeom>
              <a:noFill/>
            </p:spPr>
            <p:txBody>
              <a:bodyPr wrap="square" rtlCol="0">
                <a:spAutoFit/>
              </a:bodyPr>
              <a:lstStyle/>
              <a:p>
                <a:r>
                  <a:rPr lang="en-US" sz="1000" b="1" dirty="0" smtClean="0">
                    <a:solidFill>
                      <a:srgbClr val="FFFFFF"/>
                    </a:solidFill>
                  </a:rPr>
                  <a:t>Jenny - 35</a:t>
                </a:r>
                <a:endParaRPr lang="en-US" sz="1000" b="1" dirty="0">
                  <a:solidFill>
                    <a:srgbClr val="FFFFFF"/>
                  </a:solidFill>
                </a:endParaRPr>
              </a:p>
            </p:txBody>
          </p:sp>
        </p:grpSp>
        <p:grpSp>
          <p:nvGrpSpPr>
            <p:cNvPr id="29" name="Group 28"/>
            <p:cNvGrpSpPr/>
            <p:nvPr/>
          </p:nvGrpSpPr>
          <p:grpSpPr>
            <a:xfrm>
              <a:off x="5171987" y="3200122"/>
              <a:ext cx="1341119" cy="1003599"/>
              <a:chOff x="151414" y="3769676"/>
              <a:chExt cx="1341119" cy="1003599"/>
            </a:xfrm>
          </p:grpSpPr>
          <p:pic>
            <p:nvPicPr>
              <p:cNvPr id="34" name="Picture 33"/>
              <p:cNvPicPr>
                <a:picLocks noChangeAspect="1"/>
              </p:cNvPicPr>
              <p:nvPr/>
            </p:nvPicPr>
            <p:blipFill>
              <a:blip r:embed="rId10"/>
              <a:stretch>
                <a:fillRect/>
              </a:stretch>
            </p:blipFill>
            <p:spPr>
              <a:xfrm>
                <a:off x="685800" y="3769676"/>
                <a:ext cx="806733" cy="832445"/>
              </a:xfrm>
              <a:prstGeom prst="rect">
                <a:avLst/>
              </a:prstGeom>
            </p:spPr>
          </p:pic>
          <p:sp>
            <p:nvSpPr>
              <p:cNvPr id="35" name="TextBox 34"/>
              <p:cNvSpPr txBox="1"/>
              <p:nvPr/>
            </p:nvSpPr>
            <p:spPr>
              <a:xfrm>
                <a:off x="176855" y="4342388"/>
                <a:ext cx="821597" cy="430887"/>
              </a:xfrm>
              <a:prstGeom prst="rect">
                <a:avLst/>
              </a:prstGeom>
              <a:noFill/>
            </p:spPr>
            <p:txBody>
              <a:bodyPr wrap="square" rtlCol="0">
                <a:spAutoFit/>
              </a:bodyPr>
              <a:lstStyle/>
              <a:p>
                <a:r>
                  <a:rPr lang="en-US" sz="1100" b="1" dirty="0" smtClean="0">
                    <a:solidFill>
                      <a:schemeClr val="accent1"/>
                    </a:solidFill>
                  </a:rPr>
                  <a:t>Br Ca - 49</a:t>
                </a:r>
                <a:endParaRPr lang="en-US" sz="1100" b="1" dirty="0">
                  <a:solidFill>
                    <a:schemeClr val="accent1"/>
                  </a:solidFill>
                </a:endParaRPr>
              </a:p>
            </p:txBody>
          </p:sp>
          <p:sp>
            <p:nvSpPr>
              <p:cNvPr id="37" name="TextBox 36"/>
              <p:cNvSpPr txBox="1"/>
              <p:nvPr/>
            </p:nvSpPr>
            <p:spPr>
              <a:xfrm>
                <a:off x="151414" y="3866744"/>
                <a:ext cx="709499" cy="430887"/>
              </a:xfrm>
              <a:prstGeom prst="rect">
                <a:avLst/>
              </a:prstGeom>
              <a:noFill/>
            </p:spPr>
            <p:txBody>
              <a:bodyPr wrap="square" rtlCol="0">
                <a:spAutoFit/>
              </a:bodyPr>
              <a:lstStyle/>
              <a:p>
                <a:r>
                  <a:rPr lang="en-US" sz="1100" b="1" dirty="0" smtClean="0">
                    <a:solidFill>
                      <a:schemeClr val="accent1"/>
                    </a:solidFill>
                  </a:rPr>
                  <a:t>June 60yo</a:t>
                </a:r>
                <a:endParaRPr lang="en-US" sz="1100" b="1" dirty="0">
                  <a:solidFill>
                    <a:schemeClr val="accent1"/>
                  </a:solidFill>
                </a:endParaRPr>
              </a:p>
            </p:txBody>
          </p:sp>
        </p:grpSp>
        <p:grpSp>
          <p:nvGrpSpPr>
            <p:cNvPr id="30" name="Group 29"/>
            <p:cNvGrpSpPr/>
            <p:nvPr/>
          </p:nvGrpSpPr>
          <p:grpSpPr>
            <a:xfrm>
              <a:off x="6486690" y="3083299"/>
              <a:ext cx="1243955" cy="1200554"/>
              <a:chOff x="1466117" y="3652853"/>
              <a:chExt cx="1243955" cy="1200554"/>
            </a:xfrm>
          </p:grpSpPr>
          <p:sp>
            <p:nvSpPr>
              <p:cNvPr id="31" name="TextBox 30"/>
              <p:cNvSpPr txBox="1"/>
              <p:nvPr/>
            </p:nvSpPr>
            <p:spPr>
              <a:xfrm>
                <a:off x="1466117" y="4591797"/>
                <a:ext cx="1243955" cy="261610"/>
              </a:xfrm>
              <a:prstGeom prst="rect">
                <a:avLst/>
              </a:prstGeom>
              <a:noFill/>
            </p:spPr>
            <p:txBody>
              <a:bodyPr wrap="square" rtlCol="0">
                <a:spAutoFit/>
              </a:bodyPr>
              <a:lstStyle/>
              <a:p>
                <a:pPr algn="ctr"/>
                <a:r>
                  <a:rPr lang="en-US" sz="1100" b="1" dirty="0" err="1">
                    <a:solidFill>
                      <a:schemeClr val="accent1"/>
                    </a:solidFill>
                  </a:rPr>
                  <a:t>P</a:t>
                </a:r>
                <a:r>
                  <a:rPr lang="en-US" sz="1100" b="1" dirty="0" err="1" smtClean="0">
                    <a:solidFill>
                      <a:schemeClr val="accent1"/>
                    </a:solidFill>
                  </a:rPr>
                  <a:t>r</a:t>
                </a:r>
                <a:r>
                  <a:rPr lang="en-US" sz="1100" b="1" dirty="0" smtClean="0">
                    <a:solidFill>
                      <a:schemeClr val="accent1"/>
                    </a:solidFill>
                  </a:rPr>
                  <a:t> Ca - 67 </a:t>
                </a:r>
                <a:endParaRPr lang="en-US" sz="1100" b="1" dirty="0">
                  <a:solidFill>
                    <a:schemeClr val="accent1"/>
                  </a:solidFill>
                </a:endParaRPr>
              </a:p>
            </p:txBody>
          </p:sp>
          <p:pic>
            <p:nvPicPr>
              <p:cNvPr id="32" name="Content Placeholder 4"/>
              <p:cNvPicPr>
                <a:picLocks noChangeAspect="1"/>
              </p:cNvPicPr>
              <p:nvPr/>
            </p:nvPicPr>
            <p:blipFill rotWithShape="1">
              <a:blip r:embed="rId11" cstate="print">
                <a:extLst>
                  <a:ext uri="{28A0092B-C50C-407E-A947-70E740481C1C}">
                    <a14:useLocalDpi xmlns:a14="http://schemas.microsoft.com/office/drawing/2010/main" val="0"/>
                  </a:ext>
                </a:extLst>
              </a:blip>
              <a:srcRect l="7966" t="14071" r="49545" b="54269"/>
              <a:stretch/>
            </p:blipFill>
            <p:spPr>
              <a:xfrm>
                <a:off x="1787299" y="3652853"/>
                <a:ext cx="820437" cy="922990"/>
              </a:xfrm>
              <a:prstGeom prst="rect">
                <a:avLst/>
              </a:prstGeom>
              <a:effectLst>
                <a:outerShdw blurRad="50800" dist="38100" dir="13500000" algn="br" rotWithShape="0">
                  <a:prstClr val="black">
                    <a:alpha val="40000"/>
                  </a:prstClr>
                </a:outerShdw>
              </a:effectLst>
            </p:spPr>
          </p:pic>
        </p:grpSp>
      </p:grpSp>
      <p:graphicFrame>
        <p:nvGraphicFramePr>
          <p:cNvPr id="49" name="Table 48"/>
          <p:cNvGraphicFramePr>
            <a:graphicFrameLocks noGrp="1"/>
          </p:cNvGraphicFramePr>
          <p:nvPr>
            <p:extLst>
              <p:ext uri="{D42A27DB-BD31-4B8C-83A1-F6EECF244321}">
                <p14:modId xmlns:p14="http://schemas.microsoft.com/office/powerpoint/2010/main" val="889819870"/>
              </p:ext>
            </p:extLst>
          </p:nvPr>
        </p:nvGraphicFramePr>
        <p:xfrm>
          <a:off x="971344" y="1476507"/>
          <a:ext cx="3691698" cy="2595876"/>
        </p:xfrm>
        <a:graphic>
          <a:graphicData uri="http://schemas.openxmlformats.org/drawingml/2006/table">
            <a:tbl>
              <a:tblPr firstRow="1" bandRow="1">
                <a:tableStyleId>{5C22544A-7EE6-4342-B048-85BDC9FD1C3A}</a:tableStyleId>
              </a:tblPr>
              <a:tblGrid>
                <a:gridCol w="3691698">
                  <a:extLst>
                    <a:ext uri="{9D8B030D-6E8A-4147-A177-3AD203B41FA5}">
                      <a16:colId xmlns:a16="http://schemas.microsoft.com/office/drawing/2014/main" val="20000"/>
                    </a:ext>
                  </a:extLst>
                </a:gridCol>
              </a:tblGrid>
              <a:tr h="421392">
                <a:tc>
                  <a:txBody>
                    <a:bodyPr/>
                    <a:lstStyle/>
                    <a:p>
                      <a:pPr algn="ctr"/>
                      <a:r>
                        <a:rPr lang="en-US" sz="2400" dirty="0" smtClean="0">
                          <a:solidFill>
                            <a:srgbClr val="FFFFFF"/>
                          </a:solidFill>
                        </a:rPr>
                        <a:t>Gene</a:t>
                      </a:r>
                    </a:p>
                  </a:txBody>
                  <a:tcPr/>
                </a:tc>
                <a:extLst>
                  <a:ext uri="{0D108BD9-81ED-4DB2-BD59-A6C34878D82A}">
                    <a16:rowId xmlns:a16="http://schemas.microsoft.com/office/drawing/2014/main" val="10000"/>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Patient Age:</a:t>
                      </a:r>
                      <a:r>
                        <a:rPr lang="en-US" sz="1800" dirty="0" smtClean="0"/>
                        <a:t> 67</a:t>
                      </a:r>
                    </a:p>
                  </a:txBody>
                  <a:tcPr/>
                </a:tc>
                <a:extLst>
                  <a:ext uri="{0D108BD9-81ED-4DB2-BD59-A6C34878D82A}">
                    <a16:rowId xmlns:a16="http://schemas.microsoft.com/office/drawing/2014/main" val="10001"/>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Clinical Stage:</a:t>
                      </a:r>
                      <a:r>
                        <a:rPr lang="en-US" sz="1800" dirty="0" smtClean="0"/>
                        <a:t> T1c</a:t>
                      </a:r>
                    </a:p>
                  </a:txBody>
                  <a:tcPr/>
                </a:tc>
                <a:extLst>
                  <a:ext uri="{0D108BD9-81ED-4DB2-BD59-A6C34878D82A}">
                    <a16:rowId xmlns:a16="http://schemas.microsoft.com/office/drawing/2014/main" val="10002"/>
                  </a:ext>
                </a:extLst>
              </a:tr>
              <a:tr h="374649">
                <a:tc>
                  <a:txBody>
                    <a:bodyPr/>
                    <a:lstStyle/>
                    <a:p>
                      <a:r>
                        <a:rPr lang="en-US" sz="1800" b="1" dirty="0" smtClean="0"/>
                        <a:t>PSA prior to Biopsy: </a:t>
                      </a:r>
                      <a:r>
                        <a:rPr lang="en-US" sz="1800" b="0" dirty="0" smtClean="0"/>
                        <a:t>6.3</a:t>
                      </a:r>
                      <a:endParaRPr lang="en-US" sz="1800" dirty="0" smtClean="0"/>
                    </a:p>
                  </a:txBody>
                  <a:tcPr/>
                </a:tc>
                <a:extLst>
                  <a:ext uri="{0D108BD9-81ED-4DB2-BD59-A6C34878D82A}">
                    <a16:rowId xmlns:a16="http://schemas.microsoft.com/office/drawing/2014/main" val="10003"/>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Gleason Score: </a:t>
                      </a:r>
                      <a:r>
                        <a:rPr lang="en-US" sz="1800" b="0" dirty="0" smtClean="0"/>
                        <a:t>3</a:t>
                      </a:r>
                      <a:r>
                        <a:rPr lang="en-US" sz="1800" dirty="0" smtClean="0"/>
                        <a:t> + 4 = 7</a:t>
                      </a:r>
                    </a:p>
                  </a:txBody>
                  <a:tcPr/>
                </a:tc>
                <a:extLst>
                  <a:ext uri="{0D108BD9-81ED-4DB2-BD59-A6C34878D82A}">
                    <a16:rowId xmlns:a16="http://schemas.microsoft.com/office/drawing/2014/main" val="10004"/>
                  </a:ext>
                </a:extLst>
              </a:tr>
              <a:tr h="384796">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AUA Risk Classification: </a:t>
                      </a:r>
                      <a:r>
                        <a:rPr lang="en-US" sz="1800" b="0" dirty="0" smtClean="0"/>
                        <a:t>Favorable</a:t>
                      </a:r>
                      <a:r>
                        <a:rPr lang="en-US" sz="1800" b="0" baseline="0" dirty="0" smtClean="0"/>
                        <a:t> </a:t>
                      </a:r>
                      <a:r>
                        <a:rPr lang="en-US" sz="1800" b="0" dirty="0" smtClean="0"/>
                        <a:t>Intermediate</a:t>
                      </a:r>
                    </a:p>
                  </a:txBody>
                  <a:tcPr/>
                </a:tc>
                <a:extLst>
                  <a:ext uri="{0D108BD9-81ED-4DB2-BD59-A6C34878D82A}">
                    <a16:rowId xmlns:a16="http://schemas.microsoft.com/office/drawing/2014/main" val="10005"/>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102803952"/>
              </p:ext>
            </p:extLst>
          </p:nvPr>
        </p:nvGraphicFramePr>
        <p:xfrm>
          <a:off x="962215" y="4343401"/>
          <a:ext cx="3679224" cy="1767840"/>
        </p:xfrm>
        <a:graphic>
          <a:graphicData uri="http://schemas.openxmlformats.org/drawingml/2006/table">
            <a:tbl>
              <a:tblPr firstRow="1" bandRow="1">
                <a:tableStyleId>{5C22544A-7EE6-4342-B048-85BDC9FD1C3A}</a:tableStyleId>
              </a:tblPr>
              <a:tblGrid>
                <a:gridCol w="1226408">
                  <a:extLst>
                    <a:ext uri="{9D8B030D-6E8A-4147-A177-3AD203B41FA5}">
                      <a16:colId xmlns:a16="http://schemas.microsoft.com/office/drawing/2014/main" val="20000"/>
                    </a:ext>
                  </a:extLst>
                </a:gridCol>
                <a:gridCol w="1226408">
                  <a:extLst>
                    <a:ext uri="{9D8B030D-6E8A-4147-A177-3AD203B41FA5}">
                      <a16:colId xmlns:a16="http://schemas.microsoft.com/office/drawing/2014/main" val="20001"/>
                    </a:ext>
                  </a:extLst>
                </a:gridCol>
                <a:gridCol w="1226408">
                  <a:extLst>
                    <a:ext uri="{9D8B030D-6E8A-4147-A177-3AD203B41FA5}">
                      <a16:colId xmlns:a16="http://schemas.microsoft.com/office/drawing/2014/main" val="20002"/>
                    </a:ext>
                  </a:extLst>
                </a:gridCol>
              </a:tblGrid>
              <a:tr h="334897">
                <a:tc gridSpan="3">
                  <a:txBody>
                    <a:bodyPr/>
                    <a:lstStyle/>
                    <a:p>
                      <a:pPr algn="ctr"/>
                      <a:r>
                        <a:rPr lang="en-US" sz="2000" dirty="0" smtClean="0">
                          <a:solidFill>
                            <a:srgbClr val="FFFFFF"/>
                          </a:solidFill>
                        </a:rPr>
                        <a:t>Family History</a:t>
                      </a:r>
                      <a:endParaRPr lang="en-US" sz="2000" dirty="0">
                        <a:solidFill>
                          <a:srgbClr val="FFFFFF"/>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0709">
                <a:tc>
                  <a:txBody>
                    <a:bodyPr/>
                    <a:lstStyle/>
                    <a:p>
                      <a:pPr algn="ctr"/>
                      <a:r>
                        <a:rPr lang="en-US" sz="1800" b="1" dirty="0" smtClean="0"/>
                        <a:t>Relative</a:t>
                      </a:r>
                      <a:endParaRPr lang="en-US" sz="1800" b="1" dirty="0"/>
                    </a:p>
                  </a:txBody>
                  <a:tcPr/>
                </a:tc>
                <a:tc>
                  <a:txBody>
                    <a:bodyPr/>
                    <a:lstStyle/>
                    <a:p>
                      <a:pPr algn="ctr"/>
                      <a:r>
                        <a:rPr lang="en-US" sz="1800" b="1" dirty="0" smtClean="0"/>
                        <a:t>Cancer Site</a:t>
                      </a:r>
                      <a:endParaRPr lang="en-US" sz="1800" b="1" dirty="0"/>
                    </a:p>
                  </a:txBody>
                  <a:tcPr/>
                </a:tc>
                <a:tc>
                  <a:txBody>
                    <a:bodyPr/>
                    <a:lstStyle/>
                    <a:p>
                      <a:pPr algn="ctr"/>
                      <a:r>
                        <a:rPr lang="en-US" sz="1800" b="1" dirty="0" smtClean="0"/>
                        <a:t>Age of DX</a:t>
                      </a:r>
                      <a:endParaRPr lang="en-US" sz="1800" b="1" dirty="0"/>
                    </a:p>
                  </a:txBody>
                  <a:tcPr/>
                </a:tc>
                <a:extLst>
                  <a:ext uri="{0D108BD9-81ED-4DB2-BD59-A6C34878D82A}">
                    <a16:rowId xmlns:a16="http://schemas.microsoft.com/office/drawing/2014/main" val="10001"/>
                  </a:ext>
                </a:extLst>
              </a:tr>
              <a:tr h="334897">
                <a:tc>
                  <a:txBody>
                    <a:bodyPr/>
                    <a:lstStyle/>
                    <a:p>
                      <a:pPr algn="ctr"/>
                      <a:r>
                        <a:rPr lang="en-US" sz="1800" b="0" dirty="0" smtClean="0"/>
                        <a:t>Father</a:t>
                      </a:r>
                      <a:endParaRPr lang="en-US" sz="1800" b="0" dirty="0"/>
                    </a:p>
                  </a:txBody>
                  <a:tcPr/>
                </a:tc>
                <a:tc>
                  <a:txBody>
                    <a:bodyPr/>
                    <a:lstStyle/>
                    <a:p>
                      <a:pPr algn="ctr"/>
                      <a:r>
                        <a:rPr lang="en-US" sz="1800" dirty="0" smtClean="0"/>
                        <a:t>Prostate</a:t>
                      </a:r>
                      <a:endParaRPr lang="en-US" sz="1800" dirty="0"/>
                    </a:p>
                  </a:txBody>
                  <a:tcPr/>
                </a:tc>
                <a:tc>
                  <a:txBody>
                    <a:bodyPr/>
                    <a:lstStyle/>
                    <a:p>
                      <a:pPr algn="ctr"/>
                      <a:r>
                        <a:rPr lang="en-US" sz="1800" dirty="0" smtClean="0"/>
                        <a:t>63</a:t>
                      </a:r>
                      <a:endParaRPr lang="en-US" sz="1800" dirty="0"/>
                    </a:p>
                  </a:txBody>
                  <a:tcPr/>
                </a:tc>
                <a:extLst>
                  <a:ext uri="{0D108BD9-81ED-4DB2-BD59-A6C34878D82A}">
                    <a16:rowId xmlns:a16="http://schemas.microsoft.com/office/drawing/2014/main" val="10002"/>
                  </a:ext>
                </a:extLst>
              </a:tr>
              <a:tr h="334897">
                <a:tc>
                  <a:txBody>
                    <a:bodyPr/>
                    <a:lstStyle/>
                    <a:p>
                      <a:pPr algn="ctr"/>
                      <a:r>
                        <a:rPr lang="en-US" sz="1800" b="0" dirty="0" smtClean="0"/>
                        <a:t>Sister</a:t>
                      </a:r>
                      <a:endParaRPr lang="en-US" sz="1800" b="0" dirty="0"/>
                    </a:p>
                  </a:txBody>
                  <a:tcPr/>
                </a:tc>
                <a:tc>
                  <a:txBody>
                    <a:bodyPr/>
                    <a:lstStyle/>
                    <a:p>
                      <a:pPr algn="ctr"/>
                      <a:r>
                        <a:rPr lang="en-US" sz="1800" dirty="0" smtClean="0"/>
                        <a:t>Breast</a:t>
                      </a:r>
                      <a:endParaRPr lang="en-US" sz="1800" dirty="0"/>
                    </a:p>
                  </a:txBody>
                  <a:tcPr/>
                </a:tc>
                <a:tc>
                  <a:txBody>
                    <a:bodyPr/>
                    <a:lstStyle/>
                    <a:p>
                      <a:pPr algn="ctr"/>
                      <a:r>
                        <a:rPr lang="en-US" sz="1800" dirty="0" smtClean="0"/>
                        <a:t>49</a:t>
                      </a:r>
                      <a:endParaRPr lang="en-US" sz="1800" dirty="0"/>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5227292" y="270875"/>
            <a:ext cx="3802199" cy="1323439"/>
          </a:xfrm>
          <a:prstGeom prst="rect">
            <a:avLst/>
          </a:prstGeom>
          <a:ln w="38100">
            <a:solidFill>
              <a:schemeClr val="accent1"/>
            </a:solidFill>
          </a:ln>
        </p:spPr>
        <p:txBody>
          <a:bodyPr wrap="square">
            <a:spAutoFit/>
          </a:bodyPr>
          <a:lstStyle/>
          <a:p>
            <a:pPr indent="-347472">
              <a:buClr>
                <a:srgbClr val="D0722F"/>
              </a:buClr>
            </a:pPr>
            <a:r>
              <a:rPr lang="en-US" sz="2000" dirty="0"/>
              <a:t>Based on recent studies and Gene’s family history, the urologist orders a multi-gene hereditary cancer test </a:t>
            </a:r>
            <a:endParaRPr lang="en-US" sz="2000" b="1" dirty="0"/>
          </a:p>
        </p:txBody>
      </p:sp>
      <p:pic>
        <p:nvPicPr>
          <p:cNvPr id="71" name="Picture 70"/>
          <p:cNvPicPr>
            <a:picLocks noChangeAspect="1"/>
          </p:cNvPicPr>
          <p:nvPr/>
        </p:nvPicPr>
        <p:blipFill>
          <a:blip r:embed="rId12"/>
          <a:stretch>
            <a:fillRect/>
          </a:stretch>
        </p:blipFill>
        <p:spPr>
          <a:xfrm rot="20893782">
            <a:off x="575545" y="334956"/>
            <a:ext cx="1301187" cy="1532687"/>
          </a:xfrm>
          <a:prstGeom prst="rect">
            <a:avLst/>
          </a:prstGeom>
          <a:effectLst>
            <a:outerShdw blurRad="50800" dist="38100" dir="8100000" algn="tr" rotWithShape="0">
              <a:prstClr val="black">
                <a:alpha val="40000"/>
              </a:prstClr>
            </a:outerShdw>
          </a:effectLst>
        </p:spPr>
      </p:pic>
      <p:pic>
        <p:nvPicPr>
          <p:cNvPr id="72" name="Picture 71"/>
          <p:cNvPicPr>
            <a:picLocks noChangeAspect="1"/>
          </p:cNvPicPr>
          <p:nvPr/>
        </p:nvPicPr>
        <p:blipFill>
          <a:blip r:embed="rId12"/>
          <a:stretch>
            <a:fillRect/>
          </a:stretch>
        </p:blipFill>
        <p:spPr>
          <a:xfrm>
            <a:off x="6765923" y="3771629"/>
            <a:ext cx="876823" cy="1001733"/>
          </a:xfrm>
          <a:prstGeom prst="rect">
            <a:avLst/>
          </a:prstGeom>
          <a:effectLst/>
        </p:spPr>
      </p:pic>
    </p:spTree>
    <p:extLst>
      <p:ext uri="{BB962C8B-B14F-4D97-AF65-F5344CB8AC3E}">
        <p14:creationId xmlns:p14="http://schemas.microsoft.com/office/powerpoint/2010/main" val="41895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78655" y="1735674"/>
            <a:ext cx="3887924" cy="5122326"/>
          </a:xfrm>
        </p:spPr>
        <p:txBody>
          <a:bodyPr>
            <a:noAutofit/>
          </a:bodyPr>
          <a:lstStyle/>
          <a:p>
            <a:pPr marL="274320" indent="-274320">
              <a:buClr>
                <a:srgbClr val="D0722F"/>
              </a:buClr>
            </a:pPr>
            <a:r>
              <a:rPr lang="en-US" sz="2400" dirty="0" smtClean="0"/>
              <a:t>Treatment Impact: </a:t>
            </a:r>
            <a:r>
              <a:rPr lang="en-US" sz="2200" dirty="0" smtClean="0"/>
              <a:t>Based </a:t>
            </a:r>
            <a:r>
              <a:rPr lang="en-US" sz="2200" dirty="0"/>
              <a:t>on studies that </a:t>
            </a:r>
            <a:r>
              <a:rPr lang="en-US" sz="2200" i="1" dirty="0"/>
              <a:t>BRCA</a:t>
            </a:r>
            <a:r>
              <a:rPr lang="en-US" sz="2200" dirty="0"/>
              <a:t>-associated prostate cancers are more </a:t>
            </a:r>
            <a:r>
              <a:rPr lang="en-US" sz="2200" dirty="0" smtClean="0"/>
              <a:t>likely to  be lethal, active surveillance may not be the best choice for Gene </a:t>
            </a:r>
          </a:p>
          <a:p>
            <a:pPr marL="681482" lvl="2" indent="-274320">
              <a:buClr>
                <a:srgbClr val="D0722F"/>
              </a:buClr>
            </a:pPr>
            <a:r>
              <a:rPr lang="en-US" sz="2000" dirty="0" smtClean="0"/>
              <a:t>Gene </a:t>
            </a:r>
            <a:r>
              <a:rPr lang="en-US" sz="2000" dirty="0"/>
              <a:t>and </a:t>
            </a:r>
            <a:r>
              <a:rPr lang="en-US" sz="2000" dirty="0" smtClean="0"/>
              <a:t>his urologist </a:t>
            </a:r>
            <a:r>
              <a:rPr lang="en-US" sz="2000" dirty="0"/>
              <a:t>agree on a radical </a:t>
            </a:r>
            <a:r>
              <a:rPr lang="en-US" sz="2000" dirty="0" smtClean="0"/>
              <a:t>prostatectomy</a:t>
            </a:r>
          </a:p>
          <a:p>
            <a:pPr marL="681482" lvl="2" indent="-274320">
              <a:buClr>
                <a:srgbClr val="D0722F"/>
              </a:buClr>
            </a:pPr>
            <a:r>
              <a:rPr lang="en-US" sz="2000" dirty="0" smtClean="0"/>
              <a:t>On the small chance Gene progresses to metastatic cancer, targeted therapies may be available based on BRCA status</a:t>
            </a:r>
          </a:p>
          <a:p>
            <a:pPr marL="274320" indent="-274320">
              <a:buNone/>
            </a:pPr>
            <a:endParaRPr lang="en-US" sz="2400" dirty="0"/>
          </a:p>
        </p:txBody>
      </p:sp>
      <p:sp>
        <p:nvSpPr>
          <p:cNvPr id="4" name="Title 3"/>
          <p:cNvSpPr>
            <a:spLocks noGrp="1"/>
          </p:cNvSpPr>
          <p:nvPr>
            <p:ph type="title"/>
          </p:nvPr>
        </p:nvSpPr>
        <p:spPr>
          <a:xfrm>
            <a:off x="5227092" y="273980"/>
            <a:ext cx="3429227" cy="1348739"/>
          </a:xfrm>
          <a:ln w="38100">
            <a:solidFill>
              <a:schemeClr val="accent1"/>
            </a:solidFill>
          </a:ln>
        </p:spPr>
        <p:txBody>
          <a:bodyPr>
            <a:noAutofit/>
          </a:bodyPr>
          <a:lstStyle/>
          <a:p>
            <a:r>
              <a:rPr lang="en-US" dirty="0" smtClean="0"/>
              <a:t>Gene has a mutation in </a:t>
            </a:r>
            <a:r>
              <a:rPr lang="en-US" i="1" dirty="0" smtClean="0"/>
              <a:t>BRCA2</a:t>
            </a:r>
            <a:r>
              <a:rPr lang="en-US" dirty="0" smtClean="0"/>
              <a:t> gene</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812" t="7246" r="8669" b="6728"/>
          <a:stretch/>
        </p:blipFill>
        <p:spPr>
          <a:xfrm>
            <a:off x="533400" y="228600"/>
            <a:ext cx="4545255" cy="624840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55269767"/>
              </p:ext>
            </p:extLst>
          </p:nvPr>
        </p:nvGraphicFramePr>
        <p:xfrm>
          <a:off x="971344" y="1476507"/>
          <a:ext cx="3691698" cy="2595876"/>
        </p:xfrm>
        <a:graphic>
          <a:graphicData uri="http://schemas.openxmlformats.org/drawingml/2006/table">
            <a:tbl>
              <a:tblPr firstRow="1" bandRow="1">
                <a:tableStyleId>{5C22544A-7EE6-4342-B048-85BDC9FD1C3A}</a:tableStyleId>
              </a:tblPr>
              <a:tblGrid>
                <a:gridCol w="3691698">
                  <a:extLst>
                    <a:ext uri="{9D8B030D-6E8A-4147-A177-3AD203B41FA5}">
                      <a16:colId xmlns:a16="http://schemas.microsoft.com/office/drawing/2014/main" val="20000"/>
                    </a:ext>
                  </a:extLst>
                </a:gridCol>
              </a:tblGrid>
              <a:tr h="421392">
                <a:tc>
                  <a:txBody>
                    <a:bodyPr/>
                    <a:lstStyle/>
                    <a:p>
                      <a:pPr algn="ctr"/>
                      <a:r>
                        <a:rPr lang="en-US" sz="2400" dirty="0" smtClean="0">
                          <a:solidFill>
                            <a:srgbClr val="FFFFFF"/>
                          </a:solidFill>
                        </a:rPr>
                        <a:t>Gene</a:t>
                      </a:r>
                    </a:p>
                  </a:txBody>
                  <a:tcPr/>
                </a:tc>
                <a:extLst>
                  <a:ext uri="{0D108BD9-81ED-4DB2-BD59-A6C34878D82A}">
                    <a16:rowId xmlns:a16="http://schemas.microsoft.com/office/drawing/2014/main" val="10000"/>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Patient Age:</a:t>
                      </a:r>
                      <a:r>
                        <a:rPr lang="en-US" sz="1800" dirty="0" smtClean="0"/>
                        <a:t> 67</a:t>
                      </a:r>
                    </a:p>
                  </a:txBody>
                  <a:tcPr/>
                </a:tc>
                <a:extLst>
                  <a:ext uri="{0D108BD9-81ED-4DB2-BD59-A6C34878D82A}">
                    <a16:rowId xmlns:a16="http://schemas.microsoft.com/office/drawing/2014/main" val="10001"/>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Clinical Stage:</a:t>
                      </a:r>
                      <a:r>
                        <a:rPr lang="en-US" sz="1800" dirty="0" smtClean="0"/>
                        <a:t> T1c</a:t>
                      </a:r>
                    </a:p>
                  </a:txBody>
                  <a:tcPr/>
                </a:tc>
                <a:extLst>
                  <a:ext uri="{0D108BD9-81ED-4DB2-BD59-A6C34878D82A}">
                    <a16:rowId xmlns:a16="http://schemas.microsoft.com/office/drawing/2014/main" val="10002"/>
                  </a:ext>
                </a:extLst>
              </a:tr>
              <a:tr h="374649">
                <a:tc>
                  <a:txBody>
                    <a:bodyPr/>
                    <a:lstStyle/>
                    <a:p>
                      <a:r>
                        <a:rPr lang="en-US" sz="1800" b="1" dirty="0" smtClean="0"/>
                        <a:t>PSA prior to Biopsy: </a:t>
                      </a:r>
                      <a:r>
                        <a:rPr lang="en-US" sz="1800" b="0" dirty="0" smtClean="0"/>
                        <a:t>6.3</a:t>
                      </a:r>
                      <a:endParaRPr lang="en-US" sz="1800" dirty="0" smtClean="0"/>
                    </a:p>
                  </a:txBody>
                  <a:tcPr/>
                </a:tc>
                <a:extLst>
                  <a:ext uri="{0D108BD9-81ED-4DB2-BD59-A6C34878D82A}">
                    <a16:rowId xmlns:a16="http://schemas.microsoft.com/office/drawing/2014/main" val="10003"/>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Gleason Score: </a:t>
                      </a:r>
                      <a:r>
                        <a:rPr lang="en-US" sz="1800" b="0" dirty="0" smtClean="0"/>
                        <a:t>3</a:t>
                      </a:r>
                      <a:r>
                        <a:rPr lang="en-US" sz="1800" dirty="0" smtClean="0"/>
                        <a:t> + 4 = 7</a:t>
                      </a:r>
                    </a:p>
                  </a:txBody>
                  <a:tcPr/>
                </a:tc>
                <a:extLst>
                  <a:ext uri="{0D108BD9-81ED-4DB2-BD59-A6C34878D82A}">
                    <a16:rowId xmlns:a16="http://schemas.microsoft.com/office/drawing/2014/main" val="10004"/>
                  </a:ext>
                </a:extLst>
              </a:tr>
              <a:tr h="384796">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AUA Risk Classification: </a:t>
                      </a:r>
                      <a:r>
                        <a:rPr lang="en-US" sz="1800" b="0" dirty="0" smtClean="0"/>
                        <a:t>Favorable</a:t>
                      </a:r>
                      <a:r>
                        <a:rPr lang="en-US" sz="1800" b="0" baseline="0" dirty="0" smtClean="0"/>
                        <a:t> </a:t>
                      </a:r>
                      <a:r>
                        <a:rPr lang="en-US" sz="1800" b="0" dirty="0" smtClean="0"/>
                        <a:t>Intermediate</a:t>
                      </a:r>
                    </a:p>
                  </a:txBody>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12915359"/>
              </p:ext>
            </p:extLst>
          </p:nvPr>
        </p:nvGraphicFramePr>
        <p:xfrm>
          <a:off x="962215" y="4343401"/>
          <a:ext cx="3679224" cy="1767840"/>
        </p:xfrm>
        <a:graphic>
          <a:graphicData uri="http://schemas.openxmlformats.org/drawingml/2006/table">
            <a:tbl>
              <a:tblPr firstRow="1" bandRow="1">
                <a:tableStyleId>{5C22544A-7EE6-4342-B048-85BDC9FD1C3A}</a:tableStyleId>
              </a:tblPr>
              <a:tblGrid>
                <a:gridCol w="1226408">
                  <a:extLst>
                    <a:ext uri="{9D8B030D-6E8A-4147-A177-3AD203B41FA5}">
                      <a16:colId xmlns:a16="http://schemas.microsoft.com/office/drawing/2014/main" val="20000"/>
                    </a:ext>
                  </a:extLst>
                </a:gridCol>
                <a:gridCol w="1226408">
                  <a:extLst>
                    <a:ext uri="{9D8B030D-6E8A-4147-A177-3AD203B41FA5}">
                      <a16:colId xmlns:a16="http://schemas.microsoft.com/office/drawing/2014/main" val="20001"/>
                    </a:ext>
                  </a:extLst>
                </a:gridCol>
                <a:gridCol w="1226408">
                  <a:extLst>
                    <a:ext uri="{9D8B030D-6E8A-4147-A177-3AD203B41FA5}">
                      <a16:colId xmlns:a16="http://schemas.microsoft.com/office/drawing/2014/main" val="20002"/>
                    </a:ext>
                  </a:extLst>
                </a:gridCol>
              </a:tblGrid>
              <a:tr h="334897">
                <a:tc gridSpan="3">
                  <a:txBody>
                    <a:bodyPr/>
                    <a:lstStyle/>
                    <a:p>
                      <a:pPr algn="ctr"/>
                      <a:r>
                        <a:rPr lang="en-US" sz="2000" dirty="0" smtClean="0">
                          <a:solidFill>
                            <a:srgbClr val="FFFFFF"/>
                          </a:solidFill>
                        </a:rPr>
                        <a:t>Family History</a:t>
                      </a:r>
                      <a:endParaRPr lang="en-US" sz="2000" dirty="0">
                        <a:solidFill>
                          <a:srgbClr val="FFFFFF"/>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0709">
                <a:tc>
                  <a:txBody>
                    <a:bodyPr/>
                    <a:lstStyle/>
                    <a:p>
                      <a:pPr algn="ctr"/>
                      <a:r>
                        <a:rPr lang="en-US" sz="1800" b="1" dirty="0" smtClean="0"/>
                        <a:t>Relative</a:t>
                      </a:r>
                      <a:endParaRPr lang="en-US" sz="1800" b="1" dirty="0"/>
                    </a:p>
                  </a:txBody>
                  <a:tcPr/>
                </a:tc>
                <a:tc>
                  <a:txBody>
                    <a:bodyPr/>
                    <a:lstStyle/>
                    <a:p>
                      <a:pPr algn="ctr"/>
                      <a:r>
                        <a:rPr lang="en-US" sz="1800" b="1" dirty="0" smtClean="0"/>
                        <a:t>Cancer Site</a:t>
                      </a:r>
                      <a:endParaRPr lang="en-US" sz="1800" b="1" dirty="0"/>
                    </a:p>
                  </a:txBody>
                  <a:tcPr/>
                </a:tc>
                <a:tc>
                  <a:txBody>
                    <a:bodyPr/>
                    <a:lstStyle/>
                    <a:p>
                      <a:pPr algn="ctr"/>
                      <a:r>
                        <a:rPr lang="en-US" sz="1800" b="1" dirty="0" smtClean="0"/>
                        <a:t>Age of DX</a:t>
                      </a:r>
                      <a:endParaRPr lang="en-US" sz="1800" b="1" dirty="0"/>
                    </a:p>
                  </a:txBody>
                  <a:tcPr/>
                </a:tc>
                <a:extLst>
                  <a:ext uri="{0D108BD9-81ED-4DB2-BD59-A6C34878D82A}">
                    <a16:rowId xmlns:a16="http://schemas.microsoft.com/office/drawing/2014/main" val="10001"/>
                  </a:ext>
                </a:extLst>
              </a:tr>
              <a:tr h="334897">
                <a:tc>
                  <a:txBody>
                    <a:bodyPr/>
                    <a:lstStyle/>
                    <a:p>
                      <a:pPr algn="ctr"/>
                      <a:r>
                        <a:rPr lang="en-US" sz="1800" b="0" dirty="0" smtClean="0"/>
                        <a:t>Father</a:t>
                      </a:r>
                      <a:endParaRPr lang="en-US" sz="1800" b="0" dirty="0"/>
                    </a:p>
                  </a:txBody>
                  <a:tcPr/>
                </a:tc>
                <a:tc>
                  <a:txBody>
                    <a:bodyPr/>
                    <a:lstStyle/>
                    <a:p>
                      <a:pPr algn="ctr"/>
                      <a:r>
                        <a:rPr lang="en-US" sz="1800" dirty="0" smtClean="0"/>
                        <a:t>Prostate</a:t>
                      </a:r>
                      <a:endParaRPr lang="en-US" sz="1800" dirty="0"/>
                    </a:p>
                  </a:txBody>
                  <a:tcPr/>
                </a:tc>
                <a:tc>
                  <a:txBody>
                    <a:bodyPr/>
                    <a:lstStyle/>
                    <a:p>
                      <a:pPr algn="ctr"/>
                      <a:r>
                        <a:rPr lang="en-US" sz="1800" dirty="0" smtClean="0"/>
                        <a:t>63</a:t>
                      </a:r>
                      <a:endParaRPr lang="en-US" sz="1800" dirty="0"/>
                    </a:p>
                  </a:txBody>
                  <a:tcPr/>
                </a:tc>
                <a:extLst>
                  <a:ext uri="{0D108BD9-81ED-4DB2-BD59-A6C34878D82A}">
                    <a16:rowId xmlns:a16="http://schemas.microsoft.com/office/drawing/2014/main" val="10002"/>
                  </a:ext>
                </a:extLst>
              </a:tr>
              <a:tr h="334897">
                <a:tc>
                  <a:txBody>
                    <a:bodyPr/>
                    <a:lstStyle/>
                    <a:p>
                      <a:pPr algn="ctr"/>
                      <a:r>
                        <a:rPr lang="en-US" sz="1800" b="0" dirty="0" smtClean="0"/>
                        <a:t>Sister</a:t>
                      </a:r>
                      <a:endParaRPr lang="en-US" sz="1800" b="0" dirty="0"/>
                    </a:p>
                  </a:txBody>
                  <a:tcPr/>
                </a:tc>
                <a:tc>
                  <a:txBody>
                    <a:bodyPr/>
                    <a:lstStyle/>
                    <a:p>
                      <a:pPr algn="ctr"/>
                      <a:r>
                        <a:rPr lang="en-US" sz="1800" dirty="0" smtClean="0"/>
                        <a:t>Breast</a:t>
                      </a:r>
                      <a:endParaRPr lang="en-US" sz="1800" dirty="0"/>
                    </a:p>
                  </a:txBody>
                  <a:tcPr/>
                </a:tc>
                <a:tc>
                  <a:txBody>
                    <a:bodyPr/>
                    <a:lstStyle/>
                    <a:p>
                      <a:pPr algn="ctr"/>
                      <a:r>
                        <a:rPr lang="en-US" sz="1800" dirty="0" smtClean="0"/>
                        <a:t>49</a:t>
                      </a:r>
                      <a:endParaRPr lang="en-US" sz="1800" dirty="0"/>
                    </a:p>
                  </a:txBody>
                  <a:tcPr/>
                </a:tc>
                <a:extLst>
                  <a:ext uri="{0D108BD9-81ED-4DB2-BD59-A6C34878D82A}">
                    <a16:rowId xmlns:a16="http://schemas.microsoft.com/office/drawing/2014/main" val="10003"/>
                  </a:ext>
                </a:extLst>
              </a:tr>
            </a:tbl>
          </a:graphicData>
        </a:graphic>
      </p:graphicFrame>
      <p:sp>
        <p:nvSpPr>
          <p:cNvPr id="13" name="Footer Placeholder 2"/>
          <p:cNvSpPr>
            <a:spLocks noGrp="1"/>
          </p:cNvSpPr>
          <p:nvPr>
            <p:ph type="ftr" sz="quarter" idx="11"/>
          </p:nvPr>
        </p:nvSpPr>
        <p:spPr>
          <a:xfrm>
            <a:off x="180039" y="6492955"/>
            <a:ext cx="4898616" cy="255064"/>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14" name="Picture 13"/>
          <p:cNvPicPr>
            <a:picLocks noChangeAspect="1"/>
          </p:cNvPicPr>
          <p:nvPr/>
        </p:nvPicPr>
        <p:blipFill>
          <a:blip r:embed="rId3"/>
          <a:stretch>
            <a:fillRect/>
          </a:stretch>
        </p:blipFill>
        <p:spPr>
          <a:xfrm rot="20893782">
            <a:off x="575545" y="334956"/>
            <a:ext cx="1301187" cy="15326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6883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389" y="373972"/>
            <a:ext cx="8432133" cy="1143000"/>
          </a:xfrm>
        </p:spPr>
        <p:txBody>
          <a:bodyPr>
            <a:normAutofit/>
          </a:bodyPr>
          <a:lstStyle/>
          <a:p>
            <a:r>
              <a:rPr lang="en-US" sz="2700" dirty="0" smtClean="0"/>
              <a:t>BRCA-Related Prostate Cancer is more Aggressive</a:t>
            </a:r>
            <a:endParaRPr lang="en-US" sz="2700" dirty="0"/>
          </a:p>
        </p:txBody>
      </p:sp>
      <p:sp>
        <p:nvSpPr>
          <p:cNvPr id="5" name="Footer Placeholder 4"/>
          <p:cNvSpPr>
            <a:spLocks noGrp="1"/>
          </p:cNvSpPr>
          <p:nvPr>
            <p:ph type="ftr" sz="quarter" idx="11"/>
          </p:nvPr>
        </p:nvSpPr>
        <p:spPr>
          <a:xfrm>
            <a:off x="7621170" y="6457416"/>
            <a:ext cx="1238368" cy="347012"/>
          </a:xfrm>
        </p:spPr>
        <p:txBody>
          <a:bodyPr/>
          <a:lstStyle/>
          <a:p>
            <a:r>
              <a:rPr lang="en-US" sz="1000" dirty="0" smtClean="0"/>
              <a:t>Castro, JCO2013</a:t>
            </a:r>
          </a:p>
          <a:p>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368829540"/>
              </p:ext>
            </p:extLst>
          </p:nvPr>
        </p:nvGraphicFramePr>
        <p:xfrm>
          <a:off x="657485" y="1779662"/>
          <a:ext cx="7199839" cy="1711167"/>
        </p:xfrm>
        <a:graphic>
          <a:graphicData uri="http://schemas.openxmlformats.org/drawingml/2006/table">
            <a:tbl>
              <a:tblPr firstRow="1" bandRow="1">
                <a:tableStyleId>{21E4AEA4-8DFA-4A89-87EB-49C32662AFE0}</a:tableStyleId>
              </a:tblPr>
              <a:tblGrid>
                <a:gridCol w="3496972">
                  <a:extLst>
                    <a:ext uri="{9D8B030D-6E8A-4147-A177-3AD203B41FA5}">
                      <a16:colId xmlns:a16="http://schemas.microsoft.com/office/drawing/2014/main" val="20000"/>
                    </a:ext>
                  </a:extLst>
                </a:gridCol>
                <a:gridCol w="2109457">
                  <a:extLst>
                    <a:ext uri="{9D8B030D-6E8A-4147-A177-3AD203B41FA5}">
                      <a16:colId xmlns:a16="http://schemas.microsoft.com/office/drawing/2014/main" val="20001"/>
                    </a:ext>
                  </a:extLst>
                </a:gridCol>
                <a:gridCol w="1593410">
                  <a:extLst>
                    <a:ext uri="{9D8B030D-6E8A-4147-A177-3AD203B41FA5}">
                      <a16:colId xmlns:a16="http://schemas.microsoft.com/office/drawing/2014/main" val="20002"/>
                    </a:ext>
                  </a:extLst>
                </a:gridCol>
              </a:tblGrid>
              <a:tr h="292130">
                <a:tc>
                  <a:txBody>
                    <a:bodyPr/>
                    <a:lstStyle/>
                    <a:p>
                      <a:r>
                        <a:rPr lang="en-US" sz="1600" dirty="0" smtClean="0">
                          <a:solidFill>
                            <a:srgbClr val="FFFFFF"/>
                          </a:solidFill>
                        </a:rPr>
                        <a:t>Clinicopathologic</a:t>
                      </a:r>
                      <a:r>
                        <a:rPr lang="en-US" sz="1600" baseline="0" dirty="0" smtClean="0">
                          <a:solidFill>
                            <a:srgbClr val="FFFFFF"/>
                          </a:solidFill>
                        </a:rPr>
                        <a:t> Features</a:t>
                      </a:r>
                      <a:endParaRPr lang="en-US" sz="1600" dirty="0">
                        <a:solidFill>
                          <a:srgbClr val="FFFFFF"/>
                        </a:solidFill>
                      </a:endParaRPr>
                    </a:p>
                  </a:txBody>
                  <a:tcPr>
                    <a:solidFill>
                      <a:schemeClr val="tx2"/>
                    </a:solidFill>
                  </a:tcPr>
                </a:tc>
                <a:tc>
                  <a:txBody>
                    <a:bodyPr/>
                    <a:lstStyle/>
                    <a:p>
                      <a:r>
                        <a:rPr lang="en-US" sz="1600" dirty="0" smtClean="0">
                          <a:solidFill>
                            <a:srgbClr val="FFFFFF"/>
                          </a:solidFill>
                        </a:rPr>
                        <a:t>BRCA carriers</a:t>
                      </a:r>
                      <a:endParaRPr lang="en-US" sz="1600" dirty="0">
                        <a:solidFill>
                          <a:srgbClr val="FFFFFF"/>
                        </a:solidFill>
                      </a:endParaRPr>
                    </a:p>
                  </a:txBody>
                  <a:tcPr>
                    <a:solidFill>
                      <a:schemeClr val="tx2"/>
                    </a:solidFill>
                  </a:tcPr>
                </a:tc>
                <a:tc>
                  <a:txBody>
                    <a:bodyPr/>
                    <a:lstStyle/>
                    <a:p>
                      <a:r>
                        <a:rPr lang="en-US" sz="1600" dirty="0" smtClean="0">
                          <a:solidFill>
                            <a:srgbClr val="FFFFFF"/>
                          </a:solidFill>
                        </a:rPr>
                        <a:t>Non-carriers</a:t>
                      </a:r>
                      <a:endParaRPr lang="en-US" sz="1600" dirty="0">
                        <a:solidFill>
                          <a:srgbClr val="FFFFFF"/>
                        </a:solidFill>
                      </a:endParaRPr>
                    </a:p>
                  </a:txBody>
                  <a:tcPr>
                    <a:solidFill>
                      <a:schemeClr val="tx2"/>
                    </a:solidFill>
                  </a:tcPr>
                </a:tc>
                <a:extLst>
                  <a:ext uri="{0D108BD9-81ED-4DB2-BD59-A6C34878D82A}">
                    <a16:rowId xmlns:a16="http://schemas.microsoft.com/office/drawing/2014/main" val="10000"/>
                  </a:ext>
                </a:extLst>
              </a:tr>
              <a:tr h="292130">
                <a:tc>
                  <a:txBody>
                    <a:bodyPr/>
                    <a:lstStyle/>
                    <a:p>
                      <a:r>
                        <a:rPr lang="en-US" sz="1600" dirty="0" smtClean="0"/>
                        <a:t>Gleason </a:t>
                      </a:r>
                      <a:r>
                        <a:rPr lang="en-US" sz="1600" u="sng" dirty="0" smtClean="0"/>
                        <a:t>&gt;</a:t>
                      </a:r>
                      <a:r>
                        <a:rPr lang="en-US" sz="1600" dirty="0" smtClean="0"/>
                        <a:t>8</a:t>
                      </a:r>
                      <a:endParaRPr lang="en-US" sz="1600" dirty="0"/>
                    </a:p>
                  </a:txBody>
                  <a:tcPr/>
                </a:tc>
                <a:tc>
                  <a:txBody>
                    <a:bodyPr/>
                    <a:lstStyle/>
                    <a:p>
                      <a:r>
                        <a:rPr lang="en-US" sz="1600" dirty="0" smtClean="0"/>
                        <a:t>35%</a:t>
                      </a:r>
                      <a:endParaRPr lang="en-US" sz="1600" dirty="0"/>
                    </a:p>
                  </a:txBody>
                  <a:tcPr/>
                </a:tc>
                <a:tc>
                  <a:txBody>
                    <a:bodyPr/>
                    <a:lstStyle/>
                    <a:p>
                      <a:r>
                        <a:rPr lang="en-US" sz="1600" dirty="0" smtClean="0"/>
                        <a:t>15%</a:t>
                      </a:r>
                      <a:endParaRPr lang="en-US" sz="1600" dirty="0"/>
                    </a:p>
                  </a:txBody>
                  <a:tcPr/>
                </a:tc>
                <a:extLst>
                  <a:ext uri="{0D108BD9-81ED-4DB2-BD59-A6C34878D82A}">
                    <a16:rowId xmlns:a16="http://schemas.microsoft.com/office/drawing/2014/main" val="10001"/>
                  </a:ext>
                </a:extLst>
              </a:tr>
              <a:tr h="292130">
                <a:tc>
                  <a:txBody>
                    <a:bodyPr/>
                    <a:lstStyle/>
                    <a:p>
                      <a:r>
                        <a:rPr lang="en-US" sz="1600" dirty="0" smtClean="0"/>
                        <a:t>T3/T4</a:t>
                      </a:r>
                      <a:endParaRPr lang="en-US" sz="1600" dirty="0"/>
                    </a:p>
                  </a:txBody>
                  <a:tcPr/>
                </a:tc>
                <a:tc>
                  <a:txBody>
                    <a:bodyPr/>
                    <a:lstStyle/>
                    <a:p>
                      <a:r>
                        <a:rPr lang="en-US" sz="1600" dirty="0" smtClean="0"/>
                        <a:t>37%</a:t>
                      </a:r>
                      <a:endParaRPr lang="en-US" sz="1600" dirty="0"/>
                    </a:p>
                  </a:txBody>
                  <a:tcPr/>
                </a:tc>
                <a:tc>
                  <a:txBody>
                    <a:bodyPr/>
                    <a:lstStyle/>
                    <a:p>
                      <a:r>
                        <a:rPr lang="en-US" sz="1600" dirty="0" smtClean="0"/>
                        <a:t>28%</a:t>
                      </a:r>
                      <a:endParaRPr lang="en-US" sz="1600" dirty="0"/>
                    </a:p>
                  </a:txBody>
                  <a:tcPr/>
                </a:tc>
                <a:extLst>
                  <a:ext uri="{0D108BD9-81ED-4DB2-BD59-A6C34878D82A}">
                    <a16:rowId xmlns:a16="http://schemas.microsoft.com/office/drawing/2014/main" val="10002"/>
                  </a:ext>
                </a:extLst>
              </a:tr>
              <a:tr h="292130">
                <a:tc>
                  <a:txBody>
                    <a:bodyPr/>
                    <a:lstStyle/>
                    <a:p>
                      <a:r>
                        <a:rPr lang="en-US" sz="1600" dirty="0" smtClean="0"/>
                        <a:t>Nodal Involvement</a:t>
                      </a:r>
                      <a:endParaRPr lang="en-US" sz="1600" dirty="0"/>
                    </a:p>
                  </a:txBody>
                  <a:tcPr/>
                </a:tc>
                <a:tc>
                  <a:txBody>
                    <a:bodyPr/>
                    <a:lstStyle/>
                    <a:p>
                      <a:r>
                        <a:rPr lang="en-US" sz="1600" dirty="0" smtClean="0"/>
                        <a:t>15%</a:t>
                      </a:r>
                      <a:endParaRPr lang="en-US" sz="1600" dirty="0"/>
                    </a:p>
                  </a:txBody>
                  <a:tcPr/>
                </a:tc>
                <a:tc>
                  <a:txBody>
                    <a:bodyPr/>
                    <a:lstStyle/>
                    <a:p>
                      <a:r>
                        <a:rPr lang="en-US" sz="1600" dirty="0" smtClean="0"/>
                        <a:t>5%</a:t>
                      </a:r>
                      <a:endParaRPr lang="en-US" sz="1600" dirty="0"/>
                    </a:p>
                  </a:txBody>
                  <a:tcPr/>
                </a:tc>
                <a:extLst>
                  <a:ext uri="{0D108BD9-81ED-4DB2-BD59-A6C34878D82A}">
                    <a16:rowId xmlns:a16="http://schemas.microsoft.com/office/drawing/2014/main" val="10003"/>
                  </a:ext>
                </a:extLst>
              </a:tr>
              <a:tr h="370047">
                <a:tc>
                  <a:txBody>
                    <a:bodyPr/>
                    <a:lstStyle/>
                    <a:p>
                      <a:r>
                        <a:rPr lang="en-US" sz="1600" dirty="0" smtClean="0"/>
                        <a:t>Metastatic</a:t>
                      </a:r>
                      <a:endParaRPr lang="en-US" sz="1600" dirty="0"/>
                    </a:p>
                  </a:txBody>
                  <a:tcPr/>
                </a:tc>
                <a:tc>
                  <a:txBody>
                    <a:bodyPr/>
                    <a:lstStyle/>
                    <a:p>
                      <a:r>
                        <a:rPr lang="en-US" sz="1600" dirty="0" smtClean="0"/>
                        <a:t>18%</a:t>
                      </a:r>
                      <a:endParaRPr lang="en-US" sz="1600" dirty="0"/>
                    </a:p>
                  </a:txBody>
                  <a:tcPr/>
                </a:tc>
                <a:tc>
                  <a:txBody>
                    <a:bodyPr/>
                    <a:lstStyle/>
                    <a:p>
                      <a:r>
                        <a:rPr lang="en-US" sz="1600" dirty="0" smtClean="0"/>
                        <a:t>9%</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0686592"/>
              </p:ext>
            </p:extLst>
          </p:nvPr>
        </p:nvGraphicFramePr>
        <p:xfrm>
          <a:off x="657485" y="3962846"/>
          <a:ext cx="7199839" cy="1734188"/>
        </p:xfrm>
        <a:graphic>
          <a:graphicData uri="http://schemas.openxmlformats.org/drawingml/2006/table">
            <a:tbl>
              <a:tblPr firstRow="1" bandRow="1">
                <a:tableStyleId>{21E4AEA4-8DFA-4A89-87EB-49C32662AFE0}</a:tableStyleId>
              </a:tblPr>
              <a:tblGrid>
                <a:gridCol w="3496972">
                  <a:extLst>
                    <a:ext uri="{9D8B030D-6E8A-4147-A177-3AD203B41FA5}">
                      <a16:colId xmlns:a16="http://schemas.microsoft.com/office/drawing/2014/main" val="20000"/>
                    </a:ext>
                  </a:extLst>
                </a:gridCol>
                <a:gridCol w="2109457">
                  <a:extLst>
                    <a:ext uri="{9D8B030D-6E8A-4147-A177-3AD203B41FA5}">
                      <a16:colId xmlns:a16="http://schemas.microsoft.com/office/drawing/2014/main" val="20001"/>
                    </a:ext>
                  </a:extLst>
                </a:gridCol>
                <a:gridCol w="1593410">
                  <a:extLst>
                    <a:ext uri="{9D8B030D-6E8A-4147-A177-3AD203B41FA5}">
                      <a16:colId xmlns:a16="http://schemas.microsoft.com/office/drawing/2014/main" val="20002"/>
                    </a:ext>
                  </a:extLst>
                </a:gridCol>
              </a:tblGrid>
              <a:tr h="290015">
                <a:tc>
                  <a:txBody>
                    <a:bodyPr/>
                    <a:lstStyle/>
                    <a:p>
                      <a:r>
                        <a:rPr lang="en-US" sz="1600" dirty="0" smtClean="0">
                          <a:solidFill>
                            <a:srgbClr val="FFFFFF"/>
                          </a:solidFill>
                        </a:rPr>
                        <a:t>Outcome</a:t>
                      </a:r>
                      <a:endParaRPr lang="en-US" sz="1600" dirty="0">
                        <a:solidFill>
                          <a:srgbClr val="FFFFFF"/>
                        </a:solidFill>
                      </a:endParaRPr>
                    </a:p>
                  </a:txBody>
                  <a:tcPr>
                    <a:solidFill>
                      <a:schemeClr val="tx2"/>
                    </a:solidFill>
                  </a:tcPr>
                </a:tc>
                <a:tc>
                  <a:txBody>
                    <a:bodyPr/>
                    <a:lstStyle/>
                    <a:p>
                      <a:r>
                        <a:rPr lang="en-US" sz="1600" dirty="0" smtClean="0">
                          <a:solidFill>
                            <a:srgbClr val="FFFFFF"/>
                          </a:solidFill>
                        </a:rPr>
                        <a:t>BRCA carriers</a:t>
                      </a:r>
                      <a:endParaRPr lang="en-US" sz="1600" dirty="0">
                        <a:solidFill>
                          <a:srgbClr val="FFFFFF"/>
                        </a:solidFill>
                      </a:endParaRPr>
                    </a:p>
                  </a:txBody>
                  <a:tcPr>
                    <a:solidFill>
                      <a:schemeClr val="tx2"/>
                    </a:solidFill>
                  </a:tcPr>
                </a:tc>
                <a:tc>
                  <a:txBody>
                    <a:bodyPr/>
                    <a:lstStyle/>
                    <a:p>
                      <a:r>
                        <a:rPr lang="en-US" sz="1600" dirty="0" smtClean="0">
                          <a:solidFill>
                            <a:srgbClr val="FFFFFF"/>
                          </a:solidFill>
                        </a:rPr>
                        <a:t>Non-carriers</a:t>
                      </a:r>
                      <a:endParaRPr lang="en-US" sz="1600" dirty="0">
                        <a:solidFill>
                          <a:srgbClr val="FFFFFF"/>
                        </a:solidFill>
                      </a:endParaRPr>
                    </a:p>
                  </a:txBody>
                  <a:tcPr>
                    <a:solidFill>
                      <a:schemeClr val="tx2"/>
                    </a:solidFill>
                  </a:tcPr>
                </a:tc>
                <a:extLst>
                  <a:ext uri="{0D108BD9-81ED-4DB2-BD59-A6C34878D82A}">
                    <a16:rowId xmlns:a16="http://schemas.microsoft.com/office/drawing/2014/main" val="10000"/>
                  </a:ext>
                </a:extLst>
              </a:tr>
              <a:tr h="290015">
                <a:tc>
                  <a:txBody>
                    <a:bodyPr/>
                    <a:lstStyle/>
                    <a:p>
                      <a:r>
                        <a:rPr lang="en-US" sz="1600" dirty="0" smtClean="0"/>
                        <a:t>Disease Specific</a:t>
                      </a:r>
                      <a:r>
                        <a:rPr lang="en-US" sz="1600" baseline="0" dirty="0" smtClean="0"/>
                        <a:t> Survival</a:t>
                      </a:r>
                      <a:endParaRPr lang="en-US" sz="1600" dirty="0"/>
                    </a:p>
                  </a:txBody>
                  <a:tcPr/>
                </a:tc>
                <a:tc>
                  <a:txBody>
                    <a:bodyPr/>
                    <a:lstStyle/>
                    <a:p>
                      <a:r>
                        <a:rPr lang="en-US" sz="1600" dirty="0" smtClean="0"/>
                        <a:t>8.6 years</a:t>
                      </a:r>
                      <a:endParaRPr lang="en-US" sz="1600" dirty="0"/>
                    </a:p>
                  </a:txBody>
                  <a:tcPr/>
                </a:tc>
                <a:tc>
                  <a:txBody>
                    <a:bodyPr/>
                    <a:lstStyle/>
                    <a:p>
                      <a:r>
                        <a:rPr lang="en-US" sz="1600" dirty="0" smtClean="0"/>
                        <a:t>15.7 years</a:t>
                      </a:r>
                      <a:endParaRPr lang="en-US" sz="1600" dirty="0"/>
                    </a:p>
                  </a:txBody>
                  <a:tcPr/>
                </a:tc>
                <a:extLst>
                  <a:ext uri="{0D108BD9-81ED-4DB2-BD59-A6C34878D82A}">
                    <a16:rowId xmlns:a16="http://schemas.microsoft.com/office/drawing/2014/main" val="10001"/>
                  </a:ext>
                </a:extLst>
              </a:tr>
              <a:tr h="290015">
                <a:tc>
                  <a:txBody>
                    <a:bodyPr/>
                    <a:lstStyle/>
                    <a:p>
                      <a:r>
                        <a:rPr lang="en-US" sz="1600" dirty="0" smtClean="0"/>
                        <a:t>Overall Survival</a:t>
                      </a:r>
                      <a:endParaRPr lang="en-US" sz="1600" dirty="0"/>
                    </a:p>
                  </a:txBody>
                  <a:tcPr/>
                </a:tc>
                <a:tc>
                  <a:txBody>
                    <a:bodyPr/>
                    <a:lstStyle/>
                    <a:p>
                      <a:r>
                        <a:rPr lang="en-US" sz="1600" dirty="0" smtClean="0"/>
                        <a:t>8.1 years</a:t>
                      </a:r>
                      <a:endParaRPr lang="en-US" sz="1600" dirty="0"/>
                    </a:p>
                  </a:txBody>
                  <a:tcPr/>
                </a:tc>
                <a:tc>
                  <a:txBody>
                    <a:bodyPr/>
                    <a:lstStyle/>
                    <a:p>
                      <a:r>
                        <a:rPr lang="en-US" sz="1600" dirty="0" smtClean="0"/>
                        <a:t>12.9 years</a:t>
                      </a:r>
                      <a:endParaRPr lang="en-US" sz="1600" dirty="0"/>
                    </a:p>
                  </a:txBody>
                  <a:tcPr/>
                </a:tc>
                <a:extLst>
                  <a:ext uri="{0D108BD9-81ED-4DB2-BD59-A6C34878D82A}">
                    <a16:rowId xmlns:a16="http://schemas.microsoft.com/office/drawing/2014/main" val="10002"/>
                  </a:ext>
                </a:extLst>
              </a:tr>
              <a:tr h="290015">
                <a:tc>
                  <a:txBody>
                    <a:bodyPr/>
                    <a:lstStyle/>
                    <a:p>
                      <a:r>
                        <a:rPr lang="en-US" sz="1600" dirty="0" smtClean="0"/>
                        <a:t>Localized PCa 5 year DSM</a:t>
                      </a:r>
                      <a:endParaRPr lang="en-US" sz="1600" dirty="0"/>
                    </a:p>
                  </a:txBody>
                  <a:tcPr/>
                </a:tc>
                <a:tc>
                  <a:txBody>
                    <a:bodyPr/>
                    <a:lstStyle/>
                    <a:p>
                      <a:r>
                        <a:rPr lang="en-US" sz="1600" dirty="0" smtClean="0"/>
                        <a:t>18%</a:t>
                      </a:r>
                      <a:endParaRPr lang="en-US" sz="1600" dirty="0"/>
                    </a:p>
                  </a:txBody>
                  <a:tcPr/>
                </a:tc>
                <a:tc>
                  <a:txBody>
                    <a:bodyPr/>
                    <a:lstStyle/>
                    <a:p>
                      <a:r>
                        <a:rPr lang="en-US" sz="1600" dirty="0" smtClean="0"/>
                        <a:t>4%</a:t>
                      </a:r>
                      <a:endParaRPr lang="en-US" sz="1600" dirty="0"/>
                    </a:p>
                  </a:txBody>
                  <a:tcPr/>
                </a:tc>
                <a:extLst>
                  <a:ext uri="{0D108BD9-81ED-4DB2-BD59-A6C34878D82A}">
                    <a16:rowId xmlns:a16="http://schemas.microsoft.com/office/drawing/2014/main" val="10003"/>
                  </a:ext>
                </a:extLst>
              </a:tr>
              <a:tr h="393068">
                <a:tc>
                  <a:txBody>
                    <a:bodyPr/>
                    <a:lstStyle/>
                    <a:p>
                      <a:r>
                        <a:rPr lang="en-US" sz="1600" dirty="0" smtClean="0"/>
                        <a:t>Localized PCa 5 year Metastasis</a:t>
                      </a:r>
                      <a:endParaRPr lang="en-US" sz="1600" dirty="0"/>
                    </a:p>
                  </a:txBody>
                  <a:tcPr/>
                </a:tc>
                <a:tc>
                  <a:txBody>
                    <a:bodyPr/>
                    <a:lstStyle/>
                    <a:p>
                      <a:r>
                        <a:rPr lang="en-US" sz="1600" dirty="0" smtClean="0"/>
                        <a:t>23%</a:t>
                      </a:r>
                      <a:endParaRPr lang="en-US" sz="1600" dirty="0"/>
                    </a:p>
                  </a:txBody>
                  <a:tcPr/>
                </a:tc>
                <a:tc>
                  <a:txBody>
                    <a:bodyPr/>
                    <a:lstStyle/>
                    <a:p>
                      <a:r>
                        <a:rPr lang="en-US" sz="1600" dirty="0" smtClean="0"/>
                        <a:t>7%</a:t>
                      </a:r>
                      <a:endParaRPr lang="en-US" sz="1600" dirty="0"/>
                    </a:p>
                  </a:txBody>
                  <a:tcPr/>
                </a:tc>
                <a:extLst>
                  <a:ext uri="{0D108BD9-81ED-4DB2-BD59-A6C34878D82A}">
                    <a16:rowId xmlns:a16="http://schemas.microsoft.com/office/drawing/2014/main" val="10004"/>
                  </a:ext>
                </a:extLst>
              </a:tr>
            </a:tbl>
          </a:graphicData>
        </a:graphic>
      </p:graphicFrame>
      <p:sp>
        <p:nvSpPr>
          <p:cNvPr id="6" name="Footer Placeholder 2"/>
          <p:cNvSpPr txBox="1">
            <a:spLocks/>
          </p:cNvSpPr>
          <p:nvPr/>
        </p:nvSpPr>
        <p:spPr>
          <a:xfrm>
            <a:off x="180039" y="6492955"/>
            <a:ext cx="6818200" cy="245987"/>
          </a:xfrm>
          <a:prstGeom prst="rect">
            <a:avLst/>
          </a:prstGeom>
          <a:solidFill>
            <a:srgbClr val="FFFFFF"/>
          </a:solidFill>
        </p:spPr>
        <p:txBody>
          <a:bodyPr vert="horz" lIns="91248" tIns="45624" rIns="91248" bIns="45624" rtlCol="0" anchor="ctr"/>
          <a:lstStyle>
            <a:defPPr>
              <a:defRPr lang="en-US"/>
            </a:defPPr>
            <a:lvl1pPr marL="0" algn="l" defTabSz="456235" rtl="0" eaLnBrk="1" latinLnBrk="0" hangingPunct="1">
              <a:defRPr sz="700" kern="1200">
                <a:solidFill>
                  <a:schemeClr val="tx1">
                    <a:tint val="75000"/>
                  </a:schemeClr>
                </a:solidFill>
                <a:latin typeface="+mn-lt"/>
                <a:ea typeface="+mn-ea"/>
                <a:cs typeface="+mn-cs"/>
              </a:defRPr>
            </a:lvl1pPr>
            <a:lvl2pPr marL="456235" algn="l" defTabSz="456235" rtl="0" eaLnBrk="1" latinLnBrk="0" hangingPunct="1">
              <a:defRPr sz="1800" kern="1200">
                <a:solidFill>
                  <a:schemeClr val="tx1"/>
                </a:solidFill>
                <a:latin typeface="+mn-lt"/>
                <a:ea typeface="+mn-ea"/>
                <a:cs typeface="+mn-cs"/>
              </a:defRPr>
            </a:lvl2pPr>
            <a:lvl3pPr marL="912468" algn="l" defTabSz="456235" rtl="0" eaLnBrk="1" latinLnBrk="0" hangingPunct="1">
              <a:defRPr sz="1800" kern="1200">
                <a:solidFill>
                  <a:schemeClr val="tx1"/>
                </a:solidFill>
                <a:latin typeface="+mn-lt"/>
                <a:ea typeface="+mn-ea"/>
                <a:cs typeface="+mn-cs"/>
              </a:defRPr>
            </a:lvl3pPr>
            <a:lvl4pPr marL="1368707" algn="l" defTabSz="456235" rtl="0" eaLnBrk="1" latinLnBrk="0" hangingPunct="1">
              <a:defRPr sz="1800" kern="1200">
                <a:solidFill>
                  <a:schemeClr val="tx1"/>
                </a:solidFill>
                <a:latin typeface="+mn-lt"/>
                <a:ea typeface="+mn-ea"/>
                <a:cs typeface="+mn-cs"/>
              </a:defRPr>
            </a:lvl4pPr>
            <a:lvl5pPr marL="1824937" algn="l" defTabSz="456235" rtl="0" eaLnBrk="1" latinLnBrk="0" hangingPunct="1">
              <a:defRPr sz="1800" kern="1200">
                <a:solidFill>
                  <a:schemeClr val="tx1"/>
                </a:solidFill>
                <a:latin typeface="+mn-lt"/>
                <a:ea typeface="+mn-ea"/>
                <a:cs typeface="+mn-cs"/>
              </a:defRPr>
            </a:lvl5pPr>
            <a:lvl6pPr marL="2281175" algn="l" defTabSz="456235" rtl="0" eaLnBrk="1" latinLnBrk="0" hangingPunct="1">
              <a:defRPr sz="1800" kern="1200">
                <a:solidFill>
                  <a:schemeClr val="tx1"/>
                </a:solidFill>
                <a:latin typeface="+mn-lt"/>
                <a:ea typeface="+mn-ea"/>
                <a:cs typeface="+mn-cs"/>
              </a:defRPr>
            </a:lvl6pPr>
            <a:lvl7pPr marL="2737408" algn="l" defTabSz="456235" rtl="0" eaLnBrk="1" latinLnBrk="0" hangingPunct="1">
              <a:defRPr sz="1800" kern="1200">
                <a:solidFill>
                  <a:schemeClr val="tx1"/>
                </a:solidFill>
                <a:latin typeface="+mn-lt"/>
                <a:ea typeface="+mn-ea"/>
                <a:cs typeface="+mn-cs"/>
              </a:defRPr>
            </a:lvl7pPr>
            <a:lvl8pPr marL="3193643" algn="l" defTabSz="456235" rtl="0" eaLnBrk="1" latinLnBrk="0" hangingPunct="1">
              <a:defRPr sz="1800" kern="1200">
                <a:solidFill>
                  <a:schemeClr val="tx1"/>
                </a:solidFill>
                <a:latin typeface="+mn-lt"/>
                <a:ea typeface="+mn-ea"/>
                <a:cs typeface="+mn-cs"/>
              </a:defRPr>
            </a:lvl8pPr>
            <a:lvl9pPr marL="3649878" algn="l" defTabSz="456235" rtl="0" eaLnBrk="1" latinLnBrk="0" hangingPunct="1">
              <a:defRPr sz="1800" kern="1200">
                <a:solidFill>
                  <a:schemeClr val="tx1"/>
                </a:solidFill>
                <a:latin typeface="+mn-lt"/>
                <a:ea typeface="+mn-ea"/>
                <a:cs typeface="+mn-cs"/>
              </a:defRPr>
            </a:lvl9pPr>
          </a:lstStyle>
          <a:p>
            <a:r>
              <a:rPr lang="en-US"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239874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264" y="457207"/>
            <a:ext cx="8085148" cy="1143000"/>
          </a:xfrm>
        </p:spPr>
        <p:txBody>
          <a:bodyPr/>
          <a:lstStyle/>
          <a:p>
            <a:r>
              <a:rPr lang="en-US" dirty="0"/>
              <a:t>Personalized Prostate Cancer Treatment</a:t>
            </a:r>
          </a:p>
        </p:txBody>
      </p:sp>
      <p:sp>
        <p:nvSpPr>
          <p:cNvPr id="3" name="Content Placeholder 2"/>
          <p:cNvSpPr>
            <a:spLocks noGrp="1"/>
          </p:cNvSpPr>
          <p:nvPr>
            <p:ph idx="1"/>
          </p:nvPr>
        </p:nvSpPr>
        <p:spPr/>
        <p:txBody>
          <a:bodyPr/>
          <a:lstStyle/>
          <a:p>
            <a:r>
              <a:rPr lang="en-US" dirty="0" smtClean="0"/>
              <a:t>Patients with germline </a:t>
            </a:r>
            <a:r>
              <a:rPr lang="en-US" b="1" dirty="0" smtClean="0"/>
              <a:t>BRCA mutations </a:t>
            </a:r>
            <a:r>
              <a:rPr lang="en-US" dirty="0" smtClean="0"/>
              <a:t>may respond much better to </a:t>
            </a:r>
            <a:r>
              <a:rPr lang="en-US" b="1" dirty="0" smtClean="0"/>
              <a:t>platinum based chemotherapy </a:t>
            </a:r>
            <a:r>
              <a:rPr lang="en-US" dirty="0" smtClean="0"/>
              <a:t>for metastatic disease</a:t>
            </a:r>
          </a:p>
          <a:p>
            <a:pPr lvl="1"/>
            <a:r>
              <a:rPr lang="en-US" dirty="0" smtClean="0"/>
              <a:t>Trials underway in prostate cancer</a:t>
            </a:r>
          </a:p>
          <a:p>
            <a:r>
              <a:rPr lang="en-US" dirty="0" smtClean="0"/>
              <a:t>Patients with germline mutations in </a:t>
            </a:r>
            <a:r>
              <a:rPr lang="en-US" b="1" dirty="0" smtClean="0"/>
              <a:t>Lynch syndrome genes</a:t>
            </a:r>
            <a:r>
              <a:rPr lang="en-US" dirty="0" smtClean="0"/>
              <a:t> (mismatch repair) respond to certain </a:t>
            </a:r>
            <a:r>
              <a:rPr lang="en-US" b="1" dirty="0" smtClean="0"/>
              <a:t>immunotherapy drugs</a:t>
            </a:r>
          </a:p>
          <a:p>
            <a:pPr lvl="1"/>
            <a:r>
              <a:rPr lang="en-US" dirty="0" smtClean="0"/>
              <a:t> </a:t>
            </a:r>
            <a:r>
              <a:rPr lang="en-US" dirty="0"/>
              <a:t>Trials underway in prostate cancer</a:t>
            </a:r>
          </a:p>
          <a:p>
            <a:r>
              <a:rPr lang="en-US" dirty="0" smtClean="0"/>
              <a:t>Patients with germline mutations in </a:t>
            </a:r>
            <a:r>
              <a:rPr lang="en-US" b="1" i="1" dirty="0" smtClean="0"/>
              <a:t>TP53</a:t>
            </a:r>
            <a:r>
              <a:rPr lang="en-US" b="1" dirty="0" smtClean="0"/>
              <a:t> gene </a:t>
            </a:r>
            <a:r>
              <a:rPr lang="en-US" dirty="0" smtClean="0"/>
              <a:t>should </a:t>
            </a:r>
            <a:r>
              <a:rPr lang="en-US" b="1" dirty="0" smtClean="0"/>
              <a:t>avoid therapeutic radiation </a:t>
            </a:r>
            <a:r>
              <a:rPr lang="en-US" dirty="0" smtClean="0"/>
              <a:t>unless no other option for treatment¹</a:t>
            </a:r>
          </a:p>
          <a:p>
            <a:r>
              <a:rPr lang="en-US" dirty="0" smtClean="0"/>
              <a:t>Other DNA repair genes being evaluated for response to PARP inhibitors</a:t>
            </a:r>
          </a:p>
          <a:p>
            <a:pPr marL="0" indent="0">
              <a:buNone/>
            </a:pPr>
            <a:endParaRPr lang="en-US" dirty="0"/>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
        <p:nvSpPr>
          <p:cNvPr id="5" name="Rectangle 4"/>
          <p:cNvSpPr/>
          <p:nvPr/>
        </p:nvSpPr>
        <p:spPr>
          <a:xfrm>
            <a:off x="455961" y="6082115"/>
            <a:ext cx="8550016" cy="276999"/>
          </a:xfrm>
          <a:prstGeom prst="rect">
            <a:avLst/>
          </a:prstGeom>
        </p:spPr>
        <p:txBody>
          <a:bodyPr wrap="square">
            <a:spAutoFit/>
          </a:bodyPr>
          <a:lstStyle/>
          <a:p>
            <a:r>
              <a:rPr lang="en-US" sz="1200" dirty="0" smtClean="0">
                <a:solidFill>
                  <a:schemeClr val="bg1"/>
                </a:solidFill>
              </a:rPr>
              <a:t>¹</a:t>
            </a:r>
            <a:r>
              <a:rPr lang="en-US" sz="1200" dirty="0" smtClean="0">
                <a:solidFill>
                  <a:schemeClr val="bg1"/>
                </a:solidFill>
                <a:latin typeface="Arial" panose="020B0604020202020204" pitchFamily="34" charset="0"/>
                <a:cs typeface="Arial" panose="020B0604020202020204" pitchFamily="34" charset="0"/>
              </a:rPr>
              <a:t>NCCN Clinical Practice Guidelines in Oncology – Genetic/Familial High-Risk Assessment: Breast and Ovarian (V.1.2018)</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36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264" y="457207"/>
            <a:ext cx="8085148" cy="1143000"/>
          </a:xfrm>
        </p:spPr>
        <p:txBody>
          <a:bodyPr/>
          <a:lstStyle/>
          <a:p>
            <a:r>
              <a:rPr lang="en-US" dirty="0"/>
              <a:t>Clinical Trials Around BRCA Mutations</a:t>
            </a:r>
          </a:p>
        </p:txBody>
      </p:sp>
      <p:sp>
        <p:nvSpPr>
          <p:cNvPr id="3" name="Content Placeholder 2"/>
          <p:cNvSpPr>
            <a:spLocks noGrp="1"/>
          </p:cNvSpPr>
          <p:nvPr>
            <p:ph idx="1"/>
          </p:nvPr>
        </p:nvSpPr>
        <p:spPr/>
        <p:txBody>
          <a:bodyPr/>
          <a:lstStyle/>
          <a:p>
            <a:r>
              <a:rPr lang="en-US" dirty="0" smtClean="0"/>
              <a:t>New class of drug known as PARP inhibitors</a:t>
            </a:r>
          </a:p>
          <a:p>
            <a:pPr lvl="1"/>
            <a:r>
              <a:rPr lang="en-US" dirty="0" smtClean="0"/>
              <a:t>Only effective or most effective in patients with germline BRCA mutations </a:t>
            </a:r>
          </a:p>
          <a:p>
            <a:pPr lvl="1"/>
            <a:r>
              <a:rPr lang="en-US" dirty="0" smtClean="0"/>
              <a:t>Already FDA-approved in metastatic breast and ovarian patients </a:t>
            </a:r>
          </a:p>
          <a:p>
            <a:pPr lvl="1"/>
            <a:r>
              <a:rPr lang="en-US" dirty="0" smtClean="0"/>
              <a:t>Shown to improve progression-free survival, improved response to other chemotherapy </a:t>
            </a:r>
          </a:p>
          <a:p>
            <a:pPr lvl="1"/>
            <a:r>
              <a:rPr lang="en-US" dirty="0" smtClean="0"/>
              <a:t>Numerous trials underway in metastatic prostate cancer</a:t>
            </a:r>
          </a:p>
          <a:p>
            <a:r>
              <a:rPr lang="en-US" dirty="0" smtClean="0"/>
              <a:t>Consideration of early use of platinum-based therapies if cancer progresses</a:t>
            </a:r>
          </a:p>
          <a:p>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550" y="4242416"/>
            <a:ext cx="4270248" cy="2487168"/>
          </a:xfrm>
          <a:prstGeom prst="rect">
            <a:avLst/>
          </a:prstGeom>
        </p:spPr>
      </p:pic>
      <p:sp>
        <p:nvSpPr>
          <p:cNvPr id="5" name="Footer Placeholder 2"/>
          <p:cNvSpPr>
            <a:spLocks noGrp="1"/>
          </p:cNvSpPr>
          <p:nvPr>
            <p:ph type="ftr" sz="quarter" idx="11"/>
          </p:nvPr>
        </p:nvSpPr>
        <p:spPr>
          <a:xfrm>
            <a:off x="180039" y="6492956"/>
            <a:ext cx="4211208" cy="236628"/>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
        <p:nvSpPr>
          <p:cNvPr id="6" name="Footer Placeholder 2"/>
          <p:cNvSpPr txBox="1">
            <a:spLocks/>
          </p:cNvSpPr>
          <p:nvPr/>
        </p:nvSpPr>
        <p:spPr>
          <a:xfrm>
            <a:off x="180039" y="6611270"/>
            <a:ext cx="5050594" cy="236628"/>
          </a:xfrm>
          <a:prstGeom prst="rect">
            <a:avLst/>
          </a:prstGeom>
          <a:noFill/>
        </p:spPr>
        <p:txBody>
          <a:bodyPr vert="horz" lIns="91248" tIns="45624" rIns="91248" bIns="45624" rtlCol="0" anchor="ctr"/>
          <a:lstStyle>
            <a:defPPr>
              <a:defRPr lang="en-US"/>
            </a:defPPr>
            <a:lvl1pPr marL="0" algn="l" defTabSz="456235" rtl="0" eaLnBrk="1" latinLnBrk="0" hangingPunct="1">
              <a:defRPr sz="700" kern="1200">
                <a:solidFill>
                  <a:schemeClr val="tx1">
                    <a:tint val="75000"/>
                  </a:schemeClr>
                </a:solidFill>
                <a:latin typeface="+mn-lt"/>
                <a:ea typeface="+mn-ea"/>
                <a:cs typeface="+mn-cs"/>
              </a:defRPr>
            </a:lvl1pPr>
            <a:lvl2pPr marL="456235" algn="l" defTabSz="456235" rtl="0" eaLnBrk="1" latinLnBrk="0" hangingPunct="1">
              <a:defRPr sz="1800" kern="1200">
                <a:solidFill>
                  <a:schemeClr val="tx1"/>
                </a:solidFill>
                <a:latin typeface="+mn-lt"/>
                <a:ea typeface="+mn-ea"/>
                <a:cs typeface="+mn-cs"/>
              </a:defRPr>
            </a:lvl2pPr>
            <a:lvl3pPr marL="912468" algn="l" defTabSz="456235" rtl="0" eaLnBrk="1" latinLnBrk="0" hangingPunct="1">
              <a:defRPr sz="1800" kern="1200">
                <a:solidFill>
                  <a:schemeClr val="tx1"/>
                </a:solidFill>
                <a:latin typeface="+mn-lt"/>
                <a:ea typeface="+mn-ea"/>
                <a:cs typeface="+mn-cs"/>
              </a:defRPr>
            </a:lvl3pPr>
            <a:lvl4pPr marL="1368707" algn="l" defTabSz="456235" rtl="0" eaLnBrk="1" latinLnBrk="0" hangingPunct="1">
              <a:defRPr sz="1800" kern="1200">
                <a:solidFill>
                  <a:schemeClr val="tx1"/>
                </a:solidFill>
                <a:latin typeface="+mn-lt"/>
                <a:ea typeface="+mn-ea"/>
                <a:cs typeface="+mn-cs"/>
              </a:defRPr>
            </a:lvl4pPr>
            <a:lvl5pPr marL="1824937" algn="l" defTabSz="456235" rtl="0" eaLnBrk="1" latinLnBrk="0" hangingPunct="1">
              <a:defRPr sz="1800" kern="1200">
                <a:solidFill>
                  <a:schemeClr val="tx1"/>
                </a:solidFill>
                <a:latin typeface="+mn-lt"/>
                <a:ea typeface="+mn-ea"/>
                <a:cs typeface="+mn-cs"/>
              </a:defRPr>
            </a:lvl5pPr>
            <a:lvl6pPr marL="2281175" algn="l" defTabSz="456235" rtl="0" eaLnBrk="1" latinLnBrk="0" hangingPunct="1">
              <a:defRPr sz="1800" kern="1200">
                <a:solidFill>
                  <a:schemeClr val="tx1"/>
                </a:solidFill>
                <a:latin typeface="+mn-lt"/>
                <a:ea typeface="+mn-ea"/>
                <a:cs typeface="+mn-cs"/>
              </a:defRPr>
            </a:lvl6pPr>
            <a:lvl7pPr marL="2737408" algn="l" defTabSz="456235" rtl="0" eaLnBrk="1" latinLnBrk="0" hangingPunct="1">
              <a:defRPr sz="1800" kern="1200">
                <a:solidFill>
                  <a:schemeClr val="tx1"/>
                </a:solidFill>
                <a:latin typeface="+mn-lt"/>
                <a:ea typeface="+mn-ea"/>
                <a:cs typeface="+mn-cs"/>
              </a:defRPr>
            </a:lvl7pPr>
            <a:lvl8pPr marL="3193643" algn="l" defTabSz="456235" rtl="0" eaLnBrk="1" latinLnBrk="0" hangingPunct="1">
              <a:defRPr sz="1800" kern="1200">
                <a:solidFill>
                  <a:schemeClr val="tx1"/>
                </a:solidFill>
                <a:latin typeface="+mn-lt"/>
                <a:ea typeface="+mn-ea"/>
                <a:cs typeface="+mn-cs"/>
              </a:defRPr>
            </a:lvl8pPr>
            <a:lvl9pPr marL="3649878" algn="l" defTabSz="456235"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Image </a:t>
            </a:r>
            <a:r>
              <a:rPr lang="en-US" dirty="0" smtClean="0">
                <a:solidFill>
                  <a:prstClr val="black">
                    <a:tint val="75000"/>
                  </a:prstClr>
                </a:solidFill>
              </a:rPr>
              <a:t>source: https</a:t>
            </a:r>
            <a:r>
              <a:rPr lang="en-US" dirty="0">
                <a:solidFill>
                  <a:prstClr val="black">
                    <a:tint val="75000"/>
                  </a:prstClr>
                </a:solidFill>
              </a:rPr>
              <a:t>://blogs.shu.edu/cancer/2014/06/26/parp-inhibitor-rejected-by-fda-advisory-committee/</a:t>
            </a:r>
          </a:p>
        </p:txBody>
      </p:sp>
    </p:spTree>
    <p:extLst>
      <p:ext uri="{BB962C8B-B14F-4D97-AF65-F5344CB8AC3E}">
        <p14:creationId xmlns:p14="http://schemas.microsoft.com/office/powerpoint/2010/main" val="387165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2400" dirty="0" smtClean="0"/>
              <a:t>Genes overview</a:t>
            </a:r>
          </a:p>
          <a:p>
            <a:r>
              <a:rPr lang="en-US" sz="2400" dirty="0" smtClean="0"/>
              <a:t>Genetic mutations</a:t>
            </a:r>
          </a:p>
          <a:p>
            <a:r>
              <a:rPr lang="en-US" sz="2400" dirty="0" smtClean="0"/>
              <a:t>Personalized </a:t>
            </a:r>
            <a:r>
              <a:rPr lang="en-US" sz="2400" dirty="0"/>
              <a:t>treatment decisions</a:t>
            </a:r>
          </a:p>
          <a:p>
            <a:r>
              <a:rPr lang="en-US" sz="2400" dirty="0" smtClean="0"/>
              <a:t>Indicators for genetic testing</a:t>
            </a:r>
          </a:p>
          <a:p>
            <a:r>
              <a:rPr lang="en-US" sz="2400" dirty="0"/>
              <a:t>Importance of genetic testing</a:t>
            </a:r>
          </a:p>
          <a:p>
            <a:endParaRPr lang="en-US" sz="2400" dirty="0" smtClean="0"/>
          </a:p>
          <a:p>
            <a:endParaRPr lang="en-US" sz="2400" dirty="0"/>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1921439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78055" y="1735674"/>
            <a:ext cx="3824162" cy="5122326"/>
          </a:xfrm>
        </p:spPr>
        <p:txBody>
          <a:bodyPr>
            <a:normAutofit/>
          </a:bodyPr>
          <a:lstStyle/>
          <a:p>
            <a:pPr marL="182880" indent="-182880">
              <a:buClr>
                <a:srgbClr val="D0722F"/>
              </a:buClr>
            </a:pPr>
            <a:r>
              <a:rPr lang="en-US" sz="2400" dirty="0" smtClean="0"/>
              <a:t>General </a:t>
            </a:r>
            <a:r>
              <a:rPr lang="en-US" sz="2400" dirty="0"/>
              <a:t>Practitioner: Regular clinical male breast exams </a:t>
            </a:r>
            <a:endParaRPr lang="en-US" sz="2400" dirty="0" smtClean="0"/>
          </a:p>
          <a:p>
            <a:pPr marL="182880" indent="-182880">
              <a:buClr>
                <a:srgbClr val="D0722F"/>
              </a:buClr>
            </a:pPr>
            <a:r>
              <a:rPr lang="en-US" sz="2400" dirty="0" smtClean="0"/>
              <a:t>Dermatologist</a:t>
            </a:r>
            <a:r>
              <a:rPr lang="en-US" sz="2400" dirty="0"/>
              <a:t>: Annual skin checks</a:t>
            </a:r>
            <a:endParaRPr lang="en-US" baseline="30000" dirty="0"/>
          </a:p>
        </p:txBody>
      </p:sp>
      <p:sp>
        <p:nvSpPr>
          <p:cNvPr id="4" name="Title 3"/>
          <p:cNvSpPr>
            <a:spLocks noGrp="1"/>
          </p:cNvSpPr>
          <p:nvPr>
            <p:ph type="title"/>
          </p:nvPr>
        </p:nvSpPr>
        <p:spPr>
          <a:xfrm>
            <a:off x="5178055" y="542787"/>
            <a:ext cx="3590289" cy="883751"/>
          </a:xfrm>
          <a:ln w="38100">
            <a:solidFill>
              <a:schemeClr val="accent1"/>
            </a:solidFill>
          </a:ln>
        </p:spPr>
        <p:txBody>
          <a:bodyPr>
            <a:noAutofit/>
          </a:bodyPr>
          <a:lstStyle/>
          <a:p>
            <a:r>
              <a:rPr lang="en-US" sz="2400" dirty="0" smtClean="0"/>
              <a:t>Gene has a mutation in </a:t>
            </a:r>
            <a:r>
              <a:rPr lang="en-US" sz="2400" i="1" dirty="0" smtClean="0"/>
              <a:t>BRCA2</a:t>
            </a:r>
            <a:r>
              <a:rPr lang="en-US" sz="2400" dirty="0" smtClean="0"/>
              <a:t> gene</a:t>
            </a:r>
            <a:endParaRPr lang="en-US" sz="2400" dirty="0"/>
          </a:p>
        </p:txBody>
      </p:sp>
      <p:sp>
        <p:nvSpPr>
          <p:cNvPr id="8" name="Footer Placeholder 2"/>
          <p:cNvSpPr>
            <a:spLocks noGrp="1"/>
          </p:cNvSpPr>
          <p:nvPr>
            <p:ph type="ftr" sz="quarter" idx="11"/>
          </p:nvPr>
        </p:nvSpPr>
        <p:spPr>
          <a:xfrm>
            <a:off x="180039" y="6535487"/>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812" t="7246" r="8669" b="6728"/>
          <a:stretch/>
        </p:blipFill>
        <p:spPr>
          <a:xfrm>
            <a:off x="533400" y="228600"/>
            <a:ext cx="4545255" cy="624840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55269767"/>
              </p:ext>
            </p:extLst>
          </p:nvPr>
        </p:nvGraphicFramePr>
        <p:xfrm>
          <a:off x="971344" y="1476507"/>
          <a:ext cx="3691698" cy="2595876"/>
        </p:xfrm>
        <a:graphic>
          <a:graphicData uri="http://schemas.openxmlformats.org/drawingml/2006/table">
            <a:tbl>
              <a:tblPr firstRow="1" bandRow="1">
                <a:tableStyleId>{5C22544A-7EE6-4342-B048-85BDC9FD1C3A}</a:tableStyleId>
              </a:tblPr>
              <a:tblGrid>
                <a:gridCol w="3691698">
                  <a:extLst>
                    <a:ext uri="{9D8B030D-6E8A-4147-A177-3AD203B41FA5}">
                      <a16:colId xmlns:a16="http://schemas.microsoft.com/office/drawing/2014/main" val="20000"/>
                    </a:ext>
                  </a:extLst>
                </a:gridCol>
              </a:tblGrid>
              <a:tr h="421392">
                <a:tc>
                  <a:txBody>
                    <a:bodyPr/>
                    <a:lstStyle/>
                    <a:p>
                      <a:pPr algn="ctr"/>
                      <a:r>
                        <a:rPr lang="en-US" sz="2400" dirty="0" smtClean="0">
                          <a:solidFill>
                            <a:srgbClr val="FFFFFF"/>
                          </a:solidFill>
                        </a:rPr>
                        <a:t>Gene</a:t>
                      </a:r>
                    </a:p>
                  </a:txBody>
                  <a:tcPr/>
                </a:tc>
                <a:extLst>
                  <a:ext uri="{0D108BD9-81ED-4DB2-BD59-A6C34878D82A}">
                    <a16:rowId xmlns:a16="http://schemas.microsoft.com/office/drawing/2014/main" val="10000"/>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Patient Age:</a:t>
                      </a:r>
                      <a:r>
                        <a:rPr lang="en-US" sz="1800" dirty="0" smtClean="0"/>
                        <a:t> 67</a:t>
                      </a:r>
                    </a:p>
                  </a:txBody>
                  <a:tcPr/>
                </a:tc>
                <a:extLst>
                  <a:ext uri="{0D108BD9-81ED-4DB2-BD59-A6C34878D82A}">
                    <a16:rowId xmlns:a16="http://schemas.microsoft.com/office/drawing/2014/main" val="10001"/>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Clinical Stage:</a:t>
                      </a:r>
                      <a:r>
                        <a:rPr lang="en-US" sz="1800" dirty="0" smtClean="0"/>
                        <a:t> T1c</a:t>
                      </a:r>
                    </a:p>
                  </a:txBody>
                  <a:tcPr/>
                </a:tc>
                <a:extLst>
                  <a:ext uri="{0D108BD9-81ED-4DB2-BD59-A6C34878D82A}">
                    <a16:rowId xmlns:a16="http://schemas.microsoft.com/office/drawing/2014/main" val="10002"/>
                  </a:ext>
                </a:extLst>
              </a:tr>
              <a:tr h="374649">
                <a:tc>
                  <a:txBody>
                    <a:bodyPr/>
                    <a:lstStyle/>
                    <a:p>
                      <a:r>
                        <a:rPr lang="en-US" sz="1800" b="1" dirty="0" smtClean="0"/>
                        <a:t>PSA prior to Biopsy: </a:t>
                      </a:r>
                      <a:r>
                        <a:rPr lang="en-US" sz="1800" b="0" dirty="0" smtClean="0"/>
                        <a:t>6.3</a:t>
                      </a:r>
                      <a:endParaRPr lang="en-US" sz="1800" dirty="0" smtClean="0"/>
                    </a:p>
                  </a:txBody>
                  <a:tcPr/>
                </a:tc>
                <a:extLst>
                  <a:ext uri="{0D108BD9-81ED-4DB2-BD59-A6C34878D82A}">
                    <a16:rowId xmlns:a16="http://schemas.microsoft.com/office/drawing/2014/main" val="10003"/>
                  </a:ext>
                </a:extLst>
              </a:tr>
              <a:tr h="374649">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Gleason Score: </a:t>
                      </a:r>
                      <a:r>
                        <a:rPr lang="en-US" sz="1800" b="0" dirty="0" smtClean="0"/>
                        <a:t>3</a:t>
                      </a:r>
                      <a:r>
                        <a:rPr lang="en-US" sz="1800" dirty="0" smtClean="0"/>
                        <a:t> + 4 = 7</a:t>
                      </a:r>
                    </a:p>
                  </a:txBody>
                  <a:tcPr/>
                </a:tc>
                <a:extLst>
                  <a:ext uri="{0D108BD9-81ED-4DB2-BD59-A6C34878D82A}">
                    <a16:rowId xmlns:a16="http://schemas.microsoft.com/office/drawing/2014/main" val="10004"/>
                  </a:ext>
                </a:extLst>
              </a:tr>
              <a:tr h="384796">
                <a:tc>
                  <a:txBody>
                    <a:bodyPr/>
                    <a:lstStyle/>
                    <a:p>
                      <a:pPr marL="0" marR="0" indent="0" algn="l" defTabSz="456235" rtl="0" eaLnBrk="1" fontAlgn="auto" latinLnBrk="0" hangingPunct="1">
                        <a:lnSpc>
                          <a:spcPct val="100000"/>
                        </a:lnSpc>
                        <a:spcBef>
                          <a:spcPts val="0"/>
                        </a:spcBef>
                        <a:spcAft>
                          <a:spcPts val="0"/>
                        </a:spcAft>
                        <a:buClrTx/>
                        <a:buSzTx/>
                        <a:buFontTx/>
                        <a:buNone/>
                        <a:tabLst/>
                        <a:defRPr/>
                      </a:pPr>
                      <a:r>
                        <a:rPr lang="en-US" sz="1800" b="1" dirty="0" smtClean="0"/>
                        <a:t>AUA Risk Classification: </a:t>
                      </a:r>
                      <a:r>
                        <a:rPr lang="en-US" sz="1800" b="0" dirty="0" smtClean="0"/>
                        <a:t>Favorable</a:t>
                      </a:r>
                      <a:r>
                        <a:rPr lang="en-US" sz="1800" b="0" baseline="0" dirty="0" smtClean="0"/>
                        <a:t> </a:t>
                      </a:r>
                      <a:r>
                        <a:rPr lang="en-US" sz="1800" b="0" dirty="0" smtClean="0"/>
                        <a:t>Intermediate</a:t>
                      </a:r>
                    </a:p>
                  </a:txBody>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12915359"/>
              </p:ext>
            </p:extLst>
          </p:nvPr>
        </p:nvGraphicFramePr>
        <p:xfrm>
          <a:off x="962215" y="4343401"/>
          <a:ext cx="3679224" cy="1767840"/>
        </p:xfrm>
        <a:graphic>
          <a:graphicData uri="http://schemas.openxmlformats.org/drawingml/2006/table">
            <a:tbl>
              <a:tblPr firstRow="1" bandRow="1">
                <a:tableStyleId>{5C22544A-7EE6-4342-B048-85BDC9FD1C3A}</a:tableStyleId>
              </a:tblPr>
              <a:tblGrid>
                <a:gridCol w="1226408">
                  <a:extLst>
                    <a:ext uri="{9D8B030D-6E8A-4147-A177-3AD203B41FA5}">
                      <a16:colId xmlns:a16="http://schemas.microsoft.com/office/drawing/2014/main" val="20000"/>
                    </a:ext>
                  </a:extLst>
                </a:gridCol>
                <a:gridCol w="1226408">
                  <a:extLst>
                    <a:ext uri="{9D8B030D-6E8A-4147-A177-3AD203B41FA5}">
                      <a16:colId xmlns:a16="http://schemas.microsoft.com/office/drawing/2014/main" val="20001"/>
                    </a:ext>
                  </a:extLst>
                </a:gridCol>
                <a:gridCol w="1226408">
                  <a:extLst>
                    <a:ext uri="{9D8B030D-6E8A-4147-A177-3AD203B41FA5}">
                      <a16:colId xmlns:a16="http://schemas.microsoft.com/office/drawing/2014/main" val="20002"/>
                    </a:ext>
                  </a:extLst>
                </a:gridCol>
              </a:tblGrid>
              <a:tr h="334897">
                <a:tc gridSpan="3">
                  <a:txBody>
                    <a:bodyPr/>
                    <a:lstStyle/>
                    <a:p>
                      <a:pPr algn="ctr"/>
                      <a:r>
                        <a:rPr lang="en-US" sz="2000" dirty="0" smtClean="0">
                          <a:solidFill>
                            <a:srgbClr val="FFFFFF"/>
                          </a:solidFill>
                        </a:rPr>
                        <a:t>Family History</a:t>
                      </a:r>
                      <a:endParaRPr lang="en-US" sz="2000" dirty="0">
                        <a:solidFill>
                          <a:srgbClr val="FFFFFF"/>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90709">
                <a:tc>
                  <a:txBody>
                    <a:bodyPr/>
                    <a:lstStyle/>
                    <a:p>
                      <a:pPr algn="ctr"/>
                      <a:r>
                        <a:rPr lang="en-US" sz="1800" b="1" dirty="0" smtClean="0"/>
                        <a:t>Relative</a:t>
                      </a:r>
                      <a:endParaRPr lang="en-US" sz="1800" b="1" dirty="0"/>
                    </a:p>
                  </a:txBody>
                  <a:tcPr/>
                </a:tc>
                <a:tc>
                  <a:txBody>
                    <a:bodyPr/>
                    <a:lstStyle/>
                    <a:p>
                      <a:pPr algn="ctr"/>
                      <a:r>
                        <a:rPr lang="en-US" sz="1800" b="1" dirty="0" smtClean="0"/>
                        <a:t>Cancer Site</a:t>
                      </a:r>
                      <a:endParaRPr lang="en-US" sz="1800" b="1" dirty="0"/>
                    </a:p>
                  </a:txBody>
                  <a:tcPr/>
                </a:tc>
                <a:tc>
                  <a:txBody>
                    <a:bodyPr/>
                    <a:lstStyle/>
                    <a:p>
                      <a:pPr algn="ctr"/>
                      <a:r>
                        <a:rPr lang="en-US" sz="1800" b="1" dirty="0" smtClean="0"/>
                        <a:t>Age of DX</a:t>
                      </a:r>
                      <a:endParaRPr lang="en-US" sz="1800" b="1" dirty="0"/>
                    </a:p>
                  </a:txBody>
                  <a:tcPr/>
                </a:tc>
                <a:extLst>
                  <a:ext uri="{0D108BD9-81ED-4DB2-BD59-A6C34878D82A}">
                    <a16:rowId xmlns:a16="http://schemas.microsoft.com/office/drawing/2014/main" val="10001"/>
                  </a:ext>
                </a:extLst>
              </a:tr>
              <a:tr h="334897">
                <a:tc>
                  <a:txBody>
                    <a:bodyPr/>
                    <a:lstStyle/>
                    <a:p>
                      <a:pPr algn="ctr"/>
                      <a:r>
                        <a:rPr lang="en-US" sz="1800" b="0" dirty="0" smtClean="0"/>
                        <a:t>Father</a:t>
                      </a:r>
                      <a:endParaRPr lang="en-US" sz="1800" b="0" dirty="0"/>
                    </a:p>
                  </a:txBody>
                  <a:tcPr/>
                </a:tc>
                <a:tc>
                  <a:txBody>
                    <a:bodyPr/>
                    <a:lstStyle/>
                    <a:p>
                      <a:pPr algn="ctr"/>
                      <a:r>
                        <a:rPr lang="en-US" sz="1800" dirty="0" smtClean="0"/>
                        <a:t>Prostate</a:t>
                      </a:r>
                      <a:endParaRPr lang="en-US" sz="1800" dirty="0"/>
                    </a:p>
                  </a:txBody>
                  <a:tcPr/>
                </a:tc>
                <a:tc>
                  <a:txBody>
                    <a:bodyPr/>
                    <a:lstStyle/>
                    <a:p>
                      <a:pPr algn="ctr"/>
                      <a:r>
                        <a:rPr lang="en-US" sz="1800" dirty="0" smtClean="0"/>
                        <a:t>63</a:t>
                      </a:r>
                      <a:endParaRPr lang="en-US" sz="1800" dirty="0"/>
                    </a:p>
                  </a:txBody>
                  <a:tcPr/>
                </a:tc>
                <a:extLst>
                  <a:ext uri="{0D108BD9-81ED-4DB2-BD59-A6C34878D82A}">
                    <a16:rowId xmlns:a16="http://schemas.microsoft.com/office/drawing/2014/main" val="10002"/>
                  </a:ext>
                </a:extLst>
              </a:tr>
              <a:tr h="334897">
                <a:tc>
                  <a:txBody>
                    <a:bodyPr/>
                    <a:lstStyle/>
                    <a:p>
                      <a:pPr algn="ctr"/>
                      <a:r>
                        <a:rPr lang="en-US" sz="1800" b="0" dirty="0" smtClean="0"/>
                        <a:t>Sister</a:t>
                      </a:r>
                      <a:endParaRPr lang="en-US" sz="1800" b="0" dirty="0"/>
                    </a:p>
                  </a:txBody>
                  <a:tcPr/>
                </a:tc>
                <a:tc>
                  <a:txBody>
                    <a:bodyPr/>
                    <a:lstStyle/>
                    <a:p>
                      <a:pPr algn="ctr"/>
                      <a:r>
                        <a:rPr lang="en-US" sz="1800" dirty="0" smtClean="0"/>
                        <a:t>Breast</a:t>
                      </a:r>
                      <a:endParaRPr lang="en-US" sz="1800" dirty="0"/>
                    </a:p>
                  </a:txBody>
                  <a:tcPr/>
                </a:tc>
                <a:tc>
                  <a:txBody>
                    <a:bodyPr/>
                    <a:lstStyle/>
                    <a:p>
                      <a:pPr algn="ctr"/>
                      <a:r>
                        <a:rPr lang="en-US" sz="1800" dirty="0" smtClean="0"/>
                        <a:t>49</a:t>
                      </a:r>
                      <a:endParaRPr lang="en-US" sz="1800" dirty="0"/>
                    </a:p>
                  </a:txBody>
                  <a:tcPr/>
                </a:tc>
                <a:extLst>
                  <a:ext uri="{0D108BD9-81ED-4DB2-BD59-A6C34878D82A}">
                    <a16:rowId xmlns:a16="http://schemas.microsoft.com/office/drawing/2014/main" val="10003"/>
                  </a:ext>
                </a:extLst>
              </a:tr>
            </a:tbl>
          </a:graphicData>
        </a:graphic>
      </p:graphicFrame>
      <p:sp>
        <p:nvSpPr>
          <p:cNvPr id="13" name="Footer Placeholder 2"/>
          <p:cNvSpPr txBox="1">
            <a:spLocks/>
          </p:cNvSpPr>
          <p:nvPr/>
        </p:nvSpPr>
        <p:spPr>
          <a:xfrm>
            <a:off x="180039" y="6492955"/>
            <a:ext cx="6818200" cy="245987"/>
          </a:xfrm>
          <a:prstGeom prst="rect">
            <a:avLst/>
          </a:prstGeom>
          <a:solidFill>
            <a:srgbClr val="FFFFFF"/>
          </a:solidFill>
        </p:spPr>
        <p:txBody>
          <a:bodyPr vert="horz" lIns="91248" tIns="45624" rIns="91248" bIns="45624" rtlCol="0" anchor="ctr"/>
          <a:lstStyle>
            <a:defPPr>
              <a:defRPr lang="en-US"/>
            </a:defPPr>
            <a:lvl1pPr marL="0" algn="l" defTabSz="456235" rtl="0" eaLnBrk="1" latinLnBrk="0" hangingPunct="1">
              <a:defRPr sz="700" kern="1200">
                <a:solidFill>
                  <a:schemeClr val="tx1">
                    <a:tint val="75000"/>
                  </a:schemeClr>
                </a:solidFill>
                <a:latin typeface="+mn-lt"/>
                <a:ea typeface="+mn-ea"/>
                <a:cs typeface="+mn-cs"/>
              </a:defRPr>
            </a:lvl1pPr>
            <a:lvl2pPr marL="456235" algn="l" defTabSz="456235" rtl="0" eaLnBrk="1" latinLnBrk="0" hangingPunct="1">
              <a:defRPr sz="1800" kern="1200">
                <a:solidFill>
                  <a:schemeClr val="tx1"/>
                </a:solidFill>
                <a:latin typeface="+mn-lt"/>
                <a:ea typeface="+mn-ea"/>
                <a:cs typeface="+mn-cs"/>
              </a:defRPr>
            </a:lvl2pPr>
            <a:lvl3pPr marL="912468" algn="l" defTabSz="456235" rtl="0" eaLnBrk="1" latinLnBrk="0" hangingPunct="1">
              <a:defRPr sz="1800" kern="1200">
                <a:solidFill>
                  <a:schemeClr val="tx1"/>
                </a:solidFill>
                <a:latin typeface="+mn-lt"/>
                <a:ea typeface="+mn-ea"/>
                <a:cs typeface="+mn-cs"/>
              </a:defRPr>
            </a:lvl3pPr>
            <a:lvl4pPr marL="1368707" algn="l" defTabSz="456235" rtl="0" eaLnBrk="1" latinLnBrk="0" hangingPunct="1">
              <a:defRPr sz="1800" kern="1200">
                <a:solidFill>
                  <a:schemeClr val="tx1"/>
                </a:solidFill>
                <a:latin typeface="+mn-lt"/>
                <a:ea typeface="+mn-ea"/>
                <a:cs typeface="+mn-cs"/>
              </a:defRPr>
            </a:lvl4pPr>
            <a:lvl5pPr marL="1824937" algn="l" defTabSz="456235" rtl="0" eaLnBrk="1" latinLnBrk="0" hangingPunct="1">
              <a:defRPr sz="1800" kern="1200">
                <a:solidFill>
                  <a:schemeClr val="tx1"/>
                </a:solidFill>
                <a:latin typeface="+mn-lt"/>
                <a:ea typeface="+mn-ea"/>
                <a:cs typeface="+mn-cs"/>
              </a:defRPr>
            </a:lvl5pPr>
            <a:lvl6pPr marL="2281175" algn="l" defTabSz="456235" rtl="0" eaLnBrk="1" latinLnBrk="0" hangingPunct="1">
              <a:defRPr sz="1800" kern="1200">
                <a:solidFill>
                  <a:schemeClr val="tx1"/>
                </a:solidFill>
                <a:latin typeface="+mn-lt"/>
                <a:ea typeface="+mn-ea"/>
                <a:cs typeface="+mn-cs"/>
              </a:defRPr>
            </a:lvl6pPr>
            <a:lvl7pPr marL="2737408" algn="l" defTabSz="456235" rtl="0" eaLnBrk="1" latinLnBrk="0" hangingPunct="1">
              <a:defRPr sz="1800" kern="1200">
                <a:solidFill>
                  <a:schemeClr val="tx1"/>
                </a:solidFill>
                <a:latin typeface="+mn-lt"/>
                <a:ea typeface="+mn-ea"/>
                <a:cs typeface="+mn-cs"/>
              </a:defRPr>
            </a:lvl7pPr>
            <a:lvl8pPr marL="3193643" algn="l" defTabSz="456235" rtl="0" eaLnBrk="1" latinLnBrk="0" hangingPunct="1">
              <a:defRPr sz="1800" kern="1200">
                <a:solidFill>
                  <a:schemeClr val="tx1"/>
                </a:solidFill>
                <a:latin typeface="+mn-lt"/>
                <a:ea typeface="+mn-ea"/>
                <a:cs typeface="+mn-cs"/>
              </a:defRPr>
            </a:lvl8pPr>
            <a:lvl9pPr marL="3649878" algn="l" defTabSz="456235" rtl="0" eaLnBrk="1" latinLnBrk="0" hangingPunct="1">
              <a:defRPr sz="1800" kern="1200">
                <a:solidFill>
                  <a:schemeClr val="tx1"/>
                </a:solidFill>
                <a:latin typeface="+mn-lt"/>
                <a:ea typeface="+mn-ea"/>
                <a:cs typeface="+mn-cs"/>
              </a:defRPr>
            </a:lvl9pPr>
          </a:lstStyle>
          <a:p>
            <a:r>
              <a:rPr lang="en-US"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14" name="Picture 13"/>
          <p:cNvPicPr>
            <a:picLocks noChangeAspect="1"/>
          </p:cNvPicPr>
          <p:nvPr/>
        </p:nvPicPr>
        <p:blipFill>
          <a:blip r:embed="rId3"/>
          <a:stretch>
            <a:fillRect/>
          </a:stretch>
        </p:blipFill>
        <p:spPr>
          <a:xfrm rot="20893782">
            <a:off x="575545" y="334956"/>
            <a:ext cx="1301187" cy="15326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00402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04" y="398686"/>
            <a:ext cx="8085148" cy="1143000"/>
          </a:xfrm>
        </p:spPr>
        <p:txBody>
          <a:bodyPr/>
          <a:lstStyle/>
          <a:p>
            <a:r>
              <a:rPr lang="en-US" dirty="0" smtClean="0"/>
              <a:t>BRCA Mutation Risks in Men</a:t>
            </a:r>
            <a:endParaRPr lang="en-US" dirty="0"/>
          </a:p>
        </p:txBody>
      </p:sp>
      <p:sp>
        <p:nvSpPr>
          <p:cNvPr id="3" name="Content Placeholder 2"/>
          <p:cNvSpPr>
            <a:spLocks noGrp="1"/>
          </p:cNvSpPr>
          <p:nvPr>
            <p:ph idx="1"/>
          </p:nvPr>
        </p:nvSpPr>
        <p:spPr>
          <a:xfrm>
            <a:off x="7364843" y="6063050"/>
            <a:ext cx="1644687" cy="724930"/>
          </a:xfrm>
        </p:spPr>
        <p:txBody>
          <a:bodyPr numCol="1">
            <a:normAutofit/>
          </a:bodyPr>
          <a:lstStyle/>
          <a:p>
            <a:pPr marL="0" indent="0">
              <a:spcBef>
                <a:spcPts val="0"/>
              </a:spcBef>
              <a:buNone/>
            </a:pPr>
            <a:r>
              <a:rPr lang="en-US" sz="1000" dirty="0"/>
              <a:t>JCO 2004;22:735-42</a:t>
            </a:r>
          </a:p>
          <a:p>
            <a:pPr marL="0" indent="0">
              <a:spcBef>
                <a:spcPts val="0"/>
              </a:spcBef>
              <a:buNone/>
            </a:pPr>
            <a:r>
              <a:rPr lang="en-US" sz="1000" dirty="0" smtClean="0"/>
              <a:t>NCI (SEER) 2012</a:t>
            </a:r>
          </a:p>
          <a:p>
            <a:pPr marL="0" indent="0">
              <a:spcBef>
                <a:spcPts val="0"/>
              </a:spcBef>
              <a:buNone/>
            </a:pPr>
            <a:r>
              <a:rPr lang="en-US" sz="1000" dirty="0" smtClean="0"/>
              <a:t>JNCI 2007;99(23)1811-4</a:t>
            </a:r>
          </a:p>
          <a:p>
            <a:pPr marL="0" indent="0">
              <a:spcBef>
                <a:spcPts val="0"/>
              </a:spcBef>
              <a:buNone/>
            </a:pPr>
            <a:r>
              <a:rPr lang="en-US" sz="1000" dirty="0" smtClean="0"/>
              <a:t>JNCI 1999;15:1310-16</a:t>
            </a:r>
            <a:endParaRPr lang="en-US" sz="1000" dirty="0"/>
          </a:p>
        </p:txBody>
      </p:sp>
      <p:pic>
        <p:nvPicPr>
          <p:cNvPr id="5" name="Picture 1" descr="115.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35459" y="1278192"/>
            <a:ext cx="8204886" cy="45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75078" y="5876252"/>
            <a:ext cx="6989765" cy="724930"/>
          </a:xfrm>
          <a:prstGeom prst="rect">
            <a:avLst/>
          </a:prstGeom>
        </p:spPr>
        <p:txBody>
          <a:bodyPr vert="horz" lIns="91248" tIns="45624" rIns="91248" bIns="45624" numCol="1" rtlCol="0">
            <a:noAutofit/>
          </a:bodyPr>
          <a:lstStyle>
            <a:lvl1pPr marL="214224" indent="-214224" algn="l" defTabSz="456235" rtl="0" eaLnBrk="1" latinLnBrk="0" hangingPunct="1">
              <a:spcBef>
                <a:spcPct val="20000"/>
              </a:spcBef>
              <a:buClr>
                <a:schemeClr val="accent1"/>
              </a:buClr>
              <a:buFont typeface="Arial"/>
              <a:buChar char="•"/>
              <a:defRPr sz="2000" kern="1200">
                <a:solidFill>
                  <a:schemeClr val="bg1"/>
                </a:solidFill>
                <a:latin typeface="+mn-lt"/>
                <a:ea typeface="+mn-ea"/>
                <a:cs typeface="+mn-cs"/>
              </a:defRPr>
            </a:lvl1pPr>
            <a:lvl2pPr marL="693913" indent="-237511" algn="l" defTabSz="456235" rtl="0" eaLnBrk="1" latinLnBrk="0" hangingPunct="1">
              <a:spcBef>
                <a:spcPct val="20000"/>
              </a:spcBef>
              <a:buClr>
                <a:schemeClr val="accent1"/>
              </a:buClr>
              <a:buFont typeface="Arial"/>
              <a:buChar char="–"/>
              <a:defRPr sz="1800" kern="1200">
                <a:solidFill>
                  <a:schemeClr val="bg1"/>
                </a:solidFill>
                <a:latin typeface="+mn-lt"/>
                <a:ea typeface="+mn-ea"/>
                <a:cs typeface="+mn-cs"/>
              </a:defRPr>
            </a:lvl2pPr>
            <a:lvl3pPr marL="1101075" indent="-188283" algn="l" defTabSz="456235" rtl="0" eaLnBrk="1" latinLnBrk="0" hangingPunct="1">
              <a:spcBef>
                <a:spcPct val="20000"/>
              </a:spcBef>
              <a:buClr>
                <a:schemeClr val="accent1"/>
              </a:buClr>
              <a:buFont typeface="Arial"/>
              <a:buChar char="•"/>
              <a:defRPr sz="1800" kern="1200">
                <a:solidFill>
                  <a:schemeClr val="bg1"/>
                </a:solidFill>
                <a:latin typeface="+mn-lt"/>
                <a:ea typeface="+mn-ea"/>
                <a:cs typeface="+mn-cs"/>
              </a:defRPr>
            </a:lvl3pPr>
            <a:lvl4pPr marL="1596821" indent="-228120" algn="l" defTabSz="456235" rtl="0" eaLnBrk="1" latinLnBrk="0" hangingPunct="1">
              <a:spcBef>
                <a:spcPct val="20000"/>
              </a:spcBef>
              <a:buClr>
                <a:schemeClr val="accent1"/>
              </a:buClr>
              <a:buFont typeface="Arial"/>
              <a:buChar char="–"/>
              <a:defRPr sz="1700" kern="1200">
                <a:solidFill>
                  <a:schemeClr val="bg1"/>
                </a:solidFill>
                <a:latin typeface="+mn-lt"/>
                <a:ea typeface="+mn-ea"/>
                <a:cs typeface="+mn-cs"/>
              </a:defRPr>
            </a:lvl4pPr>
            <a:lvl5pPr marL="2013867" indent="-188948" algn="l" defTabSz="456235" rtl="0" eaLnBrk="1" latinLnBrk="0" hangingPunct="1">
              <a:spcBef>
                <a:spcPct val="20000"/>
              </a:spcBef>
              <a:buClr>
                <a:schemeClr val="accent1"/>
              </a:buClr>
              <a:buFont typeface="Arial"/>
              <a:buChar char="»"/>
              <a:defRPr sz="1700" kern="1200">
                <a:solidFill>
                  <a:schemeClr val="bg1"/>
                </a:solidFill>
                <a:latin typeface="+mn-lt"/>
                <a:ea typeface="+mn-ea"/>
                <a:cs typeface="+mn-cs"/>
              </a:defRPr>
            </a:lvl5pPr>
            <a:lvl6pPr marL="2509290" indent="-228120" algn="l" defTabSz="456235" rtl="0" eaLnBrk="1" latinLnBrk="0" hangingPunct="1">
              <a:spcBef>
                <a:spcPct val="20000"/>
              </a:spcBef>
              <a:buFont typeface="Arial"/>
              <a:buChar char="•"/>
              <a:defRPr sz="2000" kern="1200">
                <a:solidFill>
                  <a:schemeClr val="tx1"/>
                </a:solidFill>
                <a:latin typeface="+mn-lt"/>
                <a:ea typeface="+mn-ea"/>
                <a:cs typeface="+mn-cs"/>
              </a:defRPr>
            </a:lvl6pPr>
            <a:lvl7pPr marL="2965526" indent="-228120" algn="l" defTabSz="456235" rtl="0" eaLnBrk="1" latinLnBrk="0" hangingPunct="1">
              <a:spcBef>
                <a:spcPct val="20000"/>
              </a:spcBef>
              <a:buFont typeface="Arial"/>
              <a:buChar char="•"/>
              <a:defRPr sz="2000" kern="1200">
                <a:solidFill>
                  <a:schemeClr val="tx1"/>
                </a:solidFill>
                <a:latin typeface="+mn-lt"/>
                <a:ea typeface="+mn-ea"/>
                <a:cs typeface="+mn-cs"/>
              </a:defRPr>
            </a:lvl7pPr>
            <a:lvl8pPr marL="3421762" indent="-228120" algn="l" defTabSz="456235" rtl="0" eaLnBrk="1" latinLnBrk="0" hangingPunct="1">
              <a:spcBef>
                <a:spcPct val="20000"/>
              </a:spcBef>
              <a:buFont typeface="Arial"/>
              <a:buChar char="•"/>
              <a:defRPr sz="2000" kern="1200">
                <a:solidFill>
                  <a:schemeClr val="tx1"/>
                </a:solidFill>
                <a:latin typeface="+mn-lt"/>
                <a:ea typeface="+mn-ea"/>
                <a:cs typeface="+mn-cs"/>
              </a:defRPr>
            </a:lvl8pPr>
            <a:lvl9pPr marL="3877995" indent="-228120" algn="l" defTabSz="456235"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800" dirty="0" smtClean="0"/>
              <a:t>May account for ~15% of all male breast cancer</a:t>
            </a:r>
            <a:endParaRPr lang="en-US" sz="1800" dirty="0"/>
          </a:p>
        </p:txBody>
      </p:sp>
      <p:sp>
        <p:nvSpPr>
          <p:cNvPr id="8"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9" name="Picture 8"/>
          <p:cNvPicPr>
            <a:picLocks noChangeAspect="1"/>
          </p:cNvPicPr>
          <p:nvPr/>
        </p:nvPicPr>
        <p:blipFill>
          <a:blip r:embed="rId4"/>
          <a:stretch>
            <a:fillRect/>
          </a:stretch>
        </p:blipFill>
        <p:spPr>
          <a:xfrm rot="20893782">
            <a:off x="5921011" y="203497"/>
            <a:ext cx="1301187" cy="15326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606252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04" y="398686"/>
            <a:ext cx="8085148" cy="1143000"/>
          </a:xfrm>
        </p:spPr>
        <p:txBody>
          <a:bodyPr/>
          <a:lstStyle/>
          <a:p>
            <a:r>
              <a:rPr lang="en-US" dirty="0" smtClean="0"/>
              <a:t>BRCA Mutations and Other Cancers</a:t>
            </a:r>
            <a:endParaRPr lang="en-US" dirty="0"/>
          </a:p>
        </p:txBody>
      </p:sp>
      <p:pic>
        <p:nvPicPr>
          <p:cNvPr id="6" name="Picture 1" descr="116.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799071" y="1342767"/>
            <a:ext cx="7414054" cy="453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7069931" y="5628710"/>
            <a:ext cx="1826135" cy="724930"/>
          </a:xfrm>
        </p:spPr>
        <p:txBody>
          <a:bodyPr numCol="1">
            <a:normAutofit fontScale="92500"/>
          </a:bodyPr>
          <a:lstStyle/>
          <a:p>
            <a:pPr marL="0" indent="0">
              <a:spcBef>
                <a:spcPts val="0"/>
              </a:spcBef>
              <a:buNone/>
            </a:pPr>
            <a:r>
              <a:rPr lang="en-US" sz="1000" dirty="0"/>
              <a:t>JNCI 1999;15:1310-16</a:t>
            </a:r>
          </a:p>
          <a:p>
            <a:pPr marL="0" indent="0">
              <a:spcBef>
                <a:spcPts val="0"/>
              </a:spcBef>
              <a:buNone/>
            </a:pPr>
            <a:r>
              <a:rPr lang="en-US" sz="1000" dirty="0"/>
              <a:t>JNCI 2002;15:1365-72</a:t>
            </a:r>
          </a:p>
          <a:p>
            <a:pPr marL="0" indent="0">
              <a:spcBef>
                <a:spcPts val="0"/>
              </a:spcBef>
              <a:buNone/>
            </a:pPr>
            <a:r>
              <a:rPr lang="en-US" sz="1000" dirty="0" smtClean="0"/>
              <a:t>J Med Genet 2005;42(9):711-9</a:t>
            </a:r>
            <a:endParaRPr lang="en-US" sz="1000" dirty="0"/>
          </a:p>
          <a:p>
            <a:pPr marL="0" indent="0">
              <a:spcBef>
                <a:spcPts val="0"/>
              </a:spcBef>
              <a:buNone/>
            </a:pPr>
            <a:r>
              <a:rPr lang="en-US" sz="1000" dirty="0" smtClean="0"/>
              <a:t>NCI (SEER) 2012</a:t>
            </a:r>
          </a:p>
        </p:txBody>
      </p:sp>
      <p:sp>
        <p:nvSpPr>
          <p:cNvPr id="7"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8" name="Picture 7"/>
          <p:cNvPicPr>
            <a:picLocks noChangeAspect="1"/>
          </p:cNvPicPr>
          <p:nvPr/>
        </p:nvPicPr>
        <p:blipFill>
          <a:blip r:embed="rId4"/>
          <a:stretch>
            <a:fillRect/>
          </a:stretch>
        </p:blipFill>
        <p:spPr>
          <a:xfrm rot="20893782">
            <a:off x="6903650" y="203842"/>
            <a:ext cx="1301187" cy="15326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97425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421094" y="5311422"/>
            <a:ext cx="4592462" cy="1631216"/>
          </a:xfrm>
          <a:prstGeom prst="rect">
            <a:avLst/>
          </a:prstGeom>
          <a:noFill/>
        </p:spPr>
        <p:txBody>
          <a:bodyPr wrap="square" rtlCol="0">
            <a:spAutoFit/>
          </a:bodyPr>
          <a:lstStyle/>
          <a:p>
            <a:r>
              <a:rPr lang="en-US" sz="2000" b="1" dirty="0" smtClean="0">
                <a:solidFill>
                  <a:schemeClr val="accent1"/>
                </a:solidFill>
              </a:rPr>
              <a:t>Jenny and Holly – Daughter and Niece:         </a:t>
            </a:r>
            <a:r>
              <a:rPr lang="en-US" sz="2000" b="1" i="1" dirty="0" smtClean="0">
                <a:solidFill>
                  <a:srgbClr val="00B050"/>
                </a:solidFill>
              </a:rPr>
              <a:t>BRCA2</a:t>
            </a:r>
            <a:r>
              <a:rPr lang="en-US" sz="2000" dirty="0" smtClean="0"/>
              <a:t> </a:t>
            </a:r>
          </a:p>
          <a:p>
            <a:pPr marL="342900" indent="-342900">
              <a:buClr>
                <a:schemeClr val="accent1"/>
              </a:buClr>
              <a:buFont typeface="Arial" panose="020B0604020202020204" pitchFamily="34" charset="0"/>
              <a:buChar char="•"/>
            </a:pPr>
            <a:r>
              <a:rPr lang="en-US" sz="2000" dirty="0" smtClean="0"/>
              <a:t>Primary Care/ Gynecologist: Evaluate for 	general population screening</a:t>
            </a:r>
            <a:endParaRPr lang="en-US" sz="2000" dirty="0"/>
          </a:p>
        </p:txBody>
      </p:sp>
      <p:pic>
        <p:nvPicPr>
          <p:cNvPr id="5" name="Picture 4"/>
          <p:cNvPicPr>
            <a:picLocks noChangeAspect="1"/>
          </p:cNvPicPr>
          <p:nvPr/>
        </p:nvPicPr>
        <p:blipFill>
          <a:blip r:embed="rId2"/>
          <a:stretch>
            <a:fillRect/>
          </a:stretch>
        </p:blipFill>
        <p:spPr>
          <a:xfrm>
            <a:off x="304800" y="1295400"/>
            <a:ext cx="4116294" cy="4419600"/>
          </a:xfrm>
          <a:prstGeom prst="rect">
            <a:avLst/>
          </a:prstGeom>
        </p:spPr>
      </p:pic>
      <p:sp>
        <p:nvSpPr>
          <p:cNvPr id="8" name="TextBox 7"/>
          <p:cNvSpPr txBox="1"/>
          <p:nvPr/>
        </p:nvSpPr>
        <p:spPr>
          <a:xfrm>
            <a:off x="1211580" y="598547"/>
            <a:ext cx="7941163" cy="523220"/>
          </a:xfrm>
          <a:prstGeom prst="rect">
            <a:avLst/>
          </a:prstGeom>
          <a:noFill/>
        </p:spPr>
        <p:txBody>
          <a:bodyPr wrap="square" rtlCol="0">
            <a:spAutoFit/>
          </a:bodyPr>
          <a:lstStyle/>
          <a:p>
            <a:r>
              <a:rPr lang="en-US" sz="2800" dirty="0" smtClean="0">
                <a:solidFill>
                  <a:schemeClr val="tx2"/>
                </a:solidFill>
              </a:rPr>
              <a:t>Importance to Gene’s family:</a:t>
            </a:r>
            <a:endParaRPr lang="en-US" sz="2800" dirty="0">
              <a:solidFill>
                <a:schemeClr val="tx2"/>
              </a:solidFill>
            </a:endParaRPr>
          </a:p>
        </p:txBody>
      </p:sp>
      <p:sp>
        <p:nvSpPr>
          <p:cNvPr id="9" name="TextBox 8"/>
          <p:cNvSpPr txBox="1"/>
          <p:nvPr/>
        </p:nvSpPr>
        <p:spPr>
          <a:xfrm>
            <a:off x="4421094" y="1376844"/>
            <a:ext cx="4280946" cy="1754326"/>
          </a:xfrm>
          <a:prstGeom prst="rect">
            <a:avLst/>
          </a:prstGeom>
          <a:noFill/>
        </p:spPr>
        <p:txBody>
          <a:bodyPr wrap="square" rtlCol="0">
            <a:spAutoFit/>
          </a:bodyPr>
          <a:lstStyle/>
          <a:p>
            <a:r>
              <a:rPr lang="en-US" b="1" kern="0" dirty="0" smtClean="0">
                <a:solidFill>
                  <a:schemeClr val="accent1"/>
                </a:solidFill>
              </a:rPr>
              <a:t>Ron - Brother</a:t>
            </a:r>
            <a:r>
              <a:rPr lang="en-US" kern="0" dirty="0" smtClean="0"/>
              <a:t> </a:t>
            </a:r>
            <a:r>
              <a:rPr lang="en-US" b="1" kern="0" dirty="0" smtClean="0">
                <a:solidFill>
                  <a:schemeClr val="accent1"/>
                </a:solidFill>
              </a:rPr>
              <a:t>:</a:t>
            </a:r>
            <a:r>
              <a:rPr lang="en-US" kern="0" dirty="0" smtClean="0"/>
              <a:t> </a:t>
            </a:r>
            <a:r>
              <a:rPr lang="en-US" b="1" kern="0" dirty="0">
                <a:solidFill>
                  <a:srgbClr val="FF0000"/>
                </a:solidFill>
              </a:rPr>
              <a:t> </a:t>
            </a:r>
            <a:r>
              <a:rPr lang="en-US" b="1" kern="0" dirty="0" smtClean="0">
                <a:solidFill>
                  <a:srgbClr val="FF0000"/>
                </a:solidFill>
              </a:rPr>
              <a:t>     </a:t>
            </a:r>
            <a:r>
              <a:rPr lang="en-US" b="1" kern="0" dirty="0">
                <a:solidFill>
                  <a:srgbClr val="FF0000"/>
                </a:solidFill>
              </a:rPr>
              <a:t> </a:t>
            </a:r>
            <a:r>
              <a:rPr lang="en-US" b="1" i="1" kern="0" dirty="0" smtClean="0">
                <a:solidFill>
                  <a:srgbClr val="C00000"/>
                </a:solidFill>
              </a:rPr>
              <a:t>BRCA2</a:t>
            </a:r>
            <a:r>
              <a:rPr lang="en-US" kern="0" dirty="0" smtClean="0">
                <a:solidFill>
                  <a:srgbClr val="C00000"/>
                </a:solidFill>
              </a:rPr>
              <a:t> </a:t>
            </a:r>
            <a:r>
              <a:rPr lang="en-US" kern="0" dirty="0" smtClean="0"/>
              <a:t> </a:t>
            </a:r>
          </a:p>
          <a:p>
            <a:pPr marL="342102" indent="-342900" defTabSz="456235">
              <a:buClr>
                <a:srgbClr val="D0722F"/>
              </a:buClr>
              <a:buFont typeface="Arial" panose="020B0604020202020204" pitchFamily="34" charset="0"/>
              <a:buChar char="•"/>
            </a:pPr>
            <a:r>
              <a:rPr lang="en-US" kern="0" dirty="0" smtClean="0"/>
              <a:t>Urologist: Earlier and more frequent prostate cancer screening</a:t>
            </a:r>
          </a:p>
          <a:p>
            <a:pPr marL="342102" indent="-342900" defTabSz="456235">
              <a:buClr>
                <a:srgbClr val="D0722F"/>
              </a:buClr>
              <a:buFont typeface="Arial" panose="020B0604020202020204" pitchFamily="34" charset="0"/>
              <a:buChar char="•"/>
            </a:pPr>
            <a:r>
              <a:rPr lang="en-US" dirty="0" smtClean="0"/>
              <a:t>General </a:t>
            </a:r>
            <a:r>
              <a:rPr lang="en-US" dirty="0"/>
              <a:t>Practitioner: Regular clinical male </a:t>
            </a:r>
            <a:r>
              <a:rPr lang="en-US" dirty="0" smtClean="0"/>
              <a:t>	breast </a:t>
            </a:r>
            <a:r>
              <a:rPr lang="en-US" dirty="0"/>
              <a:t>exams </a:t>
            </a:r>
            <a:endParaRPr lang="en-US" dirty="0" smtClean="0"/>
          </a:p>
          <a:p>
            <a:pPr marL="342102" indent="-342900" defTabSz="456235">
              <a:buClr>
                <a:srgbClr val="D0722F"/>
              </a:buClr>
              <a:buFont typeface="Arial" panose="020B0604020202020204" pitchFamily="34" charset="0"/>
              <a:buChar char="•"/>
            </a:pPr>
            <a:r>
              <a:rPr lang="en-US" kern="0" dirty="0" smtClean="0"/>
              <a:t>Dermatologist</a:t>
            </a:r>
            <a:r>
              <a:rPr lang="en-US" kern="0" dirty="0"/>
              <a:t>: </a:t>
            </a:r>
            <a:r>
              <a:rPr lang="en-US" kern="0" dirty="0" smtClean="0"/>
              <a:t>Annual </a:t>
            </a:r>
            <a:r>
              <a:rPr lang="en-US" kern="0" dirty="0"/>
              <a:t>skin checks.</a:t>
            </a:r>
            <a:endParaRPr lang="en-US" kern="0" dirty="0" smtClean="0"/>
          </a:p>
        </p:txBody>
      </p:sp>
      <p:pic>
        <p:nvPicPr>
          <p:cNvPr id="12" name="Picture 11"/>
          <p:cNvPicPr>
            <a:picLocks noChangeAspect="1"/>
          </p:cNvPicPr>
          <p:nvPr/>
        </p:nvPicPr>
        <p:blipFill>
          <a:blip r:embed="rId3"/>
          <a:stretch>
            <a:fillRect/>
          </a:stretch>
        </p:blipFill>
        <p:spPr>
          <a:xfrm>
            <a:off x="6330172" y="1411120"/>
            <a:ext cx="268247" cy="268247"/>
          </a:xfrm>
          <a:prstGeom prst="rect">
            <a:avLst/>
          </a:prstGeom>
        </p:spPr>
      </p:pic>
      <p:sp>
        <p:nvSpPr>
          <p:cNvPr id="13" name="TextBox 12"/>
          <p:cNvSpPr txBox="1"/>
          <p:nvPr/>
        </p:nvSpPr>
        <p:spPr>
          <a:xfrm>
            <a:off x="4421094" y="3052818"/>
            <a:ext cx="4323310" cy="2308324"/>
          </a:xfrm>
          <a:prstGeom prst="rect">
            <a:avLst/>
          </a:prstGeom>
          <a:noFill/>
        </p:spPr>
        <p:txBody>
          <a:bodyPr wrap="square" rtlCol="0">
            <a:spAutoFit/>
          </a:bodyPr>
          <a:lstStyle/>
          <a:p>
            <a:r>
              <a:rPr lang="en-US" b="1" dirty="0" smtClean="0">
                <a:solidFill>
                  <a:schemeClr val="accent1"/>
                </a:solidFill>
              </a:rPr>
              <a:t>Mary – Daughter:        </a:t>
            </a:r>
            <a:r>
              <a:rPr lang="en-US" b="1" i="1" dirty="0" smtClean="0">
                <a:solidFill>
                  <a:srgbClr val="C00000"/>
                </a:solidFill>
              </a:rPr>
              <a:t>BRCA2</a:t>
            </a:r>
            <a:r>
              <a:rPr lang="en-US" dirty="0" smtClean="0">
                <a:solidFill>
                  <a:srgbClr val="C00000"/>
                </a:solidFill>
              </a:rPr>
              <a:t> </a:t>
            </a:r>
            <a:r>
              <a:rPr lang="en-US" dirty="0" smtClean="0"/>
              <a:t> </a:t>
            </a:r>
          </a:p>
          <a:p>
            <a:pPr marL="285750" indent="-285750">
              <a:buClr>
                <a:schemeClr val="accent1"/>
              </a:buClr>
              <a:buFont typeface="Arial" panose="020B0604020202020204" pitchFamily="34" charset="0"/>
              <a:buChar char="•"/>
            </a:pPr>
            <a:r>
              <a:rPr lang="en-US" dirty="0" smtClean="0"/>
              <a:t>Breast Specialist: Scheduled prophylactic double mastectomy with reconstruction </a:t>
            </a:r>
          </a:p>
          <a:p>
            <a:pPr marL="285750" indent="-285750">
              <a:buClr>
                <a:schemeClr val="accent1"/>
              </a:buClr>
              <a:buFont typeface="Arial" panose="020B0604020202020204" pitchFamily="34" charset="0"/>
              <a:buChar char="•"/>
            </a:pPr>
            <a:r>
              <a:rPr lang="en-US" dirty="0" smtClean="0"/>
              <a:t>Gynecologic Oncologist: Consider oophorectomy 	after she is finished having children </a:t>
            </a:r>
          </a:p>
          <a:p>
            <a:pPr marL="285750" indent="-285750">
              <a:buClr>
                <a:schemeClr val="accent1"/>
              </a:buClr>
              <a:buFont typeface="Arial" panose="020B0604020202020204" pitchFamily="34" charset="0"/>
              <a:buChar char="•"/>
            </a:pPr>
            <a:r>
              <a:rPr lang="en-US" dirty="0" smtClean="0"/>
              <a:t>Dermatologist</a:t>
            </a:r>
            <a:r>
              <a:rPr lang="en-US" dirty="0"/>
              <a:t>: </a:t>
            </a:r>
            <a:r>
              <a:rPr lang="en-US" dirty="0" smtClean="0"/>
              <a:t>Annual skin checks</a:t>
            </a:r>
            <a:endParaRPr lang="en-US" dirty="0"/>
          </a:p>
        </p:txBody>
      </p:sp>
      <p:pic>
        <p:nvPicPr>
          <p:cNvPr id="14" name="Picture 13"/>
          <p:cNvPicPr>
            <a:picLocks noChangeAspect="1"/>
          </p:cNvPicPr>
          <p:nvPr/>
        </p:nvPicPr>
        <p:blipFill>
          <a:blip r:embed="rId4"/>
          <a:stretch>
            <a:fillRect/>
          </a:stretch>
        </p:blipFill>
        <p:spPr>
          <a:xfrm>
            <a:off x="6610588" y="3099652"/>
            <a:ext cx="262151" cy="268247"/>
          </a:xfrm>
          <a:prstGeom prst="rect">
            <a:avLst/>
          </a:prstGeom>
        </p:spPr>
      </p:pic>
      <p:pic>
        <p:nvPicPr>
          <p:cNvPr id="17" name="Picture 16"/>
          <p:cNvPicPr>
            <a:picLocks noChangeAspect="1"/>
          </p:cNvPicPr>
          <p:nvPr/>
        </p:nvPicPr>
        <p:blipFill>
          <a:blip r:embed="rId5"/>
          <a:stretch>
            <a:fillRect/>
          </a:stretch>
        </p:blipFill>
        <p:spPr>
          <a:xfrm>
            <a:off x="5501640" y="5695779"/>
            <a:ext cx="268247" cy="274344"/>
          </a:xfrm>
          <a:prstGeom prst="rect">
            <a:avLst/>
          </a:prstGeom>
        </p:spPr>
      </p:pic>
      <p:sp>
        <p:nvSpPr>
          <p:cNvPr id="18" name="TextBox 17"/>
          <p:cNvSpPr txBox="1"/>
          <p:nvPr/>
        </p:nvSpPr>
        <p:spPr>
          <a:xfrm>
            <a:off x="304800" y="6539060"/>
            <a:ext cx="4267200" cy="215444"/>
          </a:xfrm>
          <a:prstGeom prst="rect">
            <a:avLst/>
          </a:prstGeom>
          <a:solidFill>
            <a:srgbClr val="FFFFFF"/>
          </a:solidFill>
        </p:spPr>
        <p:txBody>
          <a:bodyPr wrap="square" rtlCol="0">
            <a:spAutoFit/>
          </a:bodyPr>
          <a:lstStyle/>
          <a:p>
            <a:r>
              <a:rPr lang="en-US" sz="800" dirty="0" smtClean="0">
                <a:solidFill>
                  <a:schemeClr val="bg1"/>
                </a:solidFill>
              </a:rPr>
              <a:t>Copyright © 2018 Myriad Genetics, Inc. all rights reserved.  www.Myriad.com</a:t>
            </a:r>
            <a:endParaRPr lang="en-US" sz="800" dirty="0">
              <a:solidFill>
                <a:schemeClr val="bg1"/>
              </a:solidFill>
            </a:endParaRPr>
          </a:p>
        </p:txBody>
      </p:sp>
      <p:sp>
        <p:nvSpPr>
          <p:cNvPr id="2" name="Rectangle 1"/>
          <p:cNvSpPr/>
          <p:nvPr/>
        </p:nvSpPr>
        <p:spPr>
          <a:xfrm>
            <a:off x="2110210" y="2810240"/>
            <a:ext cx="1142113" cy="132860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ooter Placeholder 2"/>
          <p:cNvSpPr>
            <a:spLocks noGrp="1"/>
          </p:cNvSpPr>
          <p:nvPr>
            <p:ph type="ftr" sz="quarter" idx="11"/>
          </p:nvPr>
        </p:nvSpPr>
        <p:spPr>
          <a:xfrm>
            <a:off x="180039" y="6492955"/>
            <a:ext cx="4391961" cy="317339"/>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24" name="Picture 23"/>
          <p:cNvPicPr>
            <a:picLocks noChangeAspect="1"/>
          </p:cNvPicPr>
          <p:nvPr/>
        </p:nvPicPr>
        <p:blipFill>
          <a:blip r:embed="rId6"/>
          <a:stretch>
            <a:fillRect/>
          </a:stretch>
        </p:blipFill>
        <p:spPr>
          <a:xfrm>
            <a:off x="2168447" y="2782345"/>
            <a:ext cx="1030404" cy="1213728"/>
          </a:xfrm>
          <a:prstGeom prst="rect">
            <a:avLst/>
          </a:prstGeom>
          <a:effectLst/>
        </p:spPr>
      </p:pic>
      <p:pic>
        <p:nvPicPr>
          <p:cNvPr id="25" name="Picture 24"/>
          <p:cNvPicPr>
            <a:picLocks noChangeAspect="1"/>
          </p:cNvPicPr>
          <p:nvPr/>
        </p:nvPicPr>
        <p:blipFill>
          <a:blip r:embed="rId3"/>
          <a:stretch>
            <a:fillRect/>
          </a:stretch>
        </p:blipFill>
        <p:spPr>
          <a:xfrm>
            <a:off x="2914085" y="3674126"/>
            <a:ext cx="331197" cy="331197"/>
          </a:xfrm>
          <a:prstGeom prst="rect">
            <a:avLst/>
          </a:prstGeom>
        </p:spPr>
      </p:pic>
      <p:sp>
        <p:nvSpPr>
          <p:cNvPr id="26" name="TextBox 25"/>
          <p:cNvSpPr txBox="1"/>
          <p:nvPr/>
        </p:nvSpPr>
        <p:spPr>
          <a:xfrm>
            <a:off x="2100304" y="3959723"/>
            <a:ext cx="1243955" cy="261610"/>
          </a:xfrm>
          <a:prstGeom prst="rect">
            <a:avLst/>
          </a:prstGeom>
          <a:noFill/>
        </p:spPr>
        <p:txBody>
          <a:bodyPr wrap="square" rtlCol="0">
            <a:spAutoFit/>
          </a:bodyPr>
          <a:lstStyle/>
          <a:p>
            <a:pPr algn="ctr"/>
            <a:r>
              <a:rPr lang="en-US" sz="1100" b="1" dirty="0" err="1">
                <a:solidFill>
                  <a:schemeClr val="accent1"/>
                </a:solidFill>
              </a:rPr>
              <a:t>P</a:t>
            </a:r>
            <a:r>
              <a:rPr lang="en-US" sz="1100" b="1" dirty="0" err="1" smtClean="0">
                <a:solidFill>
                  <a:schemeClr val="accent1"/>
                </a:solidFill>
              </a:rPr>
              <a:t>r</a:t>
            </a:r>
            <a:r>
              <a:rPr lang="en-US" sz="1100" b="1" dirty="0" smtClean="0">
                <a:solidFill>
                  <a:schemeClr val="accent1"/>
                </a:solidFill>
              </a:rPr>
              <a:t> Ca - 67</a:t>
            </a:r>
            <a:endParaRPr lang="en-US" sz="1100" b="1" dirty="0">
              <a:solidFill>
                <a:schemeClr val="accent1"/>
              </a:solidFill>
            </a:endParaRPr>
          </a:p>
        </p:txBody>
      </p:sp>
    </p:spTree>
    <p:extLst>
      <p:ext uri="{BB962C8B-B14F-4D97-AF65-F5344CB8AC3E}">
        <p14:creationId xmlns:p14="http://schemas.microsoft.com/office/powerpoint/2010/main" val="3834372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04" y="398686"/>
            <a:ext cx="8085148" cy="1143000"/>
          </a:xfrm>
        </p:spPr>
        <p:txBody>
          <a:bodyPr/>
          <a:lstStyle/>
          <a:p>
            <a:r>
              <a:rPr lang="en-US" dirty="0" smtClean="0"/>
              <a:t>BRCA Mutations Increase Breast and Ovarian Cancer Risks</a:t>
            </a:r>
            <a:endParaRPr lang="en-US" dirty="0"/>
          </a:p>
        </p:txBody>
      </p:sp>
      <p:sp>
        <p:nvSpPr>
          <p:cNvPr id="3" name="Content Placeholder 2"/>
          <p:cNvSpPr>
            <a:spLocks noGrp="1"/>
          </p:cNvSpPr>
          <p:nvPr>
            <p:ph idx="1"/>
          </p:nvPr>
        </p:nvSpPr>
        <p:spPr>
          <a:xfrm>
            <a:off x="5876459" y="5848865"/>
            <a:ext cx="3205501" cy="947351"/>
          </a:xfrm>
        </p:spPr>
        <p:txBody>
          <a:bodyPr numCol="2">
            <a:normAutofit/>
          </a:bodyPr>
          <a:lstStyle/>
          <a:p>
            <a:pPr marL="0" indent="0">
              <a:spcBef>
                <a:spcPts val="0"/>
              </a:spcBef>
              <a:buNone/>
            </a:pPr>
            <a:r>
              <a:rPr lang="en-US" sz="1000" dirty="0" smtClean="0"/>
              <a:t>Lancet 1994;343:692-5</a:t>
            </a:r>
          </a:p>
          <a:p>
            <a:pPr marL="0" indent="0">
              <a:spcBef>
                <a:spcPts val="0"/>
              </a:spcBef>
              <a:buNone/>
            </a:pPr>
            <a:r>
              <a:rPr lang="en-US" sz="1000" dirty="0" smtClean="0"/>
              <a:t>NEJM 1997;336:1401-8</a:t>
            </a:r>
          </a:p>
          <a:p>
            <a:pPr marL="0" indent="0">
              <a:spcBef>
                <a:spcPts val="0"/>
              </a:spcBef>
              <a:buNone/>
            </a:pPr>
            <a:r>
              <a:rPr lang="en-US" sz="1000" dirty="0" smtClean="0"/>
              <a:t>AJHG 2003;72-117-30</a:t>
            </a:r>
          </a:p>
          <a:p>
            <a:pPr marL="0" indent="0">
              <a:spcBef>
                <a:spcPts val="0"/>
              </a:spcBef>
              <a:buNone/>
            </a:pPr>
            <a:r>
              <a:rPr lang="en-US" sz="1000" dirty="0" smtClean="0"/>
              <a:t>JNCI 1999;15:1310-6</a:t>
            </a:r>
          </a:p>
          <a:p>
            <a:pPr marL="0" indent="0">
              <a:spcBef>
                <a:spcPts val="0"/>
              </a:spcBef>
              <a:buNone/>
            </a:pPr>
            <a:r>
              <a:rPr lang="en-US" sz="1000" dirty="0" smtClean="0"/>
              <a:t>JCO 2007;25(11):1329-33</a:t>
            </a:r>
          </a:p>
          <a:p>
            <a:pPr marL="0" indent="0">
              <a:spcBef>
                <a:spcPts val="0"/>
              </a:spcBef>
              <a:buNone/>
            </a:pPr>
            <a:r>
              <a:rPr lang="en-US" sz="1000" dirty="0" smtClean="0"/>
              <a:t>AJHG 1999:56:265-71</a:t>
            </a:r>
          </a:p>
          <a:p>
            <a:pPr marL="0" indent="0">
              <a:spcBef>
                <a:spcPts val="0"/>
              </a:spcBef>
              <a:buNone/>
            </a:pPr>
            <a:r>
              <a:rPr lang="en-US" sz="1000" dirty="0" smtClean="0"/>
              <a:t>Science 2003;643-6</a:t>
            </a:r>
          </a:p>
          <a:p>
            <a:pPr marL="0" indent="0">
              <a:spcBef>
                <a:spcPts val="0"/>
              </a:spcBef>
              <a:buNone/>
            </a:pPr>
            <a:r>
              <a:rPr lang="en-US" sz="1000" dirty="0" smtClean="0"/>
              <a:t>JCO 2005;23(8)1656-63</a:t>
            </a:r>
          </a:p>
          <a:p>
            <a:pPr marL="0" indent="0">
              <a:spcBef>
                <a:spcPts val="0"/>
              </a:spcBef>
              <a:buNone/>
            </a:pPr>
            <a:r>
              <a:rPr lang="en-US" sz="1000" dirty="0" smtClean="0"/>
              <a:t>NCI (SEER) 2012</a:t>
            </a:r>
            <a:endParaRPr lang="en-US" sz="1000" dirty="0"/>
          </a:p>
        </p:txBody>
      </p:sp>
      <p:pic>
        <p:nvPicPr>
          <p:cNvPr id="5" name="Picture 1" descr="113.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22422" y="1614616"/>
            <a:ext cx="8633254" cy="4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p:cNvSpPr>
            <a:spLocks noGrp="1"/>
          </p:cNvSpPr>
          <p:nvPr>
            <p:ph type="ftr" sz="quarter" idx="11"/>
          </p:nvPr>
        </p:nvSpPr>
        <p:spPr>
          <a:xfrm>
            <a:off x="180039" y="6492955"/>
            <a:ext cx="4636510" cy="216189"/>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373855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316"/>
          <a:stretch/>
        </p:blipFill>
        <p:spPr>
          <a:xfrm>
            <a:off x="809897" y="1518397"/>
            <a:ext cx="7289074" cy="4806688"/>
          </a:xfrm>
          <a:prstGeom prst="rect">
            <a:avLst/>
          </a:prstGeom>
        </p:spPr>
      </p:pic>
      <p:sp>
        <p:nvSpPr>
          <p:cNvPr id="9" name="Rectangle 8"/>
          <p:cNvSpPr/>
          <p:nvPr/>
        </p:nvSpPr>
        <p:spPr>
          <a:xfrm>
            <a:off x="1100447" y="534317"/>
            <a:ext cx="6507646" cy="830997"/>
          </a:xfrm>
          <a:prstGeom prst="rect">
            <a:avLst/>
          </a:prstGeom>
        </p:spPr>
        <p:txBody>
          <a:bodyPr wrap="square">
            <a:spAutoFit/>
          </a:bodyPr>
          <a:lstStyle/>
          <a:p>
            <a:r>
              <a:rPr lang="en-US" sz="2400" dirty="0">
                <a:solidFill>
                  <a:srgbClr val="002060"/>
                </a:solidFill>
                <a:latin typeface="Arial"/>
              </a:rPr>
              <a:t>Patients with Hereditary Cancer Syndromes have elevated risk for multiple cancers</a:t>
            </a:r>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516149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685800">
              <a:lnSpc>
                <a:spcPct val="100000"/>
              </a:lnSpc>
              <a:spcBef>
                <a:spcPts val="0"/>
              </a:spcBef>
            </a:pPr>
            <a:r>
              <a:rPr lang="en-US" dirty="0">
                <a:solidFill>
                  <a:srgbClr val="002060"/>
                </a:solidFill>
                <a:latin typeface="Calibri" panose="020F0502020204030204"/>
                <a:ea typeface="+mn-ea"/>
                <a:cs typeface="+mn-cs"/>
              </a:rPr>
              <a:t>Identifying Patients At-Risk for Hereditary Cancer is</a:t>
            </a:r>
            <a:br>
              <a:rPr lang="en-US" dirty="0">
                <a:solidFill>
                  <a:srgbClr val="002060"/>
                </a:solidFill>
                <a:latin typeface="Calibri" panose="020F0502020204030204"/>
                <a:ea typeface="+mn-ea"/>
                <a:cs typeface="+mn-cs"/>
              </a:rPr>
            </a:br>
            <a:r>
              <a:rPr lang="en-US" sz="3200" b="1" dirty="0">
                <a:solidFill>
                  <a:srgbClr val="002060"/>
                </a:solidFill>
                <a:latin typeface="Calibri" panose="020F0502020204030204"/>
                <a:ea typeface="+mn-ea"/>
                <a:cs typeface="+mn-cs"/>
              </a:rPr>
              <a:t>The Standard of </a:t>
            </a:r>
            <a:r>
              <a:rPr lang="en-US" sz="3200" b="1" dirty="0" smtClean="0">
                <a:solidFill>
                  <a:srgbClr val="002060"/>
                </a:solidFill>
                <a:latin typeface="Calibri" panose="020F0502020204030204"/>
                <a:ea typeface="+mn-ea"/>
                <a:cs typeface="+mn-cs"/>
              </a:rPr>
              <a:t>Care</a:t>
            </a:r>
            <a:endParaRPr lang="en-US" sz="3600"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8808244" y="5568554"/>
            <a:ext cx="335756" cy="273844"/>
          </a:xfrm>
        </p:spPr>
        <p:txBody>
          <a:bodyPr/>
          <a:lstStyle/>
          <a:p>
            <a:endParaRPr lang="en-US" dirty="0"/>
          </a:p>
        </p:txBody>
      </p:sp>
      <p:pic>
        <p:nvPicPr>
          <p:cNvPr id="3" name="Picture 2"/>
          <p:cNvPicPr>
            <a:picLocks noChangeAspect="1"/>
          </p:cNvPicPr>
          <p:nvPr/>
        </p:nvPicPr>
        <p:blipFill>
          <a:blip r:embed="rId2"/>
          <a:stretch>
            <a:fillRect/>
          </a:stretch>
        </p:blipFill>
        <p:spPr>
          <a:xfrm>
            <a:off x="105683" y="1764144"/>
            <a:ext cx="8702561" cy="4819347"/>
          </a:xfrm>
          <a:prstGeom prst="rect">
            <a:avLst/>
          </a:prstGeom>
        </p:spPr>
      </p:pic>
    </p:spTree>
    <p:extLst>
      <p:ext uri="{BB962C8B-B14F-4D97-AF65-F5344CB8AC3E}">
        <p14:creationId xmlns:p14="http://schemas.microsoft.com/office/powerpoint/2010/main" val="2567632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5339"/>
            <a:ext cx="8153400" cy="1143000"/>
          </a:xfrm>
        </p:spPr>
        <p:txBody>
          <a:bodyPr>
            <a:normAutofit/>
          </a:bodyPr>
          <a:lstStyle/>
          <a:p>
            <a:pPr algn="ctr"/>
            <a:r>
              <a:rPr lang="en-US" dirty="0" smtClean="0"/>
              <a:t>Identifying if you might be a candidate for testing</a:t>
            </a:r>
            <a:endParaRPr lang="en-US" dirty="0"/>
          </a:p>
        </p:txBody>
      </p:sp>
      <p:sp>
        <p:nvSpPr>
          <p:cNvPr id="6" name="TextBox 5"/>
          <p:cNvSpPr txBox="1"/>
          <p:nvPr/>
        </p:nvSpPr>
        <p:spPr>
          <a:xfrm>
            <a:off x="1075661" y="4369980"/>
            <a:ext cx="7239000" cy="738664"/>
          </a:xfrm>
          <a:prstGeom prst="rect">
            <a:avLst/>
          </a:prstGeom>
          <a:noFill/>
        </p:spPr>
        <p:txBody>
          <a:bodyPr wrap="square" rtlCol="0">
            <a:spAutoFit/>
          </a:bodyPr>
          <a:lstStyle/>
          <a:p>
            <a:pPr algn="ctr"/>
            <a:r>
              <a:rPr lang="en-US" sz="2400" dirty="0" smtClean="0">
                <a:hlinkClick r:id="rId2"/>
              </a:rPr>
              <a:t>www.hereditarycancerquiz.com</a:t>
            </a:r>
            <a:r>
              <a:rPr lang="en-US" sz="2400" dirty="0" smtClean="0"/>
              <a:t>   </a:t>
            </a:r>
            <a:endParaRPr lang="en-US" sz="2400" dirty="0" smtClean="0"/>
          </a:p>
          <a:p>
            <a:endParaRPr lang="en-US" dirty="0"/>
          </a:p>
        </p:txBody>
      </p:sp>
      <p:sp>
        <p:nvSpPr>
          <p:cNvPr id="9" name="TextBox 8"/>
          <p:cNvSpPr txBox="1"/>
          <p:nvPr/>
        </p:nvSpPr>
        <p:spPr>
          <a:xfrm>
            <a:off x="381000" y="6539060"/>
            <a:ext cx="4870622" cy="215444"/>
          </a:xfrm>
          <a:prstGeom prst="rect">
            <a:avLst/>
          </a:prstGeom>
          <a:solidFill>
            <a:srgbClr val="FFFFFF"/>
          </a:solidFill>
        </p:spPr>
        <p:txBody>
          <a:bodyPr wrap="square" rtlCol="0">
            <a:spAutoFit/>
          </a:bodyPr>
          <a:lstStyle/>
          <a:p>
            <a:r>
              <a:rPr lang="en-US" sz="800" dirty="0" smtClean="0">
                <a:solidFill>
                  <a:schemeClr val="bg1"/>
                </a:solidFill>
              </a:rPr>
              <a:t>Copyright © 2018 Myriad Genetics, Inc. all rights reserved.  www.Myriad.com</a:t>
            </a:r>
            <a:endParaRPr lang="en-US" sz="800" dirty="0">
              <a:solidFill>
                <a:schemeClr val="bg1"/>
              </a:solidFill>
            </a:endParaRPr>
          </a:p>
        </p:txBody>
      </p:sp>
      <p:sp>
        <p:nvSpPr>
          <p:cNvPr id="10" name="Rectangle 9"/>
          <p:cNvSpPr/>
          <p:nvPr/>
        </p:nvSpPr>
        <p:spPr>
          <a:xfrm>
            <a:off x="6838884" y="5905716"/>
            <a:ext cx="838200" cy="762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pic>
        <p:nvPicPr>
          <p:cNvPr id="1026" name="Picture 2" descr="Myriad Genetic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7" y="2560990"/>
            <a:ext cx="31718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871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Genetic Testing	</a:t>
            </a:r>
            <a:endParaRPr lang="en-US" dirty="0"/>
          </a:p>
        </p:txBody>
      </p:sp>
      <p:sp>
        <p:nvSpPr>
          <p:cNvPr id="3" name="Content Placeholder 2"/>
          <p:cNvSpPr>
            <a:spLocks noGrp="1"/>
          </p:cNvSpPr>
          <p:nvPr>
            <p:ph idx="1"/>
          </p:nvPr>
        </p:nvSpPr>
        <p:spPr/>
        <p:txBody>
          <a:bodyPr/>
          <a:lstStyle/>
          <a:p>
            <a:r>
              <a:rPr lang="en-US" dirty="0" smtClean="0"/>
              <a:t>Know your personal and family history</a:t>
            </a:r>
          </a:p>
          <a:p>
            <a:pPr lvl="1"/>
            <a:r>
              <a:rPr lang="en-US" dirty="0" smtClean="0"/>
              <a:t>Men with metastatic prostate cancer</a:t>
            </a:r>
          </a:p>
          <a:p>
            <a:pPr lvl="1"/>
            <a:r>
              <a:rPr lang="en-US" dirty="0" smtClean="0"/>
              <a:t>Family history of prostate, breast, ovarian, pancreatic cancer</a:t>
            </a:r>
          </a:p>
          <a:p>
            <a:r>
              <a:rPr lang="en-US" dirty="0" smtClean="0"/>
              <a:t>Complete Hereditary Cancer Quiz</a:t>
            </a:r>
          </a:p>
          <a:p>
            <a:r>
              <a:rPr lang="en-US" dirty="0" smtClean="0"/>
              <a:t>If you may be an appropriate candidate for genetic testing, talk to your urologist or health care provider</a:t>
            </a:r>
          </a:p>
          <a:p>
            <a:r>
              <a:rPr lang="en-US" dirty="0" smtClean="0"/>
              <a:t>Panel testing (multiple genes associated with hereditary cancer risk) is considered the best option</a:t>
            </a:r>
          </a:p>
          <a:p>
            <a:r>
              <a:rPr lang="en-US" dirty="0" smtClean="0"/>
              <a:t>Education </a:t>
            </a:r>
            <a:r>
              <a:rPr lang="en-US" dirty="0"/>
              <a:t>and informed </a:t>
            </a:r>
            <a:r>
              <a:rPr lang="en-US" dirty="0" smtClean="0"/>
              <a:t>consent</a:t>
            </a:r>
          </a:p>
          <a:p>
            <a:r>
              <a:rPr lang="en-US" dirty="0" smtClean="0"/>
              <a:t>Results generally available in 2-3 weeks</a:t>
            </a:r>
            <a:endParaRPr lang="en-US" dirty="0"/>
          </a:p>
          <a:p>
            <a:endParaRPr lang="en-US" dirty="0"/>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307182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157510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0891" y="954815"/>
            <a:ext cx="3952156" cy="857250"/>
          </a:xfrm>
        </p:spPr>
        <p:txBody>
          <a:bodyPr>
            <a:normAutofit/>
          </a:bodyPr>
          <a:lstStyle/>
          <a:p>
            <a:r>
              <a:rPr lang="en-US" sz="2700" dirty="0"/>
              <a:t>What Causes Cancer?</a:t>
            </a:r>
          </a:p>
        </p:txBody>
      </p:sp>
      <p:sp>
        <p:nvSpPr>
          <p:cNvPr id="4" name="Slide Number Placeholder 3"/>
          <p:cNvSpPr>
            <a:spLocks noGrp="1"/>
          </p:cNvSpPr>
          <p:nvPr>
            <p:ph type="sldNum" sz="quarter" idx="4294967295"/>
          </p:nvPr>
        </p:nvSpPr>
        <p:spPr>
          <a:xfrm>
            <a:off x="6667190" y="5568494"/>
            <a:ext cx="251714" cy="273844"/>
          </a:xfrm>
        </p:spPr>
        <p:txBody>
          <a:bodyPr/>
          <a:lstStyle/>
          <a:p>
            <a:fld id="{D1BCE551-E9F2-7049-BED7-B12C1C230A96}"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1" y="2114550"/>
            <a:ext cx="2450969"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28" y="1885950"/>
            <a:ext cx="2490554" cy="16573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101" y="3691071"/>
            <a:ext cx="2285714" cy="2285714"/>
          </a:xfrm>
          <a:prstGeom prst="rect">
            <a:avLst/>
          </a:prstGeom>
        </p:spPr>
      </p:pic>
      <p:sp>
        <p:nvSpPr>
          <p:cNvPr id="8" name="Rectangle 7"/>
          <p:cNvSpPr/>
          <p:nvPr/>
        </p:nvSpPr>
        <p:spPr>
          <a:xfrm>
            <a:off x="6572250" y="5543550"/>
            <a:ext cx="342900" cy="342900"/>
          </a:xfrm>
          <a:prstGeom prst="rect">
            <a:avLst/>
          </a:prstGeom>
          <a:solidFill>
            <a:srgbClr val="FFFFFF"/>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98729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dirty="0"/>
              <a:t>Genes Contain Instructions for Making Proteins</a:t>
            </a:r>
          </a:p>
        </p:txBody>
      </p:sp>
      <p:pic>
        <p:nvPicPr>
          <p:cNvPr id="95" name="Picture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27" y="1757467"/>
            <a:ext cx="7110607" cy="3932133"/>
          </a:xfrm>
          <a:prstGeom prst="rect">
            <a:avLst/>
          </a:prstGeom>
        </p:spPr>
      </p:pic>
      <p:sp>
        <p:nvSpPr>
          <p:cNvPr id="4"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41962183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OG-DII-ADM-Education-Symosium14.jpg"/>
          <p:cNvPicPr>
            <a:picLocks noChangeAspect="1"/>
          </p:cNvPicPr>
          <p:nvPr/>
        </p:nvPicPr>
        <p:blipFill rotWithShape="1">
          <a:blip r:embed="rId3">
            <a:extLst>
              <a:ext uri="{28A0092B-C50C-407E-A947-70E740481C1C}">
                <a14:useLocalDpi xmlns:a14="http://schemas.microsoft.com/office/drawing/2010/main" val="0"/>
              </a:ext>
            </a:extLst>
          </a:blip>
          <a:srcRect l="4293" t="23367" r="50202" b="19967"/>
          <a:stretch/>
        </p:blipFill>
        <p:spPr>
          <a:xfrm>
            <a:off x="3086100" y="1943100"/>
            <a:ext cx="3028951" cy="2914650"/>
          </a:xfrm>
          <a:prstGeom prst="rect">
            <a:avLst/>
          </a:prstGeom>
        </p:spPr>
      </p:pic>
      <p:sp>
        <p:nvSpPr>
          <p:cNvPr id="4" name="Title 3"/>
          <p:cNvSpPr>
            <a:spLocks noGrp="1"/>
          </p:cNvSpPr>
          <p:nvPr>
            <p:ph type="title"/>
          </p:nvPr>
        </p:nvSpPr>
        <p:spPr>
          <a:xfrm>
            <a:off x="1937139" y="1137729"/>
            <a:ext cx="6063861" cy="857250"/>
          </a:xfrm>
        </p:spPr>
        <p:txBody>
          <a:bodyPr>
            <a:normAutofit/>
          </a:bodyPr>
          <a:lstStyle/>
          <a:p>
            <a:r>
              <a:rPr lang="en-US" sz="2700" dirty="0"/>
              <a:t>Evaluating Hereditary Cancer Risk</a:t>
            </a:r>
          </a:p>
        </p:txBody>
      </p:sp>
      <p:sp>
        <p:nvSpPr>
          <p:cNvPr id="5" name="Rectangle 4"/>
          <p:cNvSpPr/>
          <p:nvPr/>
        </p:nvSpPr>
        <p:spPr>
          <a:xfrm>
            <a:off x="6572250" y="5543550"/>
            <a:ext cx="342900" cy="342900"/>
          </a:xfrm>
          <a:prstGeom prst="rect">
            <a:avLst/>
          </a:prstGeom>
          <a:solidFill>
            <a:srgbClr val="FFFFFF"/>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solidFill>
                <a:prstClr val="white"/>
              </a:solidFill>
            </a:endParaRPr>
          </a:p>
        </p:txBody>
      </p:sp>
      <p:sp>
        <p:nvSpPr>
          <p:cNvPr id="7" name="Title 3"/>
          <p:cNvSpPr txBox="1">
            <a:spLocks/>
          </p:cNvSpPr>
          <p:nvPr/>
        </p:nvSpPr>
        <p:spPr>
          <a:xfrm>
            <a:off x="1371600" y="4830915"/>
            <a:ext cx="6349611" cy="857250"/>
          </a:xfrm>
          <a:prstGeom prst="rect">
            <a:avLst/>
          </a:prstGeom>
        </p:spPr>
        <p:txBody>
          <a:bodyPr vert="horz" lIns="68436" tIns="34218" rIns="68436" bIns="34218" rtlCol="0" anchor="ctr">
            <a:normAutofit/>
          </a:bodyPr>
          <a:lstStyle>
            <a:lvl1pPr algn="l" defTabSz="456235" rtl="0" eaLnBrk="1" latinLnBrk="0" hangingPunct="1">
              <a:lnSpc>
                <a:spcPct val="90000"/>
              </a:lnSpc>
              <a:spcBef>
                <a:spcPct val="0"/>
              </a:spcBef>
              <a:buNone/>
              <a:defRPr sz="2800" kern="1200">
                <a:solidFill>
                  <a:schemeClr val="tx2"/>
                </a:solidFill>
                <a:latin typeface="Arial"/>
                <a:ea typeface="+mj-ea"/>
                <a:cs typeface="Arial"/>
              </a:defRPr>
            </a:lvl1pPr>
          </a:lstStyle>
          <a:p>
            <a:pPr algn="ctr"/>
            <a:r>
              <a:rPr lang="en-US" sz="1350" dirty="0">
                <a:solidFill>
                  <a:srgbClr val="074A87"/>
                </a:solidFill>
              </a:rPr>
              <a:t>Certain ancestries may have greater risk for hereditary cancer syndromes </a:t>
            </a:r>
          </a:p>
          <a:p>
            <a:pPr algn="ctr"/>
            <a:r>
              <a:rPr lang="en-US" sz="1350" dirty="0">
                <a:solidFill>
                  <a:srgbClr val="074A87"/>
                </a:solidFill>
              </a:rPr>
              <a:t>(e.g. Ashkenazi Jewish ancestry)</a:t>
            </a:r>
          </a:p>
        </p:txBody>
      </p:sp>
    </p:spTree>
    <p:extLst>
      <p:ext uri="{BB962C8B-B14F-4D97-AF65-F5344CB8AC3E}">
        <p14:creationId xmlns:p14="http://schemas.microsoft.com/office/powerpoint/2010/main" val="3760580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peaker-Deck-Core-OBGYN16.jp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28952"/>
          <a:stretch/>
        </p:blipFill>
        <p:spPr>
          <a:xfrm>
            <a:off x="258162" y="1133897"/>
            <a:ext cx="8738056" cy="4796784"/>
          </a:xfrm>
          <a:prstGeom prst="rect">
            <a:avLst/>
          </a:prstGeom>
        </p:spPr>
      </p:pic>
    </p:spTree>
    <p:extLst>
      <p:ext uri="{BB962C8B-B14F-4D97-AF65-F5344CB8AC3E}">
        <p14:creationId xmlns:p14="http://schemas.microsoft.com/office/powerpoint/2010/main" val="3028810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dirty="0" smtClean="0"/>
              <a:t>Development of Sporadic and Hereditary Cancer</a:t>
            </a:r>
          </a:p>
        </p:txBody>
      </p:sp>
      <p:grpSp>
        <p:nvGrpSpPr>
          <p:cNvPr id="13315" name="Group 3"/>
          <p:cNvGrpSpPr>
            <a:grpSpLocks/>
          </p:cNvGrpSpPr>
          <p:nvPr/>
        </p:nvGrpSpPr>
        <p:grpSpPr bwMode="auto">
          <a:xfrm>
            <a:off x="430307" y="1676918"/>
            <a:ext cx="8052096" cy="1751901"/>
            <a:chOff x="232" y="968"/>
            <a:chExt cx="5879" cy="1137"/>
          </a:xfrm>
        </p:grpSpPr>
        <p:grpSp>
          <p:nvGrpSpPr>
            <p:cNvPr id="13396" name="Group 4"/>
            <p:cNvGrpSpPr>
              <a:grpSpLocks/>
            </p:cNvGrpSpPr>
            <p:nvPr/>
          </p:nvGrpSpPr>
          <p:grpSpPr bwMode="auto">
            <a:xfrm>
              <a:off x="1756" y="1003"/>
              <a:ext cx="1488" cy="996"/>
              <a:chOff x="1756" y="1003"/>
              <a:chExt cx="1488" cy="996"/>
            </a:xfrm>
          </p:grpSpPr>
          <p:grpSp>
            <p:nvGrpSpPr>
              <p:cNvPr id="13470" name="Group 5"/>
              <p:cNvGrpSpPr>
                <a:grpSpLocks/>
              </p:cNvGrpSpPr>
              <p:nvPr/>
            </p:nvGrpSpPr>
            <p:grpSpPr bwMode="auto">
              <a:xfrm>
                <a:off x="2142" y="1003"/>
                <a:ext cx="529" cy="591"/>
                <a:chOff x="2142" y="1003"/>
                <a:chExt cx="529" cy="591"/>
              </a:xfrm>
            </p:grpSpPr>
            <p:sp>
              <p:nvSpPr>
                <p:cNvPr id="13472" name="AutoShape 6"/>
                <p:cNvSpPr>
                  <a:spLocks noChangeArrowheads="1"/>
                </p:cNvSpPr>
                <p:nvPr/>
              </p:nvSpPr>
              <p:spPr bwMode="auto">
                <a:xfrm>
                  <a:off x="2142" y="1003"/>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73" name="AutoShape 7"/>
                <p:cNvSpPr>
                  <a:spLocks noChangeArrowheads="1"/>
                </p:cNvSpPr>
                <p:nvPr/>
              </p:nvSpPr>
              <p:spPr bwMode="auto">
                <a:xfrm>
                  <a:off x="2142" y="1225"/>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nvGrpSpPr>
                <p:cNvPr id="13474" name="Group 8"/>
                <p:cNvGrpSpPr>
                  <a:grpSpLocks/>
                </p:cNvGrpSpPr>
                <p:nvPr/>
              </p:nvGrpSpPr>
              <p:grpSpPr bwMode="auto">
                <a:xfrm>
                  <a:off x="2459" y="1003"/>
                  <a:ext cx="212" cy="591"/>
                  <a:chOff x="2459" y="1003"/>
                  <a:chExt cx="212" cy="591"/>
                </a:xfrm>
              </p:grpSpPr>
              <p:sp>
                <p:nvSpPr>
                  <p:cNvPr id="13476" name="AutoShape 9"/>
                  <p:cNvSpPr>
                    <a:spLocks noChangeArrowheads="1"/>
                  </p:cNvSpPr>
                  <p:nvPr/>
                </p:nvSpPr>
                <p:spPr bwMode="auto">
                  <a:xfrm>
                    <a:off x="2459" y="1003"/>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77" name="AutoShape 10"/>
                  <p:cNvSpPr>
                    <a:spLocks noChangeArrowheads="1"/>
                  </p:cNvSpPr>
                  <p:nvPr/>
                </p:nvSpPr>
                <p:spPr bwMode="auto">
                  <a:xfrm>
                    <a:off x="2459" y="1225"/>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75" name="Line 11"/>
                <p:cNvSpPr>
                  <a:spLocks noChangeShapeType="1"/>
                </p:cNvSpPr>
                <p:nvPr/>
              </p:nvSpPr>
              <p:spPr bwMode="auto">
                <a:xfrm>
                  <a:off x="2459" y="1142"/>
                  <a:ext cx="212"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5964" name="Rectangle 12"/>
              <p:cNvSpPr>
                <a:spLocks noChangeArrowheads="1"/>
              </p:cNvSpPr>
              <p:nvPr/>
            </p:nvSpPr>
            <p:spPr bwMode="auto">
              <a:xfrm>
                <a:off x="1756" y="1594"/>
                <a:ext cx="1488" cy="405"/>
              </a:xfrm>
              <a:prstGeom prst="rect">
                <a:avLst/>
              </a:prstGeom>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latin typeface="Helvetica" pitchFamily="34" charset="0"/>
                  </a:rPr>
                  <a:t>1 damaged gene</a:t>
                </a:r>
              </a:p>
              <a:p>
                <a:pPr defTabSz="443777" eaLnBrk="0" hangingPunct="0">
                  <a:lnSpc>
                    <a:spcPct val="90000"/>
                  </a:lnSpc>
                  <a:defRPr/>
                </a:pPr>
                <a:r>
                  <a:rPr lang="en-US" altLang="en-US" sz="1941" dirty="0">
                    <a:solidFill>
                      <a:schemeClr val="bg1"/>
                    </a:solidFill>
                    <a:latin typeface="Helvetica" pitchFamily="34" charset="0"/>
                  </a:rPr>
                  <a:t>1 normal gene</a:t>
                </a:r>
              </a:p>
            </p:txBody>
          </p:sp>
        </p:grpSp>
        <p:grpSp>
          <p:nvGrpSpPr>
            <p:cNvPr id="13397" name="Group 13"/>
            <p:cNvGrpSpPr>
              <a:grpSpLocks/>
            </p:cNvGrpSpPr>
            <p:nvPr/>
          </p:nvGrpSpPr>
          <p:grpSpPr bwMode="auto">
            <a:xfrm>
              <a:off x="232" y="968"/>
              <a:ext cx="5879" cy="1137"/>
              <a:chOff x="48" y="1152"/>
              <a:chExt cx="6115" cy="1777"/>
            </a:xfrm>
          </p:grpSpPr>
          <p:sp>
            <p:nvSpPr>
              <p:cNvPr id="13398" name="AutoShape 14"/>
              <p:cNvSpPr>
                <a:spLocks noChangeArrowheads="1"/>
              </p:cNvSpPr>
              <p:nvPr/>
            </p:nvSpPr>
            <p:spPr bwMode="auto">
              <a:xfrm>
                <a:off x="2807" y="1499"/>
                <a:ext cx="641" cy="262"/>
              </a:xfrm>
              <a:prstGeom prst="rightArrow">
                <a:avLst>
                  <a:gd name="adj1" fmla="val 50000"/>
                  <a:gd name="adj2" fmla="val 61164"/>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sp>
            <p:nvSpPr>
              <p:cNvPr id="13399" name="AutoShape 15"/>
              <p:cNvSpPr>
                <a:spLocks noChangeArrowheads="1"/>
              </p:cNvSpPr>
              <p:nvPr/>
            </p:nvSpPr>
            <p:spPr bwMode="auto">
              <a:xfrm>
                <a:off x="4338" y="1499"/>
                <a:ext cx="641" cy="262"/>
              </a:xfrm>
              <a:prstGeom prst="rightArrow">
                <a:avLst>
                  <a:gd name="adj1" fmla="val 50000"/>
                  <a:gd name="adj2" fmla="val 61164"/>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grpSp>
            <p:nvGrpSpPr>
              <p:cNvPr id="13400" name="Group 16"/>
              <p:cNvGrpSpPr>
                <a:grpSpLocks/>
              </p:cNvGrpSpPr>
              <p:nvPr/>
            </p:nvGrpSpPr>
            <p:grpSpPr bwMode="auto">
              <a:xfrm>
                <a:off x="4844" y="1251"/>
                <a:ext cx="1319" cy="1678"/>
                <a:chOff x="5143" y="1056"/>
                <a:chExt cx="1372" cy="1626"/>
              </a:xfrm>
            </p:grpSpPr>
            <p:grpSp>
              <p:nvGrpSpPr>
                <p:cNvPr id="13422" name="Group 17"/>
                <p:cNvGrpSpPr>
                  <a:grpSpLocks/>
                </p:cNvGrpSpPr>
                <p:nvPr/>
              </p:nvGrpSpPr>
              <p:grpSpPr bwMode="auto">
                <a:xfrm>
                  <a:off x="5400" y="1056"/>
                  <a:ext cx="864" cy="720"/>
                  <a:chOff x="4368" y="2640"/>
                  <a:chExt cx="768" cy="720"/>
                </a:xfrm>
              </p:grpSpPr>
              <p:sp>
                <p:nvSpPr>
                  <p:cNvPr id="13424" name="Oval 18"/>
                  <p:cNvSpPr>
                    <a:spLocks noChangeArrowheads="1"/>
                  </p:cNvSpPr>
                  <p:nvPr/>
                </p:nvSpPr>
                <p:spPr bwMode="auto">
                  <a:xfrm>
                    <a:off x="4464" y="2928"/>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5" name="Oval 19"/>
                  <p:cNvSpPr>
                    <a:spLocks noChangeArrowheads="1"/>
                  </p:cNvSpPr>
                  <p:nvPr/>
                </p:nvSpPr>
                <p:spPr bwMode="auto">
                  <a:xfrm>
                    <a:off x="4560" y="2976"/>
                    <a:ext cx="96"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6" name="Oval 20"/>
                  <p:cNvSpPr>
                    <a:spLocks noChangeArrowheads="1"/>
                  </p:cNvSpPr>
                  <p:nvPr/>
                </p:nvSpPr>
                <p:spPr bwMode="auto">
                  <a:xfrm>
                    <a:off x="4416"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7" name="Oval 21"/>
                  <p:cNvSpPr>
                    <a:spLocks noChangeArrowheads="1"/>
                  </p:cNvSpPr>
                  <p:nvPr/>
                </p:nvSpPr>
                <p:spPr bwMode="auto">
                  <a:xfrm>
                    <a:off x="4464" y="2880"/>
                    <a:ext cx="96"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8" name="Oval 22"/>
                  <p:cNvSpPr>
                    <a:spLocks noChangeArrowheads="1"/>
                  </p:cNvSpPr>
                  <p:nvPr/>
                </p:nvSpPr>
                <p:spPr bwMode="auto">
                  <a:xfrm>
                    <a:off x="4560" y="2880"/>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9" name="Oval 23"/>
                  <p:cNvSpPr>
                    <a:spLocks noChangeArrowheads="1"/>
                  </p:cNvSpPr>
                  <p:nvPr/>
                </p:nvSpPr>
                <p:spPr bwMode="auto">
                  <a:xfrm>
                    <a:off x="4560" y="2976"/>
                    <a:ext cx="48"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0" name="Oval 24"/>
                  <p:cNvSpPr>
                    <a:spLocks noChangeArrowheads="1"/>
                  </p:cNvSpPr>
                  <p:nvPr/>
                </p:nvSpPr>
                <p:spPr bwMode="auto">
                  <a:xfrm>
                    <a:off x="460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1" name="Oval 25"/>
                  <p:cNvSpPr>
                    <a:spLocks noChangeArrowheads="1"/>
                  </p:cNvSpPr>
                  <p:nvPr/>
                </p:nvSpPr>
                <p:spPr bwMode="auto">
                  <a:xfrm>
                    <a:off x="4656" y="283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2" name="Oval 26"/>
                  <p:cNvSpPr>
                    <a:spLocks noChangeArrowheads="1"/>
                  </p:cNvSpPr>
                  <p:nvPr/>
                </p:nvSpPr>
                <p:spPr bwMode="auto">
                  <a:xfrm>
                    <a:off x="4512" y="2784"/>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3" name="Oval 27"/>
                  <p:cNvSpPr>
                    <a:spLocks noChangeArrowheads="1"/>
                  </p:cNvSpPr>
                  <p:nvPr/>
                </p:nvSpPr>
                <p:spPr bwMode="auto">
                  <a:xfrm>
                    <a:off x="475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4" name="Oval 28"/>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5" name="Oval 29"/>
                  <p:cNvSpPr>
                    <a:spLocks noChangeArrowheads="1"/>
                  </p:cNvSpPr>
                  <p:nvPr/>
                </p:nvSpPr>
                <p:spPr bwMode="auto">
                  <a:xfrm>
                    <a:off x="4560"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5982" name="Oval 30"/>
                  <p:cNvSpPr>
                    <a:spLocks noChangeArrowheads="1"/>
                  </p:cNvSpPr>
                  <p:nvPr/>
                </p:nvSpPr>
                <p:spPr bwMode="auto">
                  <a:xfrm>
                    <a:off x="4752" y="2735"/>
                    <a:ext cx="144" cy="145"/>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437" name="Oval 31"/>
                  <p:cNvSpPr>
                    <a:spLocks noChangeArrowheads="1"/>
                  </p:cNvSpPr>
                  <p:nvPr/>
                </p:nvSpPr>
                <p:spPr bwMode="auto">
                  <a:xfrm>
                    <a:off x="4656"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8" name="Oval 32"/>
                  <p:cNvSpPr>
                    <a:spLocks noChangeArrowheads="1"/>
                  </p:cNvSpPr>
                  <p:nvPr/>
                </p:nvSpPr>
                <p:spPr bwMode="auto">
                  <a:xfrm>
                    <a:off x="4800"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9" name="Oval 33"/>
                  <p:cNvSpPr>
                    <a:spLocks noChangeArrowheads="1"/>
                  </p:cNvSpPr>
                  <p:nvPr/>
                </p:nvSpPr>
                <p:spPr bwMode="auto">
                  <a:xfrm>
                    <a:off x="4608"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0" name="Oval 34"/>
                  <p:cNvSpPr>
                    <a:spLocks noChangeArrowheads="1"/>
                  </p:cNvSpPr>
                  <p:nvPr/>
                </p:nvSpPr>
                <p:spPr bwMode="auto">
                  <a:xfrm>
                    <a:off x="470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1" name="Oval 35"/>
                  <p:cNvSpPr>
                    <a:spLocks noChangeArrowheads="1"/>
                  </p:cNvSpPr>
                  <p:nvPr/>
                </p:nvSpPr>
                <p:spPr bwMode="auto">
                  <a:xfrm>
                    <a:off x="4368"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2" name="Oval 36"/>
                  <p:cNvSpPr>
                    <a:spLocks noChangeArrowheads="1"/>
                  </p:cNvSpPr>
                  <p:nvPr/>
                </p:nvSpPr>
                <p:spPr bwMode="auto">
                  <a:xfrm>
                    <a:off x="4368"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3" name="Oval 37"/>
                  <p:cNvSpPr>
                    <a:spLocks noChangeArrowheads="1"/>
                  </p:cNvSpPr>
                  <p:nvPr/>
                </p:nvSpPr>
                <p:spPr bwMode="auto">
                  <a:xfrm>
                    <a:off x="4464"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5990" name="Oval 38"/>
                  <p:cNvSpPr>
                    <a:spLocks noChangeArrowheads="1"/>
                  </p:cNvSpPr>
                  <p:nvPr/>
                </p:nvSpPr>
                <p:spPr bwMode="auto">
                  <a:xfrm>
                    <a:off x="4896" y="2880"/>
                    <a:ext cx="144" cy="144"/>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445" name="Oval 39"/>
                  <p:cNvSpPr>
                    <a:spLocks noChangeArrowheads="1"/>
                  </p:cNvSpPr>
                  <p:nvPr/>
                </p:nvSpPr>
                <p:spPr bwMode="auto">
                  <a:xfrm>
                    <a:off x="465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6" name="Oval 40"/>
                  <p:cNvSpPr>
                    <a:spLocks noChangeArrowheads="1"/>
                  </p:cNvSpPr>
                  <p:nvPr/>
                </p:nvSpPr>
                <p:spPr bwMode="auto">
                  <a:xfrm>
                    <a:off x="4752"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7" name="Oval 41"/>
                  <p:cNvSpPr>
                    <a:spLocks noChangeArrowheads="1"/>
                  </p:cNvSpPr>
                  <p:nvPr/>
                </p:nvSpPr>
                <p:spPr bwMode="auto">
                  <a:xfrm>
                    <a:off x="4944"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8" name="Oval 42"/>
                  <p:cNvSpPr>
                    <a:spLocks noChangeArrowheads="1"/>
                  </p:cNvSpPr>
                  <p:nvPr/>
                </p:nvSpPr>
                <p:spPr bwMode="auto">
                  <a:xfrm>
                    <a:off x="4512"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9" name="Oval 43"/>
                  <p:cNvSpPr>
                    <a:spLocks noChangeArrowheads="1"/>
                  </p:cNvSpPr>
                  <p:nvPr/>
                </p:nvSpPr>
                <p:spPr bwMode="auto">
                  <a:xfrm>
                    <a:off x="494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0" name="Oval 44"/>
                  <p:cNvSpPr>
                    <a:spLocks noChangeArrowheads="1"/>
                  </p:cNvSpPr>
                  <p:nvPr/>
                </p:nvSpPr>
                <p:spPr bwMode="auto">
                  <a:xfrm>
                    <a:off x="441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1" name="Oval 45"/>
                  <p:cNvSpPr>
                    <a:spLocks noChangeArrowheads="1"/>
                  </p:cNvSpPr>
                  <p:nvPr/>
                </p:nvSpPr>
                <p:spPr bwMode="auto">
                  <a:xfrm>
                    <a:off x="4848"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2" name="Oval 46"/>
                  <p:cNvSpPr>
                    <a:spLocks noChangeArrowheads="1"/>
                  </p:cNvSpPr>
                  <p:nvPr/>
                </p:nvSpPr>
                <p:spPr bwMode="auto">
                  <a:xfrm>
                    <a:off x="480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3" name="Oval 47"/>
                  <p:cNvSpPr>
                    <a:spLocks noChangeArrowheads="1"/>
                  </p:cNvSpPr>
                  <p:nvPr/>
                </p:nvSpPr>
                <p:spPr bwMode="auto">
                  <a:xfrm>
                    <a:off x="4800"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4" name="Oval 48"/>
                  <p:cNvSpPr>
                    <a:spLocks noChangeArrowheads="1"/>
                  </p:cNvSpPr>
                  <p:nvPr/>
                </p:nvSpPr>
                <p:spPr bwMode="auto">
                  <a:xfrm>
                    <a:off x="4656"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5" name="Oval 49"/>
                  <p:cNvSpPr>
                    <a:spLocks noChangeArrowheads="1"/>
                  </p:cNvSpPr>
                  <p:nvPr/>
                </p:nvSpPr>
                <p:spPr bwMode="auto">
                  <a:xfrm>
                    <a:off x="484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6" name="Oval 50"/>
                  <p:cNvSpPr>
                    <a:spLocks noChangeArrowheads="1"/>
                  </p:cNvSpPr>
                  <p:nvPr/>
                </p:nvSpPr>
                <p:spPr bwMode="auto">
                  <a:xfrm>
                    <a:off x="494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7" name="Oval 51"/>
                  <p:cNvSpPr>
                    <a:spLocks noChangeArrowheads="1"/>
                  </p:cNvSpPr>
                  <p:nvPr/>
                </p:nvSpPr>
                <p:spPr bwMode="auto">
                  <a:xfrm>
                    <a:off x="499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8" name="Oval 52"/>
                  <p:cNvSpPr>
                    <a:spLocks noChangeArrowheads="1"/>
                  </p:cNvSpPr>
                  <p:nvPr/>
                </p:nvSpPr>
                <p:spPr bwMode="auto">
                  <a:xfrm>
                    <a:off x="4704"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9" name="Oval 53"/>
                  <p:cNvSpPr>
                    <a:spLocks noChangeArrowheads="1"/>
                  </p:cNvSpPr>
                  <p:nvPr/>
                </p:nvSpPr>
                <p:spPr bwMode="auto">
                  <a:xfrm>
                    <a:off x="456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0" name="Oval 54"/>
                  <p:cNvSpPr>
                    <a:spLocks noChangeArrowheads="1"/>
                  </p:cNvSpPr>
                  <p:nvPr/>
                </p:nvSpPr>
                <p:spPr bwMode="auto">
                  <a:xfrm>
                    <a:off x="4656"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1" name="Oval 55"/>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2" name="Oval 56"/>
                  <p:cNvSpPr>
                    <a:spLocks noChangeArrowheads="1"/>
                  </p:cNvSpPr>
                  <p:nvPr/>
                </p:nvSpPr>
                <p:spPr bwMode="auto">
                  <a:xfrm>
                    <a:off x="4464"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3" name="Oval 57"/>
                  <p:cNvSpPr>
                    <a:spLocks noChangeArrowheads="1"/>
                  </p:cNvSpPr>
                  <p:nvPr/>
                </p:nvSpPr>
                <p:spPr bwMode="auto">
                  <a:xfrm>
                    <a:off x="470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4" name="Oval 58"/>
                  <p:cNvSpPr>
                    <a:spLocks noChangeArrowheads="1"/>
                  </p:cNvSpPr>
                  <p:nvPr/>
                </p:nvSpPr>
                <p:spPr bwMode="auto">
                  <a:xfrm>
                    <a:off x="4608"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5" name="Oval 59"/>
                  <p:cNvSpPr>
                    <a:spLocks noChangeArrowheads="1"/>
                  </p:cNvSpPr>
                  <p:nvPr/>
                </p:nvSpPr>
                <p:spPr bwMode="auto">
                  <a:xfrm>
                    <a:off x="4512"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6" name="Oval 60"/>
                  <p:cNvSpPr>
                    <a:spLocks noChangeArrowheads="1"/>
                  </p:cNvSpPr>
                  <p:nvPr/>
                </p:nvSpPr>
                <p:spPr bwMode="auto">
                  <a:xfrm>
                    <a:off x="489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7" name="Oval 61"/>
                  <p:cNvSpPr>
                    <a:spLocks noChangeArrowheads="1"/>
                  </p:cNvSpPr>
                  <p:nvPr/>
                </p:nvSpPr>
                <p:spPr bwMode="auto">
                  <a:xfrm>
                    <a:off x="460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8" name="Oval 62"/>
                  <p:cNvSpPr>
                    <a:spLocks noChangeArrowheads="1"/>
                  </p:cNvSpPr>
                  <p:nvPr/>
                </p:nvSpPr>
                <p:spPr bwMode="auto">
                  <a:xfrm>
                    <a:off x="441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9" name="Oval 63"/>
                  <p:cNvSpPr>
                    <a:spLocks noChangeArrowheads="1"/>
                  </p:cNvSpPr>
                  <p:nvPr/>
                </p:nvSpPr>
                <p:spPr bwMode="auto">
                  <a:xfrm>
                    <a:off x="436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26016" name="Rectangle 64"/>
                <p:cNvSpPr>
                  <a:spLocks noChangeArrowheads="1"/>
                </p:cNvSpPr>
                <p:nvPr/>
              </p:nvSpPr>
              <p:spPr bwMode="auto">
                <a:xfrm>
                  <a:off x="5143" y="1834"/>
                  <a:ext cx="1372" cy="848"/>
                </a:xfrm>
                <a:prstGeom prst="rect">
                  <a:avLst/>
                </a:prstGeom>
                <a:noFill/>
                <a:ln w="12700">
                  <a:noFill/>
                  <a:miter lim="800000"/>
                  <a:headEnd/>
                  <a:tailEnd/>
                </a:ln>
                <a:effectLst/>
              </p:spPr>
              <p:txBody>
                <a:bodyPr wrap="none" lIns="87826" tIns="43143" rIns="87826" bIns="43143">
                  <a:spAutoFit/>
                </a:bodyPr>
                <a:lstStyle/>
                <a:p>
                  <a:pPr algn="ctr" defTabSz="443777" eaLnBrk="0" hangingPunct="0">
                    <a:lnSpc>
                      <a:spcPct val="90000"/>
                    </a:lnSpc>
                    <a:defRPr/>
                  </a:pPr>
                  <a:r>
                    <a:rPr lang="en-US" altLang="en-US" sz="2800" b="1" dirty="0">
                      <a:solidFill>
                        <a:prstClr val="black"/>
                      </a:solidFill>
                      <a:latin typeface="Helvetica" pitchFamily="34" charset="0"/>
                    </a:rPr>
                    <a:t>Tumor</a:t>
                  </a:r>
                </a:p>
                <a:p>
                  <a:pPr algn="ctr" defTabSz="443777" eaLnBrk="0" hangingPunct="0">
                    <a:lnSpc>
                      <a:spcPct val="90000"/>
                    </a:lnSpc>
                    <a:defRPr/>
                  </a:pPr>
                  <a:r>
                    <a:rPr lang="en-US" altLang="en-US" sz="2800" b="1" dirty="0">
                      <a:solidFill>
                        <a:prstClr val="black"/>
                      </a:solidFill>
                      <a:latin typeface="Helvetica" pitchFamily="34" charset="0"/>
                    </a:rPr>
                    <a:t>develops</a:t>
                  </a:r>
                </a:p>
              </p:txBody>
            </p:sp>
          </p:grpSp>
          <p:grpSp>
            <p:nvGrpSpPr>
              <p:cNvPr id="13401" name="Group 65"/>
              <p:cNvGrpSpPr>
                <a:grpSpLocks/>
              </p:cNvGrpSpPr>
              <p:nvPr/>
            </p:nvGrpSpPr>
            <p:grpSpPr bwMode="auto">
              <a:xfrm>
                <a:off x="48" y="1152"/>
                <a:ext cx="1433" cy="1327"/>
                <a:chOff x="1632" y="1008"/>
                <a:chExt cx="1317" cy="1134"/>
              </a:xfrm>
            </p:grpSpPr>
            <p:sp>
              <p:nvSpPr>
                <p:cNvPr id="126018" name="Rectangle 66"/>
                <p:cNvSpPr>
                  <a:spLocks noChangeArrowheads="1"/>
                </p:cNvSpPr>
                <p:nvPr/>
              </p:nvSpPr>
              <p:spPr bwMode="auto">
                <a:xfrm>
                  <a:off x="1632" y="1833"/>
                  <a:ext cx="1317" cy="309"/>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solidFill>
                        <a:schemeClr val="bg1"/>
                      </a:solidFill>
                      <a:latin typeface="Helvetica" pitchFamily="34" charset="0"/>
                    </a:rPr>
                    <a:t>2 normal genes</a:t>
                  </a:r>
                </a:p>
              </p:txBody>
            </p:sp>
            <p:grpSp>
              <p:nvGrpSpPr>
                <p:cNvPr id="13415" name="Group 67"/>
                <p:cNvGrpSpPr>
                  <a:grpSpLocks/>
                </p:cNvGrpSpPr>
                <p:nvPr/>
              </p:nvGrpSpPr>
              <p:grpSpPr bwMode="auto">
                <a:xfrm>
                  <a:off x="1940" y="1008"/>
                  <a:ext cx="490" cy="816"/>
                  <a:chOff x="2540" y="1104"/>
                  <a:chExt cx="247" cy="384"/>
                </a:xfrm>
              </p:grpSpPr>
              <p:grpSp>
                <p:nvGrpSpPr>
                  <p:cNvPr id="13416" name="Group 68"/>
                  <p:cNvGrpSpPr>
                    <a:grpSpLocks/>
                  </p:cNvGrpSpPr>
                  <p:nvPr/>
                </p:nvGrpSpPr>
                <p:grpSpPr bwMode="auto">
                  <a:xfrm>
                    <a:off x="2540" y="1104"/>
                    <a:ext cx="99" cy="384"/>
                    <a:chOff x="1488" y="3120"/>
                    <a:chExt cx="96" cy="384"/>
                  </a:xfrm>
                </p:grpSpPr>
                <p:sp>
                  <p:nvSpPr>
                    <p:cNvPr id="13420" name="AutoShape 69"/>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1" name="AutoShape 70"/>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grpSp>
                <p:nvGrpSpPr>
                  <p:cNvPr id="13417" name="Group 71"/>
                  <p:cNvGrpSpPr>
                    <a:grpSpLocks/>
                  </p:cNvGrpSpPr>
                  <p:nvPr/>
                </p:nvGrpSpPr>
                <p:grpSpPr bwMode="auto">
                  <a:xfrm>
                    <a:off x="2688" y="1104"/>
                    <a:ext cx="99" cy="384"/>
                    <a:chOff x="1488" y="3120"/>
                    <a:chExt cx="96" cy="384"/>
                  </a:xfrm>
                </p:grpSpPr>
                <p:sp>
                  <p:nvSpPr>
                    <p:cNvPr id="13418" name="AutoShape 72"/>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9" name="AutoShape 73"/>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grpSp>
          </p:grpSp>
          <p:sp>
            <p:nvSpPr>
              <p:cNvPr id="13402" name="AutoShape 74"/>
              <p:cNvSpPr>
                <a:spLocks noChangeArrowheads="1"/>
              </p:cNvSpPr>
              <p:nvPr/>
            </p:nvSpPr>
            <p:spPr bwMode="auto">
              <a:xfrm>
                <a:off x="1178" y="1499"/>
                <a:ext cx="640" cy="262"/>
              </a:xfrm>
              <a:prstGeom prst="rightArrow">
                <a:avLst>
                  <a:gd name="adj1" fmla="val 50000"/>
                  <a:gd name="adj2" fmla="val 61069"/>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grpSp>
            <p:nvGrpSpPr>
              <p:cNvPr id="13403" name="Group 75"/>
              <p:cNvGrpSpPr>
                <a:grpSpLocks/>
              </p:cNvGrpSpPr>
              <p:nvPr/>
            </p:nvGrpSpPr>
            <p:grpSpPr bwMode="auto">
              <a:xfrm>
                <a:off x="3196" y="1193"/>
                <a:ext cx="1642" cy="1328"/>
                <a:chOff x="3889" y="1000"/>
                <a:chExt cx="1508" cy="1136"/>
              </a:xfrm>
            </p:grpSpPr>
            <p:grpSp>
              <p:nvGrpSpPr>
                <p:cNvPr id="13404" name="Group 76"/>
                <p:cNvGrpSpPr>
                  <a:grpSpLocks/>
                </p:cNvGrpSpPr>
                <p:nvPr/>
              </p:nvGrpSpPr>
              <p:grpSpPr bwMode="auto">
                <a:xfrm>
                  <a:off x="4278" y="1000"/>
                  <a:ext cx="486" cy="816"/>
                  <a:chOff x="4275" y="1008"/>
                  <a:chExt cx="486" cy="816"/>
                </a:xfrm>
              </p:grpSpPr>
              <p:grpSp>
                <p:nvGrpSpPr>
                  <p:cNvPr id="13406" name="Group 77"/>
                  <p:cNvGrpSpPr>
                    <a:grpSpLocks/>
                  </p:cNvGrpSpPr>
                  <p:nvPr/>
                </p:nvGrpSpPr>
                <p:grpSpPr bwMode="auto">
                  <a:xfrm>
                    <a:off x="4566" y="1008"/>
                    <a:ext cx="195" cy="816"/>
                    <a:chOff x="1488" y="3120"/>
                    <a:chExt cx="96" cy="384"/>
                  </a:xfrm>
                </p:grpSpPr>
                <p:sp>
                  <p:nvSpPr>
                    <p:cNvPr id="13412" name="AutoShape 78"/>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3" name="AutoShape 79"/>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07" name="Line 80"/>
                  <p:cNvSpPr>
                    <a:spLocks noChangeShapeType="1"/>
                  </p:cNvSpPr>
                  <p:nvPr/>
                </p:nvSpPr>
                <p:spPr bwMode="auto">
                  <a:xfrm>
                    <a:off x="4566"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nvGrpSpPr>
                  <p:cNvPr id="13408" name="Group 81"/>
                  <p:cNvGrpSpPr>
                    <a:grpSpLocks/>
                  </p:cNvGrpSpPr>
                  <p:nvPr/>
                </p:nvGrpSpPr>
                <p:grpSpPr bwMode="auto">
                  <a:xfrm>
                    <a:off x="4275" y="1008"/>
                    <a:ext cx="195" cy="816"/>
                    <a:chOff x="1488" y="3120"/>
                    <a:chExt cx="96" cy="384"/>
                  </a:xfrm>
                </p:grpSpPr>
                <p:sp>
                  <p:nvSpPr>
                    <p:cNvPr id="13410" name="AutoShape 82"/>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1" name="AutoShape 83"/>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09" name="Line 84"/>
                  <p:cNvSpPr>
                    <a:spLocks noChangeShapeType="1"/>
                  </p:cNvSpPr>
                  <p:nvPr/>
                </p:nvSpPr>
                <p:spPr bwMode="auto">
                  <a:xfrm>
                    <a:off x="4275"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6037" name="Rectangle 85"/>
                <p:cNvSpPr>
                  <a:spLocks noChangeArrowheads="1"/>
                </p:cNvSpPr>
                <p:nvPr/>
              </p:nvSpPr>
              <p:spPr bwMode="auto">
                <a:xfrm>
                  <a:off x="3889" y="1827"/>
                  <a:ext cx="1508" cy="309"/>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latin typeface="Helvetica" pitchFamily="34" charset="0"/>
                    </a:rPr>
                    <a:t>2 damaged genes</a:t>
                  </a:r>
                </a:p>
              </p:txBody>
            </p:sp>
          </p:grpSp>
        </p:grpSp>
      </p:grpSp>
      <p:sp>
        <p:nvSpPr>
          <p:cNvPr id="90" name="Oval 160"/>
          <p:cNvSpPr>
            <a:spLocks noChangeArrowheads="1"/>
          </p:cNvSpPr>
          <p:nvPr/>
        </p:nvSpPr>
        <p:spPr bwMode="auto">
          <a:xfrm>
            <a:off x="7277660" y="1900518"/>
            <a:ext cx="241908" cy="271182"/>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91" name="Oval 161"/>
          <p:cNvSpPr>
            <a:spLocks noChangeArrowheads="1"/>
          </p:cNvSpPr>
          <p:nvPr/>
        </p:nvSpPr>
        <p:spPr bwMode="auto">
          <a:xfrm>
            <a:off x="7365488" y="1826559"/>
            <a:ext cx="405232" cy="419100"/>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92" name="Oval 162"/>
          <p:cNvSpPr>
            <a:spLocks noChangeArrowheads="1"/>
          </p:cNvSpPr>
          <p:nvPr/>
        </p:nvSpPr>
        <p:spPr bwMode="auto">
          <a:xfrm>
            <a:off x="7474884" y="1814233"/>
            <a:ext cx="537743" cy="505385"/>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89"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138508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dirty="0" smtClean="0"/>
              <a:t>Development of Sporadic and Hereditary Cancer</a:t>
            </a:r>
          </a:p>
        </p:txBody>
      </p:sp>
      <p:grpSp>
        <p:nvGrpSpPr>
          <p:cNvPr id="2" name="Group 3"/>
          <p:cNvGrpSpPr>
            <a:grpSpLocks/>
          </p:cNvGrpSpPr>
          <p:nvPr/>
        </p:nvGrpSpPr>
        <p:grpSpPr bwMode="auto">
          <a:xfrm>
            <a:off x="430307" y="1677101"/>
            <a:ext cx="8050726" cy="1751901"/>
            <a:chOff x="232" y="968"/>
            <a:chExt cx="5878" cy="1137"/>
          </a:xfrm>
        </p:grpSpPr>
        <p:grpSp>
          <p:nvGrpSpPr>
            <p:cNvPr id="3" name="Group 4"/>
            <p:cNvGrpSpPr>
              <a:grpSpLocks/>
            </p:cNvGrpSpPr>
            <p:nvPr/>
          </p:nvGrpSpPr>
          <p:grpSpPr bwMode="auto">
            <a:xfrm>
              <a:off x="1756" y="1003"/>
              <a:ext cx="1488" cy="996"/>
              <a:chOff x="1756" y="1003"/>
              <a:chExt cx="1488" cy="996"/>
            </a:xfrm>
          </p:grpSpPr>
          <p:grpSp>
            <p:nvGrpSpPr>
              <p:cNvPr id="4" name="Group 5"/>
              <p:cNvGrpSpPr>
                <a:grpSpLocks/>
              </p:cNvGrpSpPr>
              <p:nvPr/>
            </p:nvGrpSpPr>
            <p:grpSpPr bwMode="auto">
              <a:xfrm>
                <a:off x="2142" y="1003"/>
                <a:ext cx="529" cy="591"/>
                <a:chOff x="2142" y="1003"/>
                <a:chExt cx="529" cy="591"/>
              </a:xfrm>
            </p:grpSpPr>
            <p:sp>
              <p:nvSpPr>
                <p:cNvPr id="13472" name="AutoShape 6"/>
                <p:cNvSpPr>
                  <a:spLocks noChangeArrowheads="1"/>
                </p:cNvSpPr>
                <p:nvPr/>
              </p:nvSpPr>
              <p:spPr bwMode="auto">
                <a:xfrm>
                  <a:off x="2142" y="1003"/>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73" name="AutoShape 7"/>
                <p:cNvSpPr>
                  <a:spLocks noChangeArrowheads="1"/>
                </p:cNvSpPr>
                <p:nvPr/>
              </p:nvSpPr>
              <p:spPr bwMode="auto">
                <a:xfrm>
                  <a:off x="2142" y="1225"/>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nvGrpSpPr>
                <p:cNvPr id="5" name="Group 8"/>
                <p:cNvGrpSpPr>
                  <a:grpSpLocks/>
                </p:cNvGrpSpPr>
                <p:nvPr/>
              </p:nvGrpSpPr>
              <p:grpSpPr bwMode="auto">
                <a:xfrm>
                  <a:off x="2459" y="1003"/>
                  <a:ext cx="212" cy="591"/>
                  <a:chOff x="2459" y="1003"/>
                  <a:chExt cx="212" cy="591"/>
                </a:xfrm>
              </p:grpSpPr>
              <p:sp>
                <p:nvSpPr>
                  <p:cNvPr id="13476" name="AutoShape 9"/>
                  <p:cNvSpPr>
                    <a:spLocks noChangeArrowheads="1"/>
                  </p:cNvSpPr>
                  <p:nvPr/>
                </p:nvSpPr>
                <p:spPr bwMode="auto">
                  <a:xfrm>
                    <a:off x="2459" y="1003"/>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77" name="AutoShape 10"/>
                  <p:cNvSpPr>
                    <a:spLocks noChangeArrowheads="1"/>
                  </p:cNvSpPr>
                  <p:nvPr/>
                </p:nvSpPr>
                <p:spPr bwMode="auto">
                  <a:xfrm>
                    <a:off x="2459" y="1225"/>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75" name="Line 11"/>
                <p:cNvSpPr>
                  <a:spLocks noChangeShapeType="1"/>
                </p:cNvSpPr>
                <p:nvPr/>
              </p:nvSpPr>
              <p:spPr bwMode="auto">
                <a:xfrm>
                  <a:off x="2459" y="1142"/>
                  <a:ext cx="212"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5964" name="Rectangle 12"/>
              <p:cNvSpPr>
                <a:spLocks noChangeArrowheads="1"/>
              </p:cNvSpPr>
              <p:nvPr/>
            </p:nvSpPr>
            <p:spPr bwMode="auto">
              <a:xfrm>
                <a:off x="1756" y="1594"/>
                <a:ext cx="1488" cy="405"/>
              </a:xfrm>
              <a:prstGeom prst="rect">
                <a:avLst/>
              </a:prstGeom>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latin typeface="Helvetica" pitchFamily="34" charset="0"/>
                  </a:rPr>
                  <a:t>1 damaged gene</a:t>
                </a:r>
              </a:p>
              <a:p>
                <a:pPr defTabSz="443777" eaLnBrk="0" hangingPunct="0">
                  <a:lnSpc>
                    <a:spcPct val="90000"/>
                  </a:lnSpc>
                  <a:defRPr/>
                </a:pPr>
                <a:r>
                  <a:rPr lang="en-US" altLang="en-US" sz="1941" dirty="0">
                    <a:solidFill>
                      <a:schemeClr val="bg1"/>
                    </a:solidFill>
                    <a:latin typeface="Helvetica" pitchFamily="34" charset="0"/>
                  </a:rPr>
                  <a:t>1 normal gene</a:t>
                </a:r>
              </a:p>
            </p:txBody>
          </p:sp>
        </p:grpSp>
        <p:grpSp>
          <p:nvGrpSpPr>
            <p:cNvPr id="6" name="Group 13"/>
            <p:cNvGrpSpPr>
              <a:grpSpLocks/>
            </p:cNvGrpSpPr>
            <p:nvPr/>
          </p:nvGrpSpPr>
          <p:grpSpPr bwMode="auto">
            <a:xfrm>
              <a:off x="232" y="968"/>
              <a:ext cx="5878" cy="1137"/>
              <a:chOff x="48" y="1152"/>
              <a:chExt cx="6114" cy="1777"/>
            </a:xfrm>
          </p:grpSpPr>
          <p:sp>
            <p:nvSpPr>
              <p:cNvPr id="13398" name="AutoShape 14"/>
              <p:cNvSpPr>
                <a:spLocks noChangeArrowheads="1"/>
              </p:cNvSpPr>
              <p:nvPr/>
            </p:nvSpPr>
            <p:spPr bwMode="auto">
              <a:xfrm>
                <a:off x="2807" y="1499"/>
                <a:ext cx="641" cy="262"/>
              </a:xfrm>
              <a:prstGeom prst="rightArrow">
                <a:avLst>
                  <a:gd name="adj1" fmla="val 50000"/>
                  <a:gd name="adj2" fmla="val 61164"/>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sp>
            <p:nvSpPr>
              <p:cNvPr id="13399" name="AutoShape 15"/>
              <p:cNvSpPr>
                <a:spLocks noChangeArrowheads="1"/>
              </p:cNvSpPr>
              <p:nvPr/>
            </p:nvSpPr>
            <p:spPr bwMode="auto">
              <a:xfrm>
                <a:off x="4338" y="1499"/>
                <a:ext cx="641" cy="262"/>
              </a:xfrm>
              <a:prstGeom prst="rightArrow">
                <a:avLst>
                  <a:gd name="adj1" fmla="val 50000"/>
                  <a:gd name="adj2" fmla="val 61164"/>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grpSp>
            <p:nvGrpSpPr>
              <p:cNvPr id="7" name="Group 16"/>
              <p:cNvGrpSpPr>
                <a:grpSpLocks/>
              </p:cNvGrpSpPr>
              <p:nvPr/>
            </p:nvGrpSpPr>
            <p:grpSpPr bwMode="auto">
              <a:xfrm>
                <a:off x="4843" y="1251"/>
                <a:ext cx="1319" cy="1678"/>
                <a:chOff x="5142" y="1056"/>
                <a:chExt cx="1372" cy="1626"/>
              </a:xfrm>
            </p:grpSpPr>
            <p:grpSp>
              <p:nvGrpSpPr>
                <p:cNvPr id="8" name="Group 17"/>
                <p:cNvGrpSpPr>
                  <a:grpSpLocks/>
                </p:cNvGrpSpPr>
                <p:nvPr/>
              </p:nvGrpSpPr>
              <p:grpSpPr bwMode="auto">
                <a:xfrm>
                  <a:off x="5400" y="1056"/>
                  <a:ext cx="864" cy="720"/>
                  <a:chOff x="4368" y="2640"/>
                  <a:chExt cx="768" cy="720"/>
                </a:xfrm>
              </p:grpSpPr>
              <p:sp>
                <p:nvSpPr>
                  <p:cNvPr id="13424" name="Oval 18"/>
                  <p:cNvSpPr>
                    <a:spLocks noChangeArrowheads="1"/>
                  </p:cNvSpPr>
                  <p:nvPr/>
                </p:nvSpPr>
                <p:spPr bwMode="auto">
                  <a:xfrm>
                    <a:off x="4464" y="2928"/>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5" name="Oval 19"/>
                  <p:cNvSpPr>
                    <a:spLocks noChangeArrowheads="1"/>
                  </p:cNvSpPr>
                  <p:nvPr/>
                </p:nvSpPr>
                <p:spPr bwMode="auto">
                  <a:xfrm>
                    <a:off x="4560" y="2976"/>
                    <a:ext cx="96"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6" name="Oval 20"/>
                  <p:cNvSpPr>
                    <a:spLocks noChangeArrowheads="1"/>
                  </p:cNvSpPr>
                  <p:nvPr/>
                </p:nvSpPr>
                <p:spPr bwMode="auto">
                  <a:xfrm>
                    <a:off x="4416"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7" name="Oval 21"/>
                  <p:cNvSpPr>
                    <a:spLocks noChangeArrowheads="1"/>
                  </p:cNvSpPr>
                  <p:nvPr/>
                </p:nvSpPr>
                <p:spPr bwMode="auto">
                  <a:xfrm>
                    <a:off x="4464" y="2880"/>
                    <a:ext cx="96"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8" name="Oval 22"/>
                  <p:cNvSpPr>
                    <a:spLocks noChangeArrowheads="1"/>
                  </p:cNvSpPr>
                  <p:nvPr/>
                </p:nvSpPr>
                <p:spPr bwMode="auto">
                  <a:xfrm>
                    <a:off x="4560" y="2880"/>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9" name="Oval 23"/>
                  <p:cNvSpPr>
                    <a:spLocks noChangeArrowheads="1"/>
                  </p:cNvSpPr>
                  <p:nvPr/>
                </p:nvSpPr>
                <p:spPr bwMode="auto">
                  <a:xfrm>
                    <a:off x="4560" y="2976"/>
                    <a:ext cx="48"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0" name="Oval 24"/>
                  <p:cNvSpPr>
                    <a:spLocks noChangeArrowheads="1"/>
                  </p:cNvSpPr>
                  <p:nvPr/>
                </p:nvSpPr>
                <p:spPr bwMode="auto">
                  <a:xfrm>
                    <a:off x="460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1" name="Oval 25"/>
                  <p:cNvSpPr>
                    <a:spLocks noChangeArrowheads="1"/>
                  </p:cNvSpPr>
                  <p:nvPr/>
                </p:nvSpPr>
                <p:spPr bwMode="auto">
                  <a:xfrm>
                    <a:off x="4656" y="283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2" name="Oval 26"/>
                  <p:cNvSpPr>
                    <a:spLocks noChangeArrowheads="1"/>
                  </p:cNvSpPr>
                  <p:nvPr/>
                </p:nvSpPr>
                <p:spPr bwMode="auto">
                  <a:xfrm>
                    <a:off x="4512" y="2784"/>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3" name="Oval 27"/>
                  <p:cNvSpPr>
                    <a:spLocks noChangeArrowheads="1"/>
                  </p:cNvSpPr>
                  <p:nvPr/>
                </p:nvSpPr>
                <p:spPr bwMode="auto">
                  <a:xfrm>
                    <a:off x="475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4" name="Oval 28"/>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5" name="Oval 29"/>
                  <p:cNvSpPr>
                    <a:spLocks noChangeArrowheads="1"/>
                  </p:cNvSpPr>
                  <p:nvPr/>
                </p:nvSpPr>
                <p:spPr bwMode="auto">
                  <a:xfrm>
                    <a:off x="4560"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5982" name="Oval 30"/>
                  <p:cNvSpPr>
                    <a:spLocks noChangeArrowheads="1"/>
                  </p:cNvSpPr>
                  <p:nvPr/>
                </p:nvSpPr>
                <p:spPr bwMode="auto">
                  <a:xfrm>
                    <a:off x="4752" y="2735"/>
                    <a:ext cx="144" cy="145"/>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437" name="Oval 31"/>
                  <p:cNvSpPr>
                    <a:spLocks noChangeArrowheads="1"/>
                  </p:cNvSpPr>
                  <p:nvPr/>
                </p:nvSpPr>
                <p:spPr bwMode="auto">
                  <a:xfrm>
                    <a:off x="4656"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8" name="Oval 32"/>
                  <p:cNvSpPr>
                    <a:spLocks noChangeArrowheads="1"/>
                  </p:cNvSpPr>
                  <p:nvPr/>
                </p:nvSpPr>
                <p:spPr bwMode="auto">
                  <a:xfrm>
                    <a:off x="4800"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39" name="Oval 33"/>
                  <p:cNvSpPr>
                    <a:spLocks noChangeArrowheads="1"/>
                  </p:cNvSpPr>
                  <p:nvPr/>
                </p:nvSpPr>
                <p:spPr bwMode="auto">
                  <a:xfrm>
                    <a:off x="4608"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0" name="Oval 34"/>
                  <p:cNvSpPr>
                    <a:spLocks noChangeArrowheads="1"/>
                  </p:cNvSpPr>
                  <p:nvPr/>
                </p:nvSpPr>
                <p:spPr bwMode="auto">
                  <a:xfrm>
                    <a:off x="470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1" name="Oval 35"/>
                  <p:cNvSpPr>
                    <a:spLocks noChangeArrowheads="1"/>
                  </p:cNvSpPr>
                  <p:nvPr/>
                </p:nvSpPr>
                <p:spPr bwMode="auto">
                  <a:xfrm>
                    <a:off x="4368"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2" name="Oval 36"/>
                  <p:cNvSpPr>
                    <a:spLocks noChangeArrowheads="1"/>
                  </p:cNvSpPr>
                  <p:nvPr/>
                </p:nvSpPr>
                <p:spPr bwMode="auto">
                  <a:xfrm>
                    <a:off x="4368"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3" name="Oval 37"/>
                  <p:cNvSpPr>
                    <a:spLocks noChangeArrowheads="1"/>
                  </p:cNvSpPr>
                  <p:nvPr/>
                </p:nvSpPr>
                <p:spPr bwMode="auto">
                  <a:xfrm>
                    <a:off x="4464"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5990" name="Oval 38"/>
                  <p:cNvSpPr>
                    <a:spLocks noChangeArrowheads="1"/>
                  </p:cNvSpPr>
                  <p:nvPr/>
                </p:nvSpPr>
                <p:spPr bwMode="auto">
                  <a:xfrm>
                    <a:off x="4896" y="2880"/>
                    <a:ext cx="144" cy="144"/>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445" name="Oval 39"/>
                  <p:cNvSpPr>
                    <a:spLocks noChangeArrowheads="1"/>
                  </p:cNvSpPr>
                  <p:nvPr/>
                </p:nvSpPr>
                <p:spPr bwMode="auto">
                  <a:xfrm>
                    <a:off x="465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6" name="Oval 40"/>
                  <p:cNvSpPr>
                    <a:spLocks noChangeArrowheads="1"/>
                  </p:cNvSpPr>
                  <p:nvPr/>
                </p:nvSpPr>
                <p:spPr bwMode="auto">
                  <a:xfrm>
                    <a:off x="4752"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7" name="Oval 41"/>
                  <p:cNvSpPr>
                    <a:spLocks noChangeArrowheads="1"/>
                  </p:cNvSpPr>
                  <p:nvPr/>
                </p:nvSpPr>
                <p:spPr bwMode="auto">
                  <a:xfrm>
                    <a:off x="4944"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8" name="Oval 42"/>
                  <p:cNvSpPr>
                    <a:spLocks noChangeArrowheads="1"/>
                  </p:cNvSpPr>
                  <p:nvPr/>
                </p:nvSpPr>
                <p:spPr bwMode="auto">
                  <a:xfrm>
                    <a:off x="4512"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49" name="Oval 43"/>
                  <p:cNvSpPr>
                    <a:spLocks noChangeArrowheads="1"/>
                  </p:cNvSpPr>
                  <p:nvPr/>
                </p:nvSpPr>
                <p:spPr bwMode="auto">
                  <a:xfrm>
                    <a:off x="494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0" name="Oval 44"/>
                  <p:cNvSpPr>
                    <a:spLocks noChangeArrowheads="1"/>
                  </p:cNvSpPr>
                  <p:nvPr/>
                </p:nvSpPr>
                <p:spPr bwMode="auto">
                  <a:xfrm>
                    <a:off x="441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1" name="Oval 45"/>
                  <p:cNvSpPr>
                    <a:spLocks noChangeArrowheads="1"/>
                  </p:cNvSpPr>
                  <p:nvPr/>
                </p:nvSpPr>
                <p:spPr bwMode="auto">
                  <a:xfrm>
                    <a:off x="4848"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2" name="Oval 46"/>
                  <p:cNvSpPr>
                    <a:spLocks noChangeArrowheads="1"/>
                  </p:cNvSpPr>
                  <p:nvPr/>
                </p:nvSpPr>
                <p:spPr bwMode="auto">
                  <a:xfrm>
                    <a:off x="480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3" name="Oval 47"/>
                  <p:cNvSpPr>
                    <a:spLocks noChangeArrowheads="1"/>
                  </p:cNvSpPr>
                  <p:nvPr/>
                </p:nvSpPr>
                <p:spPr bwMode="auto">
                  <a:xfrm>
                    <a:off x="4800"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4" name="Oval 48"/>
                  <p:cNvSpPr>
                    <a:spLocks noChangeArrowheads="1"/>
                  </p:cNvSpPr>
                  <p:nvPr/>
                </p:nvSpPr>
                <p:spPr bwMode="auto">
                  <a:xfrm>
                    <a:off x="4656"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5" name="Oval 49"/>
                  <p:cNvSpPr>
                    <a:spLocks noChangeArrowheads="1"/>
                  </p:cNvSpPr>
                  <p:nvPr/>
                </p:nvSpPr>
                <p:spPr bwMode="auto">
                  <a:xfrm>
                    <a:off x="484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6" name="Oval 50"/>
                  <p:cNvSpPr>
                    <a:spLocks noChangeArrowheads="1"/>
                  </p:cNvSpPr>
                  <p:nvPr/>
                </p:nvSpPr>
                <p:spPr bwMode="auto">
                  <a:xfrm>
                    <a:off x="494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7" name="Oval 51"/>
                  <p:cNvSpPr>
                    <a:spLocks noChangeArrowheads="1"/>
                  </p:cNvSpPr>
                  <p:nvPr/>
                </p:nvSpPr>
                <p:spPr bwMode="auto">
                  <a:xfrm>
                    <a:off x="499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8" name="Oval 52"/>
                  <p:cNvSpPr>
                    <a:spLocks noChangeArrowheads="1"/>
                  </p:cNvSpPr>
                  <p:nvPr/>
                </p:nvSpPr>
                <p:spPr bwMode="auto">
                  <a:xfrm>
                    <a:off x="4704"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59" name="Oval 53"/>
                  <p:cNvSpPr>
                    <a:spLocks noChangeArrowheads="1"/>
                  </p:cNvSpPr>
                  <p:nvPr/>
                </p:nvSpPr>
                <p:spPr bwMode="auto">
                  <a:xfrm>
                    <a:off x="456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0" name="Oval 54"/>
                  <p:cNvSpPr>
                    <a:spLocks noChangeArrowheads="1"/>
                  </p:cNvSpPr>
                  <p:nvPr/>
                </p:nvSpPr>
                <p:spPr bwMode="auto">
                  <a:xfrm>
                    <a:off x="4656"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1" name="Oval 55"/>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2" name="Oval 56"/>
                  <p:cNvSpPr>
                    <a:spLocks noChangeArrowheads="1"/>
                  </p:cNvSpPr>
                  <p:nvPr/>
                </p:nvSpPr>
                <p:spPr bwMode="auto">
                  <a:xfrm>
                    <a:off x="4464"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3" name="Oval 57"/>
                  <p:cNvSpPr>
                    <a:spLocks noChangeArrowheads="1"/>
                  </p:cNvSpPr>
                  <p:nvPr/>
                </p:nvSpPr>
                <p:spPr bwMode="auto">
                  <a:xfrm>
                    <a:off x="470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4" name="Oval 58"/>
                  <p:cNvSpPr>
                    <a:spLocks noChangeArrowheads="1"/>
                  </p:cNvSpPr>
                  <p:nvPr/>
                </p:nvSpPr>
                <p:spPr bwMode="auto">
                  <a:xfrm>
                    <a:off x="4608"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5" name="Oval 59"/>
                  <p:cNvSpPr>
                    <a:spLocks noChangeArrowheads="1"/>
                  </p:cNvSpPr>
                  <p:nvPr/>
                </p:nvSpPr>
                <p:spPr bwMode="auto">
                  <a:xfrm>
                    <a:off x="4512"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6" name="Oval 60"/>
                  <p:cNvSpPr>
                    <a:spLocks noChangeArrowheads="1"/>
                  </p:cNvSpPr>
                  <p:nvPr/>
                </p:nvSpPr>
                <p:spPr bwMode="auto">
                  <a:xfrm>
                    <a:off x="489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7" name="Oval 61"/>
                  <p:cNvSpPr>
                    <a:spLocks noChangeArrowheads="1"/>
                  </p:cNvSpPr>
                  <p:nvPr/>
                </p:nvSpPr>
                <p:spPr bwMode="auto">
                  <a:xfrm>
                    <a:off x="460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8" name="Oval 62"/>
                  <p:cNvSpPr>
                    <a:spLocks noChangeArrowheads="1"/>
                  </p:cNvSpPr>
                  <p:nvPr/>
                </p:nvSpPr>
                <p:spPr bwMode="auto">
                  <a:xfrm>
                    <a:off x="441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69" name="Oval 63"/>
                  <p:cNvSpPr>
                    <a:spLocks noChangeArrowheads="1"/>
                  </p:cNvSpPr>
                  <p:nvPr/>
                </p:nvSpPr>
                <p:spPr bwMode="auto">
                  <a:xfrm>
                    <a:off x="436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26016" name="Rectangle 64"/>
                <p:cNvSpPr>
                  <a:spLocks noChangeArrowheads="1"/>
                </p:cNvSpPr>
                <p:nvPr/>
              </p:nvSpPr>
              <p:spPr bwMode="auto">
                <a:xfrm>
                  <a:off x="5142" y="1834"/>
                  <a:ext cx="1372" cy="848"/>
                </a:xfrm>
                <a:prstGeom prst="rect">
                  <a:avLst/>
                </a:prstGeom>
                <a:noFill/>
                <a:ln w="12700">
                  <a:noFill/>
                  <a:miter lim="800000"/>
                  <a:headEnd/>
                  <a:tailEnd/>
                </a:ln>
                <a:effectLst/>
              </p:spPr>
              <p:txBody>
                <a:bodyPr wrap="none" lIns="87826" tIns="43143" rIns="87826" bIns="43143">
                  <a:spAutoFit/>
                </a:bodyPr>
                <a:lstStyle/>
                <a:p>
                  <a:pPr algn="ctr" defTabSz="443777" eaLnBrk="0" hangingPunct="0">
                    <a:lnSpc>
                      <a:spcPct val="90000"/>
                    </a:lnSpc>
                    <a:defRPr/>
                  </a:pPr>
                  <a:r>
                    <a:rPr lang="en-US" altLang="en-US" sz="2800" b="1" dirty="0">
                      <a:solidFill>
                        <a:prstClr val="black"/>
                      </a:solidFill>
                      <a:latin typeface="Helvetica" pitchFamily="34" charset="0"/>
                    </a:rPr>
                    <a:t>Tumor</a:t>
                  </a:r>
                </a:p>
                <a:p>
                  <a:pPr algn="ctr" defTabSz="443777" eaLnBrk="0" hangingPunct="0">
                    <a:lnSpc>
                      <a:spcPct val="90000"/>
                    </a:lnSpc>
                    <a:defRPr/>
                  </a:pPr>
                  <a:r>
                    <a:rPr lang="en-US" altLang="en-US" sz="2800" b="1" dirty="0">
                      <a:solidFill>
                        <a:prstClr val="black"/>
                      </a:solidFill>
                      <a:latin typeface="Helvetica" pitchFamily="34" charset="0"/>
                    </a:rPr>
                    <a:t>develops</a:t>
                  </a:r>
                </a:p>
              </p:txBody>
            </p:sp>
          </p:grpSp>
          <p:grpSp>
            <p:nvGrpSpPr>
              <p:cNvPr id="9" name="Group 65"/>
              <p:cNvGrpSpPr>
                <a:grpSpLocks/>
              </p:cNvGrpSpPr>
              <p:nvPr/>
            </p:nvGrpSpPr>
            <p:grpSpPr bwMode="auto">
              <a:xfrm>
                <a:off x="48" y="1152"/>
                <a:ext cx="1433" cy="1327"/>
                <a:chOff x="1632" y="1008"/>
                <a:chExt cx="1317" cy="1134"/>
              </a:xfrm>
            </p:grpSpPr>
            <p:sp>
              <p:nvSpPr>
                <p:cNvPr id="126018" name="Rectangle 66"/>
                <p:cNvSpPr>
                  <a:spLocks noChangeArrowheads="1"/>
                </p:cNvSpPr>
                <p:nvPr/>
              </p:nvSpPr>
              <p:spPr bwMode="auto">
                <a:xfrm>
                  <a:off x="1632" y="1833"/>
                  <a:ext cx="1317" cy="309"/>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solidFill>
                        <a:schemeClr val="bg1"/>
                      </a:solidFill>
                      <a:latin typeface="Helvetica" pitchFamily="34" charset="0"/>
                    </a:rPr>
                    <a:t>2 normal genes</a:t>
                  </a:r>
                </a:p>
              </p:txBody>
            </p:sp>
            <p:grpSp>
              <p:nvGrpSpPr>
                <p:cNvPr id="10" name="Group 67"/>
                <p:cNvGrpSpPr>
                  <a:grpSpLocks/>
                </p:cNvGrpSpPr>
                <p:nvPr/>
              </p:nvGrpSpPr>
              <p:grpSpPr bwMode="auto">
                <a:xfrm>
                  <a:off x="1940" y="1008"/>
                  <a:ext cx="490" cy="816"/>
                  <a:chOff x="2540" y="1104"/>
                  <a:chExt cx="247" cy="384"/>
                </a:xfrm>
              </p:grpSpPr>
              <p:grpSp>
                <p:nvGrpSpPr>
                  <p:cNvPr id="11" name="Group 68"/>
                  <p:cNvGrpSpPr>
                    <a:grpSpLocks/>
                  </p:cNvGrpSpPr>
                  <p:nvPr/>
                </p:nvGrpSpPr>
                <p:grpSpPr bwMode="auto">
                  <a:xfrm>
                    <a:off x="2540" y="1104"/>
                    <a:ext cx="99" cy="384"/>
                    <a:chOff x="1488" y="3120"/>
                    <a:chExt cx="96" cy="384"/>
                  </a:xfrm>
                </p:grpSpPr>
                <p:sp>
                  <p:nvSpPr>
                    <p:cNvPr id="13420" name="AutoShape 69"/>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21" name="AutoShape 70"/>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grpSp>
                <p:nvGrpSpPr>
                  <p:cNvPr id="12" name="Group 71"/>
                  <p:cNvGrpSpPr>
                    <a:grpSpLocks/>
                  </p:cNvGrpSpPr>
                  <p:nvPr/>
                </p:nvGrpSpPr>
                <p:grpSpPr bwMode="auto">
                  <a:xfrm>
                    <a:off x="2688" y="1104"/>
                    <a:ext cx="99" cy="384"/>
                    <a:chOff x="1488" y="3120"/>
                    <a:chExt cx="96" cy="384"/>
                  </a:xfrm>
                </p:grpSpPr>
                <p:sp>
                  <p:nvSpPr>
                    <p:cNvPr id="13418" name="AutoShape 72"/>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9" name="AutoShape 73"/>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grpSp>
          </p:grpSp>
          <p:sp>
            <p:nvSpPr>
              <p:cNvPr id="13402" name="AutoShape 74"/>
              <p:cNvSpPr>
                <a:spLocks noChangeArrowheads="1"/>
              </p:cNvSpPr>
              <p:nvPr/>
            </p:nvSpPr>
            <p:spPr bwMode="auto">
              <a:xfrm>
                <a:off x="1178" y="1499"/>
                <a:ext cx="640" cy="262"/>
              </a:xfrm>
              <a:prstGeom prst="rightArrow">
                <a:avLst>
                  <a:gd name="adj1" fmla="val 50000"/>
                  <a:gd name="adj2" fmla="val 61069"/>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grpSp>
            <p:nvGrpSpPr>
              <p:cNvPr id="13" name="Group 75"/>
              <p:cNvGrpSpPr>
                <a:grpSpLocks/>
              </p:cNvGrpSpPr>
              <p:nvPr/>
            </p:nvGrpSpPr>
            <p:grpSpPr bwMode="auto">
              <a:xfrm>
                <a:off x="3196" y="1193"/>
                <a:ext cx="1642" cy="1328"/>
                <a:chOff x="3889" y="1000"/>
                <a:chExt cx="1508" cy="1136"/>
              </a:xfrm>
            </p:grpSpPr>
            <p:grpSp>
              <p:nvGrpSpPr>
                <p:cNvPr id="14" name="Group 76"/>
                <p:cNvGrpSpPr>
                  <a:grpSpLocks/>
                </p:cNvGrpSpPr>
                <p:nvPr/>
              </p:nvGrpSpPr>
              <p:grpSpPr bwMode="auto">
                <a:xfrm>
                  <a:off x="4278" y="1000"/>
                  <a:ext cx="486" cy="816"/>
                  <a:chOff x="4275" y="1008"/>
                  <a:chExt cx="486" cy="816"/>
                </a:xfrm>
              </p:grpSpPr>
              <p:grpSp>
                <p:nvGrpSpPr>
                  <p:cNvPr id="15" name="Group 77"/>
                  <p:cNvGrpSpPr>
                    <a:grpSpLocks/>
                  </p:cNvGrpSpPr>
                  <p:nvPr/>
                </p:nvGrpSpPr>
                <p:grpSpPr bwMode="auto">
                  <a:xfrm>
                    <a:off x="4566" y="1008"/>
                    <a:ext cx="195" cy="816"/>
                    <a:chOff x="1488" y="3120"/>
                    <a:chExt cx="96" cy="384"/>
                  </a:xfrm>
                </p:grpSpPr>
                <p:sp>
                  <p:nvSpPr>
                    <p:cNvPr id="13412" name="AutoShape 78"/>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3" name="AutoShape 79"/>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07" name="Line 80"/>
                  <p:cNvSpPr>
                    <a:spLocks noChangeShapeType="1"/>
                  </p:cNvSpPr>
                  <p:nvPr/>
                </p:nvSpPr>
                <p:spPr bwMode="auto">
                  <a:xfrm>
                    <a:off x="4566"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nvGrpSpPr>
                  <p:cNvPr id="16" name="Group 81"/>
                  <p:cNvGrpSpPr>
                    <a:grpSpLocks/>
                  </p:cNvGrpSpPr>
                  <p:nvPr/>
                </p:nvGrpSpPr>
                <p:grpSpPr bwMode="auto">
                  <a:xfrm>
                    <a:off x="4275" y="1008"/>
                    <a:ext cx="195" cy="816"/>
                    <a:chOff x="1488" y="3120"/>
                    <a:chExt cx="96" cy="384"/>
                  </a:xfrm>
                </p:grpSpPr>
                <p:sp>
                  <p:nvSpPr>
                    <p:cNvPr id="13410" name="AutoShape 82"/>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411" name="AutoShape 83"/>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409" name="Line 84"/>
                  <p:cNvSpPr>
                    <a:spLocks noChangeShapeType="1"/>
                  </p:cNvSpPr>
                  <p:nvPr/>
                </p:nvSpPr>
                <p:spPr bwMode="auto">
                  <a:xfrm>
                    <a:off x="4275"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6037" name="Rectangle 85"/>
                <p:cNvSpPr>
                  <a:spLocks noChangeArrowheads="1"/>
                </p:cNvSpPr>
                <p:nvPr/>
              </p:nvSpPr>
              <p:spPr bwMode="auto">
                <a:xfrm>
                  <a:off x="3889" y="1827"/>
                  <a:ext cx="1508" cy="309"/>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solidFill>
                        <a:prstClr val="black"/>
                      </a:solidFill>
                      <a:latin typeface="Helvetica" pitchFamily="34" charset="0"/>
                    </a:rPr>
                    <a:t>2 damaged genes</a:t>
                  </a:r>
                </a:p>
              </p:txBody>
            </p:sp>
          </p:grpSp>
        </p:grpSp>
      </p:grpSp>
      <p:grpSp>
        <p:nvGrpSpPr>
          <p:cNvPr id="17" name="Group 86"/>
          <p:cNvGrpSpPr>
            <a:grpSpLocks/>
          </p:cNvGrpSpPr>
          <p:nvPr/>
        </p:nvGrpSpPr>
        <p:grpSpPr bwMode="auto">
          <a:xfrm>
            <a:off x="382542" y="3330390"/>
            <a:ext cx="8496020" cy="2750344"/>
            <a:chOff x="181" y="2096"/>
            <a:chExt cx="6203" cy="1785"/>
          </a:xfrm>
        </p:grpSpPr>
        <p:sp>
          <p:nvSpPr>
            <p:cNvPr id="13323" name="Rectangle 87"/>
            <p:cNvSpPr>
              <a:spLocks noChangeArrowheads="1"/>
            </p:cNvSpPr>
            <p:nvPr/>
          </p:nvSpPr>
          <p:spPr bwMode="auto">
            <a:xfrm>
              <a:off x="181" y="2096"/>
              <a:ext cx="6203" cy="768"/>
            </a:xfrm>
            <a:prstGeom prst="rect">
              <a:avLst/>
            </a:prstGeom>
            <a:noFill/>
            <a:ln w="12700">
              <a:noFill/>
              <a:miter lim="800000"/>
              <a:headEnd/>
              <a:tailEnd/>
            </a:ln>
          </p:spPr>
          <p:txBody>
            <a:bodyPr lIns="87826" tIns="43143" rIns="87826" bIns="43143" anchor="ctr"/>
            <a:lstStyle/>
            <a:p>
              <a:pPr algn="ctr" defTabSz="443777"/>
              <a:r>
                <a:rPr lang="en-US" altLang="en-US" sz="2718" i="1" dirty="0">
                  <a:solidFill>
                    <a:schemeClr val="tx2"/>
                  </a:solidFill>
                </a:rPr>
                <a:t>In hereditary cancer, one damaged gene is inherited.</a:t>
              </a:r>
              <a:endParaRPr lang="en-US" altLang="en-US" sz="2718" dirty="0">
                <a:solidFill>
                  <a:schemeClr val="tx2"/>
                </a:solidFill>
              </a:endParaRPr>
            </a:p>
          </p:txBody>
        </p:sp>
        <p:grpSp>
          <p:nvGrpSpPr>
            <p:cNvPr id="18" name="Group 88"/>
            <p:cNvGrpSpPr>
              <a:grpSpLocks/>
            </p:cNvGrpSpPr>
            <p:nvPr/>
          </p:nvGrpSpPr>
          <p:grpSpPr bwMode="auto">
            <a:xfrm>
              <a:off x="1828" y="2770"/>
              <a:ext cx="4355" cy="1111"/>
              <a:chOff x="1828" y="2770"/>
              <a:chExt cx="4355" cy="1111"/>
            </a:xfrm>
          </p:grpSpPr>
          <p:grpSp>
            <p:nvGrpSpPr>
              <p:cNvPr id="19" name="Group 89"/>
              <p:cNvGrpSpPr>
                <a:grpSpLocks/>
              </p:cNvGrpSpPr>
              <p:nvPr/>
            </p:nvGrpSpPr>
            <p:grpSpPr bwMode="auto">
              <a:xfrm>
                <a:off x="1828" y="2779"/>
                <a:ext cx="1488" cy="996"/>
                <a:chOff x="1828" y="2779"/>
                <a:chExt cx="1488" cy="996"/>
              </a:xfrm>
            </p:grpSpPr>
            <p:grpSp>
              <p:nvGrpSpPr>
                <p:cNvPr id="20" name="Group 90"/>
                <p:cNvGrpSpPr>
                  <a:grpSpLocks/>
                </p:cNvGrpSpPr>
                <p:nvPr/>
              </p:nvGrpSpPr>
              <p:grpSpPr bwMode="auto">
                <a:xfrm>
                  <a:off x="2214" y="2779"/>
                  <a:ext cx="529" cy="591"/>
                  <a:chOff x="2214" y="2779"/>
                  <a:chExt cx="529" cy="591"/>
                </a:xfrm>
              </p:grpSpPr>
              <p:sp>
                <p:nvSpPr>
                  <p:cNvPr id="13390" name="AutoShape 91"/>
                  <p:cNvSpPr>
                    <a:spLocks noChangeArrowheads="1"/>
                  </p:cNvSpPr>
                  <p:nvPr/>
                </p:nvSpPr>
                <p:spPr bwMode="auto">
                  <a:xfrm>
                    <a:off x="2214" y="2779"/>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91" name="AutoShape 92"/>
                  <p:cNvSpPr>
                    <a:spLocks noChangeArrowheads="1"/>
                  </p:cNvSpPr>
                  <p:nvPr/>
                </p:nvSpPr>
                <p:spPr bwMode="auto">
                  <a:xfrm>
                    <a:off x="2214" y="3001"/>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nvGrpSpPr>
                  <p:cNvPr id="21" name="Group 93"/>
                  <p:cNvGrpSpPr>
                    <a:grpSpLocks/>
                  </p:cNvGrpSpPr>
                  <p:nvPr/>
                </p:nvGrpSpPr>
                <p:grpSpPr bwMode="auto">
                  <a:xfrm>
                    <a:off x="2531" y="2779"/>
                    <a:ext cx="212" cy="591"/>
                    <a:chOff x="2531" y="2779"/>
                    <a:chExt cx="212" cy="591"/>
                  </a:xfrm>
                </p:grpSpPr>
                <p:sp>
                  <p:nvSpPr>
                    <p:cNvPr id="13394" name="AutoShape 94"/>
                    <p:cNvSpPr>
                      <a:spLocks noChangeArrowheads="1"/>
                    </p:cNvSpPr>
                    <p:nvPr/>
                  </p:nvSpPr>
                  <p:spPr bwMode="auto">
                    <a:xfrm>
                      <a:off x="2531" y="2779"/>
                      <a:ext cx="212" cy="222"/>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95" name="AutoShape 95"/>
                    <p:cNvSpPr>
                      <a:spLocks noChangeArrowheads="1"/>
                    </p:cNvSpPr>
                    <p:nvPr/>
                  </p:nvSpPr>
                  <p:spPr bwMode="auto">
                    <a:xfrm>
                      <a:off x="2531" y="3001"/>
                      <a:ext cx="212" cy="369"/>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393" name="Line 96"/>
                  <p:cNvSpPr>
                    <a:spLocks noChangeShapeType="1"/>
                  </p:cNvSpPr>
                  <p:nvPr/>
                </p:nvSpPr>
                <p:spPr bwMode="auto">
                  <a:xfrm>
                    <a:off x="2531" y="2918"/>
                    <a:ext cx="212"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6049" name="Rectangle 97"/>
                <p:cNvSpPr>
                  <a:spLocks noChangeArrowheads="1"/>
                </p:cNvSpPr>
                <p:nvPr/>
              </p:nvSpPr>
              <p:spPr bwMode="auto">
                <a:xfrm>
                  <a:off x="1828" y="3370"/>
                  <a:ext cx="1488" cy="405"/>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solidFill>
                        <a:prstClr val="black"/>
                      </a:solidFill>
                      <a:latin typeface="Helvetica" pitchFamily="34" charset="0"/>
                    </a:rPr>
                    <a:t>1 damaged gene</a:t>
                  </a:r>
                </a:p>
                <a:p>
                  <a:pPr defTabSz="443777" eaLnBrk="0" hangingPunct="0">
                    <a:lnSpc>
                      <a:spcPct val="90000"/>
                    </a:lnSpc>
                    <a:defRPr/>
                  </a:pPr>
                  <a:r>
                    <a:rPr lang="en-US" altLang="en-US" sz="1941" dirty="0">
                      <a:solidFill>
                        <a:schemeClr val="bg1"/>
                      </a:solidFill>
                      <a:latin typeface="Helvetica" pitchFamily="34" charset="0"/>
                    </a:rPr>
                    <a:t>1 normal gene</a:t>
                  </a:r>
                </a:p>
              </p:txBody>
            </p:sp>
          </p:grpSp>
          <p:sp>
            <p:nvSpPr>
              <p:cNvPr id="13326" name="AutoShape 98"/>
              <p:cNvSpPr>
                <a:spLocks noChangeArrowheads="1"/>
              </p:cNvSpPr>
              <p:nvPr/>
            </p:nvSpPr>
            <p:spPr bwMode="auto">
              <a:xfrm>
                <a:off x="2957" y="2966"/>
                <a:ext cx="616" cy="168"/>
              </a:xfrm>
              <a:prstGeom prst="rightArrow">
                <a:avLst>
                  <a:gd name="adj1" fmla="val 50000"/>
                  <a:gd name="adj2" fmla="val 91667"/>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sp>
            <p:nvSpPr>
              <p:cNvPr id="13327" name="AutoShape 99"/>
              <p:cNvSpPr>
                <a:spLocks noChangeArrowheads="1"/>
              </p:cNvSpPr>
              <p:nvPr/>
            </p:nvSpPr>
            <p:spPr bwMode="auto">
              <a:xfrm>
                <a:off x="4428" y="2966"/>
                <a:ext cx="617" cy="168"/>
              </a:xfrm>
              <a:prstGeom prst="rightArrow">
                <a:avLst>
                  <a:gd name="adj1" fmla="val 50000"/>
                  <a:gd name="adj2" fmla="val 91815"/>
                </a:avLst>
              </a:prstGeom>
              <a:solidFill>
                <a:schemeClr val="tx1"/>
              </a:solidFill>
              <a:ln w="9525">
                <a:solidFill>
                  <a:srgbClr val="000000"/>
                </a:solidFill>
                <a:miter lim="800000"/>
                <a:headEnd/>
                <a:tailEnd/>
              </a:ln>
            </p:spPr>
            <p:txBody>
              <a:bodyPr wrap="none" anchor="ctr"/>
              <a:lstStyle/>
              <a:p>
                <a:pPr defTabSz="443777"/>
                <a:endParaRPr lang="en-US" sz="1747">
                  <a:solidFill>
                    <a:prstClr val="black"/>
                  </a:solidFill>
                </a:endParaRPr>
              </a:p>
            </p:txBody>
          </p:sp>
          <p:grpSp>
            <p:nvGrpSpPr>
              <p:cNvPr id="22" name="Group 100"/>
              <p:cNvGrpSpPr>
                <a:grpSpLocks/>
              </p:cNvGrpSpPr>
              <p:nvPr/>
            </p:nvGrpSpPr>
            <p:grpSpPr bwMode="auto">
              <a:xfrm>
                <a:off x="4915" y="2807"/>
                <a:ext cx="1268" cy="1074"/>
                <a:chOff x="4915" y="2807"/>
                <a:chExt cx="1268" cy="1074"/>
              </a:xfrm>
            </p:grpSpPr>
            <p:grpSp>
              <p:nvGrpSpPr>
                <p:cNvPr id="23" name="Group 101"/>
                <p:cNvGrpSpPr>
                  <a:grpSpLocks/>
                </p:cNvGrpSpPr>
                <p:nvPr/>
              </p:nvGrpSpPr>
              <p:grpSpPr bwMode="auto">
                <a:xfrm>
                  <a:off x="5153" y="2807"/>
                  <a:ext cx="799" cy="476"/>
                  <a:chOff x="4368" y="2640"/>
                  <a:chExt cx="768" cy="720"/>
                </a:xfrm>
              </p:grpSpPr>
              <p:sp>
                <p:nvSpPr>
                  <p:cNvPr id="13342" name="Oval 102"/>
                  <p:cNvSpPr>
                    <a:spLocks noChangeArrowheads="1"/>
                  </p:cNvSpPr>
                  <p:nvPr/>
                </p:nvSpPr>
                <p:spPr bwMode="auto">
                  <a:xfrm>
                    <a:off x="4464" y="2928"/>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3" name="Oval 103"/>
                  <p:cNvSpPr>
                    <a:spLocks noChangeArrowheads="1"/>
                  </p:cNvSpPr>
                  <p:nvPr/>
                </p:nvSpPr>
                <p:spPr bwMode="auto">
                  <a:xfrm>
                    <a:off x="4560" y="2976"/>
                    <a:ext cx="96"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4" name="Oval 104"/>
                  <p:cNvSpPr>
                    <a:spLocks noChangeArrowheads="1"/>
                  </p:cNvSpPr>
                  <p:nvPr/>
                </p:nvSpPr>
                <p:spPr bwMode="auto">
                  <a:xfrm>
                    <a:off x="4416"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5" name="Oval 105"/>
                  <p:cNvSpPr>
                    <a:spLocks noChangeArrowheads="1"/>
                  </p:cNvSpPr>
                  <p:nvPr/>
                </p:nvSpPr>
                <p:spPr bwMode="auto">
                  <a:xfrm>
                    <a:off x="4464" y="2880"/>
                    <a:ext cx="96"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6" name="Oval 106"/>
                  <p:cNvSpPr>
                    <a:spLocks noChangeArrowheads="1"/>
                  </p:cNvSpPr>
                  <p:nvPr/>
                </p:nvSpPr>
                <p:spPr bwMode="auto">
                  <a:xfrm>
                    <a:off x="4560" y="2880"/>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7" name="Oval 107"/>
                  <p:cNvSpPr>
                    <a:spLocks noChangeArrowheads="1"/>
                  </p:cNvSpPr>
                  <p:nvPr/>
                </p:nvSpPr>
                <p:spPr bwMode="auto">
                  <a:xfrm>
                    <a:off x="4560" y="2976"/>
                    <a:ext cx="48" cy="48"/>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8" name="Oval 108"/>
                  <p:cNvSpPr>
                    <a:spLocks noChangeArrowheads="1"/>
                  </p:cNvSpPr>
                  <p:nvPr/>
                </p:nvSpPr>
                <p:spPr bwMode="auto">
                  <a:xfrm>
                    <a:off x="460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49" name="Oval 109"/>
                  <p:cNvSpPr>
                    <a:spLocks noChangeArrowheads="1"/>
                  </p:cNvSpPr>
                  <p:nvPr/>
                </p:nvSpPr>
                <p:spPr bwMode="auto">
                  <a:xfrm>
                    <a:off x="4656" y="283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0" name="Oval 110"/>
                  <p:cNvSpPr>
                    <a:spLocks noChangeArrowheads="1"/>
                  </p:cNvSpPr>
                  <p:nvPr/>
                </p:nvSpPr>
                <p:spPr bwMode="auto">
                  <a:xfrm>
                    <a:off x="4512" y="2784"/>
                    <a:ext cx="96" cy="96"/>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1" name="Oval 111"/>
                  <p:cNvSpPr>
                    <a:spLocks noChangeArrowheads="1"/>
                  </p:cNvSpPr>
                  <p:nvPr/>
                </p:nvSpPr>
                <p:spPr bwMode="auto">
                  <a:xfrm>
                    <a:off x="475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2" name="Oval 112"/>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3" name="Oval 113"/>
                  <p:cNvSpPr>
                    <a:spLocks noChangeArrowheads="1"/>
                  </p:cNvSpPr>
                  <p:nvPr/>
                </p:nvSpPr>
                <p:spPr bwMode="auto">
                  <a:xfrm>
                    <a:off x="4560"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6066" name="Oval 114"/>
                  <p:cNvSpPr>
                    <a:spLocks noChangeArrowheads="1"/>
                  </p:cNvSpPr>
                  <p:nvPr/>
                </p:nvSpPr>
                <p:spPr bwMode="auto">
                  <a:xfrm>
                    <a:off x="4752" y="2735"/>
                    <a:ext cx="144" cy="145"/>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355" name="Oval 115"/>
                  <p:cNvSpPr>
                    <a:spLocks noChangeArrowheads="1"/>
                  </p:cNvSpPr>
                  <p:nvPr/>
                </p:nvSpPr>
                <p:spPr bwMode="auto">
                  <a:xfrm>
                    <a:off x="4656"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6" name="Oval 116"/>
                  <p:cNvSpPr>
                    <a:spLocks noChangeArrowheads="1"/>
                  </p:cNvSpPr>
                  <p:nvPr/>
                </p:nvSpPr>
                <p:spPr bwMode="auto">
                  <a:xfrm>
                    <a:off x="4800"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7" name="Oval 117"/>
                  <p:cNvSpPr>
                    <a:spLocks noChangeArrowheads="1"/>
                  </p:cNvSpPr>
                  <p:nvPr/>
                </p:nvSpPr>
                <p:spPr bwMode="auto">
                  <a:xfrm>
                    <a:off x="4608"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8" name="Oval 118"/>
                  <p:cNvSpPr>
                    <a:spLocks noChangeArrowheads="1"/>
                  </p:cNvSpPr>
                  <p:nvPr/>
                </p:nvSpPr>
                <p:spPr bwMode="auto">
                  <a:xfrm>
                    <a:off x="470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59" name="Oval 119"/>
                  <p:cNvSpPr>
                    <a:spLocks noChangeArrowheads="1"/>
                  </p:cNvSpPr>
                  <p:nvPr/>
                </p:nvSpPr>
                <p:spPr bwMode="auto">
                  <a:xfrm>
                    <a:off x="4368"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0" name="Oval 120"/>
                  <p:cNvSpPr>
                    <a:spLocks noChangeArrowheads="1"/>
                  </p:cNvSpPr>
                  <p:nvPr/>
                </p:nvSpPr>
                <p:spPr bwMode="auto">
                  <a:xfrm>
                    <a:off x="4368"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1" name="Oval 121"/>
                  <p:cNvSpPr>
                    <a:spLocks noChangeArrowheads="1"/>
                  </p:cNvSpPr>
                  <p:nvPr/>
                </p:nvSpPr>
                <p:spPr bwMode="auto">
                  <a:xfrm>
                    <a:off x="4464" y="3072"/>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26074" name="Oval 122"/>
                  <p:cNvSpPr>
                    <a:spLocks noChangeArrowheads="1"/>
                  </p:cNvSpPr>
                  <p:nvPr/>
                </p:nvSpPr>
                <p:spPr bwMode="auto">
                  <a:xfrm>
                    <a:off x="4896" y="2881"/>
                    <a:ext cx="144" cy="144"/>
                  </a:xfrm>
                  <a:prstGeom prst="ellipse">
                    <a:avLst/>
                  </a:prstGeom>
                  <a:solidFill>
                    <a:srgbClr val="FFFF00"/>
                  </a:solidFill>
                  <a:ln w="9525">
                    <a:solidFill>
                      <a:srgbClr val="000000"/>
                    </a:solidFill>
                    <a:round/>
                    <a:headEnd/>
                    <a:tailEnd/>
                  </a:ln>
                  <a:effectLst/>
                </p:spPr>
                <p:txBody>
                  <a:bodyPr wrap="none" anchor="ctr"/>
                  <a:lstStyle/>
                  <a:p>
                    <a:pPr algn="ctr" defTabSz="443777" eaLnBrk="0" hangingPunct="0">
                      <a:defRPr/>
                    </a:pPr>
                    <a:endParaRPr lang="en-US" altLang="en-US" sz="3494" dirty="0">
                      <a:solidFill>
                        <a:prstClr val="black"/>
                      </a:solidFill>
                      <a:effectLst>
                        <a:outerShdw blurRad="38100" dist="38100" dir="2700000" algn="tl">
                          <a:srgbClr val="FFFFFF"/>
                        </a:outerShdw>
                      </a:effectLst>
                      <a:latin typeface="Helvetica" pitchFamily="34" charset="0"/>
                    </a:endParaRPr>
                  </a:p>
                </p:txBody>
              </p:sp>
              <p:sp>
                <p:nvSpPr>
                  <p:cNvPr id="13363" name="Oval 123"/>
                  <p:cNvSpPr>
                    <a:spLocks noChangeArrowheads="1"/>
                  </p:cNvSpPr>
                  <p:nvPr/>
                </p:nvSpPr>
                <p:spPr bwMode="auto">
                  <a:xfrm>
                    <a:off x="465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4" name="Oval 124"/>
                  <p:cNvSpPr>
                    <a:spLocks noChangeArrowheads="1"/>
                  </p:cNvSpPr>
                  <p:nvPr/>
                </p:nvSpPr>
                <p:spPr bwMode="auto">
                  <a:xfrm>
                    <a:off x="4752"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5" name="Oval 125"/>
                  <p:cNvSpPr>
                    <a:spLocks noChangeArrowheads="1"/>
                  </p:cNvSpPr>
                  <p:nvPr/>
                </p:nvSpPr>
                <p:spPr bwMode="auto">
                  <a:xfrm>
                    <a:off x="4944"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6" name="Oval 126"/>
                  <p:cNvSpPr>
                    <a:spLocks noChangeArrowheads="1"/>
                  </p:cNvSpPr>
                  <p:nvPr/>
                </p:nvSpPr>
                <p:spPr bwMode="auto">
                  <a:xfrm>
                    <a:off x="4512"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7" name="Oval 127"/>
                  <p:cNvSpPr>
                    <a:spLocks noChangeArrowheads="1"/>
                  </p:cNvSpPr>
                  <p:nvPr/>
                </p:nvSpPr>
                <p:spPr bwMode="auto">
                  <a:xfrm>
                    <a:off x="4944"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8" name="Oval 128"/>
                  <p:cNvSpPr>
                    <a:spLocks noChangeArrowheads="1"/>
                  </p:cNvSpPr>
                  <p:nvPr/>
                </p:nvSpPr>
                <p:spPr bwMode="auto">
                  <a:xfrm>
                    <a:off x="441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69" name="Oval 129"/>
                  <p:cNvSpPr>
                    <a:spLocks noChangeArrowheads="1"/>
                  </p:cNvSpPr>
                  <p:nvPr/>
                </p:nvSpPr>
                <p:spPr bwMode="auto">
                  <a:xfrm>
                    <a:off x="4848" y="273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0" name="Oval 130"/>
                  <p:cNvSpPr>
                    <a:spLocks noChangeArrowheads="1"/>
                  </p:cNvSpPr>
                  <p:nvPr/>
                </p:nvSpPr>
                <p:spPr bwMode="auto">
                  <a:xfrm>
                    <a:off x="480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1" name="Oval 131"/>
                  <p:cNvSpPr>
                    <a:spLocks noChangeArrowheads="1"/>
                  </p:cNvSpPr>
                  <p:nvPr/>
                </p:nvSpPr>
                <p:spPr bwMode="auto">
                  <a:xfrm>
                    <a:off x="4800"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2" name="Oval 132"/>
                  <p:cNvSpPr>
                    <a:spLocks noChangeArrowheads="1"/>
                  </p:cNvSpPr>
                  <p:nvPr/>
                </p:nvSpPr>
                <p:spPr bwMode="auto">
                  <a:xfrm>
                    <a:off x="4656" y="264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3" name="Oval 133"/>
                  <p:cNvSpPr>
                    <a:spLocks noChangeArrowheads="1"/>
                  </p:cNvSpPr>
                  <p:nvPr/>
                </p:nvSpPr>
                <p:spPr bwMode="auto">
                  <a:xfrm>
                    <a:off x="484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4" name="Oval 134"/>
                  <p:cNvSpPr>
                    <a:spLocks noChangeArrowheads="1"/>
                  </p:cNvSpPr>
                  <p:nvPr/>
                </p:nvSpPr>
                <p:spPr bwMode="auto">
                  <a:xfrm>
                    <a:off x="494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5" name="Oval 135"/>
                  <p:cNvSpPr>
                    <a:spLocks noChangeArrowheads="1"/>
                  </p:cNvSpPr>
                  <p:nvPr/>
                </p:nvSpPr>
                <p:spPr bwMode="auto">
                  <a:xfrm>
                    <a:off x="4992"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6" name="Oval 136"/>
                  <p:cNvSpPr>
                    <a:spLocks noChangeArrowheads="1"/>
                  </p:cNvSpPr>
                  <p:nvPr/>
                </p:nvSpPr>
                <p:spPr bwMode="auto">
                  <a:xfrm>
                    <a:off x="4704"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7" name="Oval 137"/>
                  <p:cNvSpPr>
                    <a:spLocks noChangeArrowheads="1"/>
                  </p:cNvSpPr>
                  <p:nvPr/>
                </p:nvSpPr>
                <p:spPr bwMode="auto">
                  <a:xfrm>
                    <a:off x="4560"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8" name="Oval 138"/>
                  <p:cNvSpPr>
                    <a:spLocks noChangeArrowheads="1"/>
                  </p:cNvSpPr>
                  <p:nvPr/>
                </p:nvSpPr>
                <p:spPr bwMode="auto">
                  <a:xfrm>
                    <a:off x="4656"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79" name="Oval 139"/>
                  <p:cNvSpPr>
                    <a:spLocks noChangeArrowheads="1"/>
                  </p:cNvSpPr>
                  <p:nvPr/>
                </p:nvSpPr>
                <p:spPr bwMode="auto">
                  <a:xfrm>
                    <a:off x="4848" y="302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0" name="Oval 140"/>
                  <p:cNvSpPr>
                    <a:spLocks noChangeArrowheads="1"/>
                  </p:cNvSpPr>
                  <p:nvPr/>
                </p:nvSpPr>
                <p:spPr bwMode="auto">
                  <a:xfrm>
                    <a:off x="4464" y="288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1" name="Oval 141"/>
                  <p:cNvSpPr>
                    <a:spLocks noChangeArrowheads="1"/>
                  </p:cNvSpPr>
                  <p:nvPr/>
                </p:nvSpPr>
                <p:spPr bwMode="auto">
                  <a:xfrm>
                    <a:off x="4704" y="2784"/>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2" name="Oval 142"/>
                  <p:cNvSpPr>
                    <a:spLocks noChangeArrowheads="1"/>
                  </p:cNvSpPr>
                  <p:nvPr/>
                </p:nvSpPr>
                <p:spPr bwMode="auto">
                  <a:xfrm>
                    <a:off x="4608" y="292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3" name="Oval 143"/>
                  <p:cNvSpPr>
                    <a:spLocks noChangeArrowheads="1"/>
                  </p:cNvSpPr>
                  <p:nvPr/>
                </p:nvSpPr>
                <p:spPr bwMode="auto">
                  <a:xfrm>
                    <a:off x="4512" y="316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4" name="Oval 144"/>
                  <p:cNvSpPr>
                    <a:spLocks noChangeArrowheads="1"/>
                  </p:cNvSpPr>
                  <p:nvPr/>
                </p:nvSpPr>
                <p:spPr bwMode="auto">
                  <a:xfrm>
                    <a:off x="4896" y="2688"/>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5" name="Oval 145"/>
                  <p:cNvSpPr>
                    <a:spLocks noChangeArrowheads="1"/>
                  </p:cNvSpPr>
                  <p:nvPr/>
                </p:nvSpPr>
                <p:spPr bwMode="auto">
                  <a:xfrm>
                    <a:off x="4608" y="321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6" name="Oval 146"/>
                  <p:cNvSpPr>
                    <a:spLocks noChangeArrowheads="1"/>
                  </p:cNvSpPr>
                  <p:nvPr/>
                </p:nvSpPr>
                <p:spPr bwMode="auto">
                  <a:xfrm>
                    <a:off x="4416" y="3120"/>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87" name="Oval 147"/>
                  <p:cNvSpPr>
                    <a:spLocks noChangeArrowheads="1"/>
                  </p:cNvSpPr>
                  <p:nvPr/>
                </p:nvSpPr>
                <p:spPr bwMode="auto">
                  <a:xfrm>
                    <a:off x="4368" y="2976"/>
                    <a:ext cx="144" cy="144"/>
                  </a:xfrm>
                  <a:prstGeom prst="ellipse">
                    <a:avLst/>
                  </a:prstGeom>
                  <a:solidFill>
                    <a:srgbClr val="FFFF00"/>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26100" name="Rectangle 148"/>
                <p:cNvSpPr>
                  <a:spLocks noChangeArrowheads="1"/>
                </p:cNvSpPr>
                <p:nvPr/>
              </p:nvSpPr>
              <p:spPr bwMode="auto">
                <a:xfrm>
                  <a:off x="4915" y="3321"/>
                  <a:ext cx="1268" cy="560"/>
                </a:xfrm>
                <a:prstGeom prst="rect">
                  <a:avLst/>
                </a:prstGeom>
                <a:noFill/>
                <a:ln w="12700">
                  <a:noFill/>
                  <a:miter lim="800000"/>
                  <a:headEnd/>
                  <a:tailEnd/>
                </a:ln>
                <a:effectLst/>
              </p:spPr>
              <p:txBody>
                <a:bodyPr wrap="none" lIns="87826" tIns="43143" rIns="87826" bIns="43143">
                  <a:spAutoFit/>
                </a:bodyPr>
                <a:lstStyle/>
                <a:p>
                  <a:pPr algn="ctr" defTabSz="443777" eaLnBrk="0" hangingPunct="0">
                    <a:lnSpc>
                      <a:spcPct val="90000"/>
                    </a:lnSpc>
                    <a:defRPr/>
                  </a:pPr>
                  <a:r>
                    <a:rPr lang="en-US" altLang="en-US" sz="2800" b="1" dirty="0">
                      <a:solidFill>
                        <a:prstClr val="black"/>
                      </a:solidFill>
                      <a:latin typeface="Helvetica" pitchFamily="34" charset="0"/>
                    </a:rPr>
                    <a:t>Tumor</a:t>
                  </a:r>
                </a:p>
                <a:p>
                  <a:pPr algn="ctr" defTabSz="443777" eaLnBrk="0" hangingPunct="0">
                    <a:lnSpc>
                      <a:spcPct val="90000"/>
                    </a:lnSpc>
                    <a:defRPr/>
                  </a:pPr>
                  <a:r>
                    <a:rPr lang="en-US" altLang="en-US" sz="2800" b="1" dirty="0">
                      <a:solidFill>
                        <a:prstClr val="black"/>
                      </a:solidFill>
                      <a:latin typeface="Helvetica" pitchFamily="34" charset="0"/>
                    </a:rPr>
                    <a:t>develops</a:t>
                  </a:r>
                </a:p>
              </p:txBody>
            </p:sp>
          </p:grpSp>
          <p:grpSp>
            <p:nvGrpSpPr>
              <p:cNvPr id="24" name="Group 149"/>
              <p:cNvGrpSpPr>
                <a:grpSpLocks/>
              </p:cNvGrpSpPr>
              <p:nvPr/>
            </p:nvGrpSpPr>
            <p:grpSpPr bwMode="auto">
              <a:xfrm>
                <a:off x="3330" y="2770"/>
                <a:ext cx="1580" cy="850"/>
                <a:chOff x="3330" y="2770"/>
                <a:chExt cx="1580" cy="850"/>
              </a:xfrm>
            </p:grpSpPr>
            <p:grpSp>
              <p:nvGrpSpPr>
                <p:cNvPr id="25" name="Group 150"/>
                <p:cNvGrpSpPr>
                  <a:grpSpLocks/>
                </p:cNvGrpSpPr>
                <p:nvPr/>
              </p:nvGrpSpPr>
              <p:grpSpPr bwMode="auto">
                <a:xfrm>
                  <a:off x="3738" y="2770"/>
                  <a:ext cx="508" cy="610"/>
                  <a:chOff x="4275" y="1008"/>
                  <a:chExt cx="486" cy="816"/>
                </a:xfrm>
              </p:grpSpPr>
              <p:grpSp>
                <p:nvGrpSpPr>
                  <p:cNvPr id="26" name="Group 151"/>
                  <p:cNvGrpSpPr>
                    <a:grpSpLocks/>
                  </p:cNvGrpSpPr>
                  <p:nvPr/>
                </p:nvGrpSpPr>
                <p:grpSpPr bwMode="auto">
                  <a:xfrm>
                    <a:off x="4566" y="1008"/>
                    <a:ext cx="195" cy="816"/>
                    <a:chOff x="1488" y="3120"/>
                    <a:chExt cx="96" cy="384"/>
                  </a:xfrm>
                </p:grpSpPr>
                <p:sp>
                  <p:nvSpPr>
                    <p:cNvPr id="13338" name="AutoShape 152"/>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39" name="AutoShape 153"/>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333" name="Line 154"/>
                  <p:cNvSpPr>
                    <a:spLocks noChangeShapeType="1"/>
                  </p:cNvSpPr>
                  <p:nvPr/>
                </p:nvSpPr>
                <p:spPr bwMode="auto">
                  <a:xfrm>
                    <a:off x="4566"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nvGrpSpPr>
                  <p:cNvPr id="27" name="Group 155"/>
                  <p:cNvGrpSpPr>
                    <a:grpSpLocks/>
                  </p:cNvGrpSpPr>
                  <p:nvPr/>
                </p:nvGrpSpPr>
                <p:grpSpPr bwMode="auto">
                  <a:xfrm>
                    <a:off x="4275" y="1008"/>
                    <a:ext cx="195" cy="816"/>
                    <a:chOff x="1488" y="3120"/>
                    <a:chExt cx="96" cy="384"/>
                  </a:xfrm>
                </p:grpSpPr>
                <p:sp>
                  <p:nvSpPr>
                    <p:cNvPr id="13336" name="AutoShape 156"/>
                    <p:cNvSpPr>
                      <a:spLocks noChangeArrowheads="1"/>
                    </p:cNvSpPr>
                    <p:nvPr/>
                  </p:nvSpPr>
                  <p:spPr bwMode="auto">
                    <a:xfrm>
                      <a:off x="1488" y="3120"/>
                      <a:ext cx="96" cy="144"/>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sp>
                  <p:nvSpPr>
                    <p:cNvPr id="13337" name="AutoShape 157"/>
                    <p:cNvSpPr>
                      <a:spLocks noChangeArrowheads="1"/>
                    </p:cNvSpPr>
                    <p:nvPr/>
                  </p:nvSpPr>
                  <p:spPr bwMode="auto">
                    <a:xfrm>
                      <a:off x="1488" y="3264"/>
                      <a:ext cx="96" cy="240"/>
                    </a:xfrm>
                    <a:prstGeom prst="roundRect">
                      <a:avLst>
                        <a:gd name="adj" fmla="val 16667"/>
                      </a:avLst>
                    </a:prstGeom>
                    <a:solidFill>
                      <a:srgbClr val="98F498"/>
                    </a:solidFill>
                    <a:ln w="9525">
                      <a:solidFill>
                        <a:srgbClr val="000000"/>
                      </a:solidFill>
                      <a:round/>
                      <a:headEnd/>
                      <a:tailEnd/>
                    </a:ln>
                  </p:spPr>
                  <p:txBody>
                    <a:bodyPr wrap="none" anchor="ctr"/>
                    <a:lstStyle/>
                    <a:p>
                      <a:pPr defTabSz="443777"/>
                      <a:endParaRPr lang="en-US" sz="1747">
                        <a:solidFill>
                          <a:prstClr val="black"/>
                        </a:solidFill>
                      </a:endParaRPr>
                    </a:p>
                  </p:txBody>
                </p:sp>
              </p:grpSp>
              <p:sp>
                <p:nvSpPr>
                  <p:cNvPr id="13335" name="Line 158"/>
                  <p:cNvSpPr>
                    <a:spLocks noChangeShapeType="1"/>
                  </p:cNvSpPr>
                  <p:nvPr/>
                </p:nvSpPr>
                <p:spPr bwMode="auto">
                  <a:xfrm>
                    <a:off x="4275" y="1200"/>
                    <a:ext cx="195" cy="0"/>
                  </a:xfrm>
                  <a:prstGeom prst="line">
                    <a:avLst/>
                  </a:prstGeom>
                  <a:noFill/>
                  <a:ln w="127000">
                    <a:solidFill>
                      <a:srgbClr val="FF0000"/>
                    </a:solidFill>
                    <a:round/>
                    <a:headEnd/>
                    <a:tailEnd/>
                  </a:ln>
                </p:spPr>
                <p:txBody>
                  <a:bodyPr/>
                  <a:lstStyle/>
                  <a:p>
                    <a:pPr defTabSz="443777"/>
                    <a:endParaRPr lang="en-US" sz="1747">
                      <a:solidFill>
                        <a:prstClr val="black"/>
                      </a:solidFill>
                    </a:endParaRPr>
                  </a:p>
                </p:txBody>
              </p:sp>
            </p:grpSp>
            <p:sp>
              <p:nvSpPr>
                <p:cNvPr id="126111" name="Rectangle 159"/>
                <p:cNvSpPr>
                  <a:spLocks noChangeArrowheads="1"/>
                </p:cNvSpPr>
                <p:nvPr/>
              </p:nvSpPr>
              <p:spPr bwMode="auto">
                <a:xfrm>
                  <a:off x="3330" y="3389"/>
                  <a:ext cx="1580" cy="231"/>
                </a:xfrm>
                <a:prstGeom prst="rect">
                  <a:avLst/>
                </a:prstGeom>
                <a:noFill/>
                <a:ln w="12700">
                  <a:noFill/>
                  <a:miter lim="800000"/>
                  <a:headEnd/>
                  <a:tailEnd/>
                </a:ln>
                <a:effectLst/>
              </p:spPr>
              <p:txBody>
                <a:bodyPr wrap="none" lIns="87826" tIns="43143" rIns="87826" bIns="43143">
                  <a:spAutoFit/>
                </a:bodyPr>
                <a:lstStyle/>
                <a:p>
                  <a:pPr defTabSz="443777" eaLnBrk="0" hangingPunct="0">
                    <a:lnSpc>
                      <a:spcPct val="90000"/>
                    </a:lnSpc>
                    <a:defRPr/>
                  </a:pPr>
                  <a:r>
                    <a:rPr lang="en-US" altLang="en-US" sz="1941" dirty="0">
                      <a:solidFill>
                        <a:prstClr val="black"/>
                      </a:solidFill>
                      <a:latin typeface="Helvetica" pitchFamily="34" charset="0"/>
                    </a:rPr>
                    <a:t>2 damaged genes</a:t>
                  </a:r>
                </a:p>
              </p:txBody>
            </p:sp>
          </p:grpSp>
        </p:grpSp>
      </p:grpSp>
      <p:sp>
        <p:nvSpPr>
          <p:cNvPr id="126112" name="Oval 160"/>
          <p:cNvSpPr>
            <a:spLocks noChangeArrowheads="1"/>
          </p:cNvSpPr>
          <p:nvPr/>
        </p:nvSpPr>
        <p:spPr bwMode="auto">
          <a:xfrm>
            <a:off x="7277660" y="1900518"/>
            <a:ext cx="241908" cy="271182"/>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126113" name="Oval 161"/>
          <p:cNvSpPr>
            <a:spLocks noChangeArrowheads="1"/>
          </p:cNvSpPr>
          <p:nvPr/>
        </p:nvSpPr>
        <p:spPr bwMode="auto">
          <a:xfrm>
            <a:off x="7365488" y="1826559"/>
            <a:ext cx="405232" cy="419100"/>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126114" name="Oval 162"/>
          <p:cNvSpPr>
            <a:spLocks noChangeArrowheads="1"/>
          </p:cNvSpPr>
          <p:nvPr/>
        </p:nvSpPr>
        <p:spPr bwMode="auto">
          <a:xfrm>
            <a:off x="7474884" y="1814233"/>
            <a:ext cx="537743" cy="505385"/>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126115" name="Oval 163"/>
          <p:cNvSpPr>
            <a:spLocks noChangeArrowheads="1"/>
          </p:cNvSpPr>
          <p:nvPr/>
        </p:nvSpPr>
        <p:spPr bwMode="auto">
          <a:xfrm>
            <a:off x="7388599" y="4587688"/>
            <a:ext cx="240366" cy="271182"/>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126116" name="Oval 164"/>
          <p:cNvSpPr>
            <a:spLocks noChangeArrowheads="1"/>
          </p:cNvSpPr>
          <p:nvPr/>
        </p:nvSpPr>
        <p:spPr bwMode="auto">
          <a:xfrm>
            <a:off x="7474884" y="4600015"/>
            <a:ext cx="406774" cy="419100"/>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
        <p:nvSpPr>
          <p:cNvPr id="126117" name="Oval 165"/>
          <p:cNvSpPr>
            <a:spLocks noChangeArrowheads="1"/>
          </p:cNvSpPr>
          <p:nvPr/>
        </p:nvSpPr>
        <p:spPr bwMode="auto">
          <a:xfrm>
            <a:off x="7585823" y="4538383"/>
            <a:ext cx="536201" cy="505385"/>
          </a:xfrm>
          <a:prstGeom prst="ellipse">
            <a:avLst/>
          </a:prstGeom>
          <a:gradFill rotWithShape="0">
            <a:gsLst>
              <a:gs pos="0">
                <a:srgbClr val="970118"/>
              </a:gs>
              <a:gs pos="100000">
                <a:srgbClr val="FC0128"/>
              </a:gs>
            </a:gsLst>
            <a:lin ang="0" scaled="1"/>
          </a:gradFill>
          <a:ln w="12700">
            <a:noFill/>
            <a:round/>
            <a:headEnd/>
            <a:tailEnd/>
          </a:ln>
        </p:spPr>
        <p:txBody>
          <a:bodyPr wrap="none" anchor="ctr"/>
          <a:lstStyle/>
          <a:p>
            <a:pPr defTabSz="443777"/>
            <a:endParaRPr lang="en-US" sz="1747">
              <a:solidFill>
                <a:prstClr val="black"/>
              </a:solidFill>
            </a:endParaRPr>
          </a:p>
        </p:txBody>
      </p:sp>
    </p:spTree>
    <p:extLst>
      <p:ext uri="{BB962C8B-B14F-4D97-AF65-F5344CB8AC3E}">
        <p14:creationId xmlns:p14="http://schemas.microsoft.com/office/powerpoint/2010/main" val="45218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73734" y="435935"/>
            <a:ext cx="7820297" cy="11389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chemeClr val="tx2"/>
                </a:solidFill>
              </a:rPr>
              <a:t>Genetics: Somatic vs Germline Mutations</a:t>
            </a:r>
            <a:endParaRPr lang="en-US" sz="3200" dirty="0">
              <a:solidFill>
                <a:schemeClr val="tx2"/>
              </a:solidFill>
            </a:endParaRPr>
          </a:p>
        </p:txBody>
      </p:sp>
      <p:pic>
        <p:nvPicPr>
          <p:cNvPr id="8" name="Picture 7" descr="Community-Staff-Deck211.jpg"/>
          <p:cNvPicPr>
            <a:picLocks noChangeAspect="1"/>
          </p:cNvPicPr>
          <p:nvPr/>
        </p:nvPicPr>
        <p:blipFill rotWithShape="1">
          <a:blip r:embed="rId2">
            <a:extLst>
              <a:ext uri="{28A0092B-C50C-407E-A947-70E740481C1C}">
                <a14:useLocalDpi xmlns:a14="http://schemas.microsoft.com/office/drawing/2010/main" val="0"/>
              </a:ext>
            </a:extLst>
          </a:blip>
          <a:srcRect l="10506" t="14446" r="55151" b="10000"/>
          <a:stretch/>
        </p:blipFill>
        <p:spPr>
          <a:xfrm>
            <a:off x="1435197" y="1574918"/>
            <a:ext cx="2683489" cy="4561930"/>
          </a:xfrm>
          <a:prstGeom prst="rect">
            <a:avLst/>
          </a:prstGeom>
        </p:spPr>
      </p:pic>
      <p:pic>
        <p:nvPicPr>
          <p:cNvPr id="9" name="Picture 8" descr="Community-Staff-Deck211.jpg"/>
          <p:cNvPicPr>
            <a:picLocks noChangeAspect="1"/>
          </p:cNvPicPr>
          <p:nvPr/>
        </p:nvPicPr>
        <p:blipFill rotWithShape="1">
          <a:blip r:embed="rId2">
            <a:extLst>
              <a:ext uri="{28A0092B-C50C-407E-A947-70E740481C1C}">
                <a14:useLocalDpi xmlns:a14="http://schemas.microsoft.com/office/drawing/2010/main" val="0"/>
              </a:ext>
            </a:extLst>
          </a:blip>
          <a:srcRect l="54293" t="14444" r="10505" b="10000"/>
          <a:stretch/>
        </p:blipFill>
        <p:spPr>
          <a:xfrm>
            <a:off x="5096921" y="1574918"/>
            <a:ext cx="2635819" cy="4479698"/>
          </a:xfrm>
          <a:prstGeom prst="rect">
            <a:avLst/>
          </a:prstGeom>
        </p:spPr>
      </p:pic>
      <p:sp>
        <p:nvSpPr>
          <p:cNvPr id="5" name="Footer Placeholder 2"/>
          <p:cNvSpPr>
            <a:spLocks noGrp="1"/>
          </p:cNvSpPr>
          <p:nvPr>
            <p:ph type="ftr" sz="quarter" idx="11"/>
          </p:nvPr>
        </p:nvSpPr>
        <p:spPr>
          <a:xfrm>
            <a:off x="180039" y="6492955"/>
            <a:ext cx="6818200" cy="245987"/>
          </a:xfrm>
          <a:solidFill>
            <a:srgbClr val="FFFFFF"/>
          </a:solidFill>
        </p:spPr>
        <p:txBody>
          <a:bodyPr/>
          <a:lstStyle/>
          <a:p>
            <a:r>
              <a:rPr lang="en-US" dirty="0" smtClean="0">
                <a:solidFill>
                  <a:prstClr val="black">
                    <a:tint val="75000"/>
                  </a:prstClr>
                </a:solidFill>
              </a:rPr>
              <a:t>Copyright © 2018 Myriad Genetics, Inc., all rights reserved. www.Myriad.com</a:t>
            </a:r>
            <a:endParaRPr lang="en-US" dirty="0">
              <a:solidFill>
                <a:prstClr val="black">
                  <a:tint val="75000"/>
                </a:prstClr>
              </a:solidFill>
            </a:endParaRPr>
          </a:p>
        </p:txBody>
      </p:sp>
    </p:spTree>
    <p:extLst>
      <p:ext uri="{BB962C8B-B14F-4D97-AF65-F5344CB8AC3E}">
        <p14:creationId xmlns:p14="http://schemas.microsoft.com/office/powerpoint/2010/main" val="75238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yriad v3 2015">
      <a:dk1>
        <a:sysClr val="windowText" lastClr="000000"/>
      </a:dk1>
      <a:lt1>
        <a:srgbClr val="5B6770"/>
      </a:lt1>
      <a:dk2>
        <a:srgbClr val="0B3972"/>
      </a:dk2>
      <a:lt2>
        <a:srgbClr val="A2AAAD"/>
      </a:lt2>
      <a:accent1>
        <a:srgbClr val="D0722F"/>
      </a:accent1>
      <a:accent2>
        <a:srgbClr val="ADD0E5"/>
      </a:accent2>
      <a:accent3>
        <a:srgbClr val="66435A"/>
      </a:accent3>
      <a:accent4>
        <a:srgbClr val="9BAF88"/>
      </a:accent4>
      <a:accent5>
        <a:srgbClr val="4F868E"/>
      </a:accent5>
      <a:accent6>
        <a:srgbClr val="AFA96E"/>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C93CDCEF9F0E4DB32BF55CC18198E0" ma:contentTypeVersion="0" ma:contentTypeDescription="Create a new document." ma:contentTypeScope="" ma:versionID="bac15f897d85289f50aed91a27502bf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919A9-B6C1-4F8D-B23A-EABD24F365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4DBCAAF-676F-431C-93F8-72717DA14FC3}">
  <ds:schemaRefs>
    <ds:schemaRef ds:uri="http://schemas.microsoft.com/sharepoint/v3/contenttype/forms"/>
  </ds:schemaRefs>
</ds:datastoreItem>
</file>

<file path=customXml/itemProps3.xml><?xml version="1.0" encoding="utf-8"?>
<ds:datastoreItem xmlns:ds="http://schemas.openxmlformats.org/officeDocument/2006/customXml" ds:itemID="{8CA8AAFC-9EE7-462D-A350-A13AEA5DE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13764</TotalTime>
  <Words>2755</Words>
  <Application>Microsoft Office PowerPoint</Application>
  <PresentationFormat>On-screen Show (4:3)</PresentationFormat>
  <Paragraphs>346</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Helvetica</vt:lpstr>
      <vt:lpstr>Times New Roman</vt:lpstr>
      <vt:lpstr>Office Theme</vt:lpstr>
      <vt:lpstr>The Importance of Hereditary Cancer Testing in Prostate Cancer</vt:lpstr>
      <vt:lpstr>Agenda</vt:lpstr>
      <vt:lpstr>What Causes Cancer?</vt:lpstr>
      <vt:lpstr>Genes Contain Instructions for Making Proteins</vt:lpstr>
      <vt:lpstr>Evaluating Hereditary Cancer Risk</vt:lpstr>
      <vt:lpstr>PowerPoint Presentation</vt:lpstr>
      <vt:lpstr>Development of Sporadic and Hereditary Cancer</vt:lpstr>
      <vt:lpstr>Development of Sporadic and Hereditary Cancer</vt:lpstr>
      <vt:lpstr>PowerPoint Presentation</vt:lpstr>
      <vt:lpstr>Inheritance </vt:lpstr>
      <vt:lpstr>Familial and Hereditary Prostate Cancer</vt:lpstr>
      <vt:lpstr>Background on BRCA Genes </vt:lpstr>
      <vt:lpstr>Why is genetic testing important to you?</vt:lpstr>
      <vt:lpstr>PowerPoint Presentation</vt:lpstr>
      <vt:lpstr>PowerPoint Presentation</vt:lpstr>
      <vt:lpstr>Gene has a mutation in BRCA2 gene</vt:lpstr>
      <vt:lpstr>BRCA-Related Prostate Cancer is more Aggressive</vt:lpstr>
      <vt:lpstr>Personalized Prostate Cancer Treatment</vt:lpstr>
      <vt:lpstr>Clinical Trials Around BRCA Mutations</vt:lpstr>
      <vt:lpstr>Gene has a mutation in BRCA2 gene</vt:lpstr>
      <vt:lpstr>BRCA Mutation Risks in Men</vt:lpstr>
      <vt:lpstr>BRCA Mutations and Other Cancers</vt:lpstr>
      <vt:lpstr>PowerPoint Presentation</vt:lpstr>
      <vt:lpstr>BRCA Mutations Increase Breast and Ovarian Cancer Risks</vt:lpstr>
      <vt:lpstr>PowerPoint Presentation</vt:lpstr>
      <vt:lpstr>Identifying Patients At-Risk for Hereditary Cancer is The Standard of Care</vt:lpstr>
      <vt:lpstr>Identifying if you might be a candidate for testing</vt:lpstr>
      <vt:lpstr>Keys to Genetic Testing </vt:lpstr>
      <vt:lpstr>Questions</vt:lpstr>
    </vt:vector>
  </TitlesOfParts>
  <Company>BuckingHam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Murphy</dc:creator>
  <cp:lastModifiedBy>Robert Finch</cp:lastModifiedBy>
  <cp:revision>187</cp:revision>
  <cp:lastPrinted>2017-03-10T20:12:15Z</cp:lastPrinted>
  <dcterms:created xsi:type="dcterms:W3CDTF">2015-09-10T17:05:54Z</dcterms:created>
  <dcterms:modified xsi:type="dcterms:W3CDTF">2018-10-13T11:07:27Z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0x01010026C93CDCEF9F0E4DB32BF55CC18198E0</vt:lpwstr>
  </property>
</Properties>
</file>