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05" r:id="rId3"/>
    <p:sldId id="293" r:id="rId4"/>
    <p:sldId id="276" r:id="rId5"/>
    <p:sldId id="294" r:id="rId6"/>
    <p:sldId id="296" r:id="rId7"/>
    <p:sldId id="297" r:id="rId8"/>
    <p:sldId id="295" r:id="rId9"/>
    <p:sldId id="298" r:id="rId10"/>
    <p:sldId id="282" r:id="rId11"/>
    <p:sldId id="283" r:id="rId12"/>
    <p:sldId id="284" r:id="rId13"/>
    <p:sldId id="285" r:id="rId14"/>
    <p:sldId id="286" r:id="rId15"/>
    <p:sldId id="288" r:id="rId16"/>
    <p:sldId id="299" r:id="rId17"/>
    <p:sldId id="291" r:id="rId18"/>
    <p:sldId id="302" r:id="rId19"/>
    <p:sldId id="301" r:id="rId20"/>
    <p:sldId id="303" r:id="rId21"/>
    <p:sldId id="304" r:id="rId22"/>
    <p:sldId id="306" r:id="rId23"/>
    <p:sldId id="30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9799B-C5F6-4798-A107-65F54F52A389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A78F-4282-4CDF-97D2-A3CCA83565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7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ADT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EA78F-4282-4CDF-97D2-A3CCA835653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0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EA78F-4282-4CDF-97D2-A3CCA835653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1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9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4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1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23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6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0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1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89F4-CECF-4A2B-8DD6-E14147CB64DA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2C541-7006-4024-A8B2-0AAD42E96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5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b="1" dirty="0"/>
              <a:t>Radiation Therapy for Prostate Cancer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NASPCC 10-13-18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2CB3F992-9B3F-47B2-BD6E-C4E8B8578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620" y="3903526"/>
            <a:ext cx="7172739" cy="196387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Ronald Chen, MD MPH</a:t>
            </a:r>
          </a:p>
          <a:p>
            <a:r>
              <a:rPr lang="en-US" dirty="0"/>
              <a:t>Associate Professor, Radiation Oncology</a:t>
            </a:r>
          </a:p>
          <a:p>
            <a:r>
              <a:rPr lang="en-US" dirty="0"/>
              <a:t>University of North Carolina – Chapel Hill</a:t>
            </a:r>
          </a:p>
          <a:p>
            <a:r>
              <a:rPr lang="en-US" dirty="0"/>
              <a:t>Associate Director, UNC Lineberger Comprehensive Cancer Center</a:t>
            </a:r>
          </a:p>
        </p:txBody>
      </p:sp>
    </p:spTree>
    <p:extLst>
      <p:ext uri="{BB962C8B-B14F-4D97-AF65-F5344CB8AC3E}">
        <p14:creationId xmlns:p14="http://schemas.microsoft.com/office/powerpoint/2010/main" val="132403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Extreme Hypofractionation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Reducing radiation treatment to only 1-2 weeks</a:t>
            </a:r>
          </a:p>
          <a:p>
            <a:r>
              <a:rPr lang="en-US" dirty="0"/>
              <a:t>“</a:t>
            </a:r>
            <a:r>
              <a:rPr lang="en-US" dirty="0" err="1"/>
              <a:t>Cyberknife</a:t>
            </a:r>
            <a:r>
              <a:rPr lang="en-US" dirty="0"/>
              <a:t>” is a branded machine that is often used </a:t>
            </a:r>
          </a:p>
        </p:txBody>
      </p:sp>
    </p:spTree>
    <p:extLst>
      <p:ext uri="{BB962C8B-B14F-4D97-AF65-F5344CB8AC3E}">
        <p14:creationId xmlns:p14="http://schemas.microsoft.com/office/powerpoint/2010/main" val="4114556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Extreme Hypofractionation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Largest reported study to date:</a:t>
            </a:r>
          </a:p>
          <a:p>
            <a:pPr lvl="1"/>
            <a:r>
              <a:rPr lang="en-US" dirty="0"/>
              <a:t>Pooled analysis of patients from 8 institutions (UCLA, Harvard/Beth-Israel, Italy, Georgetown, Swedish Medical Center/Seattle, etc)</a:t>
            </a:r>
          </a:p>
          <a:p>
            <a:pPr lvl="1"/>
            <a:r>
              <a:rPr lang="en-US" dirty="0"/>
              <a:t>N=1100, enrolled 2003-2011</a:t>
            </a:r>
          </a:p>
          <a:p>
            <a:pPr lvl="1"/>
            <a:r>
              <a:rPr lang="en-US" dirty="0"/>
              <a:t>35-40 Gy/4-5 fractions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2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King CR et al. Radiat Oncol 109:217-221, 2013.</a:t>
            </a:r>
          </a:p>
        </p:txBody>
      </p:sp>
    </p:spTree>
    <p:extLst>
      <p:ext uri="{BB962C8B-B14F-4D97-AF65-F5344CB8AC3E}">
        <p14:creationId xmlns:p14="http://schemas.microsoft.com/office/powerpoint/2010/main" val="327468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Efficacy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5-year relapse free survival</a:t>
            </a:r>
          </a:p>
          <a:p>
            <a:pPr lvl="1"/>
            <a:r>
              <a:rPr lang="en-US" dirty="0"/>
              <a:t>Low risk (N=641): 95%</a:t>
            </a:r>
          </a:p>
          <a:p>
            <a:pPr lvl="1"/>
            <a:r>
              <a:rPr lang="en-US" dirty="0"/>
              <a:t>Intermediate (N=334): 84%</a:t>
            </a:r>
          </a:p>
          <a:p>
            <a:pPr lvl="1"/>
            <a:r>
              <a:rPr lang="en-US" dirty="0"/>
              <a:t>High (N=125): 81%</a:t>
            </a:r>
          </a:p>
        </p:txBody>
      </p:sp>
    </p:spTree>
    <p:extLst>
      <p:ext uri="{BB962C8B-B14F-4D97-AF65-F5344CB8AC3E}">
        <p14:creationId xmlns:p14="http://schemas.microsoft.com/office/powerpoint/2010/main" val="372906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Efficacy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N=477, low or intermediate risk</a:t>
            </a:r>
          </a:p>
          <a:p>
            <a:r>
              <a:rPr lang="en-US" dirty="0"/>
              <a:t>7-7.25 Gy/fraction x 5 = 35-36.25 </a:t>
            </a:r>
            <a:r>
              <a:rPr lang="en-US" dirty="0" err="1"/>
              <a:t>Gy</a:t>
            </a:r>
            <a:r>
              <a:rPr lang="en-US" dirty="0"/>
              <a:t> total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32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Katz AJ et al. Frontier Oncol 4:article 240, 2014.</a:t>
            </a:r>
          </a:p>
        </p:txBody>
      </p:sp>
    </p:spTree>
    <p:extLst>
      <p:ext uri="{BB962C8B-B14F-4D97-AF65-F5344CB8AC3E}">
        <p14:creationId xmlns:p14="http://schemas.microsoft.com/office/powerpoint/2010/main" val="2711679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Efficacy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953000"/>
            <a:ext cx="4114800" cy="117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Median PSA at 7 years: 0.11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79" y="1981200"/>
            <a:ext cx="399756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81199"/>
            <a:ext cx="3962400" cy="2968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320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/>
              <a:t>Prospectively collected using EPIC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62200"/>
            <a:ext cx="30480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8956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362200"/>
            <a:ext cx="30575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4876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Urinary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7600" y="4876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Bowel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4876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Sexual</a:t>
            </a:r>
          </a:p>
          <a:p>
            <a:pPr algn="ctr"/>
            <a:r>
              <a:rPr lang="en-US" dirty="0"/>
              <a:t>(14% ADT)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1B14F52-E452-4215-8451-CCBBE41FF278}"/>
              </a:ext>
            </a:extLst>
          </p:cNvPr>
          <p:cNvSpPr txBox="1"/>
          <p:nvPr/>
        </p:nvSpPr>
        <p:spPr>
          <a:xfrm>
            <a:off x="0" y="65532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Katz AJ et al. Frontier Oncol 4:article 301, 2014.</a:t>
            </a:r>
          </a:p>
        </p:txBody>
      </p:sp>
    </p:spTree>
    <p:extLst>
      <p:ext uri="{BB962C8B-B14F-4D97-AF65-F5344CB8AC3E}">
        <p14:creationId xmlns:p14="http://schemas.microsoft.com/office/powerpoint/2010/main" val="3438180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EFE3AE-FFB1-48BC-B815-7E59DEF4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Randomized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10DE30-595D-4497-A168-792F6EAC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Intermediate/high risk prostate cancer</a:t>
            </a:r>
          </a:p>
          <a:p>
            <a:r>
              <a:rPr lang="en-US" dirty="0"/>
              <a:t>2 </a:t>
            </a:r>
            <a:r>
              <a:rPr lang="en-US" dirty="0" err="1"/>
              <a:t>Gy</a:t>
            </a:r>
            <a:r>
              <a:rPr lang="en-US" dirty="0"/>
              <a:t> x 39 = 78 </a:t>
            </a:r>
            <a:r>
              <a:rPr lang="en-US" dirty="0" err="1"/>
              <a:t>Gy</a:t>
            </a:r>
            <a:endParaRPr lang="en-US" dirty="0"/>
          </a:p>
          <a:p>
            <a:r>
              <a:rPr lang="en-US" dirty="0"/>
              <a:t>6.1Gy x 7 = 42.7 </a:t>
            </a:r>
            <a:r>
              <a:rPr lang="en-US" dirty="0" err="1"/>
              <a:t>Gy</a:t>
            </a:r>
            <a:endParaRPr lang="en-US" dirty="0"/>
          </a:p>
          <a:p>
            <a:r>
              <a:rPr lang="en-US" dirty="0"/>
              <a:t>N=1180 patients</a:t>
            </a:r>
          </a:p>
          <a:p>
            <a:r>
              <a:rPr lang="en-US" dirty="0"/>
              <a:t>5-year free from recurrence: 84% vs 84%</a:t>
            </a:r>
          </a:p>
          <a:p>
            <a:r>
              <a:rPr lang="en-US" dirty="0"/>
              <a:t>No difference in toxicity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68EAD12-AD1F-43BD-BFFA-641425136EE6}"/>
              </a:ext>
            </a:extLst>
          </p:cNvPr>
          <p:cNvSpPr txBox="1"/>
          <p:nvPr/>
        </p:nvSpPr>
        <p:spPr>
          <a:xfrm>
            <a:off x="0" y="65532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Widmark</a:t>
            </a:r>
            <a:r>
              <a:rPr lang="en-US" sz="1400" dirty="0"/>
              <a:t> A et al. ESTRO 2018.</a:t>
            </a:r>
          </a:p>
        </p:txBody>
      </p:sp>
    </p:spTree>
    <p:extLst>
      <p:ext uri="{BB962C8B-B14F-4D97-AF65-F5344CB8AC3E}">
        <p14:creationId xmlns:p14="http://schemas.microsoft.com/office/powerpoint/2010/main" val="2568578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B28DE3EC-459B-4E41-8D6D-952271451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131947"/>
              </p:ext>
            </p:extLst>
          </p:nvPr>
        </p:nvGraphicFramePr>
        <p:xfrm>
          <a:off x="436098" y="1886170"/>
          <a:ext cx="8229600" cy="443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702">
                  <a:extLst>
                    <a:ext uri="{9D8B030D-6E8A-4147-A177-3AD203B41FA5}">
                      <a16:colId xmlns:a16="http://schemas.microsoft.com/office/drawing/2014/main" xmlns="" val="36789450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687057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62788824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602661497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xmlns="" val="575450126"/>
                    </a:ext>
                  </a:extLst>
                </a:gridCol>
              </a:tblGrid>
              <a:tr h="11096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Daily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Number of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Duration (Weeks)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1323327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Conventional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38-45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75-81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9488914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Moderate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2.4-3.4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8937930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Extreme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4766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384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for </a:t>
            </a:r>
            <a:r>
              <a:rPr lang="en-US" dirty="0" err="1" smtClean="0"/>
              <a:t>oligometastatic</a:t>
            </a:r>
            <a:r>
              <a:rPr lang="en-US" dirty="0" smtClean="0"/>
              <a:t> prostate cancer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00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Oligometastatic</a:t>
            </a:r>
            <a:r>
              <a:rPr lang="en-US" b="1" dirty="0" smtClean="0"/>
              <a:t> Cancer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Cancer that has metastasized to only a few places</a:t>
            </a:r>
          </a:p>
          <a:p>
            <a:r>
              <a:rPr lang="en-US" dirty="0" smtClean="0"/>
              <a:t>Currently, standard treatment is ADT</a:t>
            </a:r>
          </a:p>
          <a:p>
            <a:r>
              <a:rPr lang="en-US" dirty="0" smtClean="0"/>
              <a:t>Can aggressive treatment help some patients? Is this potentially curable?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6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Accuray</a:t>
            </a:r>
            <a:r>
              <a:rPr lang="en-US" dirty="0" smtClean="0"/>
              <a:t> </a:t>
            </a:r>
            <a:r>
              <a:rPr lang="en-US" dirty="0" err="1" smtClean="0"/>
              <a:t>Inc</a:t>
            </a:r>
            <a:r>
              <a:rPr lang="en-US" dirty="0" smtClean="0"/>
              <a:t>: consulting and research funding</a:t>
            </a:r>
          </a:p>
          <a:p>
            <a:r>
              <a:rPr lang="en-US" dirty="0" smtClean="0"/>
              <a:t>Bayer: consulting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95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STOMP Trial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62 patients with prostate cancer recurrence</a:t>
            </a:r>
          </a:p>
          <a:p>
            <a:r>
              <a:rPr lang="en-US" dirty="0" smtClean="0"/>
              <a:t>≤ 3 metastases</a:t>
            </a:r>
          </a:p>
          <a:p>
            <a:endParaRPr lang="en-US" dirty="0"/>
          </a:p>
          <a:p>
            <a:r>
              <a:rPr lang="en-US" dirty="0" smtClean="0"/>
              <a:t>Randomize:</a:t>
            </a:r>
          </a:p>
          <a:p>
            <a:pPr lvl="1"/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Surgery or stereotactic body RT to all metastases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68EAD12-AD1F-43BD-BFFA-641425136EE6}"/>
              </a:ext>
            </a:extLst>
          </p:cNvPr>
          <p:cNvSpPr txBox="1"/>
          <p:nvPr/>
        </p:nvSpPr>
        <p:spPr>
          <a:xfrm>
            <a:off x="0" y="65532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Ost</a:t>
            </a:r>
            <a:r>
              <a:rPr lang="en-US" sz="1400" dirty="0" smtClean="0"/>
              <a:t> P et al. JCO 36(5):446-53, 2018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934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600200"/>
            <a:ext cx="4343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Time to starting ADT</a:t>
            </a:r>
          </a:p>
          <a:p>
            <a:r>
              <a:rPr lang="en-US" dirty="0" smtClean="0"/>
              <a:t>Obs: 13 months</a:t>
            </a:r>
          </a:p>
          <a:p>
            <a:r>
              <a:rPr lang="en-US" dirty="0" smtClean="0"/>
              <a:t>Treatment: 21 months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1600200"/>
            <a:ext cx="3733800" cy="340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857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Targeted (surgery or SBRT) to all metastases for patients with </a:t>
            </a:r>
            <a:r>
              <a:rPr lang="en-US" dirty="0" err="1" smtClean="0"/>
              <a:t>oligometastatic</a:t>
            </a:r>
            <a:r>
              <a:rPr lang="en-US" dirty="0" smtClean="0"/>
              <a:t> prostate cancer is</a:t>
            </a:r>
          </a:p>
          <a:p>
            <a:pPr lvl="1"/>
            <a:r>
              <a:rPr lang="en-US" dirty="0" smtClean="0"/>
              <a:t>Well tolerated</a:t>
            </a:r>
          </a:p>
          <a:p>
            <a:pPr lvl="1"/>
            <a:r>
              <a:rPr lang="en-US" dirty="0" smtClean="0"/>
              <a:t>Delays the need for ADT – which may be beneficial to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18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464AAF-BA44-4982-BBD4-2E9EF09E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Ongoing Trials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B321AA-CB7C-4C20-B947-860FDE36B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with newly diagnosed metastatic prostate cancer</a:t>
            </a:r>
          </a:p>
          <a:p>
            <a:pPr lvl="1"/>
            <a:r>
              <a:rPr lang="en-US" dirty="0" smtClean="0"/>
              <a:t>Few areas of metastasis</a:t>
            </a:r>
          </a:p>
          <a:p>
            <a:r>
              <a:rPr lang="en-US" dirty="0" smtClean="0"/>
              <a:t>Treat all the areas of disease (prostate and metastases) – does that help improve patient outcomes?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7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95088-CBC5-4FAB-99EF-5825719B9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3E0ED0-7024-4D2C-8A2F-DDBEF2DC5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Shortening radiation treatment for prostate cancer</a:t>
            </a:r>
          </a:p>
          <a:p>
            <a:pPr marL="0" indent="0">
              <a:buNone/>
            </a:pPr>
            <a:r>
              <a:rPr lang="en-US" dirty="0" smtClean="0"/>
              <a:t>2) “</a:t>
            </a:r>
            <a:r>
              <a:rPr lang="en-US" dirty="0" err="1" smtClean="0"/>
              <a:t>Oligometastatic</a:t>
            </a:r>
            <a:r>
              <a:rPr lang="en-US" dirty="0" smtClean="0"/>
              <a:t>” prostate cancer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3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radiation treatment time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6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FC9FF4-60C5-4D29-A0D6-3E9C1BF1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8F017EFE-8FD5-40B3-941C-17DE87F52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835748"/>
              </p:ext>
            </p:extLst>
          </p:nvPr>
        </p:nvGraphicFramePr>
        <p:xfrm>
          <a:off x="436098" y="1886170"/>
          <a:ext cx="8229600" cy="443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702">
                  <a:extLst>
                    <a:ext uri="{9D8B030D-6E8A-4147-A177-3AD203B41FA5}">
                      <a16:colId xmlns:a16="http://schemas.microsoft.com/office/drawing/2014/main" xmlns="" val="36789450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687057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62788824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602661497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xmlns="" val="575450126"/>
                    </a:ext>
                  </a:extLst>
                </a:gridCol>
              </a:tblGrid>
              <a:tr h="11096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Daily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Number of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Duration (Weeks)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1323327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Conventional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38-45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75-81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9488914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Moderate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2.4-3.4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8937930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Extreme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4766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0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FC9FF4-60C5-4D29-A0D6-3E9C1BF1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Concern – is this effective?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8F017EFE-8FD5-40B3-941C-17DE87F520A6}"/>
              </a:ext>
            </a:extLst>
          </p:cNvPr>
          <p:cNvGraphicFramePr>
            <a:graphicFrameLocks noGrp="1"/>
          </p:cNvGraphicFramePr>
          <p:nvPr/>
        </p:nvGraphicFramePr>
        <p:xfrm>
          <a:off x="436098" y="1886170"/>
          <a:ext cx="8229600" cy="443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702">
                  <a:extLst>
                    <a:ext uri="{9D8B030D-6E8A-4147-A177-3AD203B41FA5}">
                      <a16:colId xmlns:a16="http://schemas.microsoft.com/office/drawing/2014/main" xmlns="" val="36789450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687057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62788824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602661497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xmlns="" val="575450126"/>
                    </a:ext>
                  </a:extLst>
                </a:gridCol>
              </a:tblGrid>
              <a:tr h="11096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Daily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Number of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Duration (Weeks)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1323327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Conventional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38-45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75-81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9488914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Moderate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2.4-3.4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8937930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Extreme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476626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587F4D3-A6CD-4C3A-A3F6-94C61C0DA3E9}"/>
              </a:ext>
            </a:extLst>
          </p:cNvPr>
          <p:cNvSpPr/>
          <p:nvPr/>
        </p:nvSpPr>
        <p:spPr>
          <a:xfrm>
            <a:off x="5867400" y="1752600"/>
            <a:ext cx="1447800" cy="48307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3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FC9FF4-60C5-4D29-A0D6-3E9C1BF1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Concern – is this safe?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8F017EFE-8FD5-40B3-941C-17DE87F520A6}"/>
              </a:ext>
            </a:extLst>
          </p:cNvPr>
          <p:cNvGraphicFramePr>
            <a:graphicFrameLocks noGrp="1"/>
          </p:cNvGraphicFramePr>
          <p:nvPr/>
        </p:nvGraphicFramePr>
        <p:xfrm>
          <a:off x="436098" y="1886170"/>
          <a:ext cx="8229600" cy="443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702">
                  <a:extLst>
                    <a:ext uri="{9D8B030D-6E8A-4147-A177-3AD203B41FA5}">
                      <a16:colId xmlns:a16="http://schemas.microsoft.com/office/drawing/2014/main" xmlns="" val="36789450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687057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62788824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602661497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xmlns="" val="575450126"/>
                    </a:ext>
                  </a:extLst>
                </a:gridCol>
              </a:tblGrid>
              <a:tr h="11096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Daily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Number of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Dose (</a:t>
                      </a:r>
                      <a:r>
                        <a:rPr lang="en-US" sz="2400" dirty="0" err="1"/>
                        <a:t>Gy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Duration (Weeks)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1323327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Conventional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38-45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75-81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9488914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Moderate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2.4-3.4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8937930"/>
                  </a:ext>
                </a:extLst>
              </a:tr>
              <a:tr h="1109608">
                <a:tc>
                  <a:txBody>
                    <a:bodyPr/>
                    <a:lstStyle/>
                    <a:p>
                      <a:r>
                        <a:rPr lang="en-US" sz="2000" b="1" dirty="0"/>
                        <a:t>Extreme Hypofractionation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476626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587F4D3-A6CD-4C3A-A3F6-94C61C0DA3E9}"/>
              </a:ext>
            </a:extLst>
          </p:cNvPr>
          <p:cNvSpPr/>
          <p:nvPr/>
        </p:nvSpPr>
        <p:spPr>
          <a:xfrm>
            <a:off x="2590800" y="1752600"/>
            <a:ext cx="1524000" cy="48307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3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13493-C9B0-4F94-8201-F407C8558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Moderate Hypofractionation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8ECD55B4-685A-4441-BD75-D38CCE6F4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10067"/>
              </p:ext>
            </p:extLst>
          </p:nvPr>
        </p:nvGraphicFramePr>
        <p:xfrm>
          <a:off x="457200" y="1555750"/>
          <a:ext cx="8077200" cy="5130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114846194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358531003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448140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18915278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108144320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9333788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67939122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877607201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Daily Dose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# Doses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Total Dose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Daily Dose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# Doses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Dose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172305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Italy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9848165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MDACC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75.6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2.4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33342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Australia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2.75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206725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Fox Chase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2.7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70.2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880490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HYPRO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3.4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64.6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6173196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 err="1"/>
                        <a:t>Lukka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2.62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52.5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93105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RTOG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73.8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2.5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24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4115016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35257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en-US" sz="2400" dirty="0" err="1"/>
                        <a:t>CHHiP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0009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436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FD3B23-1D94-492E-A789-B18B911C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Moderate Hypofractionation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AB66F7-4354-4386-85CA-A77B1DFA4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9 clinical trials</a:t>
            </a:r>
          </a:p>
          <a:p>
            <a:r>
              <a:rPr lang="en-US" dirty="0"/>
              <a:t>Low risk prostate cancer to high risk cancer</a:t>
            </a:r>
          </a:p>
          <a:p>
            <a:r>
              <a:rPr lang="en-US" dirty="0"/>
              <a:t>Hypofractionation</a:t>
            </a:r>
          </a:p>
          <a:p>
            <a:pPr lvl="1"/>
            <a:r>
              <a:rPr lang="en-US" dirty="0"/>
              <a:t>No increase in recurrence</a:t>
            </a:r>
          </a:p>
          <a:p>
            <a:pPr lvl="1"/>
            <a:r>
              <a:rPr lang="en-US" dirty="0"/>
              <a:t>Similar side effects</a:t>
            </a:r>
          </a:p>
          <a:p>
            <a:r>
              <a:rPr lang="en-US" dirty="0"/>
              <a:t>Benefits to patients:</a:t>
            </a:r>
          </a:p>
          <a:p>
            <a:pPr lvl="1"/>
            <a:r>
              <a:rPr lang="en-US" dirty="0"/>
              <a:t>Patient convenience</a:t>
            </a:r>
          </a:p>
          <a:p>
            <a:pPr lvl="1"/>
            <a:r>
              <a:rPr lang="en-US" dirty="0"/>
              <a:t>Equally effective and cheaper cost = more cost-effective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4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682</Words>
  <Application>Microsoft Office PowerPoint</Application>
  <PresentationFormat>On-screen Show (4:3)</PresentationFormat>
  <Paragraphs>245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Radiation Therapy for Prostate Cancer</vt:lpstr>
      <vt:lpstr>Disclosures</vt:lpstr>
      <vt:lpstr>Outline</vt:lpstr>
      <vt:lpstr>Reducing radiation treatment time</vt:lpstr>
      <vt:lpstr>Definitions</vt:lpstr>
      <vt:lpstr>Concern – is this effective?</vt:lpstr>
      <vt:lpstr>Concern – is this safe?</vt:lpstr>
      <vt:lpstr>Moderate Hypofractionation</vt:lpstr>
      <vt:lpstr>Moderate Hypofractionation</vt:lpstr>
      <vt:lpstr>Extreme Hypofractionation</vt:lpstr>
      <vt:lpstr>Extreme Hypofractionation</vt:lpstr>
      <vt:lpstr>Efficacy</vt:lpstr>
      <vt:lpstr>Efficacy</vt:lpstr>
      <vt:lpstr>Efficacy</vt:lpstr>
      <vt:lpstr>Quality of Life</vt:lpstr>
      <vt:lpstr>Randomized Trial</vt:lpstr>
      <vt:lpstr>Conclusions</vt:lpstr>
      <vt:lpstr>Treatment for oligometastatic prostate cancer</vt:lpstr>
      <vt:lpstr>Oligometastatic Cancer</vt:lpstr>
      <vt:lpstr>STOMP Trial</vt:lpstr>
      <vt:lpstr>Results</vt:lpstr>
      <vt:lpstr>Conclusion</vt:lpstr>
      <vt:lpstr>Other Ongoing Trials</vt:lpstr>
    </vt:vector>
  </TitlesOfParts>
  <Company>UNC Healthcare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Ronald</dc:creator>
  <cp:lastModifiedBy>Tiffany Razzo</cp:lastModifiedBy>
  <cp:revision>203</cp:revision>
  <dcterms:created xsi:type="dcterms:W3CDTF">2016-08-02T15:57:38Z</dcterms:created>
  <dcterms:modified xsi:type="dcterms:W3CDTF">2018-10-13T15:45:29Z</dcterms:modified>
</cp:coreProperties>
</file>