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304" r:id="rId4"/>
    <p:sldId id="325" r:id="rId5"/>
    <p:sldId id="330" r:id="rId6"/>
    <p:sldId id="469" r:id="rId7"/>
    <p:sldId id="337" r:id="rId8"/>
    <p:sldId id="355" r:id="rId9"/>
    <p:sldId id="260" r:id="rId10"/>
    <p:sldId id="470" r:id="rId11"/>
    <p:sldId id="267" r:id="rId12"/>
    <p:sldId id="265" r:id="rId13"/>
    <p:sldId id="329" r:id="rId14"/>
    <p:sldId id="435" r:id="rId15"/>
    <p:sldId id="266" r:id="rId16"/>
    <p:sldId id="293" r:id="rId17"/>
    <p:sldId id="433" r:id="rId18"/>
    <p:sldId id="472" r:id="rId19"/>
    <p:sldId id="473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1F3"/>
          </a:solidFill>
        </a:fill>
      </a:tcStyle>
    </a:wholeTbl>
    <a:band2H>
      <a:tcTxStyle/>
      <a:tcStyle>
        <a:tcBdr/>
        <a:fill>
          <a:solidFill>
            <a:srgbClr val="E7F0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EAEA"/>
          </a:solidFill>
        </a:fill>
      </a:tcStyle>
    </a:wholeTbl>
    <a:band2H>
      <a:tcTxStyle/>
      <a:tcStyle>
        <a:tcBdr/>
        <a:fill>
          <a:solidFill>
            <a:srgbClr val="F5F5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BC1B34-17D4-A841-B465-F979F3389B1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0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A68CB-FB78-3048-96C5-F0C34A628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5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A68CB-FB78-3048-96C5-F0C34A628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6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6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this</a:t>
            </a:r>
            <a:r>
              <a:rPr lang="en-US" baseline="0" dirty="0"/>
              <a:t> work, we determined that in order to treat all cancer, a uniform margin of 1.5 cm would be needed. This is akin to treating 2/3 of the prostate on average.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6D3FD6-4BFC-C24F-BF9D-0A5094EE9B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The Avenda Health system is an easy to use laser-based system for outpatient focal therapy treatment.  The system includes AI powered treatment planning and margin prediction software, a low-cost workstation that includes a laser source and allows the physician to monitor treatment in real-time, and a disposable kit with a laser fiber and proprietary sensors.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8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6D3FD6-4BFC-C24F-BF9D-0A5094EE9B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7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6C5284-F8AA-4F8F-A869-B858AF5CAE1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9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57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254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2900" y="4115596"/>
            <a:ext cx="7611251" cy="75785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18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18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18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18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1274" y="234066"/>
            <a:ext cx="2258267" cy="41536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4144150" y="2310776"/>
            <a:ext cx="7620001" cy="1655411"/>
          </a:xfrm>
          <a:prstGeom prst="rect">
            <a:avLst/>
          </a:prstGeom>
        </p:spPr>
        <p:txBody>
          <a:bodyPr/>
          <a:lstStyle>
            <a:lvl1pPr>
              <a:defRPr sz="4100">
                <a:solidFill>
                  <a:srgbClr val="F4F4F4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0979" y="6038159"/>
            <a:ext cx="12476441" cy="81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Text Placeholder 27"/>
          <p:cNvSpPr>
            <a:spLocks noGrp="1"/>
          </p:cNvSpPr>
          <p:nvPr>
            <p:ph type="body" sz="quarter" idx="13"/>
          </p:nvPr>
        </p:nvSpPr>
        <p:spPr>
          <a:xfrm>
            <a:off x="816988" y="6022599"/>
            <a:ext cx="10509917" cy="15778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3378" y="1232757"/>
            <a:ext cx="5186423" cy="45201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143" y="6317165"/>
            <a:ext cx="2425595" cy="446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7" descr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7"/>
          <a:stretch>
            <a:fillRect/>
          </a:stretch>
        </p:blipFill>
        <p:spPr>
          <a:xfrm>
            <a:off x="9020516" y="6176821"/>
            <a:ext cx="3171484" cy="69736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ectangle 1"/>
          <p:cNvSpPr txBox="1"/>
          <p:nvPr/>
        </p:nvSpPr>
        <p:spPr>
          <a:xfrm>
            <a:off x="724145" y="406997"/>
            <a:ext cx="10399484" cy="646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solidFill>
                  <a:srgbClr val="24428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2623" y="6371047"/>
            <a:ext cx="344285" cy="338376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4F4F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143" y="6317165"/>
            <a:ext cx="2425595" cy="44613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16991" y="529272"/>
            <a:ext cx="10509917" cy="47018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4" name="Picture 9" descr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7"/>
          <a:stretch>
            <a:fillRect/>
          </a:stretch>
        </p:blipFill>
        <p:spPr>
          <a:xfrm>
            <a:off x="10528085" y="6418988"/>
            <a:ext cx="1448815" cy="318577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55479" y="6466053"/>
            <a:ext cx="344285" cy="338376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4F4F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609600" y="491939"/>
            <a:ext cx="10972800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24428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389193"/>
            <a:ext cx="10488705" cy="413612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  <a:lvl2pPr>
              <a:defRPr>
                <a:latin typeface="Avenir Book"/>
                <a:ea typeface="Avenir Book"/>
                <a:cs typeface="Avenir Book"/>
                <a:sym typeface="Avenir Book"/>
              </a:defRPr>
            </a:lvl2pPr>
            <a:lvl3pPr>
              <a:defRPr>
                <a:latin typeface="Avenir Book"/>
                <a:ea typeface="Avenir Book"/>
                <a:cs typeface="Avenir Book"/>
                <a:sym typeface="Avenir Book"/>
              </a:defRPr>
            </a:lvl3pPr>
            <a:lvl4pPr>
              <a:defRPr>
                <a:latin typeface="Avenir Book"/>
                <a:ea typeface="Avenir Book"/>
                <a:cs typeface="Avenir Book"/>
                <a:sym typeface="Avenir Book"/>
              </a:defRPr>
            </a:lvl4pPr>
            <a:lvl5pPr>
              <a:defRPr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traight Connector 6"/>
          <p:cNvSpPr/>
          <p:nvPr/>
        </p:nvSpPr>
        <p:spPr>
          <a:xfrm>
            <a:off x="609600" y="836611"/>
            <a:ext cx="10972800" cy="1591"/>
          </a:xfrm>
          <a:prstGeom prst="line">
            <a:avLst/>
          </a:prstGeom>
          <a:ln>
            <a:solidFill>
              <a:srgbClr val="27589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4" name="Picture 8" descr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7"/>
          <a:stretch>
            <a:fillRect/>
          </a:stretch>
        </p:blipFill>
        <p:spPr>
          <a:xfrm>
            <a:off x="9020516" y="6176821"/>
            <a:ext cx="3171484" cy="69736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90" y="1207855"/>
            <a:ext cx="10509916" cy="4719350"/>
          </a:xfr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tabLst/>
              <a:defRPr sz="2600">
                <a:latin typeface="Franklin Gothic Book"/>
                <a:cs typeface="Franklin Gothic Book"/>
              </a:defRPr>
            </a:lvl1pPr>
            <a:lvl2pPr marL="311143" indent="-311143">
              <a:tabLst/>
              <a:defRPr baseline="0">
                <a:latin typeface="Franklin Gothic Book"/>
                <a:cs typeface="Franklin Gothic Book"/>
              </a:defRPr>
            </a:lvl2pPr>
            <a:lvl3pPr marL="770447" indent="-311143">
              <a:tabLst/>
              <a:defRPr baseline="0">
                <a:latin typeface="Franklin Gothic Book"/>
                <a:cs typeface="Franklin Gothic Book"/>
              </a:defRPr>
            </a:lvl3pPr>
            <a:lvl4pPr marL="1380032" indent="-311143">
              <a:tabLst/>
              <a:defRPr>
                <a:latin typeface="Franklin Gothic Book"/>
                <a:cs typeface="Franklin Gothic Book"/>
              </a:defRPr>
            </a:lvl4pPr>
            <a:lvl5pPr>
              <a:defRPr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816989" y="6022599"/>
            <a:ext cx="10509915" cy="157780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1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1" dirty="0">
                <a:solidFill>
                  <a:srgbClr val="000000"/>
                </a:solidFill>
              </a:rPr>
              <a:t>Source: Enter sources and/or notes in this live text box, programmed to wrap text up from bottom. Do not resize or reposition.</a:t>
            </a:r>
          </a:p>
        </p:txBody>
      </p:sp>
      <p:sp>
        <p:nvSpPr>
          <p:cNvPr id="10" name="Title 20"/>
          <p:cNvSpPr>
            <a:spLocks noGrp="1"/>
          </p:cNvSpPr>
          <p:nvPr>
            <p:ph type="title" hasCustomPrompt="1"/>
          </p:nvPr>
        </p:nvSpPr>
        <p:spPr>
          <a:xfrm>
            <a:off x="816991" y="488054"/>
            <a:ext cx="10509917" cy="470184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>
              <a:defRPr sz="4000" b="1" i="0">
                <a:solidFill>
                  <a:srgbClr val="25438A"/>
                </a:solidFill>
                <a:latin typeface="+mj-lt"/>
                <a:cs typeface="Franklin Gothic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venda_Logo_RGB_Large_1531×4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7"/>
          <a:stretch/>
        </p:blipFill>
        <p:spPr>
          <a:xfrm>
            <a:off x="9020518" y="6176822"/>
            <a:ext cx="3171482" cy="697367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F2C09B-A8FA-44E7-8393-72B2D718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7723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84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3BCF-85B4-EF4D-8966-6C52FB3E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FBAEF-6AE5-B049-B968-392756C89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8067D-DE44-1640-AD39-D5C73455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E0A1-F17B-224D-BC49-D29C5C7E4370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40313-F452-044A-BC7F-E8B6F669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C3BEA-3D06-5C40-A6D4-EF496499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701-7735-DF4F-B302-DB46A707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2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" y="6243536"/>
            <a:ext cx="12201940" cy="614464"/>
          </a:xfrm>
          <a:prstGeom prst="rect">
            <a:avLst/>
          </a:prstGeom>
          <a:solidFill>
            <a:srgbClr val="254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90" y="1207855"/>
            <a:ext cx="10509916" cy="4719350"/>
          </a:xfr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tabLst/>
              <a:defRPr sz="2600"/>
            </a:lvl1pPr>
            <a:lvl2pPr marL="311143" indent="-311143">
              <a:tabLst/>
              <a:defRPr baseline="0"/>
            </a:lvl2pPr>
            <a:lvl3pPr marL="770447" indent="-311143">
              <a:tabLst/>
              <a:defRPr baseline="0"/>
            </a:lvl3pPr>
            <a:lvl4pPr marL="1380032" indent="-31114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46" y="814171"/>
            <a:ext cx="10602761" cy="251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45" y="6317166"/>
            <a:ext cx="2425592" cy="446136"/>
          </a:xfrm>
          <a:prstGeom prst="rect">
            <a:avLst/>
          </a:prstGeom>
        </p:spPr>
      </p:pic>
      <p:sp>
        <p:nvSpPr>
          <p:cNvPr id="17" name="Slide Number Placeholder 5"/>
          <p:cNvSpPr txBox="1">
            <a:spLocks/>
          </p:cNvSpPr>
          <p:nvPr/>
        </p:nvSpPr>
        <p:spPr>
          <a:xfrm>
            <a:off x="10644189" y="6357672"/>
            <a:ext cx="682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700" b="1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8683D-F108-8A48-A957-CE0A05940540}" type="slidenum">
              <a:rPr lang="en-US" sz="1700" smtClean="0">
                <a:solidFill>
                  <a:srgbClr val="F4F4F4"/>
                </a:solidFill>
              </a:rPr>
              <a:pPr/>
              <a:t>‹#›</a:t>
            </a:fld>
            <a:endParaRPr lang="en-US" sz="1700" dirty="0">
              <a:solidFill>
                <a:srgbClr val="F4F4F4"/>
              </a:solidFill>
            </a:endParaRPr>
          </a:p>
        </p:txBody>
      </p:sp>
      <p:sp>
        <p:nvSpPr>
          <p:cNvPr id="1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816989" y="6022599"/>
            <a:ext cx="10509915" cy="157780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1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1" dirty="0">
                <a:solidFill>
                  <a:srgbClr val="000000"/>
                </a:solidFill>
              </a:rPr>
              <a:t>Source: Enter sources and/or notes in this live text box, programmed to wrap text up from bottom. Do not resize or reposition.</a:t>
            </a:r>
          </a:p>
        </p:txBody>
      </p:sp>
      <p:sp>
        <p:nvSpPr>
          <p:cNvPr id="10" name="Title 20"/>
          <p:cNvSpPr>
            <a:spLocks noGrp="1"/>
          </p:cNvSpPr>
          <p:nvPr>
            <p:ph type="title" hasCustomPrompt="1"/>
          </p:nvPr>
        </p:nvSpPr>
        <p:spPr>
          <a:xfrm>
            <a:off x="816991" y="294180"/>
            <a:ext cx="10509917" cy="470184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>
              <a:defRPr sz="3600" b="1">
                <a:solidFill>
                  <a:srgbClr val="25438A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94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7"/>
          <a:stretch>
            <a:fillRect/>
          </a:stretch>
        </p:blipFill>
        <p:spPr>
          <a:xfrm>
            <a:off x="10528085" y="6418988"/>
            <a:ext cx="1448815" cy="3185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16988" y="1207853"/>
            <a:ext cx="10509918" cy="4719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24891" y="488053"/>
            <a:ext cx="10509917" cy="47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7441" y="6199655"/>
            <a:ext cx="330159" cy="313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 b="1">
                <a:solidFill>
                  <a:srgbClr val="25438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25438A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16133" marR="0" indent="-33019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073323" marR="0" indent="-330190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30510" marR="0" indent="-330191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987700" marR="0" indent="-330191" algn="l" defTabSz="914377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132145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ubtitle 1"/>
          <p:cNvSpPr txBox="1">
            <a:spLocks noGrp="1"/>
          </p:cNvSpPr>
          <p:nvPr>
            <p:ph type="subTitle" sz="quarter" idx="1"/>
          </p:nvPr>
        </p:nvSpPr>
        <p:spPr>
          <a:xfrm>
            <a:off x="3869919" y="4134855"/>
            <a:ext cx="7925137" cy="205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z="2000" dirty="0" err="1"/>
              <a:t>Shyam</a:t>
            </a:r>
            <a:r>
              <a:rPr lang="en-US" sz="2000" dirty="0"/>
              <a:t> Natarajan, PhD</a:t>
            </a:r>
          </a:p>
          <a:p>
            <a:r>
              <a:rPr lang="en-US" sz="2000" dirty="0"/>
              <a:t>Co-Founder, Avenda Health</a:t>
            </a:r>
          </a:p>
          <a:p>
            <a:r>
              <a:rPr lang="en-US" sz="2000" dirty="0"/>
              <a:t>October 12, 2018</a:t>
            </a:r>
          </a:p>
          <a:p>
            <a:r>
              <a:rPr lang="en-US" sz="2000" dirty="0"/>
              <a:t>14</a:t>
            </a:r>
            <a:r>
              <a:rPr lang="en-US" sz="2000" baseline="30000" dirty="0"/>
              <a:t>th</a:t>
            </a:r>
            <a:r>
              <a:rPr lang="en-US" sz="2000" dirty="0"/>
              <a:t> Annual NASPCC National Meeting</a:t>
            </a:r>
          </a:p>
        </p:txBody>
      </p:sp>
      <p:sp>
        <p:nvSpPr>
          <p:cNvPr id="105" name="Title 2"/>
          <p:cNvSpPr txBox="1">
            <a:spLocks noGrp="1"/>
          </p:cNvSpPr>
          <p:nvPr>
            <p:ph type="ctrTitle"/>
          </p:nvPr>
        </p:nvSpPr>
        <p:spPr>
          <a:xfrm>
            <a:off x="3881886" y="1961147"/>
            <a:ext cx="8143337" cy="216227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sz="4800" dirty="0"/>
              <a:t>Patient-specific Treatment of Prostate Cancer</a:t>
            </a:r>
            <a:br>
              <a:rPr lang="en-US" sz="4800" dirty="0"/>
            </a:br>
            <a:endParaRPr sz="4800" dirty="0"/>
          </a:p>
        </p:txBody>
      </p:sp>
      <p:pic>
        <p:nvPicPr>
          <p:cNvPr id="7" name="Picture 6" descr="Lase Pic V3.jpg">
            <a:extLst>
              <a:ext uri="{FF2B5EF4-FFF2-40B4-BE49-F238E27FC236}">
                <a16:creationId xmlns:a16="http://schemas.microsoft.com/office/drawing/2014/main" id="{CA02E552-1160-A540-9086-D97A4A8E8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9" b="100000" l="2793" r="100000">
                        <a14:foregroundMark x1="95315" y1="65471" x2="95315" y2="65471"/>
                        <a14:foregroundMark x1="61081" y1="81967" x2="61081" y2="81967"/>
                        <a14:backgroundMark x1="66396" y1="94570" x2="66396" y2="94570"/>
                        <a14:backgroundMark x1="76306" y1="97234" x2="76306" y2="97234"/>
                        <a14:backgroundMark x1="62883" y1="88525" x2="62883" y2="88525"/>
                        <a14:backgroundMark x1="65676" y1="86578" x2="65676" y2="86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31637">
            <a:off x="122016" y="1693318"/>
            <a:ext cx="3806824" cy="30595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69F7-8C71-D04F-91C2-DA32B0A0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91" y="488053"/>
            <a:ext cx="11327803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5-year multi-site study of Focal Therapy (n=625)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CA330-4F85-D748-8571-950FAE913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5" y="958240"/>
            <a:ext cx="7870587" cy="5080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D97FD-6E13-0E42-AC7E-52F99F8C46B2}"/>
              </a:ext>
            </a:extLst>
          </p:cNvPr>
          <p:cNvSpPr txBox="1"/>
          <p:nvPr/>
        </p:nvSpPr>
        <p:spPr>
          <a:xfrm>
            <a:off x="65715" y="999942"/>
            <a:ext cx="693410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248B1-22F1-F94A-8452-B5AFD1B6FF9B}"/>
              </a:ext>
            </a:extLst>
          </p:cNvPr>
          <p:cNvSpPr/>
          <p:nvPr/>
        </p:nvSpPr>
        <p:spPr>
          <a:xfrm>
            <a:off x="2260120" y="6280778"/>
            <a:ext cx="6642341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Guillaumier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S, et al.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Multicentre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Study of 5-year Outcomes Following Focal Therapy in Treating Clinically Significant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Nonmetastatic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Prostate Cancer.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Urol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(2018), 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/10.1016/j.eururo.2018.06.006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27624B-C41F-7048-817D-7ECAFFE7BD30}"/>
              </a:ext>
            </a:extLst>
          </p:cNvPr>
          <p:cNvSpPr/>
          <p:nvPr/>
        </p:nvSpPr>
        <p:spPr>
          <a:xfrm>
            <a:off x="7223185" y="2232234"/>
            <a:ext cx="5095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dvOT863180fb"/>
              </a:rPr>
              <a:t>Failure-free survival 		88%</a:t>
            </a:r>
          </a:p>
          <a:p>
            <a:r>
              <a:rPr lang="en-US" sz="2400" dirty="0">
                <a:latin typeface="AdvOT863180fb"/>
              </a:rPr>
              <a:t>Metastasis-free survival 	98%</a:t>
            </a:r>
          </a:p>
          <a:p>
            <a:r>
              <a:rPr lang="en-US" sz="2400" dirty="0">
                <a:latin typeface="AdvOT863180fb"/>
              </a:rPr>
              <a:t>Cancer-speci</a:t>
            </a:r>
            <a:r>
              <a:rPr lang="en-US" sz="2400" dirty="0">
                <a:latin typeface="AdvOT863180fb+fb"/>
              </a:rPr>
              <a:t>fi</a:t>
            </a:r>
            <a:r>
              <a:rPr lang="en-US" sz="2400" dirty="0">
                <a:latin typeface="AdvOT863180fb"/>
              </a:rPr>
              <a:t>c survival 	100%</a:t>
            </a:r>
          </a:p>
          <a:p>
            <a:r>
              <a:rPr lang="en-US" sz="2400" dirty="0">
                <a:latin typeface="AdvOT863180fb"/>
              </a:rPr>
              <a:t>Overall survival 		99%</a:t>
            </a:r>
          </a:p>
          <a:p>
            <a:r>
              <a:rPr lang="en-US" sz="2400" b="1" dirty="0">
                <a:latin typeface="AdvOT863180fb"/>
              </a:rPr>
              <a:t>Urinary incontinence		2%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108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8C42-8395-2F4E-B557-1D7D17A6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91" y="488053"/>
            <a:ext cx="10509917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Eligible?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1138-EB25-4D49-B3AC-3F5A4A5603FD}"/>
              </a:ext>
            </a:extLst>
          </p:cNvPr>
          <p:cNvSpPr/>
          <p:nvPr/>
        </p:nvSpPr>
        <p:spPr>
          <a:xfrm>
            <a:off x="8789158" y="3482516"/>
            <a:ext cx="3402842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Nassiri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Chang E, Lieu P, et al. Focal Therapy Eligibility Determined by Magnetic Resonance Imaging/Ultrasound Fusion Biopsy. Journal of Urology. 2018;199(2):453-458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Mohler JL, Armstrong AJ, </a:t>
            </a:r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Bahnson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RR, et al. Prostate Cancer, Version 1.2016. Journal of the National Comprehensive Cancer Network. 2016;14(1):19-30.</a:t>
            </a:r>
          </a:p>
          <a:p>
            <a:pPr marL="228600" indent="-228600">
              <a:buFont typeface="+mj-lt"/>
              <a:buAutoNum type="arabicParenR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Jarow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JP, Ahmed HU, </a:t>
            </a:r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Choyke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PL, Taneja SS, Scardino PT. Partial Gland Ablation for Prostate Cancer: Report of a Food and Drug Administration, American Urological Association, and Society of Urologic Oncology Public Workshop. URL. 2016;88(C):8-13. doi:10.1016/j.urology.2015.11.018. </a:t>
            </a:r>
          </a:p>
          <a:p>
            <a:pPr marL="228600" indent="-228600">
              <a:buFont typeface="+mj-lt"/>
              <a:buAutoNum type="arabicParenR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KJ, </a:t>
            </a:r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Scheltema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MJ, Ahmed HU, et al. Patient selection for prostate focal therapy in the era of active surveillance: an International Delphi Consensus Project. 2017;20(3):294-299. doi:10.1038/pcan.2017.8.</a:t>
            </a:r>
          </a:p>
          <a:p>
            <a:pPr marL="228600" indent="-228600">
              <a:buFont typeface="+mj-lt"/>
              <a:buAutoNum type="arabicParenR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Scheltema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MJV, </a:t>
            </a:r>
            <a:r>
              <a:rPr lang="en-US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Hentschel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AE, la Rosette de JJMCH. Positioning Focal Therapy from Consensus to Guidelines. In: Imaging and Focal Therapy of Early Prostate Cancer. Vol 16. Current Clinical Urology. Cham: Springer International Publishing; 2017:447-463. doi:10.1007/978-3-319-49911-6_35.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D1514-C69B-8242-B7B2-905AB1A02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4" y="1198478"/>
            <a:ext cx="8394957" cy="56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1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CCA8-F3DA-DE4E-9737-9B95FE1E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to Target?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AB3E91-9FFA-8C4B-92DB-30EF41F0BABB}"/>
              </a:ext>
            </a:extLst>
          </p:cNvPr>
          <p:cNvGrpSpPr/>
          <p:nvPr/>
        </p:nvGrpSpPr>
        <p:grpSpPr>
          <a:xfrm>
            <a:off x="2105116" y="3510950"/>
            <a:ext cx="7349465" cy="3347050"/>
            <a:chOff x="1871695" y="2107233"/>
            <a:chExt cx="8518622" cy="3879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73E9FB-7403-F04C-9369-4B27A127D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1695" y="2107233"/>
              <a:ext cx="8518622" cy="38795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BDC194A-34E7-F74A-A9B3-316E674C1476}"/>
                </a:ext>
              </a:extLst>
            </p:cNvPr>
            <p:cNvSpPr/>
            <p:nvPr/>
          </p:nvSpPr>
          <p:spPr>
            <a:xfrm>
              <a:off x="3610995" y="2877615"/>
              <a:ext cx="874741" cy="1272885"/>
            </a:xfrm>
            <a:prstGeom prst="ellipse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52DFE4-C04F-CD4F-9AA7-455CCF6ED204}"/>
                </a:ext>
              </a:extLst>
            </p:cNvPr>
            <p:cNvSpPr/>
            <p:nvPr/>
          </p:nvSpPr>
          <p:spPr>
            <a:xfrm>
              <a:off x="4589253" y="4046983"/>
              <a:ext cx="207034" cy="207034"/>
            </a:xfrm>
            <a:prstGeom prst="ellipse">
              <a:avLst/>
            </a:prstGeom>
            <a:solidFill>
              <a:schemeClr val="bg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168FC-5934-D847-AE22-C31C61EACE9B}"/>
                </a:ext>
              </a:extLst>
            </p:cNvPr>
            <p:cNvSpPr/>
            <p:nvPr/>
          </p:nvSpPr>
          <p:spPr>
            <a:xfrm>
              <a:off x="4382219" y="2973591"/>
              <a:ext cx="207034" cy="207034"/>
            </a:xfrm>
            <a:prstGeom prst="ellipse">
              <a:avLst/>
            </a:prstGeom>
            <a:solidFill>
              <a:schemeClr val="bg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DEBEA6-90E5-264B-8291-2C4D6E0B5C6E}"/>
              </a:ext>
            </a:extLst>
          </p:cNvPr>
          <p:cNvSpPr txBox="1"/>
          <p:nvPr/>
        </p:nvSpPr>
        <p:spPr>
          <a:xfrm>
            <a:off x="1017917" y="1246239"/>
            <a:ext cx="7985515" cy="206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Index lesion – Largest or most aggressive lesion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	Highest Gleason Score</a:t>
            </a:r>
          </a:p>
          <a:p>
            <a:r>
              <a:rPr lang="en-US" sz="3200" dirty="0"/>
              <a:t>	Longest Length or Size </a:t>
            </a:r>
          </a:p>
          <a:p>
            <a:r>
              <a:rPr lang="en-US" sz="3200" dirty="0"/>
              <a:t>	Highest MRI Grade (PI-RADS)</a:t>
            </a:r>
          </a:p>
        </p:txBody>
      </p:sp>
    </p:spTree>
    <p:extLst>
      <p:ext uri="{BB962C8B-B14F-4D97-AF65-F5344CB8AC3E}">
        <p14:creationId xmlns:p14="http://schemas.microsoft.com/office/powerpoint/2010/main" val="342517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1460500"/>
            <a:ext cx="8382000" cy="4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to Treat?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1412" y="5842337"/>
            <a:ext cx="6308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Priester A et al, J </a:t>
            </a:r>
            <a:r>
              <a:rPr lang="en-US" sz="1200" i="1" dirty="0" err="1"/>
              <a:t>Urol</a:t>
            </a:r>
            <a:r>
              <a:rPr lang="en-US" sz="1200" i="1" dirty="0"/>
              <a:t>, 197(2); 320-326, 2017</a:t>
            </a:r>
          </a:p>
          <a:p>
            <a:pPr algn="ctr"/>
            <a:r>
              <a:rPr lang="en-US" sz="1200" i="1" dirty="0"/>
              <a:t>Le </a:t>
            </a:r>
            <a:r>
              <a:rPr lang="en-US" sz="1200" i="1" dirty="0" err="1"/>
              <a:t>Nobin</a:t>
            </a:r>
            <a:r>
              <a:rPr lang="en-US" sz="1200" i="1" dirty="0"/>
              <a:t> J, </a:t>
            </a:r>
            <a:r>
              <a:rPr lang="en-US" sz="1200" i="1" dirty="0" err="1"/>
              <a:t>Rosenkrantz</a:t>
            </a:r>
            <a:r>
              <a:rPr lang="en-US" sz="1200" i="1" dirty="0"/>
              <a:t> AB, Villers A, et al. Image Guided Focal Therapy for Magnetic Resonance Imaging Visible Prostate Cancer: Defining a 3-Dimensional Treatment Margin Based on Magnetic Resonance Imaging Histology Co-Registration Analysis. J Urol. 2015;194(2):364-370. </a:t>
            </a:r>
          </a:p>
          <a:p>
            <a:pPr algn="ctr"/>
            <a:endParaRPr lang="en-US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6534E-A199-344C-A3A1-89994F470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5" y="1703983"/>
            <a:ext cx="11905397" cy="373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C8D95-4231-2E4B-B424-2F7E96034FFD}"/>
              </a:ext>
            </a:extLst>
          </p:cNvPr>
          <p:cNvSpPr txBox="1"/>
          <p:nvPr/>
        </p:nvSpPr>
        <p:spPr>
          <a:xfrm>
            <a:off x="2105161" y="1121019"/>
            <a:ext cx="1892502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Depends…</a:t>
            </a:r>
          </a:p>
        </p:txBody>
      </p:sp>
    </p:spTree>
    <p:extLst>
      <p:ext uri="{BB962C8B-B14F-4D97-AF65-F5344CB8AC3E}">
        <p14:creationId xmlns:p14="http://schemas.microsoft.com/office/powerpoint/2010/main" val="139519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/>
          <p:nvPr/>
        </p:nvSpPr>
        <p:spPr>
          <a:xfrm>
            <a:off x="628326" y="443931"/>
            <a:ext cx="8912489" cy="114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 fontScale="92500"/>
          </a:bodyPr>
          <a:lstStyle>
            <a:lvl1pPr defTabSz="914377">
              <a:lnSpc>
                <a:spcPct val="90000"/>
              </a:lnSpc>
              <a:defRPr sz="2000" b="1">
                <a:solidFill>
                  <a:srgbClr val="2543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300" dirty="0"/>
              <a:t>What we are building:</a:t>
            </a:r>
          </a:p>
          <a:p>
            <a:r>
              <a:rPr lang="en-US" sz="3300" dirty="0"/>
              <a:t>Patient-Specific Treatment in an Office Setting</a:t>
            </a:r>
            <a:endParaRPr sz="3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E57FD-EA58-9349-AD69-98FAC51AD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6160" y="1377055"/>
            <a:ext cx="3471762" cy="4617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4CAC5-102C-104B-8445-3E2DD899C663}"/>
              </a:ext>
            </a:extLst>
          </p:cNvPr>
          <p:cNvSpPr txBox="1"/>
          <p:nvPr/>
        </p:nvSpPr>
        <p:spPr>
          <a:xfrm>
            <a:off x="393648" y="6455780"/>
            <a:ext cx="941655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* INVESTIGATIONAL DEVICE AND TECHNIQUE. NOT VALIDATED </a:t>
            </a:r>
            <a:r>
              <a:rPr lang="en-US" b="1" dirty="0"/>
              <a:t>OR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COMMERCIALLY AVAILABLE.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1EEFA7E3-143D-494D-9AFF-AE271163755D}"/>
              </a:ext>
            </a:extLst>
          </p:cNvPr>
          <p:cNvSpPr txBox="1"/>
          <p:nvPr/>
        </p:nvSpPr>
        <p:spPr>
          <a:xfrm>
            <a:off x="666247" y="5132379"/>
            <a:ext cx="2119858" cy="86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6" tIns="60956" rIns="60956" bIns="60956">
            <a:spAutoFit/>
          </a:bodyPr>
          <a:lstStyle/>
          <a:p>
            <a:pPr algn="ctr">
              <a:defRPr sz="2000" b="1">
                <a:solidFill>
                  <a:srgbClr val="2442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 Margin Prediction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563AA173-5AEE-E846-BCB2-8C6503F25ADC}"/>
              </a:ext>
            </a:extLst>
          </p:cNvPr>
          <p:cNvSpPr txBox="1"/>
          <p:nvPr/>
        </p:nvSpPr>
        <p:spPr>
          <a:xfrm>
            <a:off x="6670547" y="5132379"/>
            <a:ext cx="2316808" cy="86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6" tIns="60956" rIns="60956" bIns="60956">
            <a:spAutoFit/>
          </a:bodyPr>
          <a:lstStyle/>
          <a:p>
            <a:pPr algn="ctr">
              <a:defRPr sz="2000" b="1">
                <a:solidFill>
                  <a:srgbClr val="2442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Post-treatment Feedback</a:t>
            </a:r>
            <a:endParaRPr sz="2400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0273E7CC-98B1-BD49-8839-E46DCCB77F21}"/>
              </a:ext>
            </a:extLst>
          </p:cNvPr>
          <p:cNvSpPr txBox="1"/>
          <p:nvPr/>
        </p:nvSpPr>
        <p:spPr>
          <a:xfrm>
            <a:off x="3574164" y="5135188"/>
            <a:ext cx="2346386" cy="86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6" tIns="60956" rIns="60956" bIns="60956">
            <a:spAutoFit/>
          </a:bodyPr>
          <a:lstStyle/>
          <a:p>
            <a:pPr algn="ctr">
              <a:defRPr sz="2000" b="1">
                <a:solidFill>
                  <a:srgbClr val="2442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Office-based Laser Ablation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1445B7-C0E6-4849-9608-291F41CC3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48" y="2226626"/>
            <a:ext cx="8752512" cy="29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24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16988" y="6193765"/>
            <a:ext cx="10509918" cy="371795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Natarajan S, Jones T, Priester A et al, Focal Laser Ablation of Prostate Cancer: Feasibility of Magnetic Resonance Imaging-Ultrasound Fusion for Guidance.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2017.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type="body" sz="quarter" idx="13"/>
          </p:nvPr>
        </p:nvSpPr>
        <p:spPr>
          <a:xfrm>
            <a:off x="816989" y="4894760"/>
            <a:ext cx="5670076" cy="884937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hospitalizations during and after treatment</a:t>
            </a: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change in Sexual or Urinary function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91" y="602305"/>
            <a:ext cx="11241539" cy="47018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I Safety Trial (10 patients @ UCLA)</a:t>
            </a:r>
          </a:p>
        </p:txBody>
      </p:sp>
      <p:pic>
        <p:nvPicPr>
          <p:cNvPr id="4" name="Picture 3" descr="10-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19" y="1477155"/>
            <a:ext cx="8845253" cy="301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Content Placeholder 11"/>
          <p:cNvSpPr txBox="1">
            <a:spLocks/>
          </p:cNvSpPr>
          <p:nvPr/>
        </p:nvSpPr>
        <p:spPr>
          <a:xfrm>
            <a:off x="6666060" y="4894761"/>
            <a:ext cx="5525940" cy="1130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143" marR="0" indent="-31114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447" marR="0" indent="-31114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0032" marR="0" indent="-311143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08" marR="0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Helvetica" charset="0"/>
              <a:buChar char="−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PSA decreased in 8/10 men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Preliminary evidence of efficacy observed</a:t>
            </a:r>
          </a:p>
        </p:txBody>
      </p:sp>
    </p:spTree>
    <p:extLst>
      <p:ext uri="{BB962C8B-B14F-4D97-AF65-F5344CB8AC3E}">
        <p14:creationId xmlns:p14="http://schemas.microsoft.com/office/powerpoint/2010/main" val="18533167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yam Patient 6 Success Figure, V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/>
        </p:blipFill>
        <p:spPr>
          <a:xfrm>
            <a:off x="4678962" y="3554823"/>
            <a:ext cx="6475034" cy="236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58" y="2082479"/>
            <a:ext cx="4330535" cy="12772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dirty="0">
                <a:cs typeface="Avenir Book"/>
              </a:rPr>
              <a:t>Before:</a:t>
            </a:r>
          </a:p>
          <a:p>
            <a:r>
              <a:rPr lang="en-US" sz="2400" dirty="0">
                <a:cs typeface="Avenir Book"/>
              </a:rPr>
              <a:t>   Gleason 3+4, 2 cores, 11mm</a:t>
            </a:r>
          </a:p>
          <a:p>
            <a:r>
              <a:rPr lang="en-US" sz="2400" dirty="0">
                <a:cs typeface="Avenir Book"/>
              </a:rPr>
              <a:t>   Gleason 3+3, 2 cores. 4.5mm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960" y="4258731"/>
            <a:ext cx="3084305" cy="9079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dirty="0">
                <a:cs typeface="Avenir Book"/>
              </a:rPr>
              <a:t>After (@ 6 </a:t>
            </a:r>
            <a:r>
              <a:rPr lang="en-US" sz="2700" dirty="0" err="1">
                <a:cs typeface="Avenir Book"/>
              </a:rPr>
              <a:t>mo</a:t>
            </a:r>
            <a:r>
              <a:rPr lang="en-US" sz="2700" dirty="0">
                <a:cs typeface="Avenir Book"/>
              </a:rPr>
              <a:t>):</a:t>
            </a:r>
          </a:p>
          <a:p>
            <a:r>
              <a:rPr lang="en-US" sz="2400" dirty="0">
                <a:cs typeface="Avenir Book"/>
              </a:rPr>
              <a:t>   No cancer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1" y="353161"/>
            <a:ext cx="11465201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Office-based Focal Laser Ablation – Patient Example</a:t>
            </a:r>
          </a:p>
        </p:txBody>
      </p:sp>
      <p:sp>
        <p:nvSpPr>
          <p:cNvPr id="9" name="Left Arrow 8"/>
          <p:cNvSpPr/>
          <p:nvPr/>
        </p:nvSpPr>
        <p:spPr>
          <a:xfrm rot="20164070">
            <a:off x="5480466" y="1611579"/>
            <a:ext cx="846667" cy="263408"/>
          </a:xfrm>
          <a:prstGeom prst="leftArrow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19866" y="5915212"/>
            <a:ext cx="92428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cs typeface="Avenir Book"/>
              </a:rPr>
              <a:t>MRI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2693" y="5904042"/>
            <a:ext cx="1897308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cs typeface="Avenir Book"/>
              </a:rPr>
              <a:t>3D Biopsy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84868" y="5904042"/>
            <a:ext cx="1281755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cs typeface="Avenir Book"/>
              </a:rPr>
              <a:t>Tissue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2697559" y="6386526"/>
            <a:ext cx="6600051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690" marR="0" indent="-39369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55" marR="0" indent="-239707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9968" marR="0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Arial"/>
              <a:buChar char="•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08" marR="0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29A7DF"/>
              </a:buClr>
              <a:buSzTx/>
              <a:buFont typeface="Helvetica" charset="0"/>
              <a:buChar char="−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COMPANY CONFIDENTIAL</a:t>
            </a:r>
          </a:p>
        </p:txBody>
      </p:sp>
      <p:pic>
        <p:nvPicPr>
          <p:cNvPr id="15" name="Picture 14" descr="Shyam Patient 6 Success Figure, V1.jpg">
            <a:extLst>
              <a:ext uri="{FF2B5EF4-FFF2-40B4-BE49-F238E27FC236}">
                <a16:creationId xmlns:a16="http://schemas.microsoft.com/office/drawing/2014/main" id="{9C934D48-2E04-D146-8F69-30391C041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46"/>
          <a:stretch/>
        </p:blipFill>
        <p:spPr>
          <a:xfrm>
            <a:off x="4678962" y="1110075"/>
            <a:ext cx="6475034" cy="2444748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B88CAF3-3AC7-9745-84C3-CB2923C449D7}"/>
              </a:ext>
            </a:extLst>
          </p:cNvPr>
          <p:cNvSpPr txBox="1">
            <a:spLocks/>
          </p:cNvSpPr>
          <p:nvPr/>
        </p:nvSpPr>
        <p:spPr>
          <a:xfrm>
            <a:off x="431321" y="6537494"/>
            <a:ext cx="10509918" cy="37179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marR="0" indent="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marR="0" indent="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marR="0" indent="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616133" marR="0" indent="-33019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3073323" marR="0" indent="-330190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3530510" marR="0" indent="-330191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3987700" marR="0" indent="-330191" algn="l" defTabSz="914377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132145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hangingPunct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Natarajan A, Jones T, Priester A et al, Focal Laser Ablation of Prostate Cancer: Feasibility of Magnetic Resonance Imaging-Ultrasound Fusion for Guidance.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2017.</a:t>
            </a:r>
          </a:p>
        </p:txBody>
      </p:sp>
    </p:spTree>
    <p:extLst>
      <p:ext uri="{BB962C8B-B14F-4D97-AF65-F5344CB8AC3E}">
        <p14:creationId xmlns:p14="http://schemas.microsoft.com/office/powerpoint/2010/main" val="586729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xfrm>
            <a:off x="628326" y="443930"/>
            <a:ext cx="10921990" cy="470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53340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3300" dirty="0"/>
              <a:t>Moving towards image-guided management of </a:t>
            </a:r>
            <a:r>
              <a:rPr lang="en-US" sz="3300" dirty="0" err="1"/>
              <a:t>PCa</a:t>
            </a:r>
            <a:endParaRPr sz="3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57E64-4A6C-D846-A6C0-AA86DAEBB2A8}"/>
              </a:ext>
            </a:extLst>
          </p:cNvPr>
          <p:cNvSpPr txBox="1"/>
          <p:nvPr/>
        </p:nvSpPr>
        <p:spPr>
          <a:xfrm>
            <a:off x="5301186" y="1149441"/>
            <a:ext cx="2299664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Targeted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Biopsy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A45C6-64FF-324F-B2F3-4552E761D061}"/>
              </a:ext>
            </a:extLst>
          </p:cNvPr>
          <p:cNvSpPr txBox="1"/>
          <p:nvPr/>
        </p:nvSpPr>
        <p:spPr>
          <a:xfrm>
            <a:off x="232440" y="1137954"/>
            <a:ext cx="4101607" cy="12003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MRI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746FD-3015-574C-9188-79C4C8B1CD5F}"/>
              </a:ext>
            </a:extLst>
          </p:cNvPr>
          <p:cNvSpPr txBox="1"/>
          <p:nvPr/>
        </p:nvSpPr>
        <p:spPr>
          <a:xfrm>
            <a:off x="8905912" y="1137954"/>
            <a:ext cx="2080053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Focal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Therapy</a:t>
            </a:r>
          </a:p>
        </p:txBody>
      </p:sp>
      <p:pic>
        <p:nvPicPr>
          <p:cNvPr id="11" name="Picture 24" descr="coniglioprossag">
            <a:extLst>
              <a:ext uri="{FF2B5EF4-FFF2-40B4-BE49-F238E27FC236}">
                <a16:creationId xmlns:a16="http://schemas.microsoft.com/office/drawing/2014/main" id="{B38CBDB1-96E4-9D43-A546-AB9287C2E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69" y="2562116"/>
            <a:ext cx="3777678" cy="325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se Pic V3.jpg">
            <a:extLst>
              <a:ext uri="{FF2B5EF4-FFF2-40B4-BE49-F238E27FC236}">
                <a16:creationId xmlns:a16="http://schemas.microsoft.com/office/drawing/2014/main" id="{29BD273A-0B8F-1E4A-A0E7-062388D80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389" y="2565206"/>
            <a:ext cx="2750098" cy="3248998"/>
          </a:xfrm>
          <a:prstGeom prst="rect">
            <a:avLst/>
          </a:prstGeom>
        </p:spPr>
      </p:pic>
      <p:pic>
        <p:nvPicPr>
          <p:cNvPr id="15" name="Picture 14" descr="Targeted Biopsy Pic V3.jpg">
            <a:extLst>
              <a:ext uri="{FF2B5EF4-FFF2-40B4-BE49-F238E27FC236}">
                <a16:creationId xmlns:a16="http://schemas.microsoft.com/office/drawing/2014/main" id="{4F2B5078-C960-D749-8F5A-8EB44F98E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662" y="2562116"/>
            <a:ext cx="2752712" cy="3252088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10ED86C2-8FE2-D540-9507-43644AD83E22}"/>
              </a:ext>
            </a:extLst>
          </p:cNvPr>
          <p:cNvSpPr/>
          <p:nvPr/>
        </p:nvSpPr>
        <p:spPr>
          <a:xfrm>
            <a:off x="3968151" y="3727177"/>
            <a:ext cx="1333035" cy="787396"/>
          </a:xfrm>
          <a:prstGeom prst="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F8E7C84-2BB0-0D4B-BD90-5269C6D74ABA}"/>
              </a:ext>
            </a:extLst>
          </p:cNvPr>
          <p:cNvSpPr/>
          <p:nvPr/>
        </p:nvSpPr>
        <p:spPr>
          <a:xfrm>
            <a:off x="7745829" y="3727177"/>
            <a:ext cx="1333035" cy="787396"/>
          </a:xfrm>
          <a:prstGeom prst="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440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4EC0-EBE0-9241-8B6D-7B451A60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F177-D477-8947-A011-76F1374CD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Length and Protocol of follow-up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Absence of randomized controlled trials – disagreement about comparator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Standardization in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Cost, Reimbursement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C7A1E-E4DC-A245-B5E3-F74F08BBD7DB}"/>
              </a:ext>
            </a:extLst>
          </p:cNvPr>
          <p:cNvSpPr/>
          <p:nvPr/>
        </p:nvSpPr>
        <p:spPr>
          <a:xfrm>
            <a:off x="524891" y="6176820"/>
            <a:ext cx="10000537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Valerio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Cerantola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Eggener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SE, et al. New and Established Technology in Focal Ablation of the Prostate: A Systematic Review. European Urology. 2017;71(1):17-34.</a:t>
            </a:r>
          </a:p>
        </p:txBody>
      </p:sp>
    </p:spTree>
    <p:extLst>
      <p:ext uri="{BB962C8B-B14F-4D97-AF65-F5344CB8AC3E}">
        <p14:creationId xmlns:p14="http://schemas.microsoft.com/office/powerpoint/2010/main" val="33732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68092B-C2B0-554A-9736-2EB216C74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050" y="1470034"/>
            <a:ext cx="3429000" cy="596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819AF-EFD2-8649-A59F-C0685FFF7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6" y="1593163"/>
            <a:ext cx="8287709" cy="5264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057DD2-9439-6244-B13B-7A70990CC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140" y="4726879"/>
            <a:ext cx="4752860" cy="213112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FF35813-EEF9-9C48-AAC6-F816E8DE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91" y="488053"/>
            <a:ext cx="10509917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Numerous clinical trials actively recruiting</a:t>
            </a:r>
          </a:p>
        </p:txBody>
      </p:sp>
    </p:spTree>
    <p:extLst>
      <p:ext uri="{BB962C8B-B14F-4D97-AF65-F5344CB8AC3E}">
        <p14:creationId xmlns:p14="http://schemas.microsoft.com/office/powerpoint/2010/main" val="418620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D808-8822-D845-B7DE-A70D8017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Prostate Cancer Treatment Choices (simplified)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50E67-0A43-1B42-A043-361E267B1419}"/>
              </a:ext>
            </a:extLst>
          </p:cNvPr>
          <p:cNvSpPr txBox="1"/>
          <p:nvPr/>
        </p:nvSpPr>
        <p:spPr>
          <a:xfrm>
            <a:off x="6361734" y="3393028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Whole Gland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58F60-B5B7-124E-AA6B-10B66E831DFC}"/>
              </a:ext>
            </a:extLst>
          </p:cNvPr>
          <p:cNvSpPr txBox="1"/>
          <p:nvPr/>
        </p:nvSpPr>
        <p:spPr>
          <a:xfrm>
            <a:off x="1449781" y="3350962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Active Surveillance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30A154-DE35-ED40-AC81-78B872ED6E13}"/>
              </a:ext>
            </a:extLst>
          </p:cNvPr>
          <p:cNvSpPr/>
          <p:nvPr/>
        </p:nvSpPr>
        <p:spPr>
          <a:xfrm>
            <a:off x="1283947" y="1561961"/>
            <a:ext cx="4414838" cy="4414838"/>
          </a:xfrm>
          <a:prstGeom prst="ellipse">
            <a:avLst/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657A4C-6408-8046-9741-7D6309A8BAC7}"/>
              </a:ext>
            </a:extLst>
          </p:cNvPr>
          <p:cNvSpPr/>
          <p:nvPr/>
        </p:nvSpPr>
        <p:spPr>
          <a:xfrm>
            <a:off x="6465767" y="1561961"/>
            <a:ext cx="4414838" cy="4414838"/>
          </a:xfrm>
          <a:prstGeom prst="ellipse">
            <a:avLst/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3BE7D9B-A4E0-8B40-8963-387DE615E423}"/>
              </a:ext>
            </a:extLst>
          </p:cNvPr>
          <p:cNvSpPr txBox="1"/>
          <p:nvPr/>
        </p:nvSpPr>
        <p:spPr>
          <a:xfrm>
            <a:off x="99636" y="6474149"/>
            <a:ext cx="1050991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377">
              <a:spcBef>
                <a:spcPts val="1000"/>
              </a:spcBef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Source: </a:t>
            </a:r>
            <a:r>
              <a:rPr lang="en-US" dirty="0" err="1"/>
              <a:t>Meropol</a:t>
            </a:r>
            <a:r>
              <a:rPr lang="en-US" dirty="0"/>
              <a:t> et al, Cancer, 2008. </a:t>
            </a:r>
            <a:r>
              <a:rPr dirty="0" err="1"/>
              <a:t>Cooperberg</a:t>
            </a:r>
            <a:r>
              <a:rPr dirty="0"/>
              <a:t> 2013</a:t>
            </a:r>
            <a:r>
              <a:rPr lang="en-US" dirty="0"/>
              <a:t>, </a:t>
            </a:r>
            <a:r>
              <a:rPr lang="en-US" dirty="0" err="1"/>
              <a:t>Sanda</a:t>
            </a:r>
            <a:r>
              <a:rPr lang="en-US" dirty="0"/>
              <a:t> MG, Dunn RL, Michalski J, et al. Quality of Life and Satisfaction with Outcome among Prostate-Cancer Survivors. March 2008:1-12.</a:t>
            </a:r>
            <a:r>
              <a:rPr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F264AA-E9EE-484B-9A0C-6B352929BA01}"/>
              </a:ext>
            </a:extLst>
          </p:cNvPr>
          <p:cNvCxnSpPr/>
          <p:nvPr/>
        </p:nvCxnSpPr>
        <p:spPr>
          <a:xfrm>
            <a:off x="6055894" y="1138687"/>
            <a:ext cx="0" cy="5141343"/>
          </a:xfrm>
          <a:prstGeom prst="line">
            <a:avLst/>
          </a:prstGeom>
          <a:noFill/>
          <a:ln w="762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1896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Imaging with Multi-Parametric MRI</a:t>
            </a:r>
          </a:p>
        </p:txBody>
      </p:sp>
      <p:pic>
        <p:nvPicPr>
          <p:cNvPr id="41989" name="Picture 24" descr="conigliopross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726" y="719068"/>
            <a:ext cx="2187578" cy="188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6" descr="ml-ke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377411" y="4534641"/>
            <a:ext cx="2200893" cy="182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7" descr="1048149adc1.0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726" y="2679418"/>
            <a:ext cx="2193285" cy="17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874542" y="1323819"/>
            <a:ext cx="19558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E4E70"/>
                </a:solidFill>
                <a:cs typeface="Verdana"/>
              </a:rPr>
              <a:t>Anatomy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cs typeface="Verdana"/>
              </a:rPr>
              <a:t>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4342" y="4970663"/>
            <a:ext cx="26162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E4E70"/>
                </a:solidFill>
                <a:cs typeface="Verdana"/>
              </a:rPr>
              <a:t>Perfusion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cs typeface="Verdana"/>
              </a:rPr>
              <a:t>(Contrast)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4142" y="3091411"/>
            <a:ext cx="32766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E4E70"/>
                </a:solidFill>
                <a:cs typeface="Verdana"/>
              </a:rPr>
              <a:t>Cellular Density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cs typeface="Verdana"/>
              </a:rPr>
              <a:t>(Diffusion)</a:t>
            </a:r>
          </a:p>
        </p:txBody>
      </p:sp>
      <p:pic>
        <p:nvPicPr>
          <p:cNvPr id="41998" name="Picture 34" descr="mr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562" y="1807257"/>
            <a:ext cx="4659610" cy="36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ight Arrow 38"/>
          <p:cNvSpPr/>
          <p:nvPr/>
        </p:nvSpPr>
        <p:spPr>
          <a:xfrm>
            <a:off x="5502868" y="3350570"/>
            <a:ext cx="931876" cy="52121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47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6"/>
          <a:stretch/>
        </p:blipFill>
        <p:spPr>
          <a:xfrm>
            <a:off x="2309268" y="1442205"/>
            <a:ext cx="7006744" cy="466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003" y="2136815"/>
            <a:ext cx="1817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MRI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59331" y="2013705"/>
            <a:ext cx="1925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Real-Time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Ultrasound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4605" y="4429684"/>
            <a:ext cx="2333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3D Model of Prostate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15300" y="4429684"/>
            <a:ext cx="26629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Histology of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Prostate Tumor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Diagnosis via MRI / Ultrasound Fusion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5045" y="6552003"/>
            <a:ext cx="4035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Helvetica" pitchFamily="2" charset="0"/>
              </a:rPr>
              <a:t>Natarajan, S, Marks L et al, </a:t>
            </a:r>
            <a:r>
              <a:rPr lang="en-US" sz="1200" i="1" dirty="0" err="1">
                <a:latin typeface="Helvetica" pitchFamily="2" charset="0"/>
              </a:rPr>
              <a:t>Urol</a:t>
            </a:r>
            <a:r>
              <a:rPr lang="en-US" sz="1200" i="1" dirty="0">
                <a:latin typeface="Helvetica" pitchFamily="2" charset="0"/>
              </a:rPr>
              <a:t> </a:t>
            </a:r>
            <a:r>
              <a:rPr lang="en-US" sz="1200" i="1" dirty="0" err="1">
                <a:latin typeface="Helvetica" pitchFamily="2" charset="0"/>
              </a:rPr>
              <a:t>Onc</a:t>
            </a:r>
            <a:r>
              <a:rPr lang="en-US" sz="1200" i="1" dirty="0">
                <a:latin typeface="Helvetica" pitchFamily="2" charset="0"/>
              </a:rPr>
              <a:t>, 29; 334-342, 2011</a:t>
            </a:r>
          </a:p>
        </p:txBody>
      </p:sp>
    </p:spTree>
    <p:extLst>
      <p:ext uri="{BB962C8B-B14F-4D97-AF65-F5344CB8AC3E}">
        <p14:creationId xmlns:p14="http://schemas.microsoft.com/office/powerpoint/2010/main" val="34142261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we’ve learned from targeted biopsy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340" y="1116283"/>
            <a:ext cx="10509918" cy="4719353"/>
          </a:xfrm>
        </p:spPr>
        <p:txBody>
          <a:bodyPr>
            <a:normAutofit/>
          </a:bodyPr>
          <a:lstStyle/>
          <a:p>
            <a:r>
              <a:rPr lang="en-US" sz="2400" dirty="0"/>
              <a:t>MR / Ultrasound fusion is accurate within ~3mm</a:t>
            </a:r>
          </a:p>
          <a:p>
            <a:r>
              <a:rPr lang="en-US" sz="2400" dirty="0"/>
              <a:t>Targeted biopsy finds more significant cancer in men with prior biopsy</a:t>
            </a:r>
          </a:p>
          <a:p>
            <a:r>
              <a:rPr lang="en-US" sz="2400" dirty="0"/>
              <a:t>Ability to biopsy the same site and same tumor months and years later</a:t>
            </a:r>
          </a:p>
          <a:p>
            <a:r>
              <a:rPr lang="en-US" sz="2400" dirty="0"/>
              <a:t>Both targeted and mapping biopsy are needed, particularly for first-time biopsy</a:t>
            </a:r>
          </a:p>
          <a:p>
            <a:r>
              <a:rPr lang="en-US" sz="2400" dirty="0"/>
              <a:t>	10-20% of prostate cancers are invisible on </a:t>
            </a:r>
            <a:r>
              <a:rPr lang="en-US" sz="2400" dirty="0" err="1"/>
              <a:t>mpMRI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69555-FF4D-234C-B222-5B7DD7A1960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340" y="3439105"/>
            <a:ext cx="9946340" cy="3032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F0ADCF-4638-0342-A6A8-A4CD0AB789B2}"/>
              </a:ext>
            </a:extLst>
          </p:cNvPr>
          <p:cNvSpPr/>
          <p:nvPr/>
        </p:nvSpPr>
        <p:spPr>
          <a:xfrm>
            <a:off x="1076982" y="6396335"/>
            <a:ext cx="1139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Kasivisvanathan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Rannikko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AS,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Borghi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M, et al. MRI-Targeted or Standard Biopsy for Prostate-Cancer Diagnosis. 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J Med. 2018;378(19):1767-1777.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Siddiqui MM,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Rais-Bahrami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Turkbey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B, et al. Comparison of MR/Ultrasound Fusion–Guided Biopsy With Ultrasound-Guided Biopsy for the Diagnosis of Prostate Cancer. JAMA. 2015;313(4):390-398</a:t>
            </a:r>
          </a:p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Filson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CP, Natarajan S, Margolis DJA, et al. Prostate cancer detection with magnetic resonance-ultrasound fusion biopsy: The role of systematic and targeted biopsies. Cancer. 2016;122(6):884-892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87F82-48AC-1C4E-80D5-956F5D9E4AB8}"/>
              </a:ext>
            </a:extLst>
          </p:cNvPr>
          <p:cNvSpPr txBox="1"/>
          <p:nvPr/>
        </p:nvSpPr>
        <p:spPr>
          <a:xfrm>
            <a:off x="1311215" y="3743864"/>
            <a:ext cx="848946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A7D57-B769-7649-9D61-F215197FB069}"/>
              </a:ext>
            </a:extLst>
          </p:cNvPr>
          <p:cNvSpPr txBox="1"/>
          <p:nvPr/>
        </p:nvSpPr>
        <p:spPr>
          <a:xfrm>
            <a:off x="4337055" y="3743864"/>
            <a:ext cx="2089326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Prio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 Biopsy Sites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4D87E-73A6-9B45-BBAD-3CA5D3B12042}"/>
              </a:ext>
            </a:extLst>
          </p:cNvPr>
          <p:cNvSpPr txBox="1"/>
          <p:nvPr/>
        </p:nvSpPr>
        <p:spPr>
          <a:xfrm>
            <a:off x="7401465" y="3743864"/>
            <a:ext cx="1328468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29413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4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9DE84-8052-364C-A32D-CCF4ADEC7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177"/>
          <a:stretch/>
        </p:blipFill>
        <p:spPr>
          <a:xfrm>
            <a:off x="427746" y="3989912"/>
            <a:ext cx="4160894" cy="23311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D622F8-F6CB-6345-9F3E-CF8A6D24B687}"/>
              </a:ext>
            </a:extLst>
          </p:cNvPr>
          <p:cNvGrpSpPr/>
          <p:nvPr/>
        </p:nvGrpSpPr>
        <p:grpSpPr>
          <a:xfrm>
            <a:off x="1910693" y="317314"/>
            <a:ext cx="2560644" cy="3470236"/>
            <a:chOff x="996012" y="2483503"/>
            <a:chExt cx="2635787" cy="3572072"/>
          </a:xfrm>
        </p:grpSpPr>
        <p:pic>
          <p:nvPicPr>
            <p:cNvPr id="7" name="Picture 6" descr="Systematic Bx.jpg">
              <a:extLst>
                <a:ext uri="{FF2B5EF4-FFF2-40B4-BE49-F238E27FC236}">
                  <a16:creationId xmlns:a16="http://schemas.microsoft.com/office/drawing/2014/main" id="{2E486B50-0166-BD40-A6D4-40011978B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5673" y="2483503"/>
              <a:ext cx="2436126" cy="2503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A6CCB5-CBC2-E749-A5A0-07DDF057212E}"/>
                </a:ext>
              </a:extLst>
            </p:cNvPr>
            <p:cNvSpPr txBox="1"/>
            <p:nvPr/>
          </p:nvSpPr>
          <p:spPr>
            <a:xfrm>
              <a:off x="996012" y="5136831"/>
              <a:ext cx="2551298" cy="918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u="sng" dirty="0">
                  <a:latin typeface="Arial"/>
                  <a:cs typeface="Arial"/>
                </a:rPr>
                <a:t>Blind</a:t>
              </a:r>
            </a:p>
            <a:p>
              <a:pPr algn="ctr"/>
              <a:r>
                <a:rPr lang="en-US" sz="2400" dirty="0">
                  <a:latin typeface="Arial"/>
                  <a:cs typeface="Arial"/>
                </a:rPr>
                <a:t>(1986 – Present)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2D21A65-DD11-8F45-963A-A7BCDDB2FD17}"/>
              </a:ext>
            </a:extLst>
          </p:cNvPr>
          <p:cNvSpPr/>
          <p:nvPr/>
        </p:nvSpPr>
        <p:spPr>
          <a:xfrm>
            <a:off x="5218290" y="4761782"/>
            <a:ext cx="1926012" cy="787396"/>
          </a:xfrm>
          <a:prstGeom prst="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C698F68-AA5D-9945-98DA-29FFC309D2B1}"/>
              </a:ext>
            </a:extLst>
          </p:cNvPr>
          <p:cNvSpPr/>
          <p:nvPr/>
        </p:nvSpPr>
        <p:spPr>
          <a:xfrm>
            <a:off x="5218290" y="1305043"/>
            <a:ext cx="1926012" cy="787396"/>
          </a:xfrm>
          <a:prstGeom prst="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F62FCC-F98B-8347-B91C-3F7E234938F5}"/>
              </a:ext>
            </a:extLst>
          </p:cNvPr>
          <p:cNvGrpSpPr/>
          <p:nvPr/>
        </p:nvGrpSpPr>
        <p:grpSpPr>
          <a:xfrm>
            <a:off x="7743597" y="252931"/>
            <a:ext cx="3243529" cy="3534619"/>
            <a:chOff x="7743597" y="252931"/>
            <a:chExt cx="3243529" cy="35346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DD29C6-2A6F-AE40-AA1C-982DD4AA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43597" y="252931"/>
              <a:ext cx="3243529" cy="2467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4EABC9-E993-AA46-9F15-678F1531C38E}"/>
                </a:ext>
              </a:extLst>
            </p:cNvPr>
            <p:cNvSpPr txBox="1"/>
            <p:nvPr/>
          </p:nvSpPr>
          <p:spPr>
            <a:xfrm>
              <a:off x="8083599" y="2894998"/>
              <a:ext cx="256352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u="sng" dirty="0">
                  <a:latin typeface="Arial"/>
                  <a:cs typeface="Arial"/>
                </a:rPr>
                <a:t>Image-Guided</a:t>
              </a:r>
            </a:p>
            <a:p>
              <a:pPr algn="ctr"/>
              <a:r>
                <a:rPr lang="en-US" sz="2400" dirty="0">
                  <a:latin typeface="Arial"/>
                  <a:cs typeface="Arial"/>
                </a:rPr>
                <a:t>(Present)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5AFBFCD-7FD1-8D49-BDCF-BC282D1F7070}"/>
              </a:ext>
            </a:extLst>
          </p:cNvPr>
          <p:cNvSpPr/>
          <p:nvPr/>
        </p:nvSpPr>
        <p:spPr>
          <a:xfrm>
            <a:off x="3236241" y="4907387"/>
            <a:ext cx="162567" cy="258792"/>
          </a:xfrm>
          <a:prstGeom prst="ellipse">
            <a:avLst/>
          </a:prstGeom>
          <a:solidFill>
            <a:srgbClr val="FFFF00"/>
          </a:solidFill>
          <a:ln w="381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829C51-7534-1942-9099-D1663D924A32}"/>
              </a:ext>
            </a:extLst>
          </p:cNvPr>
          <p:cNvGrpSpPr/>
          <p:nvPr/>
        </p:nvGrpSpPr>
        <p:grpSpPr>
          <a:xfrm>
            <a:off x="7144302" y="3961741"/>
            <a:ext cx="5047698" cy="2429860"/>
            <a:chOff x="7144302" y="3961741"/>
            <a:chExt cx="5047698" cy="24298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73580A-4C0A-BD44-B4DB-00A1CF112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135"/>
            <a:stretch/>
          </p:blipFill>
          <p:spPr>
            <a:xfrm>
              <a:off x="7144302" y="3961741"/>
              <a:ext cx="5047698" cy="242986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F3FD63-5ED9-7B41-9F30-813EBD48300D}"/>
                </a:ext>
              </a:extLst>
            </p:cNvPr>
            <p:cNvSpPr/>
            <p:nvPr/>
          </p:nvSpPr>
          <p:spPr>
            <a:xfrm>
              <a:off x="10647122" y="5047275"/>
              <a:ext cx="162567" cy="258792"/>
            </a:xfrm>
            <a:prstGeom prst="ellipse">
              <a:avLst/>
            </a:prstGeom>
            <a:solidFill>
              <a:srgbClr val="FFFF00"/>
            </a:solidFill>
            <a:ln w="381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3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D808-8822-D845-B7DE-A70D8017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Focal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4EAA-D22E-424F-872A-C6432C60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4163" cy="4351338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Targeted </a:t>
            </a:r>
            <a:r>
              <a:rPr lang="en-US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(image-guided)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treatment of prostate cancer that avoids or reduces impact to critical structures</a:t>
            </a: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2BA19-8C4D-E645-936B-C57FAC8AF202}"/>
              </a:ext>
            </a:extLst>
          </p:cNvPr>
          <p:cNvSpPr/>
          <p:nvPr/>
        </p:nvSpPr>
        <p:spPr>
          <a:xfrm>
            <a:off x="2784918" y="4910484"/>
            <a:ext cx="6620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“A male lumpectomy”</a:t>
            </a:r>
          </a:p>
        </p:txBody>
      </p:sp>
    </p:spTree>
    <p:extLst>
      <p:ext uri="{BB962C8B-B14F-4D97-AF65-F5344CB8AC3E}">
        <p14:creationId xmlns:p14="http://schemas.microsoft.com/office/powerpoint/2010/main" val="17132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91" y="529272"/>
            <a:ext cx="10855897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Many Choices with Energy Source</a:t>
            </a:r>
          </a:p>
        </p:txBody>
      </p:sp>
      <p:pic>
        <p:nvPicPr>
          <p:cNvPr id="3" name="Picture 2" descr="Screen Shot 2017-04-25 at 9.15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960" y="1383862"/>
            <a:ext cx="9244200" cy="5376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50" y="1072851"/>
            <a:ext cx="2718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Intensity Focused Ultrasound (HIFU)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4300" y="1134342"/>
            <a:ext cx="271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Cryotherapy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6060" y="1057027"/>
            <a:ext cx="271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Photodynamic Therapy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2943" y="1155852"/>
            <a:ext cx="271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Focal Laser Ablation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7663" y="4362827"/>
            <a:ext cx="271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68266" y="3979448"/>
            <a:ext cx="271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Irreversible Electroporation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12690" y="4038871"/>
            <a:ext cx="271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Radiofrequency Ablation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C19B5-4C4D-2D4B-B45D-A65C06AA9092}"/>
              </a:ext>
            </a:extLst>
          </p:cNvPr>
          <p:cNvSpPr/>
          <p:nvPr/>
        </p:nvSpPr>
        <p:spPr>
          <a:xfrm>
            <a:off x="230394" y="6573559"/>
            <a:ext cx="12364171" cy="25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Valerio M,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Cerantola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Eggener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SE, et al. New and Established Technology in Focal Ablation of the Prostate: A Systematic Review. European Urology. 2017;71(1):17-34.</a:t>
            </a:r>
          </a:p>
        </p:txBody>
      </p:sp>
    </p:spTree>
    <p:extLst>
      <p:ext uri="{BB962C8B-B14F-4D97-AF65-F5344CB8AC3E}">
        <p14:creationId xmlns:p14="http://schemas.microsoft.com/office/powerpoint/2010/main" val="24588375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69F7-8C71-D04F-91C2-DA32B0A0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91" y="488053"/>
            <a:ext cx="11667109" cy="470186"/>
          </a:xfrm>
        </p:spPr>
        <p:txBody>
          <a:bodyPr>
            <a:normAutofit fontScale="90000"/>
          </a:bodyPr>
          <a:lstStyle/>
          <a:p>
            <a:r>
              <a:rPr lang="en-US" dirty="0"/>
              <a:t>Near and Intermediate-term Outcomes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64CD6-A0CE-8E4A-8447-E741AD47EDCE}"/>
              </a:ext>
            </a:extLst>
          </p:cNvPr>
          <p:cNvSpPr/>
          <p:nvPr/>
        </p:nvSpPr>
        <p:spPr>
          <a:xfrm>
            <a:off x="1374598" y="1025755"/>
            <a:ext cx="10961176" cy="400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studies, 3230 patients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83.3-100% retained leak-free continence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81.5-100% retained sexual potency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55-85% intermediate-term cancer control (any Gleason)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87-100% intermediate-term cancer control (Gleason 7+)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248B1-22F1-F94A-8452-B5AFD1B6FF9B}"/>
              </a:ext>
            </a:extLst>
          </p:cNvPr>
          <p:cNvSpPr/>
          <p:nvPr/>
        </p:nvSpPr>
        <p:spPr>
          <a:xfrm>
            <a:off x="350958" y="5208390"/>
            <a:ext cx="10857781" cy="1679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Ward JF, Jones JS. Focal cryotherapy for localized prostate cancer: a report from the national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On-Line Database (COLD) Registry. BJU International. 2011;109(11):1648-1654.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Barqawi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Al, Huebner E,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Krughoff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K, O'Donnell CI. Prospective Outcome Analysis of the Safety and Efficacy of Partial and Complete Cryoablation in Organ- confined Prostate Cancer. URL. 2018;112:126-131.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Ahmed HU, Dickinson L,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Charman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S, et al. Focal Ablation Targeted to the Index Lesion in Multifocal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Prostate Cancer: a Prospective Development Study. European Urology. 2015;68(6):927-936. 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Chao B,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Llukani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Lepor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H. Two-year Outcomes Following Focal Laser Ablation of Localized Prostate Cancer. European Urology Oncology. 2018;1(2):129-133.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Valerio M,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Cerantola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Eggener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SE, et al. New and Established Technology in Focal Ablation of the Prostate: A Systematic Review. European Urology. 2017;71(1):17-34.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B2C96-0B99-FC45-8F4F-021CB3AD33EE}"/>
              </a:ext>
            </a:extLst>
          </p:cNvPr>
          <p:cNvSpPr txBox="1"/>
          <p:nvPr/>
        </p:nvSpPr>
        <p:spPr>
          <a:xfrm>
            <a:off x="224287" y="4960425"/>
            <a:ext cx="115031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095931002"/>
      </p:ext>
    </p:extLst>
  </p:cSld>
  <p:clrMapOvr>
    <a:masterClrMapping/>
  </p:clrMapOvr>
</p:sld>
</file>

<file path=ppt/theme/theme1.xml><?xml version="1.0" encoding="utf-8"?>
<a:theme xmlns:a="http://schemas.openxmlformats.org/drawingml/2006/main" name="AvendaHealth_Template">
  <a:themeElements>
    <a:clrScheme name="AvendaHealth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9A7E0"/>
      </a:accent1>
      <a:accent2>
        <a:srgbClr val="ED7D31"/>
      </a:accent2>
      <a:accent3>
        <a:srgbClr val="C6C6C6"/>
      </a:accent3>
      <a:accent4>
        <a:srgbClr val="FFC000"/>
      </a:accent4>
      <a:accent5>
        <a:srgbClr val="D1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AvendaHealth_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vendaHealth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vendaHealth_Template">
  <a:themeElements>
    <a:clrScheme name="AvendaHealth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9A7E0"/>
      </a:accent1>
      <a:accent2>
        <a:srgbClr val="ED7D31"/>
      </a:accent2>
      <a:accent3>
        <a:srgbClr val="C6C6C6"/>
      </a:accent3>
      <a:accent4>
        <a:srgbClr val="FFC000"/>
      </a:accent4>
      <a:accent5>
        <a:srgbClr val="D1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AvendaHealth_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vendaHealth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5748</TotalTime>
  <Words>1041</Words>
  <Application>Microsoft Macintosh PowerPoint</Application>
  <PresentationFormat>Widescreen</PresentationFormat>
  <Paragraphs>137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AdvOT863180fb</vt:lpstr>
      <vt:lpstr>AdvOT863180fb+fb</vt:lpstr>
      <vt:lpstr>Arial</vt:lpstr>
      <vt:lpstr>Avenir Book</vt:lpstr>
      <vt:lpstr>Calibri</vt:lpstr>
      <vt:lpstr>Courier New</vt:lpstr>
      <vt:lpstr>Franklin Gothic Book</vt:lpstr>
      <vt:lpstr>Helvetica</vt:lpstr>
      <vt:lpstr>Helvetica Neue</vt:lpstr>
      <vt:lpstr>Verdana</vt:lpstr>
      <vt:lpstr>AvendaHealth_Template</vt:lpstr>
      <vt:lpstr>Patient-specific Treatment of Prostate Cancer </vt:lpstr>
      <vt:lpstr>Prostate Cancer Treatment Choices (simplified)</vt:lpstr>
      <vt:lpstr>Imaging with Multi-Parametric MRI</vt:lpstr>
      <vt:lpstr>Diagnosis via MRI / Ultrasound Fusion</vt:lpstr>
      <vt:lpstr>What we’ve learned from targeted biopsy</vt:lpstr>
      <vt:lpstr>PowerPoint Presentation</vt:lpstr>
      <vt:lpstr>What is Focal Therapy?</vt:lpstr>
      <vt:lpstr>Many Choices with Energy Source</vt:lpstr>
      <vt:lpstr>Near and Intermediate-term Outcomes</vt:lpstr>
      <vt:lpstr>5-year multi-site study of Focal Therapy (n=625)</vt:lpstr>
      <vt:lpstr>Who is Eligible?</vt:lpstr>
      <vt:lpstr>Where to Target?</vt:lpstr>
      <vt:lpstr>How Much to Treat?</vt:lpstr>
      <vt:lpstr>PowerPoint Presentation</vt:lpstr>
      <vt:lpstr>Phase I Safety Trial (10 patients @ UCLA)</vt:lpstr>
      <vt:lpstr>Office-based Focal Laser Ablation – Patient Example</vt:lpstr>
      <vt:lpstr>Moving towards image-guided management of PCa</vt:lpstr>
      <vt:lpstr>Key Challenges</vt:lpstr>
      <vt:lpstr>Numerous clinical trials actively recruiting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Patient-Specific Cancer Treatment that preserves quality of life</dc:title>
  <cp:lastModifiedBy>S N</cp:lastModifiedBy>
  <cp:revision>196</cp:revision>
  <cp:lastPrinted>2018-10-02T00:22:29Z</cp:lastPrinted>
  <dcterms:modified xsi:type="dcterms:W3CDTF">2018-10-13T16:15:28Z</dcterms:modified>
</cp:coreProperties>
</file>