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70" r:id="rId4"/>
    <p:sldId id="271" r:id="rId5"/>
    <p:sldId id="272" r:id="rId6"/>
    <p:sldId id="259" r:id="rId7"/>
    <p:sldId id="260" r:id="rId8"/>
    <p:sldId id="261" r:id="rId9"/>
    <p:sldId id="262" r:id="rId10"/>
    <p:sldId id="273" r:id="rId11"/>
    <p:sldId id="263" r:id="rId12"/>
    <p:sldId id="274" r:id="rId13"/>
    <p:sldId id="265" r:id="rId14"/>
    <p:sldId id="266" r:id="rId15"/>
    <p:sldId id="268" r:id="rId16"/>
    <p:sldId id="27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48D"/>
    <a:srgbClr val="0017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6EBE1B-E061-494D-886D-681F79E8692E}" v="1342" dt="2018-08-30T23:25:12.0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0756" autoAdjust="0"/>
  </p:normalViewPr>
  <p:slideViewPr>
    <p:cSldViewPr snapToGrid="0">
      <p:cViewPr varScale="1">
        <p:scale>
          <a:sx n="89" d="100"/>
          <a:sy n="89" d="100"/>
        </p:scale>
        <p:origin x="374"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D8E3D3-2A6E-4B43-995C-ACC9D12C0155}"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1A4C5BE3-2741-4F61-9D3A-8DC919957636}">
      <dgm:prSet phldrT="[Text]" custT="1"/>
      <dgm:spPr>
        <a:solidFill>
          <a:srgbClr val="00171F"/>
        </a:solidFill>
      </dgm:spPr>
      <dgm:t>
        <a:bodyPr/>
        <a:lstStyle/>
        <a:p>
          <a:r>
            <a:rPr lang="en-US" sz="1800" u="sng" dirty="0"/>
            <a:t>Risks &amp; Side Effects</a:t>
          </a:r>
        </a:p>
      </dgm:t>
    </dgm:pt>
    <dgm:pt modelId="{7676AC47-6DD6-44D7-B010-482BF546A487}" type="parTrans" cxnId="{0A01476B-1AB7-4D9B-9C57-DB127478664B}">
      <dgm:prSet/>
      <dgm:spPr/>
      <dgm:t>
        <a:bodyPr/>
        <a:lstStyle/>
        <a:p>
          <a:endParaRPr lang="en-US"/>
        </a:p>
      </dgm:t>
    </dgm:pt>
    <dgm:pt modelId="{39663F43-69C3-45CF-913E-636587639CD3}" type="sibTrans" cxnId="{0A01476B-1AB7-4D9B-9C57-DB127478664B}">
      <dgm:prSet/>
      <dgm:spPr/>
      <dgm:t>
        <a:bodyPr/>
        <a:lstStyle/>
        <a:p>
          <a:endParaRPr lang="en-US"/>
        </a:p>
      </dgm:t>
    </dgm:pt>
    <dgm:pt modelId="{4DB32CFD-71CA-4240-91CE-626770A1E1AF}">
      <dgm:prSet phldrT="[Text]"/>
      <dgm:spPr>
        <a:blipFill dpi="0" rotWithShape="0">
          <a:blip xmlns:r="http://schemas.openxmlformats.org/officeDocument/2006/relationships" r:embed="rId1"/>
          <a:srcRect/>
          <a:stretch>
            <a:fillRect/>
          </a:stretch>
        </a:blipFill>
      </dgm:spPr>
      <dgm:t>
        <a:bodyPr/>
        <a:lstStyle/>
        <a:p>
          <a:r>
            <a:rPr lang="en-US" b="1" u="sng" dirty="0"/>
            <a:t>Radiation Therapy</a:t>
          </a:r>
        </a:p>
      </dgm:t>
    </dgm:pt>
    <dgm:pt modelId="{4FD24CFD-7558-41FF-94E9-60B2DFEEAE8F}" type="parTrans" cxnId="{45B222D6-24F2-49F3-8485-8045C0B5AC02}">
      <dgm:prSet/>
      <dgm:spPr/>
      <dgm:t>
        <a:bodyPr/>
        <a:lstStyle/>
        <a:p>
          <a:endParaRPr lang="en-US"/>
        </a:p>
      </dgm:t>
    </dgm:pt>
    <dgm:pt modelId="{45BD1814-5F90-4472-9309-05B7AE837485}" type="sibTrans" cxnId="{45B222D6-24F2-49F3-8485-8045C0B5AC02}">
      <dgm:prSet/>
      <dgm:spPr>
        <a:solidFill>
          <a:schemeClr val="accent4">
            <a:lumMod val="50000"/>
          </a:schemeClr>
        </a:solidFill>
      </dgm:spPr>
      <dgm:t>
        <a:bodyPr/>
        <a:lstStyle/>
        <a:p>
          <a:endParaRPr lang="en-US"/>
        </a:p>
      </dgm:t>
    </dgm:pt>
    <dgm:pt modelId="{A2CBF252-D386-412E-9839-7FE2FD9BEA15}">
      <dgm:prSet phldrT="[Text]"/>
      <dgm:spPr>
        <a:blipFill dpi="0" rotWithShape="0">
          <a:blip xmlns:r="http://schemas.openxmlformats.org/officeDocument/2006/relationships" r:embed="rId2"/>
          <a:srcRect/>
          <a:stretch>
            <a:fillRect/>
          </a:stretch>
        </a:blipFill>
      </dgm:spPr>
      <dgm:t>
        <a:bodyPr/>
        <a:lstStyle/>
        <a:p>
          <a:r>
            <a:rPr lang="en-US" b="1" u="sng" dirty="0"/>
            <a:t>Active Surveillance</a:t>
          </a:r>
        </a:p>
      </dgm:t>
    </dgm:pt>
    <dgm:pt modelId="{9FA5F4AB-D7D6-4734-B352-43EF97AC4AD5}" type="parTrans" cxnId="{EA73D535-F7E9-43FF-BFD4-3086560EBBF1}">
      <dgm:prSet/>
      <dgm:spPr/>
      <dgm:t>
        <a:bodyPr/>
        <a:lstStyle/>
        <a:p>
          <a:endParaRPr lang="en-US"/>
        </a:p>
      </dgm:t>
    </dgm:pt>
    <dgm:pt modelId="{16D683B4-5AEA-49F1-A2CC-1DCFEAE48EB6}" type="sibTrans" cxnId="{EA73D535-F7E9-43FF-BFD4-3086560EBBF1}">
      <dgm:prSet/>
      <dgm:spPr>
        <a:solidFill>
          <a:schemeClr val="accent4">
            <a:lumMod val="50000"/>
          </a:schemeClr>
        </a:solidFill>
      </dgm:spPr>
      <dgm:t>
        <a:bodyPr/>
        <a:lstStyle/>
        <a:p>
          <a:endParaRPr lang="en-US"/>
        </a:p>
      </dgm:t>
    </dgm:pt>
    <dgm:pt modelId="{34FC98A0-7BD2-4886-93A5-BB7AE0FD2503}">
      <dgm:prSet phldrT="[Text]"/>
      <dgm:spPr>
        <a:blipFill dpi="0" rotWithShape="0">
          <a:blip xmlns:r="http://schemas.openxmlformats.org/officeDocument/2006/relationships" r:embed="rId3"/>
          <a:srcRect/>
          <a:stretch>
            <a:fillRect/>
          </a:stretch>
        </a:blipFill>
      </dgm:spPr>
      <dgm:t>
        <a:bodyPr/>
        <a:lstStyle/>
        <a:p>
          <a:r>
            <a:rPr lang="en-US" b="1" u="sng" dirty="0"/>
            <a:t>Surgery</a:t>
          </a:r>
        </a:p>
      </dgm:t>
    </dgm:pt>
    <dgm:pt modelId="{BAD48E76-6DCF-41EE-9334-E34001C52F28}" type="parTrans" cxnId="{FC8D3640-F5FD-4C9B-95D4-F9037966CF80}">
      <dgm:prSet/>
      <dgm:spPr/>
      <dgm:t>
        <a:bodyPr/>
        <a:lstStyle/>
        <a:p>
          <a:endParaRPr lang="en-US"/>
        </a:p>
      </dgm:t>
    </dgm:pt>
    <dgm:pt modelId="{975C336C-BA00-4E37-BEC1-9BDD3216FA51}" type="sibTrans" cxnId="{FC8D3640-F5FD-4C9B-95D4-F9037966CF80}">
      <dgm:prSet/>
      <dgm:spPr>
        <a:solidFill>
          <a:schemeClr val="accent4">
            <a:lumMod val="50000"/>
          </a:schemeClr>
        </a:solidFill>
      </dgm:spPr>
      <dgm:t>
        <a:bodyPr/>
        <a:lstStyle/>
        <a:p>
          <a:endParaRPr lang="en-US"/>
        </a:p>
      </dgm:t>
    </dgm:pt>
    <dgm:pt modelId="{3812DCA0-448B-4046-9D6D-DF406BDD7356}" type="pres">
      <dgm:prSet presAssocID="{87D8E3D3-2A6E-4B43-995C-ACC9D12C0155}" presName="Name0" presStyleCnt="0">
        <dgm:presLayoutVars>
          <dgm:chMax val="1"/>
          <dgm:dir/>
          <dgm:animLvl val="ctr"/>
          <dgm:resizeHandles val="exact"/>
        </dgm:presLayoutVars>
      </dgm:prSet>
      <dgm:spPr/>
    </dgm:pt>
    <dgm:pt modelId="{F2B5FFB2-FBE6-4E98-9F57-294C32C13E01}" type="pres">
      <dgm:prSet presAssocID="{1A4C5BE3-2741-4F61-9D3A-8DC919957636}" presName="centerShape" presStyleLbl="node0" presStyleIdx="0" presStyleCnt="1" custScaleX="87505" custScaleY="87043"/>
      <dgm:spPr/>
    </dgm:pt>
    <dgm:pt modelId="{34429E5C-C5A3-48FC-A819-286088617269}" type="pres">
      <dgm:prSet presAssocID="{4DB32CFD-71CA-4240-91CE-626770A1E1AF}" presName="node" presStyleLbl="node1" presStyleIdx="0" presStyleCnt="3" custScaleX="144405" custScaleY="151879">
        <dgm:presLayoutVars>
          <dgm:bulletEnabled val="1"/>
        </dgm:presLayoutVars>
      </dgm:prSet>
      <dgm:spPr/>
    </dgm:pt>
    <dgm:pt modelId="{7D87B608-A05E-413C-98EB-23039C88F665}" type="pres">
      <dgm:prSet presAssocID="{4DB32CFD-71CA-4240-91CE-626770A1E1AF}" presName="dummy" presStyleCnt="0"/>
      <dgm:spPr/>
    </dgm:pt>
    <dgm:pt modelId="{ECC25F7E-7DF8-45E6-B2BA-64B15FF58705}" type="pres">
      <dgm:prSet presAssocID="{45BD1814-5F90-4472-9309-05B7AE837485}" presName="sibTrans" presStyleLbl="sibTrans2D1" presStyleIdx="0" presStyleCnt="3"/>
      <dgm:spPr/>
    </dgm:pt>
    <dgm:pt modelId="{21243F15-5C33-4D32-8DC9-A7A77A8747A1}" type="pres">
      <dgm:prSet presAssocID="{A2CBF252-D386-412E-9839-7FE2FD9BEA15}" presName="node" presStyleLbl="node1" presStyleIdx="1" presStyleCnt="3" custScaleX="144405" custScaleY="151879">
        <dgm:presLayoutVars>
          <dgm:bulletEnabled val="1"/>
        </dgm:presLayoutVars>
      </dgm:prSet>
      <dgm:spPr/>
    </dgm:pt>
    <dgm:pt modelId="{F8373EF6-1CED-46A3-8C50-397F0BC8B904}" type="pres">
      <dgm:prSet presAssocID="{A2CBF252-D386-412E-9839-7FE2FD9BEA15}" presName="dummy" presStyleCnt="0"/>
      <dgm:spPr/>
    </dgm:pt>
    <dgm:pt modelId="{DE348EF5-CDDF-434B-B1E7-D291BC87A6C3}" type="pres">
      <dgm:prSet presAssocID="{16D683B4-5AEA-49F1-A2CC-1DCFEAE48EB6}" presName="sibTrans" presStyleLbl="sibTrans2D1" presStyleIdx="1" presStyleCnt="3"/>
      <dgm:spPr/>
    </dgm:pt>
    <dgm:pt modelId="{87C2EE13-6046-4683-AF72-3261DB0BA168}" type="pres">
      <dgm:prSet presAssocID="{34FC98A0-7BD2-4886-93A5-BB7AE0FD2503}" presName="node" presStyleLbl="node1" presStyleIdx="2" presStyleCnt="3" custScaleX="144405" custScaleY="151879">
        <dgm:presLayoutVars>
          <dgm:bulletEnabled val="1"/>
        </dgm:presLayoutVars>
      </dgm:prSet>
      <dgm:spPr/>
    </dgm:pt>
    <dgm:pt modelId="{F778160D-2A43-4942-B0A6-5D633B65DF0A}" type="pres">
      <dgm:prSet presAssocID="{34FC98A0-7BD2-4886-93A5-BB7AE0FD2503}" presName="dummy" presStyleCnt="0"/>
      <dgm:spPr/>
    </dgm:pt>
    <dgm:pt modelId="{17BC5F46-F4D4-4868-9111-C8B07C0E39DE}" type="pres">
      <dgm:prSet presAssocID="{975C336C-BA00-4E37-BEC1-9BDD3216FA51}" presName="sibTrans" presStyleLbl="sibTrans2D1" presStyleIdx="2" presStyleCnt="3"/>
      <dgm:spPr/>
    </dgm:pt>
  </dgm:ptLst>
  <dgm:cxnLst>
    <dgm:cxn modelId="{8C76032C-4508-49DD-A06C-CB0DEC5E92EA}" type="presOf" srcId="{A2CBF252-D386-412E-9839-7FE2FD9BEA15}" destId="{21243F15-5C33-4D32-8DC9-A7A77A8747A1}" srcOrd="0" destOrd="0" presId="urn:microsoft.com/office/officeart/2005/8/layout/radial6"/>
    <dgm:cxn modelId="{EA73D535-F7E9-43FF-BFD4-3086560EBBF1}" srcId="{1A4C5BE3-2741-4F61-9D3A-8DC919957636}" destId="{A2CBF252-D386-412E-9839-7FE2FD9BEA15}" srcOrd="1" destOrd="0" parTransId="{9FA5F4AB-D7D6-4734-B352-43EF97AC4AD5}" sibTransId="{16D683B4-5AEA-49F1-A2CC-1DCFEAE48EB6}"/>
    <dgm:cxn modelId="{FC8D3640-F5FD-4C9B-95D4-F9037966CF80}" srcId="{1A4C5BE3-2741-4F61-9D3A-8DC919957636}" destId="{34FC98A0-7BD2-4886-93A5-BB7AE0FD2503}" srcOrd="2" destOrd="0" parTransId="{BAD48E76-6DCF-41EE-9334-E34001C52F28}" sibTransId="{975C336C-BA00-4E37-BEC1-9BDD3216FA51}"/>
    <dgm:cxn modelId="{023A935C-80AC-41D9-9318-EA9A88768AB9}" type="presOf" srcId="{87D8E3D3-2A6E-4B43-995C-ACC9D12C0155}" destId="{3812DCA0-448B-4046-9D6D-DF406BDD7356}" srcOrd="0" destOrd="0" presId="urn:microsoft.com/office/officeart/2005/8/layout/radial6"/>
    <dgm:cxn modelId="{0A01476B-1AB7-4D9B-9C57-DB127478664B}" srcId="{87D8E3D3-2A6E-4B43-995C-ACC9D12C0155}" destId="{1A4C5BE3-2741-4F61-9D3A-8DC919957636}" srcOrd="0" destOrd="0" parTransId="{7676AC47-6DD6-44D7-B010-482BF546A487}" sibTransId="{39663F43-69C3-45CF-913E-636587639CD3}"/>
    <dgm:cxn modelId="{851A0778-49DD-4A0A-AD3A-1EEDEB118B11}" type="presOf" srcId="{4DB32CFD-71CA-4240-91CE-626770A1E1AF}" destId="{34429E5C-C5A3-48FC-A819-286088617269}" srcOrd="0" destOrd="0" presId="urn:microsoft.com/office/officeart/2005/8/layout/radial6"/>
    <dgm:cxn modelId="{6FD8928F-34FC-4CA9-A4AB-53B437A408B4}" type="presOf" srcId="{45BD1814-5F90-4472-9309-05B7AE837485}" destId="{ECC25F7E-7DF8-45E6-B2BA-64B15FF58705}" srcOrd="0" destOrd="0" presId="urn:microsoft.com/office/officeart/2005/8/layout/radial6"/>
    <dgm:cxn modelId="{5F6B319A-C1FE-497D-866C-5D8E51A855C0}" type="presOf" srcId="{1A4C5BE3-2741-4F61-9D3A-8DC919957636}" destId="{F2B5FFB2-FBE6-4E98-9F57-294C32C13E01}" srcOrd="0" destOrd="0" presId="urn:microsoft.com/office/officeart/2005/8/layout/radial6"/>
    <dgm:cxn modelId="{706DF1C6-EAF1-4436-A6D3-68889152E994}" type="presOf" srcId="{16D683B4-5AEA-49F1-A2CC-1DCFEAE48EB6}" destId="{DE348EF5-CDDF-434B-B1E7-D291BC87A6C3}" srcOrd="0" destOrd="0" presId="urn:microsoft.com/office/officeart/2005/8/layout/radial6"/>
    <dgm:cxn modelId="{45B222D6-24F2-49F3-8485-8045C0B5AC02}" srcId="{1A4C5BE3-2741-4F61-9D3A-8DC919957636}" destId="{4DB32CFD-71CA-4240-91CE-626770A1E1AF}" srcOrd="0" destOrd="0" parTransId="{4FD24CFD-7558-41FF-94E9-60B2DFEEAE8F}" sibTransId="{45BD1814-5F90-4472-9309-05B7AE837485}"/>
    <dgm:cxn modelId="{89C6B5DC-B8FC-4479-AB1A-37BE8E7527BF}" type="presOf" srcId="{34FC98A0-7BD2-4886-93A5-BB7AE0FD2503}" destId="{87C2EE13-6046-4683-AF72-3261DB0BA168}" srcOrd="0" destOrd="0" presId="urn:microsoft.com/office/officeart/2005/8/layout/radial6"/>
    <dgm:cxn modelId="{C1473AE0-7EC6-472D-81EC-DB154A6343E9}" type="presOf" srcId="{975C336C-BA00-4E37-BEC1-9BDD3216FA51}" destId="{17BC5F46-F4D4-4868-9111-C8B07C0E39DE}" srcOrd="0" destOrd="0" presId="urn:microsoft.com/office/officeart/2005/8/layout/radial6"/>
    <dgm:cxn modelId="{7B0B0E43-D268-475C-9664-08A0F9DAC05D}" type="presParOf" srcId="{3812DCA0-448B-4046-9D6D-DF406BDD7356}" destId="{F2B5FFB2-FBE6-4E98-9F57-294C32C13E01}" srcOrd="0" destOrd="0" presId="urn:microsoft.com/office/officeart/2005/8/layout/radial6"/>
    <dgm:cxn modelId="{6CD33050-F00C-41A0-832C-5658E9D31B6C}" type="presParOf" srcId="{3812DCA0-448B-4046-9D6D-DF406BDD7356}" destId="{34429E5C-C5A3-48FC-A819-286088617269}" srcOrd="1" destOrd="0" presId="urn:microsoft.com/office/officeart/2005/8/layout/radial6"/>
    <dgm:cxn modelId="{C2005B1F-1C36-444D-9368-217AA8281A48}" type="presParOf" srcId="{3812DCA0-448B-4046-9D6D-DF406BDD7356}" destId="{7D87B608-A05E-413C-98EB-23039C88F665}" srcOrd="2" destOrd="0" presId="urn:microsoft.com/office/officeart/2005/8/layout/radial6"/>
    <dgm:cxn modelId="{0D40CF86-9E2F-477E-9A49-4430065574B7}" type="presParOf" srcId="{3812DCA0-448B-4046-9D6D-DF406BDD7356}" destId="{ECC25F7E-7DF8-45E6-B2BA-64B15FF58705}" srcOrd="3" destOrd="0" presId="urn:microsoft.com/office/officeart/2005/8/layout/radial6"/>
    <dgm:cxn modelId="{8E8ECCAE-BD72-438F-B62D-AFBE2E0A955C}" type="presParOf" srcId="{3812DCA0-448B-4046-9D6D-DF406BDD7356}" destId="{21243F15-5C33-4D32-8DC9-A7A77A8747A1}" srcOrd="4" destOrd="0" presId="urn:microsoft.com/office/officeart/2005/8/layout/radial6"/>
    <dgm:cxn modelId="{E2C2A3CE-4216-43D3-9AA4-56D5230FF767}" type="presParOf" srcId="{3812DCA0-448B-4046-9D6D-DF406BDD7356}" destId="{F8373EF6-1CED-46A3-8C50-397F0BC8B904}" srcOrd="5" destOrd="0" presId="urn:microsoft.com/office/officeart/2005/8/layout/radial6"/>
    <dgm:cxn modelId="{CC68E9DD-90EC-4757-A576-5C77D2FF370E}" type="presParOf" srcId="{3812DCA0-448B-4046-9D6D-DF406BDD7356}" destId="{DE348EF5-CDDF-434B-B1E7-D291BC87A6C3}" srcOrd="6" destOrd="0" presId="urn:microsoft.com/office/officeart/2005/8/layout/radial6"/>
    <dgm:cxn modelId="{9B3CC880-E48D-4E36-8098-2D5128C57AE6}" type="presParOf" srcId="{3812DCA0-448B-4046-9D6D-DF406BDD7356}" destId="{87C2EE13-6046-4683-AF72-3261DB0BA168}" srcOrd="7" destOrd="0" presId="urn:microsoft.com/office/officeart/2005/8/layout/radial6"/>
    <dgm:cxn modelId="{3061B0A6-E872-4A32-AB3F-9C691DAE0F5E}" type="presParOf" srcId="{3812DCA0-448B-4046-9D6D-DF406BDD7356}" destId="{F778160D-2A43-4942-B0A6-5D633B65DF0A}" srcOrd="8" destOrd="0" presId="urn:microsoft.com/office/officeart/2005/8/layout/radial6"/>
    <dgm:cxn modelId="{06069A44-FB8B-423A-8579-BD3788E8E771}" type="presParOf" srcId="{3812DCA0-448B-4046-9D6D-DF406BDD7356}" destId="{17BC5F46-F4D4-4868-9111-C8B07C0E39DE}"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D8E3D3-2A6E-4B43-995C-ACC9D12C0155}"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1A4C5BE3-2741-4F61-9D3A-8DC919957636}">
      <dgm:prSet phldrT="[Text]" custT="1"/>
      <dgm:spPr>
        <a:solidFill>
          <a:srgbClr val="00171F"/>
        </a:solidFill>
      </dgm:spPr>
      <dgm:t>
        <a:bodyPr/>
        <a:lstStyle/>
        <a:p>
          <a:r>
            <a:rPr lang="en-US" sz="1800" u="sng" dirty="0"/>
            <a:t>Risks &amp; Side Effects</a:t>
          </a:r>
        </a:p>
      </dgm:t>
    </dgm:pt>
    <dgm:pt modelId="{7676AC47-6DD6-44D7-B010-482BF546A487}" type="parTrans" cxnId="{0A01476B-1AB7-4D9B-9C57-DB127478664B}">
      <dgm:prSet/>
      <dgm:spPr/>
      <dgm:t>
        <a:bodyPr/>
        <a:lstStyle/>
        <a:p>
          <a:endParaRPr lang="en-US"/>
        </a:p>
      </dgm:t>
    </dgm:pt>
    <dgm:pt modelId="{39663F43-69C3-45CF-913E-636587639CD3}" type="sibTrans" cxnId="{0A01476B-1AB7-4D9B-9C57-DB127478664B}">
      <dgm:prSet/>
      <dgm:spPr/>
      <dgm:t>
        <a:bodyPr/>
        <a:lstStyle/>
        <a:p>
          <a:endParaRPr lang="en-US"/>
        </a:p>
      </dgm:t>
    </dgm:pt>
    <dgm:pt modelId="{4DB32CFD-71CA-4240-91CE-626770A1E1AF}">
      <dgm:prSet phldrT="[Text]"/>
      <dgm:spPr>
        <a:blipFill dpi="0" rotWithShape="0">
          <a:blip xmlns:r="http://schemas.openxmlformats.org/officeDocument/2006/relationships" r:embed="rId1"/>
          <a:srcRect/>
          <a:stretch>
            <a:fillRect/>
          </a:stretch>
        </a:blipFill>
      </dgm:spPr>
      <dgm:t>
        <a:bodyPr/>
        <a:lstStyle/>
        <a:p>
          <a:r>
            <a:rPr lang="en-US" b="1" u="sng" dirty="0"/>
            <a:t>Radiation Therapy</a:t>
          </a:r>
        </a:p>
      </dgm:t>
    </dgm:pt>
    <dgm:pt modelId="{4FD24CFD-7558-41FF-94E9-60B2DFEEAE8F}" type="parTrans" cxnId="{45B222D6-24F2-49F3-8485-8045C0B5AC02}">
      <dgm:prSet/>
      <dgm:spPr/>
      <dgm:t>
        <a:bodyPr/>
        <a:lstStyle/>
        <a:p>
          <a:endParaRPr lang="en-US"/>
        </a:p>
      </dgm:t>
    </dgm:pt>
    <dgm:pt modelId="{45BD1814-5F90-4472-9309-05B7AE837485}" type="sibTrans" cxnId="{45B222D6-24F2-49F3-8485-8045C0B5AC02}">
      <dgm:prSet/>
      <dgm:spPr>
        <a:solidFill>
          <a:schemeClr val="accent4">
            <a:lumMod val="50000"/>
          </a:schemeClr>
        </a:solidFill>
      </dgm:spPr>
      <dgm:t>
        <a:bodyPr/>
        <a:lstStyle/>
        <a:p>
          <a:endParaRPr lang="en-US"/>
        </a:p>
      </dgm:t>
    </dgm:pt>
    <dgm:pt modelId="{A2CBF252-D386-412E-9839-7FE2FD9BEA15}">
      <dgm:prSet phldrT="[Text]"/>
      <dgm:spPr>
        <a:blipFill dpi="0" rotWithShape="0">
          <a:blip xmlns:r="http://schemas.openxmlformats.org/officeDocument/2006/relationships" r:embed="rId2"/>
          <a:srcRect/>
          <a:stretch>
            <a:fillRect/>
          </a:stretch>
        </a:blipFill>
      </dgm:spPr>
      <dgm:t>
        <a:bodyPr/>
        <a:lstStyle/>
        <a:p>
          <a:r>
            <a:rPr lang="en-US" b="1" u="sng" dirty="0"/>
            <a:t>Active Surveillance</a:t>
          </a:r>
        </a:p>
      </dgm:t>
    </dgm:pt>
    <dgm:pt modelId="{9FA5F4AB-D7D6-4734-B352-43EF97AC4AD5}" type="parTrans" cxnId="{EA73D535-F7E9-43FF-BFD4-3086560EBBF1}">
      <dgm:prSet/>
      <dgm:spPr/>
      <dgm:t>
        <a:bodyPr/>
        <a:lstStyle/>
        <a:p>
          <a:endParaRPr lang="en-US"/>
        </a:p>
      </dgm:t>
    </dgm:pt>
    <dgm:pt modelId="{16D683B4-5AEA-49F1-A2CC-1DCFEAE48EB6}" type="sibTrans" cxnId="{EA73D535-F7E9-43FF-BFD4-3086560EBBF1}">
      <dgm:prSet/>
      <dgm:spPr>
        <a:solidFill>
          <a:schemeClr val="accent4">
            <a:lumMod val="50000"/>
          </a:schemeClr>
        </a:solidFill>
      </dgm:spPr>
      <dgm:t>
        <a:bodyPr/>
        <a:lstStyle/>
        <a:p>
          <a:endParaRPr lang="en-US"/>
        </a:p>
      </dgm:t>
    </dgm:pt>
    <dgm:pt modelId="{34FC98A0-7BD2-4886-93A5-BB7AE0FD2503}">
      <dgm:prSet phldrT="[Text]"/>
      <dgm:spPr>
        <a:blipFill dpi="0" rotWithShape="0">
          <a:blip xmlns:r="http://schemas.openxmlformats.org/officeDocument/2006/relationships" r:embed="rId3"/>
          <a:srcRect/>
          <a:stretch>
            <a:fillRect/>
          </a:stretch>
        </a:blipFill>
      </dgm:spPr>
      <dgm:t>
        <a:bodyPr/>
        <a:lstStyle/>
        <a:p>
          <a:r>
            <a:rPr lang="en-US" b="1" u="sng" dirty="0"/>
            <a:t>Surgery</a:t>
          </a:r>
        </a:p>
      </dgm:t>
    </dgm:pt>
    <dgm:pt modelId="{BAD48E76-6DCF-41EE-9334-E34001C52F28}" type="parTrans" cxnId="{FC8D3640-F5FD-4C9B-95D4-F9037966CF80}">
      <dgm:prSet/>
      <dgm:spPr/>
      <dgm:t>
        <a:bodyPr/>
        <a:lstStyle/>
        <a:p>
          <a:endParaRPr lang="en-US"/>
        </a:p>
      </dgm:t>
    </dgm:pt>
    <dgm:pt modelId="{975C336C-BA00-4E37-BEC1-9BDD3216FA51}" type="sibTrans" cxnId="{FC8D3640-F5FD-4C9B-95D4-F9037966CF80}">
      <dgm:prSet/>
      <dgm:spPr>
        <a:solidFill>
          <a:schemeClr val="accent4">
            <a:lumMod val="50000"/>
          </a:schemeClr>
        </a:solidFill>
      </dgm:spPr>
      <dgm:t>
        <a:bodyPr/>
        <a:lstStyle/>
        <a:p>
          <a:endParaRPr lang="en-US"/>
        </a:p>
      </dgm:t>
    </dgm:pt>
    <dgm:pt modelId="{3812DCA0-448B-4046-9D6D-DF406BDD7356}" type="pres">
      <dgm:prSet presAssocID="{87D8E3D3-2A6E-4B43-995C-ACC9D12C0155}" presName="Name0" presStyleCnt="0">
        <dgm:presLayoutVars>
          <dgm:chMax val="1"/>
          <dgm:dir/>
          <dgm:animLvl val="ctr"/>
          <dgm:resizeHandles val="exact"/>
        </dgm:presLayoutVars>
      </dgm:prSet>
      <dgm:spPr/>
    </dgm:pt>
    <dgm:pt modelId="{F2B5FFB2-FBE6-4E98-9F57-294C32C13E01}" type="pres">
      <dgm:prSet presAssocID="{1A4C5BE3-2741-4F61-9D3A-8DC919957636}" presName="centerShape" presStyleLbl="node0" presStyleIdx="0" presStyleCnt="1" custScaleX="87505" custScaleY="87043"/>
      <dgm:spPr/>
    </dgm:pt>
    <dgm:pt modelId="{34429E5C-C5A3-48FC-A819-286088617269}" type="pres">
      <dgm:prSet presAssocID="{4DB32CFD-71CA-4240-91CE-626770A1E1AF}" presName="node" presStyleLbl="node1" presStyleIdx="0" presStyleCnt="3" custScaleX="144405" custScaleY="151879">
        <dgm:presLayoutVars>
          <dgm:bulletEnabled val="1"/>
        </dgm:presLayoutVars>
      </dgm:prSet>
      <dgm:spPr/>
    </dgm:pt>
    <dgm:pt modelId="{7D87B608-A05E-413C-98EB-23039C88F665}" type="pres">
      <dgm:prSet presAssocID="{4DB32CFD-71CA-4240-91CE-626770A1E1AF}" presName="dummy" presStyleCnt="0"/>
      <dgm:spPr/>
    </dgm:pt>
    <dgm:pt modelId="{ECC25F7E-7DF8-45E6-B2BA-64B15FF58705}" type="pres">
      <dgm:prSet presAssocID="{45BD1814-5F90-4472-9309-05B7AE837485}" presName="sibTrans" presStyleLbl="sibTrans2D1" presStyleIdx="0" presStyleCnt="3"/>
      <dgm:spPr/>
    </dgm:pt>
    <dgm:pt modelId="{21243F15-5C33-4D32-8DC9-A7A77A8747A1}" type="pres">
      <dgm:prSet presAssocID="{A2CBF252-D386-412E-9839-7FE2FD9BEA15}" presName="node" presStyleLbl="node1" presStyleIdx="1" presStyleCnt="3" custScaleX="144405" custScaleY="151879">
        <dgm:presLayoutVars>
          <dgm:bulletEnabled val="1"/>
        </dgm:presLayoutVars>
      </dgm:prSet>
      <dgm:spPr/>
    </dgm:pt>
    <dgm:pt modelId="{F8373EF6-1CED-46A3-8C50-397F0BC8B904}" type="pres">
      <dgm:prSet presAssocID="{A2CBF252-D386-412E-9839-7FE2FD9BEA15}" presName="dummy" presStyleCnt="0"/>
      <dgm:spPr/>
    </dgm:pt>
    <dgm:pt modelId="{DE348EF5-CDDF-434B-B1E7-D291BC87A6C3}" type="pres">
      <dgm:prSet presAssocID="{16D683B4-5AEA-49F1-A2CC-1DCFEAE48EB6}" presName="sibTrans" presStyleLbl="sibTrans2D1" presStyleIdx="1" presStyleCnt="3"/>
      <dgm:spPr/>
    </dgm:pt>
    <dgm:pt modelId="{87C2EE13-6046-4683-AF72-3261DB0BA168}" type="pres">
      <dgm:prSet presAssocID="{34FC98A0-7BD2-4886-93A5-BB7AE0FD2503}" presName="node" presStyleLbl="node1" presStyleIdx="2" presStyleCnt="3" custScaleX="144405" custScaleY="151879">
        <dgm:presLayoutVars>
          <dgm:bulletEnabled val="1"/>
        </dgm:presLayoutVars>
      </dgm:prSet>
      <dgm:spPr/>
    </dgm:pt>
    <dgm:pt modelId="{F778160D-2A43-4942-B0A6-5D633B65DF0A}" type="pres">
      <dgm:prSet presAssocID="{34FC98A0-7BD2-4886-93A5-BB7AE0FD2503}" presName="dummy" presStyleCnt="0"/>
      <dgm:spPr/>
    </dgm:pt>
    <dgm:pt modelId="{17BC5F46-F4D4-4868-9111-C8B07C0E39DE}" type="pres">
      <dgm:prSet presAssocID="{975C336C-BA00-4E37-BEC1-9BDD3216FA51}" presName="sibTrans" presStyleLbl="sibTrans2D1" presStyleIdx="2" presStyleCnt="3"/>
      <dgm:spPr/>
    </dgm:pt>
  </dgm:ptLst>
  <dgm:cxnLst>
    <dgm:cxn modelId="{8C76032C-4508-49DD-A06C-CB0DEC5E92EA}" type="presOf" srcId="{A2CBF252-D386-412E-9839-7FE2FD9BEA15}" destId="{21243F15-5C33-4D32-8DC9-A7A77A8747A1}" srcOrd="0" destOrd="0" presId="urn:microsoft.com/office/officeart/2005/8/layout/radial6"/>
    <dgm:cxn modelId="{EA73D535-F7E9-43FF-BFD4-3086560EBBF1}" srcId="{1A4C5BE3-2741-4F61-9D3A-8DC919957636}" destId="{A2CBF252-D386-412E-9839-7FE2FD9BEA15}" srcOrd="1" destOrd="0" parTransId="{9FA5F4AB-D7D6-4734-B352-43EF97AC4AD5}" sibTransId="{16D683B4-5AEA-49F1-A2CC-1DCFEAE48EB6}"/>
    <dgm:cxn modelId="{FC8D3640-F5FD-4C9B-95D4-F9037966CF80}" srcId="{1A4C5BE3-2741-4F61-9D3A-8DC919957636}" destId="{34FC98A0-7BD2-4886-93A5-BB7AE0FD2503}" srcOrd="2" destOrd="0" parTransId="{BAD48E76-6DCF-41EE-9334-E34001C52F28}" sibTransId="{975C336C-BA00-4E37-BEC1-9BDD3216FA51}"/>
    <dgm:cxn modelId="{023A935C-80AC-41D9-9318-EA9A88768AB9}" type="presOf" srcId="{87D8E3D3-2A6E-4B43-995C-ACC9D12C0155}" destId="{3812DCA0-448B-4046-9D6D-DF406BDD7356}" srcOrd="0" destOrd="0" presId="urn:microsoft.com/office/officeart/2005/8/layout/radial6"/>
    <dgm:cxn modelId="{0A01476B-1AB7-4D9B-9C57-DB127478664B}" srcId="{87D8E3D3-2A6E-4B43-995C-ACC9D12C0155}" destId="{1A4C5BE3-2741-4F61-9D3A-8DC919957636}" srcOrd="0" destOrd="0" parTransId="{7676AC47-6DD6-44D7-B010-482BF546A487}" sibTransId="{39663F43-69C3-45CF-913E-636587639CD3}"/>
    <dgm:cxn modelId="{851A0778-49DD-4A0A-AD3A-1EEDEB118B11}" type="presOf" srcId="{4DB32CFD-71CA-4240-91CE-626770A1E1AF}" destId="{34429E5C-C5A3-48FC-A819-286088617269}" srcOrd="0" destOrd="0" presId="urn:microsoft.com/office/officeart/2005/8/layout/radial6"/>
    <dgm:cxn modelId="{6FD8928F-34FC-4CA9-A4AB-53B437A408B4}" type="presOf" srcId="{45BD1814-5F90-4472-9309-05B7AE837485}" destId="{ECC25F7E-7DF8-45E6-B2BA-64B15FF58705}" srcOrd="0" destOrd="0" presId="urn:microsoft.com/office/officeart/2005/8/layout/radial6"/>
    <dgm:cxn modelId="{5F6B319A-C1FE-497D-866C-5D8E51A855C0}" type="presOf" srcId="{1A4C5BE3-2741-4F61-9D3A-8DC919957636}" destId="{F2B5FFB2-FBE6-4E98-9F57-294C32C13E01}" srcOrd="0" destOrd="0" presId="urn:microsoft.com/office/officeart/2005/8/layout/radial6"/>
    <dgm:cxn modelId="{706DF1C6-EAF1-4436-A6D3-68889152E994}" type="presOf" srcId="{16D683B4-5AEA-49F1-A2CC-1DCFEAE48EB6}" destId="{DE348EF5-CDDF-434B-B1E7-D291BC87A6C3}" srcOrd="0" destOrd="0" presId="urn:microsoft.com/office/officeart/2005/8/layout/radial6"/>
    <dgm:cxn modelId="{45B222D6-24F2-49F3-8485-8045C0B5AC02}" srcId="{1A4C5BE3-2741-4F61-9D3A-8DC919957636}" destId="{4DB32CFD-71CA-4240-91CE-626770A1E1AF}" srcOrd="0" destOrd="0" parTransId="{4FD24CFD-7558-41FF-94E9-60B2DFEEAE8F}" sibTransId="{45BD1814-5F90-4472-9309-05B7AE837485}"/>
    <dgm:cxn modelId="{89C6B5DC-B8FC-4479-AB1A-37BE8E7527BF}" type="presOf" srcId="{34FC98A0-7BD2-4886-93A5-BB7AE0FD2503}" destId="{87C2EE13-6046-4683-AF72-3261DB0BA168}" srcOrd="0" destOrd="0" presId="urn:microsoft.com/office/officeart/2005/8/layout/radial6"/>
    <dgm:cxn modelId="{C1473AE0-7EC6-472D-81EC-DB154A6343E9}" type="presOf" srcId="{975C336C-BA00-4E37-BEC1-9BDD3216FA51}" destId="{17BC5F46-F4D4-4868-9111-C8B07C0E39DE}" srcOrd="0" destOrd="0" presId="urn:microsoft.com/office/officeart/2005/8/layout/radial6"/>
    <dgm:cxn modelId="{7B0B0E43-D268-475C-9664-08A0F9DAC05D}" type="presParOf" srcId="{3812DCA0-448B-4046-9D6D-DF406BDD7356}" destId="{F2B5FFB2-FBE6-4E98-9F57-294C32C13E01}" srcOrd="0" destOrd="0" presId="urn:microsoft.com/office/officeart/2005/8/layout/radial6"/>
    <dgm:cxn modelId="{6CD33050-F00C-41A0-832C-5658E9D31B6C}" type="presParOf" srcId="{3812DCA0-448B-4046-9D6D-DF406BDD7356}" destId="{34429E5C-C5A3-48FC-A819-286088617269}" srcOrd="1" destOrd="0" presId="urn:microsoft.com/office/officeart/2005/8/layout/radial6"/>
    <dgm:cxn modelId="{C2005B1F-1C36-444D-9368-217AA8281A48}" type="presParOf" srcId="{3812DCA0-448B-4046-9D6D-DF406BDD7356}" destId="{7D87B608-A05E-413C-98EB-23039C88F665}" srcOrd="2" destOrd="0" presId="urn:microsoft.com/office/officeart/2005/8/layout/radial6"/>
    <dgm:cxn modelId="{0D40CF86-9E2F-477E-9A49-4430065574B7}" type="presParOf" srcId="{3812DCA0-448B-4046-9D6D-DF406BDD7356}" destId="{ECC25F7E-7DF8-45E6-B2BA-64B15FF58705}" srcOrd="3" destOrd="0" presId="urn:microsoft.com/office/officeart/2005/8/layout/radial6"/>
    <dgm:cxn modelId="{8E8ECCAE-BD72-438F-B62D-AFBE2E0A955C}" type="presParOf" srcId="{3812DCA0-448B-4046-9D6D-DF406BDD7356}" destId="{21243F15-5C33-4D32-8DC9-A7A77A8747A1}" srcOrd="4" destOrd="0" presId="urn:microsoft.com/office/officeart/2005/8/layout/radial6"/>
    <dgm:cxn modelId="{E2C2A3CE-4216-43D3-9AA4-56D5230FF767}" type="presParOf" srcId="{3812DCA0-448B-4046-9D6D-DF406BDD7356}" destId="{F8373EF6-1CED-46A3-8C50-397F0BC8B904}" srcOrd="5" destOrd="0" presId="urn:microsoft.com/office/officeart/2005/8/layout/radial6"/>
    <dgm:cxn modelId="{CC68E9DD-90EC-4757-A576-5C77D2FF370E}" type="presParOf" srcId="{3812DCA0-448B-4046-9D6D-DF406BDD7356}" destId="{DE348EF5-CDDF-434B-B1E7-D291BC87A6C3}" srcOrd="6" destOrd="0" presId="urn:microsoft.com/office/officeart/2005/8/layout/radial6"/>
    <dgm:cxn modelId="{9B3CC880-E48D-4E36-8098-2D5128C57AE6}" type="presParOf" srcId="{3812DCA0-448B-4046-9D6D-DF406BDD7356}" destId="{87C2EE13-6046-4683-AF72-3261DB0BA168}" srcOrd="7" destOrd="0" presId="urn:microsoft.com/office/officeart/2005/8/layout/radial6"/>
    <dgm:cxn modelId="{3061B0A6-E872-4A32-AB3F-9C691DAE0F5E}" type="presParOf" srcId="{3812DCA0-448B-4046-9D6D-DF406BDD7356}" destId="{F778160D-2A43-4942-B0A6-5D633B65DF0A}" srcOrd="8" destOrd="0" presId="urn:microsoft.com/office/officeart/2005/8/layout/radial6"/>
    <dgm:cxn modelId="{06069A44-FB8B-423A-8579-BD3788E8E771}" type="presParOf" srcId="{3812DCA0-448B-4046-9D6D-DF406BDD7356}" destId="{17BC5F46-F4D4-4868-9111-C8B07C0E39DE}"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C5F46-F4D4-4868-9111-C8B07C0E39DE}">
      <dsp:nvSpPr>
        <dsp:cNvPr id="0" name=""/>
        <dsp:cNvSpPr/>
      </dsp:nvSpPr>
      <dsp:spPr>
        <a:xfrm>
          <a:off x="3221250" y="841528"/>
          <a:ext cx="4388694" cy="4388694"/>
        </a:xfrm>
        <a:prstGeom prst="blockArc">
          <a:avLst>
            <a:gd name="adj1" fmla="val 9000000"/>
            <a:gd name="adj2" fmla="val 16200000"/>
            <a:gd name="adj3" fmla="val 4640"/>
          </a:avLst>
        </a:prstGeom>
        <a:solidFill>
          <a:schemeClr val="accent4">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DE348EF5-CDDF-434B-B1E7-D291BC87A6C3}">
      <dsp:nvSpPr>
        <dsp:cNvPr id="0" name=""/>
        <dsp:cNvSpPr/>
      </dsp:nvSpPr>
      <dsp:spPr>
        <a:xfrm>
          <a:off x="3221250" y="841528"/>
          <a:ext cx="4388694" cy="4388694"/>
        </a:xfrm>
        <a:prstGeom prst="blockArc">
          <a:avLst>
            <a:gd name="adj1" fmla="val 1800000"/>
            <a:gd name="adj2" fmla="val 9000000"/>
            <a:gd name="adj3" fmla="val 4640"/>
          </a:avLst>
        </a:prstGeom>
        <a:solidFill>
          <a:schemeClr val="accent4">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ECC25F7E-7DF8-45E6-B2BA-64B15FF58705}">
      <dsp:nvSpPr>
        <dsp:cNvPr id="0" name=""/>
        <dsp:cNvSpPr/>
      </dsp:nvSpPr>
      <dsp:spPr>
        <a:xfrm>
          <a:off x="3221250" y="841528"/>
          <a:ext cx="4388694" cy="4388694"/>
        </a:xfrm>
        <a:prstGeom prst="blockArc">
          <a:avLst>
            <a:gd name="adj1" fmla="val 16200000"/>
            <a:gd name="adj2" fmla="val 1800000"/>
            <a:gd name="adj3" fmla="val 4640"/>
          </a:avLst>
        </a:prstGeom>
        <a:solidFill>
          <a:schemeClr val="accent4">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F2B5FFB2-FBE6-4E98-9F57-294C32C13E01}">
      <dsp:nvSpPr>
        <dsp:cNvPr id="0" name=""/>
        <dsp:cNvSpPr/>
      </dsp:nvSpPr>
      <dsp:spPr>
        <a:xfrm>
          <a:off x="4531678" y="2156623"/>
          <a:ext cx="1767838" cy="1758505"/>
        </a:xfrm>
        <a:prstGeom prst="ellipse">
          <a:avLst/>
        </a:prstGeom>
        <a:solidFill>
          <a:srgbClr val="00171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u="sng" kern="1200" dirty="0"/>
            <a:t>Risks &amp; Side Effects</a:t>
          </a:r>
        </a:p>
      </dsp:txBody>
      <dsp:txXfrm>
        <a:off x="4790572" y="2414150"/>
        <a:ext cx="1250050" cy="1243451"/>
      </dsp:txXfrm>
    </dsp:sp>
    <dsp:sp modelId="{34429E5C-C5A3-48FC-A819-286088617269}">
      <dsp:nvSpPr>
        <dsp:cNvPr id="0" name=""/>
        <dsp:cNvSpPr/>
      </dsp:nvSpPr>
      <dsp:spPr>
        <a:xfrm>
          <a:off x="4394517" y="-181489"/>
          <a:ext cx="2042161" cy="2147858"/>
        </a:xfrm>
        <a:prstGeom prst="ellipse">
          <a:avLst/>
        </a:prstGeom>
        <a:blipFill dpi="0" rotWithShape="0">
          <a:blip xmlns:r="http://schemas.openxmlformats.org/officeDocument/2006/relationships" r:embed="rId1"/>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b="1" u="sng" kern="1200" dirty="0"/>
            <a:t>Radiation Therapy</a:t>
          </a:r>
        </a:p>
      </dsp:txBody>
      <dsp:txXfrm>
        <a:off x="4693585" y="133058"/>
        <a:ext cx="1444025" cy="1518764"/>
      </dsp:txXfrm>
    </dsp:sp>
    <dsp:sp modelId="{21243F15-5C33-4D32-8DC9-A7A77A8747A1}">
      <dsp:nvSpPr>
        <dsp:cNvPr id="0" name=""/>
        <dsp:cNvSpPr/>
      </dsp:nvSpPr>
      <dsp:spPr>
        <a:xfrm>
          <a:off x="6250787" y="3033665"/>
          <a:ext cx="2042161" cy="2147858"/>
        </a:xfrm>
        <a:prstGeom prst="ellipse">
          <a:avLst/>
        </a:prstGeom>
        <a:blipFill dpi="0" rotWithShape="0">
          <a:blip xmlns:r="http://schemas.openxmlformats.org/officeDocument/2006/relationships" r:embed="rId2"/>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b="1" u="sng" kern="1200" dirty="0"/>
            <a:t>Active Surveillance</a:t>
          </a:r>
        </a:p>
      </dsp:txBody>
      <dsp:txXfrm>
        <a:off x="6549855" y="3348212"/>
        <a:ext cx="1444025" cy="1518764"/>
      </dsp:txXfrm>
    </dsp:sp>
    <dsp:sp modelId="{87C2EE13-6046-4683-AF72-3261DB0BA168}">
      <dsp:nvSpPr>
        <dsp:cNvPr id="0" name=""/>
        <dsp:cNvSpPr/>
      </dsp:nvSpPr>
      <dsp:spPr>
        <a:xfrm>
          <a:off x="2538246" y="3033665"/>
          <a:ext cx="2042161" cy="2147858"/>
        </a:xfrm>
        <a:prstGeom prst="ellipse">
          <a:avLst/>
        </a:prstGeom>
        <a:blipFill dpi="0" rotWithShape="0">
          <a:blip xmlns:r="http://schemas.openxmlformats.org/officeDocument/2006/relationships" r:embed="rId3"/>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b="1" u="sng" kern="1200" dirty="0"/>
            <a:t>Surgery</a:t>
          </a:r>
        </a:p>
      </dsp:txBody>
      <dsp:txXfrm>
        <a:off x="2837314" y="3348212"/>
        <a:ext cx="1444025" cy="15187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C5F46-F4D4-4868-9111-C8B07C0E39DE}">
      <dsp:nvSpPr>
        <dsp:cNvPr id="0" name=""/>
        <dsp:cNvSpPr/>
      </dsp:nvSpPr>
      <dsp:spPr>
        <a:xfrm>
          <a:off x="3221250" y="841528"/>
          <a:ext cx="4388694" cy="4388694"/>
        </a:xfrm>
        <a:prstGeom prst="blockArc">
          <a:avLst>
            <a:gd name="adj1" fmla="val 9000000"/>
            <a:gd name="adj2" fmla="val 16200000"/>
            <a:gd name="adj3" fmla="val 4640"/>
          </a:avLst>
        </a:prstGeom>
        <a:solidFill>
          <a:schemeClr val="accent4">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DE348EF5-CDDF-434B-B1E7-D291BC87A6C3}">
      <dsp:nvSpPr>
        <dsp:cNvPr id="0" name=""/>
        <dsp:cNvSpPr/>
      </dsp:nvSpPr>
      <dsp:spPr>
        <a:xfrm>
          <a:off x="3221250" y="841528"/>
          <a:ext cx="4388694" cy="4388694"/>
        </a:xfrm>
        <a:prstGeom prst="blockArc">
          <a:avLst>
            <a:gd name="adj1" fmla="val 1800000"/>
            <a:gd name="adj2" fmla="val 9000000"/>
            <a:gd name="adj3" fmla="val 4640"/>
          </a:avLst>
        </a:prstGeom>
        <a:solidFill>
          <a:schemeClr val="accent4">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ECC25F7E-7DF8-45E6-B2BA-64B15FF58705}">
      <dsp:nvSpPr>
        <dsp:cNvPr id="0" name=""/>
        <dsp:cNvSpPr/>
      </dsp:nvSpPr>
      <dsp:spPr>
        <a:xfrm>
          <a:off x="3221250" y="841528"/>
          <a:ext cx="4388694" cy="4388694"/>
        </a:xfrm>
        <a:prstGeom prst="blockArc">
          <a:avLst>
            <a:gd name="adj1" fmla="val 16200000"/>
            <a:gd name="adj2" fmla="val 1800000"/>
            <a:gd name="adj3" fmla="val 4640"/>
          </a:avLst>
        </a:prstGeom>
        <a:solidFill>
          <a:schemeClr val="accent4">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F2B5FFB2-FBE6-4E98-9F57-294C32C13E01}">
      <dsp:nvSpPr>
        <dsp:cNvPr id="0" name=""/>
        <dsp:cNvSpPr/>
      </dsp:nvSpPr>
      <dsp:spPr>
        <a:xfrm>
          <a:off x="4531678" y="2156623"/>
          <a:ext cx="1767838" cy="1758505"/>
        </a:xfrm>
        <a:prstGeom prst="ellipse">
          <a:avLst/>
        </a:prstGeom>
        <a:solidFill>
          <a:srgbClr val="00171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u="sng" kern="1200" dirty="0"/>
            <a:t>Risks &amp; Side Effects</a:t>
          </a:r>
        </a:p>
      </dsp:txBody>
      <dsp:txXfrm>
        <a:off x="4790572" y="2414150"/>
        <a:ext cx="1250050" cy="1243451"/>
      </dsp:txXfrm>
    </dsp:sp>
    <dsp:sp modelId="{34429E5C-C5A3-48FC-A819-286088617269}">
      <dsp:nvSpPr>
        <dsp:cNvPr id="0" name=""/>
        <dsp:cNvSpPr/>
      </dsp:nvSpPr>
      <dsp:spPr>
        <a:xfrm>
          <a:off x="4394517" y="-181489"/>
          <a:ext cx="2042161" cy="2147858"/>
        </a:xfrm>
        <a:prstGeom prst="ellipse">
          <a:avLst/>
        </a:prstGeom>
        <a:blipFill dpi="0" rotWithShape="0">
          <a:blip xmlns:r="http://schemas.openxmlformats.org/officeDocument/2006/relationships" r:embed="rId1"/>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b="1" u="sng" kern="1200" dirty="0"/>
            <a:t>Radiation Therapy</a:t>
          </a:r>
        </a:p>
      </dsp:txBody>
      <dsp:txXfrm>
        <a:off x="4693585" y="133058"/>
        <a:ext cx="1444025" cy="1518764"/>
      </dsp:txXfrm>
    </dsp:sp>
    <dsp:sp modelId="{21243F15-5C33-4D32-8DC9-A7A77A8747A1}">
      <dsp:nvSpPr>
        <dsp:cNvPr id="0" name=""/>
        <dsp:cNvSpPr/>
      </dsp:nvSpPr>
      <dsp:spPr>
        <a:xfrm>
          <a:off x="6250787" y="3033665"/>
          <a:ext cx="2042161" cy="2147858"/>
        </a:xfrm>
        <a:prstGeom prst="ellipse">
          <a:avLst/>
        </a:prstGeom>
        <a:blipFill dpi="0" rotWithShape="0">
          <a:blip xmlns:r="http://schemas.openxmlformats.org/officeDocument/2006/relationships" r:embed="rId2"/>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b="1" u="sng" kern="1200" dirty="0"/>
            <a:t>Active Surveillance</a:t>
          </a:r>
        </a:p>
      </dsp:txBody>
      <dsp:txXfrm>
        <a:off x="6549855" y="3348212"/>
        <a:ext cx="1444025" cy="1518764"/>
      </dsp:txXfrm>
    </dsp:sp>
    <dsp:sp modelId="{87C2EE13-6046-4683-AF72-3261DB0BA168}">
      <dsp:nvSpPr>
        <dsp:cNvPr id="0" name=""/>
        <dsp:cNvSpPr/>
      </dsp:nvSpPr>
      <dsp:spPr>
        <a:xfrm>
          <a:off x="2538246" y="3033665"/>
          <a:ext cx="2042161" cy="2147858"/>
        </a:xfrm>
        <a:prstGeom prst="ellipse">
          <a:avLst/>
        </a:prstGeom>
        <a:blipFill dpi="0" rotWithShape="0">
          <a:blip xmlns:r="http://schemas.openxmlformats.org/officeDocument/2006/relationships" r:embed="rId3"/>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b="1" u="sng" kern="1200" dirty="0"/>
            <a:t>Surgery</a:t>
          </a:r>
        </a:p>
      </dsp:txBody>
      <dsp:txXfrm>
        <a:off x="2837314" y="3348212"/>
        <a:ext cx="1444025" cy="151876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175169-D8D0-4C46-9AD7-E621D4976D3F}" type="datetimeFigureOut">
              <a:rPr lang="en-US" smtClean="0"/>
              <a:t>10/11/2018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6AE6E4-E73F-4716-A307-C07FDDE0AC53}" type="slidenum">
              <a:rPr lang="en-US" smtClean="0"/>
              <a:t>‹#›</a:t>
            </a:fld>
            <a:endParaRPr lang="en-US"/>
          </a:p>
        </p:txBody>
      </p:sp>
    </p:spTree>
    <p:extLst>
      <p:ext uri="{BB962C8B-B14F-4D97-AF65-F5344CB8AC3E}">
        <p14:creationId xmlns:p14="http://schemas.microsoft.com/office/powerpoint/2010/main" val="946613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6AE6E4-E73F-4716-A307-C07FDDE0AC53}" type="slidenum">
              <a:rPr lang="en-US" smtClean="0"/>
              <a:t>3</a:t>
            </a:fld>
            <a:endParaRPr lang="en-US"/>
          </a:p>
        </p:txBody>
      </p:sp>
    </p:spTree>
    <p:extLst>
      <p:ext uri="{BB962C8B-B14F-4D97-AF65-F5344CB8AC3E}">
        <p14:creationId xmlns:p14="http://schemas.microsoft.com/office/powerpoint/2010/main" val="3170567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6AE6E4-E73F-4716-A307-C07FDDE0AC53}" type="slidenum">
              <a:rPr lang="en-US" smtClean="0"/>
              <a:t>15</a:t>
            </a:fld>
            <a:endParaRPr lang="en-US"/>
          </a:p>
        </p:txBody>
      </p:sp>
    </p:spTree>
    <p:extLst>
      <p:ext uri="{BB962C8B-B14F-4D97-AF65-F5344CB8AC3E}">
        <p14:creationId xmlns:p14="http://schemas.microsoft.com/office/powerpoint/2010/main" val="2217606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00548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4978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2_Content with Caption">
    <p:spTree>
      <p:nvGrpSpPr>
        <p:cNvPr id="1" name=""/>
        <p:cNvGrpSpPr/>
        <p:nvPr/>
      </p:nvGrpSpPr>
      <p:grpSpPr>
        <a:xfrm>
          <a:off x="0" y="0"/>
          <a:ext cx="0" cy="0"/>
          <a:chOff x="0" y="0"/>
          <a:chExt cx="0" cy="0"/>
        </a:xfrm>
      </p:grpSpPr>
      <p:sp>
        <p:nvSpPr>
          <p:cNvPr id="8" name="Rectangle 7"/>
          <p:cNvSpPr/>
          <p:nvPr/>
        </p:nvSpPr>
        <p:spPr>
          <a:xfrm>
            <a:off x="16" y="0"/>
            <a:ext cx="2252457" cy="6858000"/>
          </a:xfrm>
          <a:prstGeom prst="rect">
            <a:avLst/>
          </a:prstGeom>
          <a:solidFill>
            <a:srgbClr val="00548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25247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hasCustomPrompt="1"/>
          </p:nvPr>
        </p:nvSpPr>
        <p:spPr>
          <a:xfrm>
            <a:off x="2732809" y="731520"/>
            <a:ext cx="8560031" cy="5257800"/>
          </a:xfrm>
        </p:spPr>
        <p:txBody>
          <a:bodyPr/>
          <a:lstStyle>
            <a:lvl1pPr marL="0" indent="0">
              <a:buFont typeface="Arial" panose="020B0604020202020204" pitchFamily="34" charset="0"/>
              <a:buChar char="•"/>
              <a:defRPr/>
            </a:lvl1pPr>
            <a:lvl2pPr marL="384048" indent="-182880">
              <a:buFont typeface="Arial" panose="020B0604020202020204" pitchFamily="34" charset="0"/>
              <a:buChar char="•"/>
              <a:defRPr/>
            </a:lvl2pPr>
            <a:lvl3pPr marL="566928" indent="-182880">
              <a:buFont typeface="Arial" panose="020B0604020202020204" pitchFamily="34" charset="0"/>
              <a:buChar char="•"/>
              <a:defRPr/>
            </a:lvl3pPr>
            <a:lvl4pPr marL="749808" indent="-182880">
              <a:buFont typeface="Arial" panose="020B0604020202020204" pitchFamily="34" charset="0"/>
              <a:buChar char="•"/>
              <a:defRPr/>
            </a:lvl4pPr>
            <a:lvl5pPr marL="932688" indent="-182880">
              <a:buFont typeface="Arial" panose="020B0604020202020204" pitchFamily="34" charset="0"/>
              <a:buChar char="•"/>
              <a:defRPr/>
            </a:lvl5pPr>
          </a:lstStyle>
          <a:p>
            <a:pPr lvl="0"/>
            <a:r>
              <a:rPr lang="en-US" dirty="0"/>
              <a:t>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2092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1_Content with Caption">
    <p:spTree>
      <p:nvGrpSpPr>
        <p:cNvPr id="1" name=""/>
        <p:cNvGrpSpPr/>
        <p:nvPr/>
      </p:nvGrpSpPr>
      <p:grpSpPr>
        <a:xfrm>
          <a:off x="0" y="0"/>
          <a:ext cx="0" cy="0"/>
          <a:chOff x="0" y="0"/>
          <a:chExt cx="0" cy="0"/>
        </a:xfrm>
      </p:grpSpPr>
      <p:sp>
        <p:nvSpPr>
          <p:cNvPr id="8" name="Rectangle 7"/>
          <p:cNvSpPr/>
          <p:nvPr/>
        </p:nvSpPr>
        <p:spPr>
          <a:xfrm>
            <a:off x="16" y="0"/>
            <a:ext cx="5711243" cy="6858000"/>
          </a:xfrm>
          <a:prstGeom prst="rect">
            <a:avLst/>
          </a:prstGeom>
          <a:solidFill>
            <a:srgbClr val="00548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5711259"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hasCustomPrompt="1"/>
          </p:nvPr>
        </p:nvSpPr>
        <p:spPr>
          <a:xfrm>
            <a:off x="6338454" y="384464"/>
            <a:ext cx="5388408" cy="5604856"/>
          </a:xfrm>
        </p:spPr>
        <p:txBody>
          <a:bodyPr/>
          <a:lstStyle>
            <a:lvl1pPr marL="0" indent="0">
              <a:buFont typeface="Arial" panose="020B0604020202020204" pitchFamily="34" charset="0"/>
              <a:buChar char="•"/>
              <a:defRPr/>
            </a:lvl1pPr>
            <a:lvl2pPr marL="384048" indent="-182880">
              <a:buFont typeface="Arial" panose="020B0604020202020204" pitchFamily="34" charset="0"/>
              <a:buChar char="•"/>
              <a:defRPr/>
            </a:lvl2pPr>
            <a:lvl3pPr marL="566928" indent="-182880">
              <a:buFont typeface="Arial" panose="020B0604020202020204" pitchFamily="34" charset="0"/>
              <a:buChar char="•"/>
              <a:defRPr/>
            </a:lvl3pPr>
            <a:lvl4pPr marL="749808" indent="-182880">
              <a:buFont typeface="Arial" panose="020B0604020202020204" pitchFamily="34" charset="0"/>
              <a:buChar char="•"/>
              <a:defRPr/>
            </a:lvl4pPr>
            <a:lvl5pPr marL="932688" indent="-182880">
              <a:buFont typeface="Arial" panose="020B0604020202020204" pitchFamily="34" charset="0"/>
              <a:buChar char="•"/>
              <a:defRPr/>
            </a:lvl5pPr>
          </a:lstStyle>
          <a:p>
            <a:pPr lvl="0"/>
            <a:r>
              <a:rPr lang="en-US" dirty="0"/>
              <a:t>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E5D5E6A0-54AE-4E0A-BCA2-001D14E9AC3A}"/>
              </a:ext>
            </a:extLst>
          </p:cNvPr>
          <p:cNvSpPr>
            <a:spLocks noGrp="1"/>
          </p:cNvSpPr>
          <p:nvPr>
            <p:ph type="body" sz="quarter" idx="13"/>
          </p:nvPr>
        </p:nvSpPr>
        <p:spPr>
          <a:xfrm>
            <a:off x="465138" y="384464"/>
            <a:ext cx="4792662" cy="576709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4718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p:nvSpPr>
        <p:spPr>
          <a:xfrm>
            <a:off x="0" y="4979084"/>
            <a:ext cx="12188825" cy="1905000"/>
          </a:xfrm>
          <a:prstGeom prst="rect">
            <a:avLst/>
          </a:prstGeom>
          <a:solidFill>
            <a:srgbClr val="00548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37589" y="5444080"/>
            <a:ext cx="10113645" cy="822960"/>
          </a:xfrm>
        </p:spPr>
        <p:txBody>
          <a:bodyPr tIns="0" bIns="0" anchor="ctr">
            <a:noAutofit/>
          </a:bodyPr>
          <a:lstStyle>
            <a:lvl1pPr>
              <a:defRPr sz="36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645843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4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5" y="1273716"/>
            <a:ext cx="12191985" cy="5584284"/>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Rectangle 7"/>
          <p:cNvSpPr/>
          <p:nvPr/>
        </p:nvSpPr>
        <p:spPr>
          <a:xfrm>
            <a:off x="3175" y="37924"/>
            <a:ext cx="12188825" cy="1238495"/>
          </a:xfrm>
          <a:prstGeom prst="rect">
            <a:avLst/>
          </a:prstGeom>
          <a:solidFill>
            <a:srgbClr val="0054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190" y="0"/>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39177" y="258733"/>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Tree>
    <p:extLst>
      <p:ext uri="{BB962C8B-B14F-4D97-AF65-F5344CB8AC3E}">
        <p14:creationId xmlns:p14="http://schemas.microsoft.com/office/powerpoint/2010/main" val="1510066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5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5" y="1276418"/>
            <a:ext cx="12191985" cy="5581582"/>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Rectangle 7"/>
          <p:cNvSpPr/>
          <p:nvPr/>
        </p:nvSpPr>
        <p:spPr>
          <a:xfrm>
            <a:off x="3175" y="37924"/>
            <a:ext cx="12188825" cy="1238495"/>
          </a:xfrm>
          <a:prstGeom prst="rect">
            <a:avLst/>
          </a:prstGeom>
          <a:solidFill>
            <a:srgbClr val="0054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190" y="0"/>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39177" y="258733"/>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Tree>
    <p:extLst>
      <p:ext uri="{BB962C8B-B14F-4D97-AF65-F5344CB8AC3E}">
        <p14:creationId xmlns:p14="http://schemas.microsoft.com/office/powerpoint/2010/main" val="3770615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Picture with Caption">
    <p:spTree>
      <p:nvGrpSpPr>
        <p:cNvPr id="1" name=""/>
        <p:cNvGrpSpPr/>
        <p:nvPr/>
      </p:nvGrpSpPr>
      <p:grpSpPr>
        <a:xfrm>
          <a:off x="0" y="0"/>
          <a:ext cx="0" cy="0"/>
          <a:chOff x="0" y="0"/>
          <a:chExt cx="0" cy="0"/>
        </a:xfrm>
      </p:grpSpPr>
      <p:sp>
        <p:nvSpPr>
          <p:cNvPr id="8" name="Rectangle 7"/>
          <p:cNvSpPr/>
          <p:nvPr/>
        </p:nvSpPr>
        <p:spPr>
          <a:xfrm>
            <a:off x="0" y="5715000"/>
            <a:ext cx="12188825" cy="1143000"/>
          </a:xfrm>
          <a:prstGeom prst="rect">
            <a:avLst/>
          </a:prstGeom>
          <a:solidFill>
            <a:srgbClr val="00548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 y="565840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37589" y="5875020"/>
            <a:ext cx="10113645" cy="822960"/>
          </a:xfrm>
        </p:spPr>
        <p:txBody>
          <a:bodyPr tIns="0" bIns="0" anchor="ctr">
            <a:noAutofit/>
          </a:bodyPr>
          <a:lstStyle>
            <a:lvl1pPr>
              <a:defRPr sz="3600" b="0">
                <a:solidFill>
                  <a:srgbClr val="FFFFFF"/>
                </a:solidFill>
              </a:defRPr>
            </a:lvl1pPr>
          </a:lstStyle>
          <a:p>
            <a:r>
              <a:rPr lang="en-US"/>
              <a:t>Click to edit Master title style</a:t>
            </a:r>
            <a:endParaRPr lang="en-US" dirty="0"/>
          </a:p>
        </p:txBody>
      </p:sp>
    </p:spTree>
    <p:extLst>
      <p:ext uri="{BB962C8B-B14F-4D97-AF65-F5344CB8AC3E}">
        <p14:creationId xmlns:p14="http://schemas.microsoft.com/office/powerpoint/2010/main" val="2652910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_Picture with Caption">
    <p:spTree>
      <p:nvGrpSpPr>
        <p:cNvPr id="1" name=""/>
        <p:cNvGrpSpPr/>
        <p:nvPr/>
      </p:nvGrpSpPr>
      <p:grpSpPr>
        <a:xfrm>
          <a:off x="0" y="0"/>
          <a:ext cx="0" cy="0"/>
          <a:chOff x="0" y="0"/>
          <a:chExt cx="0" cy="0"/>
        </a:xfrm>
      </p:grpSpPr>
      <p:sp>
        <p:nvSpPr>
          <p:cNvPr id="8" name="Rectangle 7"/>
          <p:cNvSpPr/>
          <p:nvPr/>
        </p:nvSpPr>
        <p:spPr>
          <a:xfrm>
            <a:off x="0" y="5715000"/>
            <a:ext cx="12188825" cy="1143000"/>
          </a:xfrm>
          <a:prstGeom prst="rect">
            <a:avLst/>
          </a:prstGeom>
          <a:solidFill>
            <a:srgbClr val="00548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 y="565840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37589" y="5875020"/>
            <a:ext cx="10113645" cy="822960"/>
          </a:xfrm>
        </p:spPr>
        <p:txBody>
          <a:bodyPr tIns="0" bIns="0" anchor="ctr">
            <a:noAutofit/>
          </a:bodyPr>
          <a:lstStyle>
            <a:lvl1pPr>
              <a:defRPr sz="3600" b="0">
                <a:solidFill>
                  <a:srgbClr val="FFFFFF"/>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DE311186-8D10-488A-9207-E699E65B667E}"/>
              </a:ext>
            </a:extLst>
          </p:cNvPr>
          <p:cNvSpPr>
            <a:spLocks noGrp="1"/>
          </p:cNvSpPr>
          <p:nvPr>
            <p:ph type="body" sz="quarter" idx="10"/>
          </p:nvPr>
        </p:nvSpPr>
        <p:spPr>
          <a:xfrm>
            <a:off x="1037589" y="582613"/>
            <a:ext cx="10113011" cy="45196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9028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3_Picture with Caption">
    <p:spTree>
      <p:nvGrpSpPr>
        <p:cNvPr id="1" name=""/>
        <p:cNvGrpSpPr/>
        <p:nvPr/>
      </p:nvGrpSpPr>
      <p:grpSpPr>
        <a:xfrm>
          <a:off x="0" y="0"/>
          <a:ext cx="0" cy="0"/>
          <a:chOff x="0" y="0"/>
          <a:chExt cx="0" cy="0"/>
        </a:xfrm>
      </p:grpSpPr>
      <p:sp>
        <p:nvSpPr>
          <p:cNvPr id="8" name="Rectangle 7"/>
          <p:cNvSpPr/>
          <p:nvPr/>
        </p:nvSpPr>
        <p:spPr>
          <a:xfrm>
            <a:off x="3175" y="56598"/>
            <a:ext cx="12188825" cy="1143000"/>
          </a:xfrm>
          <a:prstGeom prst="rect">
            <a:avLst/>
          </a:prstGeom>
          <a:solidFill>
            <a:srgbClr val="00548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173" y="0"/>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40764" y="216618"/>
            <a:ext cx="10113645" cy="822960"/>
          </a:xfrm>
        </p:spPr>
        <p:txBody>
          <a:bodyPr tIns="0" bIns="0" anchor="ctr">
            <a:noAutofit/>
          </a:bodyPr>
          <a:lstStyle>
            <a:lvl1pPr>
              <a:defRPr sz="3600" b="0">
                <a:solidFill>
                  <a:srgbClr val="FFFFFF"/>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DE311186-8D10-488A-9207-E699E65B667E}"/>
              </a:ext>
            </a:extLst>
          </p:cNvPr>
          <p:cNvSpPr>
            <a:spLocks noGrp="1"/>
          </p:cNvSpPr>
          <p:nvPr>
            <p:ph type="body" sz="quarter" idx="10"/>
          </p:nvPr>
        </p:nvSpPr>
        <p:spPr>
          <a:xfrm>
            <a:off x="1039494" y="1580140"/>
            <a:ext cx="10113011" cy="4934960"/>
          </a:xfrm>
        </p:spPr>
        <p:txBody>
          <a:bodyPr/>
          <a:lstStyle>
            <a:lvl1pPr marL="342900" indent="-342900">
              <a:buFont typeface="Arial" panose="020B0604020202020204" pitchFamily="34" charset="0"/>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34357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2315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35209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00548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4990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13071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84439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097280" y="6578242"/>
            <a:ext cx="2472271" cy="365125"/>
          </a:xfrm>
          <a:prstGeom prst="rect">
            <a:avLst/>
          </a:prstGeom>
        </p:spPr>
        <p:txBody>
          <a:bodyPr/>
          <a:lstStyle/>
          <a:p>
            <a:fld id="{0845F179-117B-410E-90CB-E8775663DD06}" type="datetimeFigureOut">
              <a:rPr lang="en-US" smtClean="0"/>
              <a:t>10/11/2018</a:t>
            </a:fld>
            <a:endParaRPr lang="en-US"/>
          </a:p>
        </p:txBody>
      </p:sp>
      <p:sp>
        <p:nvSpPr>
          <p:cNvPr id="8" name="Footer Placeholder 7"/>
          <p:cNvSpPr>
            <a:spLocks noGrp="1"/>
          </p:cNvSpPr>
          <p:nvPr>
            <p:ph type="ftr" sz="quarter" idx="11"/>
          </p:nvPr>
        </p:nvSpPr>
        <p:spPr>
          <a:xfrm>
            <a:off x="3686185" y="6578242"/>
            <a:ext cx="4822804"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9900458" y="6578242"/>
            <a:ext cx="1312025" cy="365125"/>
          </a:xfrm>
          <a:prstGeom prst="rect">
            <a:avLst/>
          </a:prstGeom>
        </p:spPr>
        <p:txBody>
          <a:bodyPr/>
          <a:lstStyle/>
          <a:p>
            <a:fld id="{26FFB545-51AD-466E-9719-54D6B7A7CA85}" type="slidenum">
              <a:rPr lang="en-US" smtClean="0"/>
              <a:t>‹#›</a:t>
            </a:fld>
            <a:endParaRPr lang="en-US"/>
          </a:p>
        </p:txBody>
      </p:sp>
    </p:spTree>
    <p:extLst>
      <p:ext uri="{BB962C8B-B14F-4D97-AF65-F5344CB8AC3E}">
        <p14:creationId xmlns:p14="http://schemas.microsoft.com/office/powerpoint/2010/main" val="1022119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97280" y="6578242"/>
            <a:ext cx="2472271" cy="365125"/>
          </a:xfrm>
          <a:prstGeom prst="rect">
            <a:avLst/>
          </a:prstGeom>
        </p:spPr>
        <p:txBody>
          <a:bodyPr/>
          <a:lstStyle/>
          <a:p>
            <a:fld id="{0845F179-117B-410E-90CB-E8775663DD06}" type="datetimeFigureOut">
              <a:rPr lang="en-US" smtClean="0"/>
              <a:t>10/11/2018</a:t>
            </a:fld>
            <a:endParaRPr lang="en-US"/>
          </a:p>
        </p:txBody>
      </p:sp>
      <p:sp>
        <p:nvSpPr>
          <p:cNvPr id="4" name="Footer Placeholder 3"/>
          <p:cNvSpPr>
            <a:spLocks noGrp="1"/>
          </p:cNvSpPr>
          <p:nvPr>
            <p:ph type="ftr" sz="quarter" idx="11"/>
          </p:nvPr>
        </p:nvSpPr>
        <p:spPr>
          <a:xfrm>
            <a:off x="3686185" y="6578242"/>
            <a:ext cx="4822804"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9900458" y="6578242"/>
            <a:ext cx="1312025" cy="365125"/>
          </a:xfrm>
          <a:prstGeom prst="rect">
            <a:avLst/>
          </a:prstGeom>
        </p:spPr>
        <p:txBody>
          <a:bodyPr/>
          <a:lstStyle/>
          <a:p>
            <a:fld id="{26FFB545-51AD-466E-9719-54D6B7A7CA85}" type="slidenum">
              <a:rPr lang="en-US" smtClean="0"/>
              <a:t>‹#›</a:t>
            </a:fld>
            <a:endParaRPr lang="en-US"/>
          </a:p>
        </p:txBody>
      </p:sp>
    </p:spTree>
    <p:extLst>
      <p:ext uri="{BB962C8B-B14F-4D97-AF65-F5344CB8AC3E}">
        <p14:creationId xmlns:p14="http://schemas.microsoft.com/office/powerpoint/2010/main" val="3982363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53297" y="223140"/>
            <a:ext cx="10285405" cy="702302"/>
          </a:xfrm>
        </p:spPr>
        <p:txBody>
          <a:bodyPr/>
          <a:lstStyle>
            <a:lvl1pPr algn="ctr">
              <a:defRPr/>
            </a:lvl1pPr>
          </a:lstStyle>
          <a:p>
            <a:r>
              <a:rPr lang="en-US"/>
              <a:t>Click to edit Master title style</a:t>
            </a:r>
            <a:endParaRPr lang="en-US" dirty="0"/>
          </a:p>
        </p:txBody>
      </p:sp>
      <p:sp>
        <p:nvSpPr>
          <p:cNvPr id="3" name="Date Placeholder 2"/>
          <p:cNvSpPr>
            <a:spLocks noGrp="1"/>
          </p:cNvSpPr>
          <p:nvPr>
            <p:ph type="dt" sz="half" idx="10"/>
          </p:nvPr>
        </p:nvSpPr>
        <p:spPr>
          <a:xfrm>
            <a:off x="1097280" y="6578242"/>
            <a:ext cx="2472271" cy="365125"/>
          </a:xfrm>
          <a:prstGeom prst="rect">
            <a:avLst/>
          </a:prstGeom>
        </p:spPr>
        <p:txBody>
          <a:bodyPr/>
          <a:lstStyle/>
          <a:p>
            <a:fld id="{0845F179-117B-410E-90CB-E8775663DD06}" type="datetimeFigureOut">
              <a:rPr lang="en-US" smtClean="0"/>
              <a:t>10/11/2018</a:t>
            </a:fld>
            <a:endParaRPr lang="en-US"/>
          </a:p>
        </p:txBody>
      </p:sp>
      <p:sp>
        <p:nvSpPr>
          <p:cNvPr id="4" name="Footer Placeholder 3"/>
          <p:cNvSpPr>
            <a:spLocks noGrp="1"/>
          </p:cNvSpPr>
          <p:nvPr>
            <p:ph type="ftr" sz="quarter" idx="11"/>
          </p:nvPr>
        </p:nvSpPr>
        <p:spPr>
          <a:xfrm>
            <a:off x="3686185" y="6578242"/>
            <a:ext cx="4822804"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9900458" y="6578242"/>
            <a:ext cx="1312025" cy="365125"/>
          </a:xfrm>
          <a:prstGeom prst="rect">
            <a:avLst/>
          </a:prstGeom>
        </p:spPr>
        <p:txBody>
          <a:bodyPr/>
          <a:lstStyle/>
          <a:p>
            <a:fld id="{26FFB545-51AD-466E-9719-54D6B7A7CA85}" type="slidenum">
              <a:rPr lang="en-US" smtClean="0"/>
              <a:t>‹#›</a:t>
            </a:fld>
            <a:endParaRPr lang="en-US"/>
          </a:p>
        </p:txBody>
      </p:sp>
    </p:spTree>
    <p:extLst>
      <p:ext uri="{BB962C8B-B14F-4D97-AF65-F5344CB8AC3E}">
        <p14:creationId xmlns:p14="http://schemas.microsoft.com/office/powerpoint/2010/main" val="1005723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00548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26608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00548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320040"/>
            <a:ext cx="3200400" cy="2286000"/>
          </a:xfrm>
        </p:spPr>
        <p:txBody>
          <a:bodyPr anchor="ctr">
            <a:normAutofit/>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hasCustomPrompt="1"/>
          </p:nvPr>
        </p:nvSpPr>
        <p:spPr>
          <a:xfrm>
            <a:off x="4800600" y="731520"/>
            <a:ext cx="6492240" cy="5257800"/>
          </a:xfrm>
        </p:spPr>
        <p:txBody>
          <a:bodyPr/>
          <a:lstStyle>
            <a:lvl1pPr marL="0" indent="0">
              <a:buFont typeface="Arial" panose="020B0604020202020204" pitchFamily="34" charset="0"/>
              <a:buChar char="•"/>
              <a:defRPr/>
            </a:lvl1pPr>
            <a:lvl2pPr marL="384048" indent="-182880">
              <a:buFont typeface="Arial" panose="020B0604020202020204" pitchFamily="34" charset="0"/>
              <a:buChar char="•"/>
              <a:defRPr/>
            </a:lvl2pPr>
            <a:lvl3pPr marL="566928" indent="-182880">
              <a:buFont typeface="Arial" panose="020B0604020202020204" pitchFamily="34" charset="0"/>
              <a:buChar char="•"/>
              <a:defRPr/>
            </a:lvl3pPr>
            <a:lvl4pPr marL="749808" indent="-182880">
              <a:buFont typeface="Arial" panose="020B0604020202020204" pitchFamily="34" charset="0"/>
              <a:buChar char="•"/>
              <a:defRPr/>
            </a:lvl4pPr>
            <a:lvl5pPr marL="932688" indent="-182880">
              <a:buFont typeface="Arial" panose="020B0604020202020204" pitchFamily="34" charset="0"/>
              <a:buChar char="•"/>
              <a:defRPr/>
            </a:lvl5pPr>
          </a:lstStyle>
          <a:p>
            <a:pPr lvl="0"/>
            <a:r>
              <a:rPr lang="en-US" dirty="0"/>
              <a:t>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819400"/>
            <a:ext cx="3200400" cy="348580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447881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656416"/>
            <a:ext cx="12188825" cy="201583"/>
          </a:xfrm>
          <a:prstGeom prst="rect">
            <a:avLst/>
          </a:prstGeom>
          <a:solidFill>
            <a:srgbClr val="00548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175" y="6624413"/>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470866" y="272061"/>
            <a:ext cx="11247119" cy="70230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70867" y="1201892"/>
            <a:ext cx="11247120" cy="5111292"/>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27556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ctr"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1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143240-C6C5-491B-9959-555F82B4A4CE}"/>
              </a:ext>
            </a:extLst>
          </p:cNvPr>
          <p:cNvPicPr>
            <a:picLocks noChangeAspect="1"/>
          </p:cNvPicPr>
          <p:nvPr/>
        </p:nvPicPr>
        <p:blipFill rotWithShape="1">
          <a:blip r:embed="rId2">
            <a:extLst>
              <a:ext uri="{28A0092B-C50C-407E-A947-70E740481C1C}">
                <a14:useLocalDpi xmlns:a14="http://schemas.microsoft.com/office/drawing/2010/main" val="0"/>
              </a:ext>
            </a:extLst>
          </a:blip>
          <a:srcRect b="5462"/>
          <a:stretch/>
        </p:blipFill>
        <p:spPr>
          <a:xfrm>
            <a:off x="20" y="10"/>
            <a:ext cx="12191980" cy="6857990"/>
          </a:xfrm>
          <a:prstGeom prst="rect">
            <a:avLst/>
          </a:prstGeom>
        </p:spPr>
      </p:pic>
      <p:sp>
        <p:nvSpPr>
          <p:cNvPr id="8" name="Rectangle 7">
            <a:extLst>
              <a:ext uri="{FF2B5EF4-FFF2-40B4-BE49-F238E27FC236}">
                <a16:creationId xmlns:a16="http://schemas.microsoft.com/office/drawing/2014/main" id="{322ED15B-1BA8-482F-B352-416CD4F149CF}"/>
              </a:ext>
            </a:extLst>
          </p:cNvPr>
          <p:cNvSpPr/>
          <p:nvPr/>
        </p:nvSpPr>
        <p:spPr>
          <a:xfrm>
            <a:off x="0" y="0"/>
            <a:ext cx="12192000" cy="6858000"/>
          </a:xfrm>
          <a:prstGeom prst="rect">
            <a:avLst/>
          </a:prstGeom>
          <a:solidFill>
            <a:schemeClr val="dk1">
              <a:alpha val="2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03DC786-6F43-4553-808E-0D37FD42225D}"/>
              </a:ext>
            </a:extLst>
          </p:cNvPr>
          <p:cNvSpPr/>
          <p:nvPr/>
        </p:nvSpPr>
        <p:spPr>
          <a:xfrm>
            <a:off x="0" y="5196830"/>
            <a:ext cx="12192000" cy="1661160"/>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DEBE398-24AE-4D33-8AD9-5A611CBD7D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0010" y="5349235"/>
            <a:ext cx="2811979" cy="1356350"/>
          </a:xfrm>
          <a:prstGeom prst="rect">
            <a:avLst/>
          </a:prstGeom>
        </p:spPr>
      </p:pic>
      <p:sp>
        <p:nvSpPr>
          <p:cNvPr id="2" name="TextBox 1">
            <a:extLst>
              <a:ext uri="{FF2B5EF4-FFF2-40B4-BE49-F238E27FC236}">
                <a16:creationId xmlns:a16="http://schemas.microsoft.com/office/drawing/2014/main" id="{12EBACD1-2623-44F9-9AAD-E0E4EB178F0E}"/>
              </a:ext>
            </a:extLst>
          </p:cNvPr>
          <p:cNvSpPr txBox="1"/>
          <p:nvPr/>
        </p:nvSpPr>
        <p:spPr>
          <a:xfrm>
            <a:off x="10844823" y="6459364"/>
            <a:ext cx="3115733" cy="246221"/>
          </a:xfrm>
          <a:prstGeom prst="rect">
            <a:avLst/>
          </a:prstGeom>
          <a:noFill/>
        </p:spPr>
        <p:txBody>
          <a:bodyPr wrap="square" rtlCol="0">
            <a:spAutoFit/>
          </a:bodyPr>
          <a:lstStyle/>
          <a:p>
            <a:r>
              <a:rPr lang="en-US" sz="1000" dirty="0">
                <a:solidFill>
                  <a:schemeClr val="tx1">
                    <a:lumMod val="65000"/>
                    <a:lumOff val="35000"/>
                  </a:schemeClr>
                </a:solidFill>
              </a:rPr>
              <a:t>ML 291 Rev. A</a:t>
            </a:r>
          </a:p>
        </p:txBody>
      </p:sp>
    </p:spTree>
    <p:extLst>
      <p:ext uri="{BB962C8B-B14F-4D97-AF65-F5344CB8AC3E}">
        <p14:creationId xmlns:p14="http://schemas.microsoft.com/office/powerpoint/2010/main" val="3897894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65731DE-B553-4529-82D5-1C90389859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8740" y="1678744"/>
            <a:ext cx="5334000" cy="4267200"/>
          </a:xfrm>
          <a:prstGeom prst="rect">
            <a:avLst/>
          </a:prstGeom>
        </p:spPr>
      </p:pic>
      <p:pic>
        <p:nvPicPr>
          <p:cNvPr id="8" name="Picture 7">
            <a:extLst>
              <a:ext uri="{FF2B5EF4-FFF2-40B4-BE49-F238E27FC236}">
                <a16:creationId xmlns:a16="http://schemas.microsoft.com/office/drawing/2014/main" id="{E81FBB00-D23C-4A95-8397-868834C88B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578" y="1678744"/>
            <a:ext cx="5334000" cy="4267200"/>
          </a:xfrm>
          <a:prstGeom prst="rect">
            <a:avLst/>
          </a:prstGeom>
        </p:spPr>
      </p:pic>
      <p:sp>
        <p:nvSpPr>
          <p:cNvPr id="10" name="Rectangle 9">
            <a:extLst>
              <a:ext uri="{FF2B5EF4-FFF2-40B4-BE49-F238E27FC236}">
                <a16:creationId xmlns:a16="http://schemas.microsoft.com/office/drawing/2014/main" id="{E54CD623-7C39-4037-8D52-639CF60CAF6A}"/>
              </a:ext>
            </a:extLst>
          </p:cNvPr>
          <p:cNvSpPr/>
          <p:nvPr/>
        </p:nvSpPr>
        <p:spPr>
          <a:xfrm>
            <a:off x="6318739" y="794824"/>
            <a:ext cx="5333999" cy="640080"/>
          </a:xfrm>
          <a:prstGeom prst="rect">
            <a:avLst/>
          </a:prstGeom>
          <a:solidFill>
            <a:srgbClr val="00548D"/>
          </a:solidFill>
          <a:ln cmpd="dbl">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Anatomy Post-Implant</a:t>
            </a:r>
          </a:p>
        </p:txBody>
      </p:sp>
      <p:sp>
        <p:nvSpPr>
          <p:cNvPr id="11" name="Rectangle 10">
            <a:extLst>
              <a:ext uri="{FF2B5EF4-FFF2-40B4-BE49-F238E27FC236}">
                <a16:creationId xmlns:a16="http://schemas.microsoft.com/office/drawing/2014/main" id="{DAED44B4-D47E-4C83-AB84-02212C9948C0}"/>
              </a:ext>
            </a:extLst>
          </p:cNvPr>
          <p:cNvSpPr/>
          <p:nvPr/>
        </p:nvSpPr>
        <p:spPr>
          <a:xfrm>
            <a:off x="466579" y="794824"/>
            <a:ext cx="5333999" cy="640080"/>
          </a:xfrm>
          <a:prstGeom prst="rect">
            <a:avLst/>
          </a:prstGeom>
          <a:solidFill>
            <a:srgbClr val="00548D"/>
          </a:solidFill>
          <a:ln cmpd="dbl">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Anatomy Pre-Implant</a:t>
            </a:r>
          </a:p>
        </p:txBody>
      </p:sp>
      <p:sp>
        <p:nvSpPr>
          <p:cNvPr id="7" name="Rectangle 6">
            <a:extLst>
              <a:ext uri="{FF2B5EF4-FFF2-40B4-BE49-F238E27FC236}">
                <a16:creationId xmlns:a16="http://schemas.microsoft.com/office/drawing/2014/main" id="{003A4CFF-E184-40BE-9B4C-C150A0917DD5}"/>
              </a:ext>
            </a:extLst>
          </p:cNvPr>
          <p:cNvSpPr/>
          <p:nvPr/>
        </p:nvSpPr>
        <p:spPr>
          <a:xfrm>
            <a:off x="11016482" y="6395161"/>
            <a:ext cx="928459" cy="246221"/>
          </a:xfrm>
          <a:prstGeom prst="rect">
            <a:avLst/>
          </a:prstGeom>
        </p:spPr>
        <p:txBody>
          <a:bodyPr wrap="none">
            <a:spAutoFit/>
          </a:bodyPr>
          <a:lstStyle/>
          <a:p>
            <a:r>
              <a:rPr lang="en-US" sz="1000" dirty="0">
                <a:solidFill>
                  <a:schemeClr val="tx1">
                    <a:lumMod val="65000"/>
                    <a:lumOff val="35000"/>
                  </a:schemeClr>
                </a:solidFill>
              </a:rPr>
              <a:t>ML 291 Rev. A</a:t>
            </a:r>
          </a:p>
        </p:txBody>
      </p:sp>
    </p:spTree>
    <p:extLst>
      <p:ext uri="{BB962C8B-B14F-4D97-AF65-F5344CB8AC3E}">
        <p14:creationId xmlns:p14="http://schemas.microsoft.com/office/powerpoint/2010/main" val="2039668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65731DE-B553-4529-82D5-1C90389859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8740" y="1678744"/>
            <a:ext cx="5334000" cy="4267200"/>
          </a:xfrm>
          <a:prstGeom prst="rect">
            <a:avLst/>
          </a:prstGeom>
        </p:spPr>
      </p:pic>
      <p:pic>
        <p:nvPicPr>
          <p:cNvPr id="8" name="Picture 7">
            <a:extLst>
              <a:ext uri="{FF2B5EF4-FFF2-40B4-BE49-F238E27FC236}">
                <a16:creationId xmlns:a16="http://schemas.microsoft.com/office/drawing/2014/main" id="{E81FBB00-D23C-4A95-8397-868834C88B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578" y="1678744"/>
            <a:ext cx="5334000" cy="4267200"/>
          </a:xfrm>
          <a:prstGeom prst="rect">
            <a:avLst/>
          </a:prstGeom>
        </p:spPr>
      </p:pic>
      <p:sp>
        <p:nvSpPr>
          <p:cNvPr id="10" name="Rectangle 9">
            <a:extLst>
              <a:ext uri="{FF2B5EF4-FFF2-40B4-BE49-F238E27FC236}">
                <a16:creationId xmlns:a16="http://schemas.microsoft.com/office/drawing/2014/main" id="{E54CD623-7C39-4037-8D52-639CF60CAF6A}"/>
              </a:ext>
            </a:extLst>
          </p:cNvPr>
          <p:cNvSpPr/>
          <p:nvPr/>
        </p:nvSpPr>
        <p:spPr>
          <a:xfrm>
            <a:off x="6318739" y="794824"/>
            <a:ext cx="5333999" cy="640080"/>
          </a:xfrm>
          <a:prstGeom prst="rect">
            <a:avLst/>
          </a:prstGeom>
          <a:solidFill>
            <a:srgbClr val="00548D"/>
          </a:solidFill>
          <a:ln cmpd="dbl">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Anatomy Post-Implant</a:t>
            </a:r>
          </a:p>
        </p:txBody>
      </p:sp>
      <p:sp>
        <p:nvSpPr>
          <p:cNvPr id="11" name="Rectangle 10">
            <a:extLst>
              <a:ext uri="{FF2B5EF4-FFF2-40B4-BE49-F238E27FC236}">
                <a16:creationId xmlns:a16="http://schemas.microsoft.com/office/drawing/2014/main" id="{DAED44B4-D47E-4C83-AB84-02212C9948C0}"/>
              </a:ext>
            </a:extLst>
          </p:cNvPr>
          <p:cNvSpPr/>
          <p:nvPr/>
        </p:nvSpPr>
        <p:spPr>
          <a:xfrm>
            <a:off x="466579" y="794824"/>
            <a:ext cx="5333999" cy="640080"/>
          </a:xfrm>
          <a:prstGeom prst="rect">
            <a:avLst/>
          </a:prstGeom>
          <a:solidFill>
            <a:srgbClr val="00548D"/>
          </a:solidFill>
          <a:ln cmpd="dbl">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Anatomy Pre-Implant</a:t>
            </a:r>
          </a:p>
        </p:txBody>
      </p:sp>
      <p:sp>
        <p:nvSpPr>
          <p:cNvPr id="12" name="Oval 11">
            <a:extLst>
              <a:ext uri="{FF2B5EF4-FFF2-40B4-BE49-F238E27FC236}">
                <a16:creationId xmlns:a16="http://schemas.microsoft.com/office/drawing/2014/main" id="{683BFB46-9487-4BB9-8522-EE43A8FA8EB2}"/>
              </a:ext>
            </a:extLst>
          </p:cNvPr>
          <p:cNvSpPr/>
          <p:nvPr/>
        </p:nvSpPr>
        <p:spPr>
          <a:xfrm>
            <a:off x="7643446" y="3188677"/>
            <a:ext cx="2579077" cy="1570892"/>
          </a:xfrm>
          <a:prstGeom prst="ellipse">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2314BCF-4726-4657-900C-2FD91F377F1F}"/>
              </a:ext>
            </a:extLst>
          </p:cNvPr>
          <p:cNvSpPr txBox="1"/>
          <p:nvPr/>
        </p:nvSpPr>
        <p:spPr>
          <a:xfrm>
            <a:off x="7886143" y="2819345"/>
            <a:ext cx="2199190" cy="369332"/>
          </a:xfrm>
          <a:prstGeom prst="rect">
            <a:avLst/>
          </a:prstGeom>
          <a:noFill/>
        </p:spPr>
        <p:txBody>
          <a:bodyPr wrap="square" rtlCol="0">
            <a:spAutoFit/>
          </a:bodyPr>
          <a:lstStyle/>
          <a:p>
            <a:r>
              <a:rPr lang="en-US" dirty="0">
                <a:solidFill>
                  <a:schemeClr val="bg1"/>
                </a:solidFill>
              </a:rPr>
              <a:t>SpaceOAR Hydrogel </a:t>
            </a:r>
          </a:p>
        </p:txBody>
      </p:sp>
      <p:sp>
        <p:nvSpPr>
          <p:cNvPr id="9" name="Rectangle 8">
            <a:extLst>
              <a:ext uri="{FF2B5EF4-FFF2-40B4-BE49-F238E27FC236}">
                <a16:creationId xmlns:a16="http://schemas.microsoft.com/office/drawing/2014/main" id="{268A7438-18D1-4677-A42A-A3172188A968}"/>
              </a:ext>
            </a:extLst>
          </p:cNvPr>
          <p:cNvSpPr/>
          <p:nvPr/>
        </p:nvSpPr>
        <p:spPr>
          <a:xfrm>
            <a:off x="11016482" y="6395161"/>
            <a:ext cx="928459" cy="246221"/>
          </a:xfrm>
          <a:prstGeom prst="rect">
            <a:avLst/>
          </a:prstGeom>
        </p:spPr>
        <p:txBody>
          <a:bodyPr wrap="none">
            <a:spAutoFit/>
          </a:bodyPr>
          <a:lstStyle/>
          <a:p>
            <a:r>
              <a:rPr lang="en-US" sz="1000" dirty="0">
                <a:solidFill>
                  <a:schemeClr val="tx1">
                    <a:lumMod val="65000"/>
                    <a:lumOff val="35000"/>
                  </a:schemeClr>
                </a:solidFill>
              </a:rPr>
              <a:t>ML 291 Rev. A</a:t>
            </a:r>
          </a:p>
        </p:txBody>
      </p:sp>
    </p:spTree>
    <p:extLst>
      <p:ext uri="{BB962C8B-B14F-4D97-AF65-F5344CB8AC3E}">
        <p14:creationId xmlns:p14="http://schemas.microsoft.com/office/powerpoint/2010/main" val="1561384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2E6FA9E3-F734-4D0B-B1B2-F34E01C28BB5}"/>
              </a:ext>
            </a:extLst>
          </p:cNvPr>
          <p:cNvSpPr/>
          <p:nvPr/>
        </p:nvSpPr>
        <p:spPr>
          <a:xfrm>
            <a:off x="284480" y="498555"/>
            <a:ext cx="3032760" cy="1036320"/>
          </a:xfrm>
          <a:prstGeom prst="parallelogram">
            <a:avLst/>
          </a:prstGeom>
          <a:solidFill>
            <a:srgbClr val="00548D"/>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Material</a:t>
            </a:r>
          </a:p>
        </p:txBody>
      </p:sp>
      <p:sp>
        <p:nvSpPr>
          <p:cNvPr id="6" name="Parallelogram 5">
            <a:extLst>
              <a:ext uri="{FF2B5EF4-FFF2-40B4-BE49-F238E27FC236}">
                <a16:creationId xmlns:a16="http://schemas.microsoft.com/office/drawing/2014/main" id="{942F9452-49DE-4170-AFC2-962D7751C02F}"/>
              </a:ext>
            </a:extLst>
          </p:cNvPr>
          <p:cNvSpPr/>
          <p:nvPr/>
        </p:nvSpPr>
        <p:spPr>
          <a:xfrm>
            <a:off x="3032760" y="118420"/>
            <a:ext cx="8636000" cy="1887220"/>
          </a:xfrm>
          <a:prstGeom prst="parallelogram">
            <a:avLst/>
          </a:prstGeom>
          <a:solidFill>
            <a:srgbClr val="00548D"/>
          </a:solidFill>
          <a:ln w="44450"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000" dirty="0"/>
              <a:t>Made of mostly water and polyethylene glycol (PEG)</a:t>
            </a:r>
          </a:p>
          <a:p>
            <a:pPr marL="285750" indent="-285750">
              <a:buFont typeface="Arial" panose="020B0604020202020204" pitchFamily="34" charset="0"/>
              <a:buChar char="•"/>
            </a:pPr>
            <a:r>
              <a:rPr lang="en-US" sz="2000" dirty="0"/>
              <a:t>PEG is used in many medical products including artificial tears, prescription drugs, and medical implants</a:t>
            </a:r>
          </a:p>
          <a:p>
            <a:pPr marL="285750" indent="-285750">
              <a:buFont typeface="Arial" panose="020B0604020202020204" pitchFamily="34" charset="0"/>
              <a:buChar char="•"/>
            </a:pPr>
            <a:r>
              <a:rPr lang="en-US" sz="2000" dirty="0"/>
              <a:t>Synthetic, biocompatible, non-toxic</a:t>
            </a:r>
          </a:p>
          <a:p>
            <a:pPr marL="285750" indent="-285750">
              <a:buFont typeface="Arial" panose="020B0604020202020204" pitchFamily="34" charset="0"/>
              <a:buChar char="•"/>
            </a:pPr>
            <a:r>
              <a:rPr lang="en-US" sz="2000" dirty="0"/>
              <a:t>Absorbs in approximately 6 months</a:t>
            </a:r>
          </a:p>
        </p:txBody>
      </p:sp>
      <p:sp>
        <p:nvSpPr>
          <p:cNvPr id="8" name="Parallelogram 7">
            <a:extLst>
              <a:ext uri="{FF2B5EF4-FFF2-40B4-BE49-F238E27FC236}">
                <a16:creationId xmlns:a16="http://schemas.microsoft.com/office/drawing/2014/main" id="{8B75EF24-E940-4889-A26F-8210651856C4}"/>
              </a:ext>
            </a:extLst>
          </p:cNvPr>
          <p:cNvSpPr/>
          <p:nvPr/>
        </p:nvSpPr>
        <p:spPr>
          <a:xfrm>
            <a:off x="360680" y="2412664"/>
            <a:ext cx="3032760" cy="1036320"/>
          </a:xfrm>
          <a:prstGeom prst="parallelogram">
            <a:avLst/>
          </a:prstGeom>
          <a:solidFill>
            <a:srgbClr val="00548D"/>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t>Procedure</a:t>
            </a:r>
          </a:p>
        </p:txBody>
      </p:sp>
      <p:sp>
        <p:nvSpPr>
          <p:cNvPr id="9" name="Parallelogram 8">
            <a:extLst>
              <a:ext uri="{FF2B5EF4-FFF2-40B4-BE49-F238E27FC236}">
                <a16:creationId xmlns:a16="http://schemas.microsoft.com/office/drawing/2014/main" id="{44D99BA6-D980-4146-9331-43F1C891BF0C}"/>
              </a:ext>
            </a:extLst>
          </p:cNvPr>
          <p:cNvSpPr/>
          <p:nvPr/>
        </p:nvSpPr>
        <p:spPr>
          <a:xfrm>
            <a:off x="3032760" y="2160553"/>
            <a:ext cx="8636000" cy="1887220"/>
          </a:xfrm>
          <a:prstGeom prst="parallelogram">
            <a:avLst/>
          </a:prstGeom>
          <a:solidFill>
            <a:srgbClr val="00548D"/>
          </a:solidFill>
          <a:ln w="44450"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r>
              <a:rPr lang="en-US" sz="2400" dirty="0"/>
              <a:t>Outpatient procedure</a:t>
            </a:r>
          </a:p>
          <a:p>
            <a:pPr marL="285750" indent="-285750">
              <a:buFont typeface="Arial" panose="020B0604020202020204" pitchFamily="34" charset="0"/>
              <a:buChar char="•"/>
            </a:pPr>
            <a:r>
              <a:rPr lang="en-US" sz="2400" dirty="0"/>
              <a:t>Local, regional or general anesthesia</a:t>
            </a:r>
          </a:p>
        </p:txBody>
      </p:sp>
      <p:sp>
        <p:nvSpPr>
          <p:cNvPr id="11" name="Parallelogram 10">
            <a:extLst>
              <a:ext uri="{FF2B5EF4-FFF2-40B4-BE49-F238E27FC236}">
                <a16:creationId xmlns:a16="http://schemas.microsoft.com/office/drawing/2014/main" id="{C6B1C112-99D3-4BD1-86BC-A8E6A22AE79D}"/>
              </a:ext>
            </a:extLst>
          </p:cNvPr>
          <p:cNvSpPr/>
          <p:nvPr/>
        </p:nvSpPr>
        <p:spPr>
          <a:xfrm>
            <a:off x="3100493" y="4130720"/>
            <a:ext cx="8636000" cy="1887220"/>
          </a:xfrm>
          <a:prstGeom prst="parallelogram">
            <a:avLst/>
          </a:prstGeom>
          <a:solidFill>
            <a:srgbClr val="00548D"/>
          </a:solidFill>
          <a:ln w="44450"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r>
              <a:rPr lang="en-US" sz="2000" dirty="0"/>
              <a:t>SpaceOAR hydrogel provides space between the rectum and the prostate, reducing high dose radiation to the rectum.</a:t>
            </a:r>
          </a:p>
          <a:p>
            <a:pPr marL="285750" indent="-285750">
              <a:buFont typeface="Arial" panose="020B0604020202020204" pitchFamily="34" charset="0"/>
              <a:buChar char="•"/>
            </a:pPr>
            <a:r>
              <a:rPr lang="en-US" sz="2000" dirty="0"/>
              <a:t>Control patients were: 8x more likely to have a decline in bowel, urinary and sexual quality of life when compared to SpaceOAR patients at median 3 years</a:t>
            </a:r>
            <a:r>
              <a:rPr lang="en-US" sz="2000" baseline="30000" dirty="0"/>
              <a:t> 1,2</a:t>
            </a:r>
            <a:r>
              <a:rPr lang="en-US" sz="2000" dirty="0"/>
              <a:t> </a:t>
            </a:r>
          </a:p>
        </p:txBody>
      </p:sp>
      <p:sp>
        <p:nvSpPr>
          <p:cNvPr id="12" name="Rectangle 11">
            <a:extLst>
              <a:ext uri="{FF2B5EF4-FFF2-40B4-BE49-F238E27FC236}">
                <a16:creationId xmlns:a16="http://schemas.microsoft.com/office/drawing/2014/main" id="{132AC8D7-DF76-449E-B9C9-3A5E6515FCAB}"/>
              </a:ext>
            </a:extLst>
          </p:cNvPr>
          <p:cNvSpPr/>
          <p:nvPr/>
        </p:nvSpPr>
        <p:spPr>
          <a:xfrm>
            <a:off x="11016482" y="6395161"/>
            <a:ext cx="928459" cy="246221"/>
          </a:xfrm>
          <a:prstGeom prst="rect">
            <a:avLst/>
          </a:prstGeom>
        </p:spPr>
        <p:txBody>
          <a:bodyPr wrap="none">
            <a:spAutoFit/>
          </a:bodyPr>
          <a:lstStyle/>
          <a:p>
            <a:r>
              <a:rPr lang="en-US" sz="1000" dirty="0">
                <a:solidFill>
                  <a:schemeClr val="tx1">
                    <a:lumMod val="65000"/>
                    <a:lumOff val="35000"/>
                  </a:schemeClr>
                </a:solidFill>
              </a:rPr>
              <a:t>ML 291 Rev. A</a:t>
            </a:r>
          </a:p>
        </p:txBody>
      </p:sp>
      <p:sp>
        <p:nvSpPr>
          <p:cNvPr id="13" name="Parallelogram 12">
            <a:extLst>
              <a:ext uri="{FF2B5EF4-FFF2-40B4-BE49-F238E27FC236}">
                <a16:creationId xmlns:a16="http://schemas.microsoft.com/office/drawing/2014/main" id="{D705B537-43EF-42BE-8D44-CCD4EA422E41}"/>
              </a:ext>
            </a:extLst>
          </p:cNvPr>
          <p:cNvSpPr/>
          <p:nvPr/>
        </p:nvSpPr>
        <p:spPr>
          <a:xfrm>
            <a:off x="284480" y="4454797"/>
            <a:ext cx="3032760" cy="1036320"/>
          </a:xfrm>
          <a:prstGeom prst="parallelogram">
            <a:avLst/>
          </a:prstGeom>
          <a:solidFill>
            <a:srgbClr val="00548D"/>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t>Clinically Proven</a:t>
            </a:r>
          </a:p>
        </p:txBody>
      </p:sp>
      <p:sp>
        <p:nvSpPr>
          <p:cNvPr id="15" name="Rectangle 14">
            <a:extLst>
              <a:ext uri="{FF2B5EF4-FFF2-40B4-BE49-F238E27FC236}">
                <a16:creationId xmlns:a16="http://schemas.microsoft.com/office/drawing/2014/main" id="{4FFD7128-F30A-4A8A-8339-E3F0C34968DD}"/>
              </a:ext>
            </a:extLst>
          </p:cNvPr>
          <p:cNvSpPr/>
          <p:nvPr/>
        </p:nvSpPr>
        <p:spPr>
          <a:xfrm>
            <a:off x="650775" y="6241272"/>
            <a:ext cx="10851862" cy="400110"/>
          </a:xfrm>
          <a:prstGeom prst="rect">
            <a:avLst/>
          </a:prstGeom>
        </p:spPr>
        <p:txBody>
          <a:bodyPr wrap="square">
            <a:spAutoFit/>
          </a:bodyPr>
          <a:lstStyle/>
          <a:p>
            <a:pPr algn="ctr"/>
            <a:r>
              <a:rPr lang="en-US" sz="1000" dirty="0"/>
              <a:t>1) </a:t>
            </a:r>
            <a:r>
              <a:rPr lang="en-US" sz="1000" dirty="0" err="1"/>
              <a:t>Hamstra</a:t>
            </a:r>
            <a:r>
              <a:rPr lang="en-US" sz="1000" dirty="0"/>
              <a:t> D, et al. Continued Benefit to Rectal Separation for Prostate RT: Final Results of a Phase III Trial.  Int J Radiation Oncol Biol Phys, Vol. 97, No. 5, pp. 976-985, 2017 </a:t>
            </a:r>
          </a:p>
          <a:p>
            <a:pPr algn="ctr"/>
            <a:r>
              <a:rPr lang="en-US" sz="1000" dirty="0"/>
              <a:t>2) </a:t>
            </a:r>
            <a:r>
              <a:rPr lang="en-US" sz="1000" dirty="0" err="1"/>
              <a:t>Hamstra</a:t>
            </a:r>
            <a:r>
              <a:rPr lang="en-US" sz="1000" dirty="0"/>
              <a:t> D, et al. Evaluation of sexual function on a randomized trial of a prostate rectal spacer. J Clin Oncol 35, 2017 (suppl 6S; abstract 69</a:t>
            </a:r>
          </a:p>
        </p:txBody>
      </p:sp>
    </p:spTree>
    <p:extLst>
      <p:ext uri="{BB962C8B-B14F-4D97-AF65-F5344CB8AC3E}">
        <p14:creationId xmlns:p14="http://schemas.microsoft.com/office/powerpoint/2010/main" val="1193173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F2639-7D49-4130-B854-84D63AFF58BE}"/>
              </a:ext>
            </a:extLst>
          </p:cNvPr>
          <p:cNvSpPr>
            <a:spLocks noGrp="1"/>
          </p:cNvSpPr>
          <p:nvPr>
            <p:ph type="title"/>
          </p:nvPr>
        </p:nvSpPr>
        <p:spPr/>
        <p:txBody>
          <a:bodyPr>
            <a:normAutofit/>
          </a:bodyPr>
          <a:lstStyle/>
          <a:p>
            <a:r>
              <a:rPr lang="en-US" dirty="0"/>
              <a:t>Clinical Results </a:t>
            </a:r>
          </a:p>
        </p:txBody>
      </p:sp>
      <p:sp>
        <p:nvSpPr>
          <p:cNvPr id="6" name="Rectangle 5">
            <a:extLst>
              <a:ext uri="{FF2B5EF4-FFF2-40B4-BE49-F238E27FC236}">
                <a16:creationId xmlns:a16="http://schemas.microsoft.com/office/drawing/2014/main" id="{7C8B86ED-4BE5-474E-AE95-33720F4559F5}"/>
              </a:ext>
            </a:extLst>
          </p:cNvPr>
          <p:cNvSpPr/>
          <p:nvPr/>
        </p:nvSpPr>
        <p:spPr>
          <a:xfrm>
            <a:off x="1305242" y="5092676"/>
            <a:ext cx="9581516" cy="646331"/>
          </a:xfrm>
          <a:prstGeom prst="rect">
            <a:avLst/>
          </a:prstGeom>
        </p:spPr>
        <p:txBody>
          <a:bodyPr wrap="square">
            <a:spAutoFit/>
          </a:bodyPr>
          <a:lstStyle/>
          <a:p>
            <a:pPr algn="ctr"/>
            <a:r>
              <a:rPr lang="en-US" dirty="0"/>
              <a:t>*After radiotherapy was complete, control patients experienced a clinically significant (1X MID) decline in bowel, urinary and sexual QOL 8 times more often than SpaceOAR patients.</a:t>
            </a:r>
            <a:r>
              <a:rPr lang="en-US" baseline="30000" dirty="0"/>
              <a:t>1,2</a:t>
            </a:r>
          </a:p>
        </p:txBody>
      </p:sp>
      <p:sp>
        <p:nvSpPr>
          <p:cNvPr id="7" name="Rectangle 6">
            <a:extLst>
              <a:ext uri="{FF2B5EF4-FFF2-40B4-BE49-F238E27FC236}">
                <a16:creationId xmlns:a16="http://schemas.microsoft.com/office/drawing/2014/main" id="{99545149-EF83-4FA7-8CC2-8813C3770D30}"/>
              </a:ext>
            </a:extLst>
          </p:cNvPr>
          <p:cNvSpPr/>
          <p:nvPr/>
        </p:nvSpPr>
        <p:spPr>
          <a:xfrm>
            <a:off x="650775" y="6241272"/>
            <a:ext cx="10851862" cy="400110"/>
          </a:xfrm>
          <a:prstGeom prst="rect">
            <a:avLst/>
          </a:prstGeom>
        </p:spPr>
        <p:txBody>
          <a:bodyPr wrap="square">
            <a:spAutoFit/>
          </a:bodyPr>
          <a:lstStyle/>
          <a:p>
            <a:pPr algn="ctr"/>
            <a:r>
              <a:rPr lang="en-US" sz="1000" dirty="0"/>
              <a:t>1) </a:t>
            </a:r>
            <a:r>
              <a:rPr lang="en-US" sz="1000" dirty="0" err="1"/>
              <a:t>Hamstra</a:t>
            </a:r>
            <a:r>
              <a:rPr lang="en-US" sz="1000" dirty="0"/>
              <a:t> D, et al. Continued Benefit to Rectal Separation for Prostate RT: Final Results of a Phase III Trial.  Int J Radiation Oncol Biol Phys, Vol. 97, No. 5, pp. 976-985, 2017 </a:t>
            </a:r>
          </a:p>
          <a:p>
            <a:pPr algn="ctr"/>
            <a:r>
              <a:rPr lang="en-US" sz="1000" dirty="0"/>
              <a:t>2) </a:t>
            </a:r>
            <a:r>
              <a:rPr lang="en-US" sz="1000" dirty="0" err="1"/>
              <a:t>Hamstra</a:t>
            </a:r>
            <a:r>
              <a:rPr lang="en-US" sz="1000" dirty="0"/>
              <a:t> D, et al. Evaluation of sexual function on a randomized trial of a prostate rectal spacer. J Clin Oncol 35, 2017 (suppl 6S; abstract 69</a:t>
            </a:r>
          </a:p>
        </p:txBody>
      </p:sp>
      <p:pic>
        <p:nvPicPr>
          <p:cNvPr id="8" name="Picture 7">
            <a:extLst>
              <a:ext uri="{FF2B5EF4-FFF2-40B4-BE49-F238E27FC236}">
                <a16:creationId xmlns:a16="http://schemas.microsoft.com/office/drawing/2014/main" id="{FEDA191C-2240-4B9B-8D0E-DC8F65F549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924" y="1541843"/>
            <a:ext cx="9940151" cy="3096646"/>
          </a:xfrm>
          <a:prstGeom prst="rect">
            <a:avLst/>
          </a:prstGeom>
        </p:spPr>
      </p:pic>
      <p:sp>
        <p:nvSpPr>
          <p:cNvPr id="9" name="Rectangle 8">
            <a:extLst>
              <a:ext uri="{FF2B5EF4-FFF2-40B4-BE49-F238E27FC236}">
                <a16:creationId xmlns:a16="http://schemas.microsoft.com/office/drawing/2014/main" id="{C996D5EA-B377-4ADC-A298-3ED98E837E00}"/>
              </a:ext>
            </a:extLst>
          </p:cNvPr>
          <p:cNvSpPr/>
          <p:nvPr/>
        </p:nvSpPr>
        <p:spPr>
          <a:xfrm>
            <a:off x="11016482" y="6395161"/>
            <a:ext cx="928459" cy="246221"/>
          </a:xfrm>
          <a:prstGeom prst="rect">
            <a:avLst/>
          </a:prstGeom>
        </p:spPr>
        <p:txBody>
          <a:bodyPr wrap="none">
            <a:spAutoFit/>
          </a:bodyPr>
          <a:lstStyle/>
          <a:p>
            <a:r>
              <a:rPr lang="en-US" sz="1000" dirty="0">
                <a:solidFill>
                  <a:schemeClr val="tx1">
                    <a:lumMod val="65000"/>
                    <a:lumOff val="35000"/>
                  </a:schemeClr>
                </a:solidFill>
              </a:rPr>
              <a:t>ML 291 Rev. A</a:t>
            </a:r>
          </a:p>
        </p:txBody>
      </p:sp>
    </p:spTree>
    <p:extLst>
      <p:ext uri="{BB962C8B-B14F-4D97-AF65-F5344CB8AC3E}">
        <p14:creationId xmlns:p14="http://schemas.microsoft.com/office/powerpoint/2010/main" val="4150223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4B7A0A7-C83D-4C67-9237-2CDEAB3E61CD}"/>
              </a:ext>
            </a:extLst>
          </p:cNvPr>
          <p:cNvPicPr>
            <a:picLocks noChangeAspect="1"/>
          </p:cNvPicPr>
          <p:nvPr/>
        </p:nvPicPr>
        <p:blipFill rotWithShape="1">
          <a:blip r:embed="rId2">
            <a:extLst>
              <a:ext uri="{28A0092B-C50C-407E-A947-70E740481C1C}">
                <a14:useLocalDpi xmlns:a14="http://schemas.microsoft.com/office/drawing/2010/main" val="0"/>
              </a:ext>
            </a:extLst>
          </a:blip>
          <a:srcRect r="8839"/>
          <a:stretch/>
        </p:blipFill>
        <p:spPr>
          <a:xfrm>
            <a:off x="202600" y="5260402"/>
            <a:ext cx="1255597" cy="914400"/>
          </a:xfrm>
          <a:prstGeom prst="rect">
            <a:avLst/>
          </a:prstGeom>
        </p:spPr>
      </p:pic>
      <p:sp>
        <p:nvSpPr>
          <p:cNvPr id="7" name="Content Placeholder 2">
            <a:extLst>
              <a:ext uri="{FF2B5EF4-FFF2-40B4-BE49-F238E27FC236}">
                <a16:creationId xmlns:a16="http://schemas.microsoft.com/office/drawing/2014/main" id="{FC976313-0B7B-4D7E-9156-6F612492B8CA}"/>
              </a:ext>
            </a:extLst>
          </p:cNvPr>
          <p:cNvSpPr txBox="1">
            <a:spLocks/>
          </p:cNvSpPr>
          <p:nvPr/>
        </p:nvSpPr>
        <p:spPr>
          <a:xfrm>
            <a:off x="1269637" y="1783080"/>
            <a:ext cx="10922363" cy="445528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en-US" sz="3200" dirty="0"/>
              <a:t>60+ Peer Reviewed Publications </a:t>
            </a:r>
          </a:p>
          <a:p>
            <a:pPr>
              <a:lnSpc>
                <a:spcPct val="200000"/>
              </a:lnSpc>
            </a:pPr>
            <a:r>
              <a:rPr lang="en-US" sz="3200" dirty="0"/>
              <a:t>Used in many of the leading cancer centers in the United States</a:t>
            </a:r>
            <a:endParaRPr lang="en-US" sz="1800" dirty="0"/>
          </a:p>
          <a:p>
            <a:pPr>
              <a:lnSpc>
                <a:spcPct val="200000"/>
              </a:lnSpc>
            </a:pPr>
            <a:r>
              <a:rPr lang="en-US" sz="3200" dirty="0"/>
              <a:t>Over </a:t>
            </a:r>
            <a:r>
              <a:rPr lang="en-US" sz="3200" b="1" dirty="0"/>
              <a:t>30,000</a:t>
            </a:r>
            <a:r>
              <a:rPr lang="en-US" sz="3200" dirty="0"/>
              <a:t> patients treated worldwide</a:t>
            </a:r>
          </a:p>
          <a:p>
            <a:pPr>
              <a:lnSpc>
                <a:spcPct val="200000"/>
              </a:lnSpc>
            </a:pPr>
            <a:r>
              <a:rPr lang="en-US" sz="3200" dirty="0"/>
              <a:t>Reimbursed by Medicare in most States</a:t>
            </a:r>
          </a:p>
        </p:txBody>
      </p:sp>
      <p:sp>
        <p:nvSpPr>
          <p:cNvPr id="2" name="Title 1">
            <a:extLst>
              <a:ext uri="{FF2B5EF4-FFF2-40B4-BE49-F238E27FC236}">
                <a16:creationId xmlns:a16="http://schemas.microsoft.com/office/drawing/2014/main" id="{30F5C8F6-0659-46E0-B403-0329E757D4BF}"/>
              </a:ext>
            </a:extLst>
          </p:cNvPr>
          <p:cNvSpPr>
            <a:spLocks noGrp="1"/>
          </p:cNvSpPr>
          <p:nvPr>
            <p:ph type="title"/>
          </p:nvPr>
        </p:nvSpPr>
        <p:spPr/>
        <p:txBody>
          <a:bodyPr/>
          <a:lstStyle/>
          <a:p>
            <a:r>
              <a:rPr lang="en-US" dirty="0"/>
              <a:t>SpaceOAR Hydrogel Facts</a:t>
            </a:r>
          </a:p>
        </p:txBody>
      </p:sp>
      <p:pic>
        <p:nvPicPr>
          <p:cNvPr id="8" name="Graphic 7" descr="Document">
            <a:extLst>
              <a:ext uri="{FF2B5EF4-FFF2-40B4-BE49-F238E27FC236}">
                <a16:creationId xmlns:a16="http://schemas.microsoft.com/office/drawing/2014/main" id="{C5BAD8E8-C076-416B-94F7-29FB5AB91A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4480" y="1630680"/>
            <a:ext cx="1127760" cy="1127760"/>
          </a:xfrm>
          <a:prstGeom prst="rect">
            <a:avLst/>
          </a:prstGeom>
        </p:spPr>
      </p:pic>
      <p:pic>
        <p:nvPicPr>
          <p:cNvPr id="10" name="Picture 9">
            <a:extLst>
              <a:ext uri="{FF2B5EF4-FFF2-40B4-BE49-F238E27FC236}">
                <a16:creationId xmlns:a16="http://schemas.microsoft.com/office/drawing/2014/main" id="{00B3CBDC-A1EF-4FB4-8F2D-A3894A558607}"/>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27082" y="2758440"/>
            <a:ext cx="842555" cy="1310640"/>
          </a:xfrm>
          <a:prstGeom prst="rect">
            <a:avLst/>
          </a:prstGeom>
          <a:solidFill>
            <a:srgbClr val="00548D"/>
          </a:solidFill>
        </p:spPr>
      </p:pic>
      <p:pic>
        <p:nvPicPr>
          <p:cNvPr id="12" name="Graphic 11" descr="Team">
            <a:extLst>
              <a:ext uri="{FF2B5EF4-FFF2-40B4-BE49-F238E27FC236}">
                <a16:creationId xmlns:a16="http://schemas.microsoft.com/office/drawing/2014/main" id="{027F050A-EFBE-4464-8312-F2F430D560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3198" y="4191000"/>
            <a:ext cx="914400" cy="914400"/>
          </a:xfrm>
          <a:prstGeom prst="rect">
            <a:avLst/>
          </a:prstGeom>
        </p:spPr>
      </p:pic>
      <p:sp>
        <p:nvSpPr>
          <p:cNvPr id="9" name="Rectangle 8">
            <a:extLst>
              <a:ext uri="{FF2B5EF4-FFF2-40B4-BE49-F238E27FC236}">
                <a16:creationId xmlns:a16="http://schemas.microsoft.com/office/drawing/2014/main" id="{9D32BB3F-A29C-485D-B845-F9CBB746DE15}"/>
              </a:ext>
            </a:extLst>
          </p:cNvPr>
          <p:cNvSpPr/>
          <p:nvPr/>
        </p:nvSpPr>
        <p:spPr>
          <a:xfrm>
            <a:off x="11016482" y="6395161"/>
            <a:ext cx="928459" cy="246221"/>
          </a:xfrm>
          <a:prstGeom prst="rect">
            <a:avLst/>
          </a:prstGeom>
        </p:spPr>
        <p:txBody>
          <a:bodyPr wrap="none">
            <a:spAutoFit/>
          </a:bodyPr>
          <a:lstStyle/>
          <a:p>
            <a:r>
              <a:rPr lang="en-US" sz="1000" dirty="0">
                <a:solidFill>
                  <a:schemeClr val="tx1">
                    <a:lumMod val="65000"/>
                    <a:lumOff val="35000"/>
                  </a:schemeClr>
                </a:solidFill>
              </a:rPr>
              <a:t>ML 291 Rev. A</a:t>
            </a:r>
          </a:p>
        </p:txBody>
      </p:sp>
    </p:spTree>
    <p:extLst>
      <p:ext uri="{BB962C8B-B14F-4D97-AF65-F5344CB8AC3E}">
        <p14:creationId xmlns:p14="http://schemas.microsoft.com/office/powerpoint/2010/main" val="1921511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CC914-6BF3-49D4-98A6-E4318BF669C7}"/>
              </a:ext>
            </a:extLst>
          </p:cNvPr>
          <p:cNvSpPr>
            <a:spLocks noGrp="1"/>
          </p:cNvSpPr>
          <p:nvPr>
            <p:ph type="title"/>
          </p:nvPr>
        </p:nvSpPr>
        <p:spPr/>
        <p:txBody>
          <a:bodyPr/>
          <a:lstStyle/>
          <a:p>
            <a:r>
              <a:rPr lang="en-US" dirty="0"/>
              <a:t>Frequently Asked Questions</a:t>
            </a:r>
          </a:p>
        </p:txBody>
      </p:sp>
      <p:sp>
        <p:nvSpPr>
          <p:cNvPr id="5" name="Rectangle 4">
            <a:extLst>
              <a:ext uri="{FF2B5EF4-FFF2-40B4-BE49-F238E27FC236}">
                <a16:creationId xmlns:a16="http://schemas.microsoft.com/office/drawing/2014/main" id="{B1758BE7-193A-48BE-87AA-78843967CA77}"/>
              </a:ext>
            </a:extLst>
          </p:cNvPr>
          <p:cNvSpPr/>
          <p:nvPr/>
        </p:nvSpPr>
        <p:spPr>
          <a:xfrm>
            <a:off x="0" y="1168181"/>
            <a:ext cx="12192000" cy="5847755"/>
          </a:xfrm>
          <a:prstGeom prst="rect">
            <a:avLst/>
          </a:prstGeom>
        </p:spPr>
        <p:txBody>
          <a:bodyPr wrap="square">
            <a:spAutoFit/>
          </a:bodyPr>
          <a:lstStyle/>
          <a:p>
            <a:pPr fontAlgn="base"/>
            <a:r>
              <a:rPr lang="en-US" sz="2200" b="1" dirty="0">
                <a:solidFill>
                  <a:srgbClr val="00171F"/>
                </a:solidFill>
              </a:rPr>
              <a:t>Why Should I Have SpaceOAR Hydrogel?</a:t>
            </a:r>
          </a:p>
          <a:p>
            <a:pPr fontAlgn="base"/>
            <a:r>
              <a:rPr lang="en-US" sz="2200" dirty="0">
                <a:solidFill>
                  <a:srgbClr val="00171F"/>
                </a:solidFill>
              </a:rPr>
              <a:t>The goal of radiation therapy is to maximize radiation to the prostate and to avoid radiating surrounding normal tissue. The prostate and rectum are very close and are only naturally separated by a small space. Due to this closeness, prostate radiation therapy can accidentally cause damage to the rectum. SpaceOAR hydrogel is a gel-like material that temporarily moves the rectal wall away from the prostate during radiotherapy. By separating the prostate from the rectum, SpaceOAR hydrogel reduces radiation dose delivered to the rectum and may eliminate or reduce damage to the rectum. It may also allow your doctor to enhance radiation treatment to your prostate to better target the cancer or to reduce the total number of treatment sessions.</a:t>
            </a:r>
          </a:p>
          <a:p>
            <a:pPr fontAlgn="base"/>
            <a:endParaRPr lang="en-US" sz="2200" dirty="0">
              <a:solidFill>
                <a:srgbClr val="00171F"/>
              </a:solidFill>
            </a:endParaRPr>
          </a:p>
          <a:p>
            <a:pPr fontAlgn="base"/>
            <a:r>
              <a:rPr lang="en-US" sz="2200" b="1" dirty="0">
                <a:solidFill>
                  <a:srgbClr val="00171F"/>
                </a:solidFill>
              </a:rPr>
              <a:t>Is SpaceOAR Hydrogel Safe?</a:t>
            </a:r>
          </a:p>
          <a:p>
            <a:pPr fontAlgn="base"/>
            <a:r>
              <a:rPr lang="en-US" sz="2200" dirty="0">
                <a:solidFill>
                  <a:srgbClr val="00171F"/>
                </a:solidFill>
              </a:rPr>
              <a:t>SpaceOAR hydrogel is made of two liquids that when combined form a soft gel-like synthetic material that is mostly made of water. Because of its water content it is called a hydrogel. The material that the SpaceOAR hydrogel is made from has been used in other implants such as surgical sealants used on the eye, brain and spine. Studies have shown that the material is biocompatible and can be used safely in the body. SpaceOAR hydrogel is commercially available in the United States and approved in countries outside the United States.</a:t>
            </a:r>
            <a:endParaRPr lang="en-US" sz="2200" b="0" i="0" dirty="0">
              <a:solidFill>
                <a:srgbClr val="00171F"/>
              </a:solidFill>
              <a:effectLst/>
            </a:endParaRPr>
          </a:p>
        </p:txBody>
      </p:sp>
      <p:sp>
        <p:nvSpPr>
          <p:cNvPr id="4" name="Rectangle 3">
            <a:extLst>
              <a:ext uri="{FF2B5EF4-FFF2-40B4-BE49-F238E27FC236}">
                <a16:creationId xmlns:a16="http://schemas.microsoft.com/office/drawing/2014/main" id="{4570E70D-0531-4CE2-B80E-7051C2B123DB}"/>
              </a:ext>
            </a:extLst>
          </p:cNvPr>
          <p:cNvSpPr/>
          <p:nvPr/>
        </p:nvSpPr>
        <p:spPr>
          <a:xfrm>
            <a:off x="11050348" y="6518271"/>
            <a:ext cx="928459" cy="246221"/>
          </a:xfrm>
          <a:prstGeom prst="rect">
            <a:avLst/>
          </a:prstGeom>
        </p:spPr>
        <p:txBody>
          <a:bodyPr wrap="none">
            <a:spAutoFit/>
          </a:bodyPr>
          <a:lstStyle/>
          <a:p>
            <a:r>
              <a:rPr lang="en-US" sz="1000" dirty="0">
                <a:solidFill>
                  <a:schemeClr val="tx1">
                    <a:lumMod val="65000"/>
                    <a:lumOff val="35000"/>
                  </a:schemeClr>
                </a:solidFill>
              </a:rPr>
              <a:t>ML 291 Rev. A</a:t>
            </a:r>
          </a:p>
        </p:txBody>
      </p:sp>
    </p:spTree>
    <p:extLst>
      <p:ext uri="{BB962C8B-B14F-4D97-AF65-F5344CB8AC3E}">
        <p14:creationId xmlns:p14="http://schemas.microsoft.com/office/powerpoint/2010/main" val="3813599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CC914-6BF3-49D4-98A6-E4318BF669C7}"/>
              </a:ext>
            </a:extLst>
          </p:cNvPr>
          <p:cNvSpPr>
            <a:spLocks noGrp="1"/>
          </p:cNvSpPr>
          <p:nvPr>
            <p:ph type="title"/>
          </p:nvPr>
        </p:nvSpPr>
        <p:spPr/>
        <p:txBody>
          <a:bodyPr/>
          <a:lstStyle/>
          <a:p>
            <a:r>
              <a:rPr lang="en-US" dirty="0"/>
              <a:t>What Are the Risks?</a:t>
            </a:r>
          </a:p>
        </p:txBody>
      </p:sp>
      <p:sp>
        <p:nvSpPr>
          <p:cNvPr id="3" name="TextBox 2">
            <a:extLst>
              <a:ext uri="{FF2B5EF4-FFF2-40B4-BE49-F238E27FC236}">
                <a16:creationId xmlns:a16="http://schemas.microsoft.com/office/drawing/2014/main" id="{4FA68419-3774-44EE-B32E-941FD76EEB78}"/>
              </a:ext>
            </a:extLst>
          </p:cNvPr>
          <p:cNvSpPr txBox="1"/>
          <p:nvPr/>
        </p:nvSpPr>
        <p:spPr>
          <a:xfrm>
            <a:off x="0" y="1173480"/>
            <a:ext cx="12192000" cy="5016758"/>
          </a:xfrm>
          <a:prstGeom prst="rect">
            <a:avLst/>
          </a:prstGeom>
          <a:noFill/>
        </p:spPr>
        <p:txBody>
          <a:bodyPr wrap="square" rtlCol="0">
            <a:spAutoFit/>
          </a:bodyPr>
          <a:lstStyle/>
          <a:p>
            <a:pPr fontAlgn="base"/>
            <a:r>
              <a:rPr lang="en-US" sz="2000" dirty="0"/>
              <a:t>SpaceOAR is intended to temporarily position the anterior rectal wall away from the prostate during radiotherapy for prostate cancer and in creating this space it is the intent of SpaceOAR hydrogel to reduce the radiation dose delivered to the anterior rectum. The SpaceOAR hydrogel is composed of biodegradable material and maintains space for the entire course of prostate radiotherapy treatment. It is completely absorbed by the patient’s body over time.</a:t>
            </a:r>
          </a:p>
          <a:p>
            <a:pPr fontAlgn="base"/>
            <a:endParaRPr lang="en-US" sz="2000" dirty="0"/>
          </a:p>
          <a:p>
            <a:pPr fontAlgn="base"/>
            <a:r>
              <a:rPr lang="en-US" sz="2000" dirty="0"/>
              <a:t>Clinical data comparing patients with and without SpaceOAR hydrogel demonstrated the benefits of SpaceOAR hydrogel to include reduction of rectal toxicity resulting in improved bowel function, improvements in urinary function, and a higher likelihood to maintain sexual function.</a:t>
            </a:r>
          </a:p>
          <a:p>
            <a:pPr fontAlgn="base"/>
            <a:endParaRPr lang="en-US" sz="2000" dirty="0"/>
          </a:p>
          <a:p>
            <a:pPr fontAlgn="base"/>
            <a:r>
              <a:rPr lang="en-US" sz="2000" dirty="0"/>
              <a:t>Potential complications associated with SpaceOAR hydrogel include but are not limited to pain associated with SpaceOAR hydrogel injection; pain or discomfort associated with SpaceOAR hydrogel, needle penetration of the bladder, prostate, rectal wall, rectum, or urethra; injection of SpaceOAR hydrogel into the bladder, prostate, rectal wall, rectum, or urethra; local inflammatory reactions; infection; injection of air, fluid or SpaceOAR hydrogel intravascularly; urinary retention; rectal mucosal damage, ulcers, necrosis; bleeding; constipation; and rectal urgency.</a:t>
            </a:r>
          </a:p>
        </p:txBody>
      </p:sp>
      <p:sp>
        <p:nvSpPr>
          <p:cNvPr id="4" name="Rectangle 3">
            <a:extLst>
              <a:ext uri="{FF2B5EF4-FFF2-40B4-BE49-F238E27FC236}">
                <a16:creationId xmlns:a16="http://schemas.microsoft.com/office/drawing/2014/main" id="{3339B3DB-7369-4EBE-B28D-CE6722F2CECA}"/>
              </a:ext>
            </a:extLst>
          </p:cNvPr>
          <p:cNvSpPr/>
          <p:nvPr/>
        </p:nvSpPr>
        <p:spPr>
          <a:xfrm>
            <a:off x="3086100" y="5989320"/>
            <a:ext cx="6019800" cy="621582"/>
          </a:xfrm>
          <a:prstGeom prst="rect">
            <a:avLst/>
          </a:prstGeom>
          <a:solidFill>
            <a:srgbClr val="0054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Visit </a:t>
            </a:r>
            <a:r>
              <a:rPr lang="en-US" sz="2400" b="1" u="sng" dirty="0"/>
              <a:t>SpaceOAR.com </a:t>
            </a:r>
            <a:r>
              <a:rPr lang="en-US" sz="2400" dirty="0"/>
              <a:t>For More Information</a:t>
            </a:r>
          </a:p>
        </p:txBody>
      </p:sp>
      <p:sp>
        <p:nvSpPr>
          <p:cNvPr id="5" name="Rectangle 4">
            <a:extLst>
              <a:ext uri="{FF2B5EF4-FFF2-40B4-BE49-F238E27FC236}">
                <a16:creationId xmlns:a16="http://schemas.microsoft.com/office/drawing/2014/main" id="{FD7FA075-3E1E-4CA5-B45F-7F7B685031AE}"/>
              </a:ext>
            </a:extLst>
          </p:cNvPr>
          <p:cNvSpPr/>
          <p:nvPr/>
        </p:nvSpPr>
        <p:spPr>
          <a:xfrm>
            <a:off x="11016482" y="6395161"/>
            <a:ext cx="928459" cy="246221"/>
          </a:xfrm>
          <a:prstGeom prst="rect">
            <a:avLst/>
          </a:prstGeom>
        </p:spPr>
        <p:txBody>
          <a:bodyPr wrap="none">
            <a:spAutoFit/>
          </a:bodyPr>
          <a:lstStyle/>
          <a:p>
            <a:r>
              <a:rPr lang="en-US" sz="1000" dirty="0">
                <a:solidFill>
                  <a:schemeClr val="tx1">
                    <a:lumMod val="65000"/>
                    <a:lumOff val="35000"/>
                  </a:schemeClr>
                </a:solidFill>
              </a:rPr>
              <a:t>ML 291 Rev. A</a:t>
            </a:r>
          </a:p>
        </p:txBody>
      </p:sp>
    </p:spTree>
    <p:extLst>
      <p:ext uri="{BB962C8B-B14F-4D97-AF65-F5344CB8AC3E}">
        <p14:creationId xmlns:p14="http://schemas.microsoft.com/office/powerpoint/2010/main" val="707650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07E73-F168-46A5-BA2F-DA061971A32F}"/>
              </a:ext>
            </a:extLst>
          </p:cNvPr>
          <p:cNvSpPr>
            <a:spLocks noGrp="1"/>
          </p:cNvSpPr>
          <p:nvPr>
            <p:ph type="title"/>
          </p:nvPr>
        </p:nvSpPr>
        <p:spPr/>
        <p:txBody>
          <a:bodyPr>
            <a:normAutofit/>
          </a:bodyPr>
          <a:lstStyle/>
          <a:p>
            <a:r>
              <a:rPr lang="en-US" dirty="0"/>
              <a:t>Agenda </a:t>
            </a:r>
          </a:p>
        </p:txBody>
      </p:sp>
      <p:sp>
        <p:nvSpPr>
          <p:cNvPr id="3" name="Content Placeholder 2">
            <a:extLst>
              <a:ext uri="{FF2B5EF4-FFF2-40B4-BE49-F238E27FC236}">
                <a16:creationId xmlns:a16="http://schemas.microsoft.com/office/drawing/2014/main" id="{FEEBA74A-DE08-46FF-A573-0EBFB259D134}"/>
              </a:ext>
            </a:extLst>
          </p:cNvPr>
          <p:cNvSpPr>
            <a:spLocks noGrp="1"/>
          </p:cNvSpPr>
          <p:nvPr>
            <p:ph type="body" sz="quarter" idx="10"/>
          </p:nvPr>
        </p:nvSpPr>
        <p:spPr/>
        <p:txBody>
          <a:bodyPr/>
          <a:lstStyle/>
          <a:p>
            <a:r>
              <a:rPr lang="en-US" sz="4000" dirty="0"/>
              <a:t>Prostate cancer overview</a:t>
            </a:r>
          </a:p>
          <a:p>
            <a:r>
              <a:rPr lang="en-US" sz="4000" dirty="0"/>
              <a:t>Why a prostate-rectum spacer is needed</a:t>
            </a:r>
          </a:p>
          <a:p>
            <a:r>
              <a:rPr lang="en-US" sz="4000" dirty="0"/>
              <a:t>What is a SpaceOAR hydrogel</a:t>
            </a:r>
          </a:p>
          <a:p>
            <a:r>
              <a:rPr lang="en-US" sz="4000" dirty="0"/>
              <a:t>Clinical Evidence</a:t>
            </a:r>
          </a:p>
          <a:p>
            <a:pPr marL="0" indent="0">
              <a:buNone/>
            </a:pPr>
            <a:endParaRPr lang="en-US" dirty="0"/>
          </a:p>
        </p:txBody>
      </p:sp>
      <p:sp>
        <p:nvSpPr>
          <p:cNvPr id="4" name="Rectangle 3">
            <a:extLst>
              <a:ext uri="{FF2B5EF4-FFF2-40B4-BE49-F238E27FC236}">
                <a16:creationId xmlns:a16="http://schemas.microsoft.com/office/drawing/2014/main" id="{5D53C3AB-1B7D-4F55-A534-7593A805F06D}"/>
              </a:ext>
            </a:extLst>
          </p:cNvPr>
          <p:cNvSpPr/>
          <p:nvPr/>
        </p:nvSpPr>
        <p:spPr>
          <a:xfrm>
            <a:off x="10143320" y="6272050"/>
            <a:ext cx="960519" cy="246221"/>
          </a:xfrm>
          <a:prstGeom prst="rect">
            <a:avLst/>
          </a:prstGeom>
        </p:spPr>
        <p:txBody>
          <a:bodyPr wrap="none">
            <a:spAutoFit/>
          </a:bodyPr>
          <a:lstStyle/>
          <a:p>
            <a:r>
              <a:rPr lang="en-US" sz="1000" dirty="0">
                <a:solidFill>
                  <a:schemeClr val="tx1">
                    <a:lumMod val="65000"/>
                    <a:lumOff val="35000"/>
                  </a:schemeClr>
                </a:solidFill>
              </a:rPr>
              <a:t>ML 291 Rev. A</a:t>
            </a:r>
          </a:p>
        </p:txBody>
      </p:sp>
    </p:spTree>
    <p:extLst>
      <p:ext uri="{BB962C8B-B14F-4D97-AF65-F5344CB8AC3E}">
        <p14:creationId xmlns:p14="http://schemas.microsoft.com/office/powerpoint/2010/main" val="2368930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7F3AAE-C0A4-41BB-88F7-41716444B49B}"/>
              </a:ext>
            </a:extLst>
          </p:cNvPr>
          <p:cNvPicPr>
            <a:picLocks noChangeAspect="1"/>
          </p:cNvPicPr>
          <p:nvPr/>
        </p:nvPicPr>
        <p:blipFill rotWithShape="1">
          <a:blip r:embed="rId3">
            <a:extLst>
              <a:ext uri="{28A0092B-C50C-407E-A947-70E740481C1C}">
                <a14:useLocalDpi xmlns:a14="http://schemas.microsoft.com/office/drawing/2010/main" val="0"/>
              </a:ext>
            </a:extLst>
          </a:blip>
          <a:srcRect t="10220" b="11772"/>
          <a:stretch/>
        </p:blipFill>
        <p:spPr>
          <a:xfrm>
            <a:off x="0" y="1173480"/>
            <a:ext cx="12192000" cy="6339840"/>
          </a:xfrm>
          <a:prstGeom prst="rect">
            <a:avLst/>
          </a:prstGeom>
        </p:spPr>
      </p:pic>
      <p:sp>
        <p:nvSpPr>
          <p:cNvPr id="6" name="Rectangle 5">
            <a:extLst>
              <a:ext uri="{FF2B5EF4-FFF2-40B4-BE49-F238E27FC236}">
                <a16:creationId xmlns:a16="http://schemas.microsoft.com/office/drawing/2014/main" id="{D4EC8F68-1FCB-498D-94FD-5204BC6F9FD5}"/>
              </a:ext>
            </a:extLst>
          </p:cNvPr>
          <p:cNvSpPr/>
          <p:nvPr/>
        </p:nvSpPr>
        <p:spPr>
          <a:xfrm>
            <a:off x="0" y="1173480"/>
            <a:ext cx="12192000" cy="6339840"/>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E4C70F-ACBB-4FEE-B844-98BE8615D47E}"/>
              </a:ext>
            </a:extLst>
          </p:cNvPr>
          <p:cNvSpPr>
            <a:spLocks noGrp="1"/>
          </p:cNvSpPr>
          <p:nvPr>
            <p:ph type="title"/>
          </p:nvPr>
        </p:nvSpPr>
        <p:spPr/>
        <p:txBody>
          <a:bodyPr/>
          <a:lstStyle/>
          <a:p>
            <a:r>
              <a:rPr lang="en-US" dirty="0"/>
              <a:t>Prostate Cancer</a:t>
            </a:r>
          </a:p>
        </p:txBody>
      </p:sp>
      <p:sp>
        <p:nvSpPr>
          <p:cNvPr id="3" name="Text Placeholder 2">
            <a:extLst>
              <a:ext uri="{FF2B5EF4-FFF2-40B4-BE49-F238E27FC236}">
                <a16:creationId xmlns:a16="http://schemas.microsoft.com/office/drawing/2014/main" id="{12134E14-2E79-41F7-974D-BEE788E85357}"/>
              </a:ext>
            </a:extLst>
          </p:cNvPr>
          <p:cNvSpPr>
            <a:spLocks noGrp="1"/>
          </p:cNvSpPr>
          <p:nvPr>
            <p:ph type="body" sz="quarter" idx="10"/>
          </p:nvPr>
        </p:nvSpPr>
        <p:spPr>
          <a:xfrm>
            <a:off x="434340" y="1828800"/>
            <a:ext cx="11323320" cy="5486400"/>
          </a:xfrm>
        </p:spPr>
        <p:txBody>
          <a:bodyPr>
            <a:normAutofit/>
          </a:bodyPr>
          <a:lstStyle/>
          <a:p>
            <a:pPr marL="0" indent="0" algn="ctr">
              <a:buNone/>
            </a:pPr>
            <a:r>
              <a:rPr lang="en-US" sz="4000" b="1" dirty="0">
                <a:solidFill>
                  <a:schemeClr val="bg1"/>
                </a:solidFill>
              </a:rPr>
              <a:t>About 1 man in 9 will be diagnosed with prostate cancer during his lifetime</a:t>
            </a:r>
            <a:r>
              <a:rPr lang="en-US" sz="4000" b="1" baseline="30000" dirty="0">
                <a:solidFill>
                  <a:schemeClr val="bg1"/>
                </a:solidFill>
              </a:rPr>
              <a:t>1</a:t>
            </a:r>
          </a:p>
          <a:p>
            <a:pPr marL="0" indent="0" algn="ctr">
              <a:buNone/>
            </a:pPr>
            <a:endParaRPr lang="en-US" sz="4000" b="1" dirty="0">
              <a:solidFill>
                <a:schemeClr val="bg1"/>
              </a:solidFill>
            </a:endParaRPr>
          </a:p>
          <a:p>
            <a:pPr marL="0" indent="0" algn="ctr">
              <a:buNone/>
            </a:pPr>
            <a:r>
              <a:rPr lang="en-US" sz="4000" b="1" dirty="0">
                <a:solidFill>
                  <a:schemeClr val="bg1"/>
                </a:solidFill>
              </a:rPr>
              <a:t>Prostate cancer is the second leading cause of cancer death in American men, behind lung cancer. About 1 man in 41 will die of prostate cancer.</a:t>
            </a:r>
            <a:r>
              <a:rPr lang="en-US" sz="4000" b="1" baseline="30000" dirty="0">
                <a:solidFill>
                  <a:schemeClr val="bg1"/>
                </a:solidFill>
              </a:rPr>
              <a:t>1</a:t>
            </a:r>
          </a:p>
          <a:p>
            <a:pPr marL="0" indent="0" algn="ctr">
              <a:buNone/>
            </a:pPr>
            <a:endParaRPr lang="en-US" sz="4000" b="1" baseline="30000" dirty="0">
              <a:solidFill>
                <a:schemeClr val="bg1"/>
              </a:solidFill>
            </a:endParaRPr>
          </a:p>
          <a:p>
            <a:pPr marL="0" indent="0" algn="ctr">
              <a:buNone/>
            </a:pPr>
            <a:endParaRPr lang="en-US" sz="3200" b="1" baseline="30000" dirty="0">
              <a:solidFill>
                <a:schemeClr val="bg1"/>
              </a:solidFill>
            </a:endParaRPr>
          </a:p>
          <a:p>
            <a:pPr marL="0" indent="0" algn="ctr">
              <a:buNone/>
            </a:pPr>
            <a:r>
              <a:rPr lang="en-US" sz="3200" b="1" baseline="30000" dirty="0">
                <a:solidFill>
                  <a:schemeClr val="bg1"/>
                </a:solidFill>
              </a:rPr>
              <a:t>https://www.cancer.org/cancer/prostate-cancer/about/key-statistics.html</a:t>
            </a:r>
          </a:p>
          <a:p>
            <a:pPr marL="0" indent="0" algn="ctr">
              <a:buNone/>
            </a:pPr>
            <a:endParaRPr lang="en-US" sz="4000" b="1" dirty="0">
              <a:solidFill>
                <a:schemeClr val="bg1"/>
              </a:solidFill>
            </a:endParaRPr>
          </a:p>
          <a:p>
            <a:pPr marL="0" indent="0" algn="ctr">
              <a:buNone/>
            </a:pPr>
            <a:endParaRPr lang="en-US" sz="4000" b="1" dirty="0">
              <a:solidFill>
                <a:schemeClr val="bg1"/>
              </a:solidFill>
            </a:endParaRPr>
          </a:p>
        </p:txBody>
      </p:sp>
      <p:sp>
        <p:nvSpPr>
          <p:cNvPr id="4" name="Rectangle 3">
            <a:extLst>
              <a:ext uri="{FF2B5EF4-FFF2-40B4-BE49-F238E27FC236}">
                <a16:creationId xmlns:a16="http://schemas.microsoft.com/office/drawing/2014/main" id="{957630CE-F60D-4620-84CC-7B52EB45FE38}"/>
              </a:ext>
            </a:extLst>
          </p:cNvPr>
          <p:cNvSpPr/>
          <p:nvPr/>
        </p:nvSpPr>
        <p:spPr>
          <a:xfrm>
            <a:off x="11016482" y="6395161"/>
            <a:ext cx="928459" cy="246221"/>
          </a:xfrm>
          <a:prstGeom prst="rect">
            <a:avLst/>
          </a:prstGeom>
        </p:spPr>
        <p:txBody>
          <a:bodyPr wrap="none">
            <a:spAutoFit/>
          </a:bodyPr>
          <a:lstStyle/>
          <a:p>
            <a:r>
              <a:rPr lang="en-US" sz="1000" dirty="0">
                <a:solidFill>
                  <a:schemeClr val="tx1">
                    <a:lumMod val="65000"/>
                    <a:lumOff val="35000"/>
                  </a:schemeClr>
                </a:solidFill>
              </a:rPr>
              <a:t>ML 291 Rev. A</a:t>
            </a:r>
          </a:p>
        </p:txBody>
      </p:sp>
    </p:spTree>
    <p:extLst>
      <p:ext uri="{BB962C8B-B14F-4D97-AF65-F5344CB8AC3E}">
        <p14:creationId xmlns:p14="http://schemas.microsoft.com/office/powerpoint/2010/main" val="3702653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3DAB6E3E-635E-4D85-ABFB-EB2E2CFE5F5C}"/>
              </a:ext>
            </a:extLst>
          </p:cNvPr>
          <p:cNvGraphicFramePr/>
          <p:nvPr>
            <p:extLst>
              <p:ext uri="{D42A27DB-BD31-4B8C-83A1-F6EECF244321}">
                <p14:modId xmlns:p14="http://schemas.microsoft.com/office/powerpoint/2010/main" val="3908818765"/>
              </p:ext>
            </p:extLst>
          </p:nvPr>
        </p:nvGraphicFramePr>
        <p:xfrm>
          <a:off x="680402" y="1524129"/>
          <a:ext cx="10831196" cy="53338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06D0E2BA-C592-4A9B-979F-A1476568B251}"/>
              </a:ext>
            </a:extLst>
          </p:cNvPr>
          <p:cNvSpPr>
            <a:spLocks noGrp="1"/>
          </p:cNvSpPr>
          <p:nvPr>
            <p:ph type="title"/>
          </p:nvPr>
        </p:nvSpPr>
        <p:spPr/>
        <p:txBody>
          <a:bodyPr/>
          <a:lstStyle/>
          <a:p>
            <a:r>
              <a:rPr lang="en-US" dirty="0"/>
              <a:t>Common Treatment Options</a:t>
            </a:r>
          </a:p>
        </p:txBody>
      </p:sp>
      <p:sp>
        <p:nvSpPr>
          <p:cNvPr id="4" name="Rectangle 3">
            <a:extLst>
              <a:ext uri="{FF2B5EF4-FFF2-40B4-BE49-F238E27FC236}">
                <a16:creationId xmlns:a16="http://schemas.microsoft.com/office/drawing/2014/main" id="{93B95E61-9572-427D-A5F9-51BFEBAB49D2}"/>
              </a:ext>
            </a:extLst>
          </p:cNvPr>
          <p:cNvSpPr/>
          <p:nvPr/>
        </p:nvSpPr>
        <p:spPr>
          <a:xfrm>
            <a:off x="11016482" y="6395161"/>
            <a:ext cx="928459" cy="246221"/>
          </a:xfrm>
          <a:prstGeom prst="rect">
            <a:avLst/>
          </a:prstGeom>
        </p:spPr>
        <p:txBody>
          <a:bodyPr wrap="none">
            <a:spAutoFit/>
          </a:bodyPr>
          <a:lstStyle/>
          <a:p>
            <a:r>
              <a:rPr lang="en-US" sz="1000" dirty="0">
                <a:solidFill>
                  <a:schemeClr val="tx1">
                    <a:lumMod val="65000"/>
                    <a:lumOff val="35000"/>
                  </a:schemeClr>
                </a:solidFill>
              </a:rPr>
              <a:t>ML 291 Rev. A</a:t>
            </a:r>
          </a:p>
        </p:txBody>
      </p:sp>
    </p:spTree>
    <p:extLst>
      <p:ext uri="{BB962C8B-B14F-4D97-AF65-F5344CB8AC3E}">
        <p14:creationId xmlns:p14="http://schemas.microsoft.com/office/powerpoint/2010/main" val="3879591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3DAB6E3E-635E-4D85-ABFB-EB2E2CFE5F5C}"/>
              </a:ext>
            </a:extLst>
          </p:cNvPr>
          <p:cNvGraphicFramePr/>
          <p:nvPr/>
        </p:nvGraphicFramePr>
        <p:xfrm>
          <a:off x="680402" y="1524129"/>
          <a:ext cx="10831196" cy="53338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32" name="Straight Connector 31">
            <a:extLst>
              <a:ext uri="{FF2B5EF4-FFF2-40B4-BE49-F238E27FC236}">
                <a16:creationId xmlns:a16="http://schemas.microsoft.com/office/drawing/2014/main" id="{6C3E5213-B109-4F74-A0C7-D83FFECD3679}"/>
              </a:ext>
            </a:extLst>
          </p:cNvPr>
          <p:cNvCxnSpPr>
            <a:cxnSpLocks/>
          </p:cNvCxnSpPr>
          <p:nvPr/>
        </p:nvCxnSpPr>
        <p:spPr>
          <a:xfrm>
            <a:off x="2754775" y="5655494"/>
            <a:ext cx="572608" cy="0"/>
          </a:xfrm>
          <a:prstGeom prst="line">
            <a:avLst/>
          </a:prstGeom>
          <a:ln w="38100">
            <a:solidFill>
              <a:srgbClr val="00548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0517BB9-6304-4F3A-B561-9C726C0A78F5}"/>
              </a:ext>
            </a:extLst>
          </p:cNvPr>
          <p:cNvCxnSpPr>
            <a:cxnSpLocks/>
          </p:cNvCxnSpPr>
          <p:nvPr/>
        </p:nvCxnSpPr>
        <p:spPr>
          <a:xfrm>
            <a:off x="3992880" y="2057400"/>
            <a:ext cx="1188720" cy="0"/>
          </a:xfrm>
          <a:prstGeom prst="line">
            <a:avLst/>
          </a:prstGeom>
          <a:ln w="38100">
            <a:solidFill>
              <a:srgbClr val="00548D"/>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6D0E2BA-C592-4A9B-979F-A1476568B251}"/>
              </a:ext>
            </a:extLst>
          </p:cNvPr>
          <p:cNvSpPr>
            <a:spLocks noGrp="1"/>
          </p:cNvSpPr>
          <p:nvPr>
            <p:ph type="title"/>
          </p:nvPr>
        </p:nvSpPr>
        <p:spPr/>
        <p:txBody>
          <a:bodyPr/>
          <a:lstStyle/>
          <a:p>
            <a:r>
              <a:rPr lang="en-US" dirty="0"/>
              <a:t>Common Treatment Options</a:t>
            </a:r>
          </a:p>
        </p:txBody>
      </p:sp>
      <p:cxnSp>
        <p:nvCxnSpPr>
          <p:cNvPr id="11" name="Straight Connector 10">
            <a:extLst>
              <a:ext uri="{FF2B5EF4-FFF2-40B4-BE49-F238E27FC236}">
                <a16:creationId xmlns:a16="http://schemas.microsoft.com/office/drawing/2014/main" id="{198FA2DF-9E94-4B34-9F55-3EB264820CBC}"/>
              </a:ext>
            </a:extLst>
          </p:cNvPr>
          <p:cNvCxnSpPr>
            <a:cxnSpLocks/>
          </p:cNvCxnSpPr>
          <p:nvPr/>
        </p:nvCxnSpPr>
        <p:spPr>
          <a:xfrm>
            <a:off x="8529711" y="4882661"/>
            <a:ext cx="1188720" cy="0"/>
          </a:xfrm>
          <a:prstGeom prst="line">
            <a:avLst/>
          </a:prstGeom>
          <a:ln w="38100">
            <a:solidFill>
              <a:srgbClr val="00548D"/>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89359D7-C24F-4685-B142-125401AA77C7}"/>
              </a:ext>
            </a:extLst>
          </p:cNvPr>
          <p:cNvSpPr/>
          <p:nvPr/>
        </p:nvSpPr>
        <p:spPr>
          <a:xfrm>
            <a:off x="680402" y="1389259"/>
            <a:ext cx="3312479" cy="151806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dirty="0">
                <a:solidFill>
                  <a:schemeClr val="tx1"/>
                </a:solidFill>
              </a:rPr>
              <a:t>3D conformal radiation therapy (3D CRT)</a:t>
            </a:r>
          </a:p>
          <a:p>
            <a:pPr marL="285750" indent="-285750">
              <a:buFont typeface="Arial" panose="020B0604020202020204" pitchFamily="34" charset="0"/>
              <a:buChar char="•"/>
            </a:pPr>
            <a:r>
              <a:rPr lang="en-US" sz="1400" dirty="0">
                <a:solidFill>
                  <a:schemeClr val="tx1"/>
                </a:solidFill>
              </a:rPr>
              <a:t>Intensity-modulated radiation therapy (IMRT)</a:t>
            </a:r>
          </a:p>
          <a:p>
            <a:pPr marL="285750" indent="-285750">
              <a:buFont typeface="Arial" panose="020B0604020202020204" pitchFamily="34" charset="0"/>
              <a:buChar char="•"/>
            </a:pPr>
            <a:r>
              <a:rPr lang="en-US" sz="1400" dirty="0">
                <a:solidFill>
                  <a:schemeClr val="tx1"/>
                </a:solidFill>
              </a:rPr>
              <a:t>Stereotactic body radiotherapy (SBRT)</a:t>
            </a:r>
          </a:p>
          <a:p>
            <a:pPr marL="285750" indent="-285750">
              <a:buFont typeface="Arial" panose="020B0604020202020204" pitchFamily="34" charset="0"/>
              <a:buChar char="•"/>
            </a:pPr>
            <a:r>
              <a:rPr lang="en-US" sz="1400" dirty="0">
                <a:solidFill>
                  <a:schemeClr val="tx1"/>
                </a:solidFill>
              </a:rPr>
              <a:t>Brachytherapy (LDR &amp; HDR)</a:t>
            </a:r>
          </a:p>
          <a:p>
            <a:pPr marL="285750" indent="-285750">
              <a:buFont typeface="Arial" panose="020B0604020202020204" pitchFamily="34" charset="0"/>
              <a:buChar char="•"/>
            </a:pPr>
            <a:r>
              <a:rPr lang="en-US" sz="1400" dirty="0">
                <a:solidFill>
                  <a:schemeClr val="tx1"/>
                </a:solidFill>
              </a:rPr>
              <a:t>Proton</a:t>
            </a:r>
          </a:p>
        </p:txBody>
      </p:sp>
      <p:sp>
        <p:nvSpPr>
          <p:cNvPr id="14" name="Rectangle 13">
            <a:extLst>
              <a:ext uri="{FF2B5EF4-FFF2-40B4-BE49-F238E27FC236}">
                <a16:creationId xmlns:a16="http://schemas.microsoft.com/office/drawing/2014/main" id="{EAEA6659-9C52-4F2C-BB24-219C2588BA46}"/>
              </a:ext>
            </a:extLst>
          </p:cNvPr>
          <p:cNvSpPr/>
          <p:nvPr/>
        </p:nvSpPr>
        <p:spPr>
          <a:xfrm>
            <a:off x="169167" y="4777354"/>
            <a:ext cx="2716350" cy="175628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dirty="0">
                <a:solidFill>
                  <a:schemeClr val="tx1"/>
                </a:solidFill>
              </a:rPr>
              <a:t>Radical </a:t>
            </a:r>
            <a:r>
              <a:rPr lang="en-US" sz="1400" dirty="0" err="1">
                <a:solidFill>
                  <a:schemeClr val="tx1"/>
                </a:solidFill>
              </a:rPr>
              <a:t>rectopubic</a:t>
            </a:r>
            <a:r>
              <a:rPr lang="en-US" sz="1400" dirty="0">
                <a:solidFill>
                  <a:schemeClr val="tx1"/>
                </a:solidFill>
              </a:rPr>
              <a:t> prostatectomy</a:t>
            </a:r>
          </a:p>
          <a:p>
            <a:pPr marL="285750" indent="-285750">
              <a:buFont typeface="Arial" panose="020B0604020202020204" pitchFamily="34" charset="0"/>
              <a:buChar char="•"/>
            </a:pPr>
            <a:r>
              <a:rPr lang="en-US" sz="1400" dirty="0">
                <a:solidFill>
                  <a:schemeClr val="tx1"/>
                </a:solidFill>
              </a:rPr>
              <a:t>Radical perineal prostatectomy</a:t>
            </a:r>
          </a:p>
          <a:p>
            <a:pPr marL="285750" indent="-285750">
              <a:buFont typeface="Arial" panose="020B0604020202020204" pitchFamily="34" charset="0"/>
              <a:buChar char="•"/>
            </a:pPr>
            <a:r>
              <a:rPr lang="en-US" sz="1400" dirty="0" err="1">
                <a:solidFill>
                  <a:schemeClr val="tx1"/>
                </a:solidFill>
              </a:rPr>
              <a:t>Lapraoscopic</a:t>
            </a:r>
            <a:r>
              <a:rPr lang="en-US" sz="1400" dirty="0">
                <a:solidFill>
                  <a:schemeClr val="tx1"/>
                </a:solidFill>
              </a:rPr>
              <a:t> radical prostatectomy</a:t>
            </a:r>
          </a:p>
          <a:p>
            <a:pPr marL="285750" indent="-285750">
              <a:buFont typeface="Arial" panose="020B0604020202020204" pitchFamily="34" charset="0"/>
              <a:buChar char="•"/>
            </a:pPr>
            <a:r>
              <a:rPr lang="en-US" sz="1400" dirty="0">
                <a:solidFill>
                  <a:schemeClr val="tx1"/>
                </a:solidFill>
              </a:rPr>
              <a:t>Robotic-assisted laparoscopic radical prostatectomy</a:t>
            </a:r>
            <a:endParaRPr lang="en-US" sz="1100" dirty="0">
              <a:solidFill>
                <a:schemeClr val="tx1"/>
              </a:solidFill>
            </a:endParaRPr>
          </a:p>
          <a:p>
            <a:pPr algn="ctr"/>
            <a:endParaRPr lang="en-US" sz="1100" dirty="0"/>
          </a:p>
        </p:txBody>
      </p:sp>
      <p:cxnSp>
        <p:nvCxnSpPr>
          <p:cNvPr id="28" name="Straight Connector 27">
            <a:extLst>
              <a:ext uri="{FF2B5EF4-FFF2-40B4-BE49-F238E27FC236}">
                <a16:creationId xmlns:a16="http://schemas.microsoft.com/office/drawing/2014/main" id="{D60FBA74-1117-4E63-BE3B-124782BFB58C}"/>
              </a:ext>
            </a:extLst>
          </p:cNvPr>
          <p:cNvCxnSpPr>
            <a:cxnSpLocks/>
          </p:cNvCxnSpPr>
          <p:nvPr/>
        </p:nvCxnSpPr>
        <p:spPr>
          <a:xfrm>
            <a:off x="3136739" y="4041791"/>
            <a:ext cx="2266264" cy="0"/>
          </a:xfrm>
          <a:prstGeom prst="line">
            <a:avLst/>
          </a:prstGeom>
          <a:ln w="38100">
            <a:solidFill>
              <a:srgbClr val="00171F"/>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3E06606-D8D1-42D3-8F22-F98A42A95779}"/>
              </a:ext>
            </a:extLst>
          </p:cNvPr>
          <p:cNvSpPr/>
          <p:nvPr/>
        </p:nvSpPr>
        <p:spPr>
          <a:xfrm>
            <a:off x="2138663" y="3493475"/>
            <a:ext cx="1493709" cy="95951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000" dirty="0">
                <a:solidFill>
                  <a:schemeClr val="tx1"/>
                </a:solidFill>
              </a:rPr>
              <a:t>Bowel</a:t>
            </a:r>
          </a:p>
          <a:p>
            <a:pPr marL="285750" indent="-285750">
              <a:buFont typeface="Arial" panose="020B0604020202020204" pitchFamily="34" charset="0"/>
              <a:buChar char="•"/>
            </a:pPr>
            <a:r>
              <a:rPr lang="en-US" sz="2000" dirty="0">
                <a:solidFill>
                  <a:schemeClr val="tx1"/>
                </a:solidFill>
              </a:rPr>
              <a:t>Urinary</a:t>
            </a:r>
          </a:p>
          <a:p>
            <a:pPr marL="285750" indent="-285750">
              <a:buFont typeface="Arial" panose="020B0604020202020204" pitchFamily="34" charset="0"/>
              <a:buChar char="•"/>
            </a:pPr>
            <a:r>
              <a:rPr lang="en-US" sz="2000" dirty="0">
                <a:solidFill>
                  <a:schemeClr val="tx1"/>
                </a:solidFill>
              </a:rPr>
              <a:t>Sexual</a:t>
            </a:r>
          </a:p>
        </p:txBody>
      </p:sp>
      <p:sp>
        <p:nvSpPr>
          <p:cNvPr id="31" name="Rectangle 30">
            <a:extLst>
              <a:ext uri="{FF2B5EF4-FFF2-40B4-BE49-F238E27FC236}">
                <a16:creationId xmlns:a16="http://schemas.microsoft.com/office/drawing/2014/main" id="{A929F7CA-1578-4B91-B479-A2FB97EF418B}"/>
              </a:ext>
            </a:extLst>
          </p:cNvPr>
          <p:cNvSpPr/>
          <p:nvPr/>
        </p:nvSpPr>
        <p:spPr>
          <a:xfrm>
            <a:off x="9333402" y="2270288"/>
            <a:ext cx="2599965" cy="384155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Because prostate cancer often grows very slowly, some men (especially those who are older or have other serious health problems) might never need treatment for their prostate cancer. Instead, their doctors may recommend approaches known as watchful waiting or active surveillance. (Other terms sometimes used include observation or expectant management.)</a:t>
            </a:r>
          </a:p>
        </p:txBody>
      </p:sp>
      <p:sp>
        <p:nvSpPr>
          <p:cNvPr id="12" name="Rectangle 11">
            <a:extLst>
              <a:ext uri="{FF2B5EF4-FFF2-40B4-BE49-F238E27FC236}">
                <a16:creationId xmlns:a16="http://schemas.microsoft.com/office/drawing/2014/main" id="{998D3F41-2442-46B0-A4D2-7D8AB7950DF4}"/>
              </a:ext>
            </a:extLst>
          </p:cNvPr>
          <p:cNvSpPr/>
          <p:nvPr/>
        </p:nvSpPr>
        <p:spPr>
          <a:xfrm>
            <a:off x="11016482" y="6395161"/>
            <a:ext cx="928459" cy="246221"/>
          </a:xfrm>
          <a:prstGeom prst="rect">
            <a:avLst/>
          </a:prstGeom>
        </p:spPr>
        <p:txBody>
          <a:bodyPr wrap="none">
            <a:spAutoFit/>
          </a:bodyPr>
          <a:lstStyle/>
          <a:p>
            <a:r>
              <a:rPr lang="en-US" sz="1000" dirty="0">
                <a:solidFill>
                  <a:schemeClr val="tx1">
                    <a:lumMod val="65000"/>
                    <a:lumOff val="35000"/>
                  </a:schemeClr>
                </a:solidFill>
              </a:rPr>
              <a:t>ML 291 Rev. A</a:t>
            </a:r>
          </a:p>
        </p:txBody>
      </p:sp>
    </p:spTree>
    <p:extLst>
      <p:ext uri="{BB962C8B-B14F-4D97-AF65-F5344CB8AC3E}">
        <p14:creationId xmlns:p14="http://schemas.microsoft.com/office/powerpoint/2010/main" val="1921203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D5C4F-6251-40D5-915F-6A5A32824EF4}"/>
              </a:ext>
            </a:extLst>
          </p:cNvPr>
          <p:cNvSpPr>
            <a:spLocks noGrp="1"/>
          </p:cNvSpPr>
          <p:nvPr>
            <p:ph type="title"/>
          </p:nvPr>
        </p:nvSpPr>
        <p:spPr/>
        <p:txBody>
          <a:bodyPr>
            <a:normAutofit/>
          </a:bodyPr>
          <a:lstStyle/>
          <a:p>
            <a:r>
              <a:rPr lang="en-US" dirty="0"/>
              <a:t>OAR – Organ at Risk </a:t>
            </a:r>
          </a:p>
        </p:txBody>
      </p:sp>
      <p:sp>
        <p:nvSpPr>
          <p:cNvPr id="3" name="Content Placeholder 2">
            <a:extLst>
              <a:ext uri="{FF2B5EF4-FFF2-40B4-BE49-F238E27FC236}">
                <a16:creationId xmlns:a16="http://schemas.microsoft.com/office/drawing/2014/main" id="{8C3B2A87-39D6-4E3C-ACE1-DF09126390D9}"/>
              </a:ext>
            </a:extLst>
          </p:cNvPr>
          <p:cNvSpPr>
            <a:spLocks noGrp="1"/>
          </p:cNvSpPr>
          <p:nvPr>
            <p:ph type="body" sz="quarter" idx="10"/>
          </p:nvPr>
        </p:nvSpPr>
        <p:spPr>
          <a:xfrm>
            <a:off x="490855" y="1534420"/>
            <a:ext cx="6123305" cy="4934960"/>
          </a:xfrm>
        </p:spPr>
        <p:txBody>
          <a:bodyPr/>
          <a:lstStyle/>
          <a:p>
            <a:r>
              <a:rPr lang="en-US" sz="3200" dirty="0"/>
              <a:t>The rectum has been the dose-limiting factor</a:t>
            </a:r>
          </a:p>
          <a:p>
            <a:r>
              <a:rPr lang="en-US" sz="3200" dirty="0"/>
              <a:t>Rectal Toxicity / Rectal complications</a:t>
            </a:r>
          </a:p>
          <a:p>
            <a:pPr lvl="1"/>
            <a:r>
              <a:rPr lang="en-US" sz="2800" dirty="0"/>
              <a:t>Bleeding, frequency, urgency, pain, fistulas</a:t>
            </a:r>
          </a:p>
          <a:p>
            <a:r>
              <a:rPr lang="en-US" sz="3200" dirty="0"/>
              <a:t>Loss of Quality of Life</a:t>
            </a:r>
          </a:p>
          <a:p>
            <a:pPr lvl="1"/>
            <a:r>
              <a:rPr lang="en-US" sz="2000" dirty="0"/>
              <a:t>Radiation injury can lead to bowel, urinary and sexual symptoms that can affect patient health and quality of life during RT and for years afterward</a:t>
            </a:r>
          </a:p>
          <a:p>
            <a:endParaRPr lang="en-US" dirty="0"/>
          </a:p>
        </p:txBody>
      </p:sp>
      <p:pic>
        <p:nvPicPr>
          <p:cNvPr id="4" name="Picture 3">
            <a:extLst>
              <a:ext uri="{FF2B5EF4-FFF2-40B4-BE49-F238E27FC236}">
                <a16:creationId xmlns:a16="http://schemas.microsoft.com/office/drawing/2014/main" id="{C2FD3D2B-E538-44D4-A22B-04C54B2B77A7}"/>
              </a:ext>
            </a:extLst>
          </p:cNvPr>
          <p:cNvPicPr>
            <a:picLocks noChangeAspect="1"/>
          </p:cNvPicPr>
          <p:nvPr/>
        </p:nvPicPr>
        <p:blipFill rotWithShape="1">
          <a:blip r:embed="rId2"/>
          <a:srcRect l="6611" t="7137" r="12178" b="12000"/>
          <a:stretch/>
        </p:blipFill>
        <p:spPr>
          <a:xfrm>
            <a:off x="7193279" y="1812608"/>
            <a:ext cx="4358641" cy="4222432"/>
          </a:xfrm>
          <a:prstGeom prst="rect">
            <a:avLst/>
          </a:prstGeom>
        </p:spPr>
      </p:pic>
      <p:sp>
        <p:nvSpPr>
          <p:cNvPr id="5" name="Rectangle 4">
            <a:extLst>
              <a:ext uri="{FF2B5EF4-FFF2-40B4-BE49-F238E27FC236}">
                <a16:creationId xmlns:a16="http://schemas.microsoft.com/office/drawing/2014/main" id="{15D6558D-281D-4ACB-B07C-D15AD1EE1B90}"/>
              </a:ext>
            </a:extLst>
          </p:cNvPr>
          <p:cNvSpPr/>
          <p:nvPr/>
        </p:nvSpPr>
        <p:spPr>
          <a:xfrm>
            <a:off x="11016482" y="6403628"/>
            <a:ext cx="928459" cy="246221"/>
          </a:xfrm>
          <a:prstGeom prst="rect">
            <a:avLst/>
          </a:prstGeom>
        </p:spPr>
        <p:txBody>
          <a:bodyPr wrap="none">
            <a:spAutoFit/>
          </a:bodyPr>
          <a:lstStyle/>
          <a:p>
            <a:r>
              <a:rPr lang="en-US" sz="1000" dirty="0">
                <a:solidFill>
                  <a:schemeClr val="tx1">
                    <a:lumMod val="65000"/>
                    <a:lumOff val="35000"/>
                  </a:schemeClr>
                </a:solidFill>
              </a:rPr>
              <a:t>ML 291 Rev. A</a:t>
            </a:r>
          </a:p>
        </p:txBody>
      </p:sp>
    </p:spTree>
    <p:extLst>
      <p:ext uri="{BB962C8B-B14F-4D97-AF65-F5344CB8AC3E}">
        <p14:creationId xmlns:p14="http://schemas.microsoft.com/office/powerpoint/2010/main" val="2036919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6BD09-FE3B-4239-B703-DDE64CF82647}"/>
              </a:ext>
            </a:extLst>
          </p:cNvPr>
          <p:cNvSpPr>
            <a:spLocks noGrp="1"/>
          </p:cNvSpPr>
          <p:nvPr>
            <p:ph type="title"/>
          </p:nvPr>
        </p:nvSpPr>
        <p:spPr>
          <a:xfrm>
            <a:off x="4632960" y="135801"/>
            <a:ext cx="3200400" cy="6220638"/>
          </a:xfrm>
        </p:spPr>
        <p:txBody>
          <a:bodyPr>
            <a:normAutofit fontScale="90000"/>
          </a:bodyPr>
          <a:lstStyle/>
          <a:p>
            <a:pPr marL="571500" indent="-571500" algn="l">
              <a:buFont typeface="Arial" panose="020B0604020202020204" pitchFamily="34" charset="0"/>
              <a:buChar char="•"/>
            </a:pPr>
            <a:r>
              <a:rPr lang="en-US" dirty="0"/>
              <a:t>Rectal radiation is currently </a:t>
            </a:r>
            <a:r>
              <a:rPr lang="en-US" dirty="0" err="1"/>
              <a:t>unavoidableClose</a:t>
            </a:r>
            <a:r>
              <a:rPr lang="en-US" dirty="0"/>
              <a:t> proximity to prostate</a:t>
            </a:r>
            <a:br>
              <a:rPr lang="en-US" dirty="0"/>
            </a:br>
            <a:r>
              <a:rPr lang="en-US" dirty="0"/>
              <a:t> </a:t>
            </a:r>
            <a:r>
              <a:rPr lang="en-US" dirty="0" err="1"/>
              <a:t>Prostate</a:t>
            </a:r>
            <a:r>
              <a:rPr lang="en-US" dirty="0"/>
              <a:t> movement between treatments</a:t>
            </a:r>
            <a:br>
              <a:rPr lang="en-US" dirty="0"/>
            </a:br>
            <a:r>
              <a:rPr lang="en-US" dirty="0"/>
              <a:t> Prostate movement during treatments</a:t>
            </a:r>
            <a:br>
              <a:rPr lang="en-US" dirty="0"/>
            </a:br>
            <a:endParaRPr lang="en-US" dirty="0"/>
          </a:p>
        </p:txBody>
      </p:sp>
      <p:sp>
        <p:nvSpPr>
          <p:cNvPr id="6" name="TextBox 5">
            <a:extLst>
              <a:ext uri="{FF2B5EF4-FFF2-40B4-BE49-F238E27FC236}">
                <a16:creationId xmlns:a16="http://schemas.microsoft.com/office/drawing/2014/main" id="{2EF2C789-567E-48F3-A9F9-FD57467C4A75}"/>
              </a:ext>
            </a:extLst>
          </p:cNvPr>
          <p:cNvSpPr txBox="1"/>
          <p:nvPr/>
        </p:nvSpPr>
        <p:spPr>
          <a:xfrm>
            <a:off x="0" y="1012954"/>
            <a:ext cx="4145280" cy="4832092"/>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bg1"/>
                </a:solidFill>
              </a:rPr>
              <a:t>Rectal radiation is currently unavoidable</a:t>
            </a:r>
          </a:p>
          <a:p>
            <a:endParaRPr lang="en-US" sz="2800" dirty="0">
              <a:solidFill>
                <a:schemeClr val="bg1"/>
              </a:solidFill>
            </a:endParaRPr>
          </a:p>
          <a:p>
            <a:pPr marL="285750" indent="-285750">
              <a:buFont typeface="Arial" panose="020B0604020202020204" pitchFamily="34" charset="0"/>
              <a:buChar char="•"/>
            </a:pPr>
            <a:r>
              <a:rPr lang="en-US" sz="2800" dirty="0">
                <a:solidFill>
                  <a:schemeClr val="bg1"/>
                </a:solidFill>
              </a:rPr>
              <a:t>Close proximity to prostate</a:t>
            </a:r>
          </a:p>
          <a:p>
            <a:pPr marL="285750" indent="-285750">
              <a:buFont typeface="Arial" panose="020B0604020202020204" pitchFamily="34" charset="0"/>
              <a:buChar char="•"/>
            </a:pPr>
            <a:endParaRPr lang="en-US" sz="2800" dirty="0">
              <a:solidFill>
                <a:schemeClr val="bg1"/>
              </a:solidFill>
            </a:endParaRPr>
          </a:p>
          <a:p>
            <a:pPr marL="285750" indent="-285750">
              <a:buFont typeface="Arial" panose="020B0604020202020204" pitchFamily="34" charset="0"/>
              <a:buChar char="•"/>
            </a:pPr>
            <a:r>
              <a:rPr lang="en-US" sz="2800" dirty="0">
                <a:solidFill>
                  <a:schemeClr val="bg1"/>
                </a:solidFill>
              </a:rPr>
              <a:t>Prostate movement between treatments</a:t>
            </a:r>
          </a:p>
          <a:p>
            <a:pPr marL="285750" indent="-285750">
              <a:buFont typeface="Arial" panose="020B0604020202020204" pitchFamily="34" charset="0"/>
              <a:buChar char="•"/>
            </a:pPr>
            <a:endParaRPr lang="en-US" sz="2800" dirty="0">
              <a:solidFill>
                <a:schemeClr val="bg1"/>
              </a:solidFill>
            </a:endParaRPr>
          </a:p>
          <a:p>
            <a:pPr marL="285750" indent="-285750">
              <a:buFont typeface="Arial" panose="020B0604020202020204" pitchFamily="34" charset="0"/>
              <a:buChar char="•"/>
            </a:pPr>
            <a:r>
              <a:rPr lang="en-US" sz="2800" dirty="0">
                <a:solidFill>
                  <a:schemeClr val="bg1"/>
                </a:solidFill>
              </a:rPr>
              <a:t>Prostate movement during treatments</a:t>
            </a:r>
          </a:p>
        </p:txBody>
      </p:sp>
      <p:pic>
        <p:nvPicPr>
          <p:cNvPr id="10" name="Picture 9">
            <a:extLst>
              <a:ext uri="{FF2B5EF4-FFF2-40B4-BE49-F238E27FC236}">
                <a16:creationId xmlns:a16="http://schemas.microsoft.com/office/drawing/2014/main" id="{A2A2E283-3976-4B59-9E49-58CB620756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4705" y="1202055"/>
            <a:ext cx="7918027" cy="4453890"/>
          </a:xfrm>
          <a:prstGeom prst="rect">
            <a:avLst/>
          </a:prstGeom>
        </p:spPr>
      </p:pic>
      <p:sp>
        <p:nvSpPr>
          <p:cNvPr id="11" name="Rectangle 10">
            <a:extLst>
              <a:ext uri="{FF2B5EF4-FFF2-40B4-BE49-F238E27FC236}">
                <a16:creationId xmlns:a16="http://schemas.microsoft.com/office/drawing/2014/main" id="{7A0B19CD-D26C-484B-A4E4-8F2C628C5A8C}"/>
              </a:ext>
            </a:extLst>
          </p:cNvPr>
          <p:cNvSpPr/>
          <p:nvPr/>
        </p:nvSpPr>
        <p:spPr>
          <a:xfrm>
            <a:off x="11567160" y="1012954"/>
            <a:ext cx="577427" cy="4976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1F81042-2D39-406B-B435-355B2FC68068}"/>
              </a:ext>
            </a:extLst>
          </p:cNvPr>
          <p:cNvSpPr/>
          <p:nvPr/>
        </p:nvSpPr>
        <p:spPr>
          <a:xfrm>
            <a:off x="11016482" y="6395161"/>
            <a:ext cx="928459" cy="246221"/>
          </a:xfrm>
          <a:prstGeom prst="rect">
            <a:avLst/>
          </a:prstGeom>
        </p:spPr>
        <p:txBody>
          <a:bodyPr wrap="none">
            <a:spAutoFit/>
          </a:bodyPr>
          <a:lstStyle/>
          <a:p>
            <a:r>
              <a:rPr lang="en-US" sz="1000" dirty="0">
                <a:solidFill>
                  <a:schemeClr val="tx1">
                    <a:lumMod val="65000"/>
                    <a:lumOff val="35000"/>
                  </a:schemeClr>
                </a:solidFill>
              </a:rPr>
              <a:t>ML 291 Rev. A</a:t>
            </a:r>
          </a:p>
        </p:txBody>
      </p:sp>
    </p:spTree>
    <p:extLst>
      <p:ext uri="{BB962C8B-B14F-4D97-AF65-F5344CB8AC3E}">
        <p14:creationId xmlns:p14="http://schemas.microsoft.com/office/powerpoint/2010/main" val="4217748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11FE4-C503-41CE-B283-3CBA8934E297}"/>
              </a:ext>
            </a:extLst>
          </p:cNvPr>
          <p:cNvSpPr>
            <a:spLocks noGrp="1"/>
          </p:cNvSpPr>
          <p:nvPr>
            <p:ph type="title"/>
          </p:nvPr>
        </p:nvSpPr>
        <p:spPr/>
        <p:txBody>
          <a:bodyPr>
            <a:normAutofit/>
          </a:bodyPr>
          <a:lstStyle/>
          <a:p>
            <a:r>
              <a:rPr lang="en-US" dirty="0"/>
              <a:t>What is SpaceOAR Hydrogel?</a:t>
            </a:r>
          </a:p>
        </p:txBody>
      </p:sp>
      <p:sp>
        <p:nvSpPr>
          <p:cNvPr id="3" name="Content Placeholder 2">
            <a:extLst>
              <a:ext uri="{FF2B5EF4-FFF2-40B4-BE49-F238E27FC236}">
                <a16:creationId xmlns:a16="http://schemas.microsoft.com/office/drawing/2014/main" id="{84CC9EE6-3071-4E82-B5D4-A7BA7A579B3A}"/>
              </a:ext>
            </a:extLst>
          </p:cNvPr>
          <p:cNvSpPr>
            <a:spLocks noGrp="1"/>
          </p:cNvSpPr>
          <p:nvPr>
            <p:ph type="body" sz="quarter" idx="10"/>
          </p:nvPr>
        </p:nvSpPr>
        <p:spPr>
          <a:xfrm>
            <a:off x="702627" y="1534420"/>
            <a:ext cx="10786745" cy="4934960"/>
          </a:xfrm>
        </p:spPr>
        <p:txBody>
          <a:bodyPr>
            <a:normAutofit/>
          </a:bodyPr>
          <a:lstStyle/>
          <a:p>
            <a:r>
              <a:rPr lang="en-US" sz="2800" dirty="0"/>
              <a:t>Indication: SpaceOAR Hydrogel is intended to temporarily position the anterior rectal wall away from the prostate during radiotherapy for prostate cancer and in creating this space it is the intent of SpaceOAR System to reduce the radiation dose delivered to the anterior rectum.</a:t>
            </a:r>
          </a:p>
          <a:p>
            <a:r>
              <a:rPr lang="en-US" sz="2800" dirty="0"/>
              <a:t>Commercially available in the United States April 2015</a:t>
            </a:r>
          </a:p>
          <a:p>
            <a:r>
              <a:rPr lang="en-US" sz="2800" dirty="0"/>
              <a:t>SpaceOAR hydrogel temporarily positions the anterior rectal wall away from the prostate creating a space of </a:t>
            </a:r>
            <a:r>
              <a:rPr lang="en-US" sz="2800" dirty="0">
                <a:sym typeface="Symbol" panose="05050102010706020507" pitchFamily="18" charset="2"/>
              </a:rPr>
              <a:t>approximately 1</a:t>
            </a:r>
            <a:r>
              <a:rPr lang="en-US" sz="2800" dirty="0"/>
              <a:t> cm</a:t>
            </a:r>
          </a:p>
          <a:p>
            <a:pPr marL="0" indent="0">
              <a:buNone/>
            </a:pPr>
            <a:endParaRPr lang="en-US" sz="2800" dirty="0"/>
          </a:p>
        </p:txBody>
      </p:sp>
      <p:sp>
        <p:nvSpPr>
          <p:cNvPr id="4" name="Rectangle 3">
            <a:extLst>
              <a:ext uri="{FF2B5EF4-FFF2-40B4-BE49-F238E27FC236}">
                <a16:creationId xmlns:a16="http://schemas.microsoft.com/office/drawing/2014/main" id="{1D4427B0-5537-4480-B7BF-7550E3F79991}"/>
              </a:ext>
            </a:extLst>
          </p:cNvPr>
          <p:cNvSpPr/>
          <p:nvPr/>
        </p:nvSpPr>
        <p:spPr>
          <a:xfrm>
            <a:off x="11016482" y="6395161"/>
            <a:ext cx="928459" cy="246221"/>
          </a:xfrm>
          <a:prstGeom prst="rect">
            <a:avLst/>
          </a:prstGeom>
        </p:spPr>
        <p:txBody>
          <a:bodyPr wrap="none">
            <a:spAutoFit/>
          </a:bodyPr>
          <a:lstStyle/>
          <a:p>
            <a:r>
              <a:rPr lang="en-US" sz="1000" dirty="0">
                <a:solidFill>
                  <a:schemeClr val="tx1">
                    <a:lumMod val="65000"/>
                    <a:lumOff val="35000"/>
                  </a:schemeClr>
                </a:solidFill>
              </a:rPr>
              <a:t>ML 291 Rev. A</a:t>
            </a:r>
          </a:p>
        </p:txBody>
      </p:sp>
    </p:spTree>
    <p:extLst>
      <p:ext uri="{BB962C8B-B14F-4D97-AF65-F5344CB8AC3E}">
        <p14:creationId xmlns:p14="http://schemas.microsoft.com/office/powerpoint/2010/main" val="2206825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5527B2-D4FC-4220-B2CC-092B2E8EF0CD}"/>
              </a:ext>
            </a:extLst>
          </p:cNvPr>
          <p:cNvSpPr>
            <a:spLocks noGrp="1"/>
          </p:cNvSpPr>
          <p:nvPr>
            <p:ph type="title"/>
          </p:nvPr>
        </p:nvSpPr>
        <p:spPr>
          <a:xfrm>
            <a:off x="1" y="5638800"/>
            <a:ext cx="12191999" cy="1219200"/>
          </a:xfrm>
        </p:spPr>
        <p:txBody>
          <a:bodyPr/>
          <a:lstStyle/>
          <a:p>
            <a:r>
              <a:rPr lang="en-US" sz="2800" b="1" dirty="0">
                <a:latin typeface="+mn-lt"/>
              </a:rPr>
              <a:t>SpaceOAR hydrogel temporarily positions the rectum away from the prostate during prostate radiotherapy thereby reducing rectal wall/mucosa radiation exposure.</a:t>
            </a:r>
          </a:p>
        </p:txBody>
      </p:sp>
      <p:pic>
        <p:nvPicPr>
          <p:cNvPr id="6" name="SpaceOAR_Spacing_Animation_01.mp4">
            <a:hlinkClick r:id="" action="ppaction://media"/>
            <a:extLst>
              <a:ext uri="{FF2B5EF4-FFF2-40B4-BE49-F238E27FC236}">
                <a16:creationId xmlns:a16="http://schemas.microsoft.com/office/drawing/2014/main" id="{39D30DA1-E3AD-4BC9-A170-1D642BB53B66}"/>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159024" y="179567"/>
            <a:ext cx="9873951" cy="4618808"/>
          </a:xfrm>
          <a:prstGeom prst="rect">
            <a:avLst/>
          </a:prstGeom>
        </p:spPr>
      </p:pic>
      <p:sp>
        <p:nvSpPr>
          <p:cNvPr id="5" name="Rectangle 4">
            <a:extLst>
              <a:ext uri="{FF2B5EF4-FFF2-40B4-BE49-F238E27FC236}">
                <a16:creationId xmlns:a16="http://schemas.microsoft.com/office/drawing/2014/main" id="{438A6FE6-3DAD-4E48-8A33-84545D1AFB86}"/>
              </a:ext>
            </a:extLst>
          </p:cNvPr>
          <p:cNvSpPr/>
          <p:nvPr/>
        </p:nvSpPr>
        <p:spPr>
          <a:xfrm>
            <a:off x="11032975" y="6555322"/>
            <a:ext cx="928459" cy="246221"/>
          </a:xfrm>
          <a:prstGeom prst="rect">
            <a:avLst/>
          </a:prstGeom>
        </p:spPr>
        <p:txBody>
          <a:bodyPr wrap="none">
            <a:spAutoFit/>
          </a:bodyPr>
          <a:lstStyle/>
          <a:p>
            <a:r>
              <a:rPr lang="en-US" sz="1000" dirty="0">
                <a:solidFill>
                  <a:schemeClr val="tx1">
                    <a:lumMod val="65000"/>
                    <a:lumOff val="35000"/>
                  </a:schemeClr>
                </a:solidFill>
              </a:rPr>
              <a:t>ML 291 Rev. A</a:t>
            </a:r>
          </a:p>
        </p:txBody>
      </p:sp>
    </p:spTree>
    <p:extLst>
      <p:ext uri="{BB962C8B-B14F-4D97-AF65-F5344CB8AC3E}">
        <p14:creationId xmlns:p14="http://schemas.microsoft.com/office/powerpoint/2010/main" val="215760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86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theme/theme1.xml><?xml version="1.0" encoding="utf-8"?>
<a:theme xmlns:a="http://schemas.openxmlformats.org/drawingml/2006/main" name="Blue Headers - 8.30">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Blue Headers - 8.30" id="{E7D1FF59-0E8A-4473-949C-FC4EBF1C9C3E}" vid="{05AFCA1E-87A0-46B9-B593-BF79272A78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TotalTime>
  <Words>1193</Words>
  <Application>Microsoft Office PowerPoint</Application>
  <PresentationFormat>Widescreen</PresentationFormat>
  <Paragraphs>112</Paragraphs>
  <Slides>16</Slides>
  <Notes>2</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Symbol</vt:lpstr>
      <vt:lpstr>Blue Headers - 8.30</vt:lpstr>
      <vt:lpstr>PowerPoint Presentation</vt:lpstr>
      <vt:lpstr>Agenda </vt:lpstr>
      <vt:lpstr>Prostate Cancer</vt:lpstr>
      <vt:lpstr>Common Treatment Options</vt:lpstr>
      <vt:lpstr>Common Treatment Options</vt:lpstr>
      <vt:lpstr>OAR – Organ at Risk </vt:lpstr>
      <vt:lpstr>Rectal radiation is currently unavoidableClose proximity to prostate  Prostate movement between treatments  Prostate movement during treatments </vt:lpstr>
      <vt:lpstr>What is SpaceOAR Hydrogel?</vt:lpstr>
      <vt:lpstr>SpaceOAR hydrogel temporarily positions the rectum away from the prostate during prostate radiotherapy thereby reducing rectal wall/mucosa radiation exposure.</vt:lpstr>
      <vt:lpstr>PowerPoint Presentation</vt:lpstr>
      <vt:lpstr>PowerPoint Presentation</vt:lpstr>
      <vt:lpstr>PowerPoint Presentation</vt:lpstr>
      <vt:lpstr>Clinical Results </vt:lpstr>
      <vt:lpstr>SpaceOAR Hydrogel Facts</vt:lpstr>
      <vt:lpstr>Frequently Asked Questions</vt:lpstr>
      <vt:lpstr>What Are the Risks?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SpaceOAR® Hydrogel</dc:title>
  <dc:creator>Devlin, Paul</dc:creator>
  <cp:lastModifiedBy>Renzella, April</cp:lastModifiedBy>
  <cp:revision>8</cp:revision>
  <cp:lastPrinted>2018-09-05T17:30:12Z</cp:lastPrinted>
  <dcterms:created xsi:type="dcterms:W3CDTF">2018-08-30T21:47:23Z</dcterms:created>
  <dcterms:modified xsi:type="dcterms:W3CDTF">2018-10-11T14:48:02Z</dcterms:modified>
</cp:coreProperties>
</file>