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615" r:id="rId2"/>
    <p:sldId id="510" r:id="rId3"/>
    <p:sldId id="810" r:id="rId4"/>
    <p:sldId id="668" r:id="rId5"/>
    <p:sldId id="358" r:id="rId6"/>
    <p:sldId id="676" r:id="rId7"/>
    <p:sldId id="670" r:id="rId8"/>
    <p:sldId id="671" r:id="rId9"/>
    <p:sldId id="678" r:id="rId10"/>
    <p:sldId id="826" r:id="rId11"/>
    <p:sldId id="680" r:id="rId12"/>
    <p:sldId id="685" r:id="rId13"/>
    <p:sldId id="729" r:id="rId14"/>
    <p:sldId id="719" r:id="rId15"/>
    <p:sldId id="726" r:id="rId16"/>
    <p:sldId id="735" r:id="rId17"/>
    <p:sldId id="730" r:id="rId18"/>
    <p:sldId id="731" r:id="rId19"/>
    <p:sldId id="732" r:id="rId20"/>
    <p:sldId id="733" r:id="rId21"/>
    <p:sldId id="734" r:id="rId22"/>
    <p:sldId id="717" r:id="rId23"/>
    <p:sldId id="783" r:id="rId24"/>
    <p:sldId id="737" r:id="rId25"/>
    <p:sldId id="740" r:id="rId26"/>
    <p:sldId id="741" r:id="rId27"/>
    <p:sldId id="788" r:id="rId28"/>
    <p:sldId id="789" r:id="rId29"/>
    <p:sldId id="742" r:id="rId30"/>
    <p:sldId id="743" r:id="rId31"/>
    <p:sldId id="786" r:id="rId32"/>
    <p:sldId id="746" r:id="rId33"/>
    <p:sldId id="747" r:id="rId34"/>
    <p:sldId id="748" r:id="rId35"/>
    <p:sldId id="749" r:id="rId36"/>
    <p:sldId id="758" r:id="rId37"/>
    <p:sldId id="759" r:id="rId38"/>
    <p:sldId id="765" r:id="rId39"/>
    <p:sldId id="768" r:id="rId40"/>
    <p:sldId id="769" r:id="rId41"/>
    <p:sldId id="770" r:id="rId42"/>
    <p:sldId id="771" r:id="rId43"/>
    <p:sldId id="772" r:id="rId44"/>
    <p:sldId id="773" r:id="rId45"/>
    <p:sldId id="774" r:id="rId46"/>
    <p:sldId id="775" r:id="rId47"/>
    <p:sldId id="804" r:id="rId48"/>
    <p:sldId id="805" r:id="rId49"/>
    <p:sldId id="807" r:id="rId50"/>
    <p:sldId id="857" r:id="rId51"/>
    <p:sldId id="831" r:id="rId52"/>
    <p:sldId id="833" r:id="rId53"/>
    <p:sldId id="834" r:id="rId54"/>
    <p:sldId id="835" r:id="rId55"/>
    <p:sldId id="837" r:id="rId56"/>
    <p:sldId id="838" r:id="rId57"/>
    <p:sldId id="839" r:id="rId58"/>
    <p:sldId id="840" r:id="rId59"/>
    <p:sldId id="841" r:id="rId60"/>
    <p:sldId id="845" r:id="rId61"/>
    <p:sldId id="842" r:id="rId62"/>
    <p:sldId id="811" r:id="rId63"/>
    <p:sldId id="814" r:id="rId64"/>
    <p:sldId id="776" r:id="rId65"/>
    <p:sldId id="777" r:id="rId66"/>
    <p:sldId id="858" r:id="rId67"/>
    <p:sldId id="791" r:id="rId68"/>
    <p:sldId id="790" r:id="rId69"/>
    <p:sldId id="803" r:id="rId70"/>
    <p:sldId id="846" r:id="rId71"/>
    <p:sldId id="847" r:id="rId72"/>
    <p:sldId id="848" r:id="rId73"/>
    <p:sldId id="849" r:id="rId74"/>
    <p:sldId id="809" r:id="rId75"/>
    <p:sldId id="816" r:id="rId76"/>
    <p:sldId id="827" r:id="rId77"/>
    <p:sldId id="829" r:id="rId78"/>
    <p:sldId id="830" r:id="rId79"/>
    <p:sldId id="832" r:id="rId80"/>
    <p:sldId id="836" r:id="rId81"/>
    <p:sldId id="843" r:id="rId82"/>
    <p:sldId id="844" r:id="rId83"/>
    <p:sldId id="851" r:id="rId84"/>
    <p:sldId id="852" r:id="rId85"/>
    <p:sldId id="853" r:id="rId86"/>
    <p:sldId id="854" r:id="rId87"/>
    <p:sldId id="855" r:id="rId88"/>
    <p:sldId id="856" r:id="rId89"/>
    <p:sldId id="850" r:id="rId9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333300"/>
    <a:srgbClr val="FF9900"/>
    <a:srgbClr val="FFFF00"/>
    <a:srgbClr val="FF0000"/>
    <a:srgbClr val="3366FF"/>
    <a:srgbClr val="3333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869" autoAdjust="0"/>
  </p:normalViewPr>
  <p:slideViewPr>
    <p:cSldViewPr>
      <p:cViewPr varScale="1">
        <p:scale>
          <a:sx n="72" d="100"/>
          <a:sy n="72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D43DB68-2D09-4ED0-A125-DB3F40851945}" type="datetimeFigureOut">
              <a:rPr lang="en-US"/>
              <a:pPr>
                <a:defRPr/>
              </a:pPr>
              <a:t>10/13/2018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21FA2FA-0B2E-4606-9087-575B576CF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19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Scott 7-480-343</a:t>
            </a:r>
          </a:p>
        </p:txBody>
      </p:sp>
      <p:sp>
        <p:nvSpPr>
          <p:cNvPr id="778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C450D1-2A84-4881-B046-A8446A9640AC}" type="slidenum">
              <a:rPr lang="en-US" altLang="en-US"/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Pautze 2-860-037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398EF42-5F92-4573-AA06-0BF35EC4CADD}" type="slidenum">
              <a:rPr lang="en-US" altLang="en-US" sz="1200">
                <a:latin typeface="Calibri" pitchFamily="34" charset="0"/>
              </a:rPr>
              <a:pPr algn="r" eaLnBrk="1" hangingPunct="1"/>
              <a:t>35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7-115-495, Timothy G. Taylor Post Robotic RP, PSA 2.1 (no XRT or HT).  T3 and T10 mets with PSA 2.1 (Jan 2010)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330D2BA-D8AD-4907-B4F2-1F872EF6A6D4}" type="slidenum">
              <a:rPr lang="en-US" altLang="en-US" sz="1200">
                <a:latin typeface="Calibri" pitchFamily="34" charset="0"/>
              </a:rPr>
              <a:pPr algn="r" eaLnBrk="1" hangingPunct="1"/>
              <a:t>36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7-115-495, Timothy G. Taylor Post Robotic RP, (post SBRT, Tax x 6, ADT).  T3 and T10 mets with PSA &lt;0.10 July 2014, Test = 377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80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81EC241-4898-46A0-A21E-215536B667C1}" type="slidenum">
              <a:rPr lang="en-US" altLang="en-US" sz="1200">
                <a:latin typeface="Calibri" pitchFamily="34" charset="0"/>
              </a:rPr>
              <a:pPr algn="r" eaLnBrk="1" hangingPunct="1"/>
              <a:t>37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chemeClr val="bg1"/>
                </a:solidFill>
              </a:rPr>
              <a:t>Dickey 7-240-938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52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2EA7819-8749-4751-BDDB-BD9838F6E487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Dickey 7-240-938</a:t>
            </a:r>
          </a:p>
          <a:p>
            <a:endParaRPr lang="en-US" altLang="en-US"/>
          </a:p>
        </p:txBody>
      </p:sp>
      <p:sp>
        <p:nvSpPr>
          <p:cNvPr id="962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488FD5-FC00-449D-AC82-9A1F6FB6A2F7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Dickey 7-240-938</a:t>
            </a:r>
          </a:p>
          <a:p>
            <a:endParaRPr lang="en-US" altLang="en-US"/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B93E0E-5E8C-48C7-AD4E-D320528BF0B4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42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Goodnetter 7-238-903</a:t>
            </a:r>
          </a:p>
          <a:p>
            <a:endParaRPr lang="en-US" altLang="en-US"/>
          </a:p>
        </p:txBody>
      </p:sp>
      <p:sp>
        <p:nvSpPr>
          <p:cNvPr id="983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917621-EB05-4787-A213-741AC5D61B98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43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Goodnetter 7-238-903</a:t>
            </a:r>
          </a:p>
        </p:txBody>
      </p:sp>
      <p:sp>
        <p:nvSpPr>
          <p:cNvPr id="993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7A5507-806A-4E28-ABA0-A4A547D72207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Goodnetter 7-238-903</a:t>
            </a:r>
          </a:p>
        </p:txBody>
      </p:sp>
      <p:sp>
        <p:nvSpPr>
          <p:cNvPr id="1003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6B9793-B283-4BFF-94A3-73EBD8F151EA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46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6-064-378; Douglas Allen Nelson July 2014 PSA = &lt;0.10 x 2 years…CRPC without PSA </a:t>
            </a:r>
          </a:p>
          <a:p>
            <a:endParaRPr lang="en-US" altLang="en-US"/>
          </a:p>
        </p:txBody>
      </p:sp>
      <p:sp>
        <p:nvSpPr>
          <p:cNvPr id="1351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A81766-29BB-4A4C-B9A2-00ADBCBB64FA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48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chemeClr val="bg1"/>
                </a:solidFill>
              </a:rPr>
              <a:t>Christie 5-019-460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66049D-EA62-4A94-B271-57EE3A09EC50}" type="slidenum">
              <a:rPr lang="en-US" altLang="en-US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McGinniss 7-359-095</a:t>
            </a:r>
          </a:p>
        </p:txBody>
      </p:sp>
      <p:sp>
        <p:nvSpPr>
          <p:cNvPr id="139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24D172E-86F5-438E-B380-3CCF4198D11E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49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Wulf 2-551-838 on Zytiga for CRPC.  PSA in May 2014 = 44.5.  PSA in July = 14.0  Scans getting worse and not better.</a:t>
            </a:r>
          </a:p>
        </p:txBody>
      </p:sp>
      <p:sp>
        <p:nvSpPr>
          <p:cNvPr id="141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2F3078-346C-4BCD-B31E-D4098C879CDC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50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Hopkins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1FA2FA-0B2E-4606-9087-575B576CF40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60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Haas 7-463-696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1FA2FA-0B2E-4606-9087-575B576CF400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70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Hopkins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1FA2FA-0B2E-4606-9087-575B576CF400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83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chemeClr val="bg1"/>
                </a:solidFill>
              </a:rPr>
              <a:t>7-283-239 - Galvin, James 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312EB5-498E-4000-B097-CEFF43CE622B}" type="slidenum">
              <a:rPr lang="en-US" altLang="en-US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76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Gundrum 7-398-597</a:t>
            </a:r>
          </a:p>
        </p:txBody>
      </p:sp>
      <p:sp>
        <p:nvSpPr>
          <p:cNvPr id="778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8DB83A-26F7-4C8E-97C7-328ACE67A91D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77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Gundrum 7-398-597</a:t>
            </a:r>
          </a:p>
          <a:p>
            <a:endParaRPr lang="en-US" altLang="en-US"/>
          </a:p>
        </p:txBody>
      </p:sp>
      <p:sp>
        <p:nvSpPr>
          <p:cNvPr id="1208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672ADD-BB34-4A1A-91E5-52F756BF19F7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78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Sergiyenko</a:t>
            </a:r>
            <a:r>
              <a:rPr lang="en-US" dirty="0"/>
              <a:t> 10-576-994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1FA2FA-0B2E-4606-9087-575B576CF400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0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en-US"/>
              <a:t>sanders 6093-871 lung adenocarcinoma psa =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7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5E233D-A7EC-43FF-9835-A02B7C1EAB9D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80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Boughton 7-476-141. This is a very nice 74-year-old civil law attorney who is retired and resides in Washington, DC.  The patient underwent a radical prostatectomy in 2005 by Dr. H. Ballentine Carter at Johns Hopkins.  At that time, the patient was ultimately diagnosed to have Gleason 9 prostate cancer, pT2 disease with no lymph nodes and no metastatic involvement discernible.  His PSA at the time of surgery was 2.5.  Eight and a half years after his surgery, the patient had an undetectable PSA.  The patient is otherwise in excellent shape and has no significant complaints.  The patient does have a diagnosis of Ehlers-Danlos syndrome which manifests in bleeding after any surgical procedure.  Last year, the patient had a barely detectable PSA of 0.2 and in June of this year had a PSA of 0.9.  The patient is concerned regarding the possibility of relapsing prostate cancer.  The patient has no significant complaints at the present time and is a seeking a C-11 choline evaluation for relapsing prostate cancer.  Consistent with indications, the patient has failed routine restaging with a CT scan as well as bone scan.  The patient has not been able to identify a site of relapse to date.</a:t>
            </a:r>
          </a:p>
          <a:p>
            <a:endParaRPr lang="en-US" altLang="en-US"/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B96184-B77E-4868-B8D1-F10656D4257F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Hopkins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1FA2FA-0B2E-4606-9087-575B576CF400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605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Hopkins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1FA2FA-0B2E-4606-9087-575B576CF400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71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Hall 7-302-087</a:t>
            </a:r>
          </a:p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6E16464-A1F3-42CB-830F-A25A65AE3E84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85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Reinsmoen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Landt 7-443-615</a:t>
            </a:r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F29F2E-03F8-4883-8510-16145D57AC1C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87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chemeClr val="bg1"/>
                </a:solidFill>
              </a:rPr>
              <a:t>Rosenberger 6-143-422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4B7339-44DF-4EC8-A63A-852E9BD8A8B8}" type="slidenum">
              <a:rPr lang="en-US" altLang="en-US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CRPC - 7 443 594 French Griffin Initial PSA = 16.7 </a:t>
            </a:r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FF7F4B-1F59-4534-B040-49F21FE4EA84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8-662-060, Mr. Harvey Allen Baird PSA 7.3 ng/mL</a:t>
            </a:r>
          </a:p>
          <a:p>
            <a:endParaRPr lang="en-US" altLang="en-US"/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8CD12D-998C-4CED-8750-7DF582691648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chemeClr val="bg1"/>
                </a:solidFill>
              </a:rPr>
              <a:t>02-914-878  Stamschror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E4E318-1968-46EE-9BAD-76A4B11E5AA4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02-914-878 Stamschror</a:t>
            </a:r>
          </a:p>
          <a:p>
            <a:endParaRPr lang="en-US" altLang="en-US"/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9F785D-6F1F-4C57-AF3A-7C42C1C78D67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Pautze 2-860-037</a:t>
            </a:r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6DAB5C-50BC-4454-A481-BED1D5244283}" type="slidenum">
              <a:rPr lang="en-US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33F11-9104-438E-85B3-495B43EC1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81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8F26C-C98B-4479-B4A4-BE18677B26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86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C7361-E746-4C66-AC02-75331C785A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21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4E9CC-7848-4954-83DB-8AD3E99D5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36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2FD25-53AB-4104-A006-5C96C9E1E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52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9D1F8-5737-4665-84DD-971112B6F1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44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6DB52-65EA-483B-93AC-77CBE60BC7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91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CC44-DF06-4EC6-9459-D021BA4A0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41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69979-3771-4B12-A5AA-FF62635F8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83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DDA3B-C97A-408A-A376-0C89DB8721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31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A07C8-54D8-4E5A-B4A8-766541CC46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11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3C4FD-2FB2-4D8A-84E1-F20A10B46D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72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9D2C5F-0F5A-4598-926A-40ACD4A774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6.png"/><Relationship Id="rId2" Type="http://schemas.openxmlformats.org/officeDocument/2006/relationships/hyperlink" Target="https://www.google.com/url?sa=i&amp;rct=j&amp;q=&amp;esrc=s&amp;source=images&amp;cd=&amp;cad=rja&amp;uact=8&amp;ved=2ahUKEwjCmLPSoqLdAhUBXqwKHZHABXEQjRx6BAgBEAU&amp;url=https://atlasofscience.org/a-novel-radionuclide-treatment/&amp;psig=AOvVaw1AraawQtOCSoFLx5jKi7XJ&amp;ust=1536182108150272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8.png"/><Relationship Id="rId4" Type="http://schemas.openxmlformats.org/officeDocument/2006/relationships/hyperlink" Target="https://www.google.com/url?sa=i&amp;rct=j&amp;q=&amp;esrc=s&amp;source=images&amp;cd=&amp;cad=rja&amp;uact=8&amp;ved=2ahUKEwiJqeCdo6LdAhUQTawKHRozDewQjRx6BAgBEAU&amp;url=https://www.researchgate.net/publication/317865080_Positron_emission_tomography_PET_in_primary_prostate_cancer_staging_and_risk_assessment&amp;psig=AOvVaw0Om2dYaiXBQAC6OMeJ7URu&amp;ust=1536181903180118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google.com/url?sa=i&amp;rct=j&amp;q=&amp;esrc=s&amp;source=images&amp;cd=&amp;cad=rja&amp;uact=8&amp;ved=2ahUKEwi52dGA3qTdAhVGKawKHWfrAgwQjRx6BAgBEAU&amp;url=https://atlasofscience.org/a-novel-radionuclide-treatment/&amp;psig=AOvVaw1hkAcF0meBlIvyxCHFOpTU&amp;ust=1536266755536313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microsoft.com/office/2007/relationships/hdphoto" Target="../media/hdphoto3.wdp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2.png"/><Relationship Id="rId4" Type="http://schemas.microsoft.com/office/2007/relationships/hdphoto" Target="../media/hdphoto2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152400" y="5791200"/>
            <a:ext cx="4267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Eugene D Kwon MD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Professor of Urology and Immunology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Co-Chair IRB, Mayo Clinic</a:t>
            </a:r>
          </a:p>
        </p:txBody>
      </p:sp>
      <p:sp>
        <p:nvSpPr>
          <p:cNvPr id="2051" name="Text Box 11"/>
          <p:cNvSpPr txBox="1">
            <a:spLocks noChangeArrowheads="1"/>
          </p:cNvSpPr>
          <p:nvPr/>
        </p:nvSpPr>
        <p:spPr bwMode="auto">
          <a:xfrm>
            <a:off x="6705600" y="5791200"/>
            <a:ext cx="2286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National Prostate Coalition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Washington DC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             October 2018</a:t>
            </a:r>
          </a:p>
        </p:txBody>
      </p:sp>
      <p:sp>
        <p:nvSpPr>
          <p:cNvPr id="2052" name="Text Box 11"/>
          <p:cNvSpPr txBox="1">
            <a:spLocks noChangeArrowheads="1"/>
          </p:cNvSpPr>
          <p:nvPr/>
        </p:nvSpPr>
        <p:spPr bwMode="auto">
          <a:xfrm>
            <a:off x="304800" y="3048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Positron Emission Tomography For Evaluation of Prostate Cancer</a:t>
            </a:r>
          </a:p>
        </p:txBody>
      </p:sp>
      <p:pic>
        <p:nvPicPr>
          <p:cNvPr id="2053" name="Picture 9" descr="3216256-002-0"/>
          <p:cNvPicPr>
            <a:picLocks noChangeAspect="1" noChangeArrowheads="1"/>
          </p:cNvPicPr>
          <p:nvPr/>
        </p:nvPicPr>
        <p:blipFill>
          <a:blip r:embed="rId2">
            <a:lum brigh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r="19725"/>
          <a:stretch>
            <a:fillRect/>
          </a:stretch>
        </p:blipFill>
        <p:spPr bwMode="auto">
          <a:xfrm>
            <a:off x="0" y="1428750"/>
            <a:ext cx="3275013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3216256-002-0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 r="23627"/>
          <a:stretch>
            <a:fillRect/>
          </a:stretch>
        </p:blipFill>
        <p:spPr bwMode="auto">
          <a:xfrm>
            <a:off x="2819400" y="1371600"/>
            <a:ext cx="320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2221"/>
          <a:stretch>
            <a:fillRect/>
          </a:stretch>
        </p:blipFill>
        <p:spPr bwMode="auto">
          <a:xfrm>
            <a:off x="5791200" y="1371600"/>
            <a:ext cx="335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39937" r="44925" b="26347"/>
          <a:stretch>
            <a:fillRect/>
          </a:stretch>
        </p:blipFill>
        <p:spPr bwMode="auto">
          <a:xfrm>
            <a:off x="1905000" y="5181600"/>
            <a:ext cx="12001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2" t="39807" r="46631" b="26906"/>
          <a:stretch>
            <a:fillRect/>
          </a:stretch>
        </p:blipFill>
        <p:spPr bwMode="auto">
          <a:xfrm>
            <a:off x="1905000" y="3292475"/>
            <a:ext cx="120015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9" t="44624" r="44640" b="24529"/>
          <a:stretch>
            <a:fillRect/>
          </a:stretch>
        </p:blipFill>
        <p:spPr bwMode="auto">
          <a:xfrm>
            <a:off x="3886200" y="5143500"/>
            <a:ext cx="122396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4" t="39063" r="42416" b="26907"/>
          <a:stretch>
            <a:fillRect/>
          </a:stretch>
        </p:blipFill>
        <p:spPr bwMode="auto">
          <a:xfrm>
            <a:off x="3886200" y="3222625"/>
            <a:ext cx="1223963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37500" r="43578" b="30611"/>
          <a:stretch>
            <a:fillRect/>
          </a:stretch>
        </p:blipFill>
        <p:spPr bwMode="auto">
          <a:xfrm>
            <a:off x="5949950" y="5105400"/>
            <a:ext cx="11366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8" t="37830" r="42847" b="28455"/>
          <a:stretch>
            <a:fillRect/>
          </a:stretch>
        </p:blipFill>
        <p:spPr bwMode="auto">
          <a:xfrm>
            <a:off x="5919788" y="3284538"/>
            <a:ext cx="116681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22008" r="41658" b="20145"/>
          <a:stretch>
            <a:fillRect/>
          </a:stretch>
        </p:blipFill>
        <p:spPr bwMode="auto">
          <a:xfrm>
            <a:off x="5949950" y="1538288"/>
            <a:ext cx="113665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18970" r="38840" b="19926"/>
          <a:stretch>
            <a:fillRect/>
          </a:stretch>
        </p:blipFill>
        <p:spPr bwMode="auto">
          <a:xfrm>
            <a:off x="1905000" y="1566863"/>
            <a:ext cx="11922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457200" y="3138488"/>
            <a:ext cx="8458200" cy="619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3400" y="5029200"/>
            <a:ext cx="8458200" cy="619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6553200"/>
            <a:ext cx="846772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V="1">
            <a:off x="609600" y="6719888"/>
            <a:ext cx="8458200" cy="619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09600" y="6653213"/>
            <a:ext cx="8458200" cy="619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09600" y="3214688"/>
            <a:ext cx="8458200" cy="619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09600" y="4967288"/>
            <a:ext cx="8458200" cy="619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9600" y="1385888"/>
            <a:ext cx="8458200" cy="619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6" name="TextBox 5"/>
          <p:cNvSpPr txBox="1">
            <a:spLocks noChangeArrowheads="1"/>
          </p:cNvSpPr>
          <p:nvPr/>
        </p:nvSpPr>
        <p:spPr bwMode="auto">
          <a:xfrm>
            <a:off x="228600" y="22240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MRI</a:t>
            </a:r>
          </a:p>
        </p:txBody>
      </p:sp>
      <p:sp>
        <p:nvSpPr>
          <p:cNvPr id="27667" name="TextBox 5"/>
          <p:cNvSpPr txBox="1">
            <a:spLocks noChangeArrowheads="1"/>
          </p:cNvSpPr>
          <p:nvPr/>
        </p:nvSpPr>
        <p:spPr bwMode="auto">
          <a:xfrm>
            <a:off x="228600" y="39766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CT</a:t>
            </a:r>
          </a:p>
        </p:txBody>
      </p:sp>
      <p:sp>
        <p:nvSpPr>
          <p:cNvPr id="27668" name="TextBox 5"/>
          <p:cNvSpPr txBox="1">
            <a:spLocks noChangeArrowheads="1"/>
          </p:cNvSpPr>
          <p:nvPr/>
        </p:nvSpPr>
        <p:spPr bwMode="auto">
          <a:xfrm>
            <a:off x="228600" y="5729288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11</a:t>
            </a: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-Choline PET</a:t>
            </a:r>
          </a:p>
        </p:txBody>
      </p:sp>
      <p:sp>
        <p:nvSpPr>
          <p:cNvPr id="27669" name="TextBox 5"/>
          <p:cNvSpPr txBox="1">
            <a:spLocks noChangeArrowheads="1"/>
          </p:cNvSpPr>
          <p:nvPr/>
        </p:nvSpPr>
        <p:spPr bwMode="auto">
          <a:xfrm>
            <a:off x="5791200" y="990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Aug 2015</a:t>
            </a:r>
          </a:p>
        </p:txBody>
      </p:sp>
      <p:sp>
        <p:nvSpPr>
          <p:cNvPr id="27670" name="TextBox 5"/>
          <p:cNvSpPr txBox="1">
            <a:spLocks noChangeArrowheads="1"/>
          </p:cNvSpPr>
          <p:nvPr/>
        </p:nvSpPr>
        <p:spPr bwMode="auto">
          <a:xfrm>
            <a:off x="3733800" y="990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May 2015</a:t>
            </a:r>
          </a:p>
        </p:txBody>
      </p:sp>
      <p:sp>
        <p:nvSpPr>
          <p:cNvPr id="27671" name="TextBox 5"/>
          <p:cNvSpPr txBox="1">
            <a:spLocks noChangeArrowheads="1"/>
          </p:cNvSpPr>
          <p:nvPr/>
        </p:nvSpPr>
        <p:spPr bwMode="auto">
          <a:xfrm>
            <a:off x="1752600" y="990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Oct 2014</a:t>
            </a:r>
          </a:p>
        </p:txBody>
      </p:sp>
      <p:sp>
        <p:nvSpPr>
          <p:cNvPr id="27672" name="Oval 24"/>
          <p:cNvSpPr>
            <a:spLocks noChangeArrowheads="1"/>
          </p:cNvSpPr>
          <p:nvPr/>
        </p:nvSpPr>
        <p:spPr bwMode="auto">
          <a:xfrm>
            <a:off x="1981200" y="1600200"/>
            <a:ext cx="990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sp>
        <p:nvSpPr>
          <p:cNvPr id="27673" name="Oval 25"/>
          <p:cNvSpPr>
            <a:spLocks noChangeArrowheads="1"/>
          </p:cNvSpPr>
          <p:nvPr/>
        </p:nvSpPr>
        <p:spPr bwMode="auto">
          <a:xfrm>
            <a:off x="1981200" y="3429000"/>
            <a:ext cx="990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sp>
        <p:nvSpPr>
          <p:cNvPr id="27674" name="Oval 26"/>
          <p:cNvSpPr>
            <a:spLocks noChangeArrowheads="1"/>
          </p:cNvSpPr>
          <p:nvPr/>
        </p:nvSpPr>
        <p:spPr bwMode="auto">
          <a:xfrm>
            <a:off x="1981200" y="5334000"/>
            <a:ext cx="990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sp>
        <p:nvSpPr>
          <p:cNvPr id="27675" name="Oval 27"/>
          <p:cNvSpPr>
            <a:spLocks noChangeArrowheads="1"/>
          </p:cNvSpPr>
          <p:nvPr/>
        </p:nvSpPr>
        <p:spPr bwMode="auto">
          <a:xfrm>
            <a:off x="3962400" y="3429000"/>
            <a:ext cx="990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sp>
        <p:nvSpPr>
          <p:cNvPr id="27676" name="Oval 28"/>
          <p:cNvSpPr>
            <a:spLocks noChangeArrowheads="1"/>
          </p:cNvSpPr>
          <p:nvPr/>
        </p:nvSpPr>
        <p:spPr bwMode="auto">
          <a:xfrm>
            <a:off x="3962400" y="5334000"/>
            <a:ext cx="990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sp>
        <p:nvSpPr>
          <p:cNvPr id="27677" name="Oval 29"/>
          <p:cNvSpPr>
            <a:spLocks noChangeArrowheads="1"/>
          </p:cNvSpPr>
          <p:nvPr/>
        </p:nvSpPr>
        <p:spPr bwMode="auto">
          <a:xfrm>
            <a:off x="6019800" y="1600200"/>
            <a:ext cx="990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sp>
        <p:nvSpPr>
          <p:cNvPr id="27678" name="Oval 30"/>
          <p:cNvSpPr>
            <a:spLocks noChangeArrowheads="1"/>
          </p:cNvSpPr>
          <p:nvPr/>
        </p:nvSpPr>
        <p:spPr bwMode="auto">
          <a:xfrm>
            <a:off x="6019800" y="3429000"/>
            <a:ext cx="990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sp>
        <p:nvSpPr>
          <p:cNvPr id="27679" name="Oval 31"/>
          <p:cNvSpPr>
            <a:spLocks noChangeArrowheads="1"/>
          </p:cNvSpPr>
          <p:nvPr/>
        </p:nvSpPr>
        <p:spPr bwMode="auto">
          <a:xfrm>
            <a:off x="6019800" y="5334000"/>
            <a:ext cx="990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</a:endParaRPr>
          </a:p>
        </p:txBody>
      </p:sp>
      <p:sp>
        <p:nvSpPr>
          <p:cNvPr id="27680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[</a:t>
            </a:r>
            <a:r>
              <a:rPr lang="en-US" altLang="en-US" sz="2000" baseline="30000" dirty="0">
                <a:solidFill>
                  <a:schemeClr val="bg1"/>
                </a:solidFill>
                <a:latin typeface="Calibri" pitchFamily="34" charset="0"/>
              </a:rPr>
              <a:t>11</a:t>
            </a: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</a:rPr>
              <a:t>C] - Choline PET vs MRI and CT Scanning</a:t>
            </a:r>
          </a:p>
        </p:txBody>
      </p:sp>
    </p:spTree>
    <p:extLst>
      <p:ext uri="{BB962C8B-B14F-4D97-AF65-F5344CB8AC3E}">
        <p14:creationId xmlns:p14="http://schemas.microsoft.com/office/powerpoint/2010/main" val="1312325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Oval 3"/>
          <p:cNvSpPr>
            <a:spLocks noChangeArrowheads="1"/>
          </p:cNvSpPr>
          <p:nvPr/>
        </p:nvSpPr>
        <p:spPr bwMode="auto">
          <a:xfrm rot="-623154">
            <a:off x="4724400" y="61722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74439" name="TextBox 1"/>
          <p:cNvSpPr txBox="1">
            <a:spLocks noChangeArrowheads="1"/>
          </p:cNvSpPr>
          <p:nvPr/>
        </p:nvSpPr>
        <p:spPr bwMode="auto">
          <a:xfrm>
            <a:off x="457200" y="3248025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First Therapy</a:t>
            </a:r>
          </a:p>
        </p:txBody>
      </p:sp>
      <p:sp>
        <p:nvSpPr>
          <p:cNvPr id="274442" name="Line 10"/>
          <p:cNvSpPr>
            <a:spLocks noChangeShapeType="1"/>
          </p:cNvSpPr>
          <p:nvPr/>
        </p:nvSpPr>
        <p:spPr bwMode="auto">
          <a:xfrm>
            <a:off x="2209800" y="3962400"/>
            <a:ext cx="2362200" cy="2133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Text Box 51"/>
          <p:cNvSpPr txBox="1">
            <a:spLocks noChangeArrowheads="1"/>
          </p:cNvSpPr>
          <p:nvPr/>
        </p:nvSpPr>
        <p:spPr bwMode="auto">
          <a:xfrm>
            <a:off x="3810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Traditional Paradigm*</a:t>
            </a:r>
          </a:p>
        </p:txBody>
      </p:sp>
      <p:grpSp>
        <p:nvGrpSpPr>
          <p:cNvPr id="151562" name="Group 10"/>
          <p:cNvGrpSpPr>
            <a:grpSpLocks/>
          </p:cNvGrpSpPr>
          <p:nvPr/>
        </p:nvGrpSpPr>
        <p:grpSpPr bwMode="auto">
          <a:xfrm>
            <a:off x="7543800" y="2438400"/>
            <a:ext cx="1066800" cy="336550"/>
            <a:chOff x="4752" y="1536"/>
            <a:chExt cx="672" cy="212"/>
          </a:xfrm>
        </p:grpSpPr>
        <p:sp>
          <p:nvSpPr>
            <p:cNvPr id="12297" name="Text Box 8"/>
            <p:cNvSpPr txBox="1">
              <a:spLocks noChangeArrowheads="1"/>
            </p:cNvSpPr>
            <p:nvPr/>
          </p:nvSpPr>
          <p:spPr bwMode="auto">
            <a:xfrm>
              <a:off x="4752" y="1536"/>
              <a:ext cx="6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latin typeface="Calibri" pitchFamily="34" charset="0"/>
                </a:rPr>
                <a:t>PSA</a:t>
              </a:r>
            </a:p>
          </p:txBody>
        </p:sp>
        <p:sp>
          <p:nvSpPr>
            <p:cNvPr id="12298" name="Line 9"/>
            <p:cNvSpPr>
              <a:spLocks noChangeShapeType="1"/>
            </p:cNvSpPr>
            <p:nvPr/>
          </p:nvSpPr>
          <p:spPr bwMode="auto">
            <a:xfrm>
              <a:off x="5184" y="155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701" name="Text Box 51"/>
          <p:cNvSpPr txBox="1">
            <a:spLocks noChangeArrowheads="1"/>
          </p:cNvSpPr>
          <p:nvPr/>
        </p:nvSpPr>
        <p:spPr bwMode="auto">
          <a:xfrm>
            <a:off x="152400" y="6188075"/>
            <a:ext cx="312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*Halstedian Model of Cancer Progression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56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 animBg="1"/>
      <p:bldP spid="274439" grpId="0"/>
      <p:bldP spid="274442" grpId="0" animBg="1"/>
      <p:bldP spid="1567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6" name="Oval 13"/>
          <p:cNvSpPr>
            <a:spLocks noChangeArrowheads="1"/>
          </p:cNvSpPr>
          <p:nvPr/>
        </p:nvSpPr>
        <p:spPr bwMode="auto">
          <a:xfrm rot="453493">
            <a:off x="4495800" y="5715000"/>
            <a:ext cx="1524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3316" name="Oval 3"/>
          <p:cNvSpPr>
            <a:spLocks noChangeArrowheads="1"/>
          </p:cNvSpPr>
          <p:nvPr/>
        </p:nvSpPr>
        <p:spPr bwMode="auto">
          <a:xfrm rot="-623154">
            <a:off x="4724400" y="61722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6679" name="Freeform 7"/>
          <p:cNvSpPr>
            <a:spLocks/>
          </p:cNvSpPr>
          <p:nvPr/>
        </p:nvSpPr>
        <p:spPr bwMode="auto">
          <a:xfrm>
            <a:off x="4546600" y="5943600"/>
            <a:ext cx="177800" cy="304800"/>
          </a:xfrm>
          <a:custGeom>
            <a:avLst/>
            <a:gdLst>
              <a:gd name="T0" fmla="*/ 282257500 w 112"/>
              <a:gd name="T1" fmla="*/ 483870000 h 192"/>
              <a:gd name="T2" fmla="*/ 40322500 w 112"/>
              <a:gd name="T3" fmla="*/ 362902500 h 192"/>
              <a:gd name="T4" fmla="*/ 40322500 w 11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2" h="192">
                <a:moveTo>
                  <a:pt x="112" y="192"/>
                </a:moveTo>
                <a:cubicBezTo>
                  <a:pt x="72" y="184"/>
                  <a:pt x="32" y="176"/>
                  <a:pt x="16" y="144"/>
                </a:cubicBezTo>
                <a:cubicBezTo>
                  <a:pt x="0" y="112"/>
                  <a:pt x="16" y="8"/>
                  <a:pt x="1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0" name="Freeform 8"/>
          <p:cNvSpPr>
            <a:spLocks/>
          </p:cNvSpPr>
          <p:nvPr/>
        </p:nvSpPr>
        <p:spPr bwMode="auto">
          <a:xfrm>
            <a:off x="4953000" y="5816600"/>
            <a:ext cx="177800" cy="431800"/>
          </a:xfrm>
          <a:custGeom>
            <a:avLst/>
            <a:gdLst>
              <a:gd name="T0" fmla="*/ 0 w 112"/>
              <a:gd name="T1" fmla="*/ 685482500 h 272"/>
              <a:gd name="T2" fmla="*/ 241935000 w 112"/>
              <a:gd name="T3" fmla="*/ 443547500 h 272"/>
              <a:gd name="T4" fmla="*/ 241935000 w 112"/>
              <a:gd name="T5" fmla="*/ 8064500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2" h="272">
                <a:moveTo>
                  <a:pt x="0" y="272"/>
                </a:moveTo>
                <a:cubicBezTo>
                  <a:pt x="40" y="244"/>
                  <a:pt x="80" y="216"/>
                  <a:pt x="96" y="176"/>
                </a:cubicBezTo>
                <a:cubicBezTo>
                  <a:pt x="112" y="136"/>
                  <a:pt x="104" y="0"/>
                  <a:pt x="96" y="3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3" name="Text Box 51"/>
          <p:cNvSpPr txBox="1">
            <a:spLocks noChangeArrowheads="1"/>
          </p:cNvSpPr>
          <p:nvPr/>
        </p:nvSpPr>
        <p:spPr bwMode="auto">
          <a:xfrm>
            <a:off x="381000" y="2879725"/>
            <a:ext cx="838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Distant Metastases</a:t>
            </a:r>
          </a:p>
        </p:txBody>
      </p:sp>
      <p:sp>
        <p:nvSpPr>
          <p:cNvPr id="277513" name="Oval 9"/>
          <p:cNvSpPr>
            <a:spLocks noChangeArrowheads="1"/>
          </p:cNvSpPr>
          <p:nvPr/>
        </p:nvSpPr>
        <p:spPr bwMode="auto">
          <a:xfrm>
            <a:off x="4724400" y="3810000"/>
            <a:ext cx="1524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77514" name="Oval 10"/>
          <p:cNvSpPr>
            <a:spLocks noChangeArrowheads="1"/>
          </p:cNvSpPr>
          <p:nvPr/>
        </p:nvSpPr>
        <p:spPr bwMode="auto">
          <a:xfrm rot="-1126890">
            <a:off x="5029200" y="2590800"/>
            <a:ext cx="1524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77516" name="Oval 12"/>
          <p:cNvSpPr>
            <a:spLocks noChangeArrowheads="1"/>
          </p:cNvSpPr>
          <p:nvPr/>
        </p:nvSpPr>
        <p:spPr bwMode="auto">
          <a:xfrm rot="2340117">
            <a:off x="4495800" y="4953000"/>
            <a:ext cx="1524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77517" name="Oval 13"/>
          <p:cNvSpPr>
            <a:spLocks noChangeArrowheads="1"/>
          </p:cNvSpPr>
          <p:nvPr/>
        </p:nvSpPr>
        <p:spPr bwMode="auto">
          <a:xfrm rot="-789453">
            <a:off x="3886200" y="6172200"/>
            <a:ext cx="1524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6690" name="Freeform 18"/>
          <p:cNvSpPr>
            <a:spLocks/>
          </p:cNvSpPr>
          <p:nvPr/>
        </p:nvSpPr>
        <p:spPr bwMode="auto">
          <a:xfrm>
            <a:off x="3962400" y="5791200"/>
            <a:ext cx="533400" cy="381000"/>
          </a:xfrm>
          <a:custGeom>
            <a:avLst/>
            <a:gdLst>
              <a:gd name="T0" fmla="*/ 846772500 w 336"/>
              <a:gd name="T1" fmla="*/ 0 h 240"/>
              <a:gd name="T2" fmla="*/ 241935000 w 336"/>
              <a:gd name="T3" fmla="*/ 120967500 h 240"/>
              <a:gd name="T4" fmla="*/ 0 w 336"/>
              <a:gd name="T5" fmla="*/ 60483750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6" h="240">
                <a:moveTo>
                  <a:pt x="336" y="0"/>
                </a:moveTo>
                <a:cubicBezTo>
                  <a:pt x="244" y="4"/>
                  <a:pt x="152" y="8"/>
                  <a:pt x="96" y="48"/>
                </a:cubicBezTo>
                <a:cubicBezTo>
                  <a:pt x="40" y="88"/>
                  <a:pt x="24" y="200"/>
                  <a:pt x="0" y="24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1" name="Freeform 19"/>
          <p:cNvSpPr>
            <a:spLocks/>
          </p:cNvSpPr>
          <p:nvPr/>
        </p:nvSpPr>
        <p:spPr bwMode="auto">
          <a:xfrm>
            <a:off x="4572000" y="5181600"/>
            <a:ext cx="76200" cy="533400"/>
          </a:xfrm>
          <a:custGeom>
            <a:avLst/>
            <a:gdLst>
              <a:gd name="T0" fmla="*/ 0 w 48"/>
              <a:gd name="T1" fmla="*/ 846772500 h 336"/>
              <a:gd name="T2" fmla="*/ 120967500 w 48"/>
              <a:gd name="T3" fmla="*/ 362902500 h 336"/>
              <a:gd name="T4" fmla="*/ 0 w 48"/>
              <a:gd name="T5" fmla="*/ 0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336">
                <a:moveTo>
                  <a:pt x="0" y="336"/>
                </a:moveTo>
                <a:cubicBezTo>
                  <a:pt x="24" y="268"/>
                  <a:pt x="48" y="200"/>
                  <a:pt x="48" y="144"/>
                </a:cubicBezTo>
                <a:cubicBezTo>
                  <a:pt x="48" y="88"/>
                  <a:pt x="24" y="44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2" name="Freeform 20"/>
          <p:cNvSpPr>
            <a:spLocks/>
          </p:cNvSpPr>
          <p:nvPr/>
        </p:nvSpPr>
        <p:spPr bwMode="auto">
          <a:xfrm>
            <a:off x="4673600" y="4038600"/>
            <a:ext cx="431800" cy="1600200"/>
          </a:xfrm>
          <a:custGeom>
            <a:avLst/>
            <a:gdLst>
              <a:gd name="T0" fmla="*/ 685482500 w 272"/>
              <a:gd name="T1" fmla="*/ 2147483647 h 1008"/>
              <a:gd name="T2" fmla="*/ 80645000 w 272"/>
              <a:gd name="T3" fmla="*/ 1088707500 h 1008"/>
              <a:gd name="T4" fmla="*/ 201612500 w 272"/>
              <a:gd name="T5" fmla="*/ 0 h 10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1008">
                <a:moveTo>
                  <a:pt x="272" y="1008"/>
                </a:moveTo>
                <a:cubicBezTo>
                  <a:pt x="168" y="804"/>
                  <a:pt x="64" y="600"/>
                  <a:pt x="32" y="432"/>
                </a:cubicBezTo>
                <a:cubicBezTo>
                  <a:pt x="0" y="264"/>
                  <a:pt x="40" y="132"/>
                  <a:pt x="80" y="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3" name="Freeform 21"/>
          <p:cNvSpPr>
            <a:spLocks/>
          </p:cNvSpPr>
          <p:nvPr/>
        </p:nvSpPr>
        <p:spPr bwMode="auto">
          <a:xfrm>
            <a:off x="4267200" y="1981200"/>
            <a:ext cx="520700" cy="2971800"/>
          </a:xfrm>
          <a:custGeom>
            <a:avLst/>
            <a:gdLst>
              <a:gd name="T0" fmla="*/ 604837500 w 328"/>
              <a:gd name="T1" fmla="*/ 2147483647 h 1872"/>
              <a:gd name="T2" fmla="*/ 725805000 w 328"/>
              <a:gd name="T3" fmla="*/ 2147483647 h 1872"/>
              <a:gd name="T4" fmla="*/ 0 w 328"/>
              <a:gd name="T5" fmla="*/ 0 h 18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8" h="1872">
                <a:moveTo>
                  <a:pt x="240" y="1872"/>
                </a:moveTo>
                <a:cubicBezTo>
                  <a:pt x="284" y="1788"/>
                  <a:pt x="328" y="1704"/>
                  <a:pt x="288" y="1392"/>
                </a:cubicBezTo>
                <a:cubicBezTo>
                  <a:pt x="248" y="1080"/>
                  <a:pt x="48" y="224"/>
                  <a:pt x="0" y="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4" name="Freeform 22"/>
          <p:cNvSpPr>
            <a:spLocks/>
          </p:cNvSpPr>
          <p:nvPr/>
        </p:nvSpPr>
        <p:spPr bwMode="auto">
          <a:xfrm>
            <a:off x="4762500" y="2819400"/>
            <a:ext cx="266700" cy="990600"/>
          </a:xfrm>
          <a:custGeom>
            <a:avLst/>
            <a:gdLst>
              <a:gd name="T0" fmla="*/ 60483750 w 168"/>
              <a:gd name="T1" fmla="*/ 1572577500 h 624"/>
              <a:gd name="T2" fmla="*/ 60483750 w 168"/>
              <a:gd name="T3" fmla="*/ 725805000 h 624"/>
              <a:gd name="T4" fmla="*/ 423386250 w 168"/>
              <a:gd name="T5" fmla="*/ 0 h 6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8" h="624">
                <a:moveTo>
                  <a:pt x="24" y="624"/>
                </a:moveTo>
                <a:cubicBezTo>
                  <a:pt x="12" y="508"/>
                  <a:pt x="0" y="392"/>
                  <a:pt x="24" y="288"/>
                </a:cubicBezTo>
                <a:cubicBezTo>
                  <a:pt x="48" y="184"/>
                  <a:pt x="108" y="92"/>
                  <a:pt x="168" y="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18" name="Oval 14"/>
          <p:cNvSpPr>
            <a:spLocks noChangeArrowheads="1"/>
          </p:cNvSpPr>
          <p:nvPr/>
        </p:nvSpPr>
        <p:spPr bwMode="auto">
          <a:xfrm rot="-7966132">
            <a:off x="4191000" y="1828800"/>
            <a:ext cx="1524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6696" name="Freeform 24"/>
          <p:cNvSpPr>
            <a:spLocks/>
          </p:cNvSpPr>
          <p:nvPr/>
        </p:nvSpPr>
        <p:spPr bwMode="auto">
          <a:xfrm>
            <a:off x="5105400" y="5029200"/>
            <a:ext cx="533400" cy="609600"/>
          </a:xfrm>
          <a:custGeom>
            <a:avLst/>
            <a:gdLst>
              <a:gd name="T0" fmla="*/ 0 w 336"/>
              <a:gd name="T1" fmla="*/ 967740000 h 384"/>
              <a:gd name="T2" fmla="*/ 241935000 w 336"/>
              <a:gd name="T3" fmla="*/ 241935000 h 384"/>
              <a:gd name="T4" fmla="*/ 846772500 w 336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6" h="384">
                <a:moveTo>
                  <a:pt x="0" y="384"/>
                </a:moveTo>
                <a:cubicBezTo>
                  <a:pt x="20" y="272"/>
                  <a:pt x="40" y="160"/>
                  <a:pt x="96" y="96"/>
                </a:cubicBezTo>
                <a:cubicBezTo>
                  <a:pt x="152" y="32"/>
                  <a:pt x="244" y="16"/>
                  <a:pt x="336" y="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 rot="-1126890">
            <a:off x="6248400" y="2590800"/>
            <a:ext cx="1524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6699" name="Freeform 27"/>
          <p:cNvSpPr>
            <a:spLocks/>
          </p:cNvSpPr>
          <p:nvPr/>
        </p:nvSpPr>
        <p:spPr bwMode="auto">
          <a:xfrm>
            <a:off x="5181600" y="2197100"/>
            <a:ext cx="1066800" cy="469900"/>
          </a:xfrm>
          <a:custGeom>
            <a:avLst/>
            <a:gdLst>
              <a:gd name="T0" fmla="*/ 0 w 672"/>
              <a:gd name="T1" fmla="*/ 745966250 h 296"/>
              <a:gd name="T2" fmla="*/ 1088707500 w 672"/>
              <a:gd name="T3" fmla="*/ 20161250 h 296"/>
              <a:gd name="T4" fmla="*/ 1693545000 w 672"/>
              <a:gd name="T5" fmla="*/ 624998750 h 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96">
                <a:moveTo>
                  <a:pt x="0" y="296"/>
                </a:moveTo>
                <a:cubicBezTo>
                  <a:pt x="160" y="156"/>
                  <a:pt x="320" y="16"/>
                  <a:pt x="432" y="8"/>
                </a:cubicBezTo>
                <a:cubicBezTo>
                  <a:pt x="544" y="0"/>
                  <a:pt x="608" y="124"/>
                  <a:pt x="672" y="248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 rot="-1126890">
            <a:off x="5619750" y="4876800"/>
            <a:ext cx="1524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6675" name="Oval 4"/>
          <p:cNvSpPr>
            <a:spLocks noChangeArrowheads="1"/>
          </p:cNvSpPr>
          <p:nvPr/>
        </p:nvSpPr>
        <p:spPr bwMode="auto">
          <a:xfrm rot="-789453">
            <a:off x="5029200" y="5616575"/>
            <a:ext cx="1524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rgbClr val="CC6600">
                  <a:alpha val="89998"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6700" name="Text Box 51"/>
          <p:cNvSpPr txBox="1">
            <a:spLocks noChangeArrowheads="1"/>
          </p:cNvSpPr>
          <p:nvPr/>
        </p:nvSpPr>
        <p:spPr bwMode="auto">
          <a:xfrm>
            <a:off x="381000" y="2498725"/>
            <a:ext cx="838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Regional Metastases</a:t>
            </a:r>
          </a:p>
        </p:txBody>
      </p:sp>
      <p:sp>
        <p:nvSpPr>
          <p:cNvPr id="156701" name="Text Box 51"/>
          <p:cNvSpPr txBox="1">
            <a:spLocks noChangeArrowheads="1"/>
          </p:cNvSpPr>
          <p:nvPr/>
        </p:nvSpPr>
        <p:spPr bwMode="auto">
          <a:xfrm>
            <a:off x="381000" y="2133600"/>
            <a:ext cx="838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Local Relapse</a:t>
            </a:r>
          </a:p>
        </p:txBody>
      </p:sp>
      <p:grpSp>
        <p:nvGrpSpPr>
          <p:cNvPr id="13337" name="Group 32"/>
          <p:cNvGrpSpPr>
            <a:grpSpLocks/>
          </p:cNvGrpSpPr>
          <p:nvPr/>
        </p:nvGrpSpPr>
        <p:grpSpPr bwMode="auto">
          <a:xfrm>
            <a:off x="7543800" y="2438400"/>
            <a:ext cx="1066800" cy="336550"/>
            <a:chOff x="4752" y="1536"/>
            <a:chExt cx="672" cy="212"/>
          </a:xfrm>
        </p:grpSpPr>
        <p:sp>
          <p:nvSpPr>
            <p:cNvPr id="13340" name="Text Box 30"/>
            <p:cNvSpPr txBox="1">
              <a:spLocks noChangeArrowheads="1"/>
            </p:cNvSpPr>
            <p:nvPr/>
          </p:nvSpPr>
          <p:spPr bwMode="auto">
            <a:xfrm>
              <a:off x="4752" y="1536"/>
              <a:ext cx="6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latin typeface="Calibri" pitchFamily="34" charset="0"/>
                </a:rPr>
                <a:t>PSA</a:t>
              </a:r>
            </a:p>
          </p:txBody>
        </p:sp>
        <p:sp>
          <p:nvSpPr>
            <p:cNvPr id="13341" name="Line 31"/>
            <p:cNvSpPr>
              <a:spLocks noChangeShapeType="1"/>
            </p:cNvSpPr>
            <p:nvPr/>
          </p:nvSpPr>
          <p:spPr bwMode="auto">
            <a:xfrm flipV="1">
              <a:off x="5184" y="155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705" name="Text Box 51"/>
          <p:cNvSpPr txBox="1">
            <a:spLocks noChangeArrowheads="1"/>
          </p:cNvSpPr>
          <p:nvPr/>
        </p:nvSpPr>
        <p:spPr bwMode="auto">
          <a:xfrm>
            <a:off x="609600" y="4022725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Not Exactly True !</a:t>
            </a:r>
          </a:p>
        </p:txBody>
      </p:sp>
      <p:sp>
        <p:nvSpPr>
          <p:cNvPr id="13339" name="Text Box 51"/>
          <p:cNvSpPr txBox="1">
            <a:spLocks noChangeArrowheads="1"/>
          </p:cNvSpPr>
          <p:nvPr/>
        </p:nvSpPr>
        <p:spPr bwMode="auto">
          <a:xfrm>
            <a:off x="3810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Traditional Paradigm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6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6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6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6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6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6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6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6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56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6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56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 animBg="1"/>
      <p:bldP spid="156679" grpId="0" animBg="1"/>
      <p:bldP spid="156680" grpId="0" animBg="1"/>
      <p:bldP spid="156683" grpId="0"/>
      <p:bldP spid="156683" grpId="1"/>
      <p:bldP spid="277513" grpId="0" animBg="1"/>
      <p:bldP spid="277514" grpId="0" animBg="1"/>
      <p:bldP spid="277516" grpId="0" animBg="1"/>
      <p:bldP spid="277517" grpId="0" animBg="1"/>
      <p:bldP spid="156690" grpId="0" animBg="1"/>
      <p:bldP spid="156691" grpId="0" animBg="1"/>
      <p:bldP spid="156692" grpId="0" animBg="1"/>
      <p:bldP spid="156693" grpId="0" animBg="1"/>
      <p:bldP spid="156694" grpId="0" animBg="1"/>
      <p:bldP spid="277518" grpId="0" animBg="1"/>
      <p:bldP spid="156696" grpId="0" animBg="1"/>
      <p:bldP spid="2" grpId="0" animBg="1"/>
      <p:bldP spid="156699" grpId="0" animBg="1"/>
      <p:bldP spid="3" grpId="0" animBg="1"/>
      <p:bldP spid="156675" grpId="0" animBg="1"/>
      <p:bldP spid="156700" grpId="0"/>
      <p:bldP spid="156700" grpId="1"/>
      <p:bldP spid="156701" grpId="0"/>
      <p:bldP spid="1567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22546" r="10938" b="18880"/>
          <a:stretch>
            <a:fillRect/>
          </a:stretch>
        </p:blipFill>
        <p:spPr bwMode="auto">
          <a:xfrm>
            <a:off x="4800600" y="4379913"/>
            <a:ext cx="299561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After RRP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37611" r="15947" b="23479"/>
          <a:stretch>
            <a:fillRect/>
          </a:stretch>
        </p:blipFill>
        <p:spPr bwMode="auto">
          <a:xfrm>
            <a:off x="4343400" y="2198688"/>
            <a:ext cx="3714750" cy="2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2827338" y="1143000"/>
            <a:ext cx="3130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0.94 ng/mL </a:t>
            </a:r>
            <a:r>
              <a:rPr lang="en-US" altLang="en-US" sz="16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VU Recurrence</a:t>
            </a:r>
            <a:r>
              <a:rPr lang="en-US" altLang="en-US" sz="16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grpSp>
        <p:nvGrpSpPr>
          <p:cNvPr id="14341" name="Group 4"/>
          <p:cNvGrpSpPr>
            <a:grpSpLocks/>
          </p:cNvGrpSpPr>
          <p:nvPr/>
        </p:nvGrpSpPr>
        <p:grpSpPr bwMode="auto">
          <a:xfrm>
            <a:off x="1162050" y="1676400"/>
            <a:ext cx="2865438" cy="5019675"/>
            <a:chOff x="242819" y="1397352"/>
            <a:chExt cx="2865555" cy="5019352"/>
          </a:xfrm>
        </p:grpSpPr>
        <p:pic>
          <p:nvPicPr>
            <p:cNvPr id="143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37" r="23688" b="5443"/>
            <a:stretch>
              <a:fillRect/>
            </a:stretch>
          </p:blipFill>
          <p:spPr bwMode="auto">
            <a:xfrm>
              <a:off x="242819" y="1397352"/>
              <a:ext cx="2591681" cy="5019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42819" y="1508470"/>
              <a:ext cx="792195" cy="222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435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160" y="1513513"/>
              <a:ext cx="994214" cy="297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5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226428" y="1899490"/>
              <a:ext cx="1022640" cy="293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342" name="Oval 14"/>
          <p:cNvSpPr>
            <a:spLocks noChangeArrowheads="1"/>
          </p:cNvSpPr>
          <p:nvPr/>
        </p:nvSpPr>
        <p:spPr bwMode="auto">
          <a:xfrm>
            <a:off x="5889625" y="2976563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3" name="Oval 17"/>
          <p:cNvSpPr>
            <a:spLocks noChangeArrowheads="1"/>
          </p:cNvSpPr>
          <p:nvPr/>
        </p:nvSpPr>
        <p:spPr bwMode="auto">
          <a:xfrm>
            <a:off x="2143125" y="1762125"/>
            <a:ext cx="561975" cy="352425"/>
          </a:xfrm>
          <a:prstGeom prst="ellipse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 rot="15350415">
            <a:off x="7093744" y="3618707"/>
            <a:ext cx="492125" cy="134143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5988408">
            <a:off x="4766469" y="3648869"/>
            <a:ext cx="492125" cy="134143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V="1">
            <a:off x="2606675" y="3352800"/>
            <a:ext cx="3260725" cy="2514600"/>
          </a:xfrm>
          <a:prstGeom prst="line">
            <a:avLst/>
          </a:prstGeom>
          <a:noFill/>
          <a:ln w="1905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7" name="Line 21"/>
          <p:cNvSpPr>
            <a:spLocks noChangeShapeType="1"/>
          </p:cNvSpPr>
          <p:nvPr/>
        </p:nvSpPr>
        <p:spPr bwMode="auto">
          <a:xfrm flipV="1">
            <a:off x="2590800" y="5715000"/>
            <a:ext cx="3429000" cy="15240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3" r="27428"/>
          <a:stretch>
            <a:fillRect/>
          </a:stretch>
        </p:blipFill>
        <p:spPr bwMode="auto">
          <a:xfrm>
            <a:off x="688975" y="1695450"/>
            <a:ext cx="21304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37280" r="17157" b="21396"/>
          <a:stretch>
            <a:fillRect/>
          </a:stretch>
        </p:blipFill>
        <p:spPr bwMode="auto">
          <a:xfrm>
            <a:off x="3124200" y="2405063"/>
            <a:ext cx="297338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36848" r="18750" b="20737"/>
          <a:stretch>
            <a:fillRect/>
          </a:stretch>
        </p:blipFill>
        <p:spPr bwMode="auto">
          <a:xfrm>
            <a:off x="2971800" y="4484688"/>
            <a:ext cx="30416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7" r="26578"/>
          <a:stretch>
            <a:fillRect/>
          </a:stretch>
        </p:blipFill>
        <p:spPr bwMode="auto">
          <a:xfrm>
            <a:off x="6211888" y="1695450"/>
            <a:ext cx="224631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Lymph Node Relapse</a:t>
            </a:r>
          </a:p>
        </p:txBody>
      </p:sp>
      <p:sp>
        <p:nvSpPr>
          <p:cNvPr id="15367" name="Rectangle 1"/>
          <p:cNvSpPr>
            <a:spLocks noChangeArrowheads="1"/>
          </p:cNvSpPr>
          <p:nvPr/>
        </p:nvSpPr>
        <p:spPr bwMode="auto">
          <a:xfrm>
            <a:off x="2740025" y="1219200"/>
            <a:ext cx="3575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0.9 ng/mL </a:t>
            </a:r>
            <a:r>
              <a:rPr lang="en-US" altLang="en-US" sz="16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Int + Com Iliac LN Met</a:t>
            </a: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4611688" y="5448300"/>
            <a:ext cx="455612" cy="4191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9" name="Oval 14"/>
          <p:cNvSpPr>
            <a:spLocks noChangeArrowheads="1"/>
          </p:cNvSpPr>
          <p:nvPr/>
        </p:nvSpPr>
        <p:spPr bwMode="auto">
          <a:xfrm>
            <a:off x="4392613" y="3208338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0" name="Oval 14"/>
          <p:cNvSpPr>
            <a:spLocks noChangeArrowheads="1"/>
          </p:cNvSpPr>
          <p:nvPr/>
        </p:nvSpPr>
        <p:spPr bwMode="auto">
          <a:xfrm>
            <a:off x="4116388" y="5295900"/>
            <a:ext cx="455612" cy="4191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 rot="1298385">
            <a:off x="2971800" y="4267200"/>
            <a:ext cx="8382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 rot="19858601">
            <a:off x="5154613" y="4227513"/>
            <a:ext cx="8382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 rot="1298385">
            <a:off x="3048000" y="6376988"/>
            <a:ext cx="8382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 rot="19858601">
            <a:off x="5143500" y="6292850"/>
            <a:ext cx="8382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057400" y="3657600"/>
            <a:ext cx="2327275" cy="12192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5370" idx="2"/>
          </p:cNvCxnSpPr>
          <p:nvPr/>
        </p:nvCxnSpPr>
        <p:spPr>
          <a:xfrm>
            <a:off x="2057400" y="5238750"/>
            <a:ext cx="2058988" cy="2667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84188" y="1806575"/>
            <a:ext cx="838200" cy="403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8" name="Rectangle 20"/>
          <p:cNvSpPr>
            <a:spLocks noChangeArrowheads="1"/>
          </p:cNvSpPr>
          <p:nvPr/>
        </p:nvSpPr>
        <p:spPr bwMode="auto">
          <a:xfrm>
            <a:off x="1524000" y="6305550"/>
            <a:ext cx="381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379" name="Rectangle 21"/>
          <p:cNvSpPr>
            <a:spLocks noChangeArrowheads="1"/>
          </p:cNvSpPr>
          <p:nvPr/>
        </p:nvSpPr>
        <p:spPr bwMode="auto">
          <a:xfrm>
            <a:off x="7181850" y="6324600"/>
            <a:ext cx="3048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380" name="Oval 22"/>
          <p:cNvSpPr>
            <a:spLocks noChangeArrowheads="1"/>
          </p:cNvSpPr>
          <p:nvPr/>
        </p:nvSpPr>
        <p:spPr bwMode="auto">
          <a:xfrm>
            <a:off x="1543050" y="1828800"/>
            <a:ext cx="304800" cy="266700"/>
          </a:xfrm>
          <a:prstGeom prst="ellipse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381" name="Oval 23"/>
          <p:cNvSpPr>
            <a:spLocks noChangeArrowheads="1"/>
          </p:cNvSpPr>
          <p:nvPr/>
        </p:nvSpPr>
        <p:spPr bwMode="auto">
          <a:xfrm>
            <a:off x="7162800" y="1905000"/>
            <a:ext cx="304800" cy="20955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8420100" y="1809750"/>
            <a:ext cx="762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29407" r="10066" b="32941"/>
          <a:stretch>
            <a:fillRect/>
          </a:stretch>
        </p:blipFill>
        <p:spPr bwMode="auto">
          <a:xfrm>
            <a:off x="3579813" y="4411663"/>
            <a:ext cx="4878387" cy="244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2" t="7018" r="2992" b="73549"/>
          <a:stretch>
            <a:fillRect/>
          </a:stretch>
        </p:blipFill>
        <p:spPr bwMode="auto">
          <a:xfrm>
            <a:off x="685800" y="1752600"/>
            <a:ext cx="38766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09600" y="3810000"/>
            <a:ext cx="1219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413" name="Oval 14"/>
          <p:cNvSpPr>
            <a:spLocks noChangeArrowheads="1"/>
          </p:cNvSpPr>
          <p:nvPr/>
        </p:nvSpPr>
        <p:spPr bwMode="auto">
          <a:xfrm>
            <a:off x="5791200" y="5440363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Spine Relapse</a:t>
            </a: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2286000" y="1219200"/>
            <a:ext cx="449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1.4 ng/mL </a:t>
            </a:r>
            <a:r>
              <a:rPr lang="en-US" altLang="en-US" sz="16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C5 Met</a:t>
            </a:r>
          </a:p>
        </p:txBody>
      </p:sp>
      <p:cxnSp>
        <p:nvCxnSpPr>
          <p:cNvPr id="19" name="Straight Connector 18"/>
          <p:cNvCxnSpPr>
            <a:endCxn id="17413" idx="1"/>
          </p:cNvCxnSpPr>
          <p:nvPr/>
        </p:nvCxnSpPr>
        <p:spPr>
          <a:xfrm>
            <a:off x="2971800" y="3276600"/>
            <a:ext cx="2919413" cy="2259013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779463" y="1295400"/>
            <a:ext cx="4935537" cy="3505200"/>
            <a:chOff x="635" y="792"/>
            <a:chExt cx="4610" cy="2856"/>
          </a:xfrm>
        </p:grpSpPr>
        <p:pic>
          <p:nvPicPr>
            <p:cNvPr id="1948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" y="795"/>
              <a:ext cx="1007" cy="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3"/>
            <a:stretch>
              <a:fillRect/>
            </a:stretch>
          </p:blipFill>
          <p:spPr bwMode="auto">
            <a:xfrm>
              <a:off x="1642" y="792"/>
              <a:ext cx="3603" cy="2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3810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Mapping Sites of Recurrence </a:t>
            </a:r>
          </a:p>
        </p:txBody>
      </p:sp>
      <p:pic>
        <p:nvPicPr>
          <p:cNvPr id="19460" name="Picture 6" descr="1-s2_0-S036030161633437X-gr2_l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19827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767" name="Group 7"/>
          <p:cNvGraphicFramePr>
            <a:graphicFrameLocks noGrp="1"/>
          </p:cNvGraphicFramePr>
          <p:nvPr/>
        </p:nvGraphicFramePr>
        <p:xfrm>
          <a:off x="771525" y="4964113"/>
          <a:ext cx="7391400" cy="1625602"/>
        </p:xfrm>
        <a:graphic>
          <a:graphicData uri="http://schemas.openxmlformats.org/drawingml/2006/table">
            <a:tbl>
              <a:tblPr/>
              <a:tblGrid>
                <a:gridCol w="113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4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# Subjects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1</a:t>
                      </a:r>
                      <a:r>
                        <a:rPr kumimoji="0" lang="en-US" alt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st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 Treatment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Publication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41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Fossa XRT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Parker WP Int J Rad Oncol Biol Phys 97(3) 2017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161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Prostate XRT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Parker WP Eur Urol 71(3) 2017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202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RRP No HT or RT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Sobol I J Urol 197(1): 2017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550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RRP Yes HT or XRT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Nehra A J Urol 2017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1866900" y="5867400"/>
            <a:ext cx="22098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33528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Lesions After RRP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(No HT or RT)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4724400" y="624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0" y="6110288"/>
            <a:ext cx="182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Local 33 %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47244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41148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4876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5029200" y="167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43434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85800" y="22860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Metastatic 45 %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Disclosure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14400" y="1066800"/>
            <a:ext cx="71628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Dr. Kwon and Mayo Clinic receive licensing payments for PD - 1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immunotherapy-related intellectual properties.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Medarex, Bristol Myers Squibb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AstraZeneca, Amplimmune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Medimmune , Merck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Genentech</a:t>
            </a: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838200" y="5334000"/>
            <a:ext cx="74676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1295400" y="5400675"/>
            <a:ext cx="655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Ipilimumab (Yervoy), Nivolumab (Opdivo), Pembrolizumab (Keytruda)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7244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41148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4876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5029200" y="167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4724400" y="624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43434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858000" y="22860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Local + Metastatic 22 %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50673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4495800" y="571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0292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47244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4724400" y="624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436245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705600" y="3138488"/>
            <a:ext cx="23622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Within Pelvis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66.0 %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09600" y="4038600"/>
            <a:ext cx="8001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Patterns of relapse after surgery in our studies do not resemble patterns described in the literature</a:t>
            </a:r>
          </a:p>
          <a:p>
            <a:pPr marL="0" indent="0" algn="just" eaLnBrk="1" hangingPunct="1">
              <a:spcBef>
                <a:spcPct val="50000"/>
              </a:spcBef>
              <a:buClr>
                <a:srgbClr val="FFFFCC"/>
              </a:buClr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Our studies challenge the logic for prostate “fossa-only” XRT for rising PSA after RRP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Suggest that “whole pelvic” XRT might be more effective than “bed-only” XRT</a:t>
            </a:r>
          </a:p>
        </p:txBody>
      </p:sp>
      <p:sp>
        <p:nvSpPr>
          <p:cNvPr id="25603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7467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New Discoveries from Contemporary Mapping of Relapse After RRP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8486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3048000" y="3505200"/>
            <a:ext cx="2784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</a:rPr>
              <a:t>Sobol I, et al. J Urol 197(1): 2017</a:t>
            </a:r>
          </a:p>
        </p:txBody>
      </p:sp>
      <p:sp>
        <p:nvSpPr>
          <p:cNvPr id="2" name="Oval 1"/>
          <p:cNvSpPr/>
          <p:nvPr/>
        </p:nvSpPr>
        <p:spPr>
          <a:xfrm>
            <a:off x="1524000" y="2568575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 rot="19347439">
            <a:off x="7419975" y="1227138"/>
            <a:ext cx="731838" cy="1373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91400" y="2574925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Others Surprises from Relapse Distribution Studies</a:t>
            </a:r>
          </a:p>
        </p:txBody>
      </p:sp>
      <p:pic>
        <p:nvPicPr>
          <p:cNvPr id="26627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4114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t="25349" r="17992" b="34785"/>
          <a:stretch>
            <a:fillRect/>
          </a:stretch>
        </p:blipFill>
        <p:spPr bwMode="auto">
          <a:xfrm>
            <a:off x="5334000" y="1752600"/>
            <a:ext cx="31242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Lung Relapse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6" t="1222" r="27274" b="5028"/>
          <a:stretch>
            <a:fillRect/>
          </a:stretch>
        </p:blipFill>
        <p:spPr bwMode="auto">
          <a:xfrm>
            <a:off x="685800" y="1744663"/>
            <a:ext cx="22098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2" t="29454" r="23767" b="30727"/>
          <a:stretch>
            <a:fillRect/>
          </a:stretch>
        </p:blipFill>
        <p:spPr bwMode="auto">
          <a:xfrm>
            <a:off x="5334000" y="4194175"/>
            <a:ext cx="31242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1295400" y="1219200"/>
            <a:ext cx="655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16.7 ng/mL </a:t>
            </a:r>
            <a:r>
              <a:rPr lang="en-US" altLang="en-US" sz="16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Pulmonary Metastases</a:t>
            </a:r>
          </a:p>
        </p:txBody>
      </p:sp>
      <p:sp>
        <p:nvSpPr>
          <p:cNvPr id="28679" name="Oval 14"/>
          <p:cNvSpPr>
            <a:spLocks noChangeArrowheads="1"/>
          </p:cNvSpPr>
          <p:nvPr/>
        </p:nvSpPr>
        <p:spPr bwMode="auto">
          <a:xfrm>
            <a:off x="5638800" y="5105400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14"/>
          <p:cNvSpPr>
            <a:spLocks noChangeArrowheads="1"/>
          </p:cNvSpPr>
          <p:nvPr/>
        </p:nvSpPr>
        <p:spPr bwMode="auto">
          <a:xfrm>
            <a:off x="7391400" y="4724400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4"/>
          <p:cNvSpPr>
            <a:spLocks noChangeArrowheads="1"/>
          </p:cNvSpPr>
          <p:nvPr/>
        </p:nvSpPr>
        <p:spPr bwMode="auto">
          <a:xfrm>
            <a:off x="7162800" y="5791200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Line 15"/>
          <p:cNvSpPr>
            <a:spLocks noChangeShapeType="1"/>
          </p:cNvSpPr>
          <p:nvPr/>
        </p:nvSpPr>
        <p:spPr bwMode="auto">
          <a:xfrm>
            <a:off x="2438400" y="3352800"/>
            <a:ext cx="3200400" cy="19812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Line 16"/>
          <p:cNvSpPr>
            <a:spLocks noChangeShapeType="1"/>
          </p:cNvSpPr>
          <p:nvPr/>
        </p:nvSpPr>
        <p:spPr bwMode="auto">
          <a:xfrm>
            <a:off x="2438400" y="3352800"/>
            <a:ext cx="4953000" cy="16002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Oval 17"/>
          <p:cNvSpPr>
            <a:spLocks noChangeArrowheads="1"/>
          </p:cNvSpPr>
          <p:nvPr/>
        </p:nvSpPr>
        <p:spPr bwMode="auto">
          <a:xfrm>
            <a:off x="1504950" y="1895475"/>
            <a:ext cx="409575" cy="209550"/>
          </a:xfrm>
          <a:prstGeom prst="ellipse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28671" b="4938"/>
          <a:stretch>
            <a:fillRect/>
          </a:stretch>
        </p:blipFill>
        <p:spPr bwMode="auto">
          <a:xfrm>
            <a:off x="685800" y="1695450"/>
            <a:ext cx="20526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31250" r="35938" b="37500"/>
          <a:stretch>
            <a:fillRect/>
          </a:stretch>
        </p:blipFill>
        <p:spPr bwMode="auto">
          <a:xfrm>
            <a:off x="3194050" y="2590800"/>
            <a:ext cx="26733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/>
          <a:stretch>
            <a:fillRect/>
          </a:stretch>
        </p:blipFill>
        <p:spPr bwMode="auto">
          <a:xfrm>
            <a:off x="6019800" y="1828800"/>
            <a:ext cx="23463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r="9523" b="3847"/>
          <a:stretch>
            <a:fillRect/>
          </a:stretch>
        </p:blipFill>
        <p:spPr bwMode="auto">
          <a:xfrm>
            <a:off x="6172200" y="4227513"/>
            <a:ext cx="1957388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2286000" y="1219200"/>
            <a:ext cx="449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7.3 ng/mL </a:t>
            </a:r>
            <a:r>
              <a:rPr lang="en-US" altLang="en-US" sz="16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Cerebellar Met</a:t>
            </a:r>
          </a:p>
        </p:txBody>
      </p:sp>
      <p:sp>
        <p:nvSpPr>
          <p:cNvPr id="31751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Brain Relapse</a:t>
            </a:r>
          </a:p>
        </p:txBody>
      </p:sp>
      <p:sp>
        <p:nvSpPr>
          <p:cNvPr id="31752" name="Oval 14"/>
          <p:cNvSpPr>
            <a:spLocks noChangeArrowheads="1"/>
          </p:cNvSpPr>
          <p:nvPr/>
        </p:nvSpPr>
        <p:spPr bwMode="auto">
          <a:xfrm>
            <a:off x="7086600" y="5676900"/>
            <a:ext cx="685800" cy="6477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Oval 14"/>
          <p:cNvSpPr>
            <a:spLocks noChangeArrowheads="1"/>
          </p:cNvSpPr>
          <p:nvPr/>
        </p:nvSpPr>
        <p:spPr bwMode="auto">
          <a:xfrm>
            <a:off x="4606925" y="4587875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Oval 14"/>
          <p:cNvSpPr>
            <a:spLocks noChangeArrowheads="1"/>
          </p:cNvSpPr>
          <p:nvPr/>
        </p:nvSpPr>
        <p:spPr bwMode="auto">
          <a:xfrm>
            <a:off x="7239000" y="2895600"/>
            <a:ext cx="685800" cy="6477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4" name="Straight Connector 13"/>
          <p:cNvCxnSpPr>
            <a:endCxn id="31753" idx="1"/>
          </p:cNvCxnSpPr>
          <p:nvPr/>
        </p:nvCxnSpPr>
        <p:spPr>
          <a:xfrm>
            <a:off x="1905000" y="2090738"/>
            <a:ext cx="2803525" cy="259238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8600" y="1463675"/>
            <a:ext cx="1096963" cy="669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70125" y="1711325"/>
            <a:ext cx="912813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8" name="Oval 16"/>
          <p:cNvSpPr>
            <a:spLocks noChangeArrowheads="1"/>
          </p:cNvSpPr>
          <p:nvPr/>
        </p:nvSpPr>
        <p:spPr bwMode="auto">
          <a:xfrm>
            <a:off x="1485900" y="1876425"/>
            <a:ext cx="266700" cy="209550"/>
          </a:xfrm>
          <a:prstGeom prst="ellipse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7200" y="3771900"/>
            <a:ext cx="8001000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Surprising sites of metastasis -- lung, liver and brain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Metastases can be identified 1.3 </a:t>
            </a:r>
            <a:r>
              <a:rPr lang="en-US" altLang="en-US" sz="18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yrs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from PSA failure -- Not after 8 </a:t>
            </a:r>
            <a:r>
              <a:rPr lang="en-US" altLang="en-US" sz="18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yrs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as previously published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Thus, newer imaging provides a ~ 7 </a:t>
            </a:r>
            <a:r>
              <a:rPr lang="en-US" altLang="en-US" sz="18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yr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“lead-time” in detection of 1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st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lesion compared to conventional imaging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Preponderance of solitary or </a:t>
            </a:r>
            <a:r>
              <a:rPr lang="en-US" altLang="en-US" sz="18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oligometastatic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disease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M0 disease (PSA rising without obvious metastases) is an artifact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Metastatic disease is not synonymous with systemic disease</a:t>
            </a:r>
          </a:p>
        </p:txBody>
      </p:sp>
      <p:sp>
        <p:nvSpPr>
          <p:cNvPr id="32771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678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Surprises from Relapse Distribution Studies</a:t>
            </a:r>
          </a:p>
        </p:txBody>
      </p:sp>
      <p:graphicFrame>
        <p:nvGraphicFramePr>
          <p:cNvPr id="257227" name="Group 203"/>
          <p:cNvGraphicFramePr>
            <a:graphicFrameLocks noGrp="1"/>
          </p:cNvGraphicFramePr>
          <p:nvPr>
            <p:ph sz="half" idx="2"/>
          </p:nvPr>
        </p:nvGraphicFramePr>
        <p:xfrm>
          <a:off x="5486400" y="989013"/>
          <a:ext cx="2590800" cy="2366964"/>
        </p:xfrm>
        <a:graphic>
          <a:graphicData uri="http://schemas.openxmlformats.org/drawingml/2006/table">
            <a:tbl>
              <a:tblPr/>
              <a:tblGrid>
                <a:gridCol w="140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# of Lesions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106 (52.5)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51 (25.2)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25 (12.4)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10 (4.6)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5 or more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10 (4.6)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795" name="Text Box 2"/>
          <p:cNvSpPr txBox="1">
            <a:spLocks noChangeArrowheads="1"/>
          </p:cNvSpPr>
          <p:nvPr/>
        </p:nvSpPr>
        <p:spPr bwMode="auto">
          <a:xfrm>
            <a:off x="609600" y="1390650"/>
            <a:ext cx="45720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at positive scan 2.3 ng/mL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Time BCR to 1</a:t>
            </a:r>
            <a:r>
              <a:rPr lang="en-US" altLang="en-US" sz="1400" baseline="30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st</a:t>
            </a: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Lesion</a:t>
            </a:r>
          </a:p>
          <a:p>
            <a:pPr lvl="1" algn="just" eaLnBrk="1" hangingPunct="1">
              <a:spcBef>
                <a:spcPct val="50000"/>
              </a:spcBef>
              <a:buClr>
                <a:srgbClr val="FFFFCC"/>
              </a:buClr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15 months* versus 8 years**</a:t>
            </a:r>
          </a:p>
          <a:p>
            <a:pPr lvl="1" algn="just" eaLnBrk="1" hangingPunct="1">
              <a:spcBef>
                <a:spcPct val="50000"/>
              </a:spcBef>
              <a:buClr>
                <a:srgbClr val="FFFFCC"/>
              </a:buClr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* </a:t>
            </a:r>
            <a:r>
              <a:rPr lang="da-DK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Sobol I, et al. J Urol 197(1): 2017</a:t>
            </a:r>
            <a:endParaRPr lang="en-US" altLang="en-US" sz="14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lvl="1" algn="just" eaLnBrk="1" hangingPunct="1">
              <a:spcBef>
                <a:spcPct val="50000"/>
              </a:spcBef>
              <a:buClr>
                <a:srgbClr val="FFFFCC"/>
              </a:buClr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**Pound et al, JAMA 281, 1999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8"/>
          <p:cNvGrpSpPr>
            <a:grpSpLocks/>
          </p:cNvGrpSpPr>
          <p:nvPr/>
        </p:nvGrpSpPr>
        <p:grpSpPr bwMode="auto">
          <a:xfrm>
            <a:off x="152400" y="1524000"/>
            <a:ext cx="3200400" cy="4495800"/>
            <a:chOff x="96" y="960"/>
            <a:chExt cx="2016" cy="2832"/>
          </a:xfrm>
        </p:grpSpPr>
        <p:grpSp>
          <p:nvGrpSpPr>
            <p:cNvPr id="33808" name="Group 15"/>
            <p:cNvGrpSpPr>
              <a:grpSpLocks/>
            </p:cNvGrpSpPr>
            <p:nvPr/>
          </p:nvGrpSpPr>
          <p:grpSpPr bwMode="auto">
            <a:xfrm>
              <a:off x="96" y="960"/>
              <a:ext cx="2000" cy="2400"/>
              <a:chOff x="96" y="960"/>
              <a:chExt cx="2000" cy="2400"/>
            </a:xfrm>
          </p:grpSpPr>
          <p:pic>
            <p:nvPicPr>
              <p:cNvPr id="33810" name="Picture 8" descr="3216256-002-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20833"/>
              <a:stretch>
                <a:fillRect/>
              </a:stretch>
            </p:blipFill>
            <p:spPr bwMode="auto">
              <a:xfrm>
                <a:off x="96" y="960"/>
                <a:ext cx="2000" cy="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1" name="Oval 7"/>
              <p:cNvSpPr>
                <a:spLocks noChangeArrowheads="1"/>
              </p:cNvSpPr>
              <p:nvPr/>
            </p:nvSpPr>
            <p:spPr bwMode="auto">
              <a:xfrm>
                <a:off x="1200" y="3090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</p:grpSp>
        <p:sp>
          <p:nvSpPr>
            <p:cNvPr id="33809" name="TextBox 1"/>
            <p:cNvSpPr txBox="1">
              <a:spLocks noChangeArrowheads="1"/>
            </p:cNvSpPr>
            <p:nvPr/>
          </p:nvSpPr>
          <p:spPr bwMode="auto">
            <a:xfrm>
              <a:off x="336" y="3580"/>
              <a:ext cx="177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Local Relapse</a:t>
              </a:r>
            </a:p>
          </p:txBody>
        </p:sp>
      </p:grpSp>
      <p:grpSp>
        <p:nvGrpSpPr>
          <p:cNvPr id="33795" name="Group 19"/>
          <p:cNvGrpSpPr>
            <a:grpSpLocks/>
          </p:cNvGrpSpPr>
          <p:nvPr/>
        </p:nvGrpSpPr>
        <p:grpSpPr bwMode="auto">
          <a:xfrm>
            <a:off x="5816600" y="1524000"/>
            <a:ext cx="3251200" cy="4495800"/>
            <a:chOff x="3664" y="960"/>
            <a:chExt cx="2048" cy="2832"/>
          </a:xfrm>
        </p:grpSpPr>
        <p:grpSp>
          <p:nvGrpSpPr>
            <p:cNvPr id="33797" name="Group 14"/>
            <p:cNvGrpSpPr>
              <a:grpSpLocks/>
            </p:cNvGrpSpPr>
            <p:nvPr/>
          </p:nvGrpSpPr>
          <p:grpSpPr bwMode="auto">
            <a:xfrm>
              <a:off x="3664" y="960"/>
              <a:ext cx="2000" cy="2400"/>
              <a:chOff x="3664" y="960"/>
              <a:chExt cx="2000" cy="2400"/>
            </a:xfrm>
          </p:grpSpPr>
          <p:pic>
            <p:nvPicPr>
              <p:cNvPr id="33799" name="Picture 8" descr="3216256-002-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20833"/>
              <a:stretch>
                <a:fillRect/>
              </a:stretch>
            </p:blipFill>
            <p:spPr bwMode="auto">
              <a:xfrm>
                <a:off x="3664" y="960"/>
                <a:ext cx="2000" cy="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0" name="Oval 7"/>
              <p:cNvSpPr>
                <a:spLocks noChangeArrowheads="1"/>
              </p:cNvSpPr>
              <p:nvPr/>
            </p:nvSpPr>
            <p:spPr bwMode="auto">
              <a:xfrm>
                <a:off x="4512" y="1728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3801" name="Oval 7"/>
              <p:cNvSpPr>
                <a:spLocks noChangeArrowheads="1"/>
              </p:cNvSpPr>
              <p:nvPr/>
            </p:nvSpPr>
            <p:spPr bwMode="auto">
              <a:xfrm>
                <a:off x="4656" y="273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3802" name="Oval 7"/>
              <p:cNvSpPr>
                <a:spLocks noChangeArrowheads="1"/>
              </p:cNvSpPr>
              <p:nvPr/>
            </p:nvSpPr>
            <p:spPr bwMode="auto">
              <a:xfrm>
                <a:off x="4848" y="225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3803" name="Oval 7"/>
              <p:cNvSpPr>
                <a:spLocks noChangeArrowheads="1"/>
              </p:cNvSpPr>
              <p:nvPr/>
            </p:nvSpPr>
            <p:spPr bwMode="auto">
              <a:xfrm>
                <a:off x="5040" y="3024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3804" name="Oval 7"/>
              <p:cNvSpPr>
                <a:spLocks noChangeArrowheads="1"/>
              </p:cNvSpPr>
              <p:nvPr/>
            </p:nvSpPr>
            <p:spPr bwMode="auto">
              <a:xfrm>
                <a:off x="4848" y="153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3805" name="Oval 7"/>
              <p:cNvSpPr>
                <a:spLocks noChangeArrowheads="1"/>
              </p:cNvSpPr>
              <p:nvPr/>
            </p:nvSpPr>
            <p:spPr bwMode="auto">
              <a:xfrm>
                <a:off x="4464" y="321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3806" name="Oval 7"/>
              <p:cNvSpPr>
                <a:spLocks noChangeArrowheads="1"/>
              </p:cNvSpPr>
              <p:nvPr/>
            </p:nvSpPr>
            <p:spPr bwMode="auto">
              <a:xfrm>
                <a:off x="4656" y="2112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3807" name="Oval 7"/>
              <p:cNvSpPr>
                <a:spLocks noChangeArrowheads="1"/>
              </p:cNvSpPr>
              <p:nvPr/>
            </p:nvSpPr>
            <p:spPr bwMode="auto">
              <a:xfrm>
                <a:off x="5184" y="1728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</p:grpSp>
        <p:sp>
          <p:nvSpPr>
            <p:cNvPr id="33798" name="TextBox 1"/>
            <p:cNvSpPr txBox="1">
              <a:spLocks noChangeArrowheads="1"/>
            </p:cNvSpPr>
            <p:nvPr/>
          </p:nvSpPr>
          <p:spPr bwMode="auto">
            <a:xfrm>
              <a:off x="3936" y="3580"/>
              <a:ext cx="177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Systemic Relapse</a:t>
              </a:r>
            </a:p>
          </p:txBody>
        </p:sp>
      </p:grpSp>
      <p:sp>
        <p:nvSpPr>
          <p:cNvPr id="33796" name="Text Box 51"/>
          <p:cNvSpPr txBox="1">
            <a:spLocks noChangeArrowheads="1"/>
          </p:cNvSpPr>
          <p:nvPr/>
        </p:nvSpPr>
        <p:spPr bwMode="auto">
          <a:xfrm>
            <a:off x="3810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Paradigm Change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0"/>
          <p:cNvGrpSpPr>
            <a:grpSpLocks/>
          </p:cNvGrpSpPr>
          <p:nvPr/>
        </p:nvGrpSpPr>
        <p:grpSpPr bwMode="auto">
          <a:xfrm>
            <a:off x="5816600" y="1524000"/>
            <a:ext cx="3251200" cy="4495800"/>
            <a:chOff x="3664" y="960"/>
            <a:chExt cx="2048" cy="2832"/>
          </a:xfrm>
        </p:grpSpPr>
        <p:grpSp>
          <p:nvGrpSpPr>
            <p:cNvPr id="34827" name="Group 11"/>
            <p:cNvGrpSpPr>
              <a:grpSpLocks/>
            </p:cNvGrpSpPr>
            <p:nvPr/>
          </p:nvGrpSpPr>
          <p:grpSpPr bwMode="auto">
            <a:xfrm>
              <a:off x="3664" y="960"/>
              <a:ext cx="2000" cy="2400"/>
              <a:chOff x="3664" y="960"/>
              <a:chExt cx="2000" cy="2400"/>
            </a:xfrm>
          </p:grpSpPr>
          <p:pic>
            <p:nvPicPr>
              <p:cNvPr id="34829" name="Picture 8" descr="3216256-002-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20833"/>
              <a:stretch>
                <a:fillRect/>
              </a:stretch>
            </p:blipFill>
            <p:spPr bwMode="auto">
              <a:xfrm>
                <a:off x="3664" y="960"/>
                <a:ext cx="2000" cy="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30" name="Oval 7"/>
              <p:cNvSpPr>
                <a:spLocks noChangeArrowheads="1"/>
              </p:cNvSpPr>
              <p:nvPr/>
            </p:nvSpPr>
            <p:spPr bwMode="auto">
              <a:xfrm>
                <a:off x="4512" y="1728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4831" name="Oval 7"/>
              <p:cNvSpPr>
                <a:spLocks noChangeArrowheads="1"/>
              </p:cNvSpPr>
              <p:nvPr/>
            </p:nvSpPr>
            <p:spPr bwMode="auto">
              <a:xfrm>
                <a:off x="4656" y="273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4832" name="Oval 7"/>
              <p:cNvSpPr>
                <a:spLocks noChangeArrowheads="1"/>
              </p:cNvSpPr>
              <p:nvPr/>
            </p:nvSpPr>
            <p:spPr bwMode="auto">
              <a:xfrm>
                <a:off x="4848" y="225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4833" name="Oval 7"/>
              <p:cNvSpPr>
                <a:spLocks noChangeArrowheads="1"/>
              </p:cNvSpPr>
              <p:nvPr/>
            </p:nvSpPr>
            <p:spPr bwMode="auto">
              <a:xfrm>
                <a:off x="5040" y="3024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4834" name="Oval 7"/>
              <p:cNvSpPr>
                <a:spLocks noChangeArrowheads="1"/>
              </p:cNvSpPr>
              <p:nvPr/>
            </p:nvSpPr>
            <p:spPr bwMode="auto">
              <a:xfrm>
                <a:off x="4848" y="153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4835" name="Oval 7"/>
              <p:cNvSpPr>
                <a:spLocks noChangeArrowheads="1"/>
              </p:cNvSpPr>
              <p:nvPr/>
            </p:nvSpPr>
            <p:spPr bwMode="auto">
              <a:xfrm>
                <a:off x="4464" y="321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4836" name="Oval 7"/>
              <p:cNvSpPr>
                <a:spLocks noChangeArrowheads="1"/>
              </p:cNvSpPr>
              <p:nvPr/>
            </p:nvSpPr>
            <p:spPr bwMode="auto">
              <a:xfrm>
                <a:off x="4656" y="2112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34837" name="Oval 7"/>
              <p:cNvSpPr>
                <a:spLocks noChangeArrowheads="1"/>
              </p:cNvSpPr>
              <p:nvPr/>
            </p:nvSpPr>
            <p:spPr bwMode="auto">
              <a:xfrm>
                <a:off x="5184" y="1728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FF00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</p:grpSp>
        <p:sp>
          <p:nvSpPr>
            <p:cNvPr id="34828" name="TextBox 1"/>
            <p:cNvSpPr txBox="1">
              <a:spLocks noChangeArrowheads="1"/>
            </p:cNvSpPr>
            <p:nvPr/>
          </p:nvSpPr>
          <p:spPr bwMode="auto">
            <a:xfrm>
              <a:off x="3936" y="3580"/>
              <a:ext cx="177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Systemic Relapse</a:t>
              </a:r>
            </a:p>
          </p:txBody>
        </p:sp>
      </p:grpSp>
      <p:pic>
        <p:nvPicPr>
          <p:cNvPr id="34819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2971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1524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Oval 7"/>
          <p:cNvSpPr>
            <a:spLocks noChangeArrowheads="1"/>
          </p:cNvSpPr>
          <p:nvPr/>
        </p:nvSpPr>
        <p:spPr bwMode="auto">
          <a:xfrm>
            <a:off x="1905000" y="4905375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34822" name="TextBox 1"/>
          <p:cNvSpPr txBox="1">
            <a:spLocks noChangeArrowheads="1"/>
          </p:cNvSpPr>
          <p:nvPr/>
        </p:nvSpPr>
        <p:spPr bwMode="auto">
          <a:xfrm>
            <a:off x="533400" y="568325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Local Relapse</a:t>
            </a:r>
          </a:p>
        </p:txBody>
      </p:sp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3352800" y="568325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Focal Relapse</a:t>
            </a:r>
          </a:p>
        </p:txBody>
      </p:sp>
      <p:sp>
        <p:nvSpPr>
          <p:cNvPr id="34824" name="Oval 7"/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0000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34825" name="TextBox 1"/>
          <p:cNvSpPr txBox="1">
            <a:spLocks noChangeArrowheads="1"/>
          </p:cNvSpPr>
          <p:nvPr/>
        </p:nvSpPr>
        <p:spPr bwMode="auto">
          <a:xfrm>
            <a:off x="3429000" y="601980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“Oligometastases”</a:t>
            </a:r>
          </a:p>
        </p:txBody>
      </p:sp>
      <p:sp>
        <p:nvSpPr>
          <p:cNvPr id="34826" name="Text Box 51"/>
          <p:cNvSpPr txBox="1">
            <a:spLocks noChangeArrowheads="1"/>
          </p:cNvSpPr>
          <p:nvPr/>
        </p:nvSpPr>
        <p:spPr bwMode="auto">
          <a:xfrm>
            <a:off x="3810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Focal Relapse</a:t>
            </a:r>
          </a:p>
        </p:txBody>
      </p:sp>
      <p:sp>
        <p:nvSpPr>
          <p:cNvPr id="34839" name="TextBox 1"/>
          <p:cNvSpPr txBox="1">
            <a:spLocks noChangeArrowheads="1"/>
          </p:cNvSpPr>
          <p:nvPr/>
        </p:nvSpPr>
        <p:spPr bwMode="auto">
          <a:xfrm>
            <a:off x="1524000" y="6369050"/>
            <a:ext cx="670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(1-5 lesions; </a:t>
            </a: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Hellman &amp; Weichselbaum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Oligometastases</a:t>
            </a:r>
          </a:p>
        </p:txBody>
      </p:sp>
      <p:pic>
        <p:nvPicPr>
          <p:cNvPr id="35843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4114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CD3F8F74-BC4E-4D0A-9374-320ADDCBAC2E" descr="F8900325-1D62-47A9-A8DD-FA2266C19569@hs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6" y="609600"/>
            <a:ext cx="7837244" cy="56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641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5"/>
          <p:cNvSpPr>
            <a:spLocks noChangeShapeType="1"/>
          </p:cNvSpPr>
          <p:nvPr/>
        </p:nvSpPr>
        <p:spPr bwMode="auto">
          <a:xfrm>
            <a:off x="1143000" y="5867400"/>
            <a:ext cx="6705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Line 7"/>
          <p:cNvSpPr>
            <a:spLocks noChangeShapeType="1"/>
          </p:cNvSpPr>
          <p:nvPr/>
        </p:nvSpPr>
        <p:spPr bwMode="auto">
          <a:xfrm flipV="1">
            <a:off x="914400" y="1295400"/>
            <a:ext cx="0" cy="4572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Line 8"/>
          <p:cNvSpPr>
            <a:spLocks noChangeShapeType="1"/>
          </p:cNvSpPr>
          <p:nvPr/>
        </p:nvSpPr>
        <p:spPr bwMode="auto">
          <a:xfrm flipV="1">
            <a:off x="8153400" y="1295400"/>
            <a:ext cx="0" cy="4572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Freeform 14"/>
          <p:cNvSpPr>
            <a:spLocks/>
          </p:cNvSpPr>
          <p:nvPr/>
        </p:nvSpPr>
        <p:spPr bwMode="auto">
          <a:xfrm>
            <a:off x="1143000" y="1371600"/>
            <a:ext cx="6477000" cy="4470400"/>
          </a:xfrm>
          <a:custGeom>
            <a:avLst/>
            <a:gdLst>
              <a:gd name="T0" fmla="*/ 0 w 4080"/>
              <a:gd name="T1" fmla="*/ 2147483647 h 2816"/>
              <a:gd name="T2" fmla="*/ 2147483647 w 4080"/>
              <a:gd name="T3" fmla="*/ 2147483647 h 2816"/>
              <a:gd name="T4" fmla="*/ 2147483647 w 4080"/>
              <a:gd name="T5" fmla="*/ 0 h 2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80" h="2816">
                <a:moveTo>
                  <a:pt x="0" y="2784"/>
                </a:moveTo>
                <a:cubicBezTo>
                  <a:pt x="812" y="2800"/>
                  <a:pt x="1624" y="2816"/>
                  <a:pt x="2304" y="2352"/>
                </a:cubicBezTo>
                <a:cubicBezTo>
                  <a:pt x="2984" y="1888"/>
                  <a:pt x="3784" y="392"/>
                  <a:pt x="4080" y="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Oval 15"/>
          <p:cNvSpPr>
            <a:spLocks noChangeArrowheads="1"/>
          </p:cNvSpPr>
          <p:nvPr/>
        </p:nvSpPr>
        <p:spPr bwMode="auto">
          <a:xfrm>
            <a:off x="1143000" y="556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grpSp>
        <p:nvGrpSpPr>
          <p:cNvPr id="36871" name="Group 95"/>
          <p:cNvGrpSpPr>
            <a:grpSpLocks/>
          </p:cNvGrpSpPr>
          <p:nvPr/>
        </p:nvGrpSpPr>
        <p:grpSpPr bwMode="auto">
          <a:xfrm>
            <a:off x="4572000" y="4495800"/>
            <a:ext cx="295275" cy="228600"/>
            <a:chOff x="2550" y="3162"/>
            <a:chExt cx="186" cy="144"/>
          </a:xfrm>
        </p:grpSpPr>
        <p:sp>
          <p:nvSpPr>
            <p:cNvPr id="36945" name="Oval 16"/>
            <p:cNvSpPr>
              <a:spLocks noChangeArrowheads="1"/>
            </p:cNvSpPr>
            <p:nvPr/>
          </p:nvSpPr>
          <p:spPr bwMode="auto">
            <a:xfrm>
              <a:off x="2646" y="31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46" name="Oval 17"/>
            <p:cNvSpPr>
              <a:spLocks noChangeArrowheads="1"/>
            </p:cNvSpPr>
            <p:nvPr/>
          </p:nvSpPr>
          <p:spPr bwMode="auto">
            <a:xfrm>
              <a:off x="2592" y="3162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47" name="Oval 18"/>
            <p:cNvSpPr>
              <a:spLocks noChangeArrowheads="1"/>
            </p:cNvSpPr>
            <p:nvPr/>
          </p:nvSpPr>
          <p:spPr bwMode="auto">
            <a:xfrm>
              <a:off x="2592" y="3216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48" name="Oval 19"/>
            <p:cNvSpPr>
              <a:spLocks noChangeArrowheads="1"/>
            </p:cNvSpPr>
            <p:nvPr/>
          </p:nvSpPr>
          <p:spPr bwMode="auto">
            <a:xfrm>
              <a:off x="2640" y="3216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49" name="Oval 20"/>
            <p:cNvSpPr>
              <a:spLocks noChangeArrowheads="1"/>
            </p:cNvSpPr>
            <p:nvPr/>
          </p:nvSpPr>
          <p:spPr bwMode="auto">
            <a:xfrm>
              <a:off x="2616" y="325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50" name="Oval 21"/>
            <p:cNvSpPr>
              <a:spLocks noChangeArrowheads="1"/>
            </p:cNvSpPr>
            <p:nvPr/>
          </p:nvSpPr>
          <p:spPr bwMode="auto">
            <a:xfrm>
              <a:off x="2556" y="3246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51" name="Oval 22"/>
            <p:cNvSpPr>
              <a:spLocks noChangeArrowheads="1"/>
            </p:cNvSpPr>
            <p:nvPr/>
          </p:nvSpPr>
          <p:spPr bwMode="auto">
            <a:xfrm>
              <a:off x="2550" y="319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52" name="Oval 52"/>
            <p:cNvSpPr>
              <a:spLocks noChangeArrowheads="1"/>
            </p:cNvSpPr>
            <p:nvPr/>
          </p:nvSpPr>
          <p:spPr bwMode="auto">
            <a:xfrm>
              <a:off x="2688" y="319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grpSp>
        <p:nvGrpSpPr>
          <p:cNvPr id="36872" name="Group 94"/>
          <p:cNvGrpSpPr>
            <a:grpSpLocks/>
          </p:cNvGrpSpPr>
          <p:nvPr/>
        </p:nvGrpSpPr>
        <p:grpSpPr bwMode="auto">
          <a:xfrm>
            <a:off x="6629400" y="1143000"/>
            <a:ext cx="552450" cy="666750"/>
            <a:chOff x="4464" y="1500"/>
            <a:chExt cx="348" cy="420"/>
          </a:xfrm>
        </p:grpSpPr>
        <p:sp>
          <p:nvSpPr>
            <p:cNvPr id="36916" name="Oval 25"/>
            <p:cNvSpPr>
              <a:spLocks noChangeArrowheads="1"/>
            </p:cNvSpPr>
            <p:nvPr/>
          </p:nvSpPr>
          <p:spPr bwMode="auto">
            <a:xfrm>
              <a:off x="4650" y="154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17" name="Oval 26"/>
            <p:cNvSpPr>
              <a:spLocks noChangeArrowheads="1"/>
            </p:cNvSpPr>
            <p:nvPr/>
          </p:nvSpPr>
          <p:spPr bwMode="auto">
            <a:xfrm>
              <a:off x="4596" y="1536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18" name="Oval 27"/>
            <p:cNvSpPr>
              <a:spLocks noChangeArrowheads="1"/>
            </p:cNvSpPr>
            <p:nvPr/>
          </p:nvSpPr>
          <p:spPr bwMode="auto">
            <a:xfrm>
              <a:off x="4596" y="1590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19" name="Oval 28"/>
            <p:cNvSpPr>
              <a:spLocks noChangeArrowheads="1"/>
            </p:cNvSpPr>
            <p:nvPr/>
          </p:nvSpPr>
          <p:spPr bwMode="auto">
            <a:xfrm>
              <a:off x="4644" y="1590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0" name="Oval 29"/>
            <p:cNvSpPr>
              <a:spLocks noChangeArrowheads="1"/>
            </p:cNvSpPr>
            <p:nvPr/>
          </p:nvSpPr>
          <p:spPr bwMode="auto">
            <a:xfrm>
              <a:off x="4620" y="163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1" name="Oval 30"/>
            <p:cNvSpPr>
              <a:spLocks noChangeArrowheads="1"/>
            </p:cNvSpPr>
            <p:nvPr/>
          </p:nvSpPr>
          <p:spPr bwMode="auto">
            <a:xfrm>
              <a:off x="4560" y="1620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2" name="Oval 31"/>
            <p:cNvSpPr>
              <a:spLocks noChangeArrowheads="1"/>
            </p:cNvSpPr>
            <p:nvPr/>
          </p:nvSpPr>
          <p:spPr bwMode="auto">
            <a:xfrm>
              <a:off x="4554" y="156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3" name="Oval 32"/>
            <p:cNvSpPr>
              <a:spLocks noChangeArrowheads="1"/>
            </p:cNvSpPr>
            <p:nvPr/>
          </p:nvSpPr>
          <p:spPr bwMode="auto">
            <a:xfrm>
              <a:off x="4506" y="1776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4" name="Oval 33"/>
            <p:cNvSpPr>
              <a:spLocks noChangeArrowheads="1"/>
            </p:cNvSpPr>
            <p:nvPr/>
          </p:nvSpPr>
          <p:spPr bwMode="auto">
            <a:xfrm>
              <a:off x="4602" y="168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5" name="Oval 34"/>
            <p:cNvSpPr>
              <a:spLocks noChangeArrowheads="1"/>
            </p:cNvSpPr>
            <p:nvPr/>
          </p:nvSpPr>
          <p:spPr bwMode="auto">
            <a:xfrm>
              <a:off x="4602" y="1728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6" name="Oval 35"/>
            <p:cNvSpPr>
              <a:spLocks noChangeArrowheads="1"/>
            </p:cNvSpPr>
            <p:nvPr/>
          </p:nvSpPr>
          <p:spPr bwMode="auto">
            <a:xfrm>
              <a:off x="4506" y="1728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7" name="Oval 36"/>
            <p:cNvSpPr>
              <a:spLocks noChangeArrowheads="1"/>
            </p:cNvSpPr>
            <p:nvPr/>
          </p:nvSpPr>
          <p:spPr bwMode="auto">
            <a:xfrm>
              <a:off x="4506" y="1632"/>
              <a:ext cx="48" cy="4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8" name="Oval 37"/>
            <p:cNvSpPr>
              <a:spLocks noChangeArrowheads="1"/>
            </p:cNvSpPr>
            <p:nvPr/>
          </p:nvSpPr>
          <p:spPr bwMode="auto">
            <a:xfrm>
              <a:off x="4464" y="1644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29" name="Oval 38"/>
            <p:cNvSpPr>
              <a:spLocks noChangeArrowheads="1"/>
            </p:cNvSpPr>
            <p:nvPr/>
          </p:nvSpPr>
          <p:spPr bwMode="auto">
            <a:xfrm>
              <a:off x="4554" y="172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0" name="Oval 39"/>
            <p:cNvSpPr>
              <a:spLocks noChangeArrowheads="1"/>
            </p:cNvSpPr>
            <p:nvPr/>
          </p:nvSpPr>
          <p:spPr bwMode="auto">
            <a:xfrm>
              <a:off x="4554" y="168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1" name="Oval 40"/>
            <p:cNvSpPr>
              <a:spLocks noChangeArrowheads="1"/>
            </p:cNvSpPr>
            <p:nvPr/>
          </p:nvSpPr>
          <p:spPr bwMode="auto">
            <a:xfrm>
              <a:off x="4698" y="1572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2" name="Oval 41"/>
            <p:cNvSpPr>
              <a:spLocks noChangeArrowheads="1"/>
            </p:cNvSpPr>
            <p:nvPr/>
          </p:nvSpPr>
          <p:spPr bwMode="auto">
            <a:xfrm>
              <a:off x="4740" y="1734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3" name="Oval 42"/>
            <p:cNvSpPr>
              <a:spLocks noChangeArrowheads="1"/>
            </p:cNvSpPr>
            <p:nvPr/>
          </p:nvSpPr>
          <p:spPr bwMode="auto">
            <a:xfrm>
              <a:off x="4650" y="1632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4" name="Oval 43"/>
            <p:cNvSpPr>
              <a:spLocks noChangeArrowheads="1"/>
            </p:cNvSpPr>
            <p:nvPr/>
          </p:nvSpPr>
          <p:spPr bwMode="auto">
            <a:xfrm>
              <a:off x="4764" y="17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5" name="Oval 44"/>
            <p:cNvSpPr>
              <a:spLocks noChangeArrowheads="1"/>
            </p:cNvSpPr>
            <p:nvPr/>
          </p:nvSpPr>
          <p:spPr bwMode="auto">
            <a:xfrm>
              <a:off x="4704" y="1764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6" name="Oval 45"/>
            <p:cNvSpPr>
              <a:spLocks noChangeArrowheads="1"/>
            </p:cNvSpPr>
            <p:nvPr/>
          </p:nvSpPr>
          <p:spPr bwMode="auto">
            <a:xfrm>
              <a:off x="4698" y="171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7" name="Oval 46"/>
            <p:cNvSpPr>
              <a:spLocks noChangeArrowheads="1"/>
            </p:cNvSpPr>
            <p:nvPr/>
          </p:nvSpPr>
          <p:spPr bwMode="auto">
            <a:xfrm>
              <a:off x="4602" y="1776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8" name="Oval 47"/>
            <p:cNvSpPr>
              <a:spLocks noChangeArrowheads="1"/>
            </p:cNvSpPr>
            <p:nvPr/>
          </p:nvSpPr>
          <p:spPr bwMode="auto">
            <a:xfrm>
              <a:off x="4506" y="1578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39" name="Oval 48"/>
            <p:cNvSpPr>
              <a:spLocks noChangeArrowheads="1"/>
            </p:cNvSpPr>
            <p:nvPr/>
          </p:nvSpPr>
          <p:spPr bwMode="auto">
            <a:xfrm>
              <a:off x="4650" y="172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40" name="Oval 49"/>
            <p:cNvSpPr>
              <a:spLocks noChangeArrowheads="1"/>
            </p:cNvSpPr>
            <p:nvPr/>
          </p:nvSpPr>
          <p:spPr bwMode="auto">
            <a:xfrm>
              <a:off x="4650" y="1842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41" name="Oval 50"/>
            <p:cNvSpPr>
              <a:spLocks noChangeArrowheads="1"/>
            </p:cNvSpPr>
            <p:nvPr/>
          </p:nvSpPr>
          <p:spPr bwMode="auto">
            <a:xfrm>
              <a:off x="4698" y="1632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42" name="Oval 51"/>
            <p:cNvSpPr>
              <a:spLocks noChangeArrowheads="1"/>
            </p:cNvSpPr>
            <p:nvPr/>
          </p:nvSpPr>
          <p:spPr bwMode="auto">
            <a:xfrm>
              <a:off x="4602" y="1824"/>
              <a:ext cx="48" cy="4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43" name="Oval 53"/>
            <p:cNvSpPr>
              <a:spLocks noChangeArrowheads="1"/>
            </p:cNvSpPr>
            <p:nvPr/>
          </p:nvSpPr>
          <p:spPr bwMode="auto">
            <a:xfrm>
              <a:off x="4572" y="1500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44" name="Oval 54"/>
            <p:cNvSpPr>
              <a:spLocks noChangeArrowheads="1"/>
            </p:cNvSpPr>
            <p:nvPr/>
          </p:nvSpPr>
          <p:spPr bwMode="auto">
            <a:xfrm>
              <a:off x="4698" y="1872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sp>
        <p:nvSpPr>
          <p:cNvPr id="36873" name="Text Box 55"/>
          <p:cNvSpPr txBox="1">
            <a:spLocks noChangeArrowheads="1"/>
          </p:cNvSpPr>
          <p:nvPr/>
        </p:nvSpPr>
        <p:spPr bwMode="auto">
          <a:xfrm>
            <a:off x="2514600" y="60960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Time</a:t>
            </a:r>
          </a:p>
        </p:txBody>
      </p:sp>
      <p:sp>
        <p:nvSpPr>
          <p:cNvPr id="36874" name="Text Box 56"/>
          <p:cNvSpPr txBox="1">
            <a:spLocks noChangeArrowheads="1"/>
          </p:cNvSpPr>
          <p:nvPr/>
        </p:nvSpPr>
        <p:spPr bwMode="auto">
          <a:xfrm rot="-5400000">
            <a:off x="-1226343" y="3436143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Tumor Size</a:t>
            </a:r>
          </a:p>
        </p:txBody>
      </p:sp>
      <p:sp>
        <p:nvSpPr>
          <p:cNvPr id="36875" name="Text Box 57"/>
          <p:cNvSpPr txBox="1">
            <a:spLocks noChangeArrowheads="1"/>
          </p:cNvSpPr>
          <p:nvPr/>
        </p:nvSpPr>
        <p:spPr bwMode="auto">
          <a:xfrm rot="5400000">
            <a:off x="6774657" y="3436143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Tumor Heterogeneity</a:t>
            </a:r>
          </a:p>
        </p:txBody>
      </p:sp>
      <p:sp>
        <p:nvSpPr>
          <p:cNvPr id="36876" name="Line 59"/>
          <p:cNvSpPr>
            <a:spLocks noChangeShapeType="1"/>
          </p:cNvSpPr>
          <p:nvPr/>
        </p:nvSpPr>
        <p:spPr bwMode="auto">
          <a:xfrm flipV="1">
            <a:off x="7572375" y="1295400"/>
            <a:ext cx="7620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746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Worsening Cancer Burden, Foci and Heterogeneity Over Time</a:t>
            </a:r>
          </a:p>
        </p:txBody>
      </p:sp>
      <p:grpSp>
        <p:nvGrpSpPr>
          <p:cNvPr id="36878" name="Group 77"/>
          <p:cNvGrpSpPr>
            <a:grpSpLocks/>
          </p:cNvGrpSpPr>
          <p:nvPr/>
        </p:nvGrpSpPr>
        <p:grpSpPr bwMode="auto">
          <a:xfrm rot="-3035960">
            <a:off x="7662862" y="1862138"/>
            <a:ext cx="295275" cy="228600"/>
            <a:chOff x="4134" y="1248"/>
            <a:chExt cx="186" cy="144"/>
          </a:xfrm>
        </p:grpSpPr>
        <p:sp>
          <p:nvSpPr>
            <p:cNvPr id="36908" name="Oval 61"/>
            <p:cNvSpPr>
              <a:spLocks noChangeArrowheads="1"/>
            </p:cNvSpPr>
            <p:nvPr/>
          </p:nvSpPr>
          <p:spPr bwMode="auto">
            <a:xfrm>
              <a:off x="4230" y="125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09" name="Oval 62"/>
            <p:cNvSpPr>
              <a:spLocks noChangeArrowheads="1"/>
            </p:cNvSpPr>
            <p:nvPr/>
          </p:nvSpPr>
          <p:spPr bwMode="auto">
            <a:xfrm>
              <a:off x="4176" y="124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10" name="Oval 63"/>
            <p:cNvSpPr>
              <a:spLocks noChangeArrowheads="1"/>
            </p:cNvSpPr>
            <p:nvPr/>
          </p:nvSpPr>
          <p:spPr bwMode="auto">
            <a:xfrm>
              <a:off x="4176" y="1302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11" name="Oval 64"/>
            <p:cNvSpPr>
              <a:spLocks noChangeArrowheads="1"/>
            </p:cNvSpPr>
            <p:nvPr/>
          </p:nvSpPr>
          <p:spPr bwMode="auto">
            <a:xfrm>
              <a:off x="4224" y="1302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12" name="Oval 65"/>
            <p:cNvSpPr>
              <a:spLocks noChangeArrowheads="1"/>
            </p:cNvSpPr>
            <p:nvPr/>
          </p:nvSpPr>
          <p:spPr bwMode="auto">
            <a:xfrm>
              <a:off x="4200" y="134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13" name="Oval 66"/>
            <p:cNvSpPr>
              <a:spLocks noChangeArrowheads="1"/>
            </p:cNvSpPr>
            <p:nvPr/>
          </p:nvSpPr>
          <p:spPr bwMode="auto">
            <a:xfrm>
              <a:off x="4140" y="1332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14" name="Oval 67"/>
            <p:cNvSpPr>
              <a:spLocks noChangeArrowheads="1"/>
            </p:cNvSpPr>
            <p:nvPr/>
          </p:nvSpPr>
          <p:spPr bwMode="auto">
            <a:xfrm>
              <a:off x="4134" y="127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15" name="Oval 68"/>
            <p:cNvSpPr>
              <a:spLocks noChangeArrowheads="1"/>
            </p:cNvSpPr>
            <p:nvPr/>
          </p:nvSpPr>
          <p:spPr bwMode="auto">
            <a:xfrm>
              <a:off x="4272" y="128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grpSp>
        <p:nvGrpSpPr>
          <p:cNvPr id="36879" name="Group 93"/>
          <p:cNvGrpSpPr>
            <a:grpSpLocks/>
          </p:cNvGrpSpPr>
          <p:nvPr/>
        </p:nvGrpSpPr>
        <p:grpSpPr bwMode="auto">
          <a:xfrm rot="-1746969">
            <a:off x="6553200" y="1981200"/>
            <a:ext cx="323850" cy="285750"/>
            <a:chOff x="3900" y="1476"/>
            <a:chExt cx="204" cy="180"/>
          </a:xfrm>
        </p:grpSpPr>
        <p:sp>
          <p:nvSpPr>
            <p:cNvPr id="36900" name="Oval 69"/>
            <p:cNvSpPr>
              <a:spLocks noChangeArrowheads="1"/>
            </p:cNvSpPr>
            <p:nvPr/>
          </p:nvSpPr>
          <p:spPr bwMode="auto">
            <a:xfrm>
              <a:off x="3900" y="1542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01" name="Oval 70"/>
            <p:cNvSpPr>
              <a:spLocks noChangeArrowheads="1"/>
            </p:cNvSpPr>
            <p:nvPr/>
          </p:nvSpPr>
          <p:spPr bwMode="auto">
            <a:xfrm>
              <a:off x="4032" y="148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02" name="Oval 71"/>
            <p:cNvSpPr>
              <a:spLocks noChangeArrowheads="1"/>
            </p:cNvSpPr>
            <p:nvPr/>
          </p:nvSpPr>
          <p:spPr bwMode="auto">
            <a:xfrm>
              <a:off x="4056" y="1530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03" name="Oval 72"/>
            <p:cNvSpPr>
              <a:spLocks noChangeArrowheads="1"/>
            </p:cNvSpPr>
            <p:nvPr/>
          </p:nvSpPr>
          <p:spPr bwMode="auto">
            <a:xfrm>
              <a:off x="3966" y="1500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04" name="Oval 73"/>
            <p:cNvSpPr>
              <a:spLocks noChangeArrowheads="1"/>
            </p:cNvSpPr>
            <p:nvPr/>
          </p:nvSpPr>
          <p:spPr bwMode="auto">
            <a:xfrm>
              <a:off x="4014" y="1566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05" name="Oval 74"/>
            <p:cNvSpPr>
              <a:spLocks noChangeArrowheads="1"/>
            </p:cNvSpPr>
            <p:nvPr/>
          </p:nvSpPr>
          <p:spPr bwMode="auto">
            <a:xfrm>
              <a:off x="3966" y="1548"/>
              <a:ext cx="48" cy="4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06" name="Oval 75"/>
            <p:cNvSpPr>
              <a:spLocks noChangeArrowheads="1"/>
            </p:cNvSpPr>
            <p:nvPr/>
          </p:nvSpPr>
          <p:spPr bwMode="auto">
            <a:xfrm>
              <a:off x="3960" y="1608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907" name="Oval 76"/>
            <p:cNvSpPr>
              <a:spLocks noChangeArrowheads="1"/>
            </p:cNvSpPr>
            <p:nvPr/>
          </p:nvSpPr>
          <p:spPr bwMode="auto">
            <a:xfrm>
              <a:off x="3924" y="1476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grpSp>
        <p:nvGrpSpPr>
          <p:cNvPr id="36880" name="Group 92"/>
          <p:cNvGrpSpPr>
            <a:grpSpLocks/>
          </p:cNvGrpSpPr>
          <p:nvPr/>
        </p:nvGrpSpPr>
        <p:grpSpPr bwMode="auto">
          <a:xfrm rot="-6763480">
            <a:off x="7167562" y="2128838"/>
            <a:ext cx="447675" cy="304800"/>
            <a:chOff x="3846" y="768"/>
            <a:chExt cx="282" cy="192"/>
          </a:xfrm>
        </p:grpSpPr>
        <p:sp>
          <p:nvSpPr>
            <p:cNvPr id="36886" name="Oval 78"/>
            <p:cNvSpPr>
              <a:spLocks noChangeArrowheads="1"/>
            </p:cNvSpPr>
            <p:nvPr/>
          </p:nvSpPr>
          <p:spPr bwMode="auto">
            <a:xfrm>
              <a:off x="4032" y="81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87" name="Oval 79"/>
            <p:cNvSpPr>
              <a:spLocks noChangeArrowheads="1"/>
            </p:cNvSpPr>
            <p:nvPr/>
          </p:nvSpPr>
          <p:spPr bwMode="auto">
            <a:xfrm>
              <a:off x="3978" y="80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88" name="Oval 80"/>
            <p:cNvSpPr>
              <a:spLocks noChangeArrowheads="1"/>
            </p:cNvSpPr>
            <p:nvPr/>
          </p:nvSpPr>
          <p:spPr bwMode="auto">
            <a:xfrm>
              <a:off x="3978" y="858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89" name="Oval 81"/>
            <p:cNvSpPr>
              <a:spLocks noChangeArrowheads="1"/>
            </p:cNvSpPr>
            <p:nvPr/>
          </p:nvSpPr>
          <p:spPr bwMode="auto">
            <a:xfrm>
              <a:off x="4026" y="858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0" name="Oval 82"/>
            <p:cNvSpPr>
              <a:spLocks noChangeArrowheads="1"/>
            </p:cNvSpPr>
            <p:nvPr/>
          </p:nvSpPr>
          <p:spPr bwMode="auto">
            <a:xfrm>
              <a:off x="4002" y="90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1" name="Oval 83"/>
            <p:cNvSpPr>
              <a:spLocks noChangeArrowheads="1"/>
            </p:cNvSpPr>
            <p:nvPr/>
          </p:nvSpPr>
          <p:spPr bwMode="auto">
            <a:xfrm>
              <a:off x="3942" y="888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2" name="Oval 84"/>
            <p:cNvSpPr>
              <a:spLocks noChangeArrowheads="1"/>
            </p:cNvSpPr>
            <p:nvPr/>
          </p:nvSpPr>
          <p:spPr bwMode="auto">
            <a:xfrm>
              <a:off x="3936" y="83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3" name="Oval 85"/>
            <p:cNvSpPr>
              <a:spLocks noChangeArrowheads="1"/>
            </p:cNvSpPr>
            <p:nvPr/>
          </p:nvSpPr>
          <p:spPr bwMode="auto">
            <a:xfrm>
              <a:off x="3888" y="900"/>
              <a:ext cx="48" cy="4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4" name="Oval 86"/>
            <p:cNvSpPr>
              <a:spLocks noChangeArrowheads="1"/>
            </p:cNvSpPr>
            <p:nvPr/>
          </p:nvSpPr>
          <p:spPr bwMode="auto">
            <a:xfrm>
              <a:off x="3846" y="912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5" name="Oval 87"/>
            <p:cNvSpPr>
              <a:spLocks noChangeArrowheads="1"/>
            </p:cNvSpPr>
            <p:nvPr/>
          </p:nvSpPr>
          <p:spPr bwMode="auto">
            <a:xfrm>
              <a:off x="4080" y="84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6" name="Oval 88"/>
            <p:cNvSpPr>
              <a:spLocks noChangeArrowheads="1"/>
            </p:cNvSpPr>
            <p:nvPr/>
          </p:nvSpPr>
          <p:spPr bwMode="auto">
            <a:xfrm>
              <a:off x="4032" y="900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7" name="Oval 89"/>
            <p:cNvSpPr>
              <a:spLocks noChangeArrowheads="1"/>
            </p:cNvSpPr>
            <p:nvPr/>
          </p:nvSpPr>
          <p:spPr bwMode="auto">
            <a:xfrm>
              <a:off x="3888" y="846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8" name="Oval 90"/>
            <p:cNvSpPr>
              <a:spLocks noChangeArrowheads="1"/>
            </p:cNvSpPr>
            <p:nvPr/>
          </p:nvSpPr>
          <p:spPr bwMode="auto">
            <a:xfrm>
              <a:off x="4080" y="900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36899" name="Oval 91"/>
            <p:cNvSpPr>
              <a:spLocks noChangeArrowheads="1"/>
            </p:cNvSpPr>
            <p:nvPr/>
          </p:nvSpPr>
          <p:spPr bwMode="auto">
            <a:xfrm>
              <a:off x="3954" y="768"/>
              <a:ext cx="48" cy="48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sp>
        <p:nvSpPr>
          <p:cNvPr id="36881" name="Line 5"/>
          <p:cNvSpPr>
            <a:spLocks noChangeShapeType="1"/>
          </p:cNvSpPr>
          <p:nvPr/>
        </p:nvSpPr>
        <p:spPr bwMode="auto">
          <a:xfrm>
            <a:off x="1143000" y="1219200"/>
            <a:ext cx="46482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2" name="Text Box 55"/>
          <p:cNvSpPr txBox="1">
            <a:spLocks noChangeArrowheads="1"/>
          </p:cNvSpPr>
          <p:nvPr/>
        </p:nvSpPr>
        <p:spPr bwMode="auto">
          <a:xfrm>
            <a:off x="1828800" y="12954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Number of Foci</a:t>
            </a:r>
          </a:p>
        </p:txBody>
      </p:sp>
      <p:sp>
        <p:nvSpPr>
          <p:cNvPr id="156758" name="Oval 86"/>
          <p:cNvSpPr>
            <a:spLocks noChangeArrowheads="1"/>
          </p:cNvSpPr>
          <p:nvPr/>
        </p:nvSpPr>
        <p:spPr bwMode="auto">
          <a:xfrm>
            <a:off x="4381500" y="4314825"/>
            <a:ext cx="609600" cy="60960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6759" name="Text Box 87"/>
          <p:cNvSpPr txBox="1">
            <a:spLocks noChangeArrowheads="1"/>
          </p:cNvSpPr>
          <p:nvPr/>
        </p:nvSpPr>
        <p:spPr bwMode="auto">
          <a:xfrm>
            <a:off x="2438400" y="3200400"/>
            <a:ext cx="2667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</a:rPr>
              <a:t>Amenable to Targeted Definitive Therapy</a:t>
            </a:r>
          </a:p>
        </p:txBody>
      </p:sp>
      <p:sp>
        <p:nvSpPr>
          <p:cNvPr id="156760" name="Line 88"/>
          <p:cNvSpPr>
            <a:spLocks noChangeShapeType="1"/>
          </p:cNvSpPr>
          <p:nvPr/>
        </p:nvSpPr>
        <p:spPr bwMode="auto">
          <a:xfrm>
            <a:off x="3810000" y="3886200"/>
            <a:ext cx="53340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6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6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58" grpId="0" animBg="1"/>
      <p:bldP spid="156759" grpId="0"/>
      <p:bldP spid="1567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The Grim Statistics of CRPC</a:t>
            </a:r>
          </a:p>
        </p:txBody>
      </p:sp>
      <p:sp>
        <p:nvSpPr>
          <p:cNvPr id="37891" name="Rectangle 206"/>
          <p:cNvSpPr>
            <a:spLocks noChangeArrowheads="1"/>
          </p:cNvSpPr>
          <p:nvPr/>
        </p:nvSpPr>
        <p:spPr bwMode="auto">
          <a:xfrm>
            <a:off x="4572000" y="6096000"/>
            <a:ext cx="4056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itchFamily="34" charset="0"/>
              </a:rPr>
              <a:t>Reviewed in Fang M, et al. Prostate Cancer 2017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85800" y="38100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Calibri" pitchFamily="34" charset="0"/>
              </a:rPr>
              <a:t>Overall Survival</a:t>
            </a:r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3505200" y="3810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Calibri" pitchFamily="34" charset="0"/>
              </a:rPr>
              <a:t>0.9 - 1.7 yrs</a:t>
            </a:r>
          </a:p>
        </p:txBody>
      </p: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6096000" y="3810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Calibri" pitchFamily="34" charset="0"/>
              </a:rPr>
              <a:t>1.5 - 4.0 yrs</a:t>
            </a:r>
          </a:p>
        </p:txBody>
      </p:sp>
      <p:sp>
        <p:nvSpPr>
          <p:cNvPr id="37895" name="Text Box 10"/>
          <p:cNvSpPr txBox="1">
            <a:spLocks noChangeArrowheads="1"/>
          </p:cNvSpPr>
          <p:nvPr/>
        </p:nvSpPr>
        <p:spPr bwMode="auto">
          <a:xfrm>
            <a:off x="3581400" y="289560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</a:rPr>
              <a:t>HT Only</a:t>
            </a:r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6096000" y="28956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</a:rPr>
              <a:t>Added Therapy</a:t>
            </a:r>
          </a:p>
        </p:txBody>
      </p:sp>
      <p:sp>
        <p:nvSpPr>
          <p:cNvPr id="37898" name="Text Box 11"/>
          <p:cNvSpPr txBox="1">
            <a:spLocks noChangeArrowheads="1"/>
          </p:cNvSpPr>
          <p:nvPr/>
        </p:nvSpPr>
        <p:spPr bwMode="auto">
          <a:xfrm>
            <a:off x="1447800" y="1492250"/>
            <a:ext cx="6248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CRPC = PSA rising while on hormone therapy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CRPC L2 Vertebral Met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35641" r="22951" b="28403"/>
          <a:stretch>
            <a:fillRect/>
          </a:stretch>
        </p:blipFill>
        <p:spPr bwMode="auto">
          <a:xfrm>
            <a:off x="4883150" y="2578100"/>
            <a:ext cx="340995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t="17352" r="26175" b="4657"/>
          <a:stretch>
            <a:fillRect/>
          </a:stretch>
        </p:blipFill>
        <p:spPr bwMode="auto">
          <a:xfrm>
            <a:off x="457200" y="1701800"/>
            <a:ext cx="2840038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TextBox 1"/>
          <p:cNvSpPr txBox="1">
            <a:spLocks noChangeArrowheads="1"/>
          </p:cNvSpPr>
          <p:nvPr/>
        </p:nvSpPr>
        <p:spPr bwMode="auto">
          <a:xfrm>
            <a:off x="5105400" y="533400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Treated with SBRT</a:t>
            </a:r>
          </a:p>
        </p:txBody>
      </p:sp>
      <p:sp>
        <p:nvSpPr>
          <p:cNvPr id="40966" name="Oval 14"/>
          <p:cNvSpPr>
            <a:spLocks noChangeArrowheads="1"/>
          </p:cNvSpPr>
          <p:nvPr/>
        </p:nvSpPr>
        <p:spPr bwMode="auto">
          <a:xfrm>
            <a:off x="6400800" y="4038600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0967" name="TextBox 1"/>
          <p:cNvSpPr txBox="1">
            <a:spLocks noChangeArrowheads="1"/>
          </p:cNvSpPr>
          <p:nvPr/>
        </p:nvSpPr>
        <p:spPr bwMode="auto">
          <a:xfrm>
            <a:off x="2286000" y="12192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1.2 ng/mL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June 2012</a:t>
            </a:r>
          </a:p>
        </p:txBody>
      </p:sp>
      <p:cxnSp>
        <p:nvCxnSpPr>
          <p:cNvPr id="17" name="Straight Connector 16"/>
          <p:cNvCxnSpPr>
            <a:endCxn id="40966" idx="2"/>
          </p:cNvCxnSpPr>
          <p:nvPr/>
        </p:nvCxnSpPr>
        <p:spPr>
          <a:xfrm>
            <a:off x="2043113" y="4057650"/>
            <a:ext cx="4343400" cy="3048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1594266">
            <a:off x="4654550" y="4657725"/>
            <a:ext cx="985838" cy="34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rot="19453616">
            <a:off x="7397750" y="4810125"/>
            <a:ext cx="984250" cy="34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18750" r="26563" b="4688"/>
          <a:stretch>
            <a:fillRect/>
          </a:stretch>
        </p:blipFill>
        <p:spPr bwMode="auto">
          <a:xfrm>
            <a:off x="457200" y="1752600"/>
            <a:ext cx="27987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35184" r="24892" b="26669"/>
          <a:stretch>
            <a:fillRect/>
          </a:stretch>
        </p:blipFill>
        <p:spPr bwMode="auto">
          <a:xfrm>
            <a:off x="4914900" y="2463800"/>
            <a:ext cx="3352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val 14"/>
          <p:cNvSpPr>
            <a:spLocks noChangeArrowheads="1"/>
          </p:cNvSpPr>
          <p:nvPr/>
        </p:nvSpPr>
        <p:spPr bwMode="auto">
          <a:xfrm>
            <a:off x="6362700" y="4038600"/>
            <a:ext cx="685800" cy="647700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1989" name="Text Box 15"/>
          <p:cNvSpPr txBox="1">
            <a:spLocks noChangeArrowheads="1"/>
          </p:cNvSpPr>
          <p:nvPr/>
        </p:nvSpPr>
        <p:spPr bwMode="auto">
          <a:xfrm>
            <a:off x="4495800" y="5334000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6y later </a:t>
            </a:r>
            <a:r>
              <a:rPr lang="en-US" altLang="en-US" sz="1800" dirty="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No additional therapy</a:t>
            </a:r>
          </a:p>
        </p:txBody>
      </p:sp>
      <p:sp>
        <p:nvSpPr>
          <p:cNvPr id="41990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CRPC L2 Vertebral Met</a:t>
            </a:r>
          </a:p>
        </p:txBody>
      </p:sp>
      <p:sp>
        <p:nvSpPr>
          <p:cNvPr id="41991" name="TextBox 1"/>
          <p:cNvSpPr txBox="1">
            <a:spLocks noChangeArrowheads="1"/>
          </p:cNvSpPr>
          <p:nvPr/>
        </p:nvSpPr>
        <p:spPr bwMode="auto">
          <a:xfrm>
            <a:off x="2286000" y="12192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&lt; 0.10 ng/mL </a:t>
            </a:r>
            <a:r>
              <a:rPr lang="en-US" altLang="en-US" sz="1800" dirty="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June 2018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981200" y="4114800"/>
            <a:ext cx="4343400" cy="3048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594266">
            <a:off x="4619625" y="4600575"/>
            <a:ext cx="1257300" cy="520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 rot="20451234">
            <a:off x="7277100" y="4724400"/>
            <a:ext cx="1257300" cy="520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5" name="Oval 19"/>
          <p:cNvSpPr>
            <a:spLocks noChangeArrowheads="1"/>
          </p:cNvSpPr>
          <p:nvPr/>
        </p:nvSpPr>
        <p:spPr bwMode="auto">
          <a:xfrm>
            <a:off x="285750" y="594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r="34375" b="52473"/>
          <a:stretch>
            <a:fillRect/>
          </a:stretch>
        </p:blipFill>
        <p:spPr bwMode="auto">
          <a:xfrm>
            <a:off x="533400" y="1600200"/>
            <a:ext cx="3387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1250" r="17188" b="26563"/>
          <a:stretch>
            <a:fillRect/>
          </a:stretch>
        </p:blipFill>
        <p:spPr bwMode="auto">
          <a:xfrm>
            <a:off x="4419600" y="2987675"/>
            <a:ext cx="4267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CRPC Sternal Met</a:t>
            </a:r>
          </a:p>
        </p:txBody>
      </p:sp>
      <p:sp>
        <p:nvSpPr>
          <p:cNvPr id="43013" name="Oval 14"/>
          <p:cNvSpPr>
            <a:spLocks noChangeArrowheads="1"/>
          </p:cNvSpPr>
          <p:nvPr/>
        </p:nvSpPr>
        <p:spPr bwMode="auto">
          <a:xfrm>
            <a:off x="6172200" y="3048000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429000" y="3429000"/>
            <a:ext cx="2743200" cy="17526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594266">
            <a:off x="4308475" y="5524500"/>
            <a:ext cx="1489075" cy="4730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 rot="20473572">
            <a:off x="7351713" y="5605463"/>
            <a:ext cx="1487487" cy="4730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7" name="TextBox 1"/>
          <p:cNvSpPr txBox="1">
            <a:spLocks noChangeArrowheads="1"/>
          </p:cNvSpPr>
          <p:nvPr/>
        </p:nvSpPr>
        <p:spPr bwMode="auto">
          <a:xfrm>
            <a:off x="2286000" y="12192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2.7 ng/mL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October 2012</a:t>
            </a:r>
          </a:p>
        </p:txBody>
      </p:sp>
      <p:sp>
        <p:nvSpPr>
          <p:cNvPr id="43018" name="TextBox 1"/>
          <p:cNvSpPr txBox="1">
            <a:spLocks noChangeArrowheads="1"/>
          </p:cNvSpPr>
          <p:nvPr/>
        </p:nvSpPr>
        <p:spPr bwMode="auto">
          <a:xfrm>
            <a:off x="5105400" y="606425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Treated with SBRT</a:t>
            </a:r>
          </a:p>
        </p:txBody>
      </p:sp>
      <p:sp>
        <p:nvSpPr>
          <p:cNvPr id="43019" name="Oval 14"/>
          <p:cNvSpPr>
            <a:spLocks noChangeArrowheads="1"/>
          </p:cNvSpPr>
          <p:nvPr/>
        </p:nvSpPr>
        <p:spPr bwMode="auto">
          <a:xfrm>
            <a:off x="2209800" y="2057400"/>
            <a:ext cx="228600" cy="304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6" t="2045" r="35635" b="50000"/>
          <a:stretch>
            <a:fillRect/>
          </a:stretch>
        </p:blipFill>
        <p:spPr bwMode="auto">
          <a:xfrm>
            <a:off x="709613" y="1752600"/>
            <a:ext cx="3290887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39323" r="18082" b="21671"/>
          <a:stretch>
            <a:fillRect/>
          </a:stretch>
        </p:blipFill>
        <p:spPr bwMode="auto">
          <a:xfrm>
            <a:off x="4073525" y="2987675"/>
            <a:ext cx="491807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3429000" y="3429000"/>
            <a:ext cx="2743200" cy="17526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rot="1594266">
            <a:off x="4132263" y="5461000"/>
            <a:ext cx="1358900" cy="4714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19797618">
            <a:off x="7694613" y="5537200"/>
            <a:ext cx="1358900" cy="358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9" name="Oval 14"/>
          <p:cNvSpPr>
            <a:spLocks noChangeArrowheads="1"/>
          </p:cNvSpPr>
          <p:nvPr/>
        </p:nvSpPr>
        <p:spPr bwMode="auto">
          <a:xfrm>
            <a:off x="6172200" y="3124200"/>
            <a:ext cx="685800" cy="647700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4040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CRPC Sternal Met</a:t>
            </a:r>
          </a:p>
        </p:txBody>
      </p:sp>
      <p:sp>
        <p:nvSpPr>
          <p:cNvPr id="44041" name="TextBox 1"/>
          <p:cNvSpPr txBox="1">
            <a:spLocks noChangeArrowheads="1"/>
          </p:cNvSpPr>
          <p:nvPr/>
        </p:nvSpPr>
        <p:spPr bwMode="auto">
          <a:xfrm>
            <a:off x="2286000" y="12192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&lt; 0.10 ng/mL </a:t>
            </a:r>
            <a:r>
              <a:rPr lang="en-US" altLang="en-US" sz="1800" dirty="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October 2018</a:t>
            </a:r>
          </a:p>
        </p:txBody>
      </p:sp>
      <p:sp>
        <p:nvSpPr>
          <p:cNvPr id="44042" name="Text Box 15"/>
          <p:cNvSpPr txBox="1">
            <a:spLocks noChangeArrowheads="1"/>
          </p:cNvSpPr>
          <p:nvPr/>
        </p:nvSpPr>
        <p:spPr bwMode="auto">
          <a:xfrm>
            <a:off x="4648200" y="60198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6y later </a:t>
            </a:r>
            <a:r>
              <a:rPr lang="en-US" altLang="en-US" sz="1600" dirty="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No additional therapy</a:t>
            </a:r>
          </a:p>
        </p:txBody>
      </p:sp>
      <p:sp>
        <p:nvSpPr>
          <p:cNvPr id="44043" name="Oval 14"/>
          <p:cNvSpPr>
            <a:spLocks noChangeArrowheads="1"/>
          </p:cNvSpPr>
          <p:nvPr/>
        </p:nvSpPr>
        <p:spPr bwMode="auto">
          <a:xfrm>
            <a:off x="2438400" y="2057400"/>
            <a:ext cx="228600" cy="304800"/>
          </a:xfrm>
          <a:prstGeom prst="ellipse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4044" name="Line 13"/>
          <p:cNvSpPr>
            <a:spLocks noChangeShapeType="1"/>
          </p:cNvSpPr>
          <p:nvPr/>
        </p:nvSpPr>
        <p:spPr bwMode="auto">
          <a:xfrm>
            <a:off x="247650" y="1790700"/>
            <a:ext cx="8763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787525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r="33041"/>
          <a:stretch>
            <a:fillRect/>
          </a:stretch>
        </p:blipFill>
        <p:spPr bwMode="auto">
          <a:xfrm>
            <a:off x="5775325" y="2057400"/>
            <a:ext cx="23018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T3 &amp; T10 Vertebral Met</a:t>
            </a:r>
          </a:p>
        </p:txBody>
      </p:sp>
      <p:sp>
        <p:nvSpPr>
          <p:cNvPr id="45061" name="TextBox 1"/>
          <p:cNvSpPr txBox="1">
            <a:spLocks noChangeArrowheads="1"/>
          </p:cNvSpPr>
          <p:nvPr/>
        </p:nvSpPr>
        <p:spPr bwMode="auto">
          <a:xfrm>
            <a:off x="2286000" y="12192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2.1 ng/mL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Jan 2010</a:t>
            </a:r>
          </a:p>
        </p:txBody>
      </p:sp>
      <p:sp>
        <p:nvSpPr>
          <p:cNvPr id="45062" name="Oval 14"/>
          <p:cNvSpPr>
            <a:spLocks noChangeArrowheads="1"/>
          </p:cNvSpPr>
          <p:nvPr/>
        </p:nvSpPr>
        <p:spPr bwMode="auto">
          <a:xfrm>
            <a:off x="6400800" y="2743200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5063" name="Oval 14"/>
          <p:cNvSpPr>
            <a:spLocks noChangeArrowheads="1"/>
          </p:cNvSpPr>
          <p:nvPr/>
        </p:nvSpPr>
        <p:spPr bwMode="auto">
          <a:xfrm>
            <a:off x="6781800" y="4991100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276600" y="3200400"/>
            <a:ext cx="3124200" cy="7620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45063" idx="2"/>
          </p:cNvCxnSpPr>
          <p:nvPr/>
        </p:nvCxnSpPr>
        <p:spPr>
          <a:xfrm flipV="1">
            <a:off x="3124200" y="5314950"/>
            <a:ext cx="3657600" cy="17145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6" name="TextBox 1"/>
          <p:cNvSpPr txBox="1">
            <a:spLocks noChangeArrowheads="1"/>
          </p:cNvSpPr>
          <p:nvPr/>
        </p:nvSpPr>
        <p:spPr bwMode="auto">
          <a:xfrm>
            <a:off x="2209800" y="6292850"/>
            <a:ext cx="457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Treated with SBRT + Taxotere x 6 cycles + ADT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42857" r="18204" b="29997"/>
          <a:stretch>
            <a:fillRect/>
          </a:stretch>
        </p:blipFill>
        <p:spPr bwMode="auto">
          <a:xfrm>
            <a:off x="4953000" y="1981200"/>
            <a:ext cx="35052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761" r="22917" b="25739"/>
          <a:stretch>
            <a:fillRect/>
          </a:stretch>
        </p:blipFill>
        <p:spPr bwMode="auto">
          <a:xfrm>
            <a:off x="5033963" y="3733800"/>
            <a:ext cx="33845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r="29688" b="4688"/>
          <a:stretch>
            <a:fillRect/>
          </a:stretch>
        </p:blipFill>
        <p:spPr bwMode="auto">
          <a:xfrm>
            <a:off x="609600" y="1676400"/>
            <a:ext cx="19494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1836471">
            <a:off x="4881563" y="5943600"/>
            <a:ext cx="984250" cy="350838"/>
          </a:xfrm>
          <a:prstGeom prst="re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 rot="-1540508">
            <a:off x="7472363" y="5943600"/>
            <a:ext cx="985837" cy="349250"/>
          </a:xfrm>
          <a:prstGeom prst="re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 rot="1594266">
            <a:off x="4800600" y="3276600"/>
            <a:ext cx="985838" cy="34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594266">
            <a:off x="3027363" y="4410075"/>
            <a:ext cx="985837" cy="34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9930131">
            <a:off x="7467600" y="3276600"/>
            <a:ext cx="984250" cy="34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1828800" y="1219200"/>
            <a:ext cx="556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&lt; 0.10 ng/mL </a:t>
            </a:r>
            <a:r>
              <a:rPr lang="en-US" altLang="en-US" sz="1800" dirty="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Test = 377 </a:t>
            </a:r>
            <a:r>
              <a:rPr lang="en-US" altLang="en-US" sz="1800" dirty="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 </a:t>
            </a:r>
            <a:r>
              <a:rPr lang="en-US" altLang="en-US" sz="1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July 2018</a:t>
            </a:r>
          </a:p>
        </p:txBody>
      </p:sp>
      <p:sp>
        <p:nvSpPr>
          <p:cNvPr id="46091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T3 &amp; T10 Vertebral Met</a:t>
            </a:r>
          </a:p>
        </p:txBody>
      </p:sp>
      <p:sp>
        <p:nvSpPr>
          <p:cNvPr id="46092" name="Text Box 15"/>
          <p:cNvSpPr txBox="1">
            <a:spLocks noChangeArrowheads="1"/>
          </p:cNvSpPr>
          <p:nvPr/>
        </p:nvSpPr>
        <p:spPr bwMode="auto">
          <a:xfrm>
            <a:off x="4876800" y="6338888"/>
            <a:ext cx="381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8yr + 6m later </a:t>
            </a:r>
            <a:r>
              <a:rPr lang="en-US" altLang="en-US" sz="1600" dirty="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No additional therapy</a:t>
            </a:r>
          </a:p>
        </p:txBody>
      </p:sp>
      <p:sp>
        <p:nvSpPr>
          <p:cNvPr id="46093" name="Oval 14"/>
          <p:cNvSpPr>
            <a:spLocks noChangeArrowheads="1"/>
          </p:cNvSpPr>
          <p:nvPr/>
        </p:nvSpPr>
        <p:spPr bwMode="auto">
          <a:xfrm>
            <a:off x="6324600" y="2590800"/>
            <a:ext cx="685800" cy="647700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6094" name="Oval 14"/>
          <p:cNvSpPr>
            <a:spLocks noChangeArrowheads="1"/>
          </p:cNvSpPr>
          <p:nvPr/>
        </p:nvSpPr>
        <p:spPr bwMode="auto">
          <a:xfrm>
            <a:off x="6324600" y="5257800"/>
            <a:ext cx="685800" cy="647700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6095" name="Line 19"/>
          <p:cNvSpPr>
            <a:spLocks noChangeShapeType="1"/>
          </p:cNvSpPr>
          <p:nvPr/>
        </p:nvSpPr>
        <p:spPr bwMode="auto">
          <a:xfrm flipV="1">
            <a:off x="1828800" y="2971800"/>
            <a:ext cx="4495800" cy="762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6" name="Line 20"/>
          <p:cNvSpPr>
            <a:spLocks noChangeShapeType="1"/>
          </p:cNvSpPr>
          <p:nvPr/>
        </p:nvSpPr>
        <p:spPr bwMode="auto">
          <a:xfrm>
            <a:off x="2209800" y="3886200"/>
            <a:ext cx="4114800" cy="17526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7" name="Oval 21"/>
          <p:cNvSpPr>
            <a:spLocks noChangeArrowheads="1"/>
          </p:cNvSpPr>
          <p:nvPr/>
        </p:nvSpPr>
        <p:spPr bwMode="auto">
          <a:xfrm>
            <a:off x="1447800" y="1905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57200" y="3886200"/>
            <a:ext cx="80010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Ahmed KA et al, Front Oncol, 2012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Muldermans JL et al, Int J Radiation Oncol Biol Phys, 95, 2016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Karnes RJ et al, J Urol, 193, 2014 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Ost P et al, JCO 35, 2017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295400" y="1295400"/>
            <a:ext cx="6629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</a:rPr>
              <a:t>Multiple studies have now suggested that metastasis-directed therapy (MDT) can profoundly delay requirements for next treatment(s) as well as improve PFS and overall survival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1"/>
          <p:cNvSpPr txBox="1">
            <a:spLocks noChangeArrowheads="1"/>
          </p:cNvSpPr>
          <p:nvPr/>
        </p:nvSpPr>
        <p:spPr bwMode="auto">
          <a:xfrm>
            <a:off x="685800" y="457200"/>
            <a:ext cx="632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Novel Use of Imaging to Guided Complex Treatment</a:t>
            </a:r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7924800" y="5791200"/>
            <a:ext cx="1143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6324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4114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Treatments as of 2002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71600" y="2533650"/>
            <a:ext cx="64008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Surgery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Radiation Therapy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Hormone Therapy</a:t>
            </a: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2286000" y="6324600"/>
            <a:ext cx="655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*Like Boston, 3-note rock band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90700"/>
            <a:ext cx="2614613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3276600" y="377825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ADT x 1y + 4m</a:t>
            </a:r>
          </a:p>
        </p:txBody>
      </p:sp>
      <p:sp>
        <p:nvSpPr>
          <p:cNvPr id="57348" name="Text Box 9"/>
          <p:cNvSpPr txBox="1">
            <a:spLocks noChangeArrowheads="1"/>
          </p:cNvSpPr>
          <p:nvPr/>
        </p:nvSpPr>
        <p:spPr bwMode="auto">
          <a:xfrm>
            <a:off x="228600" y="12954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&gt; 25,000 ng/mL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June 2011</a:t>
            </a:r>
            <a:r>
              <a:rPr lang="en-US" altLang="en-US" sz="16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57349" name="Oval 5"/>
          <p:cNvSpPr>
            <a:spLocks noChangeArrowheads="1"/>
          </p:cNvSpPr>
          <p:nvPr/>
        </p:nvSpPr>
        <p:spPr bwMode="auto">
          <a:xfrm>
            <a:off x="1090613" y="3086100"/>
            <a:ext cx="1828800" cy="32004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31033" r="25073" b="35548"/>
          <a:stretch>
            <a:fillRect/>
          </a:stretch>
        </p:blipFill>
        <p:spPr bwMode="auto">
          <a:xfrm>
            <a:off x="5105400" y="3124200"/>
            <a:ext cx="3127375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Oval 5"/>
          <p:cNvSpPr>
            <a:spLocks noChangeArrowheads="1"/>
          </p:cNvSpPr>
          <p:nvPr/>
        </p:nvSpPr>
        <p:spPr bwMode="auto">
          <a:xfrm>
            <a:off x="6172200" y="3810000"/>
            <a:ext cx="685800" cy="6858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7352" name="Text Box 9"/>
          <p:cNvSpPr txBox="1">
            <a:spLocks noChangeArrowheads="1"/>
          </p:cNvSpPr>
          <p:nvPr/>
        </p:nvSpPr>
        <p:spPr bwMode="auto">
          <a:xfrm>
            <a:off x="4981575" y="5576888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0.45 ng/mL </a:t>
            </a:r>
            <a:r>
              <a:rPr lang="en-US" altLang="en-US" sz="16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Oct 2012 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4953000" y="609600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Nadir then CRPC</a:t>
            </a:r>
            <a:r>
              <a:rPr lang="en-US" altLang="en-US" sz="16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57354" name="Line 29"/>
          <p:cNvSpPr>
            <a:spLocks noChangeShapeType="1"/>
          </p:cNvSpPr>
          <p:nvPr/>
        </p:nvSpPr>
        <p:spPr bwMode="auto">
          <a:xfrm>
            <a:off x="2895600" y="4191000"/>
            <a:ext cx="32766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Complex Disease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5" t="30550" r="25377" b="33243"/>
          <a:stretch>
            <a:fillRect/>
          </a:stretch>
        </p:blipFill>
        <p:spPr bwMode="auto">
          <a:xfrm>
            <a:off x="5124450" y="2935288"/>
            <a:ext cx="325755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10"/>
          <p:cNvSpPr txBox="1">
            <a:spLocks noChangeArrowheads="1"/>
          </p:cNvSpPr>
          <p:nvPr/>
        </p:nvSpPr>
        <p:spPr bwMode="auto">
          <a:xfrm>
            <a:off x="800100" y="5715000"/>
            <a:ext cx="293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Tax x 6 → Zytiga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31033" r="25073" b="35548"/>
          <a:stretch>
            <a:fillRect/>
          </a:stretch>
        </p:blipFill>
        <p:spPr bwMode="auto">
          <a:xfrm>
            <a:off x="609600" y="2971800"/>
            <a:ext cx="33528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Oval 5"/>
          <p:cNvSpPr>
            <a:spLocks noChangeArrowheads="1"/>
          </p:cNvSpPr>
          <p:nvPr/>
        </p:nvSpPr>
        <p:spPr bwMode="auto">
          <a:xfrm>
            <a:off x="1676400" y="3733800"/>
            <a:ext cx="685800" cy="6858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8374" name="Oval 5"/>
          <p:cNvSpPr>
            <a:spLocks noChangeArrowheads="1"/>
          </p:cNvSpPr>
          <p:nvPr/>
        </p:nvSpPr>
        <p:spPr bwMode="auto">
          <a:xfrm rot="1251975">
            <a:off x="6019800" y="3886200"/>
            <a:ext cx="1295400" cy="6858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533400" y="2147888"/>
            <a:ext cx="350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1.1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Jan 2013</a:t>
            </a:r>
            <a:r>
              <a:rPr lang="en-US" altLang="en-US" sz="16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4876800" y="2147888"/>
            <a:ext cx="350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1.0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March 2013</a:t>
            </a:r>
            <a:r>
              <a:rPr lang="en-US" altLang="en-US" sz="16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58377" name="Line 24"/>
          <p:cNvSpPr>
            <a:spLocks noChangeShapeType="1"/>
          </p:cNvSpPr>
          <p:nvPr/>
        </p:nvSpPr>
        <p:spPr bwMode="auto">
          <a:xfrm>
            <a:off x="2362200" y="4114800"/>
            <a:ext cx="36576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5295900" y="5715000"/>
            <a:ext cx="29337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Worsening Disease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Surgery RPLND</a:t>
            </a:r>
          </a:p>
        </p:txBody>
      </p:sp>
      <p:sp>
        <p:nvSpPr>
          <p:cNvPr id="58381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Complex Disease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4" t="11099" r="31735" b="11638"/>
          <a:stretch>
            <a:fillRect/>
          </a:stretch>
        </p:blipFill>
        <p:spPr bwMode="auto">
          <a:xfrm>
            <a:off x="668338" y="1763713"/>
            <a:ext cx="2414587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0625" r="29688" b="9375"/>
          <a:stretch>
            <a:fillRect/>
          </a:stretch>
        </p:blipFill>
        <p:spPr bwMode="auto">
          <a:xfrm>
            <a:off x="5981700" y="1752600"/>
            <a:ext cx="24765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Oval 5"/>
          <p:cNvSpPr>
            <a:spLocks noChangeArrowheads="1"/>
          </p:cNvSpPr>
          <p:nvPr/>
        </p:nvSpPr>
        <p:spPr bwMode="auto">
          <a:xfrm rot="1070524">
            <a:off x="1371600" y="4648200"/>
            <a:ext cx="533400" cy="1066800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9398" name="Oval 5"/>
          <p:cNvSpPr>
            <a:spLocks noChangeArrowheads="1"/>
          </p:cNvSpPr>
          <p:nvPr/>
        </p:nvSpPr>
        <p:spPr bwMode="auto">
          <a:xfrm rot="1070524">
            <a:off x="6781800" y="4648200"/>
            <a:ext cx="533400" cy="1066800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9399" name="Text Box 9"/>
          <p:cNvSpPr txBox="1">
            <a:spLocks noChangeArrowheads="1"/>
          </p:cNvSpPr>
          <p:nvPr/>
        </p:nvSpPr>
        <p:spPr bwMode="auto">
          <a:xfrm>
            <a:off x="228600" y="12954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&lt; 0.10 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Dec 2013</a:t>
            </a:r>
            <a:r>
              <a:rPr lang="en-US" altLang="en-US" sz="16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5486400" y="12954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&lt; 0.10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Dec 2017</a:t>
            </a:r>
          </a:p>
        </p:txBody>
      </p:sp>
      <p:sp>
        <p:nvSpPr>
          <p:cNvPr id="59401" name="Text Box 15"/>
          <p:cNvSpPr txBox="1">
            <a:spLocks noChangeArrowheads="1"/>
          </p:cNvSpPr>
          <p:nvPr/>
        </p:nvSpPr>
        <p:spPr bwMode="auto">
          <a:xfrm>
            <a:off x="3048000" y="4038600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6y + 6m later</a:t>
            </a:r>
          </a:p>
        </p:txBody>
      </p:sp>
      <p:sp>
        <p:nvSpPr>
          <p:cNvPr id="59403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Complex Disease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0"/>
          <p:cNvSpPr txBox="1">
            <a:spLocks noChangeArrowheads="1"/>
          </p:cNvSpPr>
          <p:nvPr/>
        </p:nvSpPr>
        <p:spPr bwMode="auto">
          <a:xfrm>
            <a:off x="2971800" y="2178050"/>
            <a:ext cx="308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Treated with Ipilimumab</a:t>
            </a: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t="13013" r="30513" b="12178"/>
          <a:stretch>
            <a:fillRect/>
          </a:stretch>
        </p:blipFill>
        <p:spPr bwMode="auto">
          <a:xfrm>
            <a:off x="5284788" y="2743200"/>
            <a:ext cx="30972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t="27744" r="34573" b="19965"/>
          <a:stretch>
            <a:fillRect/>
          </a:stretch>
        </p:blipFill>
        <p:spPr bwMode="auto">
          <a:xfrm>
            <a:off x="685800" y="3048000"/>
            <a:ext cx="29876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Oval 5"/>
          <p:cNvSpPr>
            <a:spLocks noChangeArrowheads="1"/>
          </p:cNvSpPr>
          <p:nvPr/>
        </p:nvSpPr>
        <p:spPr bwMode="auto">
          <a:xfrm>
            <a:off x="2438400" y="3733800"/>
            <a:ext cx="6858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0422" name="Oval 5"/>
          <p:cNvSpPr>
            <a:spLocks noChangeArrowheads="1"/>
          </p:cNvSpPr>
          <p:nvPr/>
        </p:nvSpPr>
        <p:spPr bwMode="auto">
          <a:xfrm>
            <a:off x="6172200" y="4114800"/>
            <a:ext cx="1371600" cy="1371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228600" y="1295400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Failed HT and Taxotere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PSA = 88.0 ng/mL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June 2011</a:t>
            </a:r>
            <a:r>
              <a:rPr lang="en-US" altLang="en-US" sz="16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 rot="20893702">
            <a:off x="7950200" y="6072188"/>
            <a:ext cx="984250" cy="350837"/>
          </a:xfrm>
          <a:prstGeom prst="re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60427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Complex Disease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28125" r="23438" b="18750"/>
          <a:stretch>
            <a:fillRect/>
          </a:stretch>
        </p:blipFill>
        <p:spPr bwMode="auto">
          <a:xfrm>
            <a:off x="685800" y="2743200"/>
            <a:ext cx="2971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7" t="12500" r="14063" b="7813"/>
          <a:stretch>
            <a:fillRect/>
          </a:stretch>
        </p:blipFill>
        <p:spPr bwMode="auto">
          <a:xfrm>
            <a:off x="5207000" y="2667000"/>
            <a:ext cx="3175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Oval 5"/>
          <p:cNvSpPr>
            <a:spLocks noChangeArrowheads="1"/>
          </p:cNvSpPr>
          <p:nvPr/>
        </p:nvSpPr>
        <p:spPr bwMode="auto">
          <a:xfrm>
            <a:off x="2438400" y="3733800"/>
            <a:ext cx="6858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6121400" y="4114800"/>
            <a:ext cx="1371600" cy="1371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1446" name="Text Box 9"/>
          <p:cNvSpPr txBox="1">
            <a:spLocks noChangeArrowheads="1"/>
          </p:cNvSpPr>
          <p:nvPr/>
        </p:nvSpPr>
        <p:spPr bwMode="auto">
          <a:xfrm>
            <a:off x="381000" y="12954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1.3 ng/mL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May 2012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 rot="1836471">
            <a:off x="4881563" y="5976938"/>
            <a:ext cx="984250" cy="350837"/>
          </a:xfrm>
          <a:prstGeom prst="re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61450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Complex Disease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56641" r="52205" b="3050"/>
          <a:stretch>
            <a:fillRect/>
          </a:stretch>
        </p:blipFill>
        <p:spPr bwMode="auto">
          <a:xfrm>
            <a:off x="5715000" y="2209800"/>
            <a:ext cx="2286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55469" r="53148" b="2083"/>
          <a:stretch>
            <a:fillRect/>
          </a:stretch>
        </p:blipFill>
        <p:spPr bwMode="auto">
          <a:xfrm>
            <a:off x="5715000" y="4498975"/>
            <a:ext cx="22860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2" t="50838" r="12671" b="3125"/>
          <a:stretch>
            <a:fillRect/>
          </a:stretch>
        </p:blipFill>
        <p:spPr bwMode="auto">
          <a:xfrm>
            <a:off x="914400" y="1752600"/>
            <a:ext cx="24812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15"/>
          <p:cNvSpPr>
            <a:spLocks noChangeArrowheads="1"/>
          </p:cNvSpPr>
          <p:nvPr/>
        </p:nvSpPr>
        <p:spPr bwMode="auto">
          <a:xfrm>
            <a:off x="8267700" y="304800"/>
            <a:ext cx="533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2470" name="Oval 5"/>
          <p:cNvSpPr>
            <a:spLocks noChangeArrowheads="1"/>
          </p:cNvSpPr>
          <p:nvPr/>
        </p:nvSpPr>
        <p:spPr bwMode="auto">
          <a:xfrm>
            <a:off x="6858000" y="4953000"/>
            <a:ext cx="685800" cy="6858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2471" name="Oval 5"/>
          <p:cNvSpPr>
            <a:spLocks noChangeArrowheads="1"/>
          </p:cNvSpPr>
          <p:nvPr/>
        </p:nvSpPr>
        <p:spPr bwMode="auto">
          <a:xfrm>
            <a:off x="6629400" y="2514600"/>
            <a:ext cx="685800" cy="6858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2472" name="Text Box 9"/>
          <p:cNvSpPr txBox="1">
            <a:spLocks noChangeArrowheads="1"/>
          </p:cNvSpPr>
          <p:nvPr/>
        </p:nvSpPr>
        <p:spPr bwMode="auto">
          <a:xfrm>
            <a:off x="609600" y="12954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1.8 ng/mL </a:t>
            </a:r>
            <a:r>
              <a:rPr lang="en-US" altLang="en-US" sz="1800" dirty="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May 2013</a:t>
            </a:r>
            <a:r>
              <a:rPr lang="en-US" altLang="en-US" sz="1600" dirty="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62473" name="Line 21"/>
          <p:cNvSpPr>
            <a:spLocks noChangeShapeType="1"/>
          </p:cNvSpPr>
          <p:nvPr/>
        </p:nvSpPr>
        <p:spPr bwMode="auto">
          <a:xfrm flipV="1">
            <a:off x="3048000" y="2895600"/>
            <a:ext cx="3581400" cy="762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5" name="Text Box 10"/>
          <p:cNvSpPr txBox="1">
            <a:spLocks noChangeArrowheads="1"/>
          </p:cNvSpPr>
          <p:nvPr/>
        </p:nvSpPr>
        <p:spPr bwMode="auto">
          <a:xfrm>
            <a:off x="2590800" y="5545138"/>
            <a:ext cx="36576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Surgical Resection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June 2013</a:t>
            </a:r>
          </a:p>
        </p:txBody>
      </p:sp>
      <p:sp>
        <p:nvSpPr>
          <p:cNvPr id="62476" name="Rectangle 25"/>
          <p:cNvSpPr>
            <a:spLocks noChangeArrowheads="1"/>
          </p:cNvSpPr>
          <p:nvPr/>
        </p:nvSpPr>
        <p:spPr bwMode="auto">
          <a:xfrm>
            <a:off x="3048000" y="1828800"/>
            <a:ext cx="6096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2477" name="Rectangle 26"/>
          <p:cNvSpPr>
            <a:spLocks noChangeArrowheads="1"/>
          </p:cNvSpPr>
          <p:nvPr/>
        </p:nvSpPr>
        <p:spPr bwMode="auto">
          <a:xfrm>
            <a:off x="5562600" y="21336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2478" name="Rectangle 27"/>
          <p:cNvSpPr>
            <a:spLocks noChangeArrowheads="1"/>
          </p:cNvSpPr>
          <p:nvPr/>
        </p:nvSpPr>
        <p:spPr bwMode="auto">
          <a:xfrm>
            <a:off x="7467600" y="20574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2479" name="Rectangle 28"/>
          <p:cNvSpPr>
            <a:spLocks noChangeArrowheads="1"/>
          </p:cNvSpPr>
          <p:nvPr/>
        </p:nvSpPr>
        <p:spPr bwMode="auto">
          <a:xfrm>
            <a:off x="5715000" y="44958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2480" name="Rectangle 29"/>
          <p:cNvSpPr>
            <a:spLocks noChangeArrowheads="1"/>
          </p:cNvSpPr>
          <p:nvPr/>
        </p:nvSpPr>
        <p:spPr bwMode="auto">
          <a:xfrm>
            <a:off x="7391400" y="44196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2481" name="Line 22"/>
          <p:cNvSpPr>
            <a:spLocks noChangeShapeType="1"/>
          </p:cNvSpPr>
          <p:nvPr/>
        </p:nvSpPr>
        <p:spPr bwMode="auto">
          <a:xfrm>
            <a:off x="3048000" y="3048000"/>
            <a:ext cx="3810000" cy="22860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Oval 20"/>
          <p:cNvSpPr>
            <a:spLocks noChangeArrowheads="1"/>
          </p:cNvSpPr>
          <p:nvPr/>
        </p:nvSpPr>
        <p:spPr bwMode="auto">
          <a:xfrm>
            <a:off x="1828800" y="1847850"/>
            <a:ext cx="438150" cy="2286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2484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Complex Disease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8" t="39063" r="23438" b="28125"/>
          <a:stretch>
            <a:fillRect/>
          </a:stretch>
        </p:blipFill>
        <p:spPr bwMode="auto">
          <a:xfrm>
            <a:off x="5715000" y="44958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1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8" t="40625" r="21875" b="29688"/>
          <a:stretch>
            <a:fillRect/>
          </a:stretch>
        </p:blipFill>
        <p:spPr bwMode="auto">
          <a:xfrm>
            <a:off x="5715000" y="2286000"/>
            <a:ext cx="228600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5">
            <a:lum bright="-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125" r="23438" b="15625"/>
          <a:stretch>
            <a:fillRect/>
          </a:stretch>
        </p:blipFill>
        <p:spPr bwMode="auto">
          <a:xfrm>
            <a:off x="763588" y="1752600"/>
            <a:ext cx="297021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15"/>
          <p:cNvSpPr>
            <a:spLocks noChangeArrowheads="1"/>
          </p:cNvSpPr>
          <p:nvPr/>
        </p:nvSpPr>
        <p:spPr bwMode="auto">
          <a:xfrm>
            <a:off x="8267700" y="304800"/>
            <a:ext cx="533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3494" name="Oval 5"/>
          <p:cNvSpPr>
            <a:spLocks noChangeArrowheads="1"/>
          </p:cNvSpPr>
          <p:nvPr/>
        </p:nvSpPr>
        <p:spPr bwMode="auto">
          <a:xfrm>
            <a:off x="6858000" y="4953000"/>
            <a:ext cx="685800" cy="685800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3495" name="Oval 5"/>
          <p:cNvSpPr>
            <a:spLocks noChangeArrowheads="1"/>
          </p:cNvSpPr>
          <p:nvPr/>
        </p:nvSpPr>
        <p:spPr bwMode="auto">
          <a:xfrm>
            <a:off x="6629400" y="2514600"/>
            <a:ext cx="685800" cy="685800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3496" name="Text Box 9"/>
          <p:cNvSpPr txBox="1">
            <a:spLocks noChangeArrowheads="1"/>
          </p:cNvSpPr>
          <p:nvPr/>
        </p:nvSpPr>
        <p:spPr bwMode="auto">
          <a:xfrm>
            <a:off x="609600" y="12954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&lt; 0.10 ng/mL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June 2017 </a:t>
            </a:r>
          </a:p>
        </p:txBody>
      </p:sp>
      <p:sp>
        <p:nvSpPr>
          <p:cNvPr id="63497" name="Line 14"/>
          <p:cNvSpPr>
            <a:spLocks noChangeShapeType="1"/>
          </p:cNvSpPr>
          <p:nvPr/>
        </p:nvSpPr>
        <p:spPr bwMode="auto">
          <a:xfrm flipV="1">
            <a:off x="3048000" y="2895600"/>
            <a:ext cx="3581400" cy="762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Rectangle 17"/>
          <p:cNvSpPr>
            <a:spLocks noChangeArrowheads="1"/>
          </p:cNvSpPr>
          <p:nvPr/>
        </p:nvSpPr>
        <p:spPr bwMode="auto">
          <a:xfrm>
            <a:off x="3200400" y="1752600"/>
            <a:ext cx="6096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3500" name="Rectangle 18"/>
          <p:cNvSpPr>
            <a:spLocks noChangeArrowheads="1"/>
          </p:cNvSpPr>
          <p:nvPr/>
        </p:nvSpPr>
        <p:spPr bwMode="auto">
          <a:xfrm>
            <a:off x="5562600" y="21336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3501" name="Rectangle 19"/>
          <p:cNvSpPr>
            <a:spLocks noChangeArrowheads="1"/>
          </p:cNvSpPr>
          <p:nvPr/>
        </p:nvSpPr>
        <p:spPr bwMode="auto">
          <a:xfrm>
            <a:off x="7467600" y="20574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3502" name="Rectangle 20"/>
          <p:cNvSpPr>
            <a:spLocks noChangeArrowheads="1"/>
          </p:cNvSpPr>
          <p:nvPr/>
        </p:nvSpPr>
        <p:spPr bwMode="auto">
          <a:xfrm>
            <a:off x="5715000" y="44958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3503" name="Rectangle 21"/>
          <p:cNvSpPr>
            <a:spLocks noChangeArrowheads="1"/>
          </p:cNvSpPr>
          <p:nvPr/>
        </p:nvSpPr>
        <p:spPr bwMode="auto">
          <a:xfrm>
            <a:off x="7391400" y="44196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3504" name="Line 22"/>
          <p:cNvSpPr>
            <a:spLocks noChangeShapeType="1"/>
          </p:cNvSpPr>
          <p:nvPr/>
        </p:nvSpPr>
        <p:spPr bwMode="auto">
          <a:xfrm>
            <a:off x="3048000" y="3048000"/>
            <a:ext cx="3810000" cy="22860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5" name="Text Box 15"/>
          <p:cNvSpPr txBox="1">
            <a:spLocks noChangeArrowheads="1"/>
          </p:cNvSpPr>
          <p:nvPr/>
        </p:nvSpPr>
        <p:spPr bwMode="auto">
          <a:xfrm>
            <a:off x="3048000" y="5454650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6y later</a:t>
            </a:r>
          </a:p>
        </p:txBody>
      </p:sp>
      <p:sp>
        <p:nvSpPr>
          <p:cNvPr id="63506" name="Oval 20"/>
          <p:cNvSpPr>
            <a:spLocks noChangeArrowheads="1"/>
          </p:cNvSpPr>
          <p:nvPr/>
        </p:nvSpPr>
        <p:spPr bwMode="auto">
          <a:xfrm>
            <a:off x="1924050" y="1847850"/>
            <a:ext cx="514350" cy="2286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63508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Complex Disease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11"/>
          <p:cNvSpPr txBox="1">
            <a:spLocks noChangeArrowheads="1"/>
          </p:cNvSpPr>
          <p:nvPr/>
        </p:nvSpPr>
        <p:spPr bwMode="auto">
          <a:xfrm>
            <a:off x="685800" y="457200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Surprise of PSA Zero</a:t>
            </a:r>
          </a:p>
        </p:txBody>
      </p:sp>
      <p:sp>
        <p:nvSpPr>
          <p:cNvPr id="133123" name="Rectangle 5"/>
          <p:cNvSpPr>
            <a:spLocks noChangeArrowheads="1"/>
          </p:cNvSpPr>
          <p:nvPr/>
        </p:nvSpPr>
        <p:spPr bwMode="auto">
          <a:xfrm>
            <a:off x="7924800" y="5791200"/>
            <a:ext cx="1143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3124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4114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2344" r="24777" b="10770"/>
          <a:stretch>
            <a:fillRect/>
          </a:stretch>
        </p:blipFill>
        <p:spPr bwMode="auto">
          <a:xfrm>
            <a:off x="838200" y="1752600"/>
            <a:ext cx="26241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9" t="36217" r="17523" b="26953"/>
          <a:stretch>
            <a:fillRect/>
          </a:stretch>
        </p:blipFill>
        <p:spPr bwMode="auto">
          <a:xfrm>
            <a:off x="3962400" y="2743200"/>
            <a:ext cx="43640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 rot="1595866">
            <a:off x="3841750" y="5154613"/>
            <a:ext cx="1658938" cy="669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20336380">
            <a:off x="6615113" y="5154613"/>
            <a:ext cx="1660525" cy="669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50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After RRP</a:t>
            </a:r>
          </a:p>
        </p:txBody>
      </p:sp>
      <p:sp>
        <p:nvSpPr>
          <p:cNvPr id="134151" name="TextBox 1"/>
          <p:cNvSpPr txBox="1">
            <a:spLocks noChangeArrowheads="1"/>
          </p:cNvSpPr>
          <p:nvPr/>
        </p:nvSpPr>
        <p:spPr bwMode="auto">
          <a:xfrm>
            <a:off x="1143000" y="1219200"/>
            <a:ext cx="678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&lt; 0.10 ng/mL 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2934493" y="1942307"/>
            <a:ext cx="912813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41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13063"/>
            <a:ext cx="15732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>
            <a:endCxn id="134153" idx="1"/>
          </p:cNvCxnSpPr>
          <p:nvPr/>
        </p:nvCxnSpPr>
        <p:spPr>
          <a:xfrm>
            <a:off x="2590800" y="3276600"/>
            <a:ext cx="2743200" cy="390525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155" name="Oval 15"/>
          <p:cNvSpPr>
            <a:spLocks noChangeArrowheads="1"/>
          </p:cNvSpPr>
          <p:nvPr/>
        </p:nvSpPr>
        <p:spPr bwMode="auto">
          <a:xfrm>
            <a:off x="1952625" y="1828800"/>
            <a:ext cx="409575" cy="209550"/>
          </a:xfrm>
          <a:prstGeom prst="ellipse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1"/>
          <p:cNvGrpSpPr>
            <a:grpSpLocks/>
          </p:cNvGrpSpPr>
          <p:nvPr/>
        </p:nvGrpSpPr>
        <p:grpSpPr bwMode="auto">
          <a:xfrm>
            <a:off x="3429000" y="1714500"/>
            <a:ext cx="2362200" cy="4838700"/>
            <a:chOff x="1143000" y="1295400"/>
            <a:chExt cx="2629593" cy="5059179"/>
          </a:xfrm>
        </p:grpSpPr>
        <p:pic>
          <p:nvPicPr>
            <p:cNvPr id="13824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16" r="27330" b="17358"/>
            <a:stretch>
              <a:fillRect/>
            </a:stretch>
          </p:blipFill>
          <p:spPr bwMode="auto">
            <a:xfrm>
              <a:off x="1143000" y="1295400"/>
              <a:ext cx="2629593" cy="5059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2319955" y="1516159"/>
              <a:ext cx="178488" cy="27885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8245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After XRT</a:t>
            </a:r>
          </a:p>
        </p:txBody>
      </p:sp>
      <p:sp>
        <p:nvSpPr>
          <p:cNvPr id="138246" name="TextBox 1"/>
          <p:cNvSpPr txBox="1">
            <a:spLocks noChangeArrowheads="1"/>
          </p:cNvSpPr>
          <p:nvPr/>
        </p:nvSpPr>
        <p:spPr bwMode="auto">
          <a:xfrm>
            <a:off x="1143000" y="1219200"/>
            <a:ext cx="678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&lt; 0.10 ng/mL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Widespread Metastases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258" name="Group 2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57200" y="895350"/>
          <a:ext cx="8229600" cy="576072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1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Agent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Year “Approved”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 - Sensitive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 - Resistant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OS Advantage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Hormone Therapy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1947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Taxotere (docetaxel)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Jevtana (cabazitaxel)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Provenge (sipuleucel-T)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Zytiga (abiraterone)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Xtandi (enzalutamide)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Lynparza (olaparib)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2018?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Erleada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(</a:t>
                      </a:r>
                      <a:r>
                        <a:rPr kumimoji="0" lang="en-US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apalutamide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2018?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Xofigo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(Rad 223)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177 PSMA Lutetium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2020 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Taxotere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2015-16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Zytiga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2017-18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Xtandi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Xtandi + Xofigo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IMRT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SBRT / Cryo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HIFU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oRRP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RoRP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7275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Treatments as of 2018</a:t>
            </a:r>
          </a:p>
        </p:txBody>
      </p:sp>
      <p:sp>
        <p:nvSpPr>
          <p:cNvPr id="7276" name="Text Box 108"/>
          <p:cNvSpPr txBox="1">
            <a:spLocks noChangeArrowheads="1"/>
          </p:cNvSpPr>
          <p:nvPr/>
        </p:nvSpPr>
        <p:spPr bwMode="auto">
          <a:xfrm>
            <a:off x="3657600" y="56530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CC"/>
                </a:solidFill>
                <a:latin typeface="Calibri" pitchFamily="34" charset="0"/>
              </a:rPr>
              <a:t>44,000 men </a:t>
            </a:r>
            <a:r>
              <a:rPr lang="en-US" altLang="en-US" dirty="0">
                <a:solidFill>
                  <a:srgbClr val="808080"/>
                </a:solidFill>
              </a:rPr>
              <a:t>•</a:t>
            </a:r>
            <a:r>
              <a:rPr lang="en-US" altLang="en-US" dirty="0">
                <a:solidFill>
                  <a:srgbClr val="FFFFCC"/>
                </a:solidFill>
                <a:latin typeface="Calibri" pitchFamily="34" charset="0"/>
              </a:rPr>
              <a:t> 2,200 Treatment Pathways</a:t>
            </a:r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8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8092" r="27232" b="5190"/>
          <a:stretch>
            <a:fillRect/>
          </a:stretch>
        </p:blipFill>
        <p:spPr bwMode="auto">
          <a:xfrm>
            <a:off x="1524000" y="1752600"/>
            <a:ext cx="21558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092" r="26283" b="5190"/>
          <a:stretch>
            <a:fillRect/>
          </a:stretch>
        </p:blipFill>
        <p:spPr bwMode="auto">
          <a:xfrm>
            <a:off x="5265738" y="1752600"/>
            <a:ext cx="23685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792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Paradoxical Responses to Therapy</a:t>
            </a:r>
          </a:p>
        </p:txBody>
      </p:sp>
      <p:sp>
        <p:nvSpPr>
          <p:cNvPr id="2" name="Oval 1"/>
          <p:cNvSpPr/>
          <p:nvPr/>
        </p:nvSpPr>
        <p:spPr>
          <a:xfrm>
            <a:off x="7604125" y="19462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0294" name="Text Box 9"/>
          <p:cNvSpPr txBox="1">
            <a:spLocks noChangeArrowheads="1"/>
          </p:cNvSpPr>
          <p:nvPr/>
        </p:nvSpPr>
        <p:spPr bwMode="auto">
          <a:xfrm>
            <a:off x="1600200" y="6080125"/>
            <a:ext cx="1905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44.5 ng/mL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May 2014</a:t>
            </a:r>
            <a:r>
              <a:rPr lang="en-US" altLang="en-US" sz="1600" dirty="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140295" name="Text Box 9"/>
          <p:cNvSpPr txBox="1">
            <a:spLocks noChangeArrowheads="1"/>
          </p:cNvSpPr>
          <p:nvPr/>
        </p:nvSpPr>
        <p:spPr bwMode="auto">
          <a:xfrm>
            <a:off x="5486400" y="6080125"/>
            <a:ext cx="1905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14.0  ng/mL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July 2014</a:t>
            </a:r>
            <a:r>
              <a:rPr lang="en-US" altLang="en-US" sz="16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10000" y="4038600"/>
            <a:ext cx="1371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3505200" y="3505200"/>
            <a:ext cx="19050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Zytiga</a:t>
            </a:r>
          </a:p>
        </p:txBody>
      </p:sp>
      <p:sp>
        <p:nvSpPr>
          <p:cNvPr id="140298" name="Text Box 9"/>
          <p:cNvSpPr txBox="1">
            <a:spLocks noChangeArrowheads="1"/>
          </p:cNvSpPr>
          <p:nvPr/>
        </p:nvSpPr>
        <p:spPr bwMode="auto">
          <a:xfrm>
            <a:off x="2819400" y="914400"/>
            <a:ext cx="34290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Response ≠ Clinical Response</a:t>
            </a:r>
          </a:p>
        </p:txBody>
      </p:sp>
    </p:spTree>
    <p:extLst>
      <p:ext uri="{BB962C8B-B14F-4D97-AF65-F5344CB8AC3E}">
        <p14:creationId xmlns:p14="http://schemas.microsoft.com/office/powerpoint/2010/main" val="3471163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11"/>
          <p:cNvSpPr txBox="1">
            <a:spLocks noChangeArrowheads="1"/>
          </p:cNvSpPr>
          <p:nvPr/>
        </p:nvSpPr>
        <p:spPr bwMode="auto">
          <a:xfrm>
            <a:off x="685800" y="457200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Types of Prostate Cancer PET Imaging</a:t>
            </a:r>
          </a:p>
        </p:txBody>
      </p:sp>
      <p:sp>
        <p:nvSpPr>
          <p:cNvPr id="133123" name="Rectangle 5"/>
          <p:cNvSpPr>
            <a:spLocks noChangeArrowheads="1"/>
          </p:cNvSpPr>
          <p:nvPr/>
        </p:nvSpPr>
        <p:spPr bwMode="auto">
          <a:xfrm>
            <a:off x="7924800" y="5791200"/>
            <a:ext cx="1143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3124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4114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099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allium 68 PSMA PET for prostate cancer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11916" r="50000"/>
          <a:stretch/>
        </p:blipFill>
        <p:spPr bwMode="auto">
          <a:xfrm>
            <a:off x="3420035" y="1524000"/>
            <a:ext cx="2142565" cy="419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xumin scan for prostate cancer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5" t="6149" r="16833" b="44124"/>
          <a:stretch/>
        </p:blipFill>
        <p:spPr bwMode="auto">
          <a:xfrm>
            <a:off x="6369422" y="1524000"/>
            <a:ext cx="2088778" cy="422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092" r="27661" b="5190"/>
          <a:stretch/>
        </p:blipFill>
        <p:spPr bwMode="auto">
          <a:xfrm>
            <a:off x="603250" y="1524000"/>
            <a:ext cx="230131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81000" y="5715000"/>
            <a:ext cx="8305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1000" y="1497105"/>
            <a:ext cx="8305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8400" y="5955268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Axumin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F</a:t>
            </a:r>
            <a:r>
              <a:rPr lang="en-US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18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-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fluciclovine</a:t>
            </a:r>
            <a:endParaRPr lang="en-US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59552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Ga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68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- PSMA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95256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11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- choline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Prostate Cancer PET Scanning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914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Metabolic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200" y="914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Metabolic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914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Marker-Specific</a:t>
            </a:r>
          </a:p>
        </p:txBody>
      </p:sp>
    </p:spTree>
    <p:extLst>
      <p:ext uri="{BB962C8B-B14F-4D97-AF65-F5344CB8AC3E}">
        <p14:creationId xmlns:p14="http://schemas.microsoft.com/office/powerpoint/2010/main" val="2209981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3400" y="1219200"/>
            <a:ext cx="75438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All forms of PET scanning have strengths and weaknesses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Arguments about which PET scans are superior are silly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Thus far, studies suggesting superiority of one PET over another are either premature (too small or flawed)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Ultimately, type of PET is not as important as the expertise of the medical group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Biopsy verification of lesions is usually important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Different Types of Prostate Cancer PET</a:t>
            </a:r>
          </a:p>
        </p:txBody>
      </p:sp>
    </p:spTree>
    <p:extLst>
      <p:ext uri="{BB962C8B-B14F-4D97-AF65-F5344CB8AC3E}">
        <p14:creationId xmlns:p14="http://schemas.microsoft.com/office/powerpoint/2010/main" val="10196820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3400" y="1219200"/>
            <a:ext cx="7010400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Ga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68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PSMA imaging is an excellent and evolving form of PET (64 different types)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baseline="300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But, it is estimated that Ga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68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PSMA PET  can’t see cancer in 20% of patients 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11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-choline might be able to see nearly 100% of disease, but might also be less specific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Multi - PET imaging will probably be the most effective for evaluation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Mayo C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11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-choline + G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68 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PSMA PET will be available in October 2018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Different Types of Prostate Cancer PET</a:t>
            </a:r>
          </a:p>
        </p:txBody>
      </p:sp>
    </p:spTree>
    <p:extLst>
      <p:ext uri="{BB962C8B-B14F-4D97-AF65-F5344CB8AC3E}">
        <p14:creationId xmlns:p14="http://schemas.microsoft.com/office/powerpoint/2010/main" val="31500357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11"/>
          <p:cNvSpPr txBox="1">
            <a:spLocks noChangeArrowheads="1"/>
          </p:cNvSpPr>
          <p:nvPr/>
        </p:nvSpPr>
        <p:spPr bwMode="auto">
          <a:xfrm>
            <a:off x="685800" y="457200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PET Marker - Targeted Therapy</a:t>
            </a:r>
          </a:p>
        </p:txBody>
      </p:sp>
      <p:sp>
        <p:nvSpPr>
          <p:cNvPr id="133123" name="Rectangle 5"/>
          <p:cNvSpPr>
            <a:spLocks noChangeArrowheads="1"/>
          </p:cNvSpPr>
          <p:nvPr/>
        </p:nvSpPr>
        <p:spPr bwMode="auto">
          <a:xfrm>
            <a:off x="7924800" y="5791200"/>
            <a:ext cx="1143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3124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4114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803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6800" y="3072942"/>
            <a:ext cx="2895600" cy="2184858"/>
            <a:chOff x="381000" y="2463342"/>
            <a:chExt cx="2895600" cy="2184858"/>
          </a:xfrm>
        </p:grpSpPr>
        <p:sp>
          <p:nvSpPr>
            <p:cNvPr id="3" name="Oval 2"/>
            <p:cNvSpPr/>
            <p:nvPr/>
          </p:nvSpPr>
          <p:spPr>
            <a:xfrm>
              <a:off x="1371600" y="2743200"/>
              <a:ext cx="1828800" cy="17526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381000" y="4311650"/>
              <a:ext cx="1066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  <a:latin typeface="Calibri" pitchFamily="34" charset="0"/>
                </a:rPr>
                <a:t>PSA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914400" y="4114800"/>
              <a:ext cx="381001" cy="2286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1846550" y="2463342"/>
              <a:ext cx="911004" cy="382907"/>
              <a:chOff x="1846550" y="2481272"/>
              <a:chExt cx="911004" cy="382907"/>
            </a:xfrm>
          </p:grpSpPr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 rot="20390456">
                <a:off x="1846550" y="2501593"/>
                <a:ext cx="3810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solidFill>
                      <a:schemeClr val="bg1"/>
                    </a:solidFill>
                    <a:latin typeface="Calibri" pitchFamily="34" charset="0"/>
                  </a:rPr>
                  <a:t>P</a:t>
                </a: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 rot="21016899">
                <a:off x="2000889" y="2481272"/>
                <a:ext cx="3810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solidFill>
                      <a:schemeClr val="bg1"/>
                    </a:solidFill>
                    <a:latin typeface="Calibri" pitchFamily="34" charset="0"/>
                  </a:rPr>
                  <a:t>S</a:t>
                </a:r>
              </a:p>
            </p:txBody>
          </p:sp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 rot="124478">
                <a:off x="2152867" y="2484181"/>
                <a:ext cx="3810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solidFill>
                      <a:schemeClr val="bg1"/>
                    </a:solidFill>
                    <a:latin typeface="Calibri" pitchFamily="34" charset="0"/>
                  </a:rPr>
                  <a:t>M</a:t>
                </a: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 rot="920270">
                <a:off x="2376554" y="2527629"/>
                <a:ext cx="3810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solidFill>
                      <a:schemeClr val="bg1"/>
                    </a:solidFill>
                    <a:latin typeface="Calibri" pitchFamily="34" charset="0"/>
                  </a:rPr>
                  <a:t>A</a:t>
                </a:r>
              </a:p>
            </p:txBody>
          </p:sp>
        </p:grp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371600" y="3625850"/>
              <a:ext cx="1066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  <a:latin typeface="Calibri" pitchFamily="34" charset="0"/>
                </a:rPr>
                <a:t>PSA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62635" y="3124200"/>
              <a:ext cx="19139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AR + </a:t>
              </a:r>
            </a:p>
            <a:p>
              <a:pPr algn="ctr"/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34883" y="2632066"/>
            <a:ext cx="870317" cy="568334"/>
            <a:chOff x="1881848" y="1401198"/>
            <a:chExt cx="870317" cy="568334"/>
          </a:xfrm>
        </p:grpSpPr>
        <p:sp>
          <p:nvSpPr>
            <p:cNvPr id="13" name="TextBox 12"/>
            <p:cNvSpPr txBox="1"/>
            <p:nvPr/>
          </p:nvSpPr>
          <p:spPr>
            <a:xfrm>
              <a:off x="2048435" y="1600200"/>
              <a:ext cx="437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¥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81848" y="1401198"/>
              <a:ext cx="870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rgbClr val="FFC000"/>
                  </a:solidFill>
                </a:rPr>
                <a:t>68</a:t>
              </a:r>
              <a:r>
                <a:rPr lang="en-US" dirty="0">
                  <a:solidFill>
                    <a:srgbClr val="FFC000"/>
                  </a:solidFill>
                </a:rPr>
                <a:t>Ga</a:t>
              </a:r>
            </a:p>
          </p:txBody>
        </p:sp>
      </p:grp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371600" y="1600200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aseline="30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68</a:t>
            </a: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Ga PSMA PET Scan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6" t="7919" r="23429" b="6378"/>
          <a:stretch/>
        </p:blipFill>
        <p:spPr bwMode="auto">
          <a:xfrm>
            <a:off x="5429692" y="1371600"/>
            <a:ext cx="2571308" cy="429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PSMA </a:t>
            </a:r>
            <a:r>
              <a:rPr lang="en-US" altLang="en-US" sz="2000" baseline="30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177</a:t>
            </a: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Lutetium</a:t>
            </a:r>
          </a:p>
        </p:txBody>
      </p:sp>
    </p:spTree>
    <p:extLst>
      <p:ext uri="{BB962C8B-B14F-4D97-AF65-F5344CB8AC3E}">
        <p14:creationId xmlns:p14="http://schemas.microsoft.com/office/powerpoint/2010/main" val="12832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71800" y="4191000"/>
            <a:ext cx="1295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944470" y="3334870"/>
            <a:ext cx="1295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124200" y="2438400"/>
            <a:ext cx="1295400" cy="1219200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90565" y="3810000"/>
            <a:ext cx="1295400" cy="1219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43400" y="2057400"/>
            <a:ext cx="1295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4000" y="2971800"/>
            <a:ext cx="1295400" cy="1219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4343400"/>
            <a:ext cx="1295400" cy="1219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619065" y="1797425"/>
            <a:ext cx="689706" cy="331720"/>
            <a:chOff x="4676248" y="1797425"/>
            <a:chExt cx="689706" cy="331720"/>
          </a:xfrm>
        </p:grpSpPr>
        <p:sp>
          <p:nvSpPr>
            <p:cNvPr id="9" name="TextBox 8"/>
            <p:cNvSpPr txBox="1"/>
            <p:nvPr/>
          </p:nvSpPr>
          <p:spPr>
            <a:xfrm rot="20733566">
              <a:off x="4676248" y="181535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1365876">
              <a:off x="4799513" y="1797425"/>
              <a:ext cx="313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46915">
              <a:off x="4904848" y="179742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648023">
              <a:off x="5081324" y="1821368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72694" y="3962400"/>
            <a:ext cx="689706" cy="331720"/>
            <a:chOff x="4676248" y="1797425"/>
            <a:chExt cx="689706" cy="331720"/>
          </a:xfrm>
        </p:grpSpPr>
        <p:sp>
          <p:nvSpPr>
            <p:cNvPr id="20" name="TextBox 19"/>
            <p:cNvSpPr txBox="1"/>
            <p:nvPr/>
          </p:nvSpPr>
          <p:spPr>
            <a:xfrm rot="20733566">
              <a:off x="4676248" y="181535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21365876">
              <a:off x="4799513" y="1797425"/>
              <a:ext cx="313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246915">
              <a:off x="4904848" y="179742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648023">
              <a:off x="5081324" y="1821368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72000" y="1371600"/>
            <a:ext cx="947448" cy="575517"/>
            <a:chOff x="4114800" y="860615"/>
            <a:chExt cx="947448" cy="575517"/>
          </a:xfrm>
        </p:grpSpPr>
        <p:sp>
          <p:nvSpPr>
            <p:cNvPr id="30" name="TextBox 29"/>
            <p:cNvSpPr txBox="1"/>
            <p:nvPr/>
          </p:nvSpPr>
          <p:spPr>
            <a:xfrm rot="10800000">
              <a:off x="4343400" y="1066800"/>
              <a:ext cx="302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¥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14800" y="860615"/>
              <a:ext cx="947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rgbClr val="FFC000"/>
                  </a:solidFill>
                </a:rPr>
                <a:t>177</a:t>
              </a:r>
              <a:r>
                <a:rPr lang="en-US" dirty="0">
                  <a:solidFill>
                    <a:srgbClr val="FFC000"/>
                  </a:solidFill>
                </a:rPr>
                <a:t> Lu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01435" y="4116288"/>
            <a:ext cx="1913965" cy="625733"/>
            <a:chOff x="7001435" y="4116288"/>
            <a:chExt cx="1913965" cy="625733"/>
          </a:xfrm>
        </p:grpSpPr>
        <p:sp>
          <p:nvSpPr>
            <p:cNvPr id="25" name="Rectangle 24"/>
            <p:cNvSpPr/>
            <p:nvPr/>
          </p:nvSpPr>
          <p:spPr>
            <a:xfrm>
              <a:off x="7001435" y="4157246"/>
              <a:ext cx="19139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Small Cell or Unclassified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001435" y="4116288"/>
              <a:ext cx="246530" cy="390818"/>
              <a:chOff x="7001435" y="4116288"/>
              <a:chExt cx="246530" cy="390818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7001435" y="4116288"/>
                <a:ext cx="237565" cy="163706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7010400" y="4343400"/>
                <a:ext cx="237565" cy="163706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3697940" y="5712659"/>
            <a:ext cx="1913965" cy="840541"/>
            <a:chOff x="3697940" y="5712659"/>
            <a:chExt cx="1913965" cy="840541"/>
          </a:xfrm>
        </p:grpSpPr>
        <p:sp>
          <p:nvSpPr>
            <p:cNvPr id="26" name="Rectangle 25"/>
            <p:cNvSpPr/>
            <p:nvPr/>
          </p:nvSpPr>
          <p:spPr>
            <a:xfrm>
              <a:off x="3697940" y="6214646"/>
              <a:ext cx="19139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Neuroendocrine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4648200" y="5712659"/>
              <a:ext cx="1" cy="392306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753035" y="3852446"/>
            <a:ext cx="1913965" cy="654660"/>
            <a:chOff x="753035" y="3852446"/>
            <a:chExt cx="1913965" cy="654660"/>
          </a:xfrm>
        </p:grpSpPr>
        <p:sp>
          <p:nvSpPr>
            <p:cNvPr id="27" name="Rectangle 26"/>
            <p:cNvSpPr/>
            <p:nvPr/>
          </p:nvSpPr>
          <p:spPr>
            <a:xfrm>
              <a:off x="753035" y="3852446"/>
              <a:ext cx="19139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Adenocarcinoma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2057399" y="4267200"/>
              <a:ext cx="609601" cy="239906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PSMA </a:t>
            </a:r>
            <a:r>
              <a:rPr lang="en-US" altLang="en-US" sz="2000" baseline="30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177</a:t>
            </a: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Lutetium</a:t>
            </a:r>
          </a:p>
        </p:txBody>
      </p:sp>
    </p:spTree>
    <p:extLst>
      <p:ext uri="{BB962C8B-B14F-4D97-AF65-F5344CB8AC3E}">
        <p14:creationId xmlns:p14="http://schemas.microsoft.com/office/powerpoint/2010/main" val="8579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71800" y="4191000"/>
            <a:ext cx="1295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944470" y="3334870"/>
            <a:ext cx="1295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90565" y="3810000"/>
            <a:ext cx="1295400" cy="1219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43400" y="2057400"/>
            <a:ext cx="1295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4000" y="2971800"/>
            <a:ext cx="1295400" cy="1219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4343400"/>
            <a:ext cx="1295400" cy="1219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644294" y="2640080"/>
            <a:ext cx="689706" cy="331720"/>
            <a:chOff x="4676248" y="1797425"/>
            <a:chExt cx="689706" cy="331720"/>
          </a:xfrm>
        </p:grpSpPr>
        <p:sp>
          <p:nvSpPr>
            <p:cNvPr id="9" name="TextBox 8"/>
            <p:cNvSpPr txBox="1"/>
            <p:nvPr/>
          </p:nvSpPr>
          <p:spPr>
            <a:xfrm rot="20733566">
              <a:off x="4676248" y="181535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1365876">
              <a:off x="4799513" y="1797425"/>
              <a:ext cx="313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46915">
              <a:off x="4904848" y="179742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648023">
              <a:off x="5081324" y="1821368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88516" y="3935480"/>
            <a:ext cx="689706" cy="331720"/>
            <a:chOff x="4676248" y="1797425"/>
            <a:chExt cx="689706" cy="331720"/>
          </a:xfrm>
        </p:grpSpPr>
        <p:sp>
          <p:nvSpPr>
            <p:cNvPr id="15" name="TextBox 14"/>
            <p:cNvSpPr txBox="1"/>
            <p:nvPr/>
          </p:nvSpPr>
          <p:spPr>
            <a:xfrm rot="20733566">
              <a:off x="4676248" y="181535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21365876">
              <a:off x="4799513" y="1797425"/>
              <a:ext cx="313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246915">
              <a:off x="4904848" y="179742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648023">
              <a:off x="5081324" y="1821368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72694" y="4809540"/>
            <a:ext cx="689706" cy="331720"/>
            <a:chOff x="4676248" y="1797425"/>
            <a:chExt cx="689706" cy="331720"/>
          </a:xfrm>
        </p:grpSpPr>
        <p:sp>
          <p:nvSpPr>
            <p:cNvPr id="20" name="TextBox 19"/>
            <p:cNvSpPr txBox="1"/>
            <p:nvPr/>
          </p:nvSpPr>
          <p:spPr>
            <a:xfrm rot="20733566">
              <a:off x="4676248" y="181535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21365876">
              <a:off x="4799513" y="1797425"/>
              <a:ext cx="313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246915">
              <a:off x="4904848" y="1797425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648023">
              <a:off x="5081324" y="1821368"/>
              <a:ext cx="28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7" y="2191870"/>
            <a:ext cx="9445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234152" y="3505200"/>
            <a:ext cx="947448" cy="575517"/>
            <a:chOff x="4114800" y="860615"/>
            <a:chExt cx="947448" cy="575517"/>
          </a:xfrm>
        </p:grpSpPr>
        <p:sp>
          <p:nvSpPr>
            <p:cNvPr id="26" name="TextBox 25"/>
            <p:cNvSpPr txBox="1"/>
            <p:nvPr/>
          </p:nvSpPr>
          <p:spPr>
            <a:xfrm rot="10800000">
              <a:off x="4343400" y="1066800"/>
              <a:ext cx="302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¥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14800" y="860615"/>
              <a:ext cx="947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rgbClr val="FFC000"/>
                  </a:solidFill>
                </a:rPr>
                <a:t>177</a:t>
              </a:r>
              <a:r>
                <a:rPr lang="en-US" dirty="0">
                  <a:solidFill>
                    <a:srgbClr val="FFC000"/>
                  </a:solidFill>
                </a:rPr>
                <a:t> Lu</a:t>
              </a:r>
            </a:p>
          </p:txBody>
        </p:sp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7" y="4343400"/>
            <a:ext cx="9445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28"/>
          <p:cNvSpPr/>
          <p:nvPr/>
        </p:nvSpPr>
        <p:spPr>
          <a:xfrm>
            <a:off x="3124200" y="2438400"/>
            <a:ext cx="1295400" cy="1219200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410200" y="2957674"/>
            <a:ext cx="571500" cy="54752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88" name="Straight Arrow Connector 12287"/>
          <p:cNvCxnSpPr/>
          <p:nvPr/>
        </p:nvCxnSpPr>
        <p:spPr>
          <a:xfrm flipH="1">
            <a:off x="3619500" y="2793968"/>
            <a:ext cx="998537" cy="33023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2" name="Straight Arrow Connector 12291"/>
          <p:cNvCxnSpPr/>
          <p:nvPr/>
        </p:nvCxnSpPr>
        <p:spPr>
          <a:xfrm>
            <a:off x="4648200" y="4291816"/>
            <a:ext cx="0" cy="83579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4" name="Straight Arrow Connector 12293"/>
          <p:cNvCxnSpPr/>
          <p:nvPr/>
        </p:nvCxnSpPr>
        <p:spPr>
          <a:xfrm>
            <a:off x="5023054" y="4080718"/>
            <a:ext cx="672896" cy="47335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6" name="Straight Arrow Connector 12295"/>
          <p:cNvCxnSpPr/>
          <p:nvPr/>
        </p:nvCxnSpPr>
        <p:spPr>
          <a:xfrm flipV="1">
            <a:off x="3619500" y="3334870"/>
            <a:ext cx="0" cy="100853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8" name="Straight Arrow Connector 12297"/>
          <p:cNvCxnSpPr/>
          <p:nvPr/>
        </p:nvCxnSpPr>
        <p:spPr>
          <a:xfrm flipV="1">
            <a:off x="3988716" y="4191000"/>
            <a:ext cx="278484" cy="36307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0" name="Straight Arrow Connector 12299"/>
          <p:cNvCxnSpPr/>
          <p:nvPr/>
        </p:nvCxnSpPr>
        <p:spPr>
          <a:xfrm flipV="1">
            <a:off x="4707876" y="3048000"/>
            <a:ext cx="254928" cy="4572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2" name="TextBox 12301"/>
          <p:cNvSpPr txBox="1"/>
          <p:nvPr/>
        </p:nvSpPr>
        <p:spPr>
          <a:xfrm>
            <a:off x="3810000" y="2590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β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67400" y="3471446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β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62600" y="4495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β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2705" y="5161291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β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24200" y="3700046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β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001435" y="4116288"/>
            <a:ext cx="1913965" cy="625733"/>
            <a:chOff x="7001435" y="4116288"/>
            <a:chExt cx="1913965" cy="625733"/>
          </a:xfrm>
        </p:grpSpPr>
        <p:sp>
          <p:nvSpPr>
            <p:cNvPr id="53" name="Rectangle 52"/>
            <p:cNvSpPr/>
            <p:nvPr/>
          </p:nvSpPr>
          <p:spPr>
            <a:xfrm>
              <a:off x="7001435" y="4157246"/>
              <a:ext cx="19139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Small Cell or Unclassified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7001435" y="4116288"/>
              <a:ext cx="246530" cy="390818"/>
              <a:chOff x="7001435" y="4116288"/>
              <a:chExt cx="246530" cy="390818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flipH="1" flipV="1">
                <a:off x="7001435" y="4116288"/>
                <a:ext cx="237565" cy="163706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H="1">
                <a:off x="7010400" y="4343400"/>
                <a:ext cx="237565" cy="163706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>
            <a:off x="3697940" y="5712659"/>
            <a:ext cx="1913965" cy="840541"/>
            <a:chOff x="3697940" y="5712659"/>
            <a:chExt cx="1913965" cy="840541"/>
          </a:xfrm>
        </p:grpSpPr>
        <p:sp>
          <p:nvSpPr>
            <p:cNvPr id="58" name="Rectangle 57"/>
            <p:cNvSpPr/>
            <p:nvPr/>
          </p:nvSpPr>
          <p:spPr>
            <a:xfrm>
              <a:off x="3697940" y="6214646"/>
              <a:ext cx="19139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Neuroendocrine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4648200" y="5712659"/>
              <a:ext cx="1" cy="392306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53035" y="3852446"/>
            <a:ext cx="1913965" cy="654660"/>
            <a:chOff x="753035" y="3852446"/>
            <a:chExt cx="1913965" cy="654660"/>
          </a:xfrm>
        </p:grpSpPr>
        <p:sp>
          <p:nvSpPr>
            <p:cNvPr id="61" name="Rectangle 60"/>
            <p:cNvSpPr/>
            <p:nvPr/>
          </p:nvSpPr>
          <p:spPr>
            <a:xfrm>
              <a:off x="753035" y="3852446"/>
              <a:ext cx="19139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Adenocarcinoma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2057399" y="4267200"/>
              <a:ext cx="609601" cy="239906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PSMA </a:t>
            </a:r>
            <a:r>
              <a:rPr lang="en-US" altLang="en-US" sz="2000" baseline="30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177</a:t>
            </a: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Lutetium</a:t>
            </a:r>
          </a:p>
        </p:txBody>
      </p:sp>
    </p:spTree>
    <p:extLst>
      <p:ext uri="{BB962C8B-B14F-4D97-AF65-F5344CB8AC3E}">
        <p14:creationId xmlns:p14="http://schemas.microsoft.com/office/powerpoint/2010/main" val="103814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29" grpId="0" animBg="1"/>
      <p:bldP spid="12302" grpId="0"/>
      <p:bldP spid="47" grpId="0"/>
      <p:bldP spid="48" grpId="0"/>
      <p:bldP spid="49" grpId="0"/>
      <p:bldP spid="5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177 psma lutetium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371600" y="1295400"/>
            <a:ext cx="2209800" cy="445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PSMA </a:t>
            </a:r>
            <a:r>
              <a:rPr lang="en-US" altLang="en-US" sz="2000" baseline="30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177</a:t>
            </a: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Lutetium</a:t>
            </a:r>
          </a:p>
        </p:txBody>
      </p:sp>
      <p:pic>
        <p:nvPicPr>
          <p:cNvPr id="4" name="Picture 2" descr="Image result for 177 psma lutetium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562600" y="1295400"/>
            <a:ext cx="2209800" cy="445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14478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15000" y="14478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67400" y="609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PSA 71 ng/ml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609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PSA 1160 ng/ml</a:t>
            </a:r>
          </a:p>
        </p:txBody>
      </p:sp>
    </p:spTree>
    <p:extLst>
      <p:ext uri="{BB962C8B-B14F-4D97-AF65-F5344CB8AC3E}">
        <p14:creationId xmlns:p14="http://schemas.microsoft.com/office/powerpoint/2010/main" val="118455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4114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In my opinion … the greatest single advance in </a:t>
            </a:r>
            <a:r>
              <a:rPr lang="en-US" altLang="en-US" sz="2000" dirty="0" err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PCa</a:t>
            </a: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management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52400" y="6096000"/>
            <a:ext cx="876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… has been our ability to clearly visualize the disease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177 PSMA Lutetium and Other </a:t>
            </a:r>
            <a:r>
              <a:rPr lang="en-US" altLang="en-US" sz="20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Radioligands</a:t>
            </a:r>
            <a:endParaRPr lang="en-US" altLang="en-US" sz="2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3400" y="1557338"/>
            <a:ext cx="82296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  <a:defRPr/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An exciting form of therapy that can partly address the heterogeneity of prostate cancer metastases in the advanced cancer setting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  <a:defRPr/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  <a:defRPr/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VISION </a:t>
            </a:r>
            <a:r>
              <a:rPr lang="en-US" altLang="en-US" sz="18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Registrational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Trial  =  800 men globally : Advanced Prostate Cancer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  <a:defRPr/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  <a:defRPr/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Dr. </a:t>
            </a:r>
            <a:r>
              <a:rPr lang="en-US" altLang="en-US" sz="18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Kendi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= PI at Mayo Clinic for VISION Trial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  <a:defRPr/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  <a:defRPr/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PSMA-Actinium-225  =  Actinium-225, an α emitter with a 10 day half-life has therapeutic potential to treat metastatic prostate cancer.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  <a:defRPr/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  <a:defRPr/>
            </a:pPr>
            <a:r>
              <a:rPr lang="en-US" altLang="en-US" sz="18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Xofigo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= radium 223 dichloride contains </a:t>
            </a:r>
            <a:r>
              <a:rPr lang="el-GR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α 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particle-emitting isotope radium-223. The drug forms complexes with the bone mineral hydroxyapatite at areas of increased bone metastases</a:t>
            </a:r>
          </a:p>
        </p:txBody>
      </p:sp>
    </p:spTree>
    <p:extLst>
      <p:ext uri="{BB962C8B-B14F-4D97-AF65-F5344CB8AC3E}">
        <p14:creationId xmlns:p14="http://schemas.microsoft.com/office/powerpoint/2010/main" val="2609040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7467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Heterogeneity of Prostate Cancer Markers</a:t>
            </a:r>
          </a:p>
        </p:txBody>
      </p:sp>
      <p:sp>
        <p:nvSpPr>
          <p:cNvPr id="4" name="Oval 3"/>
          <p:cNvSpPr/>
          <p:nvPr/>
        </p:nvSpPr>
        <p:spPr>
          <a:xfrm>
            <a:off x="3962400" y="2362200"/>
            <a:ext cx="1828800" cy="1752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31025" y="2743200"/>
            <a:ext cx="1913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AR –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PSA - and PSMA  -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6905" y="1371600"/>
            <a:ext cx="2389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Synaptophysin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 +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Chromogranin A +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Neuron Specific Enolase + 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57200" y="2082342"/>
            <a:ext cx="2895600" cy="2184858"/>
            <a:chOff x="381000" y="2463342"/>
            <a:chExt cx="2895600" cy="2184858"/>
          </a:xfrm>
        </p:grpSpPr>
        <p:sp>
          <p:nvSpPr>
            <p:cNvPr id="3" name="Oval 2"/>
            <p:cNvSpPr/>
            <p:nvPr/>
          </p:nvSpPr>
          <p:spPr>
            <a:xfrm>
              <a:off x="1371600" y="2743200"/>
              <a:ext cx="1828800" cy="17526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381000" y="4311650"/>
              <a:ext cx="1066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  <a:latin typeface="Calibri" pitchFamily="34" charset="0"/>
                </a:rPr>
                <a:t>PSA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914400" y="4114800"/>
              <a:ext cx="381001" cy="2286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1846550" y="2463342"/>
              <a:ext cx="911004" cy="382907"/>
              <a:chOff x="1846550" y="2481272"/>
              <a:chExt cx="911004" cy="382907"/>
            </a:xfrm>
          </p:grpSpPr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 rot="20390456">
                <a:off x="1846550" y="2501593"/>
                <a:ext cx="3810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solidFill>
                      <a:schemeClr val="bg1"/>
                    </a:solidFill>
                    <a:latin typeface="Calibri" pitchFamily="34" charset="0"/>
                  </a:rPr>
                  <a:t>P</a:t>
                </a:r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 rot="21016899">
                <a:off x="2000889" y="2481272"/>
                <a:ext cx="3810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solidFill>
                      <a:schemeClr val="bg1"/>
                    </a:solidFill>
                    <a:latin typeface="Calibri" pitchFamily="34" charset="0"/>
                  </a:rPr>
                  <a:t>S</a:t>
                </a:r>
              </a:p>
            </p:txBody>
          </p:sp>
          <p:sp>
            <p:nvSpPr>
              <p:cNvPr id="16" name="Text Box 8"/>
              <p:cNvSpPr txBox="1">
                <a:spLocks noChangeArrowheads="1"/>
              </p:cNvSpPr>
              <p:nvPr/>
            </p:nvSpPr>
            <p:spPr bwMode="auto">
              <a:xfrm rot="124478">
                <a:off x="2152867" y="2484181"/>
                <a:ext cx="3810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solidFill>
                      <a:schemeClr val="bg1"/>
                    </a:solidFill>
                    <a:latin typeface="Calibri" pitchFamily="34" charset="0"/>
                  </a:rPr>
                  <a:t>M</a:t>
                </a:r>
              </a:p>
            </p:txBody>
          </p:sp>
          <p:sp>
            <p:nvSpPr>
              <p:cNvPr id="17" name="Text Box 8"/>
              <p:cNvSpPr txBox="1">
                <a:spLocks noChangeArrowheads="1"/>
              </p:cNvSpPr>
              <p:nvPr/>
            </p:nvSpPr>
            <p:spPr bwMode="auto">
              <a:xfrm rot="920270">
                <a:off x="2376554" y="2527629"/>
                <a:ext cx="3810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solidFill>
                      <a:schemeClr val="bg1"/>
                    </a:solidFill>
                    <a:latin typeface="Calibri" pitchFamily="34" charset="0"/>
                  </a:rPr>
                  <a:t>A</a:t>
                </a:r>
              </a:p>
            </p:txBody>
          </p:sp>
        </p:grp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371600" y="3625850"/>
              <a:ext cx="1066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  <a:latin typeface="Calibri" pitchFamily="34" charset="0"/>
                </a:rPr>
                <a:t>PSA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62635" y="3124200"/>
              <a:ext cx="19139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AR +</a:t>
              </a: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pPr algn="ctr"/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44235" y="2362200"/>
            <a:ext cx="1913965" cy="1752600"/>
            <a:chOff x="6019800" y="2743200"/>
            <a:chExt cx="1913965" cy="1752600"/>
          </a:xfrm>
        </p:grpSpPr>
        <p:sp>
          <p:nvSpPr>
            <p:cNvPr id="5" name="Oval 4"/>
            <p:cNvSpPr/>
            <p:nvPr/>
          </p:nvSpPr>
          <p:spPr>
            <a:xfrm>
              <a:off x="6019800" y="2743200"/>
              <a:ext cx="1828800" cy="1752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19800" y="3429000"/>
              <a:ext cx="19139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Markers  –</a:t>
              </a: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371600" y="4614446"/>
            <a:ext cx="1913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Adenocarcinoma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95165" y="4614446"/>
            <a:ext cx="1913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Neuroendocrine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24600" y="4614446"/>
            <a:ext cx="2294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Small Cell or Unclassified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828800" y="6019800"/>
            <a:ext cx="664733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6200" y="5833646"/>
            <a:ext cx="1913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Aggressiveness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71600" y="5071646"/>
            <a:ext cx="1913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Good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86200" y="5071646"/>
            <a:ext cx="1913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Bad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77000" y="5071646"/>
            <a:ext cx="1913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Ugly</a:t>
            </a:r>
          </a:p>
        </p:txBody>
      </p:sp>
    </p:spTree>
    <p:extLst>
      <p:ext uri="{BB962C8B-B14F-4D97-AF65-F5344CB8AC3E}">
        <p14:creationId xmlns:p14="http://schemas.microsoft.com/office/powerpoint/2010/main" val="21963290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457507" y="1295400"/>
            <a:ext cx="3006675" cy="2514600"/>
          </a:xfrm>
          <a:prstGeom prst="rect">
            <a:avLst/>
          </a:prstGeom>
          <a:noFill/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86200" y="2970768"/>
            <a:ext cx="1181100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4800" y="2547322"/>
            <a:ext cx="1371600" cy="2710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457507" y="4775054"/>
            <a:ext cx="6238693" cy="1713614"/>
            <a:chOff x="878958" y="2514600"/>
            <a:chExt cx="7188535" cy="2323214"/>
          </a:xfrm>
        </p:grpSpPr>
        <p:grpSp>
          <p:nvGrpSpPr>
            <p:cNvPr id="8" name="Group 7"/>
            <p:cNvGrpSpPr/>
            <p:nvPr/>
          </p:nvGrpSpPr>
          <p:grpSpPr>
            <a:xfrm>
              <a:off x="878958" y="2514600"/>
              <a:ext cx="3464442" cy="2131471"/>
              <a:chOff x="878958" y="2629786"/>
              <a:chExt cx="3118884" cy="1920949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43" t="30210" r="12330" b="22225"/>
              <a:stretch/>
            </p:blipFill>
            <p:spPr bwMode="auto">
              <a:xfrm>
                <a:off x="878958" y="2629786"/>
                <a:ext cx="3118884" cy="1920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3"/>
              <p:cNvSpPr/>
              <p:nvPr/>
            </p:nvSpPr>
            <p:spPr>
              <a:xfrm>
                <a:off x="2057400" y="4114800"/>
                <a:ext cx="152400" cy="762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343400" y="2590800"/>
              <a:ext cx="3724093" cy="2247014"/>
              <a:chOff x="4790893" y="2629786"/>
              <a:chExt cx="3276600" cy="1852171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77" t="33612" r="19113" b="31650"/>
              <a:stretch/>
            </p:blipFill>
            <p:spPr bwMode="auto">
              <a:xfrm>
                <a:off x="5025656" y="2629786"/>
                <a:ext cx="3033823" cy="1694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1651023">
                <a:off x="4790893" y="4104103"/>
                <a:ext cx="7620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20762478">
                <a:off x="7305493" y="4253357"/>
                <a:ext cx="7620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88544" y="1294368"/>
            <a:ext cx="6031456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962400" y="3275568"/>
            <a:ext cx="990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0"/>
          </p:cNvCxnSpPr>
          <p:nvPr/>
        </p:nvCxnSpPr>
        <p:spPr>
          <a:xfrm>
            <a:off x="2960844" y="4050268"/>
            <a:ext cx="1" cy="7247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172199" y="4050268"/>
            <a:ext cx="1" cy="7247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53000" y="64124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11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- choline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52600" y="64124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Ga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68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- PSMA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924300" y="2924314"/>
            <a:ext cx="9525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Post </a:t>
            </a:r>
            <a:r>
              <a:rPr lang="en-US" altLang="en-US" sz="16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Tx</a:t>
            </a:r>
            <a:endParaRPr lang="en-US" alt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057400" y="4189968"/>
            <a:ext cx="9525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Post </a:t>
            </a:r>
            <a:r>
              <a:rPr lang="en-US" altLang="en-US" sz="16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Tx</a:t>
            </a:r>
            <a:endParaRPr lang="en-US" alt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6134100" y="4189968"/>
            <a:ext cx="9525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Post </a:t>
            </a:r>
            <a:r>
              <a:rPr lang="en-US" altLang="en-US" sz="16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Tx</a:t>
            </a:r>
            <a:endParaRPr lang="en-US" alt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6200" y="2479814"/>
            <a:ext cx="1905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Pre-treatment</a:t>
            </a:r>
            <a:endParaRPr lang="en-US" alt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52600" y="9133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Ga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68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- PSMA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76800" y="9133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11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- choline 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7467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PSMA </a:t>
            </a:r>
            <a:r>
              <a:rPr lang="en-US" altLang="en-US" sz="2000" baseline="30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177</a:t>
            </a: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Lutetium Failure</a:t>
            </a:r>
          </a:p>
        </p:txBody>
      </p:sp>
    </p:spTree>
    <p:extLst>
      <p:ext uri="{BB962C8B-B14F-4D97-AF65-F5344CB8AC3E}">
        <p14:creationId xmlns:p14="http://schemas.microsoft.com/office/powerpoint/2010/main" val="1319163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t="41860" r="30014" b="25582"/>
          <a:stretch/>
        </p:blipFill>
        <p:spPr bwMode="auto">
          <a:xfrm>
            <a:off x="5380200" y="3828851"/>
            <a:ext cx="2239800" cy="188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46" t="43130" r="38049" b="22822"/>
          <a:stretch/>
        </p:blipFill>
        <p:spPr bwMode="auto">
          <a:xfrm>
            <a:off x="1447800" y="3752652"/>
            <a:ext cx="2109601" cy="186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7" t="45349" r="31032" b="22529"/>
          <a:stretch/>
        </p:blipFill>
        <p:spPr bwMode="auto">
          <a:xfrm>
            <a:off x="1470836" y="1928913"/>
            <a:ext cx="2086565" cy="177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4" t="41243" r="31178" b="25036"/>
          <a:stretch/>
        </p:blipFill>
        <p:spPr bwMode="auto">
          <a:xfrm>
            <a:off x="5380200" y="1849238"/>
            <a:ext cx="2163600" cy="19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7467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PSMA </a:t>
            </a:r>
            <a:r>
              <a:rPr lang="en-US" altLang="en-US" sz="2000" baseline="30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177</a:t>
            </a: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Lutetium Failure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13070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Ga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68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- PSMA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13070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11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- choline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295400" y="1905000"/>
            <a:ext cx="6400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71600" y="5638800"/>
            <a:ext cx="6400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1752600"/>
            <a:ext cx="0" cy="3886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96640" y="1828800"/>
            <a:ext cx="0" cy="3886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0" y="1828800"/>
            <a:ext cx="0" cy="3886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43800" y="1828800"/>
            <a:ext cx="0" cy="3886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143000" y="6034087"/>
            <a:ext cx="678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 2.1 ng/mL </a:t>
            </a:r>
          </a:p>
        </p:txBody>
      </p:sp>
      <p:sp>
        <p:nvSpPr>
          <p:cNvPr id="2" name="Oval 1"/>
          <p:cNvSpPr/>
          <p:nvPr/>
        </p:nvSpPr>
        <p:spPr>
          <a:xfrm>
            <a:off x="2209800" y="2057400"/>
            <a:ext cx="457200" cy="4572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09800" y="3962400"/>
            <a:ext cx="457200" cy="4572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72200" y="2057400"/>
            <a:ext cx="457200" cy="4572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72200" y="3962400"/>
            <a:ext cx="457200" cy="4572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551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457200" y="2819400"/>
            <a:ext cx="83058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Have revolutionized our understanding of prostate cancer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Have facilitated earlier and more definitive treatment of relapsing cancer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Have fostered more rational and optimal use of current therapies 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Have empowered patients to take a role in their own care</a:t>
            </a:r>
          </a:p>
        </p:txBody>
      </p:sp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457200" y="457200"/>
            <a:ext cx="792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In Summary</a:t>
            </a:r>
          </a:p>
        </p:txBody>
      </p:sp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457200" y="2117725"/>
            <a:ext cx="792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Improvements in Imaging …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457200" y="457200"/>
            <a:ext cx="792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My Predictions of the Future</a:t>
            </a:r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533400" y="1371600"/>
            <a:ext cx="7696200" cy="45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More clinical trials to assess</a:t>
            </a:r>
          </a:p>
          <a:p>
            <a:pPr lvl="1"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image-guided treatment outcomes </a:t>
            </a:r>
          </a:p>
          <a:p>
            <a:pPr lvl="1"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image based predictors of favorable response</a:t>
            </a:r>
          </a:p>
          <a:p>
            <a:pPr lvl="1"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pros and cons of imaging technologies</a:t>
            </a:r>
          </a:p>
          <a:p>
            <a:pPr lvl="1"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use of radionuclide therapy for treatment of metastatic prostate cancer (i.e., early versus late treatment?</a:t>
            </a:r>
          </a:p>
          <a:p>
            <a:pPr lvl="1"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imaging for expedited drug testing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177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Lutetium PSMA, 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177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Lutetium </a:t>
            </a:r>
            <a:r>
              <a:rPr lang="en-US" altLang="en-US" sz="18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Dotatate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225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Actinium, </a:t>
            </a:r>
            <a:r>
              <a:rPr lang="en-US" altLang="en-US" sz="1800" baseline="30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90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Yttrium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Will likely economize and improve management of advanced cancer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YOU</a:t>
            </a: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will need to be proactive and fight for insurance coverage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The future is very exciting and promising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32B3C8D-CEF6-42BF-899F-6F475540F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792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Kwon.eugene@mayo.edu</a:t>
            </a:r>
          </a:p>
        </p:txBody>
      </p:sp>
    </p:spTree>
    <p:extLst>
      <p:ext uri="{BB962C8B-B14F-4D97-AF65-F5344CB8AC3E}">
        <p14:creationId xmlns:p14="http://schemas.microsoft.com/office/powerpoint/2010/main" val="26369449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22897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647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Last Words </a:t>
            </a:r>
          </a:p>
        </p:txBody>
      </p:sp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1447800" y="6172200"/>
            <a:ext cx="632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</a:rPr>
              <a:t>Owning a Stradivarius Doesn’t Make You an Itzhak Perlman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Thanks To</a:t>
            </a:r>
          </a:p>
        </p:txBody>
      </p:sp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914400" y="1143000"/>
            <a:ext cx="77724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3038" defTabSz="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1688" indent="-285750" defTabSz="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4588" indent="-228600" defTabSz="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PET Group: Drs. Lowe, Nathan, Hung,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Goenka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Johnson, Jacobson,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DeGrado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Minimal Invasive Group: Drs.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Mynderse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Caldstrom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Atwell,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Woodrum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Morris,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Karup</a:t>
            </a: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MRI Group: Drs. King, Kawashima,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Froemming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Kim, Takahashi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Salvage Surgeon: Dr. Karnes,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Tollefson</a:t>
            </a: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FFFFCC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Radiation Oncology: Drs. Olivier, Park, Davis,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Stish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Choo</a:t>
            </a: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Thoracic Surgery: Dr.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Cassivi</a:t>
            </a: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Medical Oncology: Drs.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Hugec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Siddiqui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Immunotherapy Group: Drs. Kwon,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Dronca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66FF99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Nurse Specialists: Jamie Olson, Christine Van-Dyke</a:t>
            </a: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Physician Assistants: Carrie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Schuer</a:t>
            </a: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, Madison Roberts, Amy </a:t>
            </a:r>
            <a:r>
              <a:rPr lang="en-US" altLang="en-US" sz="14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Lagvine</a:t>
            </a: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endParaRPr lang="en-US" altLang="en-US" sz="1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7F7F7F"/>
              </a:buClr>
            </a:pPr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Agencies: FDA, NIH, NCI, DOD, CMS, PCRI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4114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The End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Image-Guided Advanced Prostate Cancer Clinic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609600" y="3575050"/>
            <a:ext cx="8001000" cy="243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4000 to 5000 patients / year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87% of patients from out-of-state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All patients have failed [1-8] prior therapies for prostate cancer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All seek best understanding of their disease and best plan for treatment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endParaRPr lang="en-US" altLang="en-US" sz="18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MRI and [</a:t>
            </a:r>
            <a:r>
              <a:rPr lang="en-US" altLang="en-US" sz="1800" baseline="30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11</a:t>
            </a: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C] - Choline PET serve as vital technologies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524000" y="1981200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Calibri" pitchFamily="34" charset="0"/>
              </a:rPr>
              <a:t>Prostate Cancer Relapse After Failed Primary Therapy Affects ~ 100,000 Men Annually</a:t>
            </a: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1143000" y="1600200"/>
            <a:ext cx="7010400" cy="152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5301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7564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8202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080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1"/>
          <p:cNvSpPr txBox="1">
            <a:spLocks noChangeArrowheads="1"/>
          </p:cNvSpPr>
          <p:nvPr/>
        </p:nvSpPr>
        <p:spPr bwMode="auto">
          <a:xfrm>
            <a:off x="304800" y="3048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How to Keep Prostate Cancer from Killing You ?                     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71600" y="2955925"/>
            <a:ext cx="640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Visit Your Radiologist !</a:t>
            </a:r>
          </a:p>
        </p:txBody>
      </p:sp>
    </p:spTree>
    <p:extLst>
      <p:ext uri="{BB962C8B-B14F-4D97-AF65-F5344CB8AC3E}">
        <p14:creationId xmlns:p14="http://schemas.microsoft.com/office/powerpoint/2010/main" val="42605935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18953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506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Lymph Node Lung Relapse</a:t>
            </a:r>
            <a:endParaRPr lang="en-US" altLang="en-US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29688" r="18520" b="28049"/>
          <a:stretch>
            <a:fillRect/>
          </a:stretch>
        </p:blipFill>
        <p:spPr bwMode="auto">
          <a:xfrm>
            <a:off x="3330575" y="2609850"/>
            <a:ext cx="268922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 r="27663" b="4688"/>
          <a:stretch>
            <a:fillRect/>
          </a:stretch>
        </p:blipFill>
        <p:spPr bwMode="auto">
          <a:xfrm>
            <a:off x="6427788" y="1676400"/>
            <a:ext cx="2030412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0" r="27168" b="4688"/>
          <a:stretch>
            <a:fillRect/>
          </a:stretch>
        </p:blipFill>
        <p:spPr bwMode="auto">
          <a:xfrm>
            <a:off x="685800" y="1676400"/>
            <a:ext cx="2209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1295400" y="1219200"/>
            <a:ext cx="655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10.2 ng/mL </a:t>
            </a:r>
            <a:r>
              <a:rPr lang="en-US" altLang="en-US" sz="16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Pulmonary Hilar Lymph Node Met</a:t>
            </a: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2667000" y="1981200"/>
            <a:ext cx="10668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1447800"/>
            <a:ext cx="1096963" cy="669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7" name="Oval 14"/>
          <p:cNvSpPr>
            <a:spLocks noChangeArrowheads="1"/>
          </p:cNvSpPr>
          <p:nvPr/>
        </p:nvSpPr>
        <p:spPr bwMode="auto">
          <a:xfrm>
            <a:off x="3978275" y="3322638"/>
            <a:ext cx="685800" cy="6477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9" name="Straight Connector 18"/>
          <p:cNvCxnSpPr>
            <a:endCxn id="27657" idx="2"/>
          </p:cNvCxnSpPr>
          <p:nvPr/>
        </p:nvCxnSpPr>
        <p:spPr>
          <a:xfrm>
            <a:off x="1790700" y="3322638"/>
            <a:ext cx="2187575" cy="32385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453417">
            <a:off x="2940050" y="4232275"/>
            <a:ext cx="1041400" cy="4365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 rot="20199894">
            <a:off x="5121275" y="4402138"/>
            <a:ext cx="1041400" cy="4365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61" name="Oval 16"/>
          <p:cNvSpPr>
            <a:spLocks noChangeArrowheads="1"/>
          </p:cNvSpPr>
          <p:nvPr/>
        </p:nvSpPr>
        <p:spPr bwMode="auto">
          <a:xfrm>
            <a:off x="1533525" y="1857375"/>
            <a:ext cx="409575" cy="209550"/>
          </a:xfrm>
          <a:prstGeom prst="ellipse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7662" name="Oval 17"/>
          <p:cNvSpPr>
            <a:spLocks noChangeArrowheads="1"/>
          </p:cNvSpPr>
          <p:nvPr/>
        </p:nvSpPr>
        <p:spPr bwMode="auto">
          <a:xfrm>
            <a:off x="7277100" y="1828800"/>
            <a:ext cx="180975" cy="209550"/>
          </a:xfrm>
          <a:prstGeom prst="ellipse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80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6563" b="18750"/>
          <a:stretch>
            <a:fillRect/>
          </a:stretch>
        </p:blipFill>
        <p:spPr bwMode="auto">
          <a:xfrm>
            <a:off x="685800" y="1752600"/>
            <a:ext cx="29543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676400" y="1695450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4724400" y="2057400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3962400" y="2286000"/>
            <a:ext cx="152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9704" name="Oval 13"/>
          <p:cNvSpPr>
            <a:spLocks noChangeArrowheads="1"/>
          </p:cNvSpPr>
          <p:nvPr/>
        </p:nvSpPr>
        <p:spPr bwMode="auto">
          <a:xfrm>
            <a:off x="1990725" y="1809750"/>
            <a:ext cx="457200" cy="4572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9705" name="Rectangle 14"/>
          <p:cNvSpPr>
            <a:spLocks noChangeArrowheads="1"/>
          </p:cNvSpPr>
          <p:nvPr/>
        </p:nvSpPr>
        <p:spPr bwMode="auto">
          <a:xfrm>
            <a:off x="3505200" y="1981200"/>
            <a:ext cx="3048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9707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Lung Relapse</a:t>
            </a:r>
          </a:p>
        </p:txBody>
      </p:sp>
      <p:sp>
        <p:nvSpPr>
          <p:cNvPr id="29708" name="TextBox 5"/>
          <p:cNvSpPr txBox="1">
            <a:spLocks noChangeArrowheads="1"/>
          </p:cNvSpPr>
          <p:nvPr/>
        </p:nvSpPr>
        <p:spPr bwMode="auto">
          <a:xfrm>
            <a:off x="1524000" y="1309688"/>
            <a:ext cx="6057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31.2 ng/mL</a:t>
            </a:r>
            <a:endParaRPr lang="en-US" altLang="en-US" sz="18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9709" name="TextBox 1"/>
          <p:cNvSpPr txBox="1">
            <a:spLocks noChangeArrowheads="1"/>
          </p:cNvSpPr>
          <p:nvPr/>
        </p:nvSpPr>
        <p:spPr bwMode="auto">
          <a:xfrm>
            <a:off x="3200400" y="403860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cs typeface="Arial" charset="0"/>
              </a:rPr>
              <a:t>Treated with Surgery</a:t>
            </a:r>
          </a:p>
        </p:txBody>
      </p:sp>
      <p:sp>
        <p:nvSpPr>
          <p:cNvPr id="29711" name="Line 22"/>
          <p:cNvSpPr>
            <a:spLocks noChangeShapeType="1"/>
          </p:cNvSpPr>
          <p:nvPr/>
        </p:nvSpPr>
        <p:spPr bwMode="auto">
          <a:xfrm>
            <a:off x="2286000" y="3276600"/>
            <a:ext cx="41910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486400" y="1676400"/>
            <a:ext cx="3276600" cy="4876800"/>
            <a:chOff x="5486400" y="1676400"/>
            <a:chExt cx="3276600" cy="4876800"/>
          </a:xfrm>
        </p:grpSpPr>
        <p:pic>
          <p:nvPicPr>
            <p:cNvPr id="2969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r="28125" b="20313"/>
            <a:stretch>
              <a:fillRect/>
            </a:stretch>
          </p:blipFill>
          <p:spPr bwMode="auto">
            <a:xfrm>
              <a:off x="5562600" y="1676400"/>
              <a:ext cx="2868613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Rectangle 8"/>
            <p:cNvSpPr>
              <a:spLocks noChangeArrowheads="1"/>
            </p:cNvSpPr>
            <p:nvPr/>
          </p:nvSpPr>
          <p:spPr bwMode="auto">
            <a:xfrm>
              <a:off x="7696200" y="1905000"/>
              <a:ext cx="152400" cy="533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29706" name="Rectangle 15"/>
            <p:cNvSpPr>
              <a:spLocks noChangeArrowheads="1"/>
            </p:cNvSpPr>
            <p:nvPr/>
          </p:nvSpPr>
          <p:spPr bwMode="auto">
            <a:xfrm>
              <a:off x="5486400" y="1752600"/>
              <a:ext cx="10668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29710" name="Oval 14"/>
            <p:cNvSpPr>
              <a:spLocks noChangeArrowheads="1"/>
            </p:cNvSpPr>
            <p:nvPr/>
          </p:nvSpPr>
          <p:spPr bwMode="auto">
            <a:xfrm>
              <a:off x="6477000" y="2895600"/>
              <a:ext cx="685800" cy="6477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29712" name="Oval 23"/>
            <p:cNvSpPr>
              <a:spLocks noChangeArrowheads="1"/>
            </p:cNvSpPr>
            <p:nvPr/>
          </p:nvSpPr>
          <p:spPr bwMode="auto">
            <a:xfrm>
              <a:off x="6819900" y="1752600"/>
              <a:ext cx="457200" cy="45720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29713" name="Oval 25"/>
            <p:cNvSpPr>
              <a:spLocks noChangeArrowheads="1"/>
            </p:cNvSpPr>
            <p:nvPr/>
          </p:nvSpPr>
          <p:spPr bwMode="auto">
            <a:xfrm>
              <a:off x="8305800" y="17526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sp>
        <p:nvSpPr>
          <p:cNvPr id="29714" name="Oval 20"/>
          <p:cNvSpPr>
            <a:spLocks noChangeArrowheads="1"/>
          </p:cNvSpPr>
          <p:nvPr/>
        </p:nvSpPr>
        <p:spPr bwMode="auto">
          <a:xfrm>
            <a:off x="609600" y="2362200"/>
            <a:ext cx="152400" cy="1524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628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7"/>
          <p:cNvSpPr>
            <a:spLocks noChangeArrowheads="1"/>
          </p:cNvSpPr>
          <p:nvPr/>
        </p:nvSpPr>
        <p:spPr bwMode="auto">
          <a:xfrm>
            <a:off x="4743450" y="2190750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19812" name="Rectangle 8"/>
          <p:cNvSpPr>
            <a:spLocks noChangeArrowheads="1"/>
          </p:cNvSpPr>
          <p:nvPr/>
        </p:nvSpPr>
        <p:spPr bwMode="auto">
          <a:xfrm>
            <a:off x="533400" y="2133600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pic>
        <p:nvPicPr>
          <p:cNvPr id="1198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20313" b="12012"/>
          <a:stretch>
            <a:fillRect/>
          </a:stretch>
        </p:blipFill>
        <p:spPr bwMode="auto">
          <a:xfrm>
            <a:off x="957263" y="1752600"/>
            <a:ext cx="28527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Oval 9"/>
          <p:cNvSpPr>
            <a:spLocks noChangeArrowheads="1"/>
          </p:cNvSpPr>
          <p:nvPr/>
        </p:nvSpPr>
        <p:spPr bwMode="auto">
          <a:xfrm>
            <a:off x="1981200" y="1828800"/>
            <a:ext cx="457200" cy="4572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19815" name="Rectangle 5"/>
          <p:cNvSpPr>
            <a:spLocks noChangeArrowheads="1"/>
          </p:cNvSpPr>
          <p:nvPr/>
        </p:nvSpPr>
        <p:spPr bwMode="auto">
          <a:xfrm>
            <a:off x="3352800" y="1981200"/>
            <a:ext cx="6858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10200" y="1752600"/>
            <a:ext cx="3352800" cy="4724400"/>
            <a:chOff x="5410200" y="1752600"/>
            <a:chExt cx="3352800" cy="4724400"/>
          </a:xfrm>
        </p:grpSpPr>
        <p:sp>
          <p:nvSpPr>
            <p:cNvPr id="119810" name="Rectangle 6"/>
            <p:cNvSpPr>
              <a:spLocks noChangeArrowheads="1"/>
            </p:cNvSpPr>
            <p:nvPr/>
          </p:nvSpPr>
          <p:spPr bwMode="auto">
            <a:xfrm>
              <a:off x="7543800" y="2362200"/>
              <a:ext cx="685800" cy="685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pic>
          <p:nvPicPr>
            <p:cNvPr id="11981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 b="12500"/>
            <a:stretch>
              <a:fillRect/>
            </a:stretch>
          </p:blipFill>
          <p:spPr bwMode="auto">
            <a:xfrm>
              <a:off x="5421313" y="1752600"/>
              <a:ext cx="3036887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7" name="Rectangle 12"/>
            <p:cNvSpPr>
              <a:spLocks noChangeArrowheads="1"/>
            </p:cNvSpPr>
            <p:nvPr/>
          </p:nvSpPr>
          <p:spPr bwMode="auto">
            <a:xfrm>
              <a:off x="5410200" y="1828800"/>
              <a:ext cx="10668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119818" name="Rectangle 5"/>
            <p:cNvSpPr>
              <a:spLocks noChangeArrowheads="1"/>
            </p:cNvSpPr>
            <p:nvPr/>
          </p:nvSpPr>
          <p:spPr bwMode="auto">
            <a:xfrm>
              <a:off x="8077200" y="1981200"/>
              <a:ext cx="685800" cy="685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119819" name="Oval 14"/>
            <p:cNvSpPr>
              <a:spLocks noChangeArrowheads="1"/>
            </p:cNvSpPr>
            <p:nvPr/>
          </p:nvSpPr>
          <p:spPr bwMode="auto">
            <a:xfrm>
              <a:off x="6667500" y="1828800"/>
              <a:ext cx="457200" cy="45720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119820" name="Oval 14"/>
            <p:cNvSpPr>
              <a:spLocks noChangeArrowheads="1"/>
            </p:cNvSpPr>
            <p:nvPr/>
          </p:nvSpPr>
          <p:spPr bwMode="auto">
            <a:xfrm>
              <a:off x="6477000" y="2895600"/>
              <a:ext cx="685800" cy="647700"/>
            </a:xfrm>
            <a:prstGeom prst="ellips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sp>
        <p:nvSpPr>
          <p:cNvPr id="119821" name="Line 16"/>
          <p:cNvSpPr>
            <a:spLocks noChangeShapeType="1"/>
          </p:cNvSpPr>
          <p:nvPr/>
        </p:nvSpPr>
        <p:spPr bwMode="auto">
          <a:xfrm>
            <a:off x="2286000" y="3276600"/>
            <a:ext cx="41910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2" name="TextBox 5"/>
          <p:cNvSpPr txBox="1">
            <a:spLocks noChangeArrowheads="1"/>
          </p:cNvSpPr>
          <p:nvPr/>
        </p:nvSpPr>
        <p:spPr bwMode="auto">
          <a:xfrm>
            <a:off x="1562100" y="1309688"/>
            <a:ext cx="6057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 0.43 ng/mL</a:t>
            </a:r>
          </a:p>
        </p:txBody>
      </p:sp>
      <p:sp>
        <p:nvSpPr>
          <p:cNvPr id="119823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Right Pulmonary Met</a:t>
            </a:r>
          </a:p>
        </p:txBody>
      </p:sp>
      <p:sp>
        <p:nvSpPr>
          <p:cNvPr id="119824" name="Oval 19"/>
          <p:cNvSpPr>
            <a:spLocks noChangeArrowheads="1"/>
          </p:cNvSpPr>
          <p:nvPr/>
        </p:nvSpPr>
        <p:spPr bwMode="auto">
          <a:xfrm>
            <a:off x="685800" y="1676400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19826" name="TextBox 1"/>
          <p:cNvSpPr txBox="1">
            <a:spLocks noChangeArrowheads="1"/>
          </p:cNvSpPr>
          <p:nvPr/>
        </p:nvSpPr>
        <p:spPr bwMode="auto">
          <a:xfrm>
            <a:off x="3200400" y="373380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itchFamily="34" charset="0"/>
                <a:cs typeface="Arial" charset="0"/>
              </a:rPr>
              <a:t>1m later</a:t>
            </a:r>
            <a:r>
              <a:rPr lang="en-US" altLang="en-US" sz="16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70538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0" y="990600"/>
            <a:ext cx="3276600" cy="4876800"/>
            <a:chOff x="3048000" y="990600"/>
            <a:chExt cx="3276600" cy="4876800"/>
          </a:xfrm>
        </p:grpSpPr>
        <p:pic>
          <p:nvPicPr>
            <p:cNvPr id="1464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7" r="19375"/>
            <a:stretch/>
          </p:blipFill>
          <p:spPr bwMode="auto">
            <a:xfrm>
              <a:off x="3093720" y="990600"/>
              <a:ext cx="2971800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181600" y="1143000"/>
              <a:ext cx="1143000" cy="685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3048000" y="19812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063240" y="5638800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429000" y="5638800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352800" y="5646420"/>
              <a:ext cx="76200" cy="1143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284220" y="5654040"/>
              <a:ext cx="76200" cy="1143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381500" y="1219200"/>
              <a:ext cx="76200" cy="76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533900" y="1219200"/>
              <a:ext cx="76200" cy="76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533900" y="1280160"/>
              <a:ext cx="76200" cy="76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04360" y="1280160"/>
              <a:ext cx="76200" cy="76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01540" y="561594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701540" y="565404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648200" y="563880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572000" y="566928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563880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617720" y="568452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366260" y="569214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373880" y="560070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373880" y="561594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526280" y="567690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617720" y="560832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533900" y="5608320"/>
              <a:ext cx="76200" cy="76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641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09600" y="2979738"/>
            <a:ext cx="8001000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[</a:t>
            </a:r>
            <a:r>
              <a:rPr lang="en-US" altLang="en-US" sz="1800" baseline="30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11</a:t>
            </a: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C] - choline approved by FDA (Mayo Clinic) September 2012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[</a:t>
            </a:r>
            <a:r>
              <a:rPr lang="en-US" altLang="en-US" sz="1800" baseline="30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11</a:t>
            </a: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C] - choline is produced on Mayo Campus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Approved for evaluation of prostate cancer treatment failure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2.0 ng/mL 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3000 scans / year : ~ 15,000 scans as of 2017</a:t>
            </a:r>
          </a:p>
        </p:txBody>
      </p:sp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MRI and [</a:t>
            </a:r>
            <a:r>
              <a:rPr lang="en-US" altLang="en-US" sz="2000" baseline="30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11</a:t>
            </a: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C] - Choline PET at Mayo</a:t>
            </a:r>
          </a:p>
        </p:txBody>
      </p:sp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609600" y="1506538"/>
            <a:ext cx="80010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Dedicated prostate MRI or Abdominal Pelvic MRI</a:t>
            </a:r>
          </a:p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4000 scans / year: ~ 10,000 scans between 2012 - 2017</a:t>
            </a:r>
          </a:p>
        </p:txBody>
      </p:sp>
      <p:sp>
        <p:nvSpPr>
          <p:cNvPr id="10245" name="Text Box 2"/>
          <p:cNvSpPr txBox="1">
            <a:spLocks noChangeArrowheads="1"/>
          </p:cNvSpPr>
          <p:nvPr/>
        </p:nvSpPr>
        <p:spPr bwMode="auto">
          <a:xfrm>
            <a:off x="609600" y="6034088"/>
            <a:ext cx="800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Mantra = Imaging is not Everything. It is the Only Thing !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15495" r="29289" b="6749"/>
          <a:stretch>
            <a:fillRect/>
          </a:stretch>
        </p:blipFill>
        <p:spPr bwMode="auto">
          <a:xfrm>
            <a:off x="6096000" y="2209800"/>
            <a:ext cx="24384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9" t="171" r="28279" b="12726"/>
          <a:stretch>
            <a:fillRect/>
          </a:stretch>
        </p:blipFill>
        <p:spPr bwMode="auto">
          <a:xfrm>
            <a:off x="717550" y="1752600"/>
            <a:ext cx="225425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34744" r="21875" b="25540"/>
          <a:stretch>
            <a:fillRect/>
          </a:stretch>
        </p:blipFill>
        <p:spPr bwMode="auto">
          <a:xfrm>
            <a:off x="3124200" y="2133600"/>
            <a:ext cx="28225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9" t="35143" r="18437" b="25484"/>
          <a:stretch>
            <a:fillRect/>
          </a:stretch>
        </p:blipFill>
        <p:spPr bwMode="auto">
          <a:xfrm>
            <a:off x="3048000" y="4343400"/>
            <a:ext cx="30003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8" name="Rectangle 16"/>
          <p:cNvSpPr>
            <a:spLocks noChangeArrowheads="1"/>
          </p:cNvSpPr>
          <p:nvPr/>
        </p:nvSpPr>
        <p:spPr bwMode="auto">
          <a:xfrm rot="-1943860">
            <a:off x="5226050" y="3873500"/>
            <a:ext cx="990600" cy="449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36199" name="Rectangle 16"/>
          <p:cNvSpPr>
            <a:spLocks noChangeArrowheads="1"/>
          </p:cNvSpPr>
          <p:nvPr/>
        </p:nvSpPr>
        <p:spPr bwMode="auto">
          <a:xfrm rot="-1943860">
            <a:off x="5148263" y="6102350"/>
            <a:ext cx="990600" cy="449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36200" name="Rectangle 16"/>
          <p:cNvSpPr>
            <a:spLocks noChangeArrowheads="1"/>
          </p:cNvSpPr>
          <p:nvPr/>
        </p:nvSpPr>
        <p:spPr bwMode="auto">
          <a:xfrm rot="1126009">
            <a:off x="2941638" y="3822700"/>
            <a:ext cx="990600" cy="449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36201" name="Rectangle 16"/>
          <p:cNvSpPr>
            <a:spLocks noChangeArrowheads="1"/>
          </p:cNvSpPr>
          <p:nvPr/>
        </p:nvSpPr>
        <p:spPr bwMode="auto">
          <a:xfrm rot="1126009">
            <a:off x="3017838" y="6184900"/>
            <a:ext cx="990600" cy="449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36202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Hormone-Refractory CaP</a:t>
            </a:r>
          </a:p>
        </p:txBody>
      </p:sp>
      <p:sp>
        <p:nvSpPr>
          <p:cNvPr id="136203" name="TextBox 5"/>
          <p:cNvSpPr txBox="1">
            <a:spLocks noChangeArrowheads="1"/>
          </p:cNvSpPr>
          <p:nvPr/>
        </p:nvSpPr>
        <p:spPr bwMode="auto">
          <a:xfrm>
            <a:off x="1524000" y="1309688"/>
            <a:ext cx="6057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0.11 ng/mL </a:t>
            </a:r>
            <a:r>
              <a:rPr lang="en-US" altLang="en-US" sz="18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 </a:t>
            </a:r>
            <a:r>
              <a:rPr lang="en-US" altLang="en-US" sz="1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Sept 2014</a:t>
            </a:r>
            <a:r>
              <a:rPr lang="en-US" altLang="en-US" sz="18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136204" name="Oval 17"/>
          <p:cNvSpPr>
            <a:spLocks noChangeArrowheads="1"/>
          </p:cNvSpPr>
          <p:nvPr/>
        </p:nvSpPr>
        <p:spPr bwMode="auto">
          <a:xfrm>
            <a:off x="1524000" y="2000250"/>
            <a:ext cx="381000" cy="20955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36205" name="Oval 18"/>
          <p:cNvSpPr>
            <a:spLocks noChangeArrowheads="1"/>
          </p:cNvSpPr>
          <p:nvPr/>
        </p:nvSpPr>
        <p:spPr bwMode="auto">
          <a:xfrm>
            <a:off x="3505200" y="3124200"/>
            <a:ext cx="762000" cy="76200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36206" name="Oval 19"/>
          <p:cNvSpPr>
            <a:spLocks noChangeArrowheads="1"/>
          </p:cNvSpPr>
          <p:nvPr/>
        </p:nvSpPr>
        <p:spPr bwMode="auto">
          <a:xfrm>
            <a:off x="4343400" y="5029200"/>
            <a:ext cx="533400" cy="53340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36207" name="Line 20"/>
          <p:cNvSpPr>
            <a:spLocks noChangeShapeType="1"/>
          </p:cNvSpPr>
          <p:nvPr/>
        </p:nvSpPr>
        <p:spPr bwMode="auto">
          <a:xfrm flipV="1">
            <a:off x="1981200" y="3581400"/>
            <a:ext cx="1524000" cy="762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8" name="Line 21"/>
          <p:cNvSpPr>
            <a:spLocks noChangeShapeType="1"/>
          </p:cNvSpPr>
          <p:nvPr/>
        </p:nvSpPr>
        <p:spPr bwMode="auto">
          <a:xfrm>
            <a:off x="4876800" y="5257800"/>
            <a:ext cx="2286000" cy="762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900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19692" y="1219200"/>
            <a:ext cx="5466908" cy="4443522"/>
            <a:chOff x="1467292" y="1219200"/>
            <a:chExt cx="5466908" cy="4443522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6" t="7919" r="23429" b="6378"/>
            <a:stretch/>
          </p:blipFill>
          <p:spPr bwMode="auto">
            <a:xfrm>
              <a:off x="1467292" y="1371600"/>
              <a:ext cx="2571308" cy="429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6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3000" contras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8" r="25908" b="15778"/>
            <a:stretch/>
          </p:blipFill>
          <p:spPr bwMode="auto">
            <a:xfrm>
              <a:off x="4267200" y="1219200"/>
              <a:ext cx="2599660" cy="444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5486400" y="1447800"/>
              <a:ext cx="152400" cy="1524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477000" y="1447800"/>
              <a:ext cx="4572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95400" y="6058786"/>
            <a:ext cx="6238693" cy="1713614"/>
            <a:chOff x="878958" y="2514600"/>
            <a:chExt cx="7188535" cy="2323214"/>
          </a:xfrm>
        </p:grpSpPr>
        <p:grpSp>
          <p:nvGrpSpPr>
            <p:cNvPr id="8" name="Group 7"/>
            <p:cNvGrpSpPr/>
            <p:nvPr/>
          </p:nvGrpSpPr>
          <p:grpSpPr>
            <a:xfrm>
              <a:off x="878958" y="2514600"/>
              <a:ext cx="3464442" cy="2131471"/>
              <a:chOff x="878958" y="2629786"/>
              <a:chExt cx="3118884" cy="1920949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43" t="30210" r="12330" b="22225"/>
              <a:stretch/>
            </p:blipFill>
            <p:spPr bwMode="auto">
              <a:xfrm>
                <a:off x="878958" y="2629786"/>
                <a:ext cx="3118884" cy="1920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3"/>
              <p:cNvSpPr/>
              <p:nvPr/>
            </p:nvSpPr>
            <p:spPr>
              <a:xfrm>
                <a:off x="2057400" y="4114800"/>
                <a:ext cx="152400" cy="762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343400" y="2590800"/>
              <a:ext cx="3724093" cy="2247014"/>
              <a:chOff x="4790893" y="2629786"/>
              <a:chExt cx="3276600" cy="1852171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77" t="33612" r="19113" b="31650"/>
              <a:stretch/>
            </p:blipFill>
            <p:spPr bwMode="auto">
              <a:xfrm>
                <a:off x="5025656" y="2629786"/>
                <a:ext cx="3033823" cy="1694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1651023">
                <a:off x="4790893" y="4104103"/>
                <a:ext cx="7620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20762478">
                <a:off x="7305493" y="4253357"/>
                <a:ext cx="7620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6694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78958" y="2514600"/>
            <a:ext cx="7188535" cy="2323214"/>
            <a:chOff x="878958" y="2514600"/>
            <a:chExt cx="7188535" cy="2323214"/>
          </a:xfrm>
        </p:grpSpPr>
        <p:grpSp>
          <p:nvGrpSpPr>
            <p:cNvPr id="3" name="Group 2"/>
            <p:cNvGrpSpPr/>
            <p:nvPr/>
          </p:nvGrpSpPr>
          <p:grpSpPr>
            <a:xfrm>
              <a:off x="878958" y="2514600"/>
              <a:ext cx="3464442" cy="2131471"/>
              <a:chOff x="878958" y="2629786"/>
              <a:chExt cx="3118884" cy="1920949"/>
            </a:xfrm>
          </p:grpSpPr>
          <p:pic>
            <p:nvPicPr>
              <p:cNvPr id="144389" name="Picture 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43" t="30210" r="12330" b="22225"/>
              <a:stretch/>
            </p:blipFill>
            <p:spPr bwMode="auto">
              <a:xfrm>
                <a:off x="878958" y="2629786"/>
                <a:ext cx="3118884" cy="1920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Oval 1"/>
              <p:cNvSpPr/>
              <p:nvPr/>
            </p:nvSpPr>
            <p:spPr>
              <a:xfrm>
                <a:off x="2057400" y="4114800"/>
                <a:ext cx="152400" cy="762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343400" y="2590800"/>
              <a:ext cx="3724093" cy="2247014"/>
              <a:chOff x="4790893" y="2629786"/>
              <a:chExt cx="3276600" cy="1852171"/>
            </a:xfrm>
          </p:grpSpPr>
          <p:pic>
            <p:nvPicPr>
              <p:cNvPr id="144388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77" t="33612" r="19113" b="31650"/>
              <a:stretch/>
            </p:blipFill>
            <p:spPr bwMode="auto">
              <a:xfrm>
                <a:off x="5025656" y="2629786"/>
                <a:ext cx="3033823" cy="1694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 rot="1651023">
                <a:off x="4790893" y="4104103"/>
                <a:ext cx="7620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0762478">
                <a:off x="7305493" y="4253357"/>
                <a:ext cx="7620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23629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298" name="Group 114"/>
          <p:cNvGraphicFramePr>
            <a:graphicFrameLocks noGrp="1"/>
          </p:cNvGraphicFramePr>
          <p:nvPr>
            <p:ph idx="4294967295"/>
          </p:nvPr>
        </p:nvGraphicFramePr>
        <p:xfrm>
          <a:off x="457200" y="895350"/>
          <a:ext cx="8229600" cy="548640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1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Agent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Year “Approved”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 - Sensitive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 - Resistant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OS Advantage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Hormone Therapy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1947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Taxotere (docetaxel)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Jevtana (cabazitaxel)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Provenge (sipuleucel-T)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Zytiga (abiraterone)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Xtandi (enzalutamide)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Lynparza (olaparib)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2018?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ARN 509 (apalutamide)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2018?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Xofigo (Rad 223)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Taxotere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2015-16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Zytiga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2017-18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Xtandi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Xtandi + Xofigo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IMRT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SBRT / Cryo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HIFU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oRRP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RoRP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251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Treatments as of 2018</a:t>
            </a:r>
          </a:p>
        </p:txBody>
      </p:sp>
    </p:spTree>
    <p:extLst>
      <p:ext uri="{BB962C8B-B14F-4D97-AF65-F5344CB8AC3E}">
        <p14:creationId xmlns:p14="http://schemas.microsoft.com/office/powerpoint/2010/main" val="29041696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258" name="Group 2"/>
          <p:cNvGraphicFramePr>
            <a:graphicFrameLocks noGrp="1"/>
          </p:cNvGraphicFramePr>
          <p:nvPr>
            <p:ph idx="4294967295"/>
          </p:nvPr>
        </p:nvGraphicFramePr>
        <p:xfrm>
          <a:off x="457200" y="895350"/>
          <a:ext cx="8229600" cy="548640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1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Agent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Year “Approved”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 - Sensitive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 - Resistant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OS Advantage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Hormone Therapy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1947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Taxotere (docetaxel)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Jevtana (cabazitaxel)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Provenge (sipuleucel-T)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Zytiga (abiraterone)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Xtandi (enzalutamide)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Lynparza (olaparib)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2018?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ARN 509 (apalutamide)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2018?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Xofigo (Rad 223)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Taxotere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2015-16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Zytiga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2017-18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Xtandi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Xtandi + Xofigo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IMRT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SBRT / Cryo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HIFU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oRRP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RoRP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7275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Treatments as of 2018</a:t>
            </a:r>
          </a:p>
        </p:txBody>
      </p:sp>
      <p:sp>
        <p:nvSpPr>
          <p:cNvPr id="7276" name="Text Box 108"/>
          <p:cNvSpPr txBox="1">
            <a:spLocks noChangeArrowheads="1"/>
          </p:cNvSpPr>
          <p:nvPr/>
        </p:nvSpPr>
        <p:spPr bwMode="auto">
          <a:xfrm>
            <a:off x="3657600" y="56530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CC"/>
                </a:solidFill>
                <a:latin typeface="Calibri" pitchFamily="34" charset="0"/>
              </a:rPr>
              <a:t>44,000 men </a:t>
            </a:r>
            <a:r>
              <a:rPr lang="en-US" altLang="en-US">
                <a:solidFill>
                  <a:srgbClr val="808080"/>
                </a:solidFill>
              </a:rPr>
              <a:t>•</a:t>
            </a:r>
            <a:r>
              <a:rPr lang="en-US" altLang="en-US">
                <a:solidFill>
                  <a:srgbClr val="FFFFCC"/>
                </a:solidFill>
                <a:latin typeface="Calibri" pitchFamily="34" charset="0"/>
              </a:rPr>
              <a:t> 2,200 Treatment Pathways</a:t>
            </a:r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3501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4" t="25797" r="30600" b="23920"/>
          <a:stretch>
            <a:fillRect/>
          </a:stretch>
        </p:blipFill>
        <p:spPr bwMode="auto">
          <a:xfrm>
            <a:off x="533400" y="1685925"/>
            <a:ext cx="35052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52400" y="1676400"/>
            <a:ext cx="87630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52400" y="5334000"/>
            <a:ext cx="87630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Liver Relapse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57900" y="1425575"/>
            <a:ext cx="390525" cy="2301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018" r="5371" b="12152"/>
          <a:stretch>
            <a:fillRect/>
          </a:stretch>
        </p:blipFill>
        <p:spPr bwMode="auto">
          <a:xfrm>
            <a:off x="5029200" y="1231900"/>
            <a:ext cx="28956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15237" r="8096" b="13327"/>
          <a:stretch>
            <a:fillRect/>
          </a:stretch>
        </p:blipFill>
        <p:spPr bwMode="auto">
          <a:xfrm>
            <a:off x="5005388" y="4014788"/>
            <a:ext cx="291941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5105400" y="1843088"/>
            <a:ext cx="265113" cy="195262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6019800" y="2078038"/>
            <a:ext cx="74613" cy="23018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6464300" y="4289425"/>
            <a:ext cx="82550" cy="30321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5103813" y="5659438"/>
            <a:ext cx="111125" cy="26670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127625" y="4513263"/>
            <a:ext cx="277813" cy="1587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6148388" y="4745038"/>
            <a:ext cx="0" cy="30480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V="1">
            <a:off x="6438900" y="2036763"/>
            <a:ext cx="74613" cy="2222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6607175" y="4703763"/>
            <a:ext cx="80963" cy="303212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V="1">
            <a:off x="6324600" y="1581150"/>
            <a:ext cx="117475" cy="26352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flipV="1">
            <a:off x="5105400" y="2909888"/>
            <a:ext cx="114300" cy="26828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7" name="TextBox 27"/>
          <p:cNvSpPr txBox="1">
            <a:spLocks noChangeArrowheads="1"/>
          </p:cNvSpPr>
          <p:nvPr/>
        </p:nvSpPr>
        <p:spPr bwMode="auto">
          <a:xfrm>
            <a:off x="5827713" y="3284538"/>
            <a:ext cx="1381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bg1"/>
                </a:solidFill>
                <a:latin typeface="Calibri" pitchFamily="34" charset="0"/>
              </a:rPr>
              <a:t>Post-Gad T1</a:t>
            </a:r>
          </a:p>
        </p:txBody>
      </p:sp>
      <p:sp>
        <p:nvSpPr>
          <p:cNvPr id="30748" name="TextBox 28"/>
          <p:cNvSpPr txBox="1">
            <a:spLocks noChangeArrowheads="1"/>
          </p:cNvSpPr>
          <p:nvPr/>
        </p:nvSpPr>
        <p:spPr bwMode="auto">
          <a:xfrm>
            <a:off x="6577013" y="6016625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bg1"/>
                </a:solidFill>
                <a:latin typeface="Calibri" pitchFamily="34" charset="0"/>
              </a:rPr>
              <a:t> T2 MRI</a:t>
            </a:r>
          </a:p>
        </p:txBody>
      </p:sp>
    </p:spTree>
    <p:extLst>
      <p:ext uri="{BB962C8B-B14F-4D97-AF65-F5344CB8AC3E}">
        <p14:creationId xmlns:p14="http://schemas.microsoft.com/office/powerpoint/2010/main" val="30237471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1250" r="21875" b="30020"/>
          <a:stretch>
            <a:fillRect/>
          </a:stretch>
        </p:blipFill>
        <p:spPr bwMode="auto">
          <a:xfrm>
            <a:off x="4191000" y="2819400"/>
            <a:ext cx="365918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Oval 8"/>
          <p:cNvSpPr>
            <a:spLocks noChangeArrowheads="1"/>
          </p:cNvSpPr>
          <p:nvPr/>
        </p:nvSpPr>
        <p:spPr bwMode="auto">
          <a:xfrm>
            <a:off x="5715000" y="3048000"/>
            <a:ext cx="609600" cy="6096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r="23549"/>
          <a:stretch>
            <a:fillRect/>
          </a:stretch>
        </p:blipFill>
        <p:spPr bwMode="auto">
          <a:xfrm>
            <a:off x="685800" y="1752600"/>
            <a:ext cx="2506663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2286000" y="1219200"/>
            <a:ext cx="449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PSA = 5.4 ng/mL </a:t>
            </a:r>
            <a:r>
              <a:rPr lang="en-US" altLang="en-US" sz="1600">
                <a:solidFill>
                  <a:srgbClr val="808080"/>
                </a:solidFill>
                <a:latin typeface="Calibri" pitchFamily="34" charset="0"/>
                <a:cs typeface="Arial" charset="0"/>
              </a:rPr>
              <a:t>•</a:t>
            </a:r>
            <a:r>
              <a:rPr lang="en-US" altLang="en-US" sz="16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Sternal Met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Sternal Relapse</a:t>
            </a:r>
          </a:p>
        </p:txBody>
      </p:sp>
      <p:sp>
        <p:nvSpPr>
          <p:cNvPr id="18" name="Rectangle 17"/>
          <p:cNvSpPr/>
          <p:nvPr/>
        </p:nvSpPr>
        <p:spPr>
          <a:xfrm rot="1595866">
            <a:off x="3841750" y="5154613"/>
            <a:ext cx="1658938" cy="669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 rot="20336380">
            <a:off x="6615113" y="5154613"/>
            <a:ext cx="1660525" cy="669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Connector 19"/>
          <p:cNvCxnSpPr>
            <a:endCxn id="18435" idx="2"/>
          </p:cNvCxnSpPr>
          <p:nvPr/>
        </p:nvCxnSpPr>
        <p:spPr>
          <a:xfrm flipV="1">
            <a:off x="2057400" y="3352800"/>
            <a:ext cx="3657600" cy="3810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9799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r="25000"/>
          <a:stretch>
            <a:fillRect/>
          </a:stretch>
        </p:blipFill>
        <p:spPr bwMode="auto">
          <a:xfrm>
            <a:off x="615950" y="1752600"/>
            <a:ext cx="18986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4" r="24983" b="1724"/>
          <a:stretch>
            <a:fillRect/>
          </a:stretch>
        </p:blipFill>
        <p:spPr bwMode="auto">
          <a:xfrm>
            <a:off x="2625725" y="1752600"/>
            <a:ext cx="2022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26563" b="1724"/>
          <a:stretch>
            <a:fillRect/>
          </a:stretch>
        </p:blipFill>
        <p:spPr bwMode="auto">
          <a:xfrm>
            <a:off x="4724400" y="1752600"/>
            <a:ext cx="19637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26563" b="1724"/>
          <a:stretch>
            <a:fillRect/>
          </a:stretch>
        </p:blipFill>
        <p:spPr bwMode="auto">
          <a:xfrm>
            <a:off x="6629400" y="1752600"/>
            <a:ext cx="19637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Rectangle 9"/>
          <p:cNvSpPr>
            <a:spLocks noChangeArrowheads="1"/>
          </p:cNvSpPr>
          <p:nvPr/>
        </p:nvSpPr>
        <p:spPr bwMode="auto">
          <a:xfrm>
            <a:off x="1219200" y="5715000"/>
            <a:ext cx="4572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35" name="Rectangle 10"/>
          <p:cNvSpPr>
            <a:spLocks noChangeArrowheads="1"/>
          </p:cNvSpPr>
          <p:nvPr/>
        </p:nvSpPr>
        <p:spPr bwMode="auto">
          <a:xfrm>
            <a:off x="3352800" y="5715000"/>
            <a:ext cx="4572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36" name="Rectangle 11"/>
          <p:cNvSpPr>
            <a:spLocks noChangeArrowheads="1"/>
          </p:cNvSpPr>
          <p:nvPr/>
        </p:nvSpPr>
        <p:spPr bwMode="auto">
          <a:xfrm>
            <a:off x="5486400" y="5715000"/>
            <a:ext cx="4572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37" name="Rectangle 12"/>
          <p:cNvSpPr>
            <a:spLocks noChangeArrowheads="1"/>
          </p:cNvSpPr>
          <p:nvPr/>
        </p:nvSpPr>
        <p:spPr bwMode="auto">
          <a:xfrm>
            <a:off x="7391400" y="5715000"/>
            <a:ext cx="4572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38" name="Rectangle 13"/>
          <p:cNvSpPr>
            <a:spLocks noChangeArrowheads="1"/>
          </p:cNvSpPr>
          <p:nvPr/>
        </p:nvSpPr>
        <p:spPr bwMode="auto">
          <a:xfrm>
            <a:off x="609600" y="5715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39" name="Rectangle 14"/>
          <p:cNvSpPr>
            <a:spLocks noChangeArrowheads="1"/>
          </p:cNvSpPr>
          <p:nvPr/>
        </p:nvSpPr>
        <p:spPr bwMode="auto">
          <a:xfrm>
            <a:off x="2590800" y="5715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40" name="Rectangle 15"/>
          <p:cNvSpPr>
            <a:spLocks noChangeArrowheads="1"/>
          </p:cNvSpPr>
          <p:nvPr/>
        </p:nvSpPr>
        <p:spPr bwMode="auto">
          <a:xfrm>
            <a:off x="4648200" y="5715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41" name="Rectangle 16"/>
          <p:cNvSpPr>
            <a:spLocks noChangeArrowheads="1"/>
          </p:cNvSpPr>
          <p:nvPr/>
        </p:nvSpPr>
        <p:spPr bwMode="auto">
          <a:xfrm>
            <a:off x="6629400" y="57150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42" name="Rectangle 17"/>
          <p:cNvSpPr>
            <a:spLocks noChangeArrowheads="1"/>
          </p:cNvSpPr>
          <p:nvPr/>
        </p:nvSpPr>
        <p:spPr bwMode="auto">
          <a:xfrm>
            <a:off x="2362200" y="1905000"/>
            <a:ext cx="2286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43" name="Rectangle 18"/>
          <p:cNvSpPr>
            <a:spLocks noChangeArrowheads="1"/>
          </p:cNvSpPr>
          <p:nvPr/>
        </p:nvSpPr>
        <p:spPr bwMode="auto">
          <a:xfrm>
            <a:off x="4572000" y="2057400"/>
            <a:ext cx="2286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44" name="Oval 19"/>
          <p:cNvSpPr>
            <a:spLocks noChangeArrowheads="1"/>
          </p:cNvSpPr>
          <p:nvPr/>
        </p:nvSpPr>
        <p:spPr bwMode="auto">
          <a:xfrm>
            <a:off x="1285875" y="1895475"/>
            <a:ext cx="533400" cy="228600"/>
          </a:xfrm>
          <a:prstGeom prst="ellipse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45" name="Oval 20"/>
          <p:cNvSpPr>
            <a:spLocks noChangeArrowheads="1"/>
          </p:cNvSpPr>
          <p:nvPr/>
        </p:nvSpPr>
        <p:spPr bwMode="auto">
          <a:xfrm>
            <a:off x="3429000" y="1905000"/>
            <a:ext cx="304800" cy="228600"/>
          </a:xfrm>
          <a:prstGeom prst="ellipse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46" name="Oval 21"/>
          <p:cNvSpPr>
            <a:spLocks noChangeArrowheads="1"/>
          </p:cNvSpPr>
          <p:nvPr/>
        </p:nvSpPr>
        <p:spPr bwMode="auto">
          <a:xfrm>
            <a:off x="5486400" y="1905000"/>
            <a:ext cx="304800" cy="228600"/>
          </a:xfrm>
          <a:prstGeom prst="ellipse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47" name="Oval 22"/>
          <p:cNvSpPr>
            <a:spLocks noChangeArrowheads="1"/>
          </p:cNvSpPr>
          <p:nvPr/>
        </p:nvSpPr>
        <p:spPr bwMode="auto">
          <a:xfrm>
            <a:off x="7467600" y="1905000"/>
            <a:ext cx="304800" cy="228600"/>
          </a:xfrm>
          <a:prstGeom prst="ellipse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124948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792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  <a:cs typeface="Arial" charset="0"/>
              </a:rPr>
              <a:t>To Optimize Systemic Therapy</a:t>
            </a:r>
          </a:p>
        </p:txBody>
      </p:sp>
      <p:sp>
        <p:nvSpPr>
          <p:cNvPr id="124949" name="Text Box 9"/>
          <p:cNvSpPr txBox="1">
            <a:spLocks noChangeArrowheads="1"/>
          </p:cNvSpPr>
          <p:nvPr/>
        </p:nvSpPr>
        <p:spPr bwMode="auto">
          <a:xfrm>
            <a:off x="533400" y="6034088"/>
            <a:ext cx="1905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1002 ng/mL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Mar 2014</a:t>
            </a:r>
            <a:r>
              <a:rPr lang="en-US" altLang="en-US" sz="12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sp>
        <p:nvSpPr>
          <p:cNvPr id="124950" name="Text Box 9"/>
          <p:cNvSpPr txBox="1">
            <a:spLocks noChangeArrowheads="1"/>
          </p:cNvSpPr>
          <p:nvPr/>
        </p:nvSpPr>
        <p:spPr bwMode="auto">
          <a:xfrm>
            <a:off x="2667000" y="6029325"/>
            <a:ext cx="1905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1951 ng/mL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May 2014</a:t>
            </a:r>
            <a:r>
              <a:rPr lang="en-US" altLang="en-US" sz="12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sp>
        <p:nvSpPr>
          <p:cNvPr id="124951" name="Text Box 9"/>
          <p:cNvSpPr txBox="1">
            <a:spLocks noChangeArrowheads="1"/>
          </p:cNvSpPr>
          <p:nvPr/>
        </p:nvSpPr>
        <p:spPr bwMode="auto">
          <a:xfrm>
            <a:off x="4800600" y="6013450"/>
            <a:ext cx="1905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2.8 ng/mL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July 2014 </a:t>
            </a:r>
          </a:p>
        </p:txBody>
      </p:sp>
      <p:sp>
        <p:nvSpPr>
          <p:cNvPr id="124952" name="Text Box 9"/>
          <p:cNvSpPr txBox="1">
            <a:spLocks noChangeArrowheads="1"/>
          </p:cNvSpPr>
          <p:nvPr/>
        </p:nvSpPr>
        <p:spPr bwMode="auto">
          <a:xfrm>
            <a:off x="6686550" y="6019800"/>
            <a:ext cx="1905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&lt;0.10 ng/mL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June 2017</a:t>
            </a:r>
          </a:p>
        </p:txBody>
      </p:sp>
      <p:sp>
        <p:nvSpPr>
          <p:cNvPr id="124953" name="Text Box 9"/>
          <p:cNvSpPr txBox="1">
            <a:spLocks noChangeArrowheads="1"/>
          </p:cNvSpPr>
          <p:nvPr/>
        </p:nvSpPr>
        <p:spPr bwMode="auto">
          <a:xfrm>
            <a:off x="609600" y="1325563"/>
            <a:ext cx="1905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Taxotere x 3</a:t>
            </a:r>
            <a:r>
              <a:rPr lang="en-US" altLang="en-US" sz="12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124954" name="Text Box 9"/>
          <p:cNvSpPr txBox="1">
            <a:spLocks noChangeArrowheads="1"/>
          </p:cNvSpPr>
          <p:nvPr/>
        </p:nvSpPr>
        <p:spPr bwMode="auto">
          <a:xfrm>
            <a:off x="2686050" y="1325563"/>
            <a:ext cx="1905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CP + VP16  x 3 </a:t>
            </a:r>
          </a:p>
        </p:txBody>
      </p:sp>
      <p:sp>
        <p:nvSpPr>
          <p:cNvPr id="124955" name="Text Box 9"/>
          <p:cNvSpPr txBox="1">
            <a:spLocks noChangeArrowheads="1"/>
          </p:cNvSpPr>
          <p:nvPr/>
        </p:nvSpPr>
        <p:spPr bwMode="auto">
          <a:xfrm>
            <a:off x="4724400" y="1325563"/>
            <a:ext cx="1905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CP + VP16  x 3</a:t>
            </a:r>
            <a:r>
              <a:rPr lang="en-US" altLang="en-US" sz="12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sp>
        <p:nvSpPr>
          <p:cNvPr id="124956" name="Line 31"/>
          <p:cNvSpPr>
            <a:spLocks noChangeShapeType="1"/>
          </p:cNvSpPr>
          <p:nvPr/>
        </p:nvSpPr>
        <p:spPr bwMode="auto">
          <a:xfrm>
            <a:off x="2438400" y="3810000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57" name="Line 32"/>
          <p:cNvSpPr>
            <a:spLocks noChangeShapeType="1"/>
          </p:cNvSpPr>
          <p:nvPr/>
        </p:nvSpPr>
        <p:spPr bwMode="auto">
          <a:xfrm>
            <a:off x="4572000" y="3810000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58" name="Line 33"/>
          <p:cNvSpPr>
            <a:spLocks noChangeShapeType="1"/>
          </p:cNvSpPr>
          <p:nvPr/>
        </p:nvSpPr>
        <p:spPr bwMode="auto">
          <a:xfrm>
            <a:off x="6515100" y="3810000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578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1676400"/>
            <a:ext cx="3200400" cy="4800600"/>
            <a:chOff x="5486400" y="1676400"/>
            <a:chExt cx="3276600" cy="48768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r="28125" b="20313"/>
            <a:stretch>
              <a:fillRect/>
            </a:stretch>
          </p:blipFill>
          <p:spPr bwMode="auto">
            <a:xfrm>
              <a:off x="5562600" y="1676400"/>
              <a:ext cx="2868613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7696200" y="1905000"/>
              <a:ext cx="152400" cy="533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5486400" y="1752600"/>
              <a:ext cx="10668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6" name="Oval 14"/>
            <p:cNvSpPr>
              <a:spLocks noChangeArrowheads="1"/>
            </p:cNvSpPr>
            <p:nvPr/>
          </p:nvSpPr>
          <p:spPr bwMode="auto">
            <a:xfrm>
              <a:off x="6477000" y="2895600"/>
              <a:ext cx="685800" cy="6477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7" name="Oval 23"/>
            <p:cNvSpPr>
              <a:spLocks noChangeArrowheads="1"/>
            </p:cNvSpPr>
            <p:nvPr/>
          </p:nvSpPr>
          <p:spPr bwMode="auto">
            <a:xfrm>
              <a:off x="6819900" y="1752600"/>
              <a:ext cx="457200" cy="45720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8" name="Oval 25"/>
            <p:cNvSpPr>
              <a:spLocks noChangeArrowheads="1"/>
            </p:cNvSpPr>
            <p:nvPr/>
          </p:nvSpPr>
          <p:spPr bwMode="auto">
            <a:xfrm>
              <a:off x="8305800" y="175260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10200" y="1676400"/>
            <a:ext cx="3505200" cy="4800600"/>
            <a:chOff x="5410200" y="1752600"/>
            <a:chExt cx="3352800" cy="4724400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7543800" y="2362200"/>
              <a:ext cx="685800" cy="685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 b="12500"/>
            <a:stretch>
              <a:fillRect/>
            </a:stretch>
          </p:blipFill>
          <p:spPr bwMode="auto">
            <a:xfrm>
              <a:off x="5421313" y="1752600"/>
              <a:ext cx="3036887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5410200" y="1828800"/>
              <a:ext cx="10668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8077200" y="1981200"/>
              <a:ext cx="685800" cy="685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6667500" y="1828800"/>
              <a:ext cx="457200" cy="45720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6477000" y="2895600"/>
              <a:ext cx="685800" cy="647700"/>
            </a:xfrm>
            <a:prstGeom prst="ellips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2293620" y="3200400"/>
            <a:ext cx="41910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200400" y="403860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cs typeface="Arial" charset="0"/>
              </a:rPr>
              <a:t>Treated with Surgery</a:t>
            </a: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990600" y="1309688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31.2 ng/mL</a:t>
            </a:r>
            <a:endParaRPr lang="en-US" altLang="en-US" sz="18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5943600" y="1309688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PSA =  0.43 ng/mL</a:t>
            </a: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662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Lung Relapse</a:t>
            </a:r>
          </a:p>
        </p:txBody>
      </p:sp>
    </p:spTree>
    <p:extLst>
      <p:ext uri="{BB962C8B-B14F-4D97-AF65-F5344CB8AC3E}">
        <p14:creationId xmlns:p14="http://schemas.microsoft.com/office/powerpoint/2010/main" val="34117655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258" name="Group 2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57200" y="895350"/>
          <a:ext cx="8229600" cy="576072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1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Agent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Year “Approved”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 - Sensitive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 - Resistant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OS Advantage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Hormone Therapy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1947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Taxotere (docetaxel)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Jevtana (cabazitaxel)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Provenge (sipuleucel-T)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Zytiga (abiraterone)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Xtandi (enzalutamide)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Lynparza (olaparib)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2018?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Erleada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(</a:t>
                      </a:r>
                      <a:r>
                        <a:rPr kumimoji="0" lang="en-US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apalutamide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2018?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Xofigo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(Rad 223)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177 PSMA Lutetium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2020 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Taxotere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2015-16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Zytiga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2017-18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Xtandi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/ 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HT + Xtandi + Xofigo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Y ?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IMRT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SBRT / Cryo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HIFU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oRRP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RoRP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7275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Treatments as of 2018</a:t>
            </a:r>
          </a:p>
        </p:txBody>
      </p:sp>
    </p:spTree>
    <p:extLst>
      <p:ext uri="{BB962C8B-B14F-4D97-AF65-F5344CB8AC3E}">
        <p14:creationId xmlns:p14="http://schemas.microsoft.com/office/powerpoint/2010/main" val="425181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Arial" charset="0"/>
              </a:rPr>
              <a:t>Why is Imaging So Important?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52400" y="6096000"/>
            <a:ext cx="876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FFCC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Imaging has completely revolutionized our understanding of prostate cancer</a:t>
            </a:r>
            <a:endParaRPr lang="en-US" altLang="en-US" sz="18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268" name="Picture 8" descr="3216256-0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/>
          <a:stretch>
            <a:fillRect/>
          </a:stretch>
        </p:blipFill>
        <p:spPr bwMode="auto">
          <a:xfrm>
            <a:off x="4114800" y="1524000"/>
            <a:ext cx="317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066800" y="1981200"/>
            <a:ext cx="2057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MRI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MR PET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</a:t>
            </a:r>
            <a:r>
              <a:rPr lang="en-US" altLang="en-US" sz="1600" baseline="30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11 </a:t>
            </a: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- Choline PET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</a:t>
            </a:r>
            <a:r>
              <a:rPr lang="en-US" altLang="en-US" sz="1600" baseline="30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11 </a:t>
            </a: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- Acetate PET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Ga</a:t>
            </a:r>
            <a:r>
              <a:rPr lang="en-US" altLang="en-US" sz="1600" baseline="30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68 </a:t>
            </a: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- PSMA PET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Auxumin</a:t>
            </a: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PET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14828</TotalTime>
  <Words>3077</Words>
  <Application>Microsoft Office PowerPoint</Application>
  <PresentationFormat>On-screen Show (4:3)</PresentationFormat>
  <Paragraphs>793</Paragraphs>
  <Slides>89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Eugene Kwon</dc:creator>
  <cp:lastModifiedBy>Owner</cp:lastModifiedBy>
  <cp:revision>343</cp:revision>
  <dcterms:created xsi:type="dcterms:W3CDTF">2013-01-13T07:58:38Z</dcterms:created>
  <dcterms:modified xsi:type="dcterms:W3CDTF">2018-10-13T15:01:02Z</dcterms:modified>
</cp:coreProperties>
</file>