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2" r:id="rId3"/>
    <p:sldId id="293" r:id="rId4"/>
    <p:sldId id="291" r:id="rId5"/>
    <p:sldId id="260" r:id="rId6"/>
    <p:sldId id="263" r:id="rId7"/>
    <p:sldId id="264" r:id="rId8"/>
    <p:sldId id="265" r:id="rId9"/>
    <p:sldId id="266" r:id="rId10"/>
    <p:sldId id="267" r:id="rId11"/>
    <p:sldId id="262" r:id="rId12"/>
    <p:sldId id="257" r:id="rId13"/>
    <p:sldId id="259" r:id="rId14"/>
    <p:sldId id="261" r:id="rId15"/>
    <p:sldId id="277" r:id="rId16"/>
    <p:sldId id="272" r:id="rId17"/>
    <p:sldId id="273" r:id="rId18"/>
    <p:sldId id="274" r:id="rId19"/>
    <p:sldId id="275" r:id="rId20"/>
    <p:sldId id="295" r:id="rId21"/>
    <p:sldId id="285" r:id="rId22"/>
    <p:sldId id="286" r:id="rId23"/>
    <p:sldId id="281" r:id="rId24"/>
    <p:sldId id="287" r:id="rId25"/>
    <p:sldId id="288" r:id="rId26"/>
    <p:sldId id="289" r:id="rId27"/>
    <p:sldId id="297" r:id="rId28"/>
    <p:sldId id="299" r:id="rId2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6B0E8908-9BCA-4121-A04F-E9DF087717AB}" type="datetimeFigureOut">
              <a:rPr lang="en-US" smtClean="0"/>
              <a:t>10/13/2018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2AC9A74F-3B5F-4C36-B426-E780F25B31A3}" type="slidenum">
              <a:rPr lang="en-US" smtClean="0"/>
              <a:t>‹#›</a:t>
            </a:fld>
            <a:endParaRPr lang="en-US"/>
          </a:p>
        </p:txBody>
      </p:sp>
    </p:spTree>
    <p:extLst>
      <p:ext uri="{BB962C8B-B14F-4D97-AF65-F5344CB8AC3E}">
        <p14:creationId xmlns:p14="http://schemas.microsoft.com/office/powerpoint/2010/main" val="340957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13438" indent="-274399" eaLnBrk="0" hangingPunct="0">
              <a:spcBef>
                <a:spcPct val="30000"/>
              </a:spcBef>
              <a:defRPr sz="1100">
                <a:solidFill>
                  <a:schemeClr val="tx1"/>
                </a:solidFill>
                <a:latin typeface="Calibri" pitchFamily="34" charset="0"/>
                <a:ea typeface="ＭＳ Ｐゴシック" pitchFamily="34" charset="-128"/>
              </a:defRPr>
            </a:lvl2pPr>
            <a:lvl3pPr marL="1097598" indent="-219520" eaLnBrk="0" hangingPunct="0">
              <a:spcBef>
                <a:spcPct val="30000"/>
              </a:spcBef>
              <a:defRPr sz="1100">
                <a:solidFill>
                  <a:schemeClr val="tx1"/>
                </a:solidFill>
                <a:latin typeface="Calibri" pitchFamily="34" charset="0"/>
                <a:ea typeface="ＭＳ Ｐゴシック" pitchFamily="34" charset="-128"/>
              </a:defRPr>
            </a:lvl3pPr>
            <a:lvl4pPr marL="1536636" indent="-219520" eaLnBrk="0" hangingPunct="0">
              <a:spcBef>
                <a:spcPct val="30000"/>
              </a:spcBef>
              <a:defRPr sz="1100">
                <a:solidFill>
                  <a:schemeClr val="tx1"/>
                </a:solidFill>
                <a:latin typeface="Calibri" pitchFamily="34" charset="0"/>
                <a:ea typeface="ＭＳ Ｐゴシック" pitchFamily="34" charset="-128"/>
              </a:defRPr>
            </a:lvl4pPr>
            <a:lvl5pPr marL="1975676" indent="-219520" eaLnBrk="0" hangingPunct="0">
              <a:spcBef>
                <a:spcPct val="30000"/>
              </a:spcBef>
              <a:defRPr sz="1100">
                <a:solidFill>
                  <a:schemeClr val="tx1"/>
                </a:solidFill>
                <a:latin typeface="Calibri" pitchFamily="34" charset="0"/>
                <a:ea typeface="ＭＳ Ｐゴシック" pitchFamily="34" charset="-128"/>
              </a:defRPr>
            </a:lvl5pPr>
            <a:lvl6pPr marL="2414714"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53754"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92792"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731832"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20C4E69F-3B29-4C31-917B-7A2121B45C79}" type="slidenum">
              <a:rPr lang="en-US" altLang="en-US" sz="1200">
                <a:latin typeface="Arial" pitchFamily="34" charset="0"/>
              </a:rPr>
              <a:pPr eaLnBrk="1" hangingPunct="1">
                <a:spcBef>
                  <a:spcPct val="0"/>
                </a:spcBef>
              </a:pPr>
              <a:t>11</a:t>
            </a:fld>
            <a:endParaRPr lang="en-US" altLang="en-US" sz="1200">
              <a:latin typeface="Arial" pitchFamily="34" charset="0"/>
            </a:endParaRPr>
          </a:p>
        </p:txBody>
      </p:sp>
    </p:spTree>
    <p:extLst>
      <p:ext uri="{BB962C8B-B14F-4D97-AF65-F5344CB8AC3E}">
        <p14:creationId xmlns:p14="http://schemas.microsoft.com/office/powerpoint/2010/main" val="205174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6"/>
            <a:ext cx="4876924" cy="2171466"/>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Figure 2 Prespecified Secondary and Exploratory Efficacy End Points. Shown are Kaplan–Meier estimates of the time to symptomatic progression (Panel A), overall survival (Panel B), second-progression–free survival (Panel C), and time to PSA progression (Panel D) in the apalutamide group and the placebo group. The dashed lines indicate the medians. All analyses were performed with the use of a log-rank test with stratification according to PSA doubling time (&gt;6 months vs. ≤6 months), use of bone-sparing agents (yes vs. no), and classification of local or regional nodal disease (N0 vs. N1) at the time of trial entry. The analysis of second-progression–free survival included patients who received any subsequent therapy (approved or nonapproved).</a:t>
            </a:r>
            <a:endParaRPr lang="en-GB" dirty="0">
              <a:latin typeface="Arial" charset="0"/>
              <a:ea typeface="Gothic" charset="0"/>
              <a:cs typeface="Gothic" charset="0"/>
            </a:endParaRPr>
          </a:p>
        </p:txBody>
      </p:sp>
    </p:spTree>
    <p:extLst>
      <p:ext uri="{BB962C8B-B14F-4D97-AF65-F5344CB8AC3E}">
        <p14:creationId xmlns:p14="http://schemas.microsoft.com/office/powerpoint/2010/main" val="192825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2246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6"/>
            <a:ext cx="4876924" cy="180956"/>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Table 1 Demographic and Disease Characteristics at Baseline.</a:t>
            </a:r>
            <a:endParaRPr lang="en-GB" dirty="0">
              <a:latin typeface="Arial" charset="0"/>
              <a:ea typeface="Gothic" charset="0"/>
              <a:cs typeface="Gothic" charset="0"/>
            </a:endParaRPr>
          </a:p>
        </p:txBody>
      </p:sp>
    </p:spTree>
    <p:extLst>
      <p:ext uri="{BB962C8B-B14F-4D97-AF65-F5344CB8AC3E}">
        <p14:creationId xmlns:p14="http://schemas.microsoft.com/office/powerpoint/2010/main" val="405551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6"/>
            <a:ext cx="4876924" cy="180956"/>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Table 2 Prespecified Secondary and Exploratory End Points.</a:t>
            </a:r>
            <a:endParaRPr lang="en-GB" dirty="0">
              <a:latin typeface="Arial" charset="0"/>
              <a:ea typeface="Gothic" charset="0"/>
              <a:cs typeface="Gothic" charset="0"/>
            </a:endParaRPr>
          </a:p>
        </p:txBody>
      </p:sp>
    </p:spTree>
    <p:extLst>
      <p:ext uri="{BB962C8B-B14F-4D97-AF65-F5344CB8AC3E}">
        <p14:creationId xmlns:p14="http://schemas.microsoft.com/office/powerpoint/2010/main" val="202247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6"/>
            <a:ext cx="4876924" cy="180956"/>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Table 3 Adverse Events.</a:t>
            </a:r>
            <a:endParaRPr lang="en-GB" dirty="0">
              <a:latin typeface="Arial" charset="0"/>
              <a:ea typeface="Gothic" charset="0"/>
              <a:cs typeface="Gothic" charset="0"/>
            </a:endParaRPr>
          </a:p>
        </p:txBody>
      </p:sp>
    </p:spTree>
    <p:extLst>
      <p:ext uri="{BB962C8B-B14F-4D97-AF65-F5344CB8AC3E}">
        <p14:creationId xmlns:p14="http://schemas.microsoft.com/office/powerpoint/2010/main" val="190369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44343" algn="l"/>
                <a:tab pos="1288687" algn="l"/>
                <a:tab pos="1933030" algn="l"/>
                <a:tab pos="2577374" algn="l"/>
              </a:tabLst>
              <a:defRPr sz="2100">
                <a:solidFill>
                  <a:schemeClr val="bg1"/>
                </a:solidFill>
                <a:latin typeface="Arial" charset="0"/>
                <a:ea typeface="ＭＳ Ｐゴシック" charset="-128"/>
              </a:defRPr>
            </a:lvl1pPr>
            <a:lvl2pPr eaLnBrk="0" hangingPunct="0">
              <a:tabLst>
                <a:tab pos="644343" algn="l"/>
                <a:tab pos="1288687" algn="l"/>
                <a:tab pos="1933030" algn="l"/>
                <a:tab pos="2577374" algn="l"/>
              </a:tabLst>
              <a:defRPr sz="2100">
                <a:solidFill>
                  <a:schemeClr val="bg1"/>
                </a:solidFill>
                <a:latin typeface="Arial" charset="0"/>
                <a:ea typeface="ＭＳ Ｐゴシック" charset="-128"/>
              </a:defRPr>
            </a:lvl2pPr>
            <a:lvl3pPr eaLnBrk="0" hangingPunct="0">
              <a:tabLst>
                <a:tab pos="644343" algn="l"/>
                <a:tab pos="1288687" algn="l"/>
                <a:tab pos="1933030" algn="l"/>
                <a:tab pos="2577374" algn="l"/>
              </a:tabLst>
              <a:defRPr sz="2100">
                <a:solidFill>
                  <a:schemeClr val="bg1"/>
                </a:solidFill>
                <a:latin typeface="Arial" charset="0"/>
                <a:ea typeface="ＭＳ Ｐゴシック" charset="-128"/>
              </a:defRPr>
            </a:lvl3pPr>
            <a:lvl4pPr eaLnBrk="0" hangingPunct="0">
              <a:tabLst>
                <a:tab pos="644343" algn="l"/>
                <a:tab pos="1288687" algn="l"/>
                <a:tab pos="1933030" algn="l"/>
                <a:tab pos="2577374" algn="l"/>
              </a:tabLst>
              <a:defRPr sz="2100">
                <a:solidFill>
                  <a:schemeClr val="bg1"/>
                </a:solidFill>
                <a:latin typeface="Arial" charset="0"/>
                <a:ea typeface="ＭＳ Ｐゴシック" charset="-128"/>
              </a:defRPr>
            </a:lvl4pPr>
            <a:lvl5pPr eaLnBrk="0" hangingPunct="0">
              <a:tabLst>
                <a:tab pos="644343" algn="l"/>
                <a:tab pos="1288687" algn="l"/>
                <a:tab pos="1933030" algn="l"/>
                <a:tab pos="2577374" algn="l"/>
              </a:tabLst>
              <a:defRPr sz="2100">
                <a:solidFill>
                  <a:schemeClr val="bg1"/>
                </a:solidFill>
                <a:latin typeface="Arial" charset="0"/>
                <a:ea typeface="ＭＳ Ｐゴシック" charset="-128"/>
              </a:defRPr>
            </a:lvl5pPr>
            <a:lvl6pPr marL="2238245" indent="-203477" defTabSz="406954" eaLnBrk="0" fontAlgn="base" hangingPunct="0">
              <a:spcBef>
                <a:spcPct val="0"/>
              </a:spcBef>
              <a:spcAft>
                <a:spcPct val="0"/>
              </a:spcAft>
              <a:buClr>
                <a:srgbClr val="000000"/>
              </a:buClr>
              <a:buSzPct val="100000"/>
              <a:buFont typeface="Times New Roman" pitchFamily="16" charset="0"/>
              <a:tabLst>
                <a:tab pos="644343" algn="l"/>
                <a:tab pos="1288687" algn="l"/>
                <a:tab pos="1933030" algn="l"/>
                <a:tab pos="2577374" algn="l"/>
              </a:tabLst>
              <a:defRPr sz="2100">
                <a:solidFill>
                  <a:schemeClr val="bg1"/>
                </a:solidFill>
                <a:latin typeface="Arial" charset="0"/>
                <a:ea typeface="ＭＳ Ｐゴシック" charset="-128"/>
              </a:defRPr>
            </a:lvl6pPr>
            <a:lvl7pPr marL="2645199" indent="-203477" defTabSz="406954" eaLnBrk="0" fontAlgn="base" hangingPunct="0">
              <a:spcBef>
                <a:spcPct val="0"/>
              </a:spcBef>
              <a:spcAft>
                <a:spcPct val="0"/>
              </a:spcAft>
              <a:buClr>
                <a:srgbClr val="000000"/>
              </a:buClr>
              <a:buSzPct val="100000"/>
              <a:buFont typeface="Times New Roman" pitchFamily="16" charset="0"/>
              <a:tabLst>
                <a:tab pos="644343" algn="l"/>
                <a:tab pos="1288687" algn="l"/>
                <a:tab pos="1933030" algn="l"/>
                <a:tab pos="2577374" algn="l"/>
              </a:tabLst>
              <a:defRPr sz="2100">
                <a:solidFill>
                  <a:schemeClr val="bg1"/>
                </a:solidFill>
                <a:latin typeface="Arial" charset="0"/>
                <a:ea typeface="ＭＳ Ｐゴシック" charset="-128"/>
              </a:defRPr>
            </a:lvl7pPr>
            <a:lvl8pPr marL="3052153" indent="-203477" defTabSz="406954" eaLnBrk="0" fontAlgn="base" hangingPunct="0">
              <a:spcBef>
                <a:spcPct val="0"/>
              </a:spcBef>
              <a:spcAft>
                <a:spcPct val="0"/>
              </a:spcAft>
              <a:buClr>
                <a:srgbClr val="000000"/>
              </a:buClr>
              <a:buSzPct val="100000"/>
              <a:buFont typeface="Times New Roman" pitchFamily="16" charset="0"/>
              <a:tabLst>
                <a:tab pos="644343" algn="l"/>
                <a:tab pos="1288687" algn="l"/>
                <a:tab pos="1933030" algn="l"/>
                <a:tab pos="2577374" algn="l"/>
              </a:tabLst>
              <a:defRPr sz="2100">
                <a:solidFill>
                  <a:schemeClr val="bg1"/>
                </a:solidFill>
                <a:latin typeface="Arial" charset="0"/>
                <a:ea typeface="ＭＳ Ｐゴシック" charset="-128"/>
              </a:defRPr>
            </a:lvl8pPr>
            <a:lvl9pPr marL="3459107" indent="-203477" defTabSz="406954" eaLnBrk="0" fontAlgn="base" hangingPunct="0">
              <a:spcBef>
                <a:spcPct val="0"/>
              </a:spcBef>
              <a:spcAft>
                <a:spcPct val="0"/>
              </a:spcAft>
              <a:buClr>
                <a:srgbClr val="000000"/>
              </a:buClr>
              <a:buSzPct val="100000"/>
              <a:buFont typeface="Times New Roman" pitchFamily="16" charset="0"/>
              <a:tabLst>
                <a:tab pos="644343" algn="l"/>
                <a:tab pos="1288687" algn="l"/>
                <a:tab pos="1933030" algn="l"/>
                <a:tab pos="2577374" algn="l"/>
              </a:tabLst>
              <a:defRPr sz="2100">
                <a:solidFill>
                  <a:schemeClr val="bg1"/>
                </a:solidFill>
                <a:latin typeface="Arial" charset="0"/>
                <a:ea typeface="ＭＳ Ｐゴシック" charset="-128"/>
              </a:defRPr>
            </a:lvl9pPr>
          </a:lstStyle>
          <a:p>
            <a:pPr eaLnBrk="1" hangingPunct="1"/>
            <a:fld id="{16FDDC4C-D4A7-49F2-B301-E1D65EA7FBF6}" type="slidenum">
              <a:rPr lang="en-US" altLang="en-US" sz="1200">
                <a:solidFill>
                  <a:srgbClr val="FFFFFF"/>
                </a:solidFill>
              </a:rPr>
              <a:pPr eaLnBrk="1" hangingPunct="1"/>
              <a:t>28</a:t>
            </a:fld>
            <a:endParaRPr lang="en-US" altLang="en-US" sz="1200">
              <a:solidFill>
                <a:srgbClr val="FFFFFF"/>
              </a:solidFill>
            </a:endParaRPr>
          </a:p>
        </p:txBody>
      </p:sp>
      <p:sp>
        <p:nvSpPr>
          <p:cNvPr id="4099" name="Rectangle 1"/>
          <p:cNvSpPr txBox="1">
            <a:spLocks noGrp="1" noRot="1" noChangeAspect="1" noChangeArrowheads="1" noTextEdit="1"/>
          </p:cNvSpPr>
          <p:nvPr>
            <p:ph type="sldImg"/>
          </p:nvPr>
        </p:nvSpPr>
        <p:spPr>
          <a:xfrm>
            <a:off x="1257300" y="609600"/>
            <a:ext cx="4008438" cy="3006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652166" y="3809624"/>
            <a:ext cx="5218787" cy="360940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04000"/>
              </a:lnSpc>
              <a:spcBef>
                <a:spcPct val="0"/>
              </a:spcBef>
              <a:tabLst>
                <a:tab pos="644343" algn="l"/>
                <a:tab pos="1288687" algn="l"/>
                <a:tab pos="1933030" algn="l"/>
                <a:tab pos="2577374" algn="l"/>
                <a:tab pos="3221717" algn="l"/>
                <a:tab pos="3866060" algn="l"/>
                <a:tab pos="4510404" algn="l"/>
              </a:tabLst>
            </a:pPr>
            <a:r>
              <a:rPr lang="en-US" altLang="en-US" sz="900">
                <a:latin typeface="Arial Unicode MS" pitchFamily="32" charset="0"/>
                <a:cs typeface="Arial Unicode MS" pitchFamily="32" charset="0"/>
              </a:rPr>
              <a:t>Figure 1. Kaplan–Meier Estimates of the Two Primary End Points. Shown are data for overall survival (Panel A) and for radiographic progression-free survival (Panel B). The dashed lines indicate the median. The median rate of overall survival was not reached in the abiraterone group and was 34.7 months in the placebo group; the corresponding medians for progression-free survival were 33.0 months and 14.8 months. CI denotes confidence interval.</a:t>
            </a:r>
          </a:p>
        </p:txBody>
      </p:sp>
    </p:spTree>
    <p:extLst>
      <p:ext uri="{BB962C8B-B14F-4D97-AF65-F5344CB8AC3E}">
        <p14:creationId xmlns:p14="http://schemas.microsoft.com/office/powerpoint/2010/main" val="251323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13438" indent="-274399" eaLnBrk="0" hangingPunct="0">
              <a:spcBef>
                <a:spcPct val="30000"/>
              </a:spcBef>
              <a:defRPr sz="1100">
                <a:solidFill>
                  <a:schemeClr val="tx1"/>
                </a:solidFill>
                <a:latin typeface="Calibri" pitchFamily="34" charset="0"/>
                <a:ea typeface="ＭＳ Ｐゴシック" pitchFamily="34" charset="-128"/>
              </a:defRPr>
            </a:lvl2pPr>
            <a:lvl3pPr marL="1097598" indent="-219520" eaLnBrk="0" hangingPunct="0">
              <a:spcBef>
                <a:spcPct val="30000"/>
              </a:spcBef>
              <a:defRPr sz="1100">
                <a:solidFill>
                  <a:schemeClr val="tx1"/>
                </a:solidFill>
                <a:latin typeface="Calibri" pitchFamily="34" charset="0"/>
                <a:ea typeface="ＭＳ Ｐゴシック" pitchFamily="34" charset="-128"/>
              </a:defRPr>
            </a:lvl3pPr>
            <a:lvl4pPr marL="1536636" indent="-219520" eaLnBrk="0" hangingPunct="0">
              <a:spcBef>
                <a:spcPct val="30000"/>
              </a:spcBef>
              <a:defRPr sz="1100">
                <a:solidFill>
                  <a:schemeClr val="tx1"/>
                </a:solidFill>
                <a:latin typeface="Calibri" pitchFamily="34" charset="0"/>
                <a:ea typeface="ＭＳ Ｐゴシック" pitchFamily="34" charset="-128"/>
              </a:defRPr>
            </a:lvl4pPr>
            <a:lvl5pPr marL="1975676" indent="-219520" eaLnBrk="0" hangingPunct="0">
              <a:spcBef>
                <a:spcPct val="30000"/>
              </a:spcBef>
              <a:defRPr sz="1100">
                <a:solidFill>
                  <a:schemeClr val="tx1"/>
                </a:solidFill>
                <a:latin typeface="Calibri" pitchFamily="34" charset="0"/>
                <a:ea typeface="ＭＳ Ｐゴシック" pitchFamily="34" charset="-128"/>
              </a:defRPr>
            </a:lvl5pPr>
            <a:lvl6pPr marL="2414714"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53754"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92792"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731832"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42A9DA2C-3E32-4CF7-9A0D-52EF595CAD12}" type="slidenum">
              <a:rPr lang="en-US" altLang="en-US" sz="1200">
                <a:latin typeface="Arial" pitchFamily="34" charset="0"/>
              </a:rPr>
              <a:pPr eaLnBrk="1" hangingPunct="1">
                <a:spcBef>
                  <a:spcPct val="0"/>
                </a:spcBef>
              </a:pPr>
              <a:t>12</a:t>
            </a:fld>
            <a:endParaRPr lang="en-US" altLang="en-US" sz="1200">
              <a:latin typeface="Arial" pitchFamily="34" charset="0"/>
            </a:endParaRPr>
          </a:p>
        </p:txBody>
      </p:sp>
    </p:spTree>
    <p:extLst>
      <p:ext uri="{BB962C8B-B14F-4D97-AF65-F5344CB8AC3E}">
        <p14:creationId xmlns:p14="http://schemas.microsoft.com/office/powerpoint/2010/main" val="310243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701345" y="4387442"/>
            <a:ext cx="5700513" cy="41553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13438" indent="-274399" eaLnBrk="0" hangingPunct="0">
              <a:spcBef>
                <a:spcPct val="30000"/>
              </a:spcBef>
              <a:defRPr sz="1100">
                <a:solidFill>
                  <a:schemeClr val="tx1"/>
                </a:solidFill>
                <a:latin typeface="Calibri" pitchFamily="34" charset="0"/>
                <a:ea typeface="ＭＳ Ｐゴシック" pitchFamily="34" charset="-128"/>
              </a:defRPr>
            </a:lvl2pPr>
            <a:lvl3pPr marL="1097598" indent="-219520" eaLnBrk="0" hangingPunct="0">
              <a:spcBef>
                <a:spcPct val="30000"/>
              </a:spcBef>
              <a:defRPr sz="1100">
                <a:solidFill>
                  <a:schemeClr val="tx1"/>
                </a:solidFill>
                <a:latin typeface="Calibri" pitchFamily="34" charset="0"/>
                <a:ea typeface="ＭＳ Ｐゴシック" pitchFamily="34" charset="-128"/>
              </a:defRPr>
            </a:lvl3pPr>
            <a:lvl4pPr marL="1536636" indent="-219520" eaLnBrk="0" hangingPunct="0">
              <a:spcBef>
                <a:spcPct val="30000"/>
              </a:spcBef>
              <a:defRPr sz="1100">
                <a:solidFill>
                  <a:schemeClr val="tx1"/>
                </a:solidFill>
                <a:latin typeface="Calibri" pitchFamily="34" charset="0"/>
                <a:ea typeface="ＭＳ Ｐゴシック" pitchFamily="34" charset="-128"/>
              </a:defRPr>
            </a:lvl4pPr>
            <a:lvl5pPr marL="1975676" indent="-219520" eaLnBrk="0" hangingPunct="0">
              <a:spcBef>
                <a:spcPct val="30000"/>
              </a:spcBef>
              <a:defRPr sz="1100">
                <a:solidFill>
                  <a:schemeClr val="tx1"/>
                </a:solidFill>
                <a:latin typeface="Calibri" pitchFamily="34" charset="0"/>
                <a:ea typeface="ＭＳ Ｐゴシック" pitchFamily="34" charset="-128"/>
              </a:defRPr>
            </a:lvl5pPr>
            <a:lvl6pPr marL="2414714"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53754"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92792"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731832"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0FA1D11B-0A4E-42C0-93C3-D6F829399DB7}" type="slidenum">
              <a:rPr lang="en-US" altLang="en-US" sz="1200">
                <a:latin typeface="Arial" pitchFamily="34" charset="0"/>
              </a:rPr>
              <a:pPr eaLnBrk="1" hangingPunct="1">
                <a:spcBef>
                  <a:spcPct val="0"/>
                </a:spcBef>
              </a:pPr>
              <a:t>13</a:t>
            </a:fld>
            <a:endParaRPr lang="en-US" altLang="en-US" sz="1200">
              <a:latin typeface="Arial" pitchFamily="34" charset="0"/>
            </a:endParaRPr>
          </a:p>
        </p:txBody>
      </p:sp>
    </p:spTree>
    <p:extLst>
      <p:ext uri="{BB962C8B-B14F-4D97-AF65-F5344CB8AC3E}">
        <p14:creationId xmlns:p14="http://schemas.microsoft.com/office/powerpoint/2010/main" val="4180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xfrm>
            <a:off x="701345" y="4387442"/>
            <a:ext cx="5607712" cy="438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13438" indent="-274399" eaLnBrk="0" hangingPunct="0">
              <a:spcBef>
                <a:spcPct val="30000"/>
              </a:spcBef>
              <a:defRPr sz="1100">
                <a:solidFill>
                  <a:schemeClr val="tx1"/>
                </a:solidFill>
                <a:latin typeface="Calibri" pitchFamily="34" charset="0"/>
                <a:ea typeface="ＭＳ Ｐゴシック" pitchFamily="34" charset="-128"/>
              </a:defRPr>
            </a:lvl2pPr>
            <a:lvl3pPr marL="1097598" indent="-219520" eaLnBrk="0" hangingPunct="0">
              <a:spcBef>
                <a:spcPct val="30000"/>
              </a:spcBef>
              <a:defRPr sz="1100">
                <a:solidFill>
                  <a:schemeClr val="tx1"/>
                </a:solidFill>
                <a:latin typeface="Calibri" pitchFamily="34" charset="0"/>
                <a:ea typeface="ＭＳ Ｐゴシック" pitchFamily="34" charset="-128"/>
              </a:defRPr>
            </a:lvl3pPr>
            <a:lvl4pPr marL="1536636" indent="-219520" eaLnBrk="0" hangingPunct="0">
              <a:spcBef>
                <a:spcPct val="30000"/>
              </a:spcBef>
              <a:defRPr sz="1100">
                <a:solidFill>
                  <a:schemeClr val="tx1"/>
                </a:solidFill>
                <a:latin typeface="Calibri" pitchFamily="34" charset="0"/>
                <a:ea typeface="ＭＳ Ｐゴシック" pitchFamily="34" charset="-128"/>
              </a:defRPr>
            </a:lvl4pPr>
            <a:lvl5pPr marL="1975676" indent="-219520" eaLnBrk="0" hangingPunct="0">
              <a:spcBef>
                <a:spcPct val="30000"/>
              </a:spcBef>
              <a:defRPr sz="1100">
                <a:solidFill>
                  <a:schemeClr val="tx1"/>
                </a:solidFill>
                <a:latin typeface="Calibri" pitchFamily="34" charset="0"/>
                <a:ea typeface="ＭＳ Ｐゴシック" pitchFamily="34" charset="-128"/>
              </a:defRPr>
            </a:lvl5pPr>
            <a:lvl6pPr marL="2414714"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853754"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292792"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731832" indent="-219520"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C2C89765-F40D-4952-8960-3DFFBCE67AFF}" type="slidenum">
              <a:rPr lang="en-US" altLang="en-US" sz="1200">
                <a:solidFill>
                  <a:srgbClr val="000000"/>
                </a:solidFill>
                <a:latin typeface="Arial" pitchFamily="34" charset="0"/>
              </a:rPr>
              <a:pPr eaLnBrk="1" hangingPunct="1">
                <a:spcBef>
                  <a:spcPct val="0"/>
                </a:spcBef>
              </a:pPr>
              <a:t>14</a:t>
            </a:fld>
            <a:endParaRPr lang="en-US" altLang="en-US" sz="1200">
              <a:solidFill>
                <a:srgbClr val="000000"/>
              </a:solidFill>
              <a:latin typeface="Arial" pitchFamily="34" charset="0"/>
            </a:endParaRPr>
          </a:p>
        </p:txBody>
      </p:sp>
    </p:spTree>
    <p:extLst>
      <p:ext uri="{BB962C8B-B14F-4D97-AF65-F5344CB8AC3E}">
        <p14:creationId xmlns:p14="http://schemas.microsoft.com/office/powerpoint/2010/main" val="376797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5"/>
            <a:ext cx="4876924" cy="1628600"/>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Figure 1 Kaplan–Meier Estimate of Metastasis-free Survival. Shown are data for the primary end point of metastasis-free survival. The dashed line indicates the median. The hazard ratio was based on a Cox regression model that was stratified according to the prostate-specific antigen (PSA) doubling time (&lt;6 months vs. ≥6 months) and previous or current use of a bone-targeting agent (yes vs. no), with trial group as the only covariate and a value less than 1.00 favoring enzalutamide treatment. Symbols indicate censored data. NR denotes not reached.</a:t>
            </a:r>
            <a:endParaRPr lang="en-GB" dirty="0">
              <a:latin typeface="Arial" charset="0"/>
              <a:ea typeface="Gothic" charset="0"/>
              <a:cs typeface="Gothic" charset="0"/>
            </a:endParaRPr>
          </a:p>
        </p:txBody>
      </p:sp>
    </p:spTree>
    <p:extLst>
      <p:ext uri="{BB962C8B-B14F-4D97-AF65-F5344CB8AC3E}">
        <p14:creationId xmlns:p14="http://schemas.microsoft.com/office/powerpoint/2010/main" val="244616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5"/>
            <a:ext cx="4876924" cy="1990512"/>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Figure 2 Kaplan–Meier Estimates of the Time to PSA Progression and the Time to the First Use of Subsequent Antineoplastic Therapy. Shown are data for the secondary efficacy end points: the time to PSA progression (Panel A) and the time to the first use of a subsequent antineoplastic therapy (Panel B). The dashed line in each panel indicates the median. Hazard ratios were based on Cox regression models that were stratified according to the PSA doubling time (&lt;6 months vs. ≥6 months) and previous or current use of a bone-targeting agent (yes vs. no), with trial group as the only covariate and values less than 1.00 favoring enzalutamide treatment. Symbols indicate censored data.</a:t>
            </a:r>
            <a:endParaRPr lang="en-GB" dirty="0">
              <a:latin typeface="Arial" charset="0"/>
              <a:ea typeface="Gothic" charset="0"/>
              <a:cs typeface="Gothic" charset="0"/>
            </a:endParaRPr>
          </a:p>
        </p:txBody>
      </p:sp>
    </p:spTree>
    <p:extLst>
      <p:ext uri="{BB962C8B-B14F-4D97-AF65-F5344CB8AC3E}">
        <p14:creationId xmlns:p14="http://schemas.microsoft.com/office/powerpoint/2010/main" val="274898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6"/>
            <a:ext cx="4876924" cy="361911"/>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Table 1 Demographic and Clinical Characteristics of the Patients at Baseline.</a:t>
            </a:r>
            <a:endParaRPr lang="en-GB" dirty="0">
              <a:latin typeface="Arial" charset="0"/>
              <a:ea typeface="Gothic" charset="0"/>
              <a:cs typeface="Gothic" charset="0"/>
            </a:endParaRPr>
          </a:p>
        </p:txBody>
      </p:sp>
    </p:spTree>
    <p:extLst>
      <p:ext uri="{BB962C8B-B14F-4D97-AF65-F5344CB8AC3E}">
        <p14:creationId xmlns:p14="http://schemas.microsoft.com/office/powerpoint/2010/main" val="51726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6"/>
            <a:ext cx="4876924" cy="180956"/>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Table 2 Primary and Secondary End Points.</a:t>
            </a:r>
            <a:endParaRPr lang="en-GB" dirty="0">
              <a:latin typeface="Arial" charset="0"/>
              <a:ea typeface="Gothic" charset="0"/>
              <a:cs typeface="Gothic" charset="0"/>
            </a:endParaRPr>
          </a:p>
        </p:txBody>
      </p:sp>
    </p:spTree>
    <p:extLst>
      <p:ext uri="{BB962C8B-B14F-4D97-AF65-F5344CB8AC3E}">
        <p14:creationId xmlns:p14="http://schemas.microsoft.com/office/powerpoint/2010/main" val="247300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92238" y="923925"/>
            <a:ext cx="4224337" cy="316706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2" y="4396466"/>
            <a:ext cx="4876924" cy="2714333"/>
          </a:xfrm>
          <a:prstGeom prst="rect">
            <a:avLst/>
          </a:prstGeom>
          <a:noFill/>
          <a:ln>
            <a:miter lim="800000"/>
            <a:headEnd/>
            <a:tailEnd/>
          </a:ln>
        </p:spPr>
        <p:txBody>
          <a:bodyPr lIns="0" tIns="0" rIns="0" bIns="0">
            <a:spAutoFit/>
          </a:bodyPr>
          <a:lstStyle/>
          <a:p>
            <a:pPr marL="196694" indent="-196694">
              <a:lnSpc>
                <a:spcPct val="97000"/>
              </a:lnSpc>
              <a:spcBef>
                <a:spcPct val="0"/>
              </a:spcBef>
              <a:buSzPct val="45000"/>
              <a:tabLst>
                <a:tab pos="659502" algn="l"/>
                <a:tab pos="1319005" algn="l"/>
                <a:tab pos="1978507" algn="l"/>
                <a:tab pos="2638008" algn="l"/>
                <a:tab pos="3297511" algn="l"/>
                <a:tab pos="3957013" algn="l"/>
                <a:tab pos="4616515" algn="l"/>
              </a:tabLst>
            </a:pPr>
            <a:r>
              <a:rPr lang="en-GB" smtClean="0">
                <a:latin typeface="Arial" charset="0"/>
                <a:ea typeface="Gothic" charset="0"/>
                <a:cs typeface="Gothic" charset="0"/>
              </a:rPr>
              <a:t>Figure 1 Metastasis-free Survival. Panel A shows Kaplan–Meier estimates of metastasis-free survival in the apalutamide group and the placebo group. The dashed line indicates the median. The analysis was performed with the use of a log-rank test with stratification according to prostate-specific antigen (PSA) doubling time (&gt;6 months vs. ≤6 months), use of bone-sparing agents (yes vs. no), and classification of local or regional nodal disease (N0 vs. N1) at the time of trial entry. Panel B shows subgroup analyses of metastasis-free survival. In the forest plot, the size of the circle reflects the number of patients affected. The analysis of all patients and all subgroup analyses were unstratified. An Eastern Cooperative Oncology Group (ECOG) performance-status score of 0 indicates asymptomatic, and a score of 1 indicates restricted in strenuous activity but ambulatory. Race was reported by the patient. NR denotes not reached.</a:t>
            </a:r>
            <a:endParaRPr lang="en-GB" dirty="0">
              <a:latin typeface="Arial" charset="0"/>
              <a:ea typeface="Gothic" charset="0"/>
              <a:cs typeface="Gothic" charset="0"/>
            </a:endParaRPr>
          </a:p>
        </p:txBody>
      </p:sp>
    </p:spTree>
    <p:extLst>
      <p:ext uri="{BB962C8B-B14F-4D97-AF65-F5344CB8AC3E}">
        <p14:creationId xmlns:p14="http://schemas.microsoft.com/office/powerpoint/2010/main" val="322950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CC6A7D-4A25-4611-86E1-260BDB0D07B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316153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C6A7D-4A25-4611-86E1-260BDB0D07B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14704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C6A7D-4A25-4611-86E1-260BDB0D07B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310033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4613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C6A7D-4A25-4611-86E1-260BDB0D07B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23424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C6A7D-4A25-4611-86E1-260BDB0D07B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426753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CC6A7D-4A25-4611-86E1-260BDB0D07B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157895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CC6A7D-4A25-4611-86E1-260BDB0D07BD}"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251284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CC6A7D-4A25-4611-86E1-260BDB0D07BD}"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301010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C6A7D-4A25-4611-86E1-260BDB0D07BD}"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138430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C6A7D-4A25-4611-86E1-260BDB0D07B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254516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C6A7D-4A25-4611-86E1-260BDB0D07B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4C13-94E5-4AB1-85C6-660B904C56E0}" type="slidenum">
              <a:rPr lang="en-US" smtClean="0"/>
              <a:t>‹#›</a:t>
            </a:fld>
            <a:endParaRPr lang="en-US"/>
          </a:p>
        </p:txBody>
      </p:sp>
    </p:spTree>
    <p:extLst>
      <p:ext uri="{BB962C8B-B14F-4D97-AF65-F5344CB8AC3E}">
        <p14:creationId xmlns:p14="http://schemas.microsoft.com/office/powerpoint/2010/main" val="278908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C6A7D-4A25-4611-86E1-260BDB0D07BD}" type="datetimeFigureOut">
              <a:rPr lang="en-US" smtClean="0"/>
              <a:t>10/13/2018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64C13-94E5-4AB1-85C6-660B904C56E0}" type="slidenum">
              <a:rPr lang="en-US" smtClean="0"/>
              <a:t>‹#›</a:t>
            </a:fld>
            <a:endParaRPr lang="en-US"/>
          </a:p>
        </p:txBody>
      </p:sp>
    </p:spTree>
    <p:extLst>
      <p:ext uri="{BB962C8B-B14F-4D97-AF65-F5344CB8AC3E}">
        <p14:creationId xmlns:p14="http://schemas.microsoft.com/office/powerpoint/2010/main" val="855930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tif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tif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a:bodyPr>
          <a:lstStyle/>
          <a:p>
            <a:r>
              <a:rPr lang="en-US" dirty="0" smtClean="0"/>
              <a:t>FDA Approvals for Systemic Treatment of Prostate Cancer in 2018</a:t>
            </a:r>
            <a:endParaRPr lang="en-US" dirty="0"/>
          </a:p>
        </p:txBody>
      </p:sp>
      <p:sp>
        <p:nvSpPr>
          <p:cNvPr id="3" name="Subtitle 2"/>
          <p:cNvSpPr>
            <a:spLocks noGrp="1"/>
          </p:cNvSpPr>
          <p:nvPr>
            <p:ph type="subTitle" idx="1"/>
          </p:nvPr>
        </p:nvSpPr>
        <p:spPr/>
        <p:txBody>
          <a:bodyPr/>
          <a:lstStyle/>
          <a:p>
            <a:r>
              <a:rPr lang="en-US" dirty="0" smtClean="0"/>
              <a:t>William R Berry MD</a:t>
            </a:r>
          </a:p>
          <a:p>
            <a:r>
              <a:rPr lang="en-US" dirty="0" smtClean="0"/>
              <a:t>Prostate Oncology</a:t>
            </a:r>
          </a:p>
          <a:p>
            <a:r>
              <a:rPr lang="en-US" dirty="0" smtClean="0"/>
              <a:t>Duke Cancer Center Cary</a:t>
            </a:r>
          </a:p>
          <a:p>
            <a:endParaRPr lang="en-US" dirty="0"/>
          </a:p>
        </p:txBody>
      </p:sp>
    </p:spTree>
    <p:extLst>
      <p:ext uri="{BB962C8B-B14F-4D97-AF65-F5344CB8AC3E}">
        <p14:creationId xmlns:p14="http://schemas.microsoft.com/office/powerpoint/2010/main" val="3028484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Metastatic Castration Resistant Disease</a:t>
            </a:r>
            <a:endParaRPr lang="en-US" sz="3600" dirty="0"/>
          </a:p>
        </p:txBody>
      </p:sp>
      <p:sp>
        <p:nvSpPr>
          <p:cNvPr id="3" name="Content Placeholder 2"/>
          <p:cNvSpPr>
            <a:spLocks noGrp="1"/>
          </p:cNvSpPr>
          <p:nvPr>
            <p:ph idx="1"/>
          </p:nvPr>
        </p:nvSpPr>
        <p:spPr/>
        <p:txBody>
          <a:bodyPr>
            <a:normAutofit/>
          </a:bodyPr>
          <a:lstStyle/>
          <a:p>
            <a:r>
              <a:rPr lang="en-US" sz="1800" dirty="0" smtClean="0"/>
              <a:t>Asymptomatic or minimally symptomatic (no narcotics for pain)</a:t>
            </a:r>
          </a:p>
          <a:p>
            <a:pPr lvl="1"/>
            <a:r>
              <a:rPr lang="en-US" sz="1600" dirty="0" smtClean="0"/>
              <a:t>Projected 2020 incidence</a:t>
            </a:r>
          </a:p>
          <a:p>
            <a:pPr lvl="2"/>
            <a:r>
              <a:rPr lang="en-US" sz="1600" dirty="0" smtClean="0"/>
              <a:t>20,255</a:t>
            </a:r>
          </a:p>
          <a:p>
            <a:pPr lvl="1"/>
            <a:r>
              <a:rPr lang="en-US" sz="1600" dirty="0" smtClean="0"/>
              <a:t>Projected 2020 prevalence</a:t>
            </a:r>
          </a:p>
          <a:p>
            <a:pPr lvl="2"/>
            <a:r>
              <a:rPr lang="en-US" sz="1600" dirty="0" smtClean="0"/>
              <a:t>8320</a:t>
            </a:r>
          </a:p>
          <a:p>
            <a:pPr lvl="1"/>
            <a:r>
              <a:rPr lang="en-US" sz="1600" dirty="0" smtClean="0"/>
              <a:t>Projected 2020 all cause mortality</a:t>
            </a:r>
          </a:p>
          <a:p>
            <a:pPr lvl="2"/>
            <a:r>
              <a:rPr lang="en-US" sz="1600" dirty="0" smtClean="0"/>
              <a:t>2785</a:t>
            </a:r>
          </a:p>
          <a:p>
            <a:r>
              <a:rPr lang="en-US" sz="1800" dirty="0" smtClean="0"/>
              <a:t>Symptomatic</a:t>
            </a:r>
          </a:p>
          <a:p>
            <a:pPr lvl="1"/>
            <a:r>
              <a:rPr lang="en-US" sz="1600" dirty="0" smtClean="0"/>
              <a:t>Projected 2020 incidence</a:t>
            </a:r>
          </a:p>
          <a:p>
            <a:pPr lvl="2"/>
            <a:r>
              <a:rPr lang="en-US" sz="1600" dirty="0" smtClean="0"/>
              <a:t>58,340</a:t>
            </a:r>
          </a:p>
          <a:p>
            <a:pPr lvl="1"/>
            <a:r>
              <a:rPr lang="en-US" sz="1600" dirty="0" smtClean="0"/>
              <a:t>Projected 2020 prevalence</a:t>
            </a:r>
          </a:p>
          <a:p>
            <a:pPr lvl="2"/>
            <a:r>
              <a:rPr lang="en-US" sz="1600" dirty="0" smtClean="0"/>
              <a:t>68,370</a:t>
            </a:r>
          </a:p>
        </p:txBody>
      </p:sp>
    </p:spTree>
    <p:extLst>
      <p:ext uri="{BB962C8B-B14F-4D97-AF65-F5344CB8AC3E}">
        <p14:creationId xmlns:p14="http://schemas.microsoft.com/office/powerpoint/2010/main" val="135003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eaLnBrk="1" hangingPunct="1"/>
            <a:r>
              <a:rPr lang="en-US" altLang="en-US" dirty="0" smtClean="0">
                <a:ea typeface="ＭＳ Ｐゴシック" pitchFamily="34" charset="-128"/>
              </a:rPr>
              <a:t>Definition of Castration Resistant</a:t>
            </a:r>
          </a:p>
        </p:txBody>
      </p:sp>
      <p:sp>
        <p:nvSpPr>
          <p:cNvPr id="18435" name="Rectangle 3"/>
          <p:cNvSpPr>
            <a:spLocks noGrp="1" noChangeArrowheads="1"/>
          </p:cNvSpPr>
          <p:nvPr>
            <p:ph idx="1"/>
          </p:nvPr>
        </p:nvSpPr>
        <p:spPr/>
        <p:txBody>
          <a:bodyPr/>
          <a:lstStyle/>
          <a:p>
            <a:pPr eaLnBrk="1" hangingPunct="1"/>
            <a:r>
              <a:rPr lang="en-US" altLang="en-US" sz="2200" smtClean="0">
                <a:latin typeface="Arial" pitchFamily="34" charset="0"/>
                <a:cs typeface="Arial" pitchFamily="34" charset="0"/>
              </a:rPr>
              <a:t>NCCN and PCWG2 define CRPC as:</a:t>
            </a:r>
          </a:p>
          <a:p>
            <a:pPr lvl="1" eaLnBrk="1" hangingPunct="1"/>
            <a:r>
              <a:rPr lang="en-US" altLang="en-US" sz="2000" smtClean="0">
                <a:latin typeface="Arial" pitchFamily="34" charset="0"/>
                <a:ea typeface="Arial" pitchFamily="34" charset="0"/>
                <a:cs typeface="Arial" pitchFamily="34" charset="0"/>
              </a:rPr>
              <a:t>Castrate level of testosterone (&lt;50 ng/dL)</a:t>
            </a:r>
          </a:p>
          <a:p>
            <a:pPr lvl="1" eaLnBrk="1" hangingPunct="1"/>
            <a:r>
              <a:rPr lang="en-US" altLang="en-US" sz="2000" smtClean="0">
                <a:latin typeface="Arial" pitchFamily="34" charset="0"/>
                <a:ea typeface="Arial" pitchFamily="34" charset="0"/>
                <a:cs typeface="Arial" pitchFamily="34" charset="0"/>
              </a:rPr>
              <a:t>Disease progression despite ADT demonstrated by radiographic evidence or rising PSA values</a:t>
            </a:r>
            <a:endParaRPr lang="en-US" altLang="en-US" sz="2400" smtClean="0">
              <a:latin typeface="Arial" pitchFamily="34" charset="0"/>
              <a:ea typeface="Arial" pitchFamily="34" charset="0"/>
              <a:cs typeface="Arial" pitchFamily="34" charset="0"/>
            </a:endParaRPr>
          </a:p>
          <a:p>
            <a:pPr eaLnBrk="1" hangingPunct="1"/>
            <a:r>
              <a:rPr lang="en-US" altLang="en-US" sz="2200" smtClean="0">
                <a:latin typeface="Arial" pitchFamily="34" charset="0"/>
                <a:cs typeface="Arial" pitchFamily="34" charset="0"/>
              </a:rPr>
              <a:t>Term evolved from HRPC/AIPC based on new information on biology of resistance to androgen deprivation therapies</a:t>
            </a:r>
          </a:p>
          <a:p>
            <a:pPr lvl="1" eaLnBrk="1" hangingPunct="1"/>
            <a:r>
              <a:rPr lang="en-US" altLang="en-US" sz="2000" smtClean="0">
                <a:latin typeface="Arial" pitchFamily="34" charset="0"/>
                <a:ea typeface="Arial" pitchFamily="34" charset="0"/>
                <a:cs typeface="Arial" pitchFamily="34" charset="0"/>
              </a:rPr>
              <a:t>Many tumors remain sensitive to novel AR antagonists or androgen synthesis inhibitors</a:t>
            </a:r>
          </a:p>
          <a:p>
            <a:pPr lvl="1" eaLnBrk="1" hangingPunct="1"/>
            <a:r>
              <a:rPr lang="en-US" altLang="en-US" sz="2000" smtClean="0">
                <a:latin typeface="Arial" pitchFamily="34" charset="0"/>
                <a:ea typeface="Arial" pitchFamily="34" charset="0"/>
                <a:cs typeface="Arial" pitchFamily="34" charset="0"/>
              </a:rPr>
              <a:t>Amplifications and mutations in AR develop</a:t>
            </a:r>
          </a:p>
          <a:p>
            <a:pPr lvl="1" eaLnBrk="1" hangingPunct="1"/>
            <a:r>
              <a:rPr lang="en-US" altLang="en-US" sz="2000" smtClean="0">
                <a:latin typeface="Arial" pitchFamily="34" charset="0"/>
                <a:ea typeface="Arial" pitchFamily="34" charset="0"/>
                <a:cs typeface="Arial" pitchFamily="34" charset="0"/>
              </a:rPr>
              <a:t>Synthesis of androgenic precursors increases</a:t>
            </a:r>
          </a:p>
          <a:p>
            <a:pPr lvl="1" eaLnBrk="1" hangingPunct="1"/>
            <a:r>
              <a:rPr lang="en-US" altLang="en-US" sz="2000" smtClean="0">
                <a:latin typeface="Arial" pitchFamily="34" charset="0"/>
                <a:ea typeface="Arial" pitchFamily="34" charset="0"/>
                <a:cs typeface="Arial" pitchFamily="34" charset="0"/>
              </a:rPr>
              <a:t>Not truly hormone refractory</a:t>
            </a: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spcBef>
                <a:spcPct val="0"/>
              </a:spcBef>
              <a:buClrTx/>
              <a:buFontTx/>
              <a:buNone/>
            </a:pPr>
            <a:fld id="{A3E7682C-47C9-4EC3-8949-F8880C5D3D38}" type="slidenum">
              <a:rPr lang="en-US" altLang="en-US" sz="800" smtClean="0">
                <a:solidFill>
                  <a:schemeClr val="bg1"/>
                </a:solidFill>
              </a:rPr>
              <a:pPr eaLnBrk="1" hangingPunct="1">
                <a:spcBef>
                  <a:spcPct val="0"/>
                </a:spcBef>
                <a:buClrTx/>
                <a:buFontTx/>
                <a:buNone/>
              </a:pPr>
              <a:t>11</a:t>
            </a:fld>
            <a:endParaRPr lang="en-US" altLang="en-US" sz="800" smtClean="0">
              <a:solidFill>
                <a:schemeClr val="bg1"/>
              </a:solidFill>
            </a:endParaRPr>
          </a:p>
        </p:txBody>
      </p:sp>
      <p:sp>
        <p:nvSpPr>
          <p:cNvPr id="18437" name="TextBox 32"/>
          <p:cNvSpPr txBox="1">
            <a:spLocks noChangeArrowheads="1"/>
          </p:cNvSpPr>
          <p:nvPr/>
        </p:nvSpPr>
        <p:spPr bwMode="auto">
          <a:xfrm>
            <a:off x="446088" y="5783263"/>
            <a:ext cx="8593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spcBef>
                <a:spcPct val="0"/>
              </a:spcBef>
              <a:buClrTx/>
              <a:buFontTx/>
              <a:buNone/>
            </a:pPr>
            <a:r>
              <a:rPr lang="en-US" altLang="en-US" sz="1000"/>
              <a:t>NCCN=National Comprehensive Cancer Network; PCWG2=Prostate Cancer Clinical Trials Working Group 2; HRPC=hormone-refractory prostate cancer; AIPC=androgen-independent prostate cancer; AR=androgen receptor.</a:t>
            </a:r>
          </a:p>
        </p:txBody>
      </p:sp>
      <p:sp>
        <p:nvSpPr>
          <p:cNvPr id="18438" name="Text Placeholder 6"/>
          <p:cNvSpPr txBox="1">
            <a:spLocks/>
          </p:cNvSpPr>
          <p:nvPr/>
        </p:nvSpPr>
        <p:spPr bwMode="auto">
          <a:xfrm>
            <a:off x="446088" y="6307138"/>
            <a:ext cx="7880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defTabSz="45720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defTabSz="4572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defTabSz="4572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defTabSz="4572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lnSpc>
                <a:spcPct val="90000"/>
              </a:lnSpc>
              <a:spcBef>
                <a:spcPct val="20000"/>
              </a:spcBef>
              <a:buClrTx/>
              <a:buFont typeface="Arial" pitchFamily="34" charset="0"/>
              <a:buNone/>
            </a:pPr>
            <a:r>
              <a:rPr lang="en-US" altLang="en-US" sz="800"/>
              <a:t>Hotte SJ et al. </a:t>
            </a:r>
            <a:r>
              <a:rPr lang="en-US" altLang="en-US" sz="800" i="1"/>
              <a:t>Current Oncology</a:t>
            </a:r>
            <a:r>
              <a:rPr lang="en-US" altLang="en-US" sz="800"/>
              <a:t>. 2010;17:S72-S79; NCCN. Prostate Cancer. NCCN Clinical Practice Guidelines in Oncology. V1.2015; Scher HI et al. </a:t>
            </a:r>
            <a:r>
              <a:rPr lang="en-US" altLang="en-US" sz="800" i="1"/>
              <a:t>J Clin Oncol</a:t>
            </a:r>
            <a:r>
              <a:rPr lang="en-US" altLang="en-US" sz="800"/>
              <a:t>. 2008;26:1148-1159; Mottet N et al. </a:t>
            </a:r>
            <a:r>
              <a:rPr lang="en-US" altLang="en-US" sz="800" i="1"/>
              <a:t>Eur Urol</a:t>
            </a:r>
            <a:r>
              <a:rPr lang="en-US" altLang="en-US" sz="800"/>
              <a:t>. 2011;59:572-583; Bellmunt J et al</a:t>
            </a:r>
            <a:r>
              <a:rPr lang="en-US" altLang="en-US" sz="800" i="1"/>
              <a:t>. Ther Adv Med Oncol</a:t>
            </a:r>
            <a:r>
              <a:rPr lang="en-US" altLang="en-US" sz="800"/>
              <a:t>. 2010;2:189-207; Aggarwal R et al.</a:t>
            </a:r>
            <a:r>
              <a:rPr lang="en-US" altLang="en-US" sz="800" i="1"/>
              <a:t>Oncologist</a:t>
            </a:r>
            <a:r>
              <a:rPr lang="en-US" altLang="en-US" sz="800"/>
              <a:t>. 2011;16:264-275;</a:t>
            </a:r>
            <a:r>
              <a:rPr lang="en-US" altLang="ja-JP" sz="800"/>
              <a:t> Antonarakis ES et al. </a:t>
            </a:r>
            <a:r>
              <a:rPr lang="en-US" altLang="ja-JP" sz="800" i="1"/>
              <a:t>Clinical Oncol News</a:t>
            </a:r>
            <a:r>
              <a:rPr lang="en-US" altLang="ja-JP" sz="800"/>
              <a:t>. 2011;30-45.</a:t>
            </a:r>
            <a:endParaRPr lang="en-US" altLang="en-US" sz="80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4988" y="0"/>
            <a:ext cx="8229600" cy="1514475"/>
          </a:xfrm>
        </p:spPr>
        <p:txBody>
          <a:bodyPr/>
          <a:lstStyle/>
          <a:p>
            <a:pPr eaLnBrk="1" hangingPunct="1"/>
            <a:r>
              <a:rPr lang="en-US" altLang="en-US" smtClean="0">
                <a:ea typeface="ＭＳ Ｐゴシック" pitchFamily="34" charset="-128"/>
              </a:rPr>
              <a:t>Progression to mCRPC Is Rapid</a:t>
            </a:r>
          </a:p>
        </p:txBody>
      </p:sp>
      <p:sp>
        <p:nvSpPr>
          <p:cNvPr id="20483" name="Content Placeholder 13"/>
          <p:cNvSpPr>
            <a:spLocks noGrp="1"/>
          </p:cNvSpPr>
          <p:nvPr>
            <p:ph idx="1"/>
          </p:nvPr>
        </p:nvSpPr>
        <p:spPr>
          <a:xfrm>
            <a:off x="457200" y="1628775"/>
            <a:ext cx="8229600" cy="4425950"/>
          </a:xfrm>
        </p:spPr>
        <p:txBody>
          <a:bodyPr/>
          <a:lstStyle/>
          <a:p>
            <a:pPr eaLnBrk="1" hangingPunct="1"/>
            <a:r>
              <a:rPr lang="en-US" altLang="en-US" sz="2000" dirty="0" smtClean="0">
                <a:latin typeface="Arial" pitchFamily="34" charset="0"/>
                <a:cs typeface="Arial" pitchFamily="34" charset="0"/>
              </a:rPr>
              <a:t>46% of men with </a:t>
            </a:r>
            <a:r>
              <a:rPr lang="en-US" altLang="en-US" sz="2000" dirty="0" err="1" smtClean="0">
                <a:latin typeface="Arial" pitchFamily="34" charset="0"/>
                <a:cs typeface="Arial" pitchFamily="34" charset="0"/>
              </a:rPr>
              <a:t>nmCRPC</a:t>
            </a:r>
            <a:r>
              <a:rPr lang="en-US" altLang="en-US" sz="2000" dirty="0" smtClean="0">
                <a:latin typeface="Arial" pitchFamily="34" charset="0"/>
                <a:cs typeface="Arial" pitchFamily="34" charset="0"/>
              </a:rPr>
              <a:t> will develop metastases within 2 years </a:t>
            </a:r>
          </a:p>
          <a:p>
            <a:pPr eaLnBrk="1" hangingPunct="1"/>
            <a:endParaRPr lang="en-US" altLang="en-US" sz="2000" dirty="0" smtClean="0">
              <a:latin typeface="Arial" pitchFamily="34" charset="0"/>
              <a:cs typeface="Arial" pitchFamily="34" charset="0"/>
            </a:endParaRPr>
          </a:p>
          <a:p>
            <a:pPr eaLnBrk="1" hangingPunct="1"/>
            <a:endParaRPr lang="en-US" altLang="en-US" sz="2000" dirty="0" smtClean="0">
              <a:latin typeface="Arial" pitchFamily="34" charset="0"/>
              <a:cs typeface="Arial" pitchFamily="34" charset="0"/>
            </a:endParaRPr>
          </a:p>
        </p:txBody>
      </p:sp>
      <p:sp>
        <p:nvSpPr>
          <p:cNvPr id="16" name="Round Same Side Corner Rectangle 15"/>
          <p:cNvSpPr>
            <a:spLocks noChangeArrowheads="1"/>
          </p:cNvSpPr>
          <p:nvPr/>
        </p:nvSpPr>
        <p:spPr bwMode="auto">
          <a:xfrm>
            <a:off x="587375" y="2133600"/>
            <a:ext cx="7962900" cy="457200"/>
          </a:xfrm>
          <a:custGeom>
            <a:avLst/>
            <a:gdLst>
              <a:gd name="T0" fmla="*/ 7962900 w 7962900"/>
              <a:gd name="T1" fmla="*/ 228600 h 457200"/>
              <a:gd name="T2" fmla="*/ 3981450 w 7962900"/>
              <a:gd name="T3" fmla="*/ 457200 h 457200"/>
              <a:gd name="T4" fmla="*/ 0 w 7962900"/>
              <a:gd name="T5" fmla="*/ 228600 h 457200"/>
              <a:gd name="T6" fmla="*/ 3981450 w 7962900"/>
              <a:gd name="T7" fmla="*/ 0 h 457200"/>
              <a:gd name="T8" fmla="*/ 0 60000 65536"/>
              <a:gd name="T9" fmla="*/ 5898240 60000 65536"/>
              <a:gd name="T10" fmla="*/ 11796480 60000 65536"/>
              <a:gd name="T11" fmla="*/ 17694720 60000 65536"/>
              <a:gd name="T12" fmla="*/ 22319 w 7962900"/>
              <a:gd name="T13" fmla="*/ 22319 h 457200"/>
              <a:gd name="T14" fmla="*/ 7940581 w 7962900"/>
              <a:gd name="T15" fmla="*/ 457200 h 457200"/>
            </a:gdLst>
            <a:ahLst/>
            <a:cxnLst>
              <a:cxn ang="T8">
                <a:pos x="T0" y="T1"/>
              </a:cxn>
              <a:cxn ang="T9">
                <a:pos x="T2" y="T3"/>
              </a:cxn>
              <a:cxn ang="T10">
                <a:pos x="T4" y="T5"/>
              </a:cxn>
              <a:cxn ang="T11">
                <a:pos x="T6" y="T7"/>
              </a:cxn>
            </a:cxnLst>
            <a:rect l="T12" t="T13" r="T14" b="T15"/>
            <a:pathLst>
              <a:path w="7962900" h="457200">
                <a:moveTo>
                  <a:pt x="76202" y="0"/>
                </a:moveTo>
                <a:lnTo>
                  <a:pt x="7886698" y="0"/>
                </a:lnTo>
                <a:lnTo>
                  <a:pt x="7886698" y="-1"/>
                </a:lnTo>
                <a:cubicBezTo>
                  <a:pt x="7928783" y="-1"/>
                  <a:pt x="7962900" y="34116"/>
                  <a:pt x="7962900" y="76202"/>
                </a:cubicBezTo>
                <a:lnTo>
                  <a:pt x="7962900" y="457200"/>
                </a:lnTo>
                <a:lnTo>
                  <a:pt x="0" y="457200"/>
                </a:lnTo>
                <a:lnTo>
                  <a:pt x="0" y="76202"/>
                </a:lnTo>
                <a:lnTo>
                  <a:pt x="-1" y="76201"/>
                </a:lnTo>
                <a:cubicBezTo>
                  <a:pt x="-1" y="34116"/>
                  <a:pt x="34116" y="-1"/>
                  <a:pt x="76202" y="-1"/>
                </a:cubicBezTo>
                <a:lnTo>
                  <a:pt x="76202" y="0"/>
                </a:lnTo>
                <a:close/>
              </a:path>
            </a:pathLst>
          </a:custGeom>
          <a:solidFill>
            <a:srgbClr val="0069AA"/>
          </a:solidFill>
          <a:ln w="25400">
            <a:solidFill>
              <a:srgbClr val="0069AA"/>
            </a:solidFill>
            <a:miter lim="800000"/>
            <a:headEnd/>
            <a:tailEnd/>
          </a:ln>
          <a:effectLst>
            <a:outerShdw blurRad="63500" dist="23000" dir="5400000" rotWithShape="0">
              <a:srgbClr val="000000">
                <a:alpha val="34998"/>
              </a:srgbClr>
            </a:outerShdw>
          </a:effectLst>
        </p:spPr>
        <p:txBody>
          <a:bodyPr lIns="274320" anchor="ctr"/>
          <a:lstStyle/>
          <a:p>
            <a:pPr fontAlgn="auto">
              <a:spcBef>
                <a:spcPts val="0"/>
              </a:spcBef>
              <a:spcAft>
                <a:spcPts val="0"/>
              </a:spcAft>
              <a:defRPr/>
            </a:pPr>
            <a:r>
              <a:rPr lang="en-US" sz="2000" b="1" dirty="0">
                <a:solidFill>
                  <a:schemeClr val="lt1"/>
                </a:solidFill>
                <a:latin typeface="+mn-lt"/>
                <a:ea typeface="+mn-ea"/>
              </a:rPr>
              <a:t>Time to Onset of Metastases in Men With CRPC</a:t>
            </a:r>
            <a:endParaRPr lang="en-US" sz="2000" b="1" baseline="40000" dirty="0">
              <a:solidFill>
                <a:schemeClr val="lt1"/>
              </a:solidFill>
              <a:latin typeface="+mn-lt"/>
              <a:ea typeface="+mn-ea"/>
            </a:endParaRPr>
          </a:p>
        </p:txBody>
      </p:sp>
      <p:sp>
        <p:nvSpPr>
          <p:cNvPr id="20485" name="Round Same Side Corner Rectangle 16"/>
          <p:cNvSpPr>
            <a:spLocks/>
          </p:cNvSpPr>
          <p:nvPr/>
        </p:nvSpPr>
        <p:spPr bwMode="auto">
          <a:xfrm rot="10800000">
            <a:off x="587375" y="2538413"/>
            <a:ext cx="7962900" cy="3201987"/>
          </a:xfrm>
          <a:custGeom>
            <a:avLst/>
            <a:gdLst>
              <a:gd name="T0" fmla="*/ 7962900 w 7962900"/>
              <a:gd name="T1" fmla="*/ 1600994 h 3201988"/>
              <a:gd name="T2" fmla="*/ 3981450 w 7962900"/>
              <a:gd name="T3" fmla="*/ 3201932 h 3201988"/>
              <a:gd name="T4" fmla="*/ 0 w 7962900"/>
              <a:gd name="T5" fmla="*/ 1600994 h 3201988"/>
              <a:gd name="T6" fmla="*/ 3981450 w 7962900"/>
              <a:gd name="T7" fmla="*/ 0 h 3201988"/>
              <a:gd name="T8" fmla="*/ 0 60000 65536"/>
              <a:gd name="T9" fmla="*/ 5898240 60000 65536"/>
              <a:gd name="T10" fmla="*/ 11796480 60000 65536"/>
              <a:gd name="T11" fmla="*/ 17694720 60000 65536"/>
              <a:gd name="T12" fmla="*/ 60612 w 7962900"/>
              <a:gd name="T13" fmla="*/ 60612 h 3201988"/>
              <a:gd name="T14" fmla="*/ 7902288 w 7962900"/>
              <a:gd name="T15" fmla="*/ 3201988 h 3201988"/>
            </a:gdLst>
            <a:ahLst/>
            <a:cxnLst>
              <a:cxn ang="T8">
                <a:pos x="T0" y="T1"/>
              </a:cxn>
              <a:cxn ang="T9">
                <a:pos x="T2" y="T3"/>
              </a:cxn>
              <a:cxn ang="T10">
                <a:pos x="T4" y="T5"/>
              </a:cxn>
              <a:cxn ang="T11">
                <a:pos x="T6" y="T7"/>
              </a:cxn>
            </a:cxnLst>
            <a:rect l="T12" t="T13" r="T14" b="T15"/>
            <a:pathLst>
              <a:path w="7962900" h="3201988">
                <a:moveTo>
                  <a:pt x="206944" y="0"/>
                </a:moveTo>
                <a:lnTo>
                  <a:pt x="7755956" y="0"/>
                </a:lnTo>
                <a:lnTo>
                  <a:pt x="7755956" y="-1"/>
                </a:lnTo>
                <a:cubicBezTo>
                  <a:pt x="7870248" y="-1"/>
                  <a:pt x="7962900" y="92651"/>
                  <a:pt x="7962900" y="206944"/>
                </a:cubicBezTo>
                <a:lnTo>
                  <a:pt x="7962900" y="3201988"/>
                </a:lnTo>
                <a:lnTo>
                  <a:pt x="0" y="3201988"/>
                </a:lnTo>
                <a:lnTo>
                  <a:pt x="0" y="206944"/>
                </a:lnTo>
                <a:lnTo>
                  <a:pt x="-1" y="206943"/>
                </a:lnTo>
                <a:cubicBezTo>
                  <a:pt x="-1" y="92651"/>
                  <a:pt x="92651" y="-1"/>
                  <a:pt x="206944" y="-1"/>
                </a:cubicBezTo>
                <a:lnTo>
                  <a:pt x="206944" y="0"/>
                </a:lnTo>
                <a:close/>
              </a:path>
            </a:pathLst>
          </a:custGeom>
          <a:solidFill>
            <a:schemeClr val="bg1"/>
          </a:solidFill>
          <a:ln w="25400" cap="flat" cmpd="sng">
            <a:solidFill>
              <a:srgbClr val="0069AA"/>
            </a:solidFill>
            <a:prstDash val="solid"/>
            <a:round/>
            <a:headEnd/>
            <a:tailEnd/>
          </a:ln>
          <a:effectLst>
            <a:outerShdw dist="23000" dir="5400000" rotWithShape="0">
              <a:srgbClr val="000000">
                <a:alpha val="34998"/>
              </a:srgbClr>
            </a:outerShdw>
          </a:effectLst>
        </p:spPr>
        <p:txBody>
          <a:bodyPr anchor="ctr"/>
          <a:lstStyle/>
          <a:p>
            <a:endParaRPr lang="en-US"/>
          </a:p>
        </p:txBody>
      </p:sp>
      <p:sp>
        <p:nvSpPr>
          <p:cNvPr id="20486" name="TextBox 7"/>
          <p:cNvSpPr txBox="1">
            <a:spLocks noChangeArrowheads="1"/>
          </p:cNvSpPr>
          <p:nvPr/>
        </p:nvSpPr>
        <p:spPr bwMode="auto">
          <a:xfrm rot="-5400000">
            <a:off x="-226218" y="3702844"/>
            <a:ext cx="2195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Tx/>
              <a:buFontTx/>
              <a:buNone/>
            </a:pPr>
            <a:r>
              <a:rPr lang="en-US" altLang="en-US" sz="1400" b="1"/>
              <a:t>Probability of </a:t>
            </a:r>
            <a:br>
              <a:rPr lang="en-US" altLang="en-US" sz="1400" b="1"/>
            </a:br>
            <a:r>
              <a:rPr lang="en-US" altLang="en-US" sz="1400" b="1"/>
              <a:t>Bone Metastases</a:t>
            </a:r>
          </a:p>
        </p:txBody>
      </p:sp>
      <p:sp>
        <p:nvSpPr>
          <p:cNvPr id="20487" name="TextBox 8"/>
          <p:cNvSpPr txBox="1">
            <a:spLocks noChangeArrowheads="1"/>
          </p:cNvSpPr>
          <p:nvPr/>
        </p:nvSpPr>
        <p:spPr bwMode="auto">
          <a:xfrm>
            <a:off x="2365375" y="5407025"/>
            <a:ext cx="477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algn="ctr" eaLnBrk="1" hangingPunct="1">
              <a:spcBef>
                <a:spcPct val="0"/>
              </a:spcBef>
              <a:buClrTx/>
              <a:buFontTx/>
              <a:buNone/>
            </a:pPr>
            <a:r>
              <a:rPr lang="en-US" altLang="en-US" sz="1400" b="1"/>
              <a:t>Months Since Randomization</a:t>
            </a:r>
          </a:p>
        </p:txBody>
      </p:sp>
      <p:sp>
        <p:nvSpPr>
          <p:cNvPr id="20488" name="TextBox 11"/>
          <p:cNvSpPr txBox="1">
            <a:spLocks noChangeArrowheads="1"/>
          </p:cNvSpPr>
          <p:nvPr/>
        </p:nvSpPr>
        <p:spPr bwMode="auto">
          <a:xfrm rot="10800000" flipV="1">
            <a:off x="446088" y="5876925"/>
            <a:ext cx="7400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spcBef>
                <a:spcPct val="0"/>
              </a:spcBef>
              <a:buClrTx/>
              <a:buFontTx/>
              <a:buNone/>
            </a:pPr>
            <a:r>
              <a:rPr lang="en-US" altLang="en-US" sz="1000"/>
              <a:t>Data are from the placebo arm (n=331) of a randomized, controlled study to evaluate the effects of atrasentan on time to disease progression in men who had progressive CRPC and no radiographic evidence of bone metastases.</a:t>
            </a:r>
          </a:p>
        </p:txBody>
      </p:sp>
      <p:sp>
        <p:nvSpPr>
          <p:cNvPr id="20489" name="Text Placeholder 6"/>
          <p:cNvSpPr txBox="1">
            <a:spLocks/>
          </p:cNvSpPr>
          <p:nvPr/>
        </p:nvSpPr>
        <p:spPr bwMode="auto">
          <a:xfrm>
            <a:off x="446088" y="6400800"/>
            <a:ext cx="67976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defTabSz="45720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defTabSz="4572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defTabSz="4572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defTabSz="4572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lnSpc>
                <a:spcPct val="90000"/>
              </a:lnSpc>
              <a:spcBef>
                <a:spcPct val="20000"/>
              </a:spcBef>
              <a:buClrTx/>
              <a:buFont typeface="Arial" pitchFamily="34" charset="0"/>
              <a:buNone/>
            </a:pPr>
            <a:r>
              <a:rPr lang="en-US" altLang="en-US" sz="800">
                <a:solidFill>
                  <a:srgbClr val="000000"/>
                </a:solidFill>
              </a:rPr>
              <a:t>Smith MR et al. </a:t>
            </a:r>
            <a:r>
              <a:rPr lang="en-US" altLang="en-US" sz="800" i="1">
                <a:solidFill>
                  <a:srgbClr val="000000"/>
                </a:solidFill>
              </a:rPr>
              <a:t>Cancer</a:t>
            </a:r>
            <a:r>
              <a:rPr lang="en-US" altLang="en-US" sz="800">
                <a:solidFill>
                  <a:srgbClr val="000000"/>
                </a:solidFill>
              </a:rPr>
              <a:t>. 2011;117:2077-2085. </a:t>
            </a:r>
            <a:endParaRPr lang="en-US" altLang="en-US" sz="800"/>
          </a:p>
        </p:txBody>
      </p:sp>
      <p:pic>
        <p:nvPicPr>
          <p:cNvPr id="20490" name="Picture 18" descr="3_Bone metastases_final_v3.png"/>
          <p:cNvPicPr>
            <a:picLocks noChangeAspect="1"/>
          </p:cNvPicPr>
          <p:nvPr/>
        </p:nvPicPr>
        <p:blipFill>
          <a:blip r:embed="rId4" cstate="print">
            <a:extLst>
              <a:ext uri="{28A0092B-C50C-407E-A947-70E740481C1C}">
                <a14:useLocalDpi xmlns:a14="http://schemas.microsoft.com/office/drawing/2010/main" val="0"/>
              </a:ext>
            </a:extLst>
          </a:blip>
          <a:srcRect l="7260" b="12944"/>
          <a:stretch>
            <a:fillRect/>
          </a:stretch>
        </p:blipFill>
        <p:spPr bwMode="auto">
          <a:xfrm>
            <a:off x="1676400" y="2767013"/>
            <a:ext cx="665162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8"/>
          <p:cNvSpPr txBox="1">
            <a:spLocks noChangeArrowheads="1"/>
          </p:cNvSpPr>
          <p:nvPr/>
        </p:nvSpPr>
        <p:spPr bwMode="auto">
          <a:xfrm>
            <a:off x="1030288" y="2633663"/>
            <a:ext cx="485775" cy="2909887"/>
          </a:xfrm>
          <a:prstGeom prst="rect">
            <a:avLst/>
          </a:prstGeom>
          <a:noFill/>
          <a:ln>
            <a:noFill/>
          </a:ln>
          <a:extLst/>
        </p:spPr>
        <p:txBody>
          <a:bodyPr>
            <a:spAutoFit/>
          </a:bodyPr>
          <a:lstStyle>
            <a:lvl1pPr eaLnBrk="0" hangingPunct="0">
              <a:defRPr b="1">
                <a:solidFill>
                  <a:schemeClr val="tx1"/>
                </a:solidFill>
                <a:latin typeface="Arial" pitchFamily="34" charset="0"/>
                <a:ea typeface="MS PGothic" pitchFamily="34" charset="-128"/>
              </a:defRPr>
            </a:lvl1pPr>
            <a:lvl2pPr marL="742950" indent="-285750" eaLnBrk="0" hangingPunct="0">
              <a:defRPr b="1">
                <a:solidFill>
                  <a:schemeClr val="tx1"/>
                </a:solidFill>
                <a:latin typeface="Arial" pitchFamily="34" charset="0"/>
                <a:ea typeface="MS PGothic" pitchFamily="34" charset="-128"/>
              </a:defRPr>
            </a:lvl2pPr>
            <a:lvl3pPr marL="1143000" indent="-228600" eaLnBrk="0" hangingPunct="0">
              <a:defRPr b="1">
                <a:solidFill>
                  <a:schemeClr val="tx1"/>
                </a:solidFill>
                <a:latin typeface="Arial" pitchFamily="34" charset="0"/>
                <a:ea typeface="MS PGothic" pitchFamily="34" charset="-128"/>
              </a:defRPr>
            </a:lvl3pPr>
            <a:lvl4pPr marL="1600200" indent="-228600" eaLnBrk="0" hangingPunct="0">
              <a:defRPr b="1">
                <a:solidFill>
                  <a:schemeClr val="tx1"/>
                </a:solidFill>
                <a:latin typeface="Arial" pitchFamily="34" charset="0"/>
                <a:ea typeface="MS PGothic" pitchFamily="34" charset="-128"/>
              </a:defRPr>
            </a:lvl4pPr>
            <a:lvl5pPr marL="2057400" indent="-228600" eaLnBrk="0" hangingPunct="0">
              <a:defRPr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eaLnBrk="1" hangingPunct="1">
              <a:lnSpc>
                <a:spcPct val="130000"/>
              </a:lnSpc>
              <a:spcAft>
                <a:spcPts val="300"/>
              </a:spcAft>
              <a:defRPr/>
            </a:pPr>
            <a:r>
              <a:rPr lang="en-US" sz="1400" dirty="0" smtClean="0">
                <a:solidFill>
                  <a:srgbClr val="000000"/>
                </a:solidFill>
                <a:latin typeface="+mn-lt"/>
                <a:ea typeface="ヒラギノ角ゴ Pro W3" pitchFamily="-112" charset="-128"/>
              </a:rPr>
              <a:t>0.7</a:t>
            </a:r>
          </a:p>
          <a:p>
            <a:pPr algn="r" eaLnBrk="1" hangingPunct="1">
              <a:lnSpc>
                <a:spcPct val="130000"/>
              </a:lnSpc>
              <a:spcAft>
                <a:spcPts val="300"/>
              </a:spcAft>
              <a:defRPr/>
            </a:pPr>
            <a:r>
              <a:rPr lang="en-US" sz="1400" dirty="0" smtClean="0">
                <a:solidFill>
                  <a:srgbClr val="000000"/>
                </a:solidFill>
                <a:latin typeface="+mn-lt"/>
                <a:ea typeface="ヒラギノ角ゴ Pro W3" pitchFamily="-112" charset="-128"/>
              </a:rPr>
              <a:t>0.6</a:t>
            </a:r>
          </a:p>
          <a:p>
            <a:pPr algn="r" eaLnBrk="1" hangingPunct="1">
              <a:lnSpc>
                <a:spcPct val="130000"/>
              </a:lnSpc>
              <a:spcAft>
                <a:spcPts val="300"/>
              </a:spcAft>
              <a:defRPr/>
            </a:pPr>
            <a:r>
              <a:rPr lang="en-US" sz="1400" dirty="0" smtClean="0">
                <a:solidFill>
                  <a:srgbClr val="000000"/>
                </a:solidFill>
                <a:latin typeface="+mn-lt"/>
                <a:ea typeface="ヒラギノ角ゴ Pro W3" pitchFamily="-112" charset="-128"/>
              </a:rPr>
              <a:t>0.5</a:t>
            </a:r>
          </a:p>
          <a:p>
            <a:pPr algn="r" eaLnBrk="1" hangingPunct="1">
              <a:lnSpc>
                <a:spcPct val="130000"/>
              </a:lnSpc>
              <a:spcAft>
                <a:spcPts val="300"/>
              </a:spcAft>
              <a:defRPr/>
            </a:pPr>
            <a:r>
              <a:rPr lang="en-US" sz="1400" dirty="0" smtClean="0">
                <a:solidFill>
                  <a:srgbClr val="000000"/>
                </a:solidFill>
                <a:latin typeface="+mn-lt"/>
                <a:ea typeface="ヒラギノ角ゴ Pro W3" pitchFamily="-112" charset="-128"/>
              </a:rPr>
              <a:t>0.4</a:t>
            </a:r>
          </a:p>
          <a:p>
            <a:pPr algn="r" eaLnBrk="1" hangingPunct="1">
              <a:lnSpc>
                <a:spcPct val="130000"/>
              </a:lnSpc>
              <a:spcAft>
                <a:spcPts val="300"/>
              </a:spcAft>
              <a:defRPr/>
            </a:pPr>
            <a:r>
              <a:rPr lang="en-US" sz="1400" dirty="0" smtClean="0">
                <a:solidFill>
                  <a:srgbClr val="000000"/>
                </a:solidFill>
                <a:latin typeface="+mn-lt"/>
                <a:ea typeface="ヒラギノ角ゴ Pro W3" pitchFamily="-112" charset="-128"/>
              </a:rPr>
              <a:t>0.3</a:t>
            </a:r>
          </a:p>
          <a:p>
            <a:pPr algn="r" eaLnBrk="1" hangingPunct="1">
              <a:lnSpc>
                <a:spcPct val="130000"/>
              </a:lnSpc>
              <a:spcAft>
                <a:spcPts val="300"/>
              </a:spcAft>
              <a:defRPr/>
            </a:pPr>
            <a:r>
              <a:rPr lang="en-US" sz="1400" dirty="0" smtClean="0">
                <a:solidFill>
                  <a:srgbClr val="000000"/>
                </a:solidFill>
                <a:latin typeface="+mn-lt"/>
                <a:ea typeface="ヒラギノ角ゴ Pro W3" pitchFamily="-112" charset="-128"/>
              </a:rPr>
              <a:t>0.2</a:t>
            </a:r>
          </a:p>
          <a:p>
            <a:pPr algn="r" eaLnBrk="1" hangingPunct="1">
              <a:lnSpc>
                <a:spcPct val="130000"/>
              </a:lnSpc>
              <a:spcAft>
                <a:spcPts val="300"/>
              </a:spcAft>
              <a:defRPr/>
            </a:pPr>
            <a:r>
              <a:rPr lang="en-US" sz="1400" dirty="0" smtClean="0">
                <a:solidFill>
                  <a:srgbClr val="000000"/>
                </a:solidFill>
                <a:latin typeface="+mn-lt"/>
                <a:ea typeface="ヒラギノ角ゴ Pro W3" pitchFamily="-112" charset="-128"/>
              </a:rPr>
              <a:t>0.1</a:t>
            </a:r>
          </a:p>
          <a:p>
            <a:pPr algn="r" eaLnBrk="1" hangingPunct="1">
              <a:lnSpc>
                <a:spcPct val="130000"/>
              </a:lnSpc>
              <a:spcAft>
                <a:spcPts val="300"/>
              </a:spcAft>
              <a:defRPr/>
            </a:pPr>
            <a:r>
              <a:rPr lang="en-US" sz="1400" dirty="0" smtClean="0">
                <a:solidFill>
                  <a:srgbClr val="000000"/>
                </a:solidFill>
                <a:latin typeface="+mn-lt"/>
                <a:ea typeface="ヒラギノ角ゴ Pro W3" pitchFamily="-112" charset="-128"/>
              </a:rPr>
              <a:t>0.0</a:t>
            </a:r>
          </a:p>
          <a:p>
            <a:pPr algn="r" eaLnBrk="1" hangingPunct="1">
              <a:lnSpc>
                <a:spcPct val="130000"/>
              </a:lnSpc>
              <a:spcAft>
                <a:spcPts val="300"/>
              </a:spcAft>
              <a:defRPr/>
            </a:pPr>
            <a:endParaRPr lang="en-US" sz="1400" dirty="0" smtClean="0">
              <a:solidFill>
                <a:srgbClr val="000000"/>
              </a:solidFill>
              <a:latin typeface="+mn-lt"/>
              <a:ea typeface="ヒラギノ角ゴ Pro W3" pitchFamily="-112" charset="-128"/>
            </a:endParaRPr>
          </a:p>
        </p:txBody>
      </p:sp>
      <p:grpSp>
        <p:nvGrpSpPr>
          <p:cNvPr id="20492" name="Group 9"/>
          <p:cNvGrpSpPr>
            <a:grpSpLocks/>
          </p:cNvGrpSpPr>
          <p:nvPr/>
        </p:nvGrpSpPr>
        <p:grpSpPr bwMode="auto">
          <a:xfrm>
            <a:off x="1536700" y="2819400"/>
            <a:ext cx="76200" cy="2362200"/>
            <a:chOff x="1828800" y="2819400"/>
            <a:chExt cx="76200" cy="2362200"/>
          </a:xfrm>
        </p:grpSpPr>
        <p:cxnSp>
          <p:nvCxnSpPr>
            <p:cNvPr id="3" name="Straight Connector 2"/>
            <p:cNvCxnSpPr/>
            <p:nvPr/>
          </p:nvCxnSpPr>
          <p:spPr>
            <a:xfrm>
              <a:off x="1905000" y="2819400"/>
              <a:ext cx="0" cy="2362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28800" y="2830513"/>
              <a:ext cx="7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28800" y="3155950"/>
              <a:ext cx="7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828800" y="3478213"/>
              <a:ext cx="7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828800" y="3786188"/>
              <a:ext cx="7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828800" y="4103688"/>
              <a:ext cx="7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828800" y="4392613"/>
              <a:ext cx="7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828800" y="4692650"/>
              <a:ext cx="7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828800" y="5035550"/>
              <a:ext cx="7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1600200" y="5181600"/>
            <a:ext cx="6705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79600" y="5181600"/>
            <a:ext cx="0" cy="76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035300" y="5181600"/>
            <a:ext cx="0" cy="76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238625" y="5181600"/>
            <a:ext cx="0" cy="76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413375" y="5181600"/>
            <a:ext cx="0" cy="76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565900" y="5181600"/>
            <a:ext cx="0" cy="76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729538" y="5181600"/>
            <a:ext cx="0" cy="76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500" name="TextBox 40"/>
          <p:cNvSpPr txBox="1">
            <a:spLocks noChangeArrowheads="1"/>
          </p:cNvSpPr>
          <p:nvPr/>
        </p:nvSpPr>
        <p:spPr bwMode="auto">
          <a:xfrm>
            <a:off x="1738313" y="51943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algn="ctr" eaLnBrk="1" hangingPunct="1">
              <a:spcBef>
                <a:spcPct val="0"/>
              </a:spcBef>
              <a:buClrTx/>
              <a:buFontTx/>
              <a:buNone/>
            </a:pPr>
            <a:r>
              <a:rPr lang="en-US" altLang="en-US" sz="1400" b="1"/>
              <a:t>0</a:t>
            </a:r>
            <a:endParaRPr lang="en-US" altLang="en-US" sz="1800"/>
          </a:p>
        </p:txBody>
      </p:sp>
      <p:sp>
        <p:nvSpPr>
          <p:cNvPr id="20501" name="TextBox 52"/>
          <p:cNvSpPr txBox="1">
            <a:spLocks noChangeArrowheads="1"/>
          </p:cNvSpPr>
          <p:nvPr/>
        </p:nvSpPr>
        <p:spPr bwMode="auto">
          <a:xfrm>
            <a:off x="2832100" y="51943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algn="ctr" eaLnBrk="1" hangingPunct="1">
              <a:spcBef>
                <a:spcPct val="0"/>
              </a:spcBef>
              <a:buClrTx/>
              <a:buFontTx/>
              <a:buNone/>
            </a:pPr>
            <a:r>
              <a:rPr lang="en-US" altLang="en-US" sz="1400" b="1"/>
              <a:t>12</a:t>
            </a:r>
            <a:endParaRPr lang="en-US" altLang="en-US" sz="1800"/>
          </a:p>
        </p:txBody>
      </p:sp>
      <p:sp>
        <p:nvSpPr>
          <p:cNvPr id="20502" name="TextBox 53"/>
          <p:cNvSpPr txBox="1">
            <a:spLocks noChangeArrowheads="1"/>
          </p:cNvSpPr>
          <p:nvPr/>
        </p:nvSpPr>
        <p:spPr bwMode="auto">
          <a:xfrm>
            <a:off x="4025900" y="51943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algn="ctr" eaLnBrk="1" hangingPunct="1">
              <a:spcBef>
                <a:spcPct val="0"/>
              </a:spcBef>
              <a:buClrTx/>
              <a:buFontTx/>
              <a:buNone/>
            </a:pPr>
            <a:r>
              <a:rPr lang="en-US" altLang="en-US" sz="1400" b="1"/>
              <a:t>24</a:t>
            </a:r>
            <a:endParaRPr lang="en-US" altLang="en-US" sz="1800"/>
          </a:p>
        </p:txBody>
      </p:sp>
      <p:sp>
        <p:nvSpPr>
          <p:cNvPr id="20503" name="TextBox 54"/>
          <p:cNvSpPr txBox="1">
            <a:spLocks noChangeArrowheads="1"/>
          </p:cNvSpPr>
          <p:nvPr/>
        </p:nvSpPr>
        <p:spPr bwMode="auto">
          <a:xfrm>
            <a:off x="5213350" y="51943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algn="ctr" eaLnBrk="1" hangingPunct="1">
              <a:spcBef>
                <a:spcPct val="0"/>
              </a:spcBef>
              <a:buClrTx/>
              <a:buFontTx/>
              <a:buNone/>
            </a:pPr>
            <a:r>
              <a:rPr lang="en-US" altLang="en-US" sz="1400" b="1"/>
              <a:t>36</a:t>
            </a:r>
            <a:endParaRPr lang="en-US" altLang="en-US" sz="1800"/>
          </a:p>
        </p:txBody>
      </p:sp>
      <p:sp>
        <p:nvSpPr>
          <p:cNvPr id="20504" name="TextBox 55"/>
          <p:cNvSpPr txBox="1">
            <a:spLocks noChangeArrowheads="1"/>
          </p:cNvSpPr>
          <p:nvPr/>
        </p:nvSpPr>
        <p:spPr bwMode="auto">
          <a:xfrm>
            <a:off x="6369050" y="51943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algn="ctr" eaLnBrk="1" hangingPunct="1">
              <a:spcBef>
                <a:spcPct val="0"/>
              </a:spcBef>
              <a:buClrTx/>
              <a:buFontTx/>
              <a:buNone/>
            </a:pPr>
            <a:r>
              <a:rPr lang="en-US" altLang="en-US" sz="1400" b="1"/>
              <a:t>48</a:t>
            </a:r>
            <a:endParaRPr lang="en-US" altLang="en-US" sz="1800"/>
          </a:p>
        </p:txBody>
      </p:sp>
      <p:sp>
        <p:nvSpPr>
          <p:cNvPr id="20505" name="TextBox 56"/>
          <p:cNvSpPr txBox="1">
            <a:spLocks noChangeArrowheads="1"/>
          </p:cNvSpPr>
          <p:nvPr/>
        </p:nvSpPr>
        <p:spPr bwMode="auto">
          <a:xfrm>
            <a:off x="7537450" y="51943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algn="ctr" eaLnBrk="1" hangingPunct="1">
              <a:spcBef>
                <a:spcPct val="0"/>
              </a:spcBef>
              <a:buClrTx/>
              <a:buFontTx/>
              <a:buNone/>
            </a:pPr>
            <a:r>
              <a:rPr lang="en-US" altLang="en-US" sz="1400" b="1"/>
              <a:t>60</a:t>
            </a:r>
            <a:endParaRPr lang="en-US" altLang="en-US" sz="1800"/>
          </a:p>
        </p:txBody>
      </p:sp>
      <p:sp>
        <p:nvSpPr>
          <p:cNvPr id="205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spcBef>
                <a:spcPct val="0"/>
              </a:spcBef>
              <a:buClrTx/>
              <a:buFontTx/>
              <a:buNone/>
            </a:pPr>
            <a:fld id="{7F015A1A-4AF6-4BDF-ABFF-BB7F12FEAE1C}" type="slidenum">
              <a:rPr lang="en-US" altLang="en-US" sz="800" smtClean="0">
                <a:solidFill>
                  <a:schemeClr val="bg1"/>
                </a:solidFill>
              </a:rPr>
              <a:pPr eaLnBrk="1" hangingPunct="1">
                <a:spcBef>
                  <a:spcPct val="0"/>
                </a:spcBef>
                <a:buClrTx/>
                <a:buFontTx/>
                <a:buNone/>
              </a:pPr>
              <a:t>12</a:t>
            </a:fld>
            <a:endParaRPr lang="en-US" altLang="en-US" sz="80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altLang="en-US" sz="2800" dirty="0" smtClean="0">
                <a:ea typeface="ＭＳ Ｐゴシック" pitchFamily="34" charset="-128"/>
              </a:rPr>
              <a:t>Higher absolute value of PSA and more rapid PSA doubling times correlate with more rapid development of metastases</a:t>
            </a:r>
          </a:p>
        </p:txBody>
      </p:sp>
      <p:sp>
        <p:nvSpPr>
          <p:cNvPr id="24" name="Round Same Side Corner Rectangle 23"/>
          <p:cNvSpPr>
            <a:spLocks noChangeArrowheads="1"/>
          </p:cNvSpPr>
          <p:nvPr/>
        </p:nvSpPr>
        <p:spPr bwMode="auto">
          <a:xfrm>
            <a:off x="552450" y="1665288"/>
            <a:ext cx="8161338" cy="457200"/>
          </a:xfrm>
          <a:custGeom>
            <a:avLst/>
            <a:gdLst>
              <a:gd name="T0" fmla="*/ 8161338 w 8272463"/>
              <a:gd name="T1" fmla="*/ 228600 h 457200"/>
              <a:gd name="T2" fmla="*/ 4080669 w 8272463"/>
              <a:gd name="T3" fmla="*/ 457200 h 457200"/>
              <a:gd name="T4" fmla="*/ 0 w 8272463"/>
              <a:gd name="T5" fmla="*/ 228600 h 457200"/>
              <a:gd name="T6" fmla="*/ 4080669 w 8272463"/>
              <a:gd name="T7" fmla="*/ 0 h 457200"/>
              <a:gd name="T8" fmla="*/ 0 60000 65536"/>
              <a:gd name="T9" fmla="*/ 5898240 60000 65536"/>
              <a:gd name="T10" fmla="*/ 11796480 60000 65536"/>
              <a:gd name="T11" fmla="*/ 17694720 60000 65536"/>
              <a:gd name="T12" fmla="*/ 22319 w 8272463"/>
              <a:gd name="T13" fmla="*/ 22319 h 457200"/>
              <a:gd name="T14" fmla="*/ 8250144 w 8272463"/>
              <a:gd name="T15" fmla="*/ 457200 h 457200"/>
            </a:gdLst>
            <a:ahLst/>
            <a:cxnLst>
              <a:cxn ang="T8">
                <a:pos x="T0" y="T1"/>
              </a:cxn>
              <a:cxn ang="T9">
                <a:pos x="T2" y="T3"/>
              </a:cxn>
              <a:cxn ang="T10">
                <a:pos x="T4" y="T5"/>
              </a:cxn>
              <a:cxn ang="T11">
                <a:pos x="T6" y="T7"/>
              </a:cxn>
            </a:cxnLst>
            <a:rect l="T12" t="T13" r="T14" b="T15"/>
            <a:pathLst>
              <a:path w="8272463" h="457200">
                <a:moveTo>
                  <a:pt x="76202" y="0"/>
                </a:moveTo>
                <a:lnTo>
                  <a:pt x="8196261" y="0"/>
                </a:lnTo>
                <a:lnTo>
                  <a:pt x="8196261" y="-1"/>
                </a:lnTo>
                <a:cubicBezTo>
                  <a:pt x="8238346" y="-1"/>
                  <a:pt x="8272463" y="34116"/>
                  <a:pt x="8272463" y="76202"/>
                </a:cubicBezTo>
                <a:lnTo>
                  <a:pt x="8272463" y="457200"/>
                </a:lnTo>
                <a:lnTo>
                  <a:pt x="0" y="457200"/>
                </a:lnTo>
                <a:lnTo>
                  <a:pt x="0" y="76202"/>
                </a:lnTo>
                <a:lnTo>
                  <a:pt x="-1" y="76201"/>
                </a:lnTo>
                <a:cubicBezTo>
                  <a:pt x="-1" y="34116"/>
                  <a:pt x="34116" y="-1"/>
                  <a:pt x="76202" y="-1"/>
                </a:cubicBezTo>
                <a:lnTo>
                  <a:pt x="76202" y="0"/>
                </a:lnTo>
                <a:close/>
              </a:path>
            </a:pathLst>
          </a:custGeom>
          <a:solidFill>
            <a:srgbClr val="0069AA"/>
          </a:solidFill>
          <a:ln w="25400">
            <a:solidFill>
              <a:srgbClr val="0069AA"/>
            </a:solidFill>
            <a:miter lim="800000"/>
            <a:headEnd/>
            <a:tailEnd/>
          </a:ln>
          <a:effectLst>
            <a:outerShdw blurRad="63500" dist="23000" dir="5400000" rotWithShape="0">
              <a:srgbClr val="000000">
                <a:alpha val="34998"/>
              </a:srgbClr>
            </a:outerShdw>
          </a:effectLst>
        </p:spPr>
        <p:txBody>
          <a:bodyPr lIns="137160" rIns="45720" anchor="ctr"/>
          <a:lstStyle/>
          <a:p>
            <a:pPr algn="ctr" fontAlgn="auto">
              <a:spcBef>
                <a:spcPts val="0"/>
              </a:spcBef>
              <a:spcAft>
                <a:spcPts val="0"/>
              </a:spcAft>
              <a:defRPr/>
            </a:pPr>
            <a:r>
              <a:rPr lang="en-US" sz="2000" b="1" kern="0" dirty="0">
                <a:solidFill>
                  <a:sysClr val="window" lastClr="FFFFFF"/>
                </a:solidFill>
                <a:latin typeface="+mn-lt"/>
                <a:ea typeface="+mn-ea"/>
              </a:rPr>
              <a:t>Time to Bone Metastases or Death Stratified by PSA and PSADT </a:t>
            </a:r>
            <a:endParaRPr lang="en-US" sz="2000" b="1" kern="0" baseline="40000" dirty="0">
              <a:solidFill>
                <a:sysClr val="window" lastClr="FFFFFF"/>
              </a:solidFill>
              <a:latin typeface="+mn-lt"/>
              <a:ea typeface="+mn-ea"/>
            </a:endParaRPr>
          </a:p>
        </p:txBody>
      </p:sp>
      <p:sp>
        <p:nvSpPr>
          <p:cNvPr id="21508" name="Round Same Side Corner Rectangle 24"/>
          <p:cNvSpPr>
            <a:spLocks/>
          </p:cNvSpPr>
          <p:nvPr/>
        </p:nvSpPr>
        <p:spPr bwMode="auto">
          <a:xfrm rot="10800000">
            <a:off x="552450" y="2108200"/>
            <a:ext cx="8161338" cy="3709988"/>
          </a:xfrm>
          <a:custGeom>
            <a:avLst/>
            <a:gdLst>
              <a:gd name="T0" fmla="*/ 3826897 w 8272463"/>
              <a:gd name="T1" fmla="*/ 1854994 h 3709988"/>
              <a:gd name="T2" fmla="*/ 1913449 w 8272463"/>
              <a:gd name="T3" fmla="*/ 3709988 h 3709988"/>
              <a:gd name="T4" fmla="*/ 0 w 8272463"/>
              <a:gd name="T5" fmla="*/ 1854994 h 3709988"/>
              <a:gd name="T6" fmla="*/ 1913449 w 8272463"/>
              <a:gd name="T7" fmla="*/ 0 h 3709988"/>
              <a:gd name="T8" fmla="*/ 0 60000 65536"/>
              <a:gd name="T9" fmla="*/ 5898240 60000 65536"/>
              <a:gd name="T10" fmla="*/ 11796480 60000 65536"/>
              <a:gd name="T11" fmla="*/ 17694720 60000 65536"/>
              <a:gd name="T12" fmla="*/ 70228 w 8272463"/>
              <a:gd name="T13" fmla="*/ 70228 h 3709988"/>
              <a:gd name="T14" fmla="*/ 8202235 w 8272463"/>
              <a:gd name="T15" fmla="*/ 3709988 h 3709988"/>
            </a:gdLst>
            <a:ahLst/>
            <a:cxnLst>
              <a:cxn ang="T8">
                <a:pos x="T0" y="T1"/>
              </a:cxn>
              <a:cxn ang="T9">
                <a:pos x="T2" y="T3"/>
              </a:cxn>
              <a:cxn ang="T10">
                <a:pos x="T4" y="T5"/>
              </a:cxn>
              <a:cxn ang="T11">
                <a:pos x="T6" y="T7"/>
              </a:cxn>
            </a:cxnLst>
            <a:rect l="T12" t="T13" r="T14" b="T15"/>
            <a:pathLst>
              <a:path w="8272463" h="3709988">
                <a:moveTo>
                  <a:pt x="239777" y="0"/>
                </a:moveTo>
                <a:lnTo>
                  <a:pt x="8032686" y="0"/>
                </a:lnTo>
                <a:lnTo>
                  <a:pt x="8032686" y="-1"/>
                </a:lnTo>
                <a:cubicBezTo>
                  <a:pt x="8165111" y="-1"/>
                  <a:pt x="8272463" y="107351"/>
                  <a:pt x="8272463" y="239777"/>
                </a:cubicBezTo>
                <a:lnTo>
                  <a:pt x="8272463" y="3709988"/>
                </a:lnTo>
                <a:lnTo>
                  <a:pt x="0" y="3709988"/>
                </a:lnTo>
                <a:lnTo>
                  <a:pt x="0" y="239777"/>
                </a:lnTo>
                <a:lnTo>
                  <a:pt x="-1" y="239776"/>
                </a:lnTo>
                <a:cubicBezTo>
                  <a:pt x="-1" y="107351"/>
                  <a:pt x="107351" y="-1"/>
                  <a:pt x="239777" y="-1"/>
                </a:cubicBezTo>
                <a:lnTo>
                  <a:pt x="239777" y="0"/>
                </a:lnTo>
                <a:close/>
              </a:path>
            </a:pathLst>
          </a:custGeom>
          <a:solidFill>
            <a:srgbClr val="FFFFFF"/>
          </a:solidFill>
          <a:ln w="25400" cap="flat" cmpd="sng">
            <a:solidFill>
              <a:srgbClr val="0069AA"/>
            </a:solidFill>
            <a:prstDash val="solid"/>
            <a:round/>
            <a:headEnd/>
            <a:tailEnd/>
          </a:ln>
          <a:effectLst>
            <a:outerShdw dist="23000" dir="5400000" rotWithShape="0">
              <a:srgbClr val="000000">
                <a:alpha val="34998"/>
              </a:srgbClr>
            </a:outerShdw>
          </a:effectLst>
        </p:spPr>
        <p:txBody>
          <a:bodyPr anchor="ctr"/>
          <a:lstStyle/>
          <a:p>
            <a:endParaRPr lang="en-US"/>
          </a:p>
        </p:txBody>
      </p:sp>
      <p:sp>
        <p:nvSpPr>
          <p:cNvPr id="26" name="TextBox 3"/>
          <p:cNvSpPr txBox="1">
            <a:spLocks noChangeArrowheads="1"/>
          </p:cNvSpPr>
          <p:nvPr/>
        </p:nvSpPr>
        <p:spPr bwMode="auto">
          <a:xfrm>
            <a:off x="446088" y="5867400"/>
            <a:ext cx="7559675" cy="342900"/>
          </a:xfrm>
          <a:prstGeom prst="rect">
            <a:avLst/>
          </a:prstGeom>
          <a:noFill/>
          <a:ln w="9525">
            <a:noFill/>
            <a:miter lim="800000"/>
            <a:headEnd/>
            <a:tailEnd/>
          </a:ln>
        </p:spPr>
        <p:txBody>
          <a:bodyPr>
            <a:spAutoFit/>
          </a:bodyPr>
          <a:lstStyle/>
          <a:p>
            <a:pPr fontAlgn="auto">
              <a:lnSpc>
                <a:spcPct val="80000"/>
              </a:lnSpc>
              <a:spcBef>
                <a:spcPts val="0"/>
              </a:spcBef>
              <a:spcAft>
                <a:spcPts val="0"/>
              </a:spcAft>
              <a:defRPr/>
            </a:pPr>
            <a:r>
              <a:rPr lang="en-US" sz="1000" kern="0" dirty="0">
                <a:solidFill>
                  <a:sysClr val="windowText" lastClr="000000"/>
                </a:solidFill>
                <a:latin typeface="+mn-lt"/>
                <a:ea typeface="+mn-ea"/>
                <a:cs typeface="Arial" pitchFamily="34" charset="0"/>
              </a:rPr>
              <a:t>Data are from the placebo arm (n=201) of a randomized, double-blind, controlled study to evaluate the effects of zoledronic acid on time to first bone metastases in men with prostate cancer.</a:t>
            </a:r>
          </a:p>
        </p:txBody>
      </p:sp>
      <p:sp>
        <p:nvSpPr>
          <p:cNvPr id="27" name="TextBox 4"/>
          <p:cNvSpPr txBox="1">
            <a:spLocks noChangeArrowheads="1"/>
          </p:cNvSpPr>
          <p:nvPr/>
        </p:nvSpPr>
        <p:spPr bwMode="auto">
          <a:xfrm>
            <a:off x="446088" y="6170613"/>
            <a:ext cx="5848350" cy="246062"/>
          </a:xfrm>
          <a:prstGeom prst="rect">
            <a:avLst/>
          </a:prstGeom>
          <a:noFill/>
          <a:ln w="9525">
            <a:noFill/>
            <a:miter lim="800000"/>
            <a:headEnd/>
            <a:tailEnd/>
          </a:ln>
        </p:spPr>
        <p:txBody>
          <a:bodyPr>
            <a:spAutoFit/>
          </a:bodyPr>
          <a:lstStyle/>
          <a:p>
            <a:pPr fontAlgn="auto">
              <a:spcBef>
                <a:spcPts val="0"/>
              </a:spcBef>
              <a:spcAft>
                <a:spcPts val="0"/>
              </a:spcAft>
              <a:defRPr/>
            </a:pPr>
            <a:r>
              <a:rPr lang="en-US" sz="1000" kern="0" dirty="0">
                <a:solidFill>
                  <a:sysClr val="windowText" lastClr="000000"/>
                </a:solidFill>
                <a:latin typeface="+mn-lt"/>
                <a:ea typeface="+mn-ea"/>
                <a:cs typeface="Arial" pitchFamily="34" charset="0"/>
              </a:rPr>
              <a:t>PSADT=prostate-specific antigen doubling time.</a:t>
            </a:r>
          </a:p>
        </p:txBody>
      </p:sp>
      <p:sp>
        <p:nvSpPr>
          <p:cNvPr id="28" name="TextBox 9"/>
          <p:cNvSpPr txBox="1">
            <a:spLocks noChangeArrowheads="1"/>
          </p:cNvSpPr>
          <p:nvPr/>
        </p:nvSpPr>
        <p:spPr bwMode="auto">
          <a:xfrm rot="16200000">
            <a:off x="-427037" y="3673475"/>
            <a:ext cx="3028950"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sysClr val="windowText" lastClr="000000"/>
                </a:solidFill>
                <a:ea typeface="+mn-ea"/>
                <a:cs typeface="Arial" pitchFamily="34" charset="0"/>
              </a:rPr>
              <a:t>Proportion of Patients </a:t>
            </a:r>
          </a:p>
        </p:txBody>
      </p:sp>
      <p:sp>
        <p:nvSpPr>
          <p:cNvPr id="29" name="TextBox 10"/>
          <p:cNvSpPr txBox="1">
            <a:spLocks noChangeArrowheads="1"/>
          </p:cNvSpPr>
          <p:nvPr/>
        </p:nvSpPr>
        <p:spPr bwMode="auto">
          <a:xfrm>
            <a:off x="1044575" y="5453063"/>
            <a:ext cx="3549650" cy="306387"/>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sysClr val="windowText" lastClr="000000"/>
                </a:solidFill>
                <a:ea typeface="+mn-ea"/>
                <a:cs typeface="Arial" pitchFamily="34" charset="0"/>
              </a:rPr>
              <a:t>Years Since Random Assignment</a:t>
            </a:r>
          </a:p>
        </p:txBody>
      </p:sp>
      <p:sp>
        <p:nvSpPr>
          <p:cNvPr id="30" name="TextBox 13"/>
          <p:cNvSpPr txBox="1">
            <a:spLocks noChangeArrowheads="1"/>
          </p:cNvSpPr>
          <p:nvPr/>
        </p:nvSpPr>
        <p:spPr bwMode="auto">
          <a:xfrm>
            <a:off x="4864100" y="5453063"/>
            <a:ext cx="3549650" cy="306387"/>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sysClr val="windowText" lastClr="000000"/>
                </a:solidFill>
                <a:ea typeface="+mn-ea"/>
                <a:cs typeface="Arial" pitchFamily="34" charset="0"/>
              </a:rPr>
              <a:t>Years Since Random Assignment</a:t>
            </a:r>
          </a:p>
        </p:txBody>
      </p:sp>
      <p:sp>
        <p:nvSpPr>
          <p:cNvPr id="21514" name="Text Placeholder 6"/>
          <p:cNvSpPr txBox="1">
            <a:spLocks/>
          </p:cNvSpPr>
          <p:nvPr/>
        </p:nvSpPr>
        <p:spPr bwMode="auto">
          <a:xfrm>
            <a:off x="446088" y="6469063"/>
            <a:ext cx="67976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defTabSz="45720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defTabSz="4572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defTabSz="4572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defTabSz="4572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lnSpc>
                <a:spcPct val="90000"/>
              </a:lnSpc>
              <a:spcBef>
                <a:spcPct val="20000"/>
              </a:spcBef>
              <a:buClrTx/>
              <a:buFont typeface="Arial" pitchFamily="34" charset="0"/>
              <a:buNone/>
            </a:pPr>
            <a:r>
              <a:rPr lang="en-US" altLang="en-US" sz="800">
                <a:solidFill>
                  <a:srgbClr val="000000"/>
                </a:solidFill>
              </a:rPr>
              <a:t>Smith MR et al</a:t>
            </a:r>
            <a:r>
              <a:rPr lang="en-US" altLang="en-US" sz="800" i="1">
                <a:solidFill>
                  <a:srgbClr val="000000"/>
                </a:solidFill>
              </a:rPr>
              <a:t>. J Clin Oncol</a:t>
            </a:r>
            <a:r>
              <a:rPr lang="en-US" altLang="en-US" sz="800">
                <a:solidFill>
                  <a:srgbClr val="000000"/>
                </a:solidFill>
              </a:rPr>
              <a:t>. 2005;23:2918-2925. </a:t>
            </a:r>
          </a:p>
        </p:txBody>
      </p:sp>
      <p:pic>
        <p:nvPicPr>
          <p:cNvPr id="21515" name="Picture 11" descr="1_PSA-PSADT_final_v7.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4450" y="2293938"/>
            <a:ext cx="63214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spcBef>
                <a:spcPct val="0"/>
              </a:spcBef>
              <a:buClrTx/>
              <a:buFontTx/>
              <a:buNone/>
            </a:pPr>
            <a:fld id="{8FF62E6C-E854-4731-85C1-DF8A3884ED0C}" type="slidenum">
              <a:rPr lang="en-US" altLang="en-US" sz="800" smtClean="0">
                <a:solidFill>
                  <a:schemeClr val="bg1"/>
                </a:solidFill>
              </a:rPr>
              <a:pPr eaLnBrk="1" hangingPunct="1">
                <a:spcBef>
                  <a:spcPct val="0"/>
                </a:spcBef>
                <a:buClrTx/>
                <a:buFontTx/>
                <a:buNone/>
              </a:pPr>
              <a:t>13</a:t>
            </a:fld>
            <a:endParaRPr lang="en-US" altLang="en-US" sz="80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ea typeface="ＭＳ Ｐゴシック" pitchFamily="34" charset="-128"/>
              </a:rPr>
              <a:t>Metastatic Disease Is Often Occult</a:t>
            </a:r>
          </a:p>
        </p:txBody>
      </p:sp>
      <p:sp>
        <p:nvSpPr>
          <p:cNvPr id="22531" name="Content Placeholder 3"/>
          <p:cNvSpPr>
            <a:spLocks noGrp="1"/>
          </p:cNvSpPr>
          <p:nvPr>
            <p:ph idx="1"/>
          </p:nvPr>
        </p:nvSpPr>
        <p:spPr/>
        <p:txBody>
          <a:bodyPr/>
          <a:lstStyle/>
          <a:p>
            <a:pPr eaLnBrk="1" hangingPunct="1"/>
            <a:r>
              <a:rPr lang="en-US" altLang="en-US" sz="2400" smtClean="0">
                <a:latin typeface="Arial" pitchFamily="34" charset="0"/>
                <a:cs typeface="Arial" pitchFamily="34" charset="0"/>
              </a:rPr>
              <a:t>Over 30% of men </a:t>
            </a:r>
            <a:r>
              <a:rPr lang="en-US" altLang="en-US" sz="2400" i="1" smtClean="0">
                <a:latin typeface="Arial" pitchFamily="34" charset="0"/>
                <a:cs typeface="Arial" pitchFamily="34" charset="0"/>
              </a:rPr>
              <a:t>thought</a:t>
            </a:r>
            <a:r>
              <a:rPr lang="en-US" altLang="en-US" sz="2400" smtClean="0">
                <a:latin typeface="Arial" pitchFamily="34" charset="0"/>
                <a:cs typeface="Arial" pitchFamily="34" charset="0"/>
              </a:rPr>
              <a:t> to have nonmetastatic CRPC were found to have metastatic disease when screened via imaging for a recent clinical trial</a:t>
            </a:r>
          </a:p>
        </p:txBody>
      </p:sp>
      <p:sp>
        <p:nvSpPr>
          <p:cNvPr id="22532" name="Round Same Side Corner Rectangle 18"/>
          <p:cNvSpPr>
            <a:spLocks/>
          </p:cNvSpPr>
          <p:nvPr/>
        </p:nvSpPr>
        <p:spPr bwMode="auto">
          <a:xfrm rot="10800000">
            <a:off x="1100138" y="3735388"/>
            <a:ext cx="6780212" cy="1341437"/>
          </a:xfrm>
          <a:custGeom>
            <a:avLst/>
            <a:gdLst>
              <a:gd name="T0" fmla="*/ 6780212 w 6780212"/>
              <a:gd name="T1" fmla="*/ 670719 h 1341437"/>
              <a:gd name="T2" fmla="*/ 3390106 w 6780212"/>
              <a:gd name="T3" fmla="*/ 1341437 h 1341437"/>
              <a:gd name="T4" fmla="*/ 0 w 6780212"/>
              <a:gd name="T5" fmla="*/ 670719 h 1341437"/>
              <a:gd name="T6" fmla="*/ 3390106 w 6780212"/>
              <a:gd name="T7" fmla="*/ 0 h 1341437"/>
              <a:gd name="T8" fmla="*/ 0 60000 65536"/>
              <a:gd name="T9" fmla="*/ 5898240 60000 65536"/>
              <a:gd name="T10" fmla="*/ 11796480 60000 65536"/>
              <a:gd name="T11" fmla="*/ 17694720 60000 65536"/>
              <a:gd name="T12" fmla="*/ 25393 w 6780212"/>
              <a:gd name="T13" fmla="*/ 25393 h 1341437"/>
              <a:gd name="T14" fmla="*/ 6754819 w 6780212"/>
              <a:gd name="T15" fmla="*/ 1341437 h 1341437"/>
            </a:gdLst>
            <a:ahLst/>
            <a:cxnLst>
              <a:cxn ang="T8">
                <a:pos x="T0" y="T1"/>
              </a:cxn>
              <a:cxn ang="T9">
                <a:pos x="T2" y="T3"/>
              </a:cxn>
              <a:cxn ang="T10">
                <a:pos x="T4" y="T5"/>
              </a:cxn>
              <a:cxn ang="T11">
                <a:pos x="T6" y="T7"/>
              </a:cxn>
            </a:cxnLst>
            <a:rect l="T12" t="T13" r="T14" b="T15"/>
            <a:pathLst>
              <a:path w="6780212" h="1341437">
                <a:moveTo>
                  <a:pt x="86697" y="0"/>
                </a:moveTo>
                <a:lnTo>
                  <a:pt x="6693515" y="0"/>
                </a:lnTo>
                <a:lnTo>
                  <a:pt x="6693515" y="-1"/>
                </a:lnTo>
                <a:cubicBezTo>
                  <a:pt x="6741396" y="-1"/>
                  <a:pt x="6780212" y="38815"/>
                  <a:pt x="6780212" y="86697"/>
                </a:cubicBezTo>
                <a:lnTo>
                  <a:pt x="6780212" y="1341437"/>
                </a:lnTo>
                <a:lnTo>
                  <a:pt x="0" y="1341437"/>
                </a:lnTo>
                <a:lnTo>
                  <a:pt x="0" y="86697"/>
                </a:lnTo>
                <a:lnTo>
                  <a:pt x="-1" y="86696"/>
                </a:lnTo>
                <a:cubicBezTo>
                  <a:pt x="-1" y="38815"/>
                  <a:pt x="38815" y="-1"/>
                  <a:pt x="86697" y="-1"/>
                </a:cubicBezTo>
                <a:lnTo>
                  <a:pt x="86697" y="0"/>
                </a:lnTo>
                <a:close/>
              </a:path>
            </a:pathLst>
          </a:custGeom>
          <a:solidFill>
            <a:srgbClr val="FFFFFF"/>
          </a:solidFill>
          <a:ln w="38100" cap="flat" cmpd="sng">
            <a:solidFill>
              <a:srgbClr val="0069AA"/>
            </a:solidFill>
            <a:prstDash val="solid"/>
            <a:round/>
            <a:headEnd/>
            <a:tailEnd/>
          </a:ln>
          <a:effectLst>
            <a:outerShdw dist="23000" dir="5400000" rotWithShape="0">
              <a:srgbClr val="000000">
                <a:alpha val="34998"/>
              </a:srgbClr>
            </a:outerShdw>
          </a:effectLst>
        </p:spPr>
        <p:txBody>
          <a:bodyPr anchor="ctr"/>
          <a:lstStyle/>
          <a:p>
            <a:endParaRPr lang="en-US"/>
          </a:p>
        </p:txBody>
      </p:sp>
      <p:graphicFrame>
        <p:nvGraphicFramePr>
          <p:cNvPr id="20" name="Table 19"/>
          <p:cNvGraphicFramePr>
            <a:graphicFrameLocks noGrp="1"/>
          </p:cNvGraphicFramePr>
          <p:nvPr/>
        </p:nvGraphicFramePr>
        <p:xfrm>
          <a:off x="1100138" y="4127500"/>
          <a:ext cx="6780212" cy="949325"/>
        </p:xfrm>
        <a:graphic>
          <a:graphicData uri="http://schemas.openxmlformats.org/drawingml/2006/table">
            <a:tbl>
              <a:tblPr firstRow="1" bandRow="1"/>
              <a:tblGrid>
                <a:gridCol w="5076728"/>
                <a:gridCol w="1703484"/>
              </a:tblGrid>
              <a:tr h="949325">
                <a:tc>
                  <a:txBody>
                    <a:bodyPr/>
                    <a:lstStyle>
                      <a:defPPr>
                        <a:defRPr lang="en-US"/>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109538" indent="0"/>
                      <a:r>
                        <a:rPr lang="en-US" sz="2400" dirty="0" smtClean="0">
                          <a:solidFill>
                            <a:srgbClr val="3B648F"/>
                          </a:solidFill>
                        </a:rPr>
                        <a:t>Detection of metastatic disease</a:t>
                      </a:r>
                      <a:endParaRPr lang="en-US" sz="2400" dirty="0">
                        <a:solidFill>
                          <a:srgbClr val="3B648F"/>
                        </a:solidFill>
                      </a:endParaRPr>
                    </a:p>
                  </a:txBody>
                  <a:tcPr marL="91458" marR="91458" marT="45683" marB="45683" anchor="ctr">
                    <a:lnL w="12700" cmpd="sng">
                      <a:noFill/>
                    </a:lnL>
                    <a:lnR w="12700" cap="flat" cmpd="sng" algn="ctr">
                      <a:solidFill>
                        <a:srgbClr val="4F81BD"/>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2400" baseline="0" dirty="0" smtClean="0">
                          <a:solidFill>
                            <a:srgbClr val="3B648F"/>
                          </a:solidFill>
                        </a:rPr>
                        <a:t>818 (32%)</a:t>
                      </a:r>
                      <a:endParaRPr lang="en-US" sz="2400" dirty="0">
                        <a:solidFill>
                          <a:srgbClr val="3B648F"/>
                        </a:solidFill>
                      </a:endParaRPr>
                    </a:p>
                  </a:txBody>
                  <a:tcPr marL="91458" marR="91458" marT="45683" marB="45683" anchor="ctr">
                    <a:lnL w="12700" cap="flat" cmpd="sng" algn="ctr">
                      <a:solidFill>
                        <a:srgbClr val="4F81BD"/>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2537" name="Text Placeholder 6"/>
          <p:cNvSpPr txBox="1">
            <a:spLocks/>
          </p:cNvSpPr>
          <p:nvPr/>
        </p:nvSpPr>
        <p:spPr bwMode="auto">
          <a:xfrm>
            <a:off x="446088" y="6156325"/>
            <a:ext cx="6797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spcBef>
                <a:spcPct val="0"/>
              </a:spcBef>
              <a:buClrTx/>
              <a:buFont typeface="Arial" pitchFamily="34" charset="0"/>
              <a:buNone/>
            </a:pPr>
            <a:r>
              <a:rPr lang="en-US" altLang="en-US" sz="800">
                <a:solidFill>
                  <a:srgbClr val="000000"/>
                </a:solidFill>
              </a:rPr>
              <a:t>Yu EY et al. </a:t>
            </a:r>
            <a:r>
              <a:rPr lang="en-US" altLang="en-US" sz="800" i="1">
                <a:solidFill>
                  <a:srgbClr val="000000"/>
                </a:solidFill>
              </a:rPr>
              <a:t>J Urol</a:t>
            </a:r>
            <a:r>
              <a:rPr lang="en-US" altLang="en-US" sz="800">
                <a:solidFill>
                  <a:srgbClr val="000000"/>
                </a:solidFill>
              </a:rPr>
              <a:t>. 2012;188:103-109.</a:t>
            </a:r>
          </a:p>
        </p:txBody>
      </p:sp>
      <p:sp>
        <p:nvSpPr>
          <p:cNvPr id="22538" name="Rectangle 10"/>
          <p:cNvSpPr>
            <a:spLocks noChangeArrowheads="1"/>
          </p:cNvSpPr>
          <p:nvPr/>
        </p:nvSpPr>
        <p:spPr bwMode="auto">
          <a:xfrm>
            <a:off x="458788" y="5849938"/>
            <a:ext cx="71231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spcBef>
                <a:spcPct val="0"/>
              </a:spcBef>
              <a:buClrTx/>
              <a:buFontTx/>
              <a:buNone/>
            </a:pPr>
            <a:r>
              <a:rPr lang="en-US" altLang="en-US" sz="1000">
                <a:solidFill>
                  <a:srgbClr val="000000"/>
                </a:solidFill>
              </a:rPr>
              <a:t>Data represent screening failures of patients trying to enroll in the phase 3 study comparing zibotentan with placebo. Of the 2577 patients, 818 who were presumed to have nonmetastatic CRPC actually had metastatic disease and did not qualify for the study.</a:t>
            </a:r>
          </a:p>
        </p:txBody>
      </p:sp>
      <p:sp>
        <p:nvSpPr>
          <p:cNvPr id="23" name="Round Same Side Corner Rectangle 22"/>
          <p:cNvSpPr/>
          <p:nvPr/>
        </p:nvSpPr>
        <p:spPr>
          <a:xfrm>
            <a:off x="1100138" y="3270250"/>
            <a:ext cx="6780212" cy="822325"/>
          </a:xfrm>
          <a:prstGeom prst="round2SameRect">
            <a:avLst/>
          </a:prstGeom>
          <a:solidFill>
            <a:srgbClr val="0069AA"/>
          </a:solidFill>
          <a:ln w="38100" cap="flat" cmpd="sng" algn="ctr">
            <a:solidFill>
              <a:srgbClr val="0069AA"/>
            </a:solidFill>
            <a:prstDash val="solid"/>
          </a:ln>
          <a:effectLst/>
        </p:spPr>
        <p:txBody>
          <a:bodyPr lIns="182880" anchor="ctr"/>
          <a:lstStyle/>
          <a:p>
            <a:pPr fontAlgn="auto">
              <a:spcBef>
                <a:spcPts val="0"/>
              </a:spcBef>
              <a:spcAft>
                <a:spcPts val="0"/>
              </a:spcAft>
              <a:tabLst>
                <a:tab pos="5140325" algn="l"/>
              </a:tabLst>
              <a:defRPr/>
            </a:pPr>
            <a:r>
              <a:rPr lang="en-US" sz="2000" b="1" kern="0" dirty="0">
                <a:solidFill>
                  <a:prstClr val="white"/>
                </a:solidFill>
                <a:latin typeface="+mn-lt"/>
                <a:ea typeface="+mn-ea"/>
              </a:rPr>
              <a:t>Leading Cause of Screening Failures	Patients</a:t>
            </a:r>
          </a:p>
          <a:p>
            <a:pPr fontAlgn="auto">
              <a:spcBef>
                <a:spcPts val="0"/>
              </a:spcBef>
              <a:spcAft>
                <a:spcPts val="0"/>
              </a:spcAft>
              <a:tabLst>
                <a:tab pos="5140325" algn="l"/>
              </a:tabLst>
              <a:defRPr/>
            </a:pPr>
            <a:r>
              <a:rPr lang="en-US" sz="2000" b="1" kern="0" dirty="0">
                <a:solidFill>
                  <a:prstClr val="white"/>
                </a:solidFill>
                <a:latin typeface="+mn-lt"/>
                <a:ea typeface="+mn-ea"/>
              </a:rPr>
              <a:t>	(N=2577)</a:t>
            </a:r>
          </a:p>
        </p:txBody>
      </p:sp>
      <p:sp>
        <p:nvSpPr>
          <p:cNvPr id="225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63"/>
              </a:spcBef>
              <a:buClr>
                <a:srgbClr val="F58426"/>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ts val="463"/>
              </a:spcBef>
              <a:buClr>
                <a:srgbClr val="F58426"/>
              </a:buClr>
              <a:buFont typeface="Arial" pitchFamily="34" charset="0"/>
              <a:buChar char="–"/>
              <a:defRPr sz="1400">
                <a:solidFill>
                  <a:schemeClr val="tx1"/>
                </a:solidFill>
                <a:latin typeface="Arial" pitchFamily="34" charset="0"/>
                <a:ea typeface="Arial" pitchFamily="34" charset="0"/>
                <a:cs typeface="Arial" pitchFamily="34" charset="0"/>
              </a:defRPr>
            </a:lvl2pPr>
            <a:lvl3pPr marL="1143000" indent="-228600" eaLnBrk="0" hangingPunct="0">
              <a:spcBef>
                <a:spcPts val="463"/>
              </a:spcBef>
              <a:buClr>
                <a:srgbClr val="F58426"/>
              </a:buClr>
              <a:buFont typeface="Arial" pitchFamily="34" charset="0"/>
              <a:buChar char="•"/>
              <a:defRPr sz="1200">
                <a:solidFill>
                  <a:schemeClr val="tx1"/>
                </a:solidFill>
                <a:latin typeface="Arial" pitchFamily="34" charset="0"/>
                <a:ea typeface="Arial" pitchFamily="34" charset="0"/>
                <a:cs typeface="Arial" pitchFamily="34" charset="0"/>
              </a:defRPr>
            </a:lvl3pPr>
            <a:lvl4pPr marL="1600200" indent="-228600" eaLnBrk="0" hangingPunct="0">
              <a:spcBef>
                <a:spcPts val="463"/>
              </a:spcBef>
              <a:buClr>
                <a:srgbClr val="F58426"/>
              </a:buClr>
              <a:buFont typeface="Arial" pitchFamily="34" charset="0"/>
              <a:buChar char="–"/>
              <a:defRPr sz="1100">
                <a:solidFill>
                  <a:schemeClr val="tx1"/>
                </a:solidFill>
                <a:latin typeface="Arial" pitchFamily="34" charset="0"/>
                <a:ea typeface="Arial" pitchFamily="34" charset="0"/>
                <a:cs typeface="Arial" pitchFamily="34" charset="0"/>
              </a:defRPr>
            </a:lvl4pPr>
            <a:lvl5pPr marL="2057400" indent="-228600" eaLnBrk="0" hangingPunct="0">
              <a:spcBef>
                <a:spcPts val="463"/>
              </a:spcBef>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5pPr>
            <a:lvl6pPr marL="25146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6pPr>
            <a:lvl7pPr marL="29718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7pPr>
            <a:lvl8pPr marL="34290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8pPr>
            <a:lvl9pPr marL="3886200" indent="-228600" eaLnBrk="0" fontAlgn="base" hangingPunct="0">
              <a:spcBef>
                <a:spcPts val="463"/>
              </a:spcBef>
              <a:spcAft>
                <a:spcPct val="0"/>
              </a:spcAft>
              <a:buClr>
                <a:srgbClr val="F58426"/>
              </a:buClr>
              <a:buFont typeface="Arial" pitchFamily="34" charset="0"/>
              <a:buChar char="»"/>
              <a:defRPr sz="900">
                <a:solidFill>
                  <a:schemeClr val="tx1"/>
                </a:solidFill>
                <a:latin typeface="Arial" pitchFamily="34" charset="0"/>
                <a:ea typeface="Arial" pitchFamily="34" charset="0"/>
                <a:cs typeface="Arial" pitchFamily="34" charset="0"/>
              </a:defRPr>
            </a:lvl9pPr>
          </a:lstStyle>
          <a:p>
            <a:pPr eaLnBrk="1" hangingPunct="1">
              <a:spcBef>
                <a:spcPct val="0"/>
              </a:spcBef>
              <a:buClrTx/>
              <a:buFontTx/>
              <a:buNone/>
            </a:pPr>
            <a:fld id="{7C24A9CA-2D8E-4FAE-8CEE-B3B21B4E8327}" type="slidenum">
              <a:rPr lang="en-US" altLang="en-US" sz="800" smtClean="0">
                <a:solidFill>
                  <a:schemeClr val="bg1"/>
                </a:solidFill>
              </a:rPr>
              <a:pPr eaLnBrk="1" hangingPunct="1">
                <a:spcBef>
                  <a:spcPct val="0"/>
                </a:spcBef>
                <a:buClrTx/>
                <a:buFontTx/>
                <a:buNone/>
              </a:pPr>
              <a:t>14</a:t>
            </a:fld>
            <a:endParaRPr lang="en-US" altLang="en-US" sz="800" smtClean="0">
              <a:solidFill>
                <a:schemeClr val="bg1"/>
              </a:solidFill>
            </a:endParaRPr>
          </a:p>
        </p:txBody>
      </p:sp>
      <p:cxnSp>
        <p:nvCxnSpPr>
          <p:cNvPr id="3" name="Straight Connector 2"/>
          <p:cNvCxnSpPr>
            <a:cxnSpLocks noChangeShapeType="1"/>
          </p:cNvCxnSpPr>
          <p:nvPr/>
        </p:nvCxnSpPr>
        <p:spPr bwMode="auto">
          <a:xfrm flipV="1">
            <a:off x="6184900" y="3292475"/>
            <a:ext cx="0" cy="800100"/>
          </a:xfrm>
          <a:prstGeom prst="line">
            <a:avLst/>
          </a:prstGeom>
          <a:noFill/>
          <a:ln w="635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PROSPER</a:t>
            </a:r>
            <a:endParaRPr lang="en-US" dirty="0"/>
          </a:p>
        </p:txBody>
      </p:sp>
      <p:sp>
        <p:nvSpPr>
          <p:cNvPr id="3" name="Content Placeholder 2"/>
          <p:cNvSpPr>
            <a:spLocks noGrp="1"/>
          </p:cNvSpPr>
          <p:nvPr>
            <p:ph idx="1"/>
          </p:nvPr>
        </p:nvSpPr>
        <p:spPr/>
        <p:txBody>
          <a:bodyPr>
            <a:normAutofit fontScale="55000" lnSpcReduction="20000"/>
          </a:bodyPr>
          <a:lstStyle/>
          <a:p>
            <a:r>
              <a:rPr lang="en-US" sz="3300" dirty="0" smtClean="0"/>
              <a:t>PROSPER was a double blind randomized phase III clinical trial</a:t>
            </a:r>
          </a:p>
          <a:p>
            <a:pPr lvl="1"/>
            <a:r>
              <a:rPr lang="en-US" sz="2900" dirty="0" smtClean="0"/>
              <a:t>Eligible men had castration resistant prostate cancer </a:t>
            </a:r>
          </a:p>
          <a:p>
            <a:pPr lvl="1"/>
            <a:r>
              <a:rPr lang="en-US" sz="2900" dirty="0" smtClean="0"/>
              <a:t>PSA doubling time 10 months or less</a:t>
            </a:r>
          </a:p>
          <a:p>
            <a:pPr lvl="1"/>
            <a:r>
              <a:rPr lang="en-US" sz="2900" dirty="0" smtClean="0"/>
              <a:t>No imaging evidence of metastatic disease (technetium bone scans and CT scans)</a:t>
            </a:r>
          </a:p>
          <a:p>
            <a:pPr lvl="1"/>
            <a:r>
              <a:rPr lang="en-US" sz="2900" dirty="0" smtClean="0"/>
              <a:t>Enzalutamide 160 mg vs placebo</a:t>
            </a:r>
          </a:p>
          <a:p>
            <a:pPr lvl="1"/>
            <a:r>
              <a:rPr lang="en-US" sz="2900" dirty="0" smtClean="0"/>
              <a:t>Randomized 2:1 in favor of enzalutamide</a:t>
            </a:r>
          </a:p>
          <a:p>
            <a:pPr lvl="1"/>
            <a:r>
              <a:rPr lang="en-US" sz="2900" dirty="0" smtClean="0"/>
              <a:t>1401 men were enrolled</a:t>
            </a:r>
          </a:p>
          <a:p>
            <a:pPr lvl="1"/>
            <a:r>
              <a:rPr lang="en-US" sz="2900" dirty="0" smtClean="0"/>
              <a:t>Primary endpoint was metastasis free survival</a:t>
            </a:r>
          </a:p>
          <a:p>
            <a:pPr lvl="2"/>
            <a:r>
              <a:rPr lang="en-US" sz="2900" dirty="0" smtClean="0"/>
              <a:t>Time from initiation of therapy to radiographic progression or death</a:t>
            </a:r>
          </a:p>
          <a:p>
            <a:pPr lvl="1"/>
            <a:r>
              <a:rPr lang="en-US" sz="2900" dirty="0" smtClean="0"/>
              <a:t>Secondary endpoints</a:t>
            </a:r>
          </a:p>
          <a:p>
            <a:pPr lvl="2"/>
            <a:r>
              <a:rPr lang="en-US" sz="2500" dirty="0" smtClean="0"/>
              <a:t>Time to PSA progression</a:t>
            </a:r>
          </a:p>
          <a:p>
            <a:pPr lvl="2"/>
            <a:r>
              <a:rPr lang="en-US" sz="2500" dirty="0" smtClean="0"/>
              <a:t>PSA response rate</a:t>
            </a:r>
          </a:p>
          <a:p>
            <a:pPr lvl="2"/>
            <a:r>
              <a:rPr lang="en-US" sz="2500" dirty="0" smtClean="0"/>
              <a:t>Time to initiation of a new therapy</a:t>
            </a:r>
          </a:p>
          <a:p>
            <a:pPr lvl="2"/>
            <a:r>
              <a:rPr lang="en-US" sz="2500" dirty="0" smtClean="0"/>
              <a:t>Quality of life assessments</a:t>
            </a:r>
          </a:p>
          <a:p>
            <a:pPr lvl="2"/>
            <a:r>
              <a:rPr lang="en-US" sz="2500" dirty="0" smtClean="0"/>
              <a:t>Safety</a:t>
            </a:r>
          </a:p>
          <a:p>
            <a:pPr lvl="2"/>
            <a:r>
              <a:rPr lang="en-US" sz="2500" dirty="0" smtClean="0"/>
              <a:t>Overall survival</a:t>
            </a:r>
          </a:p>
          <a:p>
            <a:pPr lvl="2"/>
            <a:endParaRPr lang="en-US" sz="2300" dirty="0" smtClean="0"/>
          </a:p>
          <a:p>
            <a:pPr lvl="1"/>
            <a:endParaRPr lang="en-US" sz="1600" dirty="0"/>
          </a:p>
          <a:p>
            <a:pPr marL="0" indent="0">
              <a:buNone/>
            </a:pPr>
            <a:r>
              <a:rPr lang="en-US" sz="2000" dirty="0" smtClean="0"/>
              <a:t>.</a:t>
            </a:r>
          </a:p>
          <a:p>
            <a:pPr marL="0" indent="0">
              <a:buNone/>
            </a:pPr>
            <a:r>
              <a:rPr lang="en-US" sz="2000" dirty="0"/>
              <a:t>	</a:t>
            </a:r>
            <a:endParaRPr lang="en-US" sz="2400" dirty="0" smtClean="0"/>
          </a:p>
        </p:txBody>
      </p:sp>
    </p:spTree>
    <p:extLst>
      <p:ext uri="{BB962C8B-B14F-4D97-AF65-F5344CB8AC3E}">
        <p14:creationId xmlns:p14="http://schemas.microsoft.com/office/powerpoint/2010/main" val="3330985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rgbClr val="FFFFFF"/>
                </a:solidFill>
                <a:latin typeface="Arial" charset="0"/>
              </a:rPr>
              <a:t>METAMM.</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518400" y="5972308"/>
            <a:ext cx="8087040"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Hussain M et al. N Engl J Med 2018;378:2465-2474</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518400" y="1116751"/>
            <a:ext cx="8087040" cy="4610097"/>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94106" y="405214"/>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FFFFFF"/>
                </a:solidFill>
                <a:latin typeface="Arial" charset="0"/>
              </a:rPr>
              <a:t>Kaplan–Meier </a:t>
            </a:r>
            <a:r>
              <a:rPr lang="en-GB" sz="1500" b="1" dirty="0" smtClean="0">
                <a:solidFill>
                  <a:srgbClr val="FFFFFF"/>
                </a:solidFill>
                <a:latin typeface="Arial" charset="0"/>
              </a:rPr>
              <a:t>Est </a:t>
            </a:r>
            <a:r>
              <a:rPr lang="en-GB" sz="1500" b="1" dirty="0">
                <a:solidFill>
                  <a:srgbClr val="FFFFFF"/>
                </a:solidFill>
                <a:latin typeface="Arial" charset="0"/>
              </a:rPr>
              <a:t>to the First Use of Subsequent Antineoplastic Therapy.</a:t>
            </a: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2396371" y="5972308"/>
            <a:ext cx="4331099"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Hussain M et al. N Engl J Med 2018;378:2465-2474</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396371" y="933218"/>
            <a:ext cx="4331099" cy="4977163"/>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FFFFFF"/>
                </a:solidFill>
                <a:latin typeface="Arial" charset="0"/>
              </a:rPr>
              <a:t>Demographic and Clinical Characteristics of the Patients at Baseline.</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2919186" y="5972308"/>
            <a:ext cx="3285470" cy="328423"/>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Hussain M et al. N Engl J Med 2018;378:2465-2474</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919186" y="933218"/>
            <a:ext cx="3285470" cy="4977163"/>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FFFFFF"/>
                </a:solidFill>
                <a:latin typeface="Arial" charset="0"/>
              </a:rPr>
              <a:t>Primary and Secondary End Points.</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2116209" y="5972308"/>
            <a:ext cx="4891424"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Hussain M et al. N Engl J Med 2018;378:2465-2474</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116209" y="933218"/>
            <a:ext cx="4891424" cy="4977163"/>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20000"/>
          </a:bodyPr>
          <a:lstStyle/>
          <a:p>
            <a:r>
              <a:rPr lang="en-US" dirty="0" smtClean="0"/>
              <a:t>New FDA approvals for the treatment of prostate cancer in 2018</a:t>
            </a:r>
          </a:p>
          <a:p>
            <a:pPr lvl="1"/>
            <a:r>
              <a:rPr lang="en-US" dirty="0" err="1" smtClean="0"/>
              <a:t>Apalutamide</a:t>
            </a:r>
            <a:r>
              <a:rPr lang="en-US" dirty="0" smtClean="0"/>
              <a:t>, February 14</a:t>
            </a:r>
          </a:p>
          <a:p>
            <a:pPr lvl="1"/>
            <a:r>
              <a:rPr lang="en-US" dirty="0" smtClean="0"/>
              <a:t>Enzalutamide, July 13</a:t>
            </a:r>
          </a:p>
          <a:p>
            <a:pPr lvl="1"/>
            <a:r>
              <a:rPr lang="en-US" dirty="0" err="1" smtClean="0"/>
              <a:t>Abiraterone</a:t>
            </a:r>
            <a:r>
              <a:rPr lang="en-US" dirty="0"/>
              <a:t> </a:t>
            </a:r>
            <a:r>
              <a:rPr lang="en-US" dirty="0" smtClean="0"/>
              <a:t>acetate, February 7</a:t>
            </a:r>
          </a:p>
          <a:p>
            <a:pPr lvl="1"/>
            <a:r>
              <a:rPr lang="en-US" dirty="0" err="1" smtClean="0"/>
              <a:t>Apa</a:t>
            </a:r>
            <a:r>
              <a:rPr lang="en-US" dirty="0" smtClean="0"/>
              <a:t> and </a:t>
            </a:r>
            <a:r>
              <a:rPr lang="en-US" dirty="0" err="1" smtClean="0"/>
              <a:t>Enza</a:t>
            </a:r>
            <a:r>
              <a:rPr lang="en-US" dirty="0" smtClean="0"/>
              <a:t> are non-steroidal anti-androgens</a:t>
            </a:r>
          </a:p>
          <a:p>
            <a:pPr lvl="2"/>
            <a:r>
              <a:rPr lang="en-US" dirty="0" smtClean="0"/>
              <a:t>Bind directly to ligand binding domain of androgen receptor (AR)</a:t>
            </a:r>
          </a:p>
          <a:p>
            <a:pPr lvl="2"/>
            <a:r>
              <a:rPr lang="en-US" dirty="0" smtClean="0"/>
              <a:t>Prevent AR translocation from cytoplasm to nucleus</a:t>
            </a:r>
          </a:p>
          <a:p>
            <a:pPr lvl="2"/>
            <a:r>
              <a:rPr lang="en-US" dirty="0" smtClean="0"/>
              <a:t>Prevent AR binding to DNA</a:t>
            </a:r>
          </a:p>
          <a:p>
            <a:pPr lvl="2"/>
            <a:r>
              <a:rPr lang="en-US" dirty="0" smtClean="0"/>
              <a:t>Prevent AR mediated transcription</a:t>
            </a:r>
          </a:p>
          <a:p>
            <a:pPr lvl="1"/>
            <a:r>
              <a:rPr lang="en-US" dirty="0" smtClean="0"/>
              <a:t>Both agents were approved for a specific prostate cancer clinical state</a:t>
            </a:r>
          </a:p>
          <a:p>
            <a:pPr lvl="2"/>
            <a:r>
              <a:rPr lang="en-US" dirty="0" smtClean="0"/>
              <a:t>non metastatic castration resistant disease</a:t>
            </a:r>
          </a:p>
          <a:p>
            <a:pPr lvl="1"/>
            <a:r>
              <a:rPr lang="en-US" dirty="0" smtClean="0"/>
              <a:t>Enzalutamide previously FDA approved for metastatic castration resistant disease</a:t>
            </a:r>
            <a:endParaRPr lang="en-US" dirty="0"/>
          </a:p>
        </p:txBody>
      </p:sp>
    </p:spTree>
    <p:extLst>
      <p:ext uri="{BB962C8B-B14F-4D97-AF65-F5344CB8AC3E}">
        <p14:creationId xmlns:p14="http://schemas.microsoft.com/office/powerpoint/2010/main" val="2655692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SPARTAN</a:t>
            </a:r>
            <a:endParaRPr lang="en-US" dirty="0"/>
          </a:p>
        </p:txBody>
      </p:sp>
      <p:sp>
        <p:nvSpPr>
          <p:cNvPr id="3" name="Content Placeholder 2"/>
          <p:cNvSpPr>
            <a:spLocks noGrp="1"/>
          </p:cNvSpPr>
          <p:nvPr>
            <p:ph idx="1"/>
          </p:nvPr>
        </p:nvSpPr>
        <p:spPr/>
        <p:txBody>
          <a:bodyPr>
            <a:normAutofit/>
          </a:bodyPr>
          <a:lstStyle/>
          <a:p>
            <a:r>
              <a:rPr lang="en-US" sz="2400" dirty="0" smtClean="0"/>
              <a:t>SPARTAN was a double blind randomized phase III clinical trial</a:t>
            </a:r>
          </a:p>
          <a:p>
            <a:pPr lvl="1"/>
            <a:r>
              <a:rPr lang="en-US" sz="1600" dirty="0" smtClean="0"/>
              <a:t>Eligible men had castration resistant prostate cancer</a:t>
            </a:r>
          </a:p>
          <a:p>
            <a:pPr lvl="1"/>
            <a:r>
              <a:rPr lang="en-US" sz="1600" dirty="0" smtClean="0"/>
              <a:t>PSA doubling time 10 months or less</a:t>
            </a:r>
          </a:p>
          <a:p>
            <a:pPr lvl="1"/>
            <a:r>
              <a:rPr lang="en-US" sz="1600" dirty="0" smtClean="0"/>
              <a:t>No imaging evidence of metastatic disease (technetium bone scans and CT scans)</a:t>
            </a:r>
          </a:p>
          <a:p>
            <a:pPr lvl="1"/>
            <a:r>
              <a:rPr lang="en-US" sz="1600" dirty="0" err="1" smtClean="0"/>
              <a:t>Apalutamide</a:t>
            </a:r>
            <a:r>
              <a:rPr lang="en-US" sz="1600" dirty="0" smtClean="0"/>
              <a:t> 240 mg daily versus placebo</a:t>
            </a:r>
          </a:p>
          <a:p>
            <a:pPr lvl="1"/>
            <a:r>
              <a:rPr lang="en-US" sz="1600" dirty="0" smtClean="0"/>
              <a:t>Randomized 2:1 in favor of </a:t>
            </a:r>
            <a:r>
              <a:rPr lang="en-US" sz="1600" dirty="0" err="1" smtClean="0"/>
              <a:t>apalutamide</a:t>
            </a:r>
            <a:endParaRPr lang="en-US" sz="1600" dirty="0" smtClean="0"/>
          </a:p>
          <a:p>
            <a:pPr lvl="1"/>
            <a:r>
              <a:rPr lang="en-US" sz="1600" dirty="0" smtClean="0"/>
              <a:t>1207 patients were enrolled</a:t>
            </a:r>
          </a:p>
          <a:p>
            <a:pPr lvl="1"/>
            <a:r>
              <a:rPr lang="en-US" sz="1600" dirty="0" smtClean="0"/>
              <a:t>Primary endpoint was metastasis free survival</a:t>
            </a:r>
          </a:p>
          <a:p>
            <a:pPr lvl="2"/>
            <a:r>
              <a:rPr lang="en-US" sz="1200" dirty="0" smtClean="0"/>
              <a:t>Time from initiation of therapy to radiographic progression or death</a:t>
            </a:r>
          </a:p>
          <a:p>
            <a:pPr lvl="1"/>
            <a:r>
              <a:rPr lang="en-US" sz="1600" dirty="0" smtClean="0"/>
              <a:t>Secondary endpoints</a:t>
            </a:r>
          </a:p>
          <a:p>
            <a:pPr lvl="2"/>
            <a:r>
              <a:rPr lang="en-US" sz="1200" dirty="0" smtClean="0"/>
              <a:t>Time to symptomatic progression</a:t>
            </a:r>
          </a:p>
          <a:p>
            <a:pPr lvl="2"/>
            <a:r>
              <a:rPr lang="en-US" sz="1200" dirty="0" smtClean="0"/>
              <a:t>Overall survival</a:t>
            </a:r>
          </a:p>
          <a:p>
            <a:pPr lvl="2"/>
            <a:r>
              <a:rPr lang="en-US" sz="1200" dirty="0" smtClean="0"/>
              <a:t>Time to initiation of cytotoxic chemotherapy</a:t>
            </a:r>
            <a:endParaRPr lang="en-US" sz="1200" dirty="0"/>
          </a:p>
        </p:txBody>
      </p:sp>
    </p:spTree>
    <p:extLst>
      <p:ext uri="{BB962C8B-B14F-4D97-AF65-F5344CB8AC3E}">
        <p14:creationId xmlns:p14="http://schemas.microsoft.com/office/powerpoint/2010/main" val="3368635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FFFFFF"/>
                </a:solidFill>
                <a:latin typeface="Arial" charset="0"/>
              </a:rPr>
              <a:t>Metastasis-free Survival.</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2935270" y="5972308"/>
            <a:ext cx="3253301" cy="328423"/>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Smith MR et al. N Engl J Med 2018;378:1408-1418</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514600" y="493593"/>
            <a:ext cx="4495800" cy="5145207"/>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FFFFFF"/>
                </a:solidFill>
                <a:latin typeface="Arial" charset="0"/>
              </a:rPr>
              <a:t>Prespecified Secondary and Exploratory Efficacy End Points.</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1151232" y="5972308"/>
            <a:ext cx="6821378"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Smith MR et al. N Engl J Med 2018;378:1408-1418</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1151232" y="933218"/>
            <a:ext cx="6821378" cy="4977163"/>
          </a:xfrm>
          <a:prstGeom prst="rect">
            <a:avLst/>
          </a:prstGeom>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240" y="1692178"/>
            <a:ext cx="5555520" cy="347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471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FFFFFF"/>
                </a:solidFill>
                <a:latin typeface="Arial" charset="0"/>
              </a:rPr>
              <a:t>Demographic and Disease Characteristics at Baseline.</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1487229" y="5972308"/>
            <a:ext cx="6149383"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Smith MR et al. N Engl J Med 2018;378:1408-1418</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1487229" y="933218"/>
            <a:ext cx="6149383" cy="4977163"/>
          </a:xfrm>
          <a:prstGeom prst="rect">
            <a:avLst/>
          </a:prstGeom>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FFFFFF"/>
                </a:solidFill>
                <a:latin typeface="Arial" charset="0"/>
              </a:rPr>
              <a:t>Prespecified Secondary and Exploratory End Points.</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994749" y="5972308"/>
            <a:ext cx="7134344"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Smith MR et al. N Engl J Med 2018;378:1408-1418</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994749" y="933218"/>
            <a:ext cx="7134344" cy="4977163"/>
          </a:xfrm>
          <a:prstGeom prst="rect">
            <a:avLst/>
          </a:prstGeom>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1" y="38164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FFFFFF"/>
                </a:solidFill>
                <a:latin typeface="Arial" charset="0"/>
              </a:rPr>
              <a:t>Adverse Events.</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
        <p:nvSpPr>
          <p:cNvPr id="5124" name="Text Box 4"/>
          <p:cNvSpPr txBox="1">
            <a:spLocks noChangeArrowheads="1"/>
          </p:cNvSpPr>
          <p:nvPr/>
        </p:nvSpPr>
        <p:spPr bwMode="auto">
          <a:xfrm>
            <a:off x="1934445" y="5972308"/>
            <a:ext cx="5254951"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Smith MR et al. N Engl J Med 2018;378:1408-1418</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1934445" y="933218"/>
            <a:ext cx="5254951" cy="4977163"/>
          </a:xfrm>
          <a:prstGeom prst="rect">
            <a:avLst/>
          </a:prstGeom>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smtClean="0"/>
              <a:t>Abiraterone</a:t>
            </a:r>
            <a:r>
              <a:rPr lang="en-US" sz="3200" dirty="0" smtClean="0"/>
              <a:t> acetate (with prednisone) was FDA approved for treatment of high risk castration sensitive metastatic prostate cancer</a:t>
            </a:r>
            <a:endParaRPr lang="en-US" sz="3200" dirty="0"/>
          </a:p>
        </p:txBody>
      </p:sp>
      <p:sp>
        <p:nvSpPr>
          <p:cNvPr id="3" name="Content Placeholder 2"/>
          <p:cNvSpPr>
            <a:spLocks noGrp="1"/>
          </p:cNvSpPr>
          <p:nvPr>
            <p:ph idx="1"/>
          </p:nvPr>
        </p:nvSpPr>
        <p:spPr/>
        <p:txBody>
          <a:bodyPr>
            <a:normAutofit/>
          </a:bodyPr>
          <a:lstStyle/>
          <a:p>
            <a:r>
              <a:rPr lang="en-US" sz="2400" dirty="0" smtClean="0"/>
              <a:t>Based on LATITUDE, a phase III placebo controlled trial</a:t>
            </a:r>
          </a:p>
          <a:p>
            <a:pPr lvl="1"/>
            <a:r>
              <a:rPr lang="en-US" sz="2000" dirty="0" err="1" smtClean="0"/>
              <a:t>Abiraterone</a:t>
            </a:r>
            <a:r>
              <a:rPr lang="en-US" sz="2000" dirty="0" smtClean="0"/>
              <a:t> acetate with 5 mg prednisone daily versus 2 placebos</a:t>
            </a:r>
          </a:p>
          <a:p>
            <a:pPr lvl="1"/>
            <a:r>
              <a:rPr lang="en-US" sz="2000" dirty="0" smtClean="0"/>
              <a:t>All patients received LHRH agonist or bilateral orchiectomy</a:t>
            </a:r>
          </a:p>
          <a:p>
            <a:pPr lvl="1"/>
            <a:r>
              <a:rPr lang="en-US" sz="2000" dirty="0" smtClean="0"/>
              <a:t>1199 patients randomized 1:1</a:t>
            </a:r>
          </a:p>
          <a:p>
            <a:pPr lvl="1"/>
            <a:r>
              <a:rPr lang="en-US" sz="2000" dirty="0" smtClean="0"/>
              <a:t>Primary endpoints</a:t>
            </a:r>
          </a:p>
          <a:p>
            <a:pPr lvl="2"/>
            <a:r>
              <a:rPr lang="en-US" sz="1600" dirty="0" smtClean="0"/>
              <a:t>Overall survival</a:t>
            </a:r>
          </a:p>
          <a:p>
            <a:pPr lvl="2"/>
            <a:r>
              <a:rPr lang="en-US" sz="1600" dirty="0" smtClean="0"/>
              <a:t>Radiographic progression free survival</a:t>
            </a:r>
          </a:p>
          <a:p>
            <a:pPr lvl="1"/>
            <a:r>
              <a:rPr lang="en-US" sz="2000" dirty="0" smtClean="0"/>
              <a:t>Secondary endpoints</a:t>
            </a:r>
          </a:p>
          <a:p>
            <a:pPr lvl="2"/>
            <a:r>
              <a:rPr lang="en-US" sz="1600" dirty="0" smtClean="0"/>
              <a:t>Time to next symptomatic skeletal related event</a:t>
            </a:r>
          </a:p>
          <a:p>
            <a:pPr lvl="2"/>
            <a:r>
              <a:rPr lang="en-US" sz="1600" dirty="0" smtClean="0"/>
              <a:t>Time to PSA progression</a:t>
            </a:r>
          </a:p>
          <a:p>
            <a:pPr lvl="2"/>
            <a:r>
              <a:rPr lang="en-US" sz="1600" dirty="0" smtClean="0"/>
              <a:t>Time to next therapy</a:t>
            </a:r>
          </a:p>
          <a:p>
            <a:pPr lvl="2"/>
            <a:r>
              <a:rPr lang="en-US" sz="1600" dirty="0" smtClean="0"/>
              <a:t>Time to initiation of cytotoxic chemotherapy</a:t>
            </a:r>
          </a:p>
          <a:p>
            <a:pPr lvl="2"/>
            <a:r>
              <a:rPr lang="en-US" sz="1600" dirty="0" smtClean="0"/>
              <a:t>Time to pain progression</a:t>
            </a:r>
            <a:endParaRPr lang="en-US" sz="1600" dirty="0"/>
          </a:p>
        </p:txBody>
      </p:sp>
    </p:spTree>
    <p:extLst>
      <p:ext uri="{BB962C8B-B14F-4D97-AF65-F5344CB8AC3E}">
        <p14:creationId xmlns:p14="http://schemas.microsoft.com/office/powerpoint/2010/main" val="4070954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967" y="6447585"/>
            <a:ext cx="2323523"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bwMode="auto">
          <a:xfrm>
            <a:off x="163080" y="6429375"/>
            <a:ext cx="6381750" cy="320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 pos="5846651" algn="l"/>
              </a:tabLst>
            </a:pPr>
            <a:r>
              <a:rPr lang="en-US" altLang="en-US" sz="1100" b="1">
                <a:cs typeface="Arial Unicode MS" pitchFamily="32" charset="0"/>
              </a:rPr>
              <a:t>Fizazi K et al. N Engl J Med 2017;377:352-360.</a:t>
            </a:r>
          </a:p>
        </p:txBody>
      </p:sp>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603" y="1255059"/>
            <a:ext cx="3408795" cy="48283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AutoShape 4"/>
          <p:cNvSpPr>
            <a:spLocks noChangeArrowheads="1"/>
          </p:cNvSpPr>
          <p:nvPr/>
        </p:nvSpPr>
        <p:spPr bwMode="auto">
          <a:xfrm>
            <a:off x="415637" y="292754"/>
            <a:ext cx="8312727"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9pPr>
          </a:lstStyle>
          <a:p>
            <a:pPr algn="ctr" eaLnBrk="1" hangingPunct="1">
              <a:lnSpc>
                <a:spcPct val="97000"/>
              </a:lnSpc>
            </a:pPr>
            <a:r>
              <a:rPr lang="en-US" altLang="en-US" b="1">
                <a:solidFill>
                  <a:srgbClr val="FFFFFF"/>
                </a:solidFill>
                <a:cs typeface="Arial Unicode MS" pitchFamily="32" charset="0"/>
              </a:rPr>
              <a:t>Kaplan–Meier Estimates of the Two Primary End Points.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Abiraterone</a:t>
            </a:r>
            <a:r>
              <a:rPr lang="en-US" dirty="0" smtClean="0"/>
              <a:t> acetate (with prednisone)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Approved in combination with prednisone for high-risk castration-sensitive metastatic prostate cancer</a:t>
            </a:r>
          </a:p>
          <a:p>
            <a:r>
              <a:rPr lang="en-US" dirty="0" smtClean="0"/>
              <a:t>Androgen biosynthesis inhibitor that inhibits CYP17, a bifunctional enzyme that includes 17-alpha hydroxylase and C17,20-lyase activity</a:t>
            </a:r>
          </a:p>
          <a:p>
            <a:r>
              <a:rPr lang="en-US" dirty="0" smtClean="0"/>
              <a:t>CYP17 is needed for the synthesis of androgens</a:t>
            </a:r>
          </a:p>
          <a:p>
            <a:r>
              <a:rPr lang="en-US" dirty="0" smtClean="0"/>
              <a:t>Since </a:t>
            </a:r>
            <a:r>
              <a:rPr lang="en-US" dirty="0" err="1" smtClean="0"/>
              <a:t>Abiraterone</a:t>
            </a:r>
            <a:r>
              <a:rPr lang="en-US" dirty="0" smtClean="0"/>
              <a:t> works at the enzyme level, it blocks androgen synthesis in the testes, adrenals, and prostate cancer tissue</a:t>
            </a:r>
            <a:endParaRPr lang="en-US" dirty="0"/>
          </a:p>
        </p:txBody>
      </p:sp>
    </p:spTree>
    <p:extLst>
      <p:ext uri="{BB962C8B-B14F-4D97-AF65-F5344CB8AC3E}">
        <p14:creationId xmlns:p14="http://schemas.microsoft.com/office/powerpoint/2010/main" val="1212513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Cancer Clinical States Model</a:t>
            </a:r>
            <a:endParaRPr lang="en-US" dirty="0"/>
          </a:p>
        </p:txBody>
      </p:sp>
      <p:sp>
        <p:nvSpPr>
          <p:cNvPr id="3" name="Content Placeholder 2"/>
          <p:cNvSpPr>
            <a:spLocks noGrp="1"/>
          </p:cNvSpPr>
          <p:nvPr>
            <p:ph idx="1"/>
          </p:nvPr>
        </p:nvSpPr>
        <p:spPr/>
        <p:txBody>
          <a:bodyPr/>
          <a:lstStyle/>
          <a:p>
            <a:r>
              <a:rPr lang="en-US" dirty="0" smtClean="0"/>
              <a:t>Anatomic stage</a:t>
            </a:r>
          </a:p>
          <a:p>
            <a:pPr lvl="1"/>
            <a:r>
              <a:rPr lang="en-US" dirty="0" smtClean="0"/>
              <a:t>Localized and confined to prostate</a:t>
            </a:r>
          </a:p>
          <a:p>
            <a:pPr lvl="1"/>
            <a:r>
              <a:rPr lang="en-US" dirty="0" smtClean="0"/>
              <a:t>Localized and advanced or high risk</a:t>
            </a:r>
          </a:p>
          <a:p>
            <a:pPr lvl="1"/>
            <a:r>
              <a:rPr lang="en-US" dirty="0" smtClean="0"/>
              <a:t>PSA only evidence of disease after primary therapy</a:t>
            </a:r>
          </a:p>
          <a:p>
            <a:pPr lvl="1"/>
            <a:r>
              <a:rPr lang="en-US" dirty="0" smtClean="0"/>
              <a:t>Metastatic</a:t>
            </a:r>
          </a:p>
          <a:p>
            <a:r>
              <a:rPr lang="en-US" dirty="0" smtClean="0"/>
              <a:t>Castration sensitive or resistant disease</a:t>
            </a:r>
          </a:p>
          <a:p>
            <a:endParaRPr lang="en-US" dirty="0" smtClean="0"/>
          </a:p>
        </p:txBody>
      </p:sp>
    </p:spTree>
    <p:extLst>
      <p:ext uri="{BB962C8B-B14F-4D97-AF65-F5344CB8AC3E}">
        <p14:creationId xmlns:p14="http://schemas.microsoft.com/office/powerpoint/2010/main" val="2642133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 Clinical States</a:t>
            </a:r>
            <a:endParaRPr lang="en-US" dirty="0"/>
          </a:p>
        </p:txBody>
      </p:sp>
      <p:sp>
        <p:nvSpPr>
          <p:cNvPr id="3" name="Content Placeholder 2"/>
          <p:cNvSpPr>
            <a:spLocks noGrp="1"/>
          </p:cNvSpPr>
          <p:nvPr>
            <p:ph idx="1"/>
          </p:nvPr>
        </p:nvSpPr>
        <p:spPr/>
        <p:txBody>
          <a:bodyPr>
            <a:normAutofit/>
          </a:bodyPr>
          <a:lstStyle/>
          <a:p>
            <a:r>
              <a:rPr lang="en-US" sz="1800" dirty="0" smtClean="0"/>
              <a:t>Localized PC</a:t>
            </a:r>
          </a:p>
          <a:p>
            <a:pPr lvl="1"/>
            <a:r>
              <a:rPr lang="en-US" sz="1400" dirty="0" smtClean="0"/>
              <a:t>Newly diagnosed-localized disease</a:t>
            </a:r>
          </a:p>
          <a:p>
            <a:pPr lvl="1"/>
            <a:r>
              <a:rPr lang="en-US" sz="1400" dirty="0" smtClean="0"/>
              <a:t>Newly diagnosed-locally advanced and/or high risk localized disease</a:t>
            </a:r>
          </a:p>
          <a:p>
            <a:pPr lvl="2"/>
            <a:r>
              <a:rPr lang="en-US" sz="1400" dirty="0" smtClean="0"/>
              <a:t>T3a,T3b,T4 or Gleason 8 or higher</a:t>
            </a:r>
            <a:endParaRPr lang="en-US" sz="1400" dirty="0"/>
          </a:p>
          <a:p>
            <a:r>
              <a:rPr lang="en-US" sz="1800" dirty="0" smtClean="0"/>
              <a:t>Rising PSA only</a:t>
            </a:r>
          </a:p>
          <a:p>
            <a:pPr lvl="1"/>
            <a:r>
              <a:rPr lang="en-US" sz="1400" dirty="0" smtClean="0"/>
              <a:t>Castration sensitive</a:t>
            </a:r>
          </a:p>
          <a:p>
            <a:pPr lvl="1"/>
            <a:r>
              <a:rPr lang="en-US" sz="1400" dirty="0" smtClean="0"/>
              <a:t>Castration resistant</a:t>
            </a:r>
          </a:p>
          <a:p>
            <a:r>
              <a:rPr lang="en-US" sz="1800" dirty="0"/>
              <a:t>H</a:t>
            </a:r>
            <a:r>
              <a:rPr lang="en-US" sz="1800" dirty="0" smtClean="0"/>
              <a:t>ormone sensitive metastatic disease</a:t>
            </a:r>
          </a:p>
          <a:p>
            <a:pPr lvl="1"/>
            <a:r>
              <a:rPr lang="en-US" sz="1400" dirty="0" smtClean="0"/>
              <a:t>Newly diagnosed, with metastases present at diagnosis</a:t>
            </a:r>
          </a:p>
          <a:p>
            <a:pPr lvl="1"/>
            <a:r>
              <a:rPr lang="en-US" sz="1400" dirty="0" smtClean="0"/>
              <a:t>Previously diagnosed, with metastases developing in non-castrate setting</a:t>
            </a:r>
          </a:p>
          <a:p>
            <a:r>
              <a:rPr lang="en-US" sz="1800" dirty="0" smtClean="0"/>
              <a:t>Castration resistant metastatic disease (</a:t>
            </a:r>
            <a:r>
              <a:rPr lang="en-US" sz="1800" dirty="0" err="1" smtClean="0"/>
              <a:t>mCRPC</a:t>
            </a:r>
            <a:r>
              <a:rPr lang="en-US" sz="1800" dirty="0" smtClean="0"/>
              <a:t>)</a:t>
            </a:r>
          </a:p>
          <a:p>
            <a:pPr lvl="1"/>
            <a:r>
              <a:rPr lang="en-US" sz="1400" dirty="0" smtClean="0"/>
              <a:t>Asymptomatic or minimally symptomatic</a:t>
            </a:r>
          </a:p>
          <a:p>
            <a:pPr lvl="1"/>
            <a:r>
              <a:rPr lang="en-US" sz="1400" dirty="0" smtClean="0"/>
              <a:t>Symptomatic</a:t>
            </a:r>
          </a:p>
          <a:p>
            <a:pPr lvl="1"/>
            <a:r>
              <a:rPr lang="en-US" sz="1400" dirty="0" smtClean="0"/>
              <a:t>This state can be further divided by types of therapy previously received for </a:t>
            </a:r>
            <a:r>
              <a:rPr lang="en-US" sz="1400" dirty="0" err="1" smtClean="0"/>
              <a:t>mCRPC</a:t>
            </a:r>
            <a:endParaRPr lang="en-US" sz="1400" dirty="0" smtClean="0"/>
          </a:p>
          <a:p>
            <a:endParaRPr lang="en-US" sz="1800" dirty="0" smtClean="0"/>
          </a:p>
          <a:p>
            <a:endParaRPr lang="en-US" sz="1400" dirty="0"/>
          </a:p>
        </p:txBody>
      </p:sp>
    </p:spTree>
    <p:extLst>
      <p:ext uri="{BB962C8B-B14F-4D97-AF65-F5344CB8AC3E}">
        <p14:creationId xmlns:p14="http://schemas.microsoft.com/office/powerpoint/2010/main" val="989034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Newly Diagnosed Localized Disease</a:t>
            </a:r>
            <a:endParaRPr lang="en-US" sz="3600" dirty="0"/>
          </a:p>
        </p:txBody>
      </p:sp>
      <p:sp>
        <p:nvSpPr>
          <p:cNvPr id="3" name="Content Placeholder 2"/>
          <p:cNvSpPr>
            <a:spLocks noGrp="1"/>
          </p:cNvSpPr>
          <p:nvPr>
            <p:ph idx="1"/>
          </p:nvPr>
        </p:nvSpPr>
        <p:spPr/>
        <p:txBody>
          <a:bodyPr>
            <a:normAutofit/>
          </a:bodyPr>
          <a:lstStyle/>
          <a:p>
            <a:r>
              <a:rPr lang="en-US" sz="2400" dirty="0" smtClean="0"/>
              <a:t>Newly diagnosed and localized to gland</a:t>
            </a:r>
          </a:p>
          <a:p>
            <a:r>
              <a:rPr lang="en-US" sz="2400" dirty="0" smtClean="0"/>
              <a:t>Very low, low, or intermediate risk</a:t>
            </a:r>
          </a:p>
          <a:p>
            <a:r>
              <a:rPr lang="en-US" sz="2400" dirty="0" smtClean="0"/>
              <a:t>Projected 2020 incidence</a:t>
            </a:r>
          </a:p>
          <a:p>
            <a:pPr lvl="1"/>
            <a:r>
              <a:rPr lang="en-US" sz="2000" dirty="0" smtClean="0"/>
              <a:t>259,715</a:t>
            </a:r>
          </a:p>
          <a:p>
            <a:pPr lvl="1"/>
            <a:r>
              <a:rPr lang="en-US" sz="2000" dirty="0" smtClean="0"/>
              <a:t>84% of newly diagnosed cases</a:t>
            </a:r>
          </a:p>
          <a:p>
            <a:r>
              <a:rPr lang="en-US" sz="2400" dirty="0" smtClean="0"/>
              <a:t>Projected 2020 prevalence</a:t>
            </a:r>
          </a:p>
          <a:p>
            <a:pPr lvl="1"/>
            <a:r>
              <a:rPr lang="en-US" sz="2000" dirty="0" smtClean="0"/>
              <a:t>2,075,945</a:t>
            </a:r>
          </a:p>
          <a:p>
            <a:r>
              <a:rPr lang="en-US" sz="2400" dirty="0" smtClean="0"/>
              <a:t>Projected all cause mortality in this clinical state </a:t>
            </a:r>
          </a:p>
          <a:p>
            <a:pPr lvl="1"/>
            <a:r>
              <a:rPr lang="en-US" sz="2000" dirty="0" smtClean="0"/>
              <a:t>10,915  (5%)</a:t>
            </a:r>
          </a:p>
          <a:p>
            <a:r>
              <a:rPr lang="en-US" sz="2400" dirty="0" smtClean="0"/>
              <a:t>Projected annual progression to later clinical state </a:t>
            </a:r>
          </a:p>
          <a:p>
            <a:pPr lvl="1"/>
            <a:r>
              <a:rPr lang="en-US" sz="2000" dirty="0" smtClean="0"/>
              <a:t>5% weighted average for all localized disease</a:t>
            </a:r>
            <a:endParaRPr lang="en-US" sz="2000" dirty="0"/>
          </a:p>
        </p:txBody>
      </p:sp>
    </p:spTree>
    <p:extLst>
      <p:ext uri="{BB962C8B-B14F-4D97-AF65-F5344CB8AC3E}">
        <p14:creationId xmlns:p14="http://schemas.microsoft.com/office/powerpoint/2010/main" val="1984741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Locally Advanced Disease</a:t>
            </a:r>
            <a:endParaRPr lang="en-US" sz="3600" dirty="0"/>
          </a:p>
        </p:txBody>
      </p:sp>
      <p:sp>
        <p:nvSpPr>
          <p:cNvPr id="3" name="Content Placeholder 2"/>
          <p:cNvSpPr>
            <a:spLocks noGrp="1"/>
          </p:cNvSpPr>
          <p:nvPr>
            <p:ph idx="1"/>
          </p:nvPr>
        </p:nvSpPr>
        <p:spPr/>
        <p:txBody>
          <a:bodyPr>
            <a:normAutofit fontScale="92500" lnSpcReduction="10000"/>
          </a:bodyPr>
          <a:lstStyle/>
          <a:p>
            <a:r>
              <a:rPr lang="en-US" sz="2400" dirty="0" smtClean="0"/>
              <a:t>High risk localized disease</a:t>
            </a:r>
          </a:p>
          <a:p>
            <a:pPr lvl="1"/>
            <a:r>
              <a:rPr lang="en-US" sz="2000" dirty="0" smtClean="0"/>
              <a:t>Extend beyond prostate capsule with any Gleason score or Gleason 8 or higher</a:t>
            </a:r>
          </a:p>
          <a:p>
            <a:pPr lvl="2"/>
            <a:r>
              <a:rPr lang="en-US" sz="1600" dirty="0" smtClean="0"/>
              <a:t>T3a-extends through the capsule</a:t>
            </a:r>
          </a:p>
          <a:p>
            <a:pPr lvl="2"/>
            <a:r>
              <a:rPr lang="en-US" sz="1600" dirty="0" smtClean="0"/>
              <a:t>T3b-invades seminal vesicles</a:t>
            </a:r>
          </a:p>
          <a:p>
            <a:pPr lvl="2"/>
            <a:r>
              <a:rPr lang="en-US" sz="1600" dirty="0" smtClean="0"/>
              <a:t>T4-invades adjacent organs such as bladder or rectum</a:t>
            </a:r>
          </a:p>
          <a:p>
            <a:pPr lvl="2"/>
            <a:r>
              <a:rPr lang="en-US" sz="1600" dirty="0" smtClean="0"/>
              <a:t>N1-pelvic nodal disease</a:t>
            </a:r>
          </a:p>
          <a:p>
            <a:pPr lvl="1"/>
            <a:r>
              <a:rPr lang="en-US" sz="2000" dirty="0" smtClean="0"/>
              <a:t>Projected 2020 incidence</a:t>
            </a:r>
          </a:p>
          <a:p>
            <a:pPr lvl="2"/>
            <a:r>
              <a:rPr lang="en-US" sz="1600" dirty="0" smtClean="0"/>
              <a:t>37,300</a:t>
            </a:r>
          </a:p>
          <a:p>
            <a:pPr lvl="2"/>
            <a:r>
              <a:rPr lang="en-US" sz="1600" dirty="0" smtClean="0"/>
              <a:t>12% of newly diagnosed cases</a:t>
            </a:r>
          </a:p>
          <a:p>
            <a:pPr lvl="1"/>
            <a:r>
              <a:rPr lang="en-US" sz="2000" dirty="0" smtClean="0"/>
              <a:t>Projected 2020 prevalence</a:t>
            </a:r>
          </a:p>
          <a:p>
            <a:pPr lvl="2"/>
            <a:r>
              <a:rPr lang="en-US" sz="1600" dirty="0" smtClean="0"/>
              <a:t>237,515</a:t>
            </a:r>
          </a:p>
          <a:p>
            <a:pPr lvl="1"/>
            <a:r>
              <a:rPr lang="en-US" sz="2000" dirty="0" smtClean="0"/>
              <a:t>Projected 2020 all cause mortality while in this clinical state</a:t>
            </a:r>
          </a:p>
          <a:p>
            <a:pPr lvl="2"/>
            <a:r>
              <a:rPr lang="en-US" sz="1600" dirty="0" smtClean="0"/>
              <a:t>13,920</a:t>
            </a:r>
          </a:p>
          <a:p>
            <a:pPr lvl="1"/>
            <a:r>
              <a:rPr lang="en-US" sz="2000" dirty="0" smtClean="0"/>
              <a:t>Projected annual progression to a later clinical state</a:t>
            </a:r>
          </a:p>
          <a:p>
            <a:pPr lvl="2"/>
            <a:r>
              <a:rPr lang="en-US" sz="1600" dirty="0" smtClean="0"/>
              <a:t>5% weighted average for all localized disease</a:t>
            </a:r>
          </a:p>
          <a:p>
            <a:pPr marL="457200" lvl="1" indent="0">
              <a:buNone/>
            </a:pPr>
            <a:endParaRPr lang="en-US" sz="2000" dirty="0" smtClean="0"/>
          </a:p>
          <a:p>
            <a:pPr lvl="1"/>
            <a:endParaRPr lang="en-US" dirty="0"/>
          </a:p>
        </p:txBody>
      </p:sp>
    </p:spTree>
    <p:extLst>
      <p:ext uri="{BB962C8B-B14F-4D97-AF65-F5344CB8AC3E}">
        <p14:creationId xmlns:p14="http://schemas.microsoft.com/office/powerpoint/2010/main" val="1410119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Rising PSA after Primary Therapy</a:t>
            </a:r>
            <a:endParaRPr lang="en-US" sz="3200" dirty="0"/>
          </a:p>
        </p:txBody>
      </p:sp>
      <p:sp>
        <p:nvSpPr>
          <p:cNvPr id="3" name="Content Placeholder 2"/>
          <p:cNvSpPr>
            <a:spLocks noGrp="1"/>
          </p:cNvSpPr>
          <p:nvPr>
            <p:ph idx="1"/>
          </p:nvPr>
        </p:nvSpPr>
        <p:spPr/>
        <p:txBody>
          <a:bodyPr>
            <a:noAutofit/>
          </a:bodyPr>
          <a:lstStyle/>
          <a:p>
            <a:r>
              <a:rPr lang="en-US" sz="1200" dirty="0" smtClean="0"/>
              <a:t>Castration sensitive</a:t>
            </a:r>
          </a:p>
          <a:p>
            <a:pPr lvl="1"/>
            <a:r>
              <a:rPr lang="en-US" sz="1200" dirty="0" smtClean="0"/>
              <a:t>Rising PSA after treatment of localized disease</a:t>
            </a:r>
          </a:p>
          <a:p>
            <a:pPr lvl="1"/>
            <a:r>
              <a:rPr lang="en-US" sz="1200" dirty="0" smtClean="0"/>
              <a:t>Non-castrate levels of testosterone</a:t>
            </a:r>
          </a:p>
          <a:p>
            <a:pPr lvl="1"/>
            <a:r>
              <a:rPr lang="en-US" sz="1200" dirty="0" smtClean="0"/>
              <a:t>Projected 2020 incidence</a:t>
            </a:r>
          </a:p>
          <a:p>
            <a:pPr lvl="2"/>
            <a:r>
              <a:rPr lang="en-US" sz="1200" dirty="0" smtClean="0"/>
              <a:t>98,800</a:t>
            </a:r>
          </a:p>
          <a:p>
            <a:pPr lvl="1"/>
            <a:r>
              <a:rPr lang="en-US" sz="1200" dirty="0" smtClean="0"/>
              <a:t>Projected 2020 prevalence</a:t>
            </a:r>
          </a:p>
          <a:p>
            <a:pPr lvl="2"/>
            <a:r>
              <a:rPr lang="en-US" sz="1200" dirty="0" smtClean="0"/>
              <a:t>528,770</a:t>
            </a:r>
          </a:p>
          <a:p>
            <a:pPr lvl="1"/>
            <a:r>
              <a:rPr lang="en-US" sz="1200" dirty="0" smtClean="0"/>
              <a:t>Annual all cause mortality in this clinical state</a:t>
            </a:r>
          </a:p>
          <a:p>
            <a:pPr lvl="2"/>
            <a:r>
              <a:rPr lang="en-US" sz="1200" dirty="0" smtClean="0"/>
              <a:t>6%</a:t>
            </a:r>
          </a:p>
          <a:p>
            <a:pPr lvl="1"/>
            <a:r>
              <a:rPr lang="en-US" sz="1200" dirty="0" smtClean="0"/>
              <a:t>Annual progression to more advanced clinical state</a:t>
            </a:r>
          </a:p>
          <a:p>
            <a:pPr lvl="2"/>
            <a:r>
              <a:rPr lang="en-US" sz="1200" dirty="0" smtClean="0"/>
              <a:t>11%</a:t>
            </a:r>
          </a:p>
          <a:p>
            <a:r>
              <a:rPr lang="en-US" sz="1200" dirty="0" smtClean="0"/>
              <a:t>Castration resistant (</a:t>
            </a:r>
            <a:r>
              <a:rPr lang="en-US" sz="1200" dirty="0" err="1" smtClean="0"/>
              <a:t>nmCRPC</a:t>
            </a:r>
            <a:r>
              <a:rPr lang="en-US" sz="1200" dirty="0" smtClean="0"/>
              <a:t>)</a:t>
            </a:r>
          </a:p>
          <a:p>
            <a:pPr lvl="1"/>
            <a:r>
              <a:rPr lang="en-US" sz="1200" dirty="0" smtClean="0"/>
              <a:t>Rising PSA while on androgen deprivation therapy</a:t>
            </a:r>
          </a:p>
          <a:p>
            <a:pPr lvl="1"/>
            <a:r>
              <a:rPr lang="en-US" sz="1200" dirty="0" smtClean="0"/>
              <a:t>Castrate levels of testosterone</a:t>
            </a:r>
          </a:p>
          <a:p>
            <a:pPr lvl="1"/>
            <a:r>
              <a:rPr lang="en-US" sz="1200" dirty="0" smtClean="0"/>
              <a:t>Projected 2020 incidence</a:t>
            </a:r>
          </a:p>
          <a:p>
            <a:pPr lvl="2"/>
            <a:r>
              <a:rPr lang="en-US" sz="1200" dirty="0" smtClean="0"/>
              <a:t>58,960</a:t>
            </a:r>
          </a:p>
          <a:p>
            <a:pPr lvl="1"/>
            <a:r>
              <a:rPr lang="en-US" sz="1200" dirty="0" smtClean="0"/>
              <a:t>Projected 2020 prevalence</a:t>
            </a:r>
          </a:p>
          <a:p>
            <a:pPr lvl="2"/>
            <a:r>
              <a:rPr lang="en-US" sz="1200" dirty="0" smtClean="0"/>
              <a:t>112,065</a:t>
            </a:r>
          </a:p>
          <a:p>
            <a:pPr lvl="1"/>
            <a:r>
              <a:rPr lang="en-US" sz="1200" dirty="0" smtClean="0"/>
              <a:t>Annual all cause mortality in this clinical state</a:t>
            </a:r>
          </a:p>
          <a:p>
            <a:pPr lvl="2"/>
            <a:r>
              <a:rPr lang="en-US" sz="1200" dirty="0" smtClean="0"/>
              <a:t>16%</a:t>
            </a:r>
          </a:p>
          <a:p>
            <a:pPr lvl="1"/>
            <a:r>
              <a:rPr lang="en-US" sz="1200" dirty="0" smtClean="0"/>
              <a:t>Annual progression to more advanced clinical state</a:t>
            </a:r>
          </a:p>
          <a:p>
            <a:pPr lvl="2"/>
            <a:r>
              <a:rPr lang="en-US" sz="1200" dirty="0" smtClean="0"/>
              <a:t>34%</a:t>
            </a:r>
          </a:p>
          <a:p>
            <a:pPr lvl="1"/>
            <a:endParaRPr lang="en-US" sz="1200" dirty="0" smtClean="0"/>
          </a:p>
        </p:txBody>
      </p:sp>
    </p:spTree>
    <p:extLst>
      <p:ext uri="{BB962C8B-B14F-4D97-AF65-F5344CB8AC3E}">
        <p14:creationId xmlns:p14="http://schemas.microsoft.com/office/powerpoint/2010/main" val="2049707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Newly Diagnosed Metastatic Disease, Castration Sensitive by Definition</a:t>
            </a:r>
            <a:endParaRPr lang="en-US" sz="3600" dirty="0"/>
          </a:p>
        </p:txBody>
      </p:sp>
      <p:sp>
        <p:nvSpPr>
          <p:cNvPr id="3" name="Content Placeholder 2"/>
          <p:cNvSpPr>
            <a:spLocks noGrp="1"/>
          </p:cNvSpPr>
          <p:nvPr>
            <p:ph idx="1"/>
          </p:nvPr>
        </p:nvSpPr>
        <p:spPr/>
        <p:txBody>
          <a:bodyPr>
            <a:normAutofit/>
          </a:bodyPr>
          <a:lstStyle/>
          <a:p>
            <a:r>
              <a:rPr lang="en-US" sz="2400" dirty="0" smtClean="0"/>
              <a:t>Metastases detectable by some form of imaging at time of original diagnosis</a:t>
            </a:r>
          </a:p>
          <a:p>
            <a:pPr lvl="1"/>
            <a:r>
              <a:rPr lang="en-US" sz="2000" dirty="0" smtClean="0"/>
              <a:t>Projected 2020 incidence</a:t>
            </a:r>
          </a:p>
          <a:p>
            <a:pPr lvl="2"/>
            <a:r>
              <a:rPr lang="en-US" sz="1600" dirty="0" smtClean="0"/>
              <a:t>13,575</a:t>
            </a:r>
          </a:p>
          <a:p>
            <a:pPr lvl="2"/>
            <a:r>
              <a:rPr lang="en-US" sz="1600" dirty="0" smtClean="0"/>
              <a:t>5% of newly diagnosed patients</a:t>
            </a:r>
          </a:p>
          <a:p>
            <a:pPr lvl="1"/>
            <a:r>
              <a:rPr lang="en-US" sz="2000" dirty="0" smtClean="0"/>
              <a:t>Projected 2020 prevalence</a:t>
            </a:r>
          </a:p>
          <a:p>
            <a:pPr lvl="2"/>
            <a:r>
              <a:rPr lang="en-US" sz="1600" dirty="0" smtClean="0"/>
              <a:t>41,495</a:t>
            </a:r>
          </a:p>
          <a:p>
            <a:pPr lvl="1"/>
            <a:r>
              <a:rPr lang="en-US" sz="2000" dirty="0" smtClean="0"/>
              <a:t>Projected 2020 all cause mortality</a:t>
            </a:r>
          </a:p>
          <a:p>
            <a:pPr lvl="2"/>
            <a:r>
              <a:rPr lang="en-US" sz="1600" dirty="0" smtClean="0"/>
              <a:t>6,565</a:t>
            </a:r>
          </a:p>
          <a:p>
            <a:pPr lvl="1"/>
            <a:r>
              <a:rPr lang="en-US" sz="2000" dirty="0" smtClean="0"/>
              <a:t>Annual progression to more advanced clinical state</a:t>
            </a:r>
          </a:p>
          <a:p>
            <a:pPr lvl="2"/>
            <a:r>
              <a:rPr lang="en-US" sz="1600" dirty="0" smtClean="0"/>
              <a:t>14%</a:t>
            </a:r>
          </a:p>
          <a:p>
            <a:pPr lvl="1"/>
            <a:r>
              <a:rPr lang="en-US" sz="2000" dirty="0" smtClean="0"/>
              <a:t>Annual all cause mortality in this clinical state</a:t>
            </a:r>
          </a:p>
          <a:p>
            <a:pPr lvl="2"/>
            <a:r>
              <a:rPr lang="en-US" sz="1600" dirty="0" smtClean="0"/>
              <a:t>16%</a:t>
            </a:r>
            <a:endParaRPr lang="en-US" sz="1600" dirty="0"/>
          </a:p>
        </p:txBody>
      </p:sp>
    </p:spTree>
    <p:extLst>
      <p:ext uri="{BB962C8B-B14F-4D97-AF65-F5344CB8AC3E}">
        <p14:creationId xmlns:p14="http://schemas.microsoft.com/office/powerpoint/2010/main" val="32828283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2086</Words>
  <Application>Microsoft Office PowerPoint</Application>
  <PresentationFormat>On-screen Show (4:3)</PresentationFormat>
  <Paragraphs>256</Paragraphs>
  <Slides>28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 Unicode MS</vt:lpstr>
      <vt:lpstr>ＭＳ Ｐゴシック</vt:lpstr>
      <vt:lpstr>Arial</vt:lpstr>
      <vt:lpstr>Calibri</vt:lpstr>
      <vt:lpstr>Gothic</vt:lpstr>
      <vt:lpstr>ヒラギノ角ゴ Pro W3</vt:lpstr>
      <vt:lpstr>Office Theme</vt:lpstr>
      <vt:lpstr>FDA Approvals for Systemic Treatment of Prostate Cancer in 2018</vt:lpstr>
      <vt:lpstr>PowerPoint Presentation</vt:lpstr>
      <vt:lpstr>Abiraterone acetate (with prednisone)</vt:lpstr>
      <vt:lpstr>Prostate Cancer Clinical States Model</vt:lpstr>
      <vt:lpstr>Prostate Cancer Clinical States</vt:lpstr>
      <vt:lpstr>Newly Diagnosed Localized Disease</vt:lpstr>
      <vt:lpstr>Locally Advanced Disease</vt:lpstr>
      <vt:lpstr>Rising PSA after Primary Therapy</vt:lpstr>
      <vt:lpstr>Newly Diagnosed Metastatic Disease, Castration Sensitive by Definition</vt:lpstr>
      <vt:lpstr>Metastatic Castration Resistant Disease</vt:lpstr>
      <vt:lpstr>Definition of Castration Resistant</vt:lpstr>
      <vt:lpstr>Progression to mCRPC Is Rapid</vt:lpstr>
      <vt:lpstr>Higher absolute value of PSA and more rapid PSA doubling times correlate with more rapid development of metastases</vt:lpstr>
      <vt:lpstr>Metastatic Disease Is Often Occult</vt:lpstr>
      <vt:lpstr>PROSPER</vt:lpstr>
      <vt:lpstr>PowerPoint Presentation</vt:lpstr>
      <vt:lpstr>PowerPoint Presentation</vt:lpstr>
      <vt:lpstr>PowerPoint Presentation</vt:lpstr>
      <vt:lpstr>PowerPoint Presentation</vt:lpstr>
      <vt:lpstr>SPARTAN</vt:lpstr>
      <vt:lpstr>PowerPoint Presentation</vt:lpstr>
      <vt:lpstr>PowerPoint Presentation</vt:lpstr>
      <vt:lpstr>PowerPoint Presentation</vt:lpstr>
      <vt:lpstr>PowerPoint Presentation</vt:lpstr>
      <vt:lpstr>PowerPoint Presentation</vt:lpstr>
      <vt:lpstr>PowerPoint Presentation</vt:lpstr>
      <vt:lpstr>Abiraterone acetate (with prednisone) was FDA approved for treatment of high risk castration sensitive metastatic prostate cancer</vt:lpstr>
      <vt:lpstr>Fizazi K et al. N Engl J Med 2017;377:352-360.</vt:lpstr>
    </vt:vector>
  </TitlesOfParts>
  <Company>PIN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FDA Approvals for Treatment of Castration Resistant Prostate Cancer with PSA only Disease</dc:title>
  <dc:creator>Genericlocaluser</dc:creator>
  <cp:lastModifiedBy>Tiffany Razzo</cp:lastModifiedBy>
  <cp:revision>29</cp:revision>
  <cp:lastPrinted>2018-10-03T15:00:58Z</cp:lastPrinted>
  <dcterms:created xsi:type="dcterms:W3CDTF">2018-10-02T15:23:42Z</dcterms:created>
  <dcterms:modified xsi:type="dcterms:W3CDTF">2018-10-13T11:41:48Z</dcterms:modified>
</cp:coreProperties>
</file>