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5"/>
    <p:sldMasterId id="2147483820" r:id="rId6"/>
  </p:sldMasterIdLst>
  <p:notesMasterIdLst>
    <p:notesMasterId r:id="rId65"/>
  </p:notesMasterIdLst>
  <p:sldIdLst>
    <p:sldId id="347" r:id="rId7"/>
    <p:sldId id="301" r:id="rId8"/>
    <p:sldId id="340" r:id="rId9"/>
    <p:sldId id="341" r:id="rId10"/>
    <p:sldId id="302" r:id="rId11"/>
    <p:sldId id="315" r:id="rId12"/>
    <p:sldId id="317" r:id="rId13"/>
    <p:sldId id="320" r:id="rId14"/>
    <p:sldId id="318" r:id="rId15"/>
    <p:sldId id="333" r:id="rId16"/>
    <p:sldId id="358" r:id="rId17"/>
    <p:sldId id="336" r:id="rId18"/>
    <p:sldId id="359" r:id="rId19"/>
    <p:sldId id="327" r:id="rId20"/>
    <p:sldId id="351" r:id="rId21"/>
    <p:sldId id="276" r:id="rId22"/>
    <p:sldId id="349" r:id="rId23"/>
    <p:sldId id="277" r:id="rId24"/>
    <p:sldId id="350" r:id="rId25"/>
    <p:sldId id="330" r:id="rId26"/>
    <p:sldId id="331" r:id="rId27"/>
    <p:sldId id="332" r:id="rId28"/>
    <p:sldId id="352" r:id="rId29"/>
    <p:sldId id="260" r:id="rId30"/>
    <p:sldId id="261" r:id="rId31"/>
    <p:sldId id="303" r:id="rId32"/>
    <p:sldId id="262" r:id="rId33"/>
    <p:sldId id="266" r:id="rId34"/>
    <p:sldId id="335" r:id="rId35"/>
    <p:sldId id="271" r:id="rId36"/>
    <p:sldId id="269" r:id="rId37"/>
    <p:sldId id="273" r:id="rId38"/>
    <p:sldId id="346" r:id="rId39"/>
    <p:sldId id="361" r:id="rId40"/>
    <p:sldId id="309" r:id="rId41"/>
    <p:sldId id="344" r:id="rId42"/>
    <p:sldId id="345" r:id="rId43"/>
    <p:sldId id="334" r:id="rId44"/>
    <p:sldId id="279" r:id="rId45"/>
    <p:sldId id="339" r:id="rId46"/>
    <p:sldId id="287" r:id="rId47"/>
    <p:sldId id="288" r:id="rId48"/>
    <p:sldId id="304" r:id="rId49"/>
    <p:sldId id="307" r:id="rId50"/>
    <p:sldId id="308" r:id="rId51"/>
    <p:sldId id="356" r:id="rId52"/>
    <p:sldId id="348" r:id="rId53"/>
    <p:sldId id="353" r:id="rId54"/>
    <p:sldId id="355" r:id="rId55"/>
    <p:sldId id="663" r:id="rId56"/>
    <p:sldId id="566" r:id="rId57"/>
    <p:sldId id="568" r:id="rId58"/>
    <p:sldId id="571" r:id="rId59"/>
    <p:sldId id="606" r:id="rId60"/>
    <p:sldId id="671" r:id="rId61"/>
    <p:sldId id="669" r:id="rId62"/>
    <p:sldId id="357" r:id="rId63"/>
    <p:sldId id="360" r:id="rId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0">
          <p15:clr>
            <a:srgbClr val="A4A3A4"/>
          </p15:clr>
        </p15:guide>
        <p15:guide id="2" orient="horz" pos="404">
          <p15:clr>
            <a:srgbClr val="A4A3A4"/>
          </p15:clr>
        </p15:guide>
        <p15:guide id="3" orient="horz" pos="1205">
          <p15:clr>
            <a:srgbClr val="A4A3A4"/>
          </p15:clr>
        </p15:guide>
        <p15:guide id="4" orient="horz" pos="4015">
          <p15:clr>
            <a:srgbClr val="A4A3A4"/>
          </p15:clr>
        </p15:guide>
        <p15:guide id="5" orient="horz" pos="4145">
          <p15:clr>
            <a:srgbClr val="A4A3A4"/>
          </p15:clr>
        </p15:guide>
        <p15:guide id="6" pos="2880">
          <p15:clr>
            <a:srgbClr val="A4A3A4"/>
          </p15:clr>
        </p15:guide>
        <p15:guide id="7" pos="240">
          <p15:clr>
            <a:srgbClr val="A4A3A4"/>
          </p15:clr>
        </p15:guide>
        <p15:guide id="8" pos="306">
          <p15:clr>
            <a:srgbClr val="A4A3A4"/>
          </p15:clr>
        </p15:guide>
        <p15:guide id="9" pos="5575">
          <p15:clr>
            <a:srgbClr val="A4A3A4"/>
          </p15:clr>
        </p15:guide>
        <p15:guide id="10" pos="30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7093" autoAdjust="0"/>
  </p:normalViewPr>
  <p:slideViewPr>
    <p:cSldViewPr snapToGrid="0">
      <p:cViewPr varScale="1">
        <p:scale>
          <a:sx n="53" d="100"/>
          <a:sy n="53" d="100"/>
        </p:scale>
        <p:origin x="41" y="127"/>
      </p:cViewPr>
      <p:guideLst>
        <p:guide orient="horz" pos="210"/>
        <p:guide orient="horz" pos="404"/>
        <p:guide orient="horz" pos="1205"/>
        <p:guide orient="horz" pos="4015"/>
        <p:guide orient="horz" pos="4145"/>
        <p:guide pos="2880"/>
        <p:guide pos="240"/>
        <p:guide pos="306"/>
        <p:guide pos="5575"/>
        <p:guide pos="3025"/>
      </p:guideLst>
    </p:cSldViewPr>
  </p:slideViewPr>
  <p:notesTextViewPr>
    <p:cViewPr>
      <p:scale>
        <a:sx n="3" d="2"/>
        <a:sy n="3" d="2"/>
      </p:scale>
      <p:origin x="0" y="0"/>
    </p:cViewPr>
  </p:notesTextViewPr>
  <p:sorterViewPr>
    <p:cViewPr varScale="1">
      <p:scale>
        <a:sx n="100" d="100"/>
        <a:sy n="100" d="100"/>
      </p:scale>
      <p:origin x="0" y="-218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466D7C2-5A2F-411A-B6DC-EAC34CF78B6E}" type="datetimeFigureOut">
              <a:rPr lang="en-US"/>
              <a:pPr>
                <a:defRPr/>
              </a:pPr>
              <a:t>10/13/2018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EA79622-5CAB-4D07-BA9D-0ECDA52D884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79622-5CAB-4D07-BA9D-0ECDA52D8843}" type="slidenum">
              <a:rPr lang="en-US" altLang="en-US" smtClean="0"/>
              <a:pPr/>
              <a:t>1</a:t>
            </a:fld>
            <a:endParaRPr lang="en-US" altLang="en-US"/>
          </a:p>
        </p:txBody>
      </p:sp>
    </p:spTree>
    <p:extLst>
      <p:ext uri="{BB962C8B-B14F-4D97-AF65-F5344CB8AC3E}">
        <p14:creationId xmlns:p14="http://schemas.microsoft.com/office/powerpoint/2010/main" val="243720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i="1" dirty="0">
                <a:latin typeface="Arial" pitchFamily="34" charset="0"/>
              </a:rPr>
              <a:t>ADT, androgen deprivation therapy; FDA, US Food and Drug Administration; NCCN, National Comprehensive Cancer Network</a:t>
            </a:r>
          </a:p>
        </p:txBody>
      </p:sp>
      <p:sp>
        <p:nvSpPr>
          <p:cNvPr id="96260" name="Slide Number Placeholder 3"/>
          <p:cNvSpPr>
            <a:spLocks noGrp="1"/>
          </p:cNvSpPr>
          <p:nvPr>
            <p:ph type="sldNum" sz="quarter" idx="5"/>
          </p:nvPr>
        </p:nvSpPr>
        <p:spPr>
          <a:noFill/>
        </p:spPr>
        <p:txBody>
          <a:bodyPr/>
          <a:lstStyle/>
          <a:p>
            <a:fld id="{05F2F9DF-1A89-4DA8-915C-36CBED2DE09F}" type="slidenum">
              <a:rPr lang="en-US" smtClean="0">
                <a:latin typeface="Arial" pitchFamily="34" charset="0"/>
                <a:ea typeface="MS PGothic" pitchFamily="34" charset="-128"/>
              </a:rPr>
              <a:pPr/>
              <a:t>13</a:t>
            </a:fld>
            <a:endParaRPr lang="en-US">
              <a:latin typeface="Arial" pitchFamily="34" charset="0"/>
              <a:ea typeface="MS PGothic" pitchFamily="34" charset="-128"/>
            </a:endParaRPr>
          </a:p>
        </p:txBody>
      </p:sp>
    </p:spTree>
    <p:extLst>
      <p:ext uri="{BB962C8B-B14F-4D97-AF65-F5344CB8AC3E}">
        <p14:creationId xmlns:p14="http://schemas.microsoft.com/office/powerpoint/2010/main" val="778754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000">
                <a:solidFill>
                  <a:schemeClr val="tx1"/>
                </a:solidFill>
                <a:latin typeface="Times New Roman" panose="02020603050405020304" pitchFamily="18" charset="0"/>
              </a:defRPr>
            </a:lvl1pPr>
            <a:lvl2pPr marL="742950" indent="-285750" defTabSz="938213" eaLnBrk="0" hangingPunct="0">
              <a:defRPr sz="2000">
                <a:solidFill>
                  <a:schemeClr val="tx1"/>
                </a:solidFill>
                <a:latin typeface="Times New Roman" panose="02020603050405020304" pitchFamily="18" charset="0"/>
              </a:defRPr>
            </a:lvl2pPr>
            <a:lvl3pPr marL="1143000" indent="-228600" defTabSz="938213" eaLnBrk="0" hangingPunct="0">
              <a:defRPr sz="2000">
                <a:solidFill>
                  <a:schemeClr val="tx1"/>
                </a:solidFill>
                <a:latin typeface="Times New Roman" panose="02020603050405020304" pitchFamily="18" charset="0"/>
              </a:defRPr>
            </a:lvl3pPr>
            <a:lvl4pPr marL="1600200" indent="-228600" defTabSz="938213" eaLnBrk="0" hangingPunct="0">
              <a:defRPr sz="2000">
                <a:solidFill>
                  <a:schemeClr val="tx1"/>
                </a:solidFill>
                <a:latin typeface="Times New Roman" panose="02020603050405020304" pitchFamily="18" charset="0"/>
              </a:defRPr>
            </a:lvl4pPr>
            <a:lvl5pPr marL="2057400" indent="-228600" defTabSz="938213" eaLnBrk="0" hangingPunct="0">
              <a:defRPr sz="2000">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200"/>
              <a:t>Curatio PowerPoint Template</a:t>
            </a:r>
          </a:p>
        </p:txBody>
      </p:sp>
      <p:sp>
        <p:nvSpPr>
          <p:cNvPr id="56323"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000">
                <a:solidFill>
                  <a:schemeClr val="tx1"/>
                </a:solidFill>
                <a:latin typeface="Times New Roman" panose="02020603050405020304" pitchFamily="18" charset="0"/>
              </a:defRPr>
            </a:lvl1pPr>
            <a:lvl2pPr marL="742950" indent="-285750" defTabSz="938213" eaLnBrk="0" hangingPunct="0">
              <a:defRPr sz="2000">
                <a:solidFill>
                  <a:schemeClr val="tx1"/>
                </a:solidFill>
                <a:latin typeface="Times New Roman" panose="02020603050405020304" pitchFamily="18" charset="0"/>
              </a:defRPr>
            </a:lvl2pPr>
            <a:lvl3pPr marL="1143000" indent="-228600" defTabSz="938213" eaLnBrk="0" hangingPunct="0">
              <a:defRPr sz="2000">
                <a:solidFill>
                  <a:schemeClr val="tx1"/>
                </a:solidFill>
                <a:latin typeface="Times New Roman" panose="02020603050405020304" pitchFamily="18" charset="0"/>
              </a:defRPr>
            </a:lvl3pPr>
            <a:lvl4pPr marL="1600200" indent="-228600" defTabSz="938213" eaLnBrk="0" hangingPunct="0">
              <a:defRPr sz="2000">
                <a:solidFill>
                  <a:schemeClr val="tx1"/>
                </a:solidFill>
                <a:latin typeface="Times New Roman" panose="02020603050405020304" pitchFamily="18" charset="0"/>
              </a:defRPr>
            </a:lvl4pPr>
            <a:lvl5pPr marL="2057400" indent="-228600" defTabSz="938213" eaLnBrk="0" hangingPunct="0">
              <a:defRPr sz="2000">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000">
                <a:solidFill>
                  <a:schemeClr val="tx1"/>
                </a:solidFill>
                <a:latin typeface="Times New Roman" panose="02020603050405020304" pitchFamily="18" charset="0"/>
              </a:defRPr>
            </a:lvl9pPr>
          </a:lstStyle>
          <a:p>
            <a:fld id="{4FCF9DD7-A0EE-4D78-A59B-C2B6D5D97ACA}" type="datetime8">
              <a:rPr lang="en-US" altLang="en-US" sz="1200" smtClean="0"/>
              <a:pPr/>
              <a:t>10/13/2018 1:34 PM</a:t>
            </a:fld>
            <a:endParaRPr lang="en-US" altLang="en-US" sz="1200"/>
          </a:p>
        </p:txBody>
      </p:sp>
      <p:sp>
        <p:nvSpPr>
          <p:cNvPr id="563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000">
                <a:solidFill>
                  <a:schemeClr val="tx1"/>
                </a:solidFill>
                <a:latin typeface="Times New Roman" panose="02020603050405020304" pitchFamily="18" charset="0"/>
              </a:defRPr>
            </a:lvl1pPr>
            <a:lvl2pPr marL="742950" indent="-285750" defTabSz="938213" eaLnBrk="0" hangingPunct="0">
              <a:defRPr sz="2000">
                <a:solidFill>
                  <a:schemeClr val="tx1"/>
                </a:solidFill>
                <a:latin typeface="Times New Roman" panose="02020603050405020304" pitchFamily="18" charset="0"/>
              </a:defRPr>
            </a:lvl2pPr>
            <a:lvl3pPr marL="1143000" indent="-228600" defTabSz="938213" eaLnBrk="0" hangingPunct="0">
              <a:defRPr sz="2000">
                <a:solidFill>
                  <a:schemeClr val="tx1"/>
                </a:solidFill>
                <a:latin typeface="Times New Roman" panose="02020603050405020304" pitchFamily="18" charset="0"/>
              </a:defRPr>
            </a:lvl3pPr>
            <a:lvl4pPr marL="1600200" indent="-228600" defTabSz="938213" eaLnBrk="0" hangingPunct="0">
              <a:defRPr sz="2000">
                <a:solidFill>
                  <a:schemeClr val="tx1"/>
                </a:solidFill>
                <a:latin typeface="Times New Roman" panose="02020603050405020304" pitchFamily="18" charset="0"/>
              </a:defRPr>
            </a:lvl4pPr>
            <a:lvl5pPr marL="2057400" indent="-228600" defTabSz="938213" eaLnBrk="0" hangingPunct="0">
              <a:defRPr sz="2000">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000">
                <a:solidFill>
                  <a:schemeClr val="tx1"/>
                </a:solidFill>
                <a:latin typeface="Times New Roman" panose="02020603050405020304" pitchFamily="18" charset="0"/>
              </a:defRPr>
            </a:lvl9pPr>
          </a:lstStyle>
          <a:p>
            <a:fld id="{6179453D-7E39-4CD8-BCD8-05F35863D485}" type="slidenum">
              <a:rPr lang="en-US" altLang="en-US" sz="1200"/>
              <a:pPr/>
              <a:t>14</a:t>
            </a:fld>
            <a:endParaRPr lang="en-US" altLang="en-US" sz="1200"/>
          </a:p>
        </p:txBody>
      </p:sp>
      <p:sp>
        <p:nvSpPr>
          <p:cNvPr id="56325" name="Rectangle 2"/>
          <p:cNvSpPr>
            <a:spLocks noGrp="1" noRot="1" noChangeAspect="1" noChangeArrowheads="1" noTextEdit="1"/>
          </p:cNvSpPr>
          <p:nvPr>
            <p:ph type="sldImg"/>
          </p:nvPr>
        </p:nvSpPr>
        <p:spPr>
          <a:xfrm>
            <a:off x="1143000" y="527050"/>
            <a:ext cx="4826000" cy="3619500"/>
          </a:xfrm>
          <a:ln/>
        </p:spPr>
      </p:sp>
      <p:sp>
        <p:nvSpPr>
          <p:cNvPr id="56326" name="Rectangle 3"/>
          <p:cNvSpPr>
            <a:spLocks noGrp="1" noChangeArrowheads="1"/>
          </p:cNvSpPr>
          <p:nvPr>
            <p:ph type="body" idx="1"/>
          </p:nvPr>
        </p:nvSpPr>
        <p:spPr>
          <a:xfrm>
            <a:off x="1023938" y="4373563"/>
            <a:ext cx="5130800" cy="4756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84" tIns="49042" rIns="98084" bIns="49042"/>
          <a:lstStyle/>
          <a:p>
            <a:endParaRPr lang="fr-FR" altLang="en-US"/>
          </a:p>
        </p:txBody>
      </p:sp>
    </p:spTree>
    <p:extLst>
      <p:ext uri="{BB962C8B-B14F-4D97-AF65-F5344CB8AC3E}">
        <p14:creationId xmlns:p14="http://schemas.microsoft.com/office/powerpoint/2010/main" val="3888455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5CA1E4E4-846D-4174-B1D9-7BA68539D6E2}" type="slidenum">
              <a:rPr lang="en-US" sz="1200">
                <a:solidFill>
                  <a:prstClr val="black"/>
                </a:solidFill>
                <a:ea typeface="MS PGothic" pitchFamily="34" charset="-128"/>
              </a:rPr>
              <a:pPr algn="r" eaLnBrk="1" fontAlgn="base" hangingPunct="1">
                <a:spcBef>
                  <a:spcPct val="0"/>
                </a:spcBef>
                <a:spcAft>
                  <a:spcPct val="0"/>
                </a:spcAft>
              </a:pPr>
              <a:t>15</a:t>
            </a:fld>
            <a:endParaRPr lang="en-US" sz="1200">
              <a:solidFill>
                <a:prstClr val="black"/>
              </a:solidFill>
              <a:ea typeface="MS PGothic" pitchFamily="34" charset="-128"/>
            </a:endParaRPr>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0"/>
              </a:spcBef>
            </a:pPr>
            <a:endParaRPr lang="en-US" dirty="0">
              <a:latin typeface="Arial" charset="0"/>
            </a:endParaRPr>
          </a:p>
        </p:txBody>
      </p:sp>
    </p:spTree>
    <p:extLst>
      <p:ext uri="{BB962C8B-B14F-4D97-AF65-F5344CB8AC3E}">
        <p14:creationId xmlns:p14="http://schemas.microsoft.com/office/powerpoint/2010/main" val="2414434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5CA1E4E4-846D-4174-B1D9-7BA68539D6E2}" type="slidenum">
              <a:rPr lang="en-US" sz="1200">
                <a:solidFill>
                  <a:prstClr val="black"/>
                </a:solidFill>
                <a:ea typeface="MS PGothic" pitchFamily="34" charset="-128"/>
              </a:rPr>
              <a:pPr algn="r" eaLnBrk="1" fontAlgn="base" hangingPunct="1">
                <a:spcBef>
                  <a:spcPct val="0"/>
                </a:spcBef>
                <a:spcAft>
                  <a:spcPct val="0"/>
                </a:spcAft>
              </a:pPr>
              <a:t>19</a:t>
            </a:fld>
            <a:endParaRPr lang="en-US" sz="1200">
              <a:solidFill>
                <a:prstClr val="black"/>
              </a:solidFill>
              <a:ea typeface="MS PGothic" pitchFamily="34" charset="-128"/>
            </a:endParaRPr>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0"/>
              </a:spcBef>
            </a:pPr>
            <a:endParaRPr lang="en-US" dirty="0">
              <a:latin typeface="Arial" charset="0"/>
            </a:endParaRPr>
          </a:p>
        </p:txBody>
      </p:sp>
    </p:spTree>
    <p:extLst>
      <p:ext uri="{BB962C8B-B14F-4D97-AF65-F5344CB8AC3E}">
        <p14:creationId xmlns:p14="http://schemas.microsoft.com/office/powerpoint/2010/main" val="2914707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316" eaLnBrk="0" hangingPunct="0">
              <a:defRPr sz="1900">
                <a:solidFill>
                  <a:schemeClr val="tx1"/>
                </a:solidFill>
                <a:latin typeface="Times New Roman" pitchFamily="18" charset="0"/>
              </a:defRPr>
            </a:lvl1pPr>
            <a:lvl2pPr marL="720067" indent="-276949" defTabSz="909316" eaLnBrk="0" hangingPunct="0">
              <a:defRPr sz="1900">
                <a:solidFill>
                  <a:schemeClr val="tx1"/>
                </a:solidFill>
                <a:latin typeface="Times New Roman" pitchFamily="18" charset="0"/>
              </a:defRPr>
            </a:lvl2pPr>
            <a:lvl3pPr marL="1107796" indent="-221559" defTabSz="909316" eaLnBrk="0" hangingPunct="0">
              <a:defRPr sz="1900">
                <a:solidFill>
                  <a:schemeClr val="tx1"/>
                </a:solidFill>
                <a:latin typeface="Times New Roman" pitchFamily="18" charset="0"/>
              </a:defRPr>
            </a:lvl3pPr>
            <a:lvl4pPr marL="1550914" indent="-221559" defTabSz="909316" eaLnBrk="0" hangingPunct="0">
              <a:defRPr sz="1900">
                <a:solidFill>
                  <a:schemeClr val="tx1"/>
                </a:solidFill>
                <a:latin typeface="Times New Roman" pitchFamily="18" charset="0"/>
              </a:defRPr>
            </a:lvl4pPr>
            <a:lvl5pPr marL="1994032" indent="-221559" defTabSz="909316" eaLnBrk="0" hangingPunct="0">
              <a:defRPr sz="1900">
                <a:solidFill>
                  <a:schemeClr val="tx1"/>
                </a:solidFill>
                <a:latin typeface="Times New Roman" pitchFamily="18" charset="0"/>
              </a:defRPr>
            </a:lvl5pPr>
            <a:lvl6pPr marL="2437150" indent="-221559" defTabSz="909316" eaLnBrk="0" fontAlgn="base" hangingPunct="0">
              <a:spcBef>
                <a:spcPct val="0"/>
              </a:spcBef>
              <a:spcAft>
                <a:spcPct val="0"/>
              </a:spcAft>
              <a:defRPr sz="1900">
                <a:solidFill>
                  <a:schemeClr val="tx1"/>
                </a:solidFill>
                <a:latin typeface="Times New Roman" pitchFamily="18" charset="0"/>
              </a:defRPr>
            </a:lvl6pPr>
            <a:lvl7pPr marL="2880269" indent="-221559" defTabSz="909316" eaLnBrk="0" fontAlgn="base" hangingPunct="0">
              <a:spcBef>
                <a:spcPct val="0"/>
              </a:spcBef>
              <a:spcAft>
                <a:spcPct val="0"/>
              </a:spcAft>
              <a:defRPr sz="1900">
                <a:solidFill>
                  <a:schemeClr val="tx1"/>
                </a:solidFill>
                <a:latin typeface="Times New Roman" pitchFamily="18" charset="0"/>
              </a:defRPr>
            </a:lvl7pPr>
            <a:lvl8pPr marL="3323387" indent="-221559" defTabSz="909316" eaLnBrk="0" fontAlgn="base" hangingPunct="0">
              <a:spcBef>
                <a:spcPct val="0"/>
              </a:spcBef>
              <a:spcAft>
                <a:spcPct val="0"/>
              </a:spcAft>
              <a:defRPr sz="1900">
                <a:solidFill>
                  <a:schemeClr val="tx1"/>
                </a:solidFill>
                <a:latin typeface="Times New Roman" pitchFamily="18" charset="0"/>
              </a:defRPr>
            </a:lvl8pPr>
            <a:lvl9pPr marL="3766505" indent="-221559" defTabSz="909316" eaLnBrk="0" fontAlgn="base" hangingPunct="0">
              <a:spcBef>
                <a:spcPct val="0"/>
              </a:spcBef>
              <a:spcAft>
                <a:spcPct val="0"/>
              </a:spcAft>
              <a:defRPr sz="1900">
                <a:solidFill>
                  <a:schemeClr val="tx1"/>
                </a:solidFill>
                <a:latin typeface="Times New Roman" pitchFamily="18" charset="0"/>
              </a:defRPr>
            </a:lvl9pPr>
          </a:lstStyle>
          <a:p>
            <a:r>
              <a:rPr lang="en-US" sz="1200"/>
              <a:t>Curatio PowerPoint Template</a:t>
            </a:r>
          </a:p>
        </p:txBody>
      </p:sp>
      <p:sp>
        <p:nvSpPr>
          <p:cNvPr id="75779"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316" eaLnBrk="0" hangingPunct="0">
              <a:defRPr sz="1900">
                <a:solidFill>
                  <a:schemeClr val="tx1"/>
                </a:solidFill>
                <a:latin typeface="Times New Roman" pitchFamily="18" charset="0"/>
              </a:defRPr>
            </a:lvl1pPr>
            <a:lvl2pPr marL="720067" indent="-276949" defTabSz="909316" eaLnBrk="0" hangingPunct="0">
              <a:defRPr sz="1900">
                <a:solidFill>
                  <a:schemeClr val="tx1"/>
                </a:solidFill>
                <a:latin typeface="Times New Roman" pitchFamily="18" charset="0"/>
              </a:defRPr>
            </a:lvl2pPr>
            <a:lvl3pPr marL="1107796" indent="-221559" defTabSz="909316" eaLnBrk="0" hangingPunct="0">
              <a:defRPr sz="1900">
                <a:solidFill>
                  <a:schemeClr val="tx1"/>
                </a:solidFill>
                <a:latin typeface="Times New Roman" pitchFamily="18" charset="0"/>
              </a:defRPr>
            </a:lvl3pPr>
            <a:lvl4pPr marL="1550914" indent="-221559" defTabSz="909316" eaLnBrk="0" hangingPunct="0">
              <a:defRPr sz="1900">
                <a:solidFill>
                  <a:schemeClr val="tx1"/>
                </a:solidFill>
                <a:latin typeface="Times New Roman" pitchFamily="18" charset="0"/>
              </a:defRPr>
            </a:lvl4pPr>
            <a:lvl5pPr marL="1994032" indent="-221559" defTabSz="909316" eaLnBrk="0" hangingPunct="0">
              <a:defRPr sz="1900">
                <a:solidFill>
                  <a:schemeClr val="tx1"/>
                </a:solidFill>
                <a:latin typeface="Times New Roman" pitchFamily="18" charset="0"/>
              </a:defRPr>
            </a:lvl5pPr>
            <a:lvl6pPr marL="2437150" indent="-221559" defTabSz="909316" eaLnBrk="0" fontAlgn="base" hangingPunct="0">
              <a:spcBef>
                <a:spcPct val="0"/>
              </a:spcBef>
              <a:spcAft>
                <a:spcPct val="0"/>
              </a:spcAft>
              <a:defRPr sz="1900">
                <a:solidFill>
                  <a:schemeClr val="tx1"/>
                </a:solidFill>
                <a:latin typeface="Times New Roman" pitchFamily="18" charset="0"/>
              </a:defRPr>
            </a:lvl6pPr>
            <a:lvl7pPr marL="2880269" indent="-221559" defTabSz="909316" eaLnBrk="0" fontAlgn="base" hangingPunct="0">
              <a:spcBef>
                <a:spcPct val="0"/>
              </a:spcBef>
              <a:spcAft>
                <a:spcPct val="0"/>
              </a:spcAft>
              <a:defRPr sz="1900">
                <a:solidFill>
                  <a:schemeClr val="tx1"/>
                </a:solidFill>
                <a:latin typeface="Times New Roman" pitchFamily="18" charset="0"/>
              </a:defRPr>
            </a:lvl7pPr>
            <a:lvl8pPr marL="3323387" indent="-221559" defTabSz="909316" eaLnBrk="0" fontAlgn="base" hangingPunct="0">
              <a:spcBef>
                <a:spcPct val="0"/>
              </a:spcBef>
              <a:spcAft>
                <a:spcPct val="0"/>
              </a:spcAft>
              <a:defRPr sz="1900">
                <a:solidFill>
                  <a:schemeClr val="tx1"/>
                </a:solidFill>
                <a:latin typeface="Times New Roman" pitchFamily="18" charset="0"/>
              </a:defRPr>
            </a:lvl8pPr>
            <a:lvl9pPr marL="3766505" indent="-221559" defTabSz="909316" eaLnBrk="0" fontAlgn="base" hangingPunct="0">
              <a:spcBef>
                <a:spcPct val="0"/>
              </a:spcBef>
              <a:spcAft>
                <a:spcPct val="0"/>
              </a:spcAft>
              <a:defRPr sz="1900">
                <a:solidFill>
                  <a:schemeClr val="tx1"/>
                </a:solidFill>
                <a:latin typeface="Times New Roman" pitchFamily="18" charset="0"/>
              </a:defRPr>
            </a:lvl9pPr>
          </a:lstStyle>
          <a:p>
            <a:fld id="{6ACC2DD4-70D4-4E48-A054-AB0D5A83A34C}" type="datetime8">
              <a:rPr lang="en-US" sz="1200"/>
              <a:pPr/>
              <a:t>10/13/2018 1:34 PM</a:t>
            </a:fld>
            <a:endParaRPr lang="en-US" sz="1200"/>
          </a:p>
        </p:txBody>
      </p:sp>
      <p:sp>
        <p:nvSpPr>
          <p:cNvPr id="7578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316" eaLnBrk="0" hangingPunct="0">
              <a:defRPr sz="1900">
                <a:solidFill>
                  <a:schemeClr val="tx1"/>
                </a:solidFill>
                <a:latin typeface="Times New Roman" pitchFamily="18" charset="0"/>
              </a:defRPr>
            </a:lvl1pPr>
            <a:lvl2pPr marL="720067" indent="-276949" defTabSz="909316" eaLnBrk="0" hangingPunct="0">
              <a:defRPr sz="1900">
                <a:solidFill>
                  <a:schemeClr val="tx1"/>
                </a:solidFill>
                <a:latin typeface="Times New Roman" pitchFamily="18" charset="0"/>
              </a:defRPr>
            </a:lvl2pPr>
            <a:lvl3pPr marL="1107796" indent="-221559" defTabSz="909316" eaLnBrk="0" hangingPunct="0">
              <a:defRPr sz="1900">
                <a:solidFill>
                  <a:schemeClr val="tx1"/>
                </a:solidFill>
                <a:latin typeface="Times New Roman" pitchFamily="18" charset="0"/>
              </a:defRPr>
            </a:lvl3pPr>
            <a:lvl4pPr marL="1550914" indent="-221559" defTabSz="909316" eaLnBrk="0" hangingPunct="0">
              <a:defRPr sz="1900">
                <a:solidFill>
                  <a:schemeClr val="tx1"/>
                </a:solidFill>
                <a:latin typeface="Times New Roman" pitchFamily="18" charset="0"/>
              </a:defRPr>
            </a:lvl4pPr>
            <a:lvl5pPr marL="1994032" indent="-221559" defTabSz="909316" eaLnBrk="0" hangingPunct="0">
              <a:defRPr sz="1900">
                <a:solidFill>
                  <a:schemeClr val="tx1"/>
                </a:solidFill>
                <a:latin typeface="Times New Roman" pitchFamily="18" charset="0"/>
              </a:defRPr>
            </a:lvl5pPr>
            <a:lvl6pPr marL="2437150" indent="-221559" defTabSz="909316" eaLnBrk="0" fontAlgn="base" hangingPunct="0">
              <a:spcBef>
                <a:spcPct val="0"/>
              </a:spcBef>
              <a:spcAft>
                <a:spcPct val="0"/>
              </a:spcAft>
              <a:defRPr sz="1900">
                <a:solidFill>
                  <a:schemeClr val="tx1"/>
                </a:solidFill>
                <a:latin typeface="Times New Roman" pitchFamily="18" charset="0"/>
              </a:defRPr>
            </a:lvl6pPr>
            <a:lvl7pPr marL="2880269" indent="-221559" defTabSz="909316" eaLnBrk="0" fontAlgn="base" hangingPunct="0">
              <a:spcBef>
                <a:spcPct val="0"/>
              </a:spcBef>
              <a:spcAft>
                <a:spcPct val="0"/>
              </a:spcAft>
              <a:defRPr sz="1900">
                <a:solidFill>
                  <a:schemeClr val="tx1"/>
                </a:solidFill>
                <a:latin typeface="Times New Roman" pitchFamily="18" charset="0"/>
              </a:defRPr>
            </a:lvl7pPr>
            <a:lvl8pPr marL="3323387" indent="-221559" defTabSz="909316" eaLnBrk="0" fontAlgn="base" hangingPunct="0">
              <a:spcBef>
                <a:spcPct val="0"/>
              </a:spcBef>
              <a:spcAft>
                <a:spcPct val="0"/>
              </a:spcAft>
              <a:defRPr sz="1900">
                <a:solidFill>
                  <a:schemeClr val="tx1"/>
                </a:solidFill>
                <a:latin typeface="Times New Roman" pitchFamily="18" charset="0"/>
              </a:defRPr>
            </a:lvl8pPr>
            <a:lvl9pPr marL="3766505" indent="-221559" defTabSz="909316" eaLnBrk="0" fontAlgn="base" hangingPunct="0">
              <a:spcBef>
                <a:spcPct val="0"/>
              </a:spcBef>
              <a:spcAft>
                <a:spcPct val="0"/>
              </a:spcAft>
              <a:defRPr sz="1900">
                <a:solidFill>
                  <a:schemeClr val="tx1"/>
                </a:solidFill>
                <a:latin typeface="Times New Roman" pitchFamily="18" charset="0"/>
              </a:defRPr>
            </a:lvl9pPr>
          </a:lstStyle>
          <a:p>
            <a:fld id="{40C61132-66E0-4A22-ABBB-53E6878DD273}" type="slidenum">
              <a:rPr lang="en-US" sz="1200"/>
              <a:pPr/>
              <a:t>20</a:t>
            </a:fld>
            <a:endParaRPr lang="en-US" sz="1200"/>
          </a:p>
        </p:txBody>
      </p:sp>
      <p:sp>
        <p:nvSpPr>
          <p:cNvPr id="75781" name="Rectangle 2"/>
          <p:cNvSpPr>
            <a:spLocks noGrp="1" noRot="1" noChangeAspect="1" noChangeArrowheads="1" noTextEdit="1"/>
          </p:cNvSpPr>
          <p:nvPr>
            <p:ph type="sldImg"/>
          </p:nvPr>
        </p:nvSpPr>
        <p:spPr>
          <a:xfrm>
            <a:off x="1409700" y="34925"/>
            <a:ext cx="4129088" cy="3097213"/>
          </a:xfrm>
          <a:ln/>
        </p:spPr>
      </p:sp>
      <p:sp>
        <p:nvSpPr>
          <p:cNvPr id="75782" name="Rectangle 3"/>
          <p:cNvSpPr>
            <a:spLocks noGrp="1" noChangeArrowheads="1"/>
          </p:cNvSpPr>
          <p:nvPr>
            <p:ph type="body" idx="1"/>
          </p:nvPr>
        </p:nvSpPr>
        <p:spPr>
          <a:xfrm>
            <a:off x="1197089" y="3347137"/>
            <a:ext cx="4319928" cy="5545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lstStyle/>
          <a:p>
            <a:pPr marL="221559" indent="-221559"/>
            <a:r>
              <a:rPr lang="en-US" altLang="ja-JP">
                <a:solidFill>
                  <a:srgbClr val="008000"/>
                </a:solidFill>
              </a:rPr>
              <a:t>Rapid PSA doubling time (PSADT) predicts shorter time to first bone metastasis and shorter survival.</a:t>
            </a:r>
            <a:r>
              <a:rPr lang="en-US" altLang="ja-JP" baseline="30000">
                <a:solidFill>
                  <a:srgbClr val="008000"/>
                </a:solidFill>
              </a:rPr>
              <a:t>1 </a:t>
            </a:r>
            <a:r>
              <a:rPr lang="en-US" altLang="ja-JP">
                <a:solidFill>
                  <a:srgbClr val="008000"/>
                </a:solidFill>
              </a:rPr>
              <a:t>Different tertiles of PSADT, shown on graph, were associated with different bone metastasis-free survival. </a:t>
            </a:r>
          </a:p>
          <a:p>
            <a:pPr marL="221559" indent="-221559"/>
            <a:r>
              <a:rPr lang="en-US">
                <a:solidFill>
                  <a:srgbClr val="008000"/>
                </a:solidFill>
              </a:rPr>
              <a:t>The independent predictive value of PSA velocity suggests that PSA kinetics may provide an effective strategy to identify men at high risk for bone metastases or death.  As the optimal management of patients at high risk of metastatic disease remains uncertain, frequency of bone scans should be based on overall risk factors.</a:t>
            </a:r>
            <a:r>
              <a:rPr lang="en-US">
                <a:solidFill>
                  <a:srgbClr val="FFFF00"/>
                </a:solidFill>
              </a:rPr>
              <a:t>  </a:t>
            </a:r>
          </a:p>
          <a:p>
            <a:pPr marL="221559" indent="-221559"/>
            <a:endParaRPr lang="en-US">
              <a:solidFill>
                <a:srgbClr val="FFFF00"/>
              </a:solidFill>
            </a:endParaRPr>
          </a:p>
          <a:p>
            <a:pPr marL="221559" indent="-221559"/>
            <a:r>
              <a:rPr lang="en-CA" b="1"/>
              <a:t>Reference:</a:t>
            </a:r>
            <a:endParaRPr lang="en-US" b="1"/>
          </a:p>
          <a:p>
            <a:pPr marL="221559" indent="-221559"/>
            <a:r>
              <a:rPr lang="en-US"/>
              <a:t>1. Smith MR, Kabbinavar F, Saad F, et al. Natural history of rising serum prostate-specific antigen in men with castrate nonmetastatic prostate cancer. </a:t>
            </a:r>
            <a:r>
              <a:rPr lang="en-US" i="1"/>
              <a:t>J Clin Oncol</a:t>
            </a:r>
            <a:r>
              <a:rPr lang="en-US"/>
              <a:t> 2005; 23:2918-2925. </a:t>
            </a:r>
            <a:endParaRPr lang="en-CA"/>
          </a:p>
          <a:p>
            <a:pPr marL="221559" indent="-221559"/>
            <a:endParaRPr lang="en-CA">
              <a:solidFill>
                <a:srgbClr val="FFFF00"/>
              </a:solidFill>
            </a:endParaRPr>
          </a:p>
        </p:txBody>
      </p:sp>
    </p:spTree>
    <p:extLst>
      <p:ext uri="{BB962C8B-B14F-4D97-AF65-F5344CB8AC3E}">
        <p14:creationId xmlns:p14="http://schemas.microsoft.com/office/powerpoint/2010/main" val="336370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F321E9B-21D6-42A8-967C-C8E7F8E58E27}" type="slidenum">
              <a:rPr lang="en-US" smtClean="0">
                <a:latin typeface="Arial" pitchFamily="34" charset="0"/>
                <a:ea typeface="MS PGothic" pitchFamily="34" charset="-128"/>
              </a:rPr>
              <a:pPr/>
              <a:t>21</a:t>
            </a:fld>
            <a:endParaRPr lang="en-US">
              <a:latin typeface="Arial" pitchFamily="34" charset="0"/>
              <a:ea typeface="MS PGothic" pitchFamily="34" charset="-128"/>
            </a:endParaRPr>
          </a:p>
        </p:txBody>
      </p:sp>
      <p:sp>
        <p:nvSpPr>
          <p:cNvPr id="99331" name="Rectangle 2"/>
          <p:cNvSpPr>
            <a:spLocks noGrp="1" noRot="1" noChangeAspect="1" noChangeArrowheads="1" noTextEdit="1"/>
          </p:cNvSpPr>
          <p:nvPr>
            <p:ph type="sldImg"/>
          </p:nvPr>
        </p:nvSpPr>
        <p:spPr>
          <a:xfrm>
            <a:off x="1144588" y="685800"/>
            <a:ext cx="4570412" cy="3429000"/>
          </a:xfrm>
          <a:ln/>
        </p:spPr>
      </p:sp>
      <p:sp>
        <p:nvSpPr>
          <p:cNvPr id="99332"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13387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5CA1E4E4-846D-4174-B1D9-7BA68539D6E2}" type="slidenum">
              <a:rPr lang="en-US" sz="1200">
                <a:solidFill>
                  <a:prstClr val="black"/>
                </a:solidFill>
                <a:ea typeface="MS PGothic" pitchFamily="34" charset="-128"/>
              </a:rPr>
              <a:pPr algn="r" eaLnBrk="1" fontAlgn="base" hangingPunct="1">
                <a:spcBef>
                  <a:spcPct val="0"/>
                </a:spcBef>
                <a:spcAft>
                  <a:spcPct val="0"/>
                </a:spcAft>
              </a:pPr>
              <a:t>23</a:t>
            </a:fld>
            <a:endParaRPr lang="en-US" sz="1200">
              <a:solidFill>
                <a:prstClr val="black"/>
              </a:solidFill>
              <a:ea typeface="MS PGothic" pitchFamily="34" charset="-128"/>
            </a:endParaRPr>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0"/>
              </a:spcBef>
            </a:pPr>
            <a:endParaRPr lang="en-US" dirty="0">
              <a:latin typeface="Arial" charset="0"/>
            </a:endParaRPr>
          </a:p>
        </p:txBody>
      </p:sp>
    </p:spTree>
    <p:extLst>
      <p:ext uri="{BB962C8B-B14F-4D97-AF65-F5344CB8AC3E}">
        <p14:creationId xmlns:p14="http://schemas.microsoft.com/office/powerpoint/2010/main" val="1742062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95AE5FB-E854-4EC0-995F-27839B39FECD}" type="slidenum">
              <a:rPr lang="en-US" smtClean="0"/>
              <a:pPr/>
              <a:t>26</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GB">
                <a:latin typeface="Arial" pitchFamily="34" charset="0"/>
              </a:rPr>
              <a:t>What about zoledronic acid? Well, there was a 3‑arm study looking at zoledronic acid with men with bone metastatic castration‑resistant prostate cancer randomized to 4 mg every 3 weeks, initially 8 mg every 4 weeks or placebo every 3 weeks. And the 8-mg dose rapidly was converted to 4 mg, as they saw too much nephrotoxicity, and so really the 4-mg doses were then combined. The primary outcome was looking at a proportion of patients having 1 or more skeletal‑related events. Secondary outcomes looked at time to first on‑study skeletal‑related event, proportion of patients with skeletal‑related events, and time to disease progression. </a:t>
            </a:r>
            <a:endParaRPr lang="en-US">
              <a:latin typeface="Arial" pitchFamily="34" charset="0"/>
            </a:endParaRPr>
          </a:p>
        </p:txBody>
      </p:sp>
    </p:spTree>
    <p:extLst>
      <p:ext uri="{BB962C8B-B14F-4D97-AF65-F5344CB8AC3E}">
        <p14:creationId xmlns:p14="http://schemas.microsoft.com/office/powerpoint/2010/main" val="3295832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8DDD380-A940-473F-A319-3C89D5096A0C}" type="slidenum">
              <a:rPr lang="en-US" altLang="en-US">
                <a:latin typeface="Arial" panose="020B0604020202020204" pitchFamily="34" charset="0"/>
              </a:rPr>
              <a:pPr/>
              <a:t>28</a:t>
            </a:fld>
            <a:endParaRPr lang="en-US" altLang="en-US">
              <a:latin typeface="Arial" panose="020B0604020202020204" pitchFamily="34" charset="0"/>
            </a:endParaRPr>
          </a:p>
        </p:txBody>
      </p:sp>
      <p:sp>
        <p:nvSpPr>
          <p:cNvPr id="3789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600">
                <a:latin typeface="Tahoma" panose="020B0604030504040204" pitchFamily="34" charset="0"/>
              </a:rPr>
              <a:t>Zoledronic acid achieved target inhibition</a:t>
            </a:r>
          </a:p>
          <a:p>
            <a:pPr eaLnBrk="1" hangingPunct="1">
              <a:spcBef>
                <a:spcPct val="0"/>
              </a:spcBef>
              <a:buFontTx/>
              <a:buChar char="•"/>
            </a:pPr>
            <a:r>
              <a:rPr lang="en-US" altLang="en-US" sz="1600">
                <a:latin typeface="Tahoma" panose="020B0604030504040204" pitchFamily="34" charset="0"/>
              </a:rPr>
              <a:t>In the placebo group, NTx was markedly elevated at baseline and remained elevated throughout the study</a:t>
            </a:r>
          </a:p>
          <a:p>
            <a:pPr eaLnBrk="1" hangingPunct="1">
              <a:spcBef>
                <a:spcPct val="0"/>
              </a:spcBef>
              <a:buFontTx/>
              <a:buChar char="•"/>
            </a:pPr>
            <a:r>
              <a:rPr lang="en-US" altLang="en-US" sz="1600">
                <a:latin typeface="Tahoma" panose="020B0604030504040204" pitchFamily="34" charset="0"/>
              </a:rPr>
              <a:t>In contrast, zoledronic acid decreased osteoclast activity by approximately 70%</a:t>
            </a:r>
          </a:p>
          <a:p>
            <a:pPr eaLnBrk="1" hangingPunct="1">
              <a:spcBef>
                <a:spcPct val="0"/>
              </a:spcBef>
              <a:buFontTx/>
              <a:buChar char="•"/>
            </a:pPr>
            <a:r>
              <a:rPr lang="en-US" altLang="en-US" sz="1600" b="1">
                <a:latin typeface="Tahoma" panose="020B0604030504040204" pitchFamily="34" charset="0"/>
              </a:rPr>
              <a:t>NEXT</a:t>
            </a:r>
          </a:p>
          <a:p>
            <a:pPr eaLnBrk="1" hangingPunct="1">
              <a:spcBef>
                <a:spcPct val="0"/>
              </a:spcBef>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79622-5CAB-4D07-BA9D-0ECDA52D8843}" type="slidenum">
              <a:rPr lang="en-US" altLang="en-US" smtClean="0"/>
              <a:pPr/>
              <a:t>29</a:t>
            </a:fld>
            <a:endParaRPr lang="en-US" altLang="en-US"/>
          </a:p>
        </p:txBody>
      </p:sp>
    </p:spTree>
    <p:extLst>
      <p:ext uri="{BB962C8B-B14F-4D97-AF65-F5344CB8AC3E}">
        <p14:creationId xmlns:p14="http://schemas.microsoft.com/office/powerpoint/2010/main" val="381600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5CA1E4E4-846D-4174-B1D9-7BA68539D6E2}" type="slidenum">
              <a:rPr lang="en-US" sz="1200">
                <a:solidFill>
                  <a:prstClr val="black"/>
                </a:solidFill>
                <a:ea typeface="MS PGothic" pitchFamily="34" charset="-128"/>
              </a:rPr>
              <a:pPr algn="r" eaLnBrk="1" fontAlgn="base" hangingPunct="1">
                <a:spcBef>
                  <a:spcPct val="0"/>
                </a:spcBef>
                <a:spcAft>
                  <a:spcPct val="0"/>
                </a:spcAft>
              </a:pPr>
              <a:t>2</a:t>
            </a:fld>
            <a:endParaRPr lang="en-US" sz="1200">
              <a:solidFill>
                <a:prstClr val="black"/>
              </a:solidFill>
              <a:ea typeface="MS PGothic" pitchFamily="34" charset="-128"/>
            </a:endParaRPr>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0"/>
              </a:spcBef>
            </a:pPr>
            <a:endParaRPr lang="en-US" dirty="0">
              <a:latin typeface="Arial" charset="0"/>
            </a:endParaRPr>
          </a:p>
        </p:txBody>
      </p:sp>
    </p:spTree>
    <p:extLst>
      <p:ext uri="{BB962C8B-B14F-4D97-AF65-F5344CB8AC3E}">
        <p14:creationId xmlns:p14="http://schemas.microsoft.com/office/powerpoint/2010/main" val="1976543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79622-5CAB-4D07-BA9D-0ECDA52D8843}" type="slidenum">
              <a:rPr lang="en-US" altLang="en-US" smtClean="0"/>
              <a:pPr/>
              <a:t>31</a:t>
            </a:fld>
            <a:endParaRPr lang="en-US" altLang="en-US"/>
          </a:p>
        </p:txBody>
      </p:sp>
    </p:spTree>
    <p:extLst>
      <p:ext uri="{BB962C8B-B14F-4D97-AF65-F5344CB8AC3E}">
        <p14:creationId xmlns:p14="http://schemas.microsoft.com/office/powerpoint/2010/main" val="833947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i="1">
                <a:latin typeface="Arial" pitchFamily="34" charset="0"/>
              </a:rPr>
              <a:t>MAb,monoclonal antibody; CRPC, castration-resistant prostate cancer; SREs, skeletal-related events</a:t>
            </a:r>
          </a:p>
        </p:txBody>
      </p:sp>
      <p:sp>
        <p:nvSpPr>
          <p:cNvPr id="102404" name="Slide Number Placeholder 3"/>
          <p:cNvSpPr>
            <a:spLocks noGrp="1"/>
          </p:cNvSpPr>
          <p:nvPr>
            <p:ph type="sldNum" sz="quarter" idx="5"/>
          </p:nvPr>
        </p:nvSpPr>
        <p:spPr>
          <a:noFill/>
        </p:spPr>
        <p:txBody>
          <a:bodyPr/>
          <a:lstStyle/>
          <a:p>
            <a:fld id="{7CF9AAF2-13E1-42FB-AAC7-F19D3673126D}" type="slidenum">
              <a:rPr lang="en-US" smtClean="0">
                <a:latin typeface="Arial" pitchFamily="34" charset="0"/>
                <a:ea typeface="MS PGothic" pitchFamily="34" charset="-128"/>
              </a:rPr>
              <a:pPr/>
              <a:t>35</a:t>
            </a:fld>
            <a:endParaRPr lang="en-US">
              <a:latin typeface="Arial" pitchFamily="34" charset="0"/>
              <a:ea typeface="MS PGothic" pitchFamily="34" charset="-128"/>
            </a:endParaRPr>
          </a:p>
        </p:txBody>
      </p:sp>
    </p:spTree>
    <p:extLst>
      <p:ext uri="{BB962C8B-B14F-4D97-AF65-F5344CB8AC3E}">
        <p14:creationId xmlns:p14="http://schemas.microsoft.com/office/powerpoint/2010/main" val="2988716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79622-5CAB-4D07-BA9D-0ECDA52D8843}" type="slidenum">
              <a:rPr lang="en-US" altLang="en-US" smtClean="0"/>
              <a:pPr/>
              <a:t>40</a:t>
            </a:fld>
            <a:endParaRPr lang="en-US" altLang="en-US"/>
          </a:p>
        </p:txBody>
      </p:sp>
    </p:spTree>
    <p:extLst>
      <p:ext uri="{BB962C8B-B14F-4D97-AF65-F5344CB8AC3E}">
        <p14:creationId xmlns:p14="http://schemas.microsoft.com/office/powerpoint/2010/main" val="261033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46175" y="685800"/>
            <a:ext cx="4576763" cy="3432175"/>
          </a:xfrm>
          <a:ln/>
        </p:spPr>
      </p:sp>
      <p:sp>
        <p:nvSpPr>
          <p:cNvPr id="26627" name="Notes Placeholder 2"/>
          <p:cNvSpPr>
            <a:spLocks noGrp="1"/>
          </p:cNvSpPr>
          <p:nvPr>
            <p:ph type="body" idx="1"/>
          </p:nvPr>
        </p:nvSpPr>
        <p:spPr>
          <a:xfrm>
            <a:off x="979484" y="4346159"/>
            <a:ext cx="5033187" cy="4112226"/>
          </a:xfrm>
          <a:noFill/>
          <a:ln/>
        </p:spPr>
        <p:txBody>
          <a:bodyPr lIns="90426" tIns="44422" rIns="90426" bIns="44422"/>
          <a:lstStyle/>
          <a:p>
            <a:pPr>
              <a:spcBef>
                <a:spcPct val="0"/>
              </a:spcBef>
            </a:pPr>
            <a:endParaRPr lang="de-DE">
              <a:latin typeface="Times" pitchFamily="18" charset="0"/>
            </a:endParaRPr>
          </a:p>
        </p:txBody>
      </p:sp>
    </p:spTree>
    <p:extLst>
      <p:ext uri="{BB962C8B-B14F-4D97-AF65-F5344CB8AC3E}">
        <p14:creationId xmlns:p14="http://schemas.microsoft.com/office/powerpoint/2010/main" val="3947537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79622-5CAB-4D07-BA9D-0ECDA52D8843}" type="slidenum">
              <a:rPr lang="en-US" altLang="en-US" smtClean="0"/>
              <a:pPr/>
              <a:t>48</a:t>
            </a:fld>
            <a:endParaRPr lang="en-US" altLang="en-US"/>
          </a:p>
        </p:txBody>
      </p:sp>
    </p:spTree>
    <p:extLst>
      <p:ext uri="{BB962C8B-B14F-4D97-AF65-F5344CB8AC3E}">
        <p14:creationId xmlns:p14="http://schemas.microsoft.com/office/powerpoint/2010/main" val="197792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79622-5CAB-4D07-BA9D-0ECDA52D8843}" type="slidenum">
              <a:rPr lang="en-US" altLang="en-US" smtClean="0"/>
              <a:pPr/>
              <a:t>50</a:t>
            </a:fld>
            <a:endParaRPr lang="en-US" altLang="en-US"/>
          </a:p>
        </p:txBody>
      </p:sp>
    </p:spTree>
    <p:extLst>
      <p:ext uri="{BB962C8B-B14F-4D97-AF65-F5344CB8AC3E}">
        <p14:creationId xmlns:p14="http://schemas.microsoft.com/office/powerpoint/2010/main" val="1705624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79622-5CAB-4D07-BA9D-0ECDA52D8843}" type="slidenum">
              <a:rPr lang="en-US" altLang="en-US" smtClean="0"/>
              <a:pPr/>
              <a:t>52</a:t>
            </a:fld>
            <a:endParaRPr lang="en-US" altLang="en-US"/>
          </a:p>
        </p:txBody>
      </p:sp>
    </p:spTree>
    <p:extLst>
      <p:ext uri="{BB962C8B-B14F-4D97-AF65-F5344CB8AC3E}">
        <p14:creationId xmlns:p14="http://schemas.microsoft.com/office/powerpoint/2010/main" val="1661788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79622-5CAB-4D07-BA9D-0ECDA52D8843}" type="slidenum">
              <a:rPr lang="en-US" altLang="en-US" smtClean="0"/>
              <a:pPr/>
              <a:t>53</a:t>
            </a:fld>
            <a:endParaRPr lang="en-US" altLang="en-US"/>
          </a:p>
        </p:txBody>
      </p:sp>
    </p:spTree>
    <p:extLst>
      <p:ext uri="{BB962C8B-B14F-4D97-AF65-F5344CB8AC3E}">
        <p14:creationId xmlns:p14="http://schemas.microsoft.com/office/powerpoint/2010/main" val="19423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80" tIns="45190" rIns="90380" bIns="45190" anchor="b"/>
          <a:lstStyle>
            <a:lvl1pPr defTabSz="901700" eaLnBrk="0" hangingPunct="0">
              <a:defRPr>
                <a:solidFill>
                  <a:schemeClr val="tx1"/>
                </a:solidFill>
                <a:latin typeface="Arial" charset="0"/>
              </a:defRPr>
            </a:lvl1pPr>
            <a:lvl2pPr marL="742950" indent="-285750" defTabSz="901700" eaLnBrk="0" hangingPunct="0">
              <a:defRPr>
                <a:solidFill>
                  <a:schemeClr val="tx1"/>
                </a:solidFill>
                <a:latin typeface="Arial" charset="0"/>
              </a:defRPr>
            </a:lvl2pPr>
            <a:lvl3pPr marL="1143000" indent="-228600" defTabSz="901700" eaLnBrk="0" hangingPunct="0">
              <a:defRPr>
                <a:solidFill>
                  <a:schemeClr val="tx1"/>
                </a:solidFill>
                <a:latin typeface="Arial" charset="0"/>
              </a:defRPr>
            </a:lvl3pPr>
            <a:lvl4pPr marL="1600200" indent="-228600" defTabSz="901700" eaLnBrk="0" hangingPunct="0">
              <a:defRPr>
                <a:solidFill>
                  <a:schemeClr val="tx1"/>
                </a:solidFill>
                <a:latin typeface="Arial" charset="0"/>
              </a:defRPr>
            </a:lvl4pPr>
            <a:lvl5pPr marL="2057400" indent="-228600" defTabSz="901700" eaLnBrk="0" hangingPunct="0">
              <a:defRPr>
                <a:solidFill>
                  <a:schemeClr val="tx1"/>
                </a:solidFill>
                <a:latin typeface="Arial" charset="0"/>
              </a:defRPr>
            </a:lvl5pPr>
            <a:lvl6pPr marL="2514600" indent="-228600" defTabSz="901700" eaLnBrk="0" fontAlgn="base" hangingPunct="0">
              <a:spcBef>
                <a:spcPct val="0"/>
              </a:spcBef>
              <a:spcAft>
                <a:spcPct val="0"/>
              </a:spcAft>
              <a:defRPr>
                <a:solidFill>
                  <a:schemeClr val="tx1"/>
                </a:solidFill>
                <a:latin typeface="Arial" charset="0"/>
              </a:defRPr>
            </a:lvl6pPr>
            <a:lvl7pPr marL="2971800" indent="-228600" defTabSz="901700" eaLnBrk="0" fontAlgn="base" hangingPunct="0">
              <a:spcBef>
                <a:spcPct val="0"/>
              </a:spcBef>
              <a:spcAft>
                <a:spcPct val="0"/>
              </a:spcAft>
              <a:defRPr>
                <a:solidFill>
                  <a:schemeClr val="tx1"/>
                </a:solidFill>
                <a:latin typeface="Arial" charset="0"/>
              </a:defRPr>
            </a:lvl7pPr>
            <a:lvl8pPr marL="3429000" indent="-228600" defTabSz="901700" eaLnBrk="0" fontAlgn="base" hangingPunct="0">
              <a:spcBef>
                <a:spcPct val="0"/>
              </a:spcBef>
              <a:spcAft>
                <a:spcPct val="0"/>
              </a:spcAft>
              <a:defRPr>
                <a:solidFill>
                  <a:schemeClr val="tx1"/>
                </a:solidFill>
                <a:latin typeface="Arial" charset="0"/>
              </a:defRPr>
            </a:lvl8pPr>
            <a:lvl9pPr marL="3886200" indent="-228600" defTabSz="9017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E0D89300-67DE-4CB6-85D0-6A62499E04B3}" type="slidenum">
              <a:rPr lang="en-US" sz="1200">
                <a:solidFill>
                  <a:prstClr val="black"/>
                </a:solidFill>
                <a:latin typeface="Times New Roman" pitchFamily="18" charset="0"/>
              </a:rPr>
              <a:pPr algn="r" eaLnBrk="1" fontAlgn="base" hangingPunct="1">
                <a:spcBef>
                  <a:spcPct val="0"/>
                </a:spcBef>
                <a:spcAft>
                  <a:spcPct val="0"/>
                </a:spcAft>
              </a:pPr>
              <a:t>5</a:t>
            </a:fld>
            <a:endParaRPr lang="en-US" sz="1200">
              <a:solidFill>
                <a:prstClr val="black"/>
              </a:solidFill>
              <a:latin typeface="Times New Roman" pitchFamily="18" charset="0"/>
            </a:endParaRPr>
          </a:p>
        </p:txBody>
      </p:sp>
      <p:sp>
        <p:nvSpPr>
          <p:cNvPr id="59395" name="Rectangle 2"/>
          <p:cNvSpPr>
            <a:spLocks noGrp="1" noRot="1" noChangeAspect="1" noChangeArrowheads="1" noTextEdit="1"/>
          </p:cNvSpPr>
          <p:nvPr>
            <p:ph type="sldImg"/>
          </p:nvPr>
        </p:nvSpPr>
        <p:spPr>
          <a:xfrm>
            <a:off x="1392238" y="357188"/>
            <a:ext cx="4075112" cy="3055937"/>
          </a:xfrm>
          <a:ln/>
        </p:spPr>
      </p:sp>
      <p:sp>
        <p:nvSpPr>
          <p:cNvPr id="59396" name="Rectangle 3"/>
          <p:cNvSpPr>
            <a:spLocks noGrp="1" noChangeArrowheads="1"/>
          </p:cNvSpPr>
          <p:nvPr>
            <p:ph type="body" idx="1"/>
          </p:nvPr>
        </p:nvSpPr>
        <p:spPr>
          <a:xfrm>
            <a:off x="685800" y="3554413"/>
            <a:ext cx="5486400" cy="4787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80" tIns="45190" rIns="90380" bIns="45190"/>
          <a:lstStyle/>
          <a:p>
            <a:pPr eaLnBrk="1" hangingPunct="1"/>
            <a:r>
              <a:rPr lang="en-US" i="1">
                <a:latin typeface="Arial" charset="0"/>
              </a:rPr>
              <a:t>QOL, quality of life.</a:t>
            </a:r>
            <a:endParaRPr lang="en-US">
              <a:latin typeface="Arial" charset="0"/>
            </a:endParaRPr>
          </a:p>
          <a:p>
            <a:pPr eaLnBrk="1" hangingPunct="1"/>
            <a:r>
              <a:rPr lang="en-US">
                <a:latin typeface="Arial" charset="0"/>
              </a:rPr>
              <a:t> </a:t>
            </a:r>
          </a:p>
          <a:p>
            <a:pPr eaLnBrk="1" hangingPunct="1"/>
            <a:r>
              <a:rPr lang="en-US">
                <a:latin typeface="Arial" charset="0"/>
              </a:rPr>
              <a:t>Disease-related skeletal complications have serious negative effects: They increase medical costs, they are associated with diminished quality of life, and they have functional consequences for patients, including impaired mobility. Importantly, SREs, as well as treatment-related fractures, are associated with shorter patient survival.  </a:t>
            </a:r>
          </a:p>
          <a:p>
            <a:pPr eaLnBrk="1" hangingPunct="1"/>
            <a:endParaRPr lang="en-US" baseline="30000">
              <a:latin typeface="Arial" charset="0"/>
            </a:endParaRPr>
          </a:p>
        </p:txBody>
      </p:sp>
      <p:sp>
        <p:nvSpPr>
          <p:cNvPr id="59397" name="Text Box 4"/>
          <p:cNvSpPr txBox="1">
            <a:spLocks noChangeArrowheads="1"/>
          </p:cNvSpPr>
          <p:nvPr/>
        </p:nvSpPr>
        <p:spPr bwMode="auto">
          <a:xfrm>
            <a:off x="579438" y="7451725"/>
            <a:ext cx="5672137"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9773" tIns="44887" rIns="89773" bIns="44887" anchor="b">
            <a:spAutoFit/>
          </a:bodyPr>
          <a:lstStyle>
            <a:lvl1pPr marL="122238" indent="-122238"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800" b="1">
                <a:solidFill>
                  <a:prstClr val="black"/>
                </a:solidFill>
              </a:rPr>
              <a:t>References:</a:t>
            </a:r>
            <a:endParaRPr lang="en-US" sz="800">
              <a:solidFill>
                <a:prstClr val="black"/>
              </a:solidFill>
            </a:endParaRPr>
          </a:p>
          <a:p>
            <a:pPr eaLnBrk="1" fontAlgn="base" hangingPunct="1">
              <a:spcBef>
                <a:spcPct val="0"/>
              </a:spcBef>
              <a:spcAft>
                <a:spcPct val="0"/>
              </a:spcAft>
            </a:pPr>
            <a:r>
              <a:rPr lang="en-US" sz="800" b="1">
                <a:solidFill>
                  <a:prstClr val="black"/>
                </a:solidFill>
              </a:rPr>
              <a:t>1.	</a:t>
            </a:r>
            <a:r>
              <a:rPr lang="en-US" sz="800">
                <a:solidFill>
                  <a:prstClr val="black"/>
                </a:solidFill>
              </a:rPr>
              <a:t>Weinfurt KP, Li Y, Castel LD, et al. The impact of skeletal-related events on health-related quality of life of patients with metastatic prostate cancer. </a:t>
            </a:r>
            <a:r>
              <a:rPr lang="en-US" sz="800" i="1">
                <a:solidFill>
                  <a:prstClr val="black"/>
                </a:solidFill>
              </a:rPr>
              <a:t>Ann Oncol</a:t>
            </a:r>
            <a:r>
              <a:rPr lang="en-US" sz="800">
                <a:solidFill>
                  <a:prstClr val="black"/>
                </a:solidFill>
              </a:rPr>
              <a:t>. 2002;13 (suppl 5):180. Abstract 662P.</a:t>
            </a:r>
          </a:p>
          <a:p>
            <a:pPr eaLnBrk="1" fontAlgn="base" hangingPunct="1">
              <a:spcBef>
                <a:spcPct val="0"/>
              </a:spcBef>
              <a:spcAft>
                <a:spcPct val="0"/>
              </a:spcAft>
            </a:pPr>
            <a:r>
              <a:rPr lang="en-US" sz="800" b="1">
                <a:solidFill>
                  <a:prstClr val="black"/>
                </a:solidFill>
              </a:rPr>
              <a:t>2.</a:t>
            </a:r>
            <a:r>
              <a:rPr lang="en-US" sz="800">
                <a:solidFill>
                  <a:prstClr val="black"/>
                </a:solidFill>
              </a:rPr>
              <a:t>	Weinfurt KP, Castel LD, Li Y, et al. Health-related quality of life among patients with breast cancer receiving zoledronic acid or pamidronate disodium for metastatic bone lesions. </a:t>
            </a:r>
            <a:r>
              <a:rPr lang="en-US" sz="800" i="1">
                <a:solidFill>
                  <a:prstClr val="black"/>
                </a:solidFill>
              </a:rPr>
              <a:t>Med Care</a:t>
            </a:r>
            <a:r>
              <a:rPr lang="en-US" sz="800">
                <a:solidFill>
                  <a:prstClr val="black"/>
                </a:solidFill>
              </a:rPr>
              <a:t>. 2004;42:164-175.</a:t>
            </a:r>
          </a:p>
          <a:p>
            <a:pPr eaLnBrk="1" fontAlgn="base" hangingPunct="1">
              <a:spcBef>
                <a:spcPct val="0"/>
              </a:spcBef>
              <a:spcAft>
                <a:spcPct val="0"/>
              </a:spcAft>
            </a:pPr>
            <a:r>
              <a:rPr lang="en-US" sz="800" b="1">
                <a:solidFill>
                  <a:prstClr val="black"/>
                </a:solidFill>
              </a:rPr>
              <a:t>3.	</a:t>
            </a:r>
            <a:r>
              <a:rPr lang="en-US" sz="800">
                <a:solidFill>
                  <a:prstClr val="black"/>
                </a:solidFill>
              </a:rPr>
              <a:t>Saad F, Olsson C, Schulman CC. Skeletal morbidity in men with prostate cancer: quality-of-life considerations throughout the continuum of care. </a:t>
            </a:r>
            <a:r>
              <a:rPr lang="en-US" sz="800" i="1">
                <a:solidFill>
                  <a:prstClr val="black"/>
                </a:solidFill>
              </a:rPr>
              <a:t>Eur Urol</a:t>
            </a:r>
            <a:r>
              <a:rPr lang="en-US" sz="800">
                <a:solidFill>
                  <a:prstClr val="black"/>
                </a:solidFill>
              </a:rPr>
              <a:t>. 2004;46:731-740.</a:t>
            </a:r>
          </a:p>
          <a:p>
            <a:pPr eaLnBrk="1" fontAlgn="base" hangingPunct="1">
              <a:spcBef>
                <a:spcPct val="0"/>
              </a:spcBef>
              <a:spcAft>
                <a:spcPct val="0"/>
              </a:spcAft>
            </a:pPr>
            <a:r>
              <a:rPr lang="en-US" sz="800" b="1">
                <a:solidFill>
                  <a:prstClr val="black"/>
                </a:solidFill>
              </a:rPr>
              <a:t>4.</a:t>
            </a:r>
            <a:r>
              <a:rPr lang="en-US" sz="800">
                <a:solidFill>
                  <a:prstClr val="black"/>
                </a:solidFill>
              </a:rPr>
              <a:t>	Groot MT, Boeken Kruger CG, Pelger RC, et al. Costs of prostate cancer, metastatic to the bone, in The Netherlands. </a:t>
            </a:r>
            <a:r>
              <a:rPr lang="en-US" sz="800" i="1">
                <a:solidFill>
                  <a:prstClr val="black"/>
                </a:solidFill>
              </a:rPr>
              <a:t>Eur Urol</a:t>
            </a:r>
            <a:r>
              <a:rPr lang="en-US" sz="800">
                <a:solidFill>
                  <a:prstClr val="black"/>
                </a:solidFill>
              </a:rPr>
              <a:t>. 2003;43:226-232.</a:t>
            </a:r>
          </a:p>
          <a:p>
            <a:pPr eaLnBrk="1" fontAlgn="base" hangingPunct="1">
              <a:spcBef>
                <a:spcPct val="0"/>
              </a:spcBef>
              <a:spcAft>
                <a:spcPct val="0"/>
              </a:spcAft>
            </a:pPr>
            <a:r>
              <a:rPr lang="en-US" sz="800" b="1">
                <a:solidFill>
                  <a:prstClr val="black"/>
                </a:solidFill>
              </a:rPr>
              <a:t>5.	</a:t>
            </a:r>
            <a:r>
              <a:rPr lang="en-US" sz="800">
                <a:solidFill>
                  <a:prstClr val="black"/>
                </a:solidFill>
              </a:rPr>
              <a:t>Oefelein MG, Ricchiuti V, Conrad W, et al. Skeletal fractures negatively correlate with overall survival in men with prostate cancer. </a:t>
            </a:r>
            <a:r>
              <a:rPr lang="en-US" sz="800" i="1">
                <a:solidFill>
                  <a:prstClr val="black"/>
                </a:solidFill>
              </a:rPr>
              <a:t>J Urol</a:t>
            </a:r>
            <a:r>
              <a:rPr lang="en-US" sz="800">
                <a:solidFill>
                  <a:prstClr val="black"/>
                </a:solidFill>
              </a:rPr>
              <a:t>. 2002;168:1005-1007.</a:t>
            </a:r>
          </a:p>
        </p:txBody>
      </p:sp>
      <p:sp>
        <p:nvSpPr>
          <p:cNvPr id="59398" name="Rectangle 5"/>
          <p:cNvSpPr>
            <a:spLocks noChangeArrowheads="1"/>
          </p:cNvSpPr>
          <p:nvPr/>
        </p:nvSpPr>
        <p:spPr bwMode="auto">
          <a:xfrm>
            <a:off x="800100" y="393700"/>
            <a:ext cx="303213"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3" tIns="44856" rIns="89713" bIns="44856" anchor="ctr"/>
          <a:lstStyle/>
          <a:p>
            <a:pPr algn="ctr" defTabSz="896938" eaLnBrk="0" fontAlgn="base" hangingPunct="0">
              <a:spcBef>
                <a:spcPct val="0"/>
              </a:spcBef>
              <a:spcAft>
                <a:spcPct val="0"/>
              </a:spcAft>
            </a:pPr>
            <a:r>
              <a:rPr lang="en-US" sz="1400" b="1">
                <a:solidFill>
                  <a:prstClr val="black"/>
                </a:solidFill>
                <a:latin typeface="Arial" charset="0"/>
              </a:rPr>
              <a:t>CORE</a:t>
            </a:r>
          </a:p>
        </p:txBody>
      </p:sp>
    </p:spTree>
    <p:extLst>
      <p:ext uri="{BB962C8B-B14F-4D97-AF65-F5344CB8AC3E}">
        <p14:creationId xmlns:p14="http://schemas.microsoft.com/office/powerpoint/2010/main" val="337036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000">
                <a:solidFill>
                  <a:schemeClr val="tx1"/>
                </a:solidFill>
                <a:latin typeface="Times New Roman" panose="02020603050405020304" pitchFamily="18" charset="0"/>
              </a:defRPr>
            </a:lvl1pPr>
            <a:lvl2pPr marL="742950" indent="-285750" defTabSz="938213" eaLnBrk="0" hangingPunct="0">
              <a:defRPr sz="2000">
                <a:solidFill>
                  <a:schemeClr val="tx1"/>
                </a:solidFill>
                <a:latin typeface="Times New Roman" panose="02020603050405020304" pitchFamily="18" charset="0"/>
              </a:defRPr>
            </a:lvl2pPr>
            <a:lvl3pPr marL="1143000" indent="-228600" defTabSz="938213" eaLnBrk="0" hangingPunct="0">
              <a:defRPr sz="2000">
                <a:solidFill>
                  <a:schemeClr val="tx1"/>
                </a:solidFill>
                <a:latin typeface="Times New Roman" panose="02020603050405020304" pitchFamily="18" charset="0"/>
              </a:defRPr>
            </a:lvl3pPr>
            <a:lvl4pPr marL="1600200" indent="-228600" defTabSz="938213" eaLnBrk="0" hangingPunct="0">
              <a:defRPr sz="2000">
                <a:solidFill>
                  <a:schemeClr val="tx1"/>
                </a:solidFill>
                <a:latin typeface="Times New Roman" panose="02020603050405020304" pitchFamily="18" charset="0"/>
              </a:defRPr>
            </a:lvl4pPr>
            <a:lvl5pPr marL="2057400" indent="-228600" defTabSz="938213" eaLnBrk="0" hangingPunct="0">
              <a:defRPr sz="2000">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200"/>
              <a:t>Curatio PowerPoint Template</a:t>
            </a:r>
          </a:p>
        </p:txBody>
      </p:sp>
      <p:sp>
        <p:nvSpPr>
          <p:cNvPr id="41987"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000">
                <a:solidFill>
                  <a:schemeClr val="tx1"/>
                </a:solidFill>
                <a:latin typeface="Times New Roman" panose="02020603050405020304" pitchFamily="18" charset="0"/>
              </a:defRPr>
            </a:lvl1pPr>
            <a:lvl2pPr marL="742950" indent="-285750" defTabSz="938213" eaLnBrk="0" hangingPunct="0">
              <a:defRPr sz="2000">
                <a:solidFill>
                  <a:schemeClr val="tx1"/>
                </a:solidFill>
                <a:latin typeface="Times New Roman" panose="02020603050405020304" pitchFamily="18" charset="0"/>
              </a:defRPr>
            </a:lvl2pPr>
            <a:lvl3pPr marL="1143000" indent="-228600" defTabSz="938213" eaLnBrk="0" hangingPunct="0">
              <a:defRPr sz="2000">
                <a:solidFill>
                  <a:schemeClr val="tx1"/>
                </a:solidFill>
                <a:latin typeface="Times New Roman" panose="02020603050405020304" pitchFamily="18" charset="0"/>
              </a:defRPr>
            </a:lvl3pPr>
            <a:lvl4pPr marL="1600200" indent="-228600" defTabSz="938213" eaLnBrk="0" hangingPunct="0">
              <a:defRPr sz="2000">
                <a:solidFill>
                  <a:schemeClr val="tx1"/>
                </a:solidFill>
                <a:latin typeface="Times New Roman" panose="02020603050405020304" pitchFamily="18" charset="0"/>
              </a:defRPr>
            </a:lvl4pPr>
            <a:lvl5pPr marL="2057400" indent="-228600" defTabSz="938213" eaLnBrk="0" hangingPunct="0">
              <a:defRPr sz="2000">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000">
                <a:solidFill>
                  <a:schemeClr val="tx1"/>
                </a:solidFill>
                <a:latin typeface="Times New Roman" panose="02020603050405020304" pitchFamily="18" charset="0"/>
              </a:defRPr>
            </a:lvl9pPr>
          </a:lstStyle>
          <a:p>
            <a:fld id="{CBD52EB9-33F1-473E-9B2B-3B7B4EA8DB6C}" type="datetime8">
              <a:rPr lang="en-US" altLang="en-US" sz="1200" smtClean="0"/>
              <a:pPr/>
              <a:t>10/13/2018 1:34 PM</a:t>
            </a:fld>
            <a:endParaRPr lang="en-US" altLang="en-US" sz="1200"/>
          </a:p>
        </p:txBody>
      </p:sp>
      <p:sp>
        <p:nvSpPr>
          <p:cNvPr id="4198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000">
                <a:solidFill>
                  <a:schemeClr val="tx1"/>
                </a:solidFill>
                <a:latin typeface="Times New Roman" panose="02020603050405020304" pitchFamily="18" charset="0"/>
              </a:defRPr>
            </a:lvl1pPr>
            <a:lvl2pPr marL="742950" indent="-285750" defTabSz="938213" eaLnBrk="0" hangingPunct="0">
              <a:defRPr sz="2000">
                <a:solidFill>
                  <a:schemeClr val="tx1"/>
                </a:solidFill>
                <a:latin typeface="Times New Roman" panose="02020603050405020304" pitchFamily="18" charset="0"/>
              </a:defRPr>
            </a:lvl2pPr>
            <a:lvl3pPr marL="1143000" indent="-228600" defTabSz="938213" eaLnBrk="0" hangingPunct="0">
              <a:defRPr sz="2000">
                <a:solidFill>
                  <a:schemeClr val="tx1"/>
                </a:solidFill>
                <a:latin typeface="Times New Roman" panose="02020603050405020304" pitchFamily="18" charset="0"/>
              </a:defRPr>
            </a:lvl3pPr>
            <a:lvl4pPr marL="1600200" indent="-228600" defTabSz="938213" eaLnBrk="0" hangingPunct="0">
              <a:defRPr sz="2000">
                <a:solidFill>
                  <a:schemeClr val="tx1"/>
                </a:solidFill>
                <a:latin typeface="Times New Roman" panose="02020603050405020304" pitchFamily="18" charset="0"/>
              </a:defRPr>
            </a:lvl4pPr>
            <a:lvl5pPr marL="2057400" indent="-228600" defTabSz="938213" eaLnBrk="0" hangingPunct="0">
              <a:defRPr sz="2000">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000">
                <a:solidFill>
                  <a:schemeClr val="tx1"/>
                </a:solidFill>
                <a:latin typeface="Times New Roman" panose="02020603050405020304" pitchFamily="18" charset="0"/>
              </a:defRPr>
            </a:lvl9pPr>
          </a:lstStyle>
          <a:p>
            <a:fld id="{FEC8F0C6-F976-4AD8-A30C-C3921829FDB1}" type="slidenum">
              <a:rPr lang="en-US" altLang="en-US" sz="1200"/>
              <a:pPr/>
              <a:t>6</a:t>
            </a:fld>
            <a:endParaRPr lang="en-US" altLang="en-US" sz="1200"/>
          </a:p>
        </p:txBody>
      </p:sp>
      <p:sp>
        <p:nvSpPr>
          <p:cNvPr id="41989" name="Rectangle 2"/>
          <p:cNvSpPr>
            <a:spLocks noGrp="1" noRot="1" noChangeAspect="1" noTextEdit="1"/>
          </p:cNvSpPr>
          <p:nvPr>
            <p:ph type="sldImg"/>
          </p:nvPr>
        </p:nvSpPr>
        <p:spPr>
          <a:xfrm>
            <a:off x="1466850" y="368300"/>
            <a:ext cx="4186238" cy="3140075"/>
          </a:xfrm>
          <a:ln/>
        </p:spPr>
      </p:sp>
      <p:sp>
        <p:nvSpPr>
          <p:cNvPr id="41990" name="Rectangle 3"/>
          <p:cNvSpPr>
            <a:spLocks noGrp="1"/>
          </p:cNvSpPr>
          <p:nvPr>
            <p:ph type="body" idx="1"/>
          </p:nvPr>
        </p:nvSpPr>
        <p:spPr>
          <a:xfrm>
            <a:off x="711200" y="3652838"/>
            <a:ext cx="5689600" cy="4922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21" tIns="47160" rIns="94321" bIns="47160"/>
          <a:lstStyle/>
          <a:p>
            <a:endParaRPr lang="de-DE" altLang="en-US"/>
          </a:p>
        </p:txBody>
      </p:sp>
      <p:sp>
        <p:nvSpPr>
          <p:cNvPr id="41991" name="Rectangle 4"/>
          <p:cNvSpPr>
            <a:spLocks noChangeArrowheads="1"/>
          </p:cNvSpPr>
          <p:nvPr/>
        </p:nvSpPr>
        <p:spPr bwMode="auto">
          <a:xfrm>
            <a:off x="830263" y="404813"/>
            <a:ext cx="31115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1" tIns="46197" rIns="92391" bIns="46197" anchor="ctr"/>
          <a:lstStyle>
            <a:lvl1pPr defTabSz="923925" eaLnBrk="0" hangingPunct="0">
              <a:defRPr sz="2000">
                <a:solidFill>
                  <a:schemeClr val="tx1"/>
                </a:solidFill>
                <a:latin typeface="Times New Roman" panose="02020603050405020304" pitchFamily="18" charset="0"/>
              </a:defRPr>
            </a:lvl1pPr>
            <a:lvl2pPr marL="742950" indent="-285750" defTabSz="923925" eaLnBrk="0" hangingPunct="0">
              <a:defRPr sz="2000">
                <a:solidFill>
                  <a:schemeClr val="tx1"/>
                </a:solidFill>
                <a:latin typeface="Times New Roman" panose="02020603050405020304" pitchFamily="18" charset="0"/>
              </a:defRPr>
            </a:lvl2pPr>
            <a:lvl3pPr marL="1143000" indent="-228600" defTabSz="923925" eaLnBrk="0" hangingPunct="0">
              <a:defRPr sz="2000">
                <a:solidFill>
                  <a:schemeClr val="tx1"/>
                </a:solidFill>
                <a:latin typeface="Times New Roman" panose="02020603050405020304" pitchFamily="18" charset="0"/>
              </a:defRPr>
            </a:lvl3pPr>
            <a:lvl4pPr marL="1600200" indent="-228600" defTabSz="923925" eaLnBrk="0" hangingPunct="0">
              <a:defRPr sz="2000">
                <a:solidFill>
                  <a:schemeClr val="tx1"/>
                </a:solidFill>
                <a:latin typeface="Times New Roman" panose="02020603050405020304" pitchFamily="18" charset="0"/>
              </a:defRPr>
            </a:lvl4pPr>
            <a:lvl5pPr marL="2057400" indent="-228600" defTabSz="923925" eaLnBrk="0" hangingPunct="0">
              <a:defRPr sz="20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300" b="1">
                <a:latin typeface="Arial" panose="020B0604020202020204" pitchFamily="34" charset="0"/>
                <a:ea typeface="MS PGothic" panose="020B0600070205080204" pitchFamily="34" charset="-128"/>
                <a:cs typeface="Arial" panose="020B0604020202020204" pitchFamily="34" charset="0"/>
              </a:rPr>
              <a:t>CORE</a:t>
            </a:r>
          </a:p>
        </p:txBody>
      </p:sp>
    </p:spTree>
    <p:extLst>
      <p:ext uri="{BB962C8B-B14F-4D97-AF65-F5344CB8AC3E}">
        <p14:creationId xmlns:p14="http://schemas.microsoft.com/office/powerpoint/2010/main" val="4079843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000">
                <a:solidFill>
                  <a:schemeClr val="tx1"/>
                </a:solidFill>
                <a:latin typeface="Times New Roman" panose="02020603050405020304" pitchFamily="18" charset="0"/>
              </a:defRPr>
            </a:lvl1pPr>
            <a:lvl2pPr marL="742950" indent="-285750" defTabSz="938213" eaLnBrk="0" hangingPunct="0">
              <a:defRPr sz="2000">
                <a:solidFill>
                  <a:schemeClr val="tx1"/>
                </a:solidFill>
                <a:latin typeface="Times New Roman" panose="02020603050405020304" pitchFamily="18" charset="0"/>
              </a:defRPr>
            </a:lvl2pPr>
            <a:lvl3pPr marL="1143000" indent="-228600" defTabSz="938213" eaLnBrk="0" hangingPunct="0">
              <a:defRPr sz="2000">
                <a:solidFill>
                  <a:schemeClr val="tx1"/>
                </a:solidFill>
                <a:latin typeface="Times New Roman" panose="02020603050405020304" pitchFamily="18" charset="0"/>
              </a:defRPr>
            </a:lvl3pPr>
            <a:lvl4pPr marL="1600200" indent="-228600" defTabSz="938213" eaLnBrk="0" hangingPunct="0">
              <a:defRPr sz="2000">
                <a:solidFill>
                  <a:schemeClr val="tx1"/>
                </a:solidFill>
                <a:latin typeface="Times New Roman" panose="02020603050405020304" pitchFamily="18" charset="0"/>
              </a:defRPr>
            </a:lvl4pPr>
            <a:lvl5pPr marL="2057400" indent="-228600" defTabSz="938213" eaLnBrk="0" hangingPunct="0">
              <a:defRPr sz="2000">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200"/>
              <a:t>Curatio PowerPoint Template</a:t>
            </a:r>
          </a:p>
        </p:txBody>
      </p:sp>
      <p:sp>
        <p:nvSpPr>
          <p:cNvPr id="44035"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000">
                <a:solidFill>
                  <a:schemeClr val="tx1"/>
                </a:solidFill>
                <a:latin typeface="Times New Roman" panose="02020603050405020304" pitchFamily="18" charset="0"/>
              </a:defRPr>
            </a:lvl1pPr>
            <a:lvl2pPr marL="742950" indent="-285750" defTabSz="938213" eaLnBrk="0" hangingPunct="0">
              <a:defRPr sz="2000">
                <a:solidFill>
                  <a:schemeClr val="tx1"/>
                </a:solidFill>
                <a:latin typeface="Times New Roman" panose="02020603050405020304" pitchFamily="18" charset="0"/>
              </a:defRPr>
            </a:lvl2pPr>
            <a:lvl3pPr marL="1143000" indent="-228600" defTabSz="938213" eaLnBrk="0" hangingPunct="0">
              <a:defRPr sz="2000">
                <a:solidFill>
                  <a:schemeClr val="tx1"/>
                </a:solidFill>
                <a:latin typeface="Times New Roman" panose="02020603050405020304" pitchFamily="18" charset="0"/>
              </a:defRPr>
            </a:lvl3pPr>
            <a:lvl4pPr marL="1600200" indent="-228600" defTabSz="938213" eaLnBrk="0" hangingPunct="0">
              <a:defRPr sz="2000">
                <a:solidFill>
                  <a:schemeClr val="tx1"/>
                </a:solidFill>
                <a:latin typeface="Times New Roman" panose="02020603050405020304" pitchFamily="18" charset="0"/>
              </a:defRPr>
            </a:lvl4pPr>
            <a:lvl5pPr marL="2057400" indent="-228600" defTabSz="938213" eaLnBrk="0" hangingPunct="0">
              <a:defRPr sz="2000">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000">
                <a:solidFill>
                  <a:schemeClr val="tx1"/>
                </a:solidFill>
                <a:latin typeface="Times New Roman" panose="02020603050405020304" pitchFamily="18" charset="0"/>
              </a:defRPr>
            </a:lvl9pPr>
          </a:lstStyle>
          <a:p>
            <a:fld id="{4E9FA141-B39C-4A04-805B-AF13CAEDBDAD}" type="datetime8">
              <a:rPr lang="en-US" altLang="en-US" sz="1200" smtClean="0"/>
              <a:pPr/>
              <a:t>10/13/2018 1:34 PM</a:t>
            </a:fld>
            <a:endParaRPr lang="en-US" altLang="en-US" sz="1200"/>
          </a:p>
        </p:txBody>
      </p:sp>
      <p:sp>
        <p:nvSpPr>
          <p:cNvPr id="4403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000">
                <a:solidFill>
                  <a:schemeClr val="tx1"/>
                </a:solidFill>
                <a:latin typeface="Times New Roman" panose="02020603050405020304" pitchFamily="18" charset="0"/>
              </a:defRPr>
            </a:lvl1pPr>
            <a:lvl2pPr marL="742950" indent="-285750" defTabSz="938213" eaLnBrk="0" hangingPunct="0">
              <a:defRPr sz="2000">
                <a:solidFill>
                  <a:schemeClr val="tx1"/>
                </a:solidFill>
                <a:latin typeface="Times New Roman" panose="02020603050405020304" pitchFamily="18" charset="0"/>
              </a:defRPr>
            </a:lvl2pPr>
            <a:lvl3pPr marL="1143000" indent="-228600" defTabSz="938213" eaLnBrk="0" hangingPunct="0">
              <a:defRPr sz="2000">
                <a:solidFill>
                  <a:schemeClr val="tx1"/>
                </a:solidFill>
                <a:latin typeface="Times New Roman" panose="02020603050405020304" pitchFamily="18" charset="0"/>
              </a:defRPr>
            </a:lvl3pPr>
            <a:lvl4pPr marL="1600200" indent="-228600" defTabSz="938213" eaLnBrk="0" hangingPunct="0">
              <a:defRPr sz="2000">
                <a:solidFill>
                  <a:schemeClr val="tx1"/>
                </a:solidFill>
                <a:latin typeface="Times New Roman" panose="02020603050405020304" pitchFamily="18" charset="0"/>
              </a:defRPr>
            </a:lvl4pPr>
            <a:lvl5pPr marL="2057400" indent="-228600" defTabSz="938213" eaLnBrk="0" hangingPunct="0">
              <a:defRPr sz="2000">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000">
                <a:solidFill>
                  <a:schemeClr val="tx1"/>
                </a:solidFill>
                <a:latin typeface="Times New Roman" panose="02020603050405020304" pitchFamily="18" charset="0"/>
              </a:defRPr>
            </a:lvl9pPr>
          </a:lstStyle>
          <a:p>
            <a:fld id="{08A60A87-8B1F-44CC-8C28-C100861DCF48}" type="slidenum">
              <a:rPr lang="en-US" altLang="en-US" sz="1200"/>
              <a:pPr/>
              <a:t>7</a:t>
            </a:fld>
            <a:endParaRPr lang="en-US" altLang="en-US" sz="1200"/>
          </a:p>
        </p:txBody>
      </p:sp>
      <p:sp>
        <p:nvSpPr>
          <p:cNvPr id="44037" name="Rectangle 7"/>
          <p:cNvSpPr txBox="1">
            <a:spLocks noGrp="1" noChangeArrowheads="1"/>
          </p:cNvSpPr>
          <p:nvPr/>
        </p:nvSpPr>
        <p:spPr bwMode="auto">
          <a:xfrm>
            <a:off x="4027488" y="8926513"/>
            <a:ext cx="30829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93" tIns="47197" rIns="94393" bIns="47197" anchor="b"/>
          <a:lstStyle>
            <a:lvl1pPr defTabSz="944563" eaLnBrk="0" hangingPunct="0">
              <a:defRPr sz="2000">
                <a:solidFill>
                  <a:schemeClr val="tx1"/>
                </a:solidFill>
                <a:latin typeface="Times New Roman" panose="02020603050405020304" pitchFamily="18" charset="0"/>
              </a:defRPr>
            </a:lvl1pPr>
            <a:lvl2pPr marL="742950" indent="-285750" defTabSz="944563" eaLnBrk="0" hangingPunct="0">
              <a:defRPr sz="2000">
                <a:solidFill>
                  <a:schemeClr val="tx1"/>
                </a:solidFill>
                <a:latin typeface="Times New Roman" panose="02020603050405020304" pitchFamily="18" charset="0"/>
              </a:defRPr>
            </a:lvl2pPr>
            <a:lvl3pPr marL="1143000" indent="-228600" defTabSz="944563" eaLnBrk="0" hangingPunct="0">
              <a:defRPr sz="2000">
                <a:solidFill>
                  <a:schemeClr val="tx1"/>
                </a:solidFill>
                <a:latin typeface="Times New Roman" panose="02020603050405020304" pitchFamily="18" charset="0"/>
              </a:defRPr>
            </a:lvl3pPr>
            <a:lvl4pPr marL="1600200" indent="-228600" defTabSz="944563" eaLnBrk="0" hangingPunct="0">
              <a:defRPr sz="2000">
                <a:solidFill>
                  <a:schemeClr val="tx1"/>
                </a:solidFill>
                <a:latin typeface="Times New Roman" panose="02020603050405020304" pitchFamily="18" charset="0"/>
              </a:defRPr>
            </a:lvl4pPr>
            <a:lvl5pPr marL="2057400" indent="-228600" defTabSz="944563" eaLnBrk="0" hangingPunct="0">
              <a:defRPr sz="2000">
                <a:solidFill>
                  <a:schemeClr val="tx1"/>
                </a:solidFill>
                <a:latin typeface="Times New Roman" panose="02020603050405020304" pitchFamily="18" charset="0"/>
              </a:defRPr>
            </a:lvl5pPr>
            <a:lvl6pPr marL="2514600" indent="-228600" defTabSz="944563"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44563"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44563"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44563" eaLnBrk="0" fontAlgn="base" hangingPunct="0">
              <a:spcBef>
                <a:spcPct val="0"/>
              </a:spcBef>
              <a:spcAft>
                <a:spcPct val="0"/>
              </a:spcAft>
              <a:defRPr sz="2000">
                <a:solidFill>
                  <a:schemeClr val="tx1"/>
                </a:solidFill>
                <a:latin typeface="Times New Roman" panose="02020603050405020304" pitchFamily="18" charset="0"/>
              </a:defRPr>
            </a:lvl9pPr>
          </a:lstStyle>
          <a:p>
            <a:pPr algn="r" eaLnBrk="1" hangingPunct="1">
              <a:lnSpc>
                <a:spcPct val="80000"/>
              </a:lnSpc>
            </a:pPr>
            <a:fld id="{EF14B77D-E902-4986-B3CD-EA3A14C6C3F5}" type="slidenum">
              <a:rPr lang="en-US" altLang="en-US" sz="1200" b="1">
                <a:solidFill>
                  <a:srgbClr val="FBFDFF"/>
                </a:solidFill>
                <a:latin typeface="Arial" panose="020B0604020202020204" pitchFamily="34" charset="0"/>
                <a:ea typeface="MS PGothic" panose="020B0600070205080204" pitchFamily="34" charset="-128"/>
                <a:cs typeface="Arial" panose="020B0604020202020204" pitchFamily="34" charset="0"/>
              </a:rPr>
              <a:pPr algn="r" eaLnBrk="1" hangingPunct="1">
                <a:lnSpc>
                  <a:spcPct val="80000"/>
                </a:lnSpc>
              </a:pPr>
              <a:t>7</a:t>
            </a:fld>
            <a:endParaRPr lang="en-US" altLang="en-US" sz="1200" b="1">
              <a:solidFill>
                <a:srgbClr val="FBFDFF"/>
              </a:solidFill>
              <a:latin typeface="Arial" panose="020B0604020202020204" pitchFamily="34" charset="0"/>
              <a:ea typeface="MS PGothic" panose="020B0600070205080204" pitchFamily="34" charset="-128"/>
              <a:cs typeface="Arial" panose="020B0604020202020204" pitchFamily="34" charset="0"/>
            </a:endParaRPr>
          </a:p>
        </p:txBody>
      </p:sp>
      <p:sp>
        <p:nvSpPr>
          <p:cNvPr id="44038" name="Rectangle 2"/>
          <p:cNvSpPr>
            <a:spLocks noGrp="1" noRot="1" noChangeAspect="1" noChangeArrowheads="1" noTextEdit="1"/>
          </p:cNvSpPr>
          <p:nvPr>
            <p:ph type="sldImg"/>
          </p:nvPr>
        </p:nvSpPr>
        <p:spPr>
          <a:xfrm>
            <a:off x="1206500" y="704850"/>
            <a:ext cx="4699000" cy="3524250"/>
          </a:xfrm>
          <a:ln/>
        </p:spPr>
      </p:sp>
      <p:sp>
        <p:nvSpPr>
          <p:cNvPr id="44039" name="Rectangle 3"/>
          <p:cNvSpPr>
            <a:spLocks noGrp="1" noChangeArrowheads="1"/>
          </p:cNvSpPr>
          <p:nvPr>
            <p:ph type="body" idx="1"/>
          </p:nvPr>
        </p:nvSpPr>
        <p:spPr>
          <a:xfrm>
            <a:off x="711200" y="4464050"/>
            <a:ext cx="5689600" cy="422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93" tIns="47197" rIns="94393" bIns="47197"/>
          <a:lstStyle/>
          <a:p>
            <a:pPr marL="228600" indent="-228600"/>
            <a:endParaRPr lang="fr-FR" altLang="en-US"/>
          </a:p>
        </p:txBody>
      </p:sp>
    </p:spTree>
    <p:extLst>
      <p:ext uri="{BB962C8B-B14F-4D97-AF65-F5344CB8AC3E}">
        <p14:creationId xmlns:p14="http://schemas.microsoft.com/office/powerpoint/2010/main" val="302107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Now, let’s move on to case two. This is an 80-year-old Caucasian gentleman with biochemically recurrent nonmetastatic prostate cancer, who started androgen deprivation therapy when his PSA got up to a level of 15. He had a DXA scan at baseline that revealed a T-score of -0.9 at the femoral neck of the left hip and -2.0 at the spine, so no osteoporosis or osteopenia. The patient, however, also has Crohn’s disease and is frequently put on steroid therapy to help manage his Crohn’s disease. He is a significant drinker by drinking 4 glasses of wine each day, and he also has a 60 pack/year history of cigarette smoking. He, however, has no history of fractures. </a:t>
            </a:r>
          </a:p>
          <a:p>
            <a:endParaRPr lang="en-US" altLang="en-US">
              <a:latin typeface="Arial" panose="020B0604020202020204" pitchFamily="34" charset="0"/>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000">
                <a:solidFill>
                  <a:schemeClr val="tx1"/>
                </a:solidFill>
                <a:latin typeface="Times New Roman" panose="02020603050405020304" pitchFamily="18" charset="0"/>
              </a:defRPr>
            </a:lvl1pPr>
            <a:lvl2pPr marL="742950" indent="-285750" defTabSz="938213" eaLnBrk="0" hangingPunct="0">
              <a:defRPr sz="2000">
                <a:solidFill>
                  <a:schemeClr val="tx1"/>
                </a:solidFill>
                <a:latin typeface="Times New Roman" panose="02020603050405020304" pitchFamily="18" charset="0"/>
              </a:defRPr>
            </a:lvl2pPr>
            <a:lvl3pPr marL="1143000" indent="-228600" defTabSz="938213" eaLnBrk="0" hangingPunct="0">
              <a:defRPr sz="2000">
                <a:solidFill>
                  <a:schemeClr val="tx1"/>
                </a:solidFill>
                <a:latin typeface="Times New Roman" panose="02020603050405020304" pitchFamily="18" charset="0"/>
              </a:defRPr>
            </a:lvl3pPr>
            <a:lvl4pPr marL="1600200" indent="-228600" defTabSz="938213" eaLnBrk="0" hangingPunct="0">
              <a:defRPr sz="2000">
                <a:solidFill>
                  <a:schemeClr val="tx1"/>
                </a:solidFill>
                <a:latin typeface="Times New Roman" panose="02020603050405020304" pitchFamily="18" charset="0"/>
              </a:defRPr>
            </a:lvl4pPr>
            <a:lvl5pPr marL="2057400" indent="-228600" defTabSz="938213" eaLnBrk="0" hangingPunct="0">
              <a:defRPr sz="2000">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000">
                <a:solidFill>
                  <a:schemeClr val="tx1"/>
                </a:solidFill>
                <a:latin typeface="Times New Roman" panose="02020603050405020304" pitchFamily="18" charset="0"/>
              </a:defRPr>
            </a:lvl9pPr>
          </a:lstStyle>
          <a:p>
            <a:fld id="{465B3800-6595-4C17-9087-F4D74F14436E}" type="slidenum">
              <a:rPr lang="en-US" altLang="en-US" sz="1200">
                <a:solidFill>
                  <a:srgbClr val="000000"/>
                </a:solidFill>
              </a:rPr>
              <a:pPr/>
              <a:t>8</a:t>
            </a:fld>
            <a:endParaRPr lang="en-US" altLang="en-US" sz="1200">
              <a:solidFill>
                <a:srgbClr val="000000"/>
              </a:solidFill>
            </a:endParaRPr>
          </a:p>
        </p:txBody>
      </p:sp>
    </p:spTree>
    <p:extLst>
      <p:ext uri="{BB962C8B-B14F-4D97-AF65-F5344CB8AC3E}">
        <p14:creationId xmlns:p14="http://schemas.microsoft.com/office/powerpoint/2010/main" val="362342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000">
                <a:solidFill>
                  <a:schemeClr val="tx1"/>
                </a:solidFill>
                <a:latin typeface="Times New Roman" panose="02020603050405020304" pitchFamily="18" charset="0"/>
              </a:defRPr>
            </a:lvl1pPr>
            <a:lvl2pPr marL="742950" indent="-285750" defTabSz="938213" eaLnBrk="0" hangingPunct="0">
              <a:defRPr sz="2000">
                <a:solidFill>
                  <a:schemeClr val="tx1"/>
                </a:solidFill>
                <a:latin typeface="Times New Roman" panose="02020603050405020304" pitchFamily="18" charset="0"/>
              </a:defRPr>
            </a:lvl2pPr>
            <a:lvl3pPr marL="1143000" indent="-228600" defTabSz="938213" eaLnBrk="0" hangingPunct="0">
              <a:defRPr sz="2000">
                <a:solidFill>
                  <a:schemeClr val="tx1"/>
                </a:solidFill>
                <a:latin typeface="Times New Roman" panose="02020603050405020304" pitchFamily="18" charset="0"/>
              </a:defRPr>
            </a:lvl3pPr>
            <a:lvl4pPr marL="1600200" indent="-228600" defTabSz="938213" eaLnBrk="0" hangingPunct="0">
              <a:defRPr sz="2000">
                <a:solidFill>
                  <a:schemeClr val="tx1"/>
                </a:solidFill>
                <a:latin typeface="Times New Roman" panose="02020603050405020304" pitchFamily="18" charset="0"/>
              </a:defRPr>
            </a:lvl4pPr>
            <a:lvl5pPr marL="2057400" indent="-228600" defTabSz="938213" eaLnBrk="0" hangingPunct="0">
              <a:defRPr sz="2000">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200"/>
              <a:t>Curatio PowerPoint Template</a:t>
            </a:r>
          </a:p>
        </p:txBody>
      </p:sp>
      <p:sp>
        <p:nvSpPr>
          <p:cNvPr id="45059"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000">
                <a:solidFill>
                  <a:schemeClr val="tx1"/>
                </a:solidFill>
                <a:latin typeface="Times New Roman" panose="02020603050405020304" pitchFamily="18" charset="0"/>
              </a:defRPr>
            </a:lvl1pPr>
            <a:lvl2pPr marL="742950" indent="-285750" defTabSz="938213" eaLnBrk="0" hangingPunct="0">
              <a:defRPr sz="2000">
                <a:solidFill>
                  <a:schemeClr val="tx1"/>
                </a:solidFill>
                <a:latin typeface="Times New Roman" panose="02020603050405020304" pitchFamily="18" charset="0"/>
              </a:defRPr>
            </a:lvl2pPr>
            <a:lvl3pPr marL="1143000" indent="-228600" defTabSz="938213" eaLnBrk="0" hangingPunct="0">
              <a:defRPr sz="2000">
                <a:solidFill>
                  <a:schemeClr val="tx1"/>
                </a:solidFill>
                <a:latin typeface="Times New Roman" panose="02020603050405020304" pitchFamily="18" charset="0"/>
              </a:defRPr>
            </a:lvl3pPr>
            <a:lvl4pPr marL="1600200" indent="-228600" defTabSz="938213" eaLnBrk="0" hangingPunct="0">
              <a:defRPr sz="2000">
                <a:solidFill>
                  <a:schemeClr val="tx1"/>
                </a:solidFill>
                <a:latin typeface="Times New Roman" panose="02020603050405020304" pitchFamily="18" charset="0"/>
              </a:defRPr>
            </a:lvl4pPr>
            <a:lvl5pPr marL="2057400" indent="-228600" defTabSz="938213" eaLnBrk="0" hangingPunct="0">
              <a:defRPr sz="2000">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000">
                <a:solidFill>
                  <a:schemeClr val="tx1"/>
                </a:solidFill>
                <a:latin typeface="Times New Roman" panose="02020603050405020304" pitchFamily="18" charset="0"/>
              </a:defRPr>
            </a:lvl9pPr>
          </a:lstStyle>
          <a:p>
            <a:fld id="{C5C82C6F-2641-4057-898B-103885E7AE5A}" type="datetime8">
              <a:rPr lang="en-US" altLang="en-US" sz="1200" smtClean="0"/>
              <a:pPr/>
              <a:t>10/13/2018 1:34 PM</a:t>
            </a:fld>
            <a:endParaRPr lang="en-US" altLang="en-US" sz="1200"/>
          </a:p>
        </p:txBody>
      </p:sp>
      <p:sp>
        <p:nvSpPr>
          <p:cNvPr id="4506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000">
                <a:solidFill>
                  <a:schemeClr val="tx1"/>
                </a:solidFill>
                <a:latin typeface="Times New Roman" panose="02020603050405020304" pitchFamily="18" charset="0"/>
              </a:defRPr>
            </a:lvl1pPr>
            <a:lvl2pPr marL="742950" indent="-285750" defTabSz="938213" eaLnBrk="0" hangingPunct="0">
              <a:defRPr sz="2000">
                <a:solidFill>
                  <a:schemeClr val="tx1"/>
                </a:solidFill>
                <a:latin typeface="Times New Roman" panose="02020603050405020304" pitchFamily="18" charset="0"/>
              </a:defRPr>
            </a:lvl2pPr>
            <a:lvl3pPr marL="1143000" indent="-228600" defTabSz="938213" eaLnBrk="0" hangingPunct="0">
              <a:defRPr sz="2000">
                <a:solidFill>
                  <a:schemeClr val="tx1"/>
                </a:solidFill>
                <a:latin typeface="Times New Roman" panose="02020603050405020304" pitchFamily="18" charset="0"/>
              </a:defRPr>
            </a:lvl3pPr>
            <a:lvl4pPr marL="1600200" indent="-228600" defTabSz="938213" eaLnBrk="0" hangingPunct="0">
              <a:defRPr sz="2000">
                <a:solidFill>
                  <a:schemeClr val="tx1"/>
                </a:solidFill>
                <a:latin typeface="Times New Roman" panose="02020603050405020304" pitchFamily="18" charset="0"/>
              </a:defRPr>
            </a:lvl4pPr>
            <a:lvl5pPr marL="2057400" indent="-228600" defTabSz="938213" eaLnBrk="0" hangingPunct="0">
              <a:defRPr sz="2000">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000">
                <a:solidFill>
                  <a:schemeClr val="tx1"/>
                </a:solidFill>
                <a:latin typeface="Times New Roman" panose="02020603050405020304" pitchFamily="18" charset="0"/>
              </a:defRPr>
            </a:lvl9pPr>
          </a:lstStyle>
          <a:p>
            <a:fld id="{5A1F9294-5A64-4B17-8C5C-13060D422EE0}" type="slidenum">
              <a:rPr lang="en-US" altLang="en-US" sz="1200"/>
              <a:pPr/>
              <a:t>9</a:t>
            </a:fld>
            <a:endParaRPr lang="en-US" altLang="en-US" sz="1200"/>
          </a:p>
        </p:txBody>
      </p:sp>
      <p:sp>
        <p:nvSpPr>
          <p:cNvPr id="45061" name="Rectangle 2"/>
          <p:cNvSpPr>
            <a:spLocks noGrp="1" noRot="1" noChangeAspect="1" noChangeArrowheads="1" noTextEdit="1"/>
          </p:cNvSpPr>
          <p:nvPr>
            <p:ph type="sldImg"/>
          </p:nvPr>
        </p:nvSpPr>
        <p:spPr>
          <a:xfrm>
            <a:off x="1206500" y="704850"/>
            <a:ext cx="4699000" cy="3524250"/>
          </a:xfrm>
          <a:ln/>
        </p:spPr>
      </p:sp>
      <p:sp>
        <p:nvSpPr>
          <p:cNvPr id="45062" name="Rectangle 3"/>
          <p:cNvSpPr>
            <a:spLocks noGrp="1" noChangeArrowheads="1"/>
          </p:cNvSpPr>
          <p:nvPr>
            <p:ph type="body" idx="1"/>
          </p:nvPr>
        </p:nvSpPr>
        <p:spPr>
          <a:xfrm>
            <a:off x="1166813" y="4464050"/>
            <a:ext cx="4779962" cy="422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t>There are many risk factors for bone loss in men, including age ≥ 65 years, prostate cancer itself, and hypogonadism (including ADT-induced hypogonadism)</a:t>
            </a:r>
            <a:r>
              <a:rPr lang="en-CA" altLang="en-US" baseline="30000" dirty="0"/>
              <a:t>1,2</a:t>
            </a:r>
          </a:p>
          <a:p>
            <a:endParaRPr lang="en-CA" altLang="en-US" dirty="0"/>
          </a:p>
          <a:p>
            <a:r>
              <a:rPr lang="en-CA" altLang="en-US" b="1" dirty="0"/>
              <a:t>References:</a:t>
            </a:r>
          </a:p>
          <a:p>
            <a:pPr marL="407988" lvl="1" indent="-228600">
              <a:buFontTx/>
              <a:buAutoNum type="arabicPeriod"/>
            </a:pPr>
            <a:r>
              <a:rPr lang="en-CA" altLang="en-US" dirty="0"/>
              <a:t>Brown JP, </a:t>
            </a:r>
            <a:r>
              <a:rPr lang="en-CA" altLang="en-US" dirty="0" err="1"/>
              <a:t>Josse</a:t>
            </a:r>
            <a:r>
              <a:rPr lang="en-CA" altLang="en-US" dirty="0"/>
              <a:t> RG; Scientific Advisory Council of the Osteoporosis Society of Canada. 2002 clinical practice guidelines for the diagnosis and management of osteoporosis in Canada. CMAJ 2002;167(</a:t>
            </a:r>
            <a:r>
              <a:rPr lang="en-CA" altLang="en-US" dirty="0" err="1"/>
              <a:t>Suppl</a:t>
            </a:r>
            <a:r>
              <a:rPr lang="en-CA" altLang="en-US" dirty="0"/>
              <a:t> 10):S1-S34.</a:t>
            </a:r>
          </a:p>
          <a:p>
            <a:pPr marL="407988" lvl="1" indent="-228600">
              <a:buFontTx/>
              <a:buAutoNum type="arabicPeriod"/>
            </a:pPr>
            <a:r>
              <a:rPr lang="en-CA" altLang="en-US" dirty="0"/>
              <a:t>Greenspan SL. Approach to the prostate cancer patient with bone disease. J </a:t>
            </a:r>
            <a:r>
              <a:rPr lang="en-CA" altLang="en-US" dirty="0" err="1"/>
              <a:t>Clin</a:t>
            </a:r>
            <a:r>
              <a:rPr lang="en-CA" altLang="en-US" dirty="0"/>
              <a:t> </a:t>
            </a:r>
            <a:r>
              <a:rPr lang="en-CA" altLang="en-US" dirty="0" err="1"/>
              <a:t>Endocrinol</a:t>
            </a:r>
            <a:r>
              <a:rPr lang="en-CA" altLang="en-US" dirty="0"/>
              <a:t> </a:t>
            </a:r>
            <a:r>
              <a:rPr lang="en-CA" altLang="en-US" dirty="0" err="1"/>
              <a:t>Metab</a:t>
            </a:r>
            <a:r>
              <a:rPr lang="en-CA" altLang="en-US" dirty="0"/>
              <a:t> 2008;93:2-7.</a:t>
            </a:r>
          </a:p>
        </p:txBody>
      </p:sp>
    </p:spTree>
    <p:extLst>
      <p:ext uri="{BB962C8B-B14F-4D97-AF65-F5344CB8AC3E}">
        <p14:creationId xmlns:p14="http://schemas.microsoft.com/office/powerpoint/2010/main" val="45754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a:solidFill>
                  <a:schemeClr val="tx1"/>
                </a:solidFill>
                <a:latin typeface="Arial" charset="0"/>
              </a:defRPr>
            </a:lvl1pPr>
            <a:lvl2pPr marL="742950" indent="-285750" defTabSz="865188" eaLnBrk="0" hangingPunct="0">
              <a:defRPr>
                <a:solidFill>
                  <a:schemeClr val="tx1"/>
                </a:solidFill>
                <a:latin typeface="Arial" charset="0"/>
              </a:defRPr>
            </a:lvl2pPr>
            <a:lvl3pPr marL="1143000" indent="-228600" defTabSz="865188" eaLnBrk="0" hangingPunct="0">
              <a:defRPr>
                <a:solidFill>
                  <a:schemeClr val="tx1"/>
                </a:solidFill>
                <a:latin typeface="Arial" charset="0"/>
              </a:defRPr>
            </a:lvl3pPr>
            <a:lvl4pPr marL="1600200" indent="-228600" defTabSz="865188" eaLnBrk="0" hangingPunct="0">
              <a:defRPr>
                <a:solidFill>
                  <a:schemeClr val="tx1"/>
                </a:solidFill>
                <a:latin typeface="Arial" charset="0"/>
              </a:defRPr>
            </a:lvl4pPr>
            <a:lvl5pPr marL="2057400" indent="-228600" defTabSz="865188" eaLnBrk="0" hangingPunct="0">
              <a:defRPr>
                <a:solidFill>
                  <a:schemeClr val="tx1"/>
                </a:solidFill>
                <a:latin typeface="Arial" charset="0"/>
              </a:defRPr>
            </a:lvl5pPr>
            <a:lvl6pPr marL="2514600" indent="-228600" defTabSz="865188" eaLnBrk="0" fontAlgn="base" hangingPunct="0">
              <a:spcBef>
                <a:spcPct val="0"/>
              </a:spcBef>
              <a:spcAft>
                <a:spcPct val="0"/>
              </a:spcAft>
              <a:defRPr>
                <a:solidFill>
                  <a:schemeClr val="tx1"/>
                </a:solidFill>
                <a:latin typeface="Arial" charset="0"/>
              </a:defRPr>
            </a:lvl6pPr>
            <a:lvl7pPr marL="2971800" indent="-228600" defTabSz="865188" eaLnBrk="0" fontAlgn="base" hangingPunct="0">
              <a:spcBef>
                <a:spcPct val="0"/>
              </a:spcBef>
              <a:spcAft>
                <a:spcPct val="0"/>
              </a:spcAft>
              <a:defRPr>
                <a:solidFill>
                  <a:schemeClr val="tx1"/>
                </a:solidFill>
                <a:latin typeface="Arial" charset="0"/>
              </a:defRPr>
            </a:lvl7pPr>
            <a:lvl8pPr marL="3429000" indent="-228600" defTabSz="865188" eaLnBrk="0" fontAlgn="base" hangingPunct="0">
              <a:spcBef>
                <a:spcPct val="0"/>
              </a:spcBef>
              <a:spcAft>
                <a:spcPct val="0"/>
              </a:spcAft>
              <a:defRPr>
                <a:solidFill>
                  <a:schemeClr val="tx1"/>
                </a:solidFill>
                <a:latin typeface="Arial" charset="0"/>
              </a:defRPr>
            </a:lvl8pPr>
            <a:lvl9pPr marL="3886200" indent="-228600" defTabSz="865188" eaLnBrk="0" fontAlgn="base" hangingPunct="0">
              <a:spcBef>
                <a:spcPct val="0"/>
              </a:spcBef>
              <a:spcAft>
                <a:spcPct val="0"/>
              </a:spcAft>
              <a:defRPr>
                <a:solidFill>
                  <a:schemeClr val="tx1"/>
                </a:solidFill>
                <a:latin typeface="Arial" charset="0"/>
              </a:defRPr>
            </a:lvl9pPr>
          </a:lstStyle>
          <a:p>
            <a:pPr algn="r" eaLnBrk="1" hangingPunct="1"/>
            <a:fld id="{F65F7341-435F-4B62-88E9-7AD2BD061488}" type="slidenum">
              <a:rPr lang="en-US" sz="1200">
                <a:solidFill>
                  <a:srgbClr val="C0504D"/>
                </a:solidFill>
                <a:latin typeface="Calibri" pitchFamily="34" charset="0"/>
              </a:rPr>
              <a:pPr algn="r" eaLnBrk="1" hangingPunct="1"/>
              <a:t>11</a:t>
            </a:fld>
            <a:endParaRPr lang="en-US" sz="1200">
              <a:solidFill>
                <a:srgbClr val="C0504D"/>
              </a:solidFill>
              <a:latin typeface="Calibri" pitchFamily="34" charset="0"/>
            </a:endParaRPr>
          </a:p>
        </p:txBody>
      </p:sp>
      <p:sp>
        <p:nvSpPr>
          <p:cNvPr id="77827" name="Rectangle 2"/>
          <p:cNvSpPr>
            <a:spLocks noGrp="1" noRot="1" noChangeAspect="1" noChangeArrowheads="1" noTextEdit="1"/>
          </p:cNvSpPr>
          <p:nvPr>
            <p:ph type="sldImg"/>
          </p:nvPr>
        </p:nvSpPr>
        <p:spPr>
          <a:xfrm>
            <a:off x="1144588" y="685800"/>
            <a:ext cx="4572000" cy="3429000"/>
          </a:xfrm>
          <a:ln/>
        </p:spPr>
      </p:sp>
      <p:sp>
        <p:nvSpPr>
          <p:cNvPr id="77828" name="Rectangle 3"/>
          <p:cNvSpPr>
            <a:spLocks noGrp="1" noChangeArrowheads="1"/>
          </p:cNvSpPr>
          <p:nvPr>
            <p:ph type="body" idx="1"/>
          </p:nvPr>
        </p:nvSpPr>
        <p:spPr>
          <a:xfrm>
            <a:off x="914400" y="4368800"/>
            <a:ext cx="5029200" cy="406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endParaRPr lang="en-US">
              <a:latin typeface="Arial" charset="0"/>
            </a:endParaRPr>
          </a:p>
        </p:txBody>
      </p:sp>
    </p:spTree>
    <p:extLst>
      <p:ext uri="{BB962C8B-B14F-4D97-AF65-F5344CB8AC3E}">
        <p14:creationId xmlns:p14="http://schemas.microsoft.com/office/powerpoint/2010/main" val="197255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79622-5CAB-4D07-BA9D-0ECDA52D8843}" type="slidenum">
              <a:rPr lang="en-US" altLang="en-US" smtClean="0"/>
              <a:pPr/>
              <a:t>12</a:t>
            </a:fld>
            <a:endParaRPr lang="en-US" altLang="en-US"/>
          </a:p>
        </p:txBody>
      </p:sp>
    </p:spTree>
    <p:extLst>
      <p:ext uri="{BB962C8B-B14F-4D97-AF65-F5344CB8AC3E}">
        <p14:creationId xmlns:p14="http://schemas.microsoft.com/office/powerpoint/2010/main" val="4173738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9003E"/>
        </a:solidFill>
        <a:effectLst/>
      </p:bgPr>
    </p:bg>
    <p:spTree>
      <p:nvGrpSpPr>
        <p:cNvPr id="1" name=""/>
        <p:cNvGrpSpPr/>
        <p:nvPr/>
      </p:nvGrpSpPr>
      <p:grpSpPr>
        <a:xfrm>
          <a:off x="0" y="0"/>
          <a:ext cx="0" cy="0"/>
          <a:chOff x="0" y="0"/>
          <a:chExt cx="0" cy="0"/>
        </a:xfrm>
      </p:grpSpPr>
      <p:pic>
        <p:nvPicPr>
          <p:cNvPr id="4" name="Picture 7" descr="AUA_Satellite_TU_2011_Imagefor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CO_ONC_ForPPT.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1563" y="328613"/>
            <a:ext cx="2671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7"/>
          <p:cNvSpPr>
            <a:spLocks noChangeArrowheads="1"/>
          </p:cNvSpPr>
          <p:nvPr/>
        </p:nvSpPr>
        <p:spPr bwMode="auto">
          <a:xfrm>
            <a:off x="0" y="1600200"/>
            <a:ext cx="9144000" cy="2057400"/>
          </a:xfrm>
          <a:prstGeom prst="rect">
            <a:avLst/>
          </a:prstGeom>
          <a:solidFill>
            <a:srgbClr val="572565"/>
          </a:solidFill>
          <a:ln w="9525">
            <a:noFill/>
            <a:miter lim="800000"/>
            <a:headEnd/>
            <a:tailEnd/>
          </a:ln>
        </p:spPr>
        <p:txBody>
          <a:bodyPr wrap="none" anchor="ctr"/>
          <a:lstStyle/>
          <a:p>
            <a:pPr>
              <a:buFont typeface="Arial" pitchFamily="34" charset="0"/>
              <a:buChar char="•"/>
              <a:defRPr/>
            </a:pPr>
            <a:endParaRPr lang="en-US">
              <a:latin typeface="Arial" pitchFamily="34" charset="0"/>
            </a:endParaRPr>
          </a:p>
        </p:txBody>
      </p:sp>
      <p:sp>
        <p:nvSpPr>
          <p:cNvPr id="6198"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a:t>Click to edit Master subtitle style</a:t>
            </a:r>
            <a:endParaRPr lang="en-US" dirty="0"/>
          </a:p>
        </p:txBody>
      </p:sp>
      <p:sp>
        <p:nvSpPr>
          <p:cNvPr id="6199"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89426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591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ansition Slide">
    <p:spTree>
      <p:nvGrpSpPr>
        <p:cNvPr id="1" name=""/>
        <p:cNvGrpSpPr/>
        <p:nvPr/>
      </p:nvGrpSpPr>
      <p:grpSpPr>
        <a:xfrm>
          <a:off x="0" y="0"/>
          <a:ext cx="0" cy="0"/>
          <a:chOff x="0" y="0"/>
          <a:chExt cx="0" cy="0"/>
        </a:xfrm>
      </p:grpSpPr>
      <p:pic>
        <p:nvPicPr>
          <p:cNvPr id="3" name="Picture 4" descr="Transition Slid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2349061"/>
            <a:ext cx="8462962" cy="3231931"/>
          </a:xfrm>
        </p:spPr>
        <p:txBody>
          <a:bodyPr anchor="t"/>
          <a:lstStyle>
            <a:lvl1pPr algn="ctr">
              <a:defRPr sz="4000" b="1" cap="none">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468347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1883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r>
              <a:rPr lang="en-US" noProof="0" dirty="0"/>
              <a:t>Click icon to add chart</a:t>
            </a:r>
          </a:p>
        </p:txBody>
      </p:sp>
    </p:spTree>
    <p:extLst>
      <p:ext uri="{BB962C8B-B14F-4D97-AF65-F5344CB8AC3E}">
        <p14:creationId xmlns:p14="http://schemas.microsoft.com/office/powerpoint/2010/main" val="812791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6582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301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descr="CCO-Cover-Logo"/>
          <p:cNvPicPr>
            <a:picLocks noChangeAspect="1" noChangeArrowheads="1"/>
          </p:cNvPicPr>
          <p:nvPr/>
        </p:nvPicPr>
        <p:blipFill>
          <a:blip r:embed="rId2">
            <a:extLst>
              <a:ext uri="{28A0092B-C50C-407E-A947-70E740481C1C}">
                <a14:useLocalDpi xmlns:a14="http://schemas.microsoft.com/office/drawing/2010/main" val="0"/>
              </a:ext>
            </a:extLst>
          </a:blip>
          <a:srcRect b="34125"/>
          <a:stretch>
            <a:fillRect/>
          </a:stretch>
        </p:blipFill>
        <p:spPr bwMode="auto">
          <a:xfrm>
            <a:off x="0" y="0"/>
            <a:ext cx="91440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CO_ONC_RGB.jpg"/>
          <p:cNvPicPr>
            <a:picLocks noChangeAspect="1"/>
          </p:cNvPicPr>
          <p:nvPr/>
        </p:nvPicPr>
        <p:blipFill>
          <a:blip r:embed="rId3">
            <a:extLst>
              <a:ext uri="{28A0092B-C50C-407E-A947-70E740481C1C}">
                <a14:useLocalDpi xmlns:a14="http://schemas.microsoft.com/office/drawing/2010/main" val="0"/>
              </a:ext>
            </a:extLst>
          </a:blip>
          <a:srcRect t="44931"/>
          <a:stretch>
            <a:fillRect/>
          </a:stretch>
        </p:blipFill>
        <p:spPr bwMode="auto">
          <a:xfrm>
            <a:off x="5262563"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385763" y="1914525"/>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a:t>Click to edit Master text styles</a:t>
            </a:r>
          </a:p>
        </p:txBody>
      </p:sp>
    </p:spTree>
    <p:extLst>
      <p:ext uri="{BB962C8B-B14F-4D97-AF65-F5344CB8AC3E}">
        <p14:creationId xmlns:p14="http://schemas.microsoft.com/office/powerpoint/2010/main" val="4016441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0500" y="217488"/>
            <a:ext cx="8747125" cy="1144587"/>
          </a:xfrm>
        </p:spPr>
        <p:txBody>
          <a:bodyPr/>
          <a:lstStyle/>
          <a:p>
            <a:r>
              <a:rPr lang="en-US"/>
              <a:t>Click to edit Master title style</a:t>
            </a:r>
          </a:p>
        </p:txBody>
      </p:sp>
      <p:sp>
        <p:nvSpPr>
          <p:cNvPr id="3" name="Chart Placeholder 2"/>
          <p:cNvSpPr>
            <a:spLocks noGrp="1"/>
          </p:cNvSpPr>
          <p:nvPr>
            <p:ph type="chart" idx="1"/>
          </p:nvPr>
        </p:nvSpPr>
        <p:spPr>
          <a:xfrm>
            <a:off x="446088" y="1582738"/>
            <a:ext cx="8297862" cy="4625975"/>
          </a:xfrm>
        </p:spPr>
        <p:txBody>
          <a:bodyPr/>
          <a:lstStyle/>
          <a:p>
            <a:pPr lvl="0"/>
            <a:endParaRPr lang="en-US" noProof="0" dirty="0"/>
          </a:p>
        </p:txBody>
      </p:sp>
    </p:spTree>
    <p:extLst>
      <p:ext uri="{BB962C8B-B14F-4D97-AF65-F5344CB8AC3E}">
        <p14:creationId xmlns:p14="http://schemas.microsoft.com/office/powerpoint/2010/main" val="30173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937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ransition Slide">
    <p:spTree>
      <p:nvGrpSpPr>
        <p:cNvPr id="1" name=""/>
        <p:cNvGrpSpPr/>
        <p:nvPr/>
      </p:nvGrpSpPr>
      <p:grpSpPr>
        <a:xfrm>
          <a:off x="0" y="0"/>
          <a:ext cx="0" cy="0"/>
          <a:chOff x="0" y="0"/>
          <a:chExt cx="0" cy="0"/>
        </a:xfrm>
      </p:grpSpPr>
      <p:pic>
        <p:nvPicPr>
          <p:cNvPr id="3" name="Picture 4" descr="Transition Slid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2349061"/>
            <a:ext cx="8462962" cy="3231931"/>
          </a:xfrm>
        </p:spPr>
        <p:txBody>
          <a:bodyPr anchor="t"/>
          <a:lstStyle>
            <a:lvl1pPr algn="ctr">
              <a:defRPr sz="4000" b="1" cap="none">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50909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535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r>
              <a:rPr lang="en-US" noProof="0" dirty="0"/>
              <a:t>Click icon to add chart</a:t>
            </a:r>
          </a:p>
        </p:txBody>
      </p:sp>
    </p:spTree>
    <p:extLst>
      <p:ext uri="{BB962C8B-B14F-4D97-AF65-F5344CB8AC3E}">
        <p14:creationId xmlns:p14="http://schemas.microsoft.com/office/powerpoint/2010/main" val="87703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351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67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descr="CCO-Cover-Logo"/>
          <p:cNvPicPr>
            <a:picLocks noChangeAspect="1" noChangeArrowheads="1"/>
          </p:cNvPicPr>
          <p:nvPr/>
        </p:nvPicPr>
        <p:blipFill>
          <a:blip r:embed="rId2">
            <a:extLst>
              <a:ext uri="{28A0092B-C50C-407E-A947-70E740481C1C}">
                <a14:useLocalDpi xmlns:a14="http://schemas.microsoft.com/office/drawing/2010/main" val="0"/>
              </a:ext>
            </a:extLst>
          </a:blip>
          <a:srcRect b="34125"/>
          <a:stretch>
            <a:fillRect/>
          </a:stretch>
        </p:blipFill>
        <p:spPr bwMode="auto">
          <a:xfrm>
            <a:off x="0" y="0"/>
            <a:ext cx="91440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CO_ONC_RGB.jpg"/>
          <p:cNvPicPr>
            <a:picLocks noChangeAspect="1"/>
          </p:cNvPicPr>
          <p:nvPr/>
        </p:nvPicPr>
        <p:blipFill>
          <a:blip r:embed="rId3">
            <a:extLst>
              <a:ext uri="{28A0092B-C50C-407E-A947-70E740481C1C}">
                <a14:useLocalDpi xmlns:a14="http://schemas.microsoft.com/office/drawing/2010/main" val="0"/>
              </a:ext>
            </a:extLst>
          </a:blip>
          <a:srcRect t="44931"/>
          <a:stretch>
            <a:fillRect/>
          </a:stretch>
        </p:blipFill>
        <p:spPr bwMode="auto">
          <a:xfrm>
            <a:off x="5262563"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385763" y="1914525"/>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a:t>Click to edit Master text styles</a:t>
            </a:r>
          </a:p>
        </p:txBody>
      </p:sp>
    </p:spTree>
    <p:extLst>
      <p:ext uri="{BB962C8B-B14F-4D97-AF65-F5344CB8AC3E}">
        <p14:creationId xmlns:p14="http://schemas.microsoft.com/office/powerpoint/2010/main" val="205907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9003E"/>
        </a:solidFill>
        <a:effectLst/>
      </p:bgPr>
    </p:bg>
    <p:spTree>
      <p:nvGrpSpPr>
        <p:cNvPr id="1" name=""/>
        <p:cNvGrpSpPr/>
        <p:nvPr/>
      </p:nvGrpSpPr>
      <p:grpSpPr>
        <a:xfrm>
          <a:off x="0" y="0"/>
          <a:ext cx="0" cy="0"/>
          <a:chOff x="0" y="0"/>
          <a:chExt cx="0" cy="0"/>
        </a:xfrm>
      </p:grpSpPr>
      <p:pic>
        <p:nvPicPr>
          <p:cNvPr id="4" name="Picture 7" descr="AUA_Satellite_TU_2011_Imagefor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CO_ONC_ForPPT.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1563" y="328613"/>
            <a:ext cx="2671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7"/>
          <p:cNvSpPr>
            <a:spLocks noChangeArrowheads="1"/>
          </p:cNvSpPr>
          <p:nvPr/>
        </p:nvSpPr>
        <p:spPr bwMode="auto">
          <a:xfrm>
            <a:off x="0" y="1600200"/>
            <a:ext cx="9144000" cy="2057400"/>
          </a:xfrm>
          <a:prstGeom prst="rect">
            <a:avLst/>
          </a:prstGeom>
          <a:solidFill>
            <a:srgbClr val="572565"/>
          </a:solidFill>
          <a:ln w="9525">
            <a:noFill/>
            <a:miter lim="800000"/>
            <a:headEnd/>
            <a:tailEnd/>
          </a:ln>
        </p:spPr>
        <p:txBody>
          <a:bodyPr wrap="none" anchor="ctr"/>
          <a:lstStyle/>
          <a:p>
            <a:pPr>
              <a:buFont typeface="Arial" pitchFamily="34" charset="0"/>
              <a:buChar char="•"/>
              <a:defRPr/>
            </a:pPr>
            <a:endParaRPr lang="en-US" sz="2000">
              <a:solidFill>
                <a:srgbClr val="FFFFFF"/>
              </a:solidFill>
              <a:latin typeface="Arial" pitchFamily="34" charset="0"/>
            </a:endParaRPr>
          </a:p>
        </p:txBody>
      </p:sp>
      <p:sp>
        <p:nvSpPr>
          <p:cNvPr id="6198"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a:t>Click to edit Master subtitle style</a:t>
            </a:r>
            <a:endParaRPr lang="en-US" dirty="0"/>
          </a:p>
        </p:txBody>
      </p:sp>
      <p:sp>
        <p:nvSpPr>
          <p:cNvPr id="6199"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16533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bwMode="auto">
          <a:xfrm>
            <a:off x="0" y="0"/>
            <a:ext cx="9144000" cy="641350"/>
          </a:xfrm>
          <a:prstGeom prst="rect">
            <a:avLst/>
          </a:prstGeom>
          <a:gradFill flip="none" rotWithShape="1">
            <a:gsLst>
              <a:gs pos="0">
                <a:schemeClr val="accent6">
                  <a:lumMod val="75000"/>
                </a:schemeClr>
              </a:gs>
              <a:gs pos="60000">
                <a:schemeClr val="bg1"/>
              </a:gs>
              <a:gs pos="100000">
                <a:schemeClr val="bg1"/>
              </a:gs>
            </a:gsLst>
            <a:lin ang="16200000" scaled="1"/>
            <a:tileRect/>
          </a:gradFill>
          <a:ln w="9525" cap="flat" cmpd="sng" algn="ctr">
            <a:noFill/>
            <a:prstDash val="solid"/>
            <a:round/>
            <a:headEnd type="none" w="med" len="med"/>
            <a:tailEnd type="none" w="med" len="med"/>
          </a:ln>
          <a:effectLst/>
        </p:spPr>
        <p:txBody>
          <a:bodyPr/>
          <a:lstStyle/>
          <a:p>
            <a:pPr>
              <a:buFont typeface="Arial" charset="0"/>
              <a:buChar char="•"/>
              <a:defRPr/>
            </a:pPr>
            <a:endParaRPr lang="en-US" dirty="0">
              <a:latin typeface="Arial" charset="0"/>
            </a:endParaRPr>
          </a:p>
        </p:txBody>
      </p:sp>
      <p:pic>
        <p:nvPicPr>
          <p:cNvPr id="1027" name="Picture 7" descr="CCO_ONC_ForPPT.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70788" y="92075"/>
            <a:ext cx="1308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382588" y="666750"/>
            <a:ext cx="84645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385763" y="1828800"/>
            <a:ext cx="84550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8"/>
          <p:cNvSpPr>
            <a:spLocks noChangeArrowheads="1"/>
          </p:cNvSpPr>
          <p:nvPr/>
        </p:nvSpPr>
        <p:spPr bwMode="auto">
          <a:xfrm>
            <a:off x="287338" y="307975"/>
            <a:ext cx="2125662" cy="276225"/>
          </a:xfrm>
          <a:prstGeom prst="rect">
            <a:avLst/>
          </a:prstGeom>
          <a:noFill/>
          <a:ln w="9525">
            <a:noFill/>
            <a:miter lim="800000"/>
            <a:headEnd/>
            <a:tailEnd/>
          </a:ln>
        </p:spPr>
        <p:txBody>
          <a:bodyPr wrap="none">
            <a:spAutoFit/>
          </a:bodyPr>
          <a:lstStyle/>
          <a:p>
            <a:pPr>
              <a:defRPr/>
            </a:pPr>
            <a:r>
              <a:rPr lang="en-US" sz="1200">
                <a:solidFill>
                  <a:schemeClr val="bg2"/>
                </a:solidFill>
              </a:rPr>
              <a:t>clinicaloptions.com/oncology</a:t>
            </a:r>
          </a:p>
        </p:txBody>
      </p:sp>
      <p:sp>
        <p:nvSpPr>
          <p:cNvPr id="1031" name="Text Box 13"/>
          <p:cNvSpPr txBox="1">
            <a:spLocks noChangeArrowheads="1"/>
          </p:cNvSpPr>
          <p:nvPr/>
        </p:nvSpPr>
        <p:spPr bwMode="auto">
          <a:xfrm>
            <a:off x="284163" y="69850"/>
            <a:ext cx="7164387" cy="323850"/>
          </a:xfrm>
          <a:prstGeom prst="rect">
            <a:avLst/>
          </a:prstGeom>
          <a:no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buFont typeface="Arial" pitchFamily="34" charset="0"/>
              <a:buNone/>
              <a:defRPr/>
            </a:pPr>
            <a:r>
              <a:rPr lang="en-US" sz="1500">
                <a:latin typeface="Arial" pitchFamily="34" charset="0"/>
              </a:rPr>
              <a:t>Managing Skeletal-Related Events in Patients With Prostate Cancer</a:t>
            </a:r>
          </a:p>
        </p:txBody>
      </p:sp>
    </p:spTree>
  </p:cSld>
  <p:clrMap bg1="dk2" tx1="lt1" bg2="dk1" tx2="lt2" accent1="accent1" accent2="accent2" accent3="accent3" accent4="accent4" accent5="accent5" accent6="accent6" hlink="hlink" folHlink="folHlink"/>
  <p:sldLayoutIdLst>
    <p:sldLayoutId id="2147483893" r:id="rId1"/>
    <p:sldLayoutId id="2147483882" r:id="rId2"/>
    <p:sldLayoutId id="2147483894" r:id="rId3"/>
    <p:sldLayoutId id="2147483883" r:id="rId4"/>
    <p:sldLayoutId id="2147483884" r:id="rId5"/>
    <p:sldLayoutId id="2147483885" r:id="rId6"/>
    <p:sldLayoutId id="2147483886" r:id="rId7"/>
    <p:sldLayoutId id="2147483895"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mn-lt"/>
        </a:defRPr>
      </a:lvl2pPr>
      <a:lvl3pPr marL="1143000" indent="-228600" algn="l" rtl="0" eaLnBrk="0" fontAlgn="base" hangingPunct="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mn-lt"/>
        </a:defRPr>
      </a:lvl3pPr>
      <a:lvl4pPr marL="1600200" indent="-228600" algn="l" rtl="0" eaLnBrk="0" fontAlgn="base" hangingPunct="0">
        <a:lnSpc>
          <a:spcPct val="90000"/>
        </a:lnSpc>
        <a:spcBef>
          <a:spcPts val="1000"/>
        </a:spcBef>
        <a:spcAft>
          <a:spcPts val="700"/>
        </a:spcAft>
        <a:buClr>
          <a:srgbClr val="8B3D9A"/>
        </a:buClr>
        <a:buFont typeface="Arial" panose="020B0604020202020204" pitchFamily="34" charset="0"/>
        <a:buChar char="–"/>
        <a:defRPr>
          <a:solidFill>
            <a:srgbClr val="FEFDDE"/>
          </a:solidFill>
          <a:latin typeface="+mn-lt"/>
        </a:defRPr>
      </a:lvl4pPr>
      <a:lvl5pPr marL="2057400" indent="-228600" algn="l" rtl="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mn-lt"/>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bwMode="auto">
          <a:xfrm>
            <a:off x="0" y="0"/>
            <a:ext cx="9144000" cy="641350"/>
          </a:xfrm>
          <a:prstGeom prst="rect">
            <a:avLst/>
          </a:prstGeom>
          <a:gradFill flip="none" rotWithShape="1">
            <a:gsLst>
              <a:gs pos="0">
                <a:schemeClr val="accent6">
                  <a:lumMod val="75000"/>
                </a:schemeClr>
              </a:gs>
              <a:gs pos="60000">
                <a:schemeClr val="bg1"/>
              </a:gs>
              <a:gs pos="100000">
                <a:schemeClr val="bg1"/>
              </a:gs>
            </a:gsLst>
            <a:lin ang="16200000" scaled="1"/>
            <a:tileRect/>
          </a:gradFill>
          <a:ln w="9525" cap="flat" cmpd="sng" algn="ctr">
            <a:noFill/>
            <a:prstDash val="solid"/>
            <a:round/>
            <a:headEnd type="none" w="med" len="med"/>
            <a:tailEnd type="none" w="med" len="med"/>
          </a:ln>
          <a:effectLst/>
        </p:spPr>
        <p:txBody>
          <a:bodyPr/>
          <a:lstStyle/>
          <a:p>
            <a:pPr>
              <a:buFont typeface="Arial" charset="0"/>
              <a:buChar char="•"/>
              <a:defRPr/>
            </a:pPr>
            <a:endParaRPr lang="en-US" sz="2000" dirty="0">
              <a:solidFill>
                <a:srgbClr val="FFFFFF"/>
              </a:solidFill>
              <a:latin typeface="Arial" charset="0"/>
            </a:endParaRPr>
          </a:p>
        </p:txBody>
      </p:sp>
      <p:pic>
        <p:nvPicPr>
          <p:cNvPr id="2051" name="Picture 7" descr="CCO_ONC_ForPPT.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70788" y="92075"/>
            <a:ext cx="1308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382588" y="666750"/>
            <a:ext cx="84645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Rectangle 3"/>
          <p:cNvSpPr>
            <a:spLocks noGrp="1" noChangeArrowheads="1"/>
          </p:cNvSpPr>
          <p:nvPr>
            <p:ph type="body" idx="1"/>
          </p:nvPr>
        </p:nvSpPr>
        <p:spPr bwMode="auto">
          <a:xfrm>
            <a:off x="385763" y="1828800"/>
            <a:ext cx="84550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8"/>
          <p:cNvSpPr>
            <a:spLocks noChangeArrowheads="1"/>
          </p:cNvSpPr>
          <p:nvPr/>
        </p:nvSpPr>
        <p:spPr bwMode="auto">
          <a:xfrm>
            <a:off x="287338" y="307975"/>
            <a:ext cx="2125662" cy="276225"/>
          </a:xfrm>
          <a:prstGeom prst="rect">
            <a:avLst/>
          </a:prstGeom>
          <a:noFill/>
          <a:ln w="9525">
            <a:noFill/>
            <a:miter lim="800000"/>
            <a:headEnd/>
            <a:tailEnd/>
          </a:ln>
        </p:spPr>
        <p:txBody>
          <a:bodyPr wrap="none">
            <a:spAutoFit/>
          </a:bodyPr>
          <a:lstStyle/>
          <a:p>
            <a:pPr>
              <a:defRPr/>
            </a:pPr>
            <a:r>
              <a:rPr lang="en-US" sz="1200">
                <a:solidFill>
                  <a:srgbClr val="CDCDCF"/>
                </a:solidFill>
                <a:latin typeface="Arial" pitchFamily="34" charset="0"/>
              </a:rPr>
              <a:t>clinicaloptions.com/oncology</a:t>
            </a:r>
          </a:p>
        </p:txBody>
      </p:sp>
      <p:sp>
        <p:nvSpPr>
          <p:cNvPr id="2055" name="Text Box 13"/>
          <p:cNvSpPr txBox="1">
            <a:spLocks noChangeArrowheads="1"/>
          </p:cNvSpPr>
          <p:nvPr/>
        </p:nvSpPr>
        <p:spPr bwMode="auto">
          <a:xfrm>
            <a:off x="284163" y="69850"/>
            <a:ext cx="7164387" cy="323850"/>
          </a:xfrm>
          <a:prstGeom prst="rect">
            <a:avLst/>
          </a:prstGeom>
          <a:no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buFont typeface="Arial" pitchFamily="34" charset="0"/>
              <a:buNone/>
              <a:defRPr/>
            </a:pPr>
            <a:r>
              <a:rPr lang="en-US" sz="1500">
                <a:solidFill>
                  <a:srgbClr val="FFFFFF"/>
                </a:solidFill>
                <a:latin typeface="Arial" pitchFamily="34" charset="0"/>
              </a:rPr>
              <a:t>Managing Skeletal-Related Events in Patients With Prostate Cancer</a:t>
            </a:r>
          </a:p>
        </p:txBody>
      </p:sp>
    </p:spTree>
  </p:cSld>
  <p:clrMap bg1="dk2" tx1="lt1" bg2="dk1" tx2="lt2" accent1="accent1" accent2="accent2" accent3="accent3" accent4="accent4" accent5="accent5" accent6="accent6" hlink="hlink" folHlink="folHlink"/>
  <p:sldLayoutIdLst>
    <p:sldLayoutId id="2147483896" r:id="rId1"/>
    <p:sldLayoutId id="2147483887" r:id="rId2"/>
    <p:sldLayoutId id="2147483897" r:id="rId3"/>
    <p:sldLayoutId id="2147483888" r:id="rId4"/>
    <p:sldLayoutId id="2147483889" r:id="rId5"/>
    <p:sldLayoutId id="2147483890" r:id="rId6"/>
    <p:sldLayoutId id="2147483891" r:id="rId7"/>
    <p:sldLayoutId id="2147483898" r:id="rId8"/>
    <p:sldLayoutId id="2147483892" r:id="rId9"/>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mn-lt"/>
        </a:defRPr>
      </a:lvl2pPr>
      <a:lvl3pPr marL="1143000" indent="-228600" algn="l" rtl="0" eaLnBrk="0" fontAlgn="base" hangingPunct="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mn-lt"/>
        </a:defRPr>
      </a:lvl3pPr>
      <a:lvl4pPr marL="1600200" indent="-228600" algn="l" rtl="0" eaLnBrk="0" fontAlgn="base" hangingPunct="0">
        <a:lnSpc>
          <a:spcPct val="90000"/>
        </a:lnSpc>
        <a:spcBef>
          <a:spcPts val="1000"/>
        </a:spcBef>
        <a:spcAft>
          <a:spcPts val="700"/>
        </a:spcAft>
        <a:buClr>
          <a:srgbClr val="8B3D9A"/>
        </a:buClr>
        <a:buFont typeface="Arial" panose="020B0604020202020204" pitchFamily="34" charset="0"/>
        <a:buChar char="–"/>
        <a:defRPr>
          <a:solidFill>
            <a:srgbClr val="FEFDDE"/>
          </a:solidFill>
          <a:latin typeface="+mn-lt"/>
        </a:defRPr>
      </a:lvl4pPr>
      <a:lvl5pPr marL="2057400" indent="-228600" algn="l" rtl="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mn-lt"/>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0.gif"/><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0.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jnci.oxfordjournals.org/"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13025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tabLst/>
            </a:pPr>
            <a:endParaRPr kumimoji="0" lang="en-US" sz="1800" b="1" i="0" u="none" strike="noStrike" cap="none" normalizeH="0" baseline="0" dirty="0">
              <a:ln>
                <a:noFill/>
              </a:ln>
              <a:solidFill>
                <a:schemeClr val="tx1"/>
              </a:solidFill>
              <a:effectLst/>
              <a:latin typeface="Arial" charset="0"/>
            </a:endParaRPr>
          </a:p>
        </p:txBody>
      </p:sp>
      <p:pic>
        <p:nvPicPr>
          <p:cNvPr id="5" name="Picture 4" descr="2934743395_ff3b5aee03_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6274" y="1558790"/>
            <a:ext cx="6545282" cy="37793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411840" y="481572"/>
            <a:ext cx="6254151" cy="1077218"/>
          </a:xfrm>
          <a:prstGeom prst="rect">
            <a:avLst/>
          </a:prstGeom>
        </p:spPr>
        <p:txBody>
          <a:bodyPr wrap="square">
            <a:spAutoFit/>
          </a:bodyPr>
          <a:lstStyle/>
          <a:p>
            <a:pPr algn="ctr"/>
            <a:r>
              <a:rPr lang="en-US" sz="3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ADVANCED PROSTATE CANCER: BONE ISSUES AND METASTASES</a:t>
            </a:r>
            <a:endParaRPr lang="en-US" sz="3200" dirty="0">
              <a:solidFill>
                <a:schemeClr val="tx2"/>
              </a:solidFill>
            </a:endParaRPr>
          </a:p>
        </p:txBody>
      </p:sp>
      <p:sp>
        <p:nvSpPr>
          <p:cNvPr id="8" name="TextBox 7"/>
          <p:cNvSpPr txBox="1"/>
          <p:nvPr/>
        </p:nvSpPr>
        <p:spPr>
          <a:xfrm>
            <a:off x="1788803" y="5477772"/>
            <a:ext cx="5500225" cy="1015663"/>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Samuel Denmeade, MD</a:t>
            </a:r>
          </a:p>
          <a:p>
            <a:pPr algn="ctr"/>
            <a:r>
              <a:rPr lang="en-US" sz="2000" b="1" dirty="0">
                <a:latin typeface="Calibri" panose="020F0502020204030204" pitchFamily="34" charset="0"/>
                <a:cs typeface="Calibri" panose="020F0502020204030204" pitchFamily="34" charset="0"/>
              </a:rPr>
              <a:t>Professor of Oncology, Urology and Pharmacology</a:t>
            </a:r>
          </a:p>
          <a:p>
            <a:pPr algn="ctr"/>
            <a:r>
              <a:rPr lang="en-US" sz="2000" b="1" dirty="0">
                <a:latin typeface="Calibri" panose="020F0502020204030204" pitchFamily="34" charset="0"/>
                <a:cs typeface="Calibri" panose="020F0502020204030204" pitchFamily="34" charset="0"/>
              </a:rPr>
              <a:t>The Johns Hopkins University School of Medicine</a:t>
            </a:r>
          </a:p>
        </p:txBody>
      </p:sp>
    </p:spTree>
    <p:extLst>
      <p:ext uri="{BB962C8B-B14F-4D97-AF65-F5344CB8AC3E}">
        <p14:creationId xmlns:p14="http://schemas.microsoft.com/office/powerpoint/2010/main" val="15658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60386" y="78171"/>
            <a:ext cx="8988724" cy="1103313"/>
          </a:xfrm>
        </p:spPr>
        <p:txBody>
          <a:bodyPr/>
          <a:lstStyle/>
          <a:p>
            <a:pPr algn="ctr"/>
            <a:r>
              <a:rPr lang="en-US" sz="2800" dirty="0"/>
              <a:t>FRAX Calculation Tool</a:t>
            </a:r>
          </a:p>
        </p:txBody>
      </p:sp>
      <p:sp>
        <p:nvSpPr>
          <p:cNvPr id="5" name="TextBox 4"/>
          <p:cNvSpPr txBox="1"/>
          <p:nvPr/>
        </p:nvSpPr>
        <p:spPr>
          <a:xfrm>
            <a:off x="140390" y="5349765"/>
            <a:ext cx="8131251" cy="1200329"/>
          </a:xfrm>
          <a:prstGeom prst="rect">
            <a:avLst/>
          </a:prstGeom>
          <a:noFill/>
        </p:spPr>
        <p:txBody>
          <a:bodyPr wrap="square" rtlCol="0">
            <a:spAutoFit/>
          </a:bodyPr>
          <a:lstStyle/>
          <a:p>
            <a:r>
              <a:rPr lang="en-US" b="1" dirty="0"/>
              <a:t>Consider Therapy if:</a:t>
            </a:r>
          </a:p>
          <a:p>
            <a:pPr marL="285750" indent="-285750">
              <a:buFont typeface="Arial" panose="020B0604020202020204" pitchFamily="34" charset="0"/>
              <a:buChar char="•"/>
            </a:pPr>
            <a:r>
              <a:rPr lang="en-US" b="1" dirty="0"/>
              <a:t>T-score ≤-2.5 femoral neck</a:t>
            </a:r>
          </a:p>
          <a:p>
            <a:pPr marL="285750" indent="-285750">
              <a:buFont typeface="Arial" panose="020B0604020202020204" pitchFamily="34" charset="0"/>
              <a:buChar char="•"/>
            </a:pPr>
            <a:r>
              <a:rPr lang="en-US" b="1" dirty="0"/>
              <a:t>10 year hip fracture probability ≥ 3%</a:t>
            </a:r>
          </a:p>
          <a:p>
            <a:pPr marL="285750" indent="-285750">
              <a:buFont typeface="Arial" panose="020B0604020202020204" pitchFamily="34" charset="0"/>
              <a:buChar char="•"/>
            </a:pPr>
            <a:r>
              <a:rPr lang="en-US" b="1" dirty="0"/>
              <a:t>10 year probability of major osteoporosis fracture ≥ 20%  </a:t>
            </a:r>
          </a:p>
        </p:txBody>
      </p:sp>
      <p:pic>
        <p:nvPicPr>
          <p:cNvPr id="6" name="Picture 5">
            <a:extLst>
              <a:ext uri="{FF2B5EF4-FFF2-40B4-BE49-F238E27FC236}">
                <a16:creationId xmlns:a16="http://schemas.microsoft.com/office/drawing/2014/main" id="{B48AE1F2-20A1-4BCF-A0F8-655113B7B889}"/>
              </a:ext>
            </a:extLst>
          </p:cNvPr>
          <p:cNvPicPr>
            <a:picLocks noChangeAspect="1"/>
          </p:cNvPicPr>
          <p:nvPr/>
        </p:nvPicPr>
        <p:blipFill>
          <a:blip r:embed="rId2"/>
          <a:stretch>
            <a:fillRect/>
          </a:stretch>
        </p:blipFill>
        <p:spPr>
          <a:xfrm>
            <a:off x="1365031" y="1026473"/>
            <a:ext cx="6081429" cy="4323292"/>
          </a:xfrm>
          <a:prstGeom prst="rect">
            <a:avLst/>
          </a:prstGeom>
        </p:spPr>
      </p:pic>
    </p:spTree>
    <p:extLst>
      <p:ext uri="{BB962C8B-B14F-4D97-AF65-F5344CB8AC3E}">
        <p14:creationId xmlns:p14="http://schemas.microsoft.com/office/powerpoint/2010/main" val="670012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7106" name="Rectangle 2"/>
          <p:cNvSpPr>
            <a:spLocks noGrp="1" noChangeArrowheads="1"/>
          </p:cNvSpPr>
          <p:nvPr>
            <p:ph type="title"/>
          </p:nvPr>
        </p:nvSpPr>
        <p:spPr>
          <a:xfrm>
            <a:off x="138112" y="0"/>
            <a:ext cx="9005888" cy="1262063"/>
          </a:xfrm>
        </p:spPr>
        <p:txBody>
          <a:bodyPr/>
          <a:lstStyle/>
          <a:p>
            <a:pPr algn="ctr" eaLnBrk="1" hangingPunct="1"/>
            <a:r>
              <a:rPr lang="en-US" altLang="en-US" sz="2800" dirty="0"/>
              <a:t>National Osteoporosis Foundation Fracture Prevention Guidelines for Men</a:t>
            </a:r>
            <a:endParaRPr lang="en-US" sz="2800" dirty="0"/>
          </a:p>
        </p:txBody>
      </p:sp>
      <p:sp>
        <p:nvSpPr>
          <p:cNvPr id="47107" name="Content Placeholder 4"/>
          <p:cNvSpPr>
            <a:spLocks noGrp="1"/>
          </p:cNvSpPr>
          <p:nvPr>
            <p:ph idx="1"/>
          </p:nvPr>
        </p:nvSpPr>
        <p:spPr/>
        <p:txBody>
          <a:bodyPr/>
          <a:lstStyle/>
          <a:p>
            <a:pPr marL="344488" indent="-344488" eaLnBrk="1" hangingPunct="1"/>
            <a:r>
              <a:rPr lang="en-US" dirty="0"/>
              <a:t>Consider FDA-approved medical therapies based </a:t>
            </a:r>
            <a:br>
              <a:rPr lang="en-US" dirty="0"/>
            </a:br>
            <a:r>
              <a:rPr lang="en-US" dirty="0"/>
              <a:t>on the following</a:t>
            </a:r>
          </a:p>
          <a:p>
            <a:pPr marL="744538" lvl="1" indent="-344488" eaLnBrk="1" hangingPunct="1"/>
            <a:r>
              <a:rPr lang="en-US" dirty="0"/>
              <a:t>A vertebral or hip fracture</a:t>
            </a:r>
          </a:p>
          <a:p>
            <a:pPr marL="744538" lvl="1" indent="-344488" eaLnBrk="1" hangingPunct="1"/>
            <a:r>
              <a:rPr lang="en-US" dirty="0"/>
              <a:t>Femoral neck or spine T-score ≤ -2.5</a:t>
            </a:r>
          </a:p>
          <a:p>
            <a:pPr marL="744538" lvl="1" indent="-344488" eaLnBrk="1" hangingPunct="1"/>
            <a:r>
              <a:rPr lang="en-US" dirty="0"/>
              <a:t>FRAX 10-yr probability of a hip fracture ≥ 3% or 10-yr probability of any major fracture ≥ 20%</a:t>
            </a:r>
          </a:p>
          <a:p>
            <a:pPr marL="1144588" lvl="2" indent="-344488" eaLnBrk="1" hangingPunct="1"/>
            <a:r>
              <a:rPr lang="en-US" sz="2800" dirty="0">
                <a:solidFill>
                  <a:srgbClr val="CDCDCF"/>
                </a:solidFill>
              </a:rPr>
              <a:t>http://www.shef.ac.uk/FRAX</a:t>
            </a:r>
            <a:endParaRPr lang="en-US" sz="2800" dirty="0"/>
          </a:p>
        </p:txBody>
      </p:sp>
      <p:sp>
        <p:nvSpPr>
          <p:cNvPr id="1617923" name="Rectangle 3"/>
          <p:cNvSpPr>
            <a:spLocks noChangeArrowheads="1"/>
          </p:cNvSpPr>
          <p:nvPr/>
        </p:nvSpPr>
        <p:spPr bwMode="auto">
          <a:xfrm>
            <a:off x="541338" y="749300"/>
            <a:ext cx="6908800" cy="512763"/>
          </a:xfrm>
          <a:prstGeom prst="rect">
            <a:avLst/>
          </a:prstGeom>
          <a:noFill/>
          <a:ln w="9525">
            <a:noFill/>
            <a:miter lim="800000"/>
            <a:headEnd/>
            <a:tailEnd/>
          </a:ln>
          <a:effectLst/>
        </p:spPr>
        <p:txBody>
          <a:bodyPr anchor="b" anchorCtr="1"/>
          <a:lstStyle/>
          <a:p>
            <a:pPr eaLnBrk="0" hangingPunct="0">
              <a:defRPr/>
            </a:pPr>
            <a:endParaRPr lang="en-US" sz="3000" dirty="0">
              <a:solidFill>
                <a:srgbClr val="000000"/>
              </a:solidFill>
              <a:effectLst>
                <a:outerShdw blurRad="38100" dist="38100" dir="2700000" algn="tl">
                  <a:srgbClr val="C0C0C0"/>
                </a:outerShdw>
              </a:effectLst>
              <a:latin typeface="Tahoma" pitchFamily="34" charset="0"/>
            </a:endParaRPr>
          </a:p>
        </p:txBody>
      </p:sp>
      <p:sp>
        <p:nvSpPr>
          <p:cNvPr id="47109" name="TextBox 1"/>
          <p:cNvSpPr txBox="1">
            <a:spLocks noChangeArrowheads="1"/>
          </p:cNvSpPr>
          <p:nvPr/>
        </p:nvSpPr>
        <p:spPr bwMode="auto">
          <a:xfrm>
            <a:off x="284163" y="6132513"/>
            <a:ext cx="7981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CDCDCF"/>
                </a:solidFill>
              </a:rPr>
              <a:t>National Osteoporosis Foundation. Clinician’s Guide to Prevention and Treatment of Osteoporosis.</a:t>
            </a:r>
          </a:p>
          <a:p>
            <a:pPr eaLnBrk="1" hangingPunct="1"/>
            <a:r>
              <a:rPr lang="en-US" sz="1400">
                <a:solidFill>
                  <a:srgbClr val="CDCDCF"/>
                </a:solidFill>
              </a:rPr>
              <a:t>Washington, DC: National Osteoporosis Foundation; 2010.</a:t>
            </a:r>
          </a:p>
        </p:txBody>
      </p:sp>
    </p:spTree>
    <p:extLst>
      <p:ext uri="{BB962C8B-B14F-4D97-AF65-F5344CB8AC3E}">
        <p14:creationId xmlns:p14="http://schemas.microsoft.com/office/powerpoint/2010/main" val="42348520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678" t="10630" r="2336" b="3150"/>
          <a:stretch/>
        </p:blipFill>
        <p:spPr>
          <a:xfrm>
            <a:off x="595957" y="1339481"/>
            <a:ext cx="7996136" cy="3939702"/>
          </a:xfrm>
          <a:prstGeom prst="rect">
            <a:avLst/>
          </a:prstGeom>
        </p:spPr>
      </p:pic>
      <p:sp useBgFill="1">
        <p:nvSpPr>
          <p:cNvPr id="2" name="Title 1"/>
          <p:cNvSpPr>
            <a:spLocks noGrp="1"/>
          </p:cNvSpPr>
          <p:nvPr>
            <p:ph type="title"/>
          </p:nvPr>
        </p:nvSpPr>
        <p:spPr>
          <a:xfrm>
            <a:off x="67551" y="79398"/>
            <a:ext cx="9053242" cy="1103313"/>
          </a:xfrm>
        </p:spPr>
        <p:txBody>
          <a:bodyPr/>
          <a:lstStyle/>
          <a:p>
            <a:pPr algn="ctr"/>
            <a:r>
              <a:rPr lang="en-US" dirty="0"/>
              <a:t>Overview: Bone-Targeted Agents</a:t>
            </a:r>
          </a:p>
        </p:txBody>
      </p:sp>
      <p:pic>
        <p:nvPicPr>
          <p:cNvPr id="90" name="Picture 89"/>
          <p:cNvPicPr>
            <a:picLocks noChangeAspect="1"/>
          </p:cNvPicPr>
          <p:nvPr/>
        </p:nvPicPr>
        <p:blipFill rotWithShape="1">
          <a:blip r:embed="rId3"/>
          <a:srcRect l="71866" t="62864" r="20475" b="25808"/>
          <a:stretch/>
        </p:blipFill>
        <p:spPr>
          <a:xfrm>
            <a:off x="5503185" y="3718400"/>
            <a:ext cx="638355" cy="517586"/>
          </a:xfrm>
          <a:prstGeom prst="rect">
            <a:avLst/>
          </a:prstGeom>
        </p:spPr>
      </p:pic>
      <p:pic>
        <p:nvPicPr>
          <p:cNvPr id="91" name="Picture 90"/>
          <p:cNvPicPr>
            <a:picLocks noChangeAspect="1"/>
          </p:cNvPicPr>
          <p:nvPr/>
        </p:nvPicPr>
        <p:blipFill rotWithShape="1">
          <a:blip r:embed="rId3"/>
          <a:srcRect l="71866" t="62864" r="20475" b="25808"/>
          <a:stretch/>
        </p:blipFill>
        <p:spPr>
          <a:xfrm>
            <a:off x="5907722" y="3718400"/>
            <a:ext cx="638355" cy="517586"/>
          </a:xfrm>
          <a:prstGeom prst="rect">
            <a:avLst/>
          </a:prstGeom>
        </p:spPr>
      </p:pic>
      <p:pic>
        <p:nvPicPr>
          <p:cNvPr id="104" name="Picture 103"/>
          <p:cNvPicPr>
            <a:picLocks noChangeAspect="1"/>
          </p:cNvPicPr>
          <p:nvPr/>
        </p:nvPicPr>
        <p:blipFill rotWithShape="1">
          <a:blip r:embed="rId4"/>
          <a:srcRect b="12243"/>
          <a:stretch/>
        </p:blipFill>
        <p:spPr>
          <a:xfrm>
            <a:off x="5510571" y="4179465"/>
            <a:ext cx="1104900" cy="108999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449435" y="3695541"/>
            <a:ext cx="1425531" cy="1239739"/>
          </a:xfrm>
          <a:prstGeom prst="rect">
            <a:avLst/>
          </a:prstGeom>
        </p:spPr>
      </p:pic>
      <p:grpSp>
        <p:nvGrpSpPr>
          <p:cNvPr id="96" name="Group 95"/>
          <p:cNvGrpSpPr/>
          <p:nvPr/>
        </p:nvGrpSpPr>
        <p:grpSpPr>
          <a:xfrm>
            <a:off x="5680337" y="4118355"/>
            <a:ext cx="972865" cy="617175"/>
            <a:chOff x="5852865" y="5162151"/>
            <a:chExt cx="972865" cy="617175"/>
          </a:xfrm>
        </p:grpSpPr>
        <p:grpSp>
          <p:nvGrpSpPr>
            <p:cNvPr id="57" name="Group 56"/>
            <p:cNvGrpSpPr/>
            <p:nvPr/>
          </p:nvGrpSpPr>
          <p:grpSpPr>
            <a:xfrm>
              <a:off x="5852865" y="5359206"/>
              <a:ext cx="500324" cy="420120"/>
              <a:chOff x="4203757" y="2912810"/>
              <a:chExt cx="583890" cy="580888"/>
            </a:xfrm>
          </p:grpSpPr>
          <p:grpSp>
            <p:nvGrpSpPr>
              <p:cNvPr id="58" name="Group 57"/>
              <p:cNvGrpSpPr/>
              <p:nvPr/>
            </p:nvGrpSpPr>
            <p:grpSpPr>
              <a:xfrm>
                <a:off x="4270075" y="2943045"/>
                <a:ext cx="483146" cy="550653"/>
                <a:chOff x="2838090" y="2943045"/>
                <a:chExt cx="1915131" cy="1637581"/>
              </a:xfrm>
            </p:grpSpPr>
            <p:sp>
              <p:nvSpPr>
                <p:cNvPr id="61" name="Oval 60"/>
                <p:cNvSpPr/>
                <p:nvPr/>
              </p:nvSpPr>
              <p:spPr bwMode="auto">
                <a:xfrm>
                  <a:off x="3191773" y="3286664"/>
                  <a:ext cx="1242204" cy="129396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62" name="Oval 61"/>
                <p:cNvSpPr/>
                <p:nvPr/>
              </p:nvSpPr>
              <p:spPr bwMode="auto">
                <a:xfrm>
                  <a:off x="4114732" y="2943045"/>
                  <a:ext cx="638489" cy="6872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63" name="Oval 62"/>
                <p:cNvSpPr/>
                <p:nvPr/>
              </p:nvSpPr>
              <p:spPr bwMode="auto">
                <a:xfrm>
                  <a:off x="2838090" y="2943045"/>
                  <a:ext cx="638489" cy="6872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64" name="Oval 63"/>
                <p:cNvSpPr/>
                <p:nvPr/>
              </p:nvSpPr>
              <p:spPr bwMode="auto">
                <a:xfrm>
                  <a:off x="3298199" y="3362864"/>
                  <a:ext cx="994914" cy="1141562"/>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65" name="Oval 64"/>
                <p:cNvSpPr/>
                <p:nvPr/>
              </p:nvSpPr>
              <p:spPr bwMode="auto">
                <a:xfrm>
                  <a:off x="3580000" y="3887605"/>
                  <a:ext cx="465750" cy="29976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grpSp>
          <p:sp>
            <p:nvSpPr>
              <p:cNvPr id="59" name="TextBox 58"/>
              <p:cNvSpPr txBox="1"/>
              <p:nvPr/>
            </p:nvSpPr>
            <p:spPr>
              <a:xfrm>
                <a:off x="4203757" y="2912810"/>
                <a:ext cx="260008" cy="215444"/>
              </a:xfrm>
              <a:prstGeom prst="rect">
                <a:avLst/>
              </a:prstGeom>
              <a:noFill/>
            </p:spPr>
            <p:txBody>
              <a:bodyPr wrap="none" rtlCol="0">
                <a:spAutoFit/>
              </a:bodyPr>
              <a:lstStyle/>
              <a:p>
                <a:r>
                  <a:rPr lang="en-US" sz="800" b="1" dirty="0"/>
                  <a:t>P</a:t>
                </a:r>
              </a:p>
            </p:txBody>
          </p:sp>
          <p:sp>
            <p:nvSpPr>
              <p:cNvPr id="60" name="TextBox 59"/>
              <p:cNvSpPr txBox="1"/>
              <p:nvPr/>
            </p:nvSpPr>
            <p:spPr>
              <a:xfrm>
                <a:off x="4527639" y="2921436"/>
                <a:ext cx="260008" cy="215444"/>
              </a:xfrm>
              <a:prstGeom prst="rect">
                <a:avLst/>
              </a:prstGeom>
              <a:noFill/>
            </p:spPr>
            <p:txBody>
              <a:bodyPr wrap="none" rtlCol="0">
                <a:spAutoFit/>
              </a:bodyPr>
              <a:lstStyle/>
              <a:p>
                <a:r>
                  <a:rPr lang="en-US" sz="800" b="1" dirty="0"/>
                  <a:t>P</a:t>
                </a:r>
              </a:p>
            </p:txBody>
          </p:sp>
        </p:grpSp>
        <p:grpSp>
          <p:nvGrpSpPr>
            <p:cNvPr id="48" name="Group 47"/>
            <p:cNvGrpSpPr/>
            <p:nvPr/>
          </p:nvGrpSpPr>
          <p:grpSpPr>
            <a:xfrm>
              <a:off x="6325406" y="5162151"/>
              <a:ext cx="500324" cy="420120"/>
              <a:chOff x="4203757" y="2912810"/>
              <a:chExt cx="583890" cy="580888"/>
            </a:xfrm>
          </p:grpSpPr>
          <p:grpSp>
            <p:nvGrpSpPr>
              <p:cNvPr id="49" name="Group 48"/>
              <p:cNvGrpSpPr/>
              <p:nvPr/>
            </p:nvGrpSpPr>
            <p:grpSpPr>
              <a:xfrm>
                <a:off x="4270075" y="2943045"/>
                <a:ext cx="483146" cy="550653"/>
                <a:chOff x="2838090" y="2943045"/>
                <a:chExt cx="1915131" cy="1637581"/>
              </a:xfrm>
            </p:grpSpPr>
            <p:sp>
              <p:nvSpPr>
                <p:cNvPr id="52" name="Oval 51"/>
                <p:cNvSpPr/>
                <p:nvPr/>
              </p:nvSpPr>
              <p:spPr bwMode="auto">
                <a:xfrm>
                  <a:off x="3191773" y="3286664"/>
                  <a:ext cx="1242204" cy="129396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53" name="Oval 52"/>
                <p:cNvSpPr/>
                <p:nvPr/>
              </p:nvSpPr>
              <p:spPr bwMode="auto">
                <a:xfrm>
                  <a:off x="4114732" y="2943045"/>
                  <a:ext cx="638489" cy="6872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54" name="Oval 53"/>
                <p:cNvSpPr/>
                <p:nvPr/>
              </p:nvSpPr>
              <p:spPr bwMode="auto">
                <a:xfrm>
                  <a:off x="2838090" y="2943045"/>
                  <a:ext cx="638489" cy="6872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55" name="Oval 54"/>
                <p:cNvSpPr/>
                <p:nvPr/>
              </p:nvSpPr>
              <p:spPr bwMode="auto">
                <a:xfrm>
                  <a:off x="3298199" y="3362864"/>
                  <a:ext cx="994914" cy="1141562"/>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56" name="Oval 55"/>
                <p:cNvSpPr/>
                <p:nvPr/>
              </p:nvSpPr>
              <p:spPr bwMode="auto">
                <a:xfrm>
                  <a:off x="3580000" y="3887605"/>
                  <a:ext cx="465750" cy="29976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grpSp>
          <p:sp>
            <p:nvSpPr>
              <p:cNvPr id="50" name="TextBox 49"/>
              <p:cNvSpPr txBox="1"/>
              <p:nvPr/>
            </p:nvSpPr>
            <p:spPr>
              <a:xfrm>
                <a:off x="4203757" y="2912810"/>
                <a:ext cx="260008" cy="215444"/>
              </a:xfrm>
              <a:prstGeom prst="rect">
                <a:avLst/>
              </a:prstGeom>
              <a:noFill/>
            </p:spPr>
            <p:txBody>
              <a:bodyPr wrap="none" rtlCol="0">
                <a:spAutoFit/>
              </a:bodyPr>
              <a:lstStyle/>
              <a:p>
                <a:r>
                  <a:rPr lang="en-US" sz="800" b="1" dirty="0"/>
                  <a:t>P</a:t>
                </a:r>
              </a:p>
            </p:txBody>
          </p:sp>
          <p:sp>
            <p:nvSpPr>
              <p:cNvPr id="51" name="TextBox 50"/>
              <p:cNvSpPr txBox="1"/>
              <p:nvPr/>
            </p:nvSpPr>
            <p:spPr>
              <a:xfrm>
                <a:off x="4527639" y="2921436"/>
                <a:ext cx="260008" cy="215444"/>
              </a:xfrm>
              <a:prstGeom prst="rect">
                <a:avLst/>
              </a:prstGeom>
              <a:noFill/>
            </p:spPr>
            <p:txBody>
              <a:bodyPr wrap="none" rtlCol="0">
                <a:spAutoFit/>
              </a:bodyPr>
              <a:lstStyle/>
              <a:p>
                <a:r>
                  <a:rPr lang="en-US" sz="800" b="1" dirty="0"/>
                  <a:t>P</a:t>
                </a:r>
              </a:p>
            </p:txBody>
          </p:sp>
        </p:grpSp>
      </p:grpSp>
      <p:grpSp>
        <p:nvGrpSpPr>
          <p:cNvPr id="95" name="Group 94"/>
          <p:cNvGrpSpPr/>
          <p:nvPr/>
        </p:nvGrpSpPr>
        <p:grpSpPr>
          <a:xfrm>
            <a:off x="1264334" y="4490473"/>
            <a:ext cx="6776015" cy="830997"/>
            <a:chOff x="1436862" y="5534269"/>
            <a:chExt cx="6776015" cy="830997"/>
          </a:xfrm>
        </p:grpSpPr>
        <p:grpSp>
          <p:nvGrpSpPr>
            <p:cNvPr id="30" name="Group 29"/>
            <p:cNvGrpSpPr/>
            <p:nvPr/>
          </p:nvGrpSpPr>
          <p:grpSpPr>
            <a:xfrm>
              <a:off x="4460889" y="5871860"/>
              <a:ext cx="500324" cy="420120"/>
              <a:chOff x="4203757" y="2912810"/>
              <a:chExt cx="583890" cy="580888"/>
            </a:xfrm>
          </p:grpSpPr>
          <p:grpSp>
            <p:nvGrpSpPr>
              <p:cNvPr id="31" name="Group 30"/>
              <p:cNvGrpSpPr/>
              <p:nvPr/>
            </p:nvGrpSpPr>
            <p:grpSpPr>
              <a:xfrm>
                <a:off x="4270075" y="2943045"/>
                <a:ext cx="483146" cy="550653"/>
                <a:chOff x="2838090" y="2943045"/>
                <a:chExt cx="1915131" cy="1637581"/>
              </a:xfrm>
            </p:grpSpPr>
            <p:sp>
              <p:nvSpPr>
                <p:cNvPr id="34" name="Oval 33"/>
                <p:cNvSpPr/>
                <p:nvPr/>
              </p:nvSpPr>
              <p:spPr bwMode="auto">
                <a:xfrm>
                  <a:off x="3191773" y="3286664"/>
                  <a:ext cx="1242204" cy="129396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35" name="Oval 34"/>
                <p:cNvSpPr/>
                <p:nvPr/>
              </p:nvSpPr>
              <p:spPr bwMode="auto">
                <a:xfrm>
                  <a:off x="4114732" y="2943045"/>
                  <a:ext cx="638489" cy="6872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36" name="Oval 35"/>
                <p:cNvSpPr/>
                <p:nvPr/>
              </p:nvSpPr>
              <p:spPr bwMode="auto">
                <a:xfrm>
                  <a:off x="2838090" y="2943045"/>
                  <a:ext cx="638489" cy="6872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37" name="Oval 36"/>
                <p:cNvSpPr/>
                <p:nvPr/>
              </p:nvSpPr>
              <p:spPr bwMode="auto">
                <a:xfrm>
                  <a:off x="3298199" y="3362864"/>
                  <a:ext cx="994914" cy="1141562"/>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38" name="Oval 37"/>
                <p:cNvSpPr/>
                <p:nvPr/>
              </p:nvSpPr>
              <p:spPr bwMode="auto">
                <a:xfrm>
                  <a:off x="3580000" y="3887605"/>
                  <a:ext cx="465750" cy="29976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grpSp>
          <p:sp>
            <p:nvSpPr>
              <p:cNvPr id="32" name="TextBox 31"/>
              <p:cNvSpPr txBox="1"/>
              <p:nvPr/>
            </p:nvSpPr>
            <p:spPr>
              <a:xfrm>
                <a:off x="4203757" y="2912810"/>
                <a:ext cx="260008" cy="215444"/>
              </a:xfrm>
              <a:prstGeom prst="rect">
                <a:avLst/>
              </a:prstGeom>
              <a:noFill/>
            </p:spPr>
            <p:txBody>
              <a:bodyPr wrap="none" rtlCol="0">
                <a:spAutoFit/>
              </a:bodyPr>
              <a:lstStyle/>
              <a:p>
                <a:r>
                  <a:rPr lang="en-US" sz="800" b="1" dirty="0"/>
                  <a:t>P</a:t>
                </a:r>
              </a:p>
            </p:txBody>
          </p:sp>
          <p:sp>
            <p:nvSpPr>
              <p:cNvPr id="33" name="TextBox 32"/>
              <p:cNvSpPr txBox="1"/>
              <p:nvPr/>
            </p:nvSpPr>
            <p:spPr>
              <a:xfrm>
                <a:off x="4527639" y="2921436"/>
                <a:ext cx="260008" cy="215444"/>
              </a:xfrm>
              <a:prstGeom prst="rect">
                <a:avLst/>
              </a:prstGeom>
              <a:noFill/>
            </p:spPr>
            <p:txBody>
              <a:bodyPr wrap="none" rtlCol="0">
                <a:spAutoFit/>
              </a:bodyPr>
              <a:lstStyle/>
              <a:p>
                <a:r>
                  <a:rPr lang="en-US" sz="800" b="1" dirty="0"/>
                  <a:t>P</a:t>
                </a:r>
              </a:p>
            </p:txBody>
          </p:sp>
        </p:grpSp>
        <p:grpSp>
          <p:nvGrpSpPr>
            <p:cNvPr id="39" name="Group 38"/>
            <p:cNvGrpSpPr/>
            <p:nvPr/>
          </p:nvGrpSpPr>
          <p:grpSpPr>
            <a:xfrm>
              <a:off x="3603163" y="5782289"/>
              <a:ext cx="500324" cy="420120"/>
              <a:chOff x="4203757" y="2912810"/>
              <a:chExt cx="583890" cy="580888"/>
            </a:xfrm>
          </p:grpSpPr>
          <p:grpSp>
            <p:nvGrpSpPr>
              <p:cNvPr id="40" name="Group 39"/>
              <p:cNvGrpSpPr/>
              <p:nvPr/>
            </p:nvGrpSpPr>
            <p:grpSpPr>
              <a:xfrm>
                <a:off x="4270075" y="2943045"/>
                <a:ext cx="483146" cy="550653"/>
                <a:chOff x="2838090" y="2943045"/>
                <a:chExt cx="1915131" cy="1637581"/>
              </a:xfrm>
            </p:grpSpPr>
            <p:sp>
              <p:nvSpPr>
                <p:cNvPr id="43" name="Oval 42"/>
                <p:cNvSpPr/>
                <p:nvPr/>
              </p:nvSpPr>
              <p:spPr bwMode="auto">
                <a:xfrm>
                  <a:off x="3191773" y="3286664"/>
                  <a:ext cx="1242204" cy="129396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44" name="Oval 43"/>
                <p:cNvSpPr/>
                <p:nvPr/>
              </p:nvSpPr>
              <p:spPr bwMode="auto">
                <a:xfrm>
                  <a:off x="4114732" y="2943045"/>
                  <a:ext cx="638489" cy="6872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45" name="Oval 44"/>
                <p:cNvSpPr/>
                <p:nvPr/>
              </p:nvSpPr>
              <p:spPr bwMode="auto">
                <a:xfrm>
                  <a:off x="2838090" y="2943045"/>
                  <a:ext cx="638489" cy="6872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46" name="Oval 45"/>
                <p:cNvSpPr/>
                <p:nvPr/>
              </p:nvSpPr>
              <p:spPr bwMode="auto">
                <a:xfrm>
                  <a:off x="3298199" y="3362864"/>
                  <a:ext cx="994914" cy="1141562"/>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47" name="Oval 46"/>
                <p:cNvSpPr/>
                <p:nvPr/>
              </p:nvSpPr>
              <p:spPr bwMode="auto">
                <a:xfrm>
                  <a:off x="3580000" y="3887605"/>
                  <a:ext cx="465750" cy="29976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grpSp>
          <p:sp>
            <p:nvSpPr>
              <p:cNvPr id="41" name="TextBox 40"/>
              <p:cNvSpPr txBox="1"/>
              <p:nvPr/>
            </p:nvSpPr>
            <p:spPr>
              <a:xfrm>
                <a:off x="4203757" y="2912810"/>
                <a:ext cx="260008" cy="215444"/>
              </a:xfrm>
              <a:prstGeom prst="rect">
                <a:avLst/>
              </a:prstGeom>
              <a:noFill/>
            </p:spPr>
            <p:txBody>
              <a:bodyPr wrap="none" rtlCol="0">
                <a:spAutoFit/>
              </a:bodyPr>
              <a:lstStyle/>
              <a:p>
                <a:r>
                  <a:rPr lang="en-US" sz="800" b="1" dirty="0"/>
                  <a:t>P</a:t>
                </a:r>
              </a:p>
            </p:txBody>
          </p:sp>
          <p:sp>
            <p:nvSpPr>
              <p:cNvPr id="42" name="TextBox 41"/>
              <p:cNvSpPr txBox="1"/>
              <p:nvPr/>
            </p:nvSpPr>
            <p:spPr>
              <a:xfrm>
                <a:off x="4527639" y="2921436"/>
                <a:ext cx="260008" cy="215444"/>
              </a:xfrm>
              <a:prstGeom prst="rect">
                <a:avLst/>
              </a:prstGeom>
              <a:noFill/>
            </p:spPr>
            <p:txBody>
              <a:bodyPr wrap="none" rtlCol="0">
                <a:spAutoFit/>
              </a:bodyPr>
              <a:lstStyle/>
              <a:p>
                <a:r>
                  <a:rPr lang="en-US" sz="800" b="1" dirty="0"/>
                  <a:t>P</a:t>
                </a:r>
              </a:p>
            </p:txBody>
          </p:sp>
        </p:grpSp>
        <p:grpSp>
          <p:nvGrpSpPr>
            <p:cNvPr id="66" name="Group 65"/>
            <p:cNvGrpSpPr/>
            <p:nvPr/>
          </p:nvGrpSpPr>
          <p:grpSpPr>
            <a:xfrm>
              <a:off x="6830723" y="5928119"/>
              <a:ext cx="500324" cy="420120"/>
              <a:chOff x="4203757" y="2912810"/>
              <a:chExt cx="583890" cy="580888"/>
            </a:xfrm>
          </p:grpSpPr>
          <p:grpSp>
            <p:nvGrpSpPr>
              <p:cNvPr id="67" name="Group 66"/>
              <p:cNvGrpSpPr/>
              <p:nvPr/>
            </p:nvGrpSpPr>
            <p:grpSpPr>
              <a:xfrm>
                <a:off x="4270075" y="2943045"/>
                <a:ext cx="483146" cy="550653"/>
                <a:chOff x="2838090" y="2943045"/>
                <a:chExt cx="1915131" cy="1637581"/>
              </a:xfrm>
            </p:grpSpPr>
            <p:sp>
              <p:nvSpPr>
                <p:cNvPr id="70" name="Oval 69"/>
                <p:cNvSpPr/>
                <p:nvPr/>
              </p:nvSpPr>
              <p:spPr bwMode="auto">
                <a:xfrm>
                  <a:off x="3191773" y="3286664"/>
                  <a:ext cx="1242204" cy="129396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71" name="Oval 70"/>
                <p:cNvSpPr/>
                <p:nvPr/>
              </p:nvSpPr>
              <p:spPr bwMode="auto">
                <a:xfrm>
                  <a:off x="4114732" y="2943045"/>
                  <a:ext cx="638489" cy="6872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72" name="Oval 71"/>
                <p:cNvSpPr/>
                <p:nvPr/>
              </p:nvSpPr>
              <p:spPr bwMode="auto">
                <a:xfrm>
                  <a:off x="2838090" y="2943045"/>
                  <a:ext cx="638489" cy="6872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73" name="Oval 72"/>
                <p:cNvSpPr/>
                <p:nvPr/>
              </p:nvSpPr>
              <p:spPr bwMode="auto">
                <a:xfrm>
                  <a:off x="3298199" y="3362864"/>
                  <a:ext cx="994914" cy="1141562"/>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74" name="Oval 73"/>
                <p:cNvSpPr/>
                <p:nvPr/>
              </p:nvSpPr>
              <p:spPr bwMode="auto">
                <a:xfrm>
                  <a:off x="3580000" y="3887605"/>
                  <a:ext cx="465750" cy="29976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grpSp>
          <p:sp>
            <p:nvSpPr>
              <p:cNvPr id="68" name="TextBox 67"/>
              <p:cNvSpPr txBox="1"/>
              <p:nvPr/>
            </p:nvSpPr>
            <p:spPr>
              <a:xfrm>
                <a:off x="4203757" y="2912810"/>
                <a:ext cx="260008" cy="215444"/>
              </a:xfrm>
              <a:prstGeom prst="rect">
                <a:avLst/>
              </a:prstGeom>
              <a:noFill/>
            </p:spPr>
            <p:txBody>
              <a:bodyPr wrap="none" rtlCol="0">
                <a:spAutoFit/>
              </a:bodyPr>
              <a:lstStyle/>
              <a:p>
                <a:r>
                  <a:rPr lang="en-US" sz="800" b="1" dirty="0"/>
                  <a:t>P</a:t>
                </a:r>
              </a:p>
            </p:txBody>
          </p:sp>
          <p:sp>
            <p:nvSpPr>
              <p:cNvPr id="69" name="TextBox 68"/>
              <p:cNvSpPr txBox="1"/>
              <p:nvPr/>
            </p:nvSpPr>
            <p:spPr>
              <a:xfrm>
                <a:off x="4527639" y="2921436"/>
                <a:ext cx="260008" cy="215444"/>
              </a:xfrm>
              <a:prstGeom prst="rect">
                <a:avLst/>
              </a:prstGeom>
              <a:noFill/>
            </p:spPr>
            <p:txBody>
              <a:bodyPr wrap="none" rtlCol="0">
                <a:spAutoFit/>
              </a:bodyPr>
              <a:lstStyle/>
              <a:p>
                <a:r>
                  <a:rPr lang="en-US" sz="800" b="1" dirty="0"/>
                  <a:t>P</a:t>
                </a:r>
              </a:p>
            </p:txBody>
          </p:sp>
        </p:grpSp>
        <p:grpSp>
          <p:nvGrpSpPr>
            <p:cNvPr id="75" name="Group 74"/>
            <p:cNvGrpSpPr/>
            <p:nvPr/>
          </p:nvGrpSpPr>
          <p:grpSpPr>
            <a:xfrm>
              <a:off x="7712553" y="5769016"/>
              <a:ext cx="500324" cy="420120"/>
              <a:chOff x="4203757" y="2912810"/>
              <a:chExt cx="583890" cy="580888"/>
            </a:xfrm>
          </p:grpSpPr>
          <p:grpSp>
            <p:nvGrpSpPr>
              <p:cNvPr id="76" name="Group 75"/>
              <p:cNvGrpSpPr/>
              <p:nvPr/>
            </p:nvGrpSpPr>
            <p:grpSpPr>
              <a:xfrm>
                <a:off x="4270075" y="2943045"/>
                <a:ext cx="483146" cy="550653"/>
                <a:chOff x="2838090" y="2943045"/>
                <a:chExt cx="1915131" cy="1637581"/>
              </a:xfrm>
            </p:grpSpPr>
            <p:sp>
              <p:nvSpPr>
                <p:cNvPr id="79" name="Oval 78"/>
                <p:cNvSpPr/>
                <p:nvPr/>
              </p:nvSpPr>
              <p:spPr bwMode="auto">
                <a:xfrm>
                  <a:off x="3191773" y="3286664"/>
                  <a:ext cx="1242204" cy="129396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80" name="Oval 79"/>
                <p:cNvSpPr/>
                <p:nvPr/>
              </p:nvSpPr>
              <p:spPr bwMode="auto">
                <a:xfrm>
                  <a:off x="4114732" y="2943045"/>
                  <a:ext cx="638489" cy="6872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81" name="Oval 80"/>
                <p:cNvSpPr/>
                <p:nvPr/>
              </p:nvSpPr>
              <p:spPr bwMode="auto">
                <a:xfrm>
                  <a:off x="2838090" y="2943045"/>
                  <a:ext cx="638489" cy="6872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82" name="Oval 81"/>
                <p:cNvSpPr/>
                <p:nvPr/>
              </p:nvSpPr>
              <p:spPr bwMode="auto">
                <a:xfrm>
                  <a:off x="3298199" y="3362864"/>
                  <a:ext cx="994914" cy="1141562"/>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83" name="Oval 82"/>
                <p:cNvSpPr/>
                <p:nvPr/>
              </p:nvSpPr>
              <p:spPr bwMode="auto">
                <a:xfrm>
                  <a:off x="3580000" y="3887605"/>
                  <a:ext cx="465750" cy="29976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grpSp>
          <p:sp>
            <p:nvSpPr>
              <p:cNvPr id="77" name="TextBox 76"/>
              <p:cNvSpPr txBox="1"/>
              <p:nvPr/>
            </p:nvSpPr>
            <p:spPr>
              <a:xfrm>
                <a:off x="4203757" y="2912810"/>
                <a:ext cx="260008" cy="215444"/>
              </a:xfrm>
              <a:prstGeom prst="rect">
                <a:avLst/>
              </a:prstGeom>
              <a:noFill/>
            </p:spPr>
            <p:txBody>
              <a:bodyPr wrap="none" rtlCol="0">
                <a:spAutoFit/>
              </a:bodyPr>
              <a:lstStyle/>
              <a:p>
                <a:r>
                  <a:rPr lang="en-US" sz="800" b="1" dirty="0"/>
                  <a:t>P</a:t>
                </a:r>
              </a:p>
            </p:txBody>
          </p:sp>
          <p:sp>
            <p:nvSpPr>
              <p:cNvPr id="78" name="TextBox 77"/>
              <p:cNvSpPr txBox="1"/>
              <p:nvPr/>
            </p:nvSpPr>
            <p:spPr>
              <a:xfrm>
                <a:off x="4527639" y="2921436"/>
                <a:ext cx="260008" cy="215444"/>
              </a:xfrm>
              <a:prstGeom prst="rect">
                <a:avLst/>
              </a:prstGeom>
              <a:noFill/>
            </p:spPr>
            <p:txBody>
              <a:bodyPr wrap="none" rtlCol="0">
                <a:spAutoFit/>
              </a:bodyPr>
              <a:lstStyle/>
              <a:p>
                <a:r>
                  <a:rPr lang="en-US" sz="800" b="1" dirty="0"/>
                  <a:t>P</a:t>
                </a:r>
              </a:p>
            </p:txBody>
          </p:sp>
        </p:grpSp>
        <p:sp>
          <p:nvSpPr>
            <p:cNvPr id="94" name="TextBox 93"/>
            <p:cNvSpPr txBox="1"/>
            <p:nvPr/>
          </p:nvSpPr>
          <p:spPr>
            <a:xfrm>
              <a:off x="1436862" y="5534269"/>
              <a:ext cx="2153154" cy="830997"/>
            </a:xfrm>
            <a:prstGeom prst="rect">
              <a:avLst/>
            </a:prstGeom>
            <a:noFill/>
          </p:spPr>
          <p:txBody>
            <a:bodyPr wrap="none" rtlCol="0">
              <a:spAutoFit/>
            </a:bodyPr>
            <a:lstStyle/>
            <a:p>
              <a:r>
                <a:rPr lang="en-US" sz="1600" b="1" dirty="0">
                  <a:solidFill>
                    <a:schemeClr val="bg1"/>
                  </a:solidFill>
                </a:rPr>
                <a:t>Bisphosphonates</a:t>
              </a:r>
            </a:p>
            <a:p>
              <a:r>
                <a:rPr lang="en-US" sz="1600" b="1" dirty="0">
                  <a:solidFill>
                    <a:schemeClr val="bg1"/>
                  </a:solidFill>
                </a:rPr>
                <a:t>(</a:t>
              </a:r>
              <a:r>
                <a:rPr lang="en-US" sz="1600" b="1" dirty="0" err="1">
                  <a:solidFill>
                    <a:schemeClr val="bg1"/>
                  </a:solidFill>
                </a:rPr>
                <a:t>Zoledronic</a:t>
              </a:r>
              <a:r>
                <a:rPr lang="en-US" sz="1600" b="1" dirty="0">
                  <a:solidFill>
                    <a:schemeClr val="bg1"/>
                  </a:solidFill>
                </a:rPr>
                <a:t> Acid,</a:t>
              </a:r>
            </a:p>
            <a:p>
              <a:r>
                <a:rPr lang="en-US" sz="1600" b="1" baseline="30000" dirty="0">
                  <a:solidFill>
                    <a:schemeClr val="bg1"/>
                  </a:solidFill>
                </a:rPr>
                <a:t>99m</a:t>
              </a:r>
              <a:r>
                <a:rPr lang="en-US" sz="1600" b="1" dirty="0">
                  <a:solidFill>
                    <a:schemeClr val="bg1"/>
                  </a:solidFill>
                </a:rPr>
                <a:t>Technetium)</a:t>
              </a:r>
            </a:p>
          </p:txBody>
        </p:sp>
      </p:grpSp>
      <p:sp>
        <p:nvSpPr>
          <p:cNvPr id="105" name="TextBox 104"/>
          <p:cNvSpPr txBox="1"/>
          <p:nvPr/>
        </p:nvSpPr>
        <p:spPr>
          <a:xfrm>
            <a:off x="595957" y="5788324"/>
            <a:ext cx="4844596" cy="646331"/>
          </a:xfrm>
          <a:prstGeom prst="rect">
            <a:avLst/>
          </a:prstGeom>
          <a:noFill/>
        </p:spPr>
        <p:txBody>
          <a:bodyPr wrap="none" rtlCol="0">
            <a:spAutoFit/>
          </a:bodyPr>
          <a:lstStyle/>
          <a:p>
            <a:r>
              <a:rPr lang="en-US" b="1" dirty="0" err="1"/>
              <a:t>Zoledronic</a:t>
            </a:r>
            <a:r>
              <a:rPr lang="en-US" b="1" dirty="0"/>
              <a:t> acid- FDA Approval 2001</a:t>
            </a:r>
          </a:p>
          <a:p>
            <a:r>
              <a:rPr lang="en-US" b="1" dirty="0" err="1"/>
              <a:t>Denosumab</a:t>
            </a:r>
            <a:r>
              <a:rPr lang="en-US" b="1" dirty="0"/>
              <a:t>- FDA Approval 2011</a:t>
            </a:r>
          </a:p>
        </p:txBody>
      </p:sp>
    </p:spTree>
    <p:extLst>
      <p:ext uri="{BB962C8B-B14F-4D97-AF65-F5344CB8AC3E}">
        <p14:creationId xmlns:p14="http://schemas.microsoft.com/office/powerpoint/2010/main" val="22883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10"/>
                                        </p:tgtEl>
                                        <p:attrNameLst>
                                          <p:attrName>ppt_w</p:attrName>
                                        </p:attrNameLst>
                                      </p:cBhvr>
                                      <p:tavLst>
                                        <p:tav tm="0">
                                          <p:val>
                                            <p:strVal val="ppt_w"/>
                                          </p:val>
                                        </p:tav>
                                        <p:tav tm="100000">
                                          <p:val>
                                            <p:fltVal val="0"/>
                                          </p:val>
                                        </p:tav>
                                      </p:tavLst>
                                    </p:anim>
                                    <p:anim calcmode="lin" valueType="num">
                                      <p:cBhvr>
                                        <p:cTn id="15" dur="1000"/>
                                        <p:tgtEl>
                                          <p:spTgt spid="10"/>
                                        </p:tgtEl>
                                        <p:attrNameLst>
                                          <p:attrName>ppt_h</p:attrName>
                                        </p:attrNameLst>
                                      </p:cBhvr>
                                      <p:tavLst>
                                        <p:tav tm="0">
                                          <p:val>
                                            <p:strVal val="ppt_h"/>
                                          </p:val>
                                        </p:tav>
                                        <p:tav tm="100000">
                                          <p:val>
                                            <p:fltVal val="0"/>
                                          </p:val>
                                        </p:tav>
                                      </p:tavLst>
                                    </p:anim>
                                    <p:anim calcmode="lin" valueType="num">
                                      <p:cBhvr>
                                        <p:cTn id="16" dur="1000"/>
                                        <p:tgtEl>
                                          <p:spTgt spid="10"/>
                                        </p:tgtEl>
                                        <p:attrNameLst>
                                          <p:attrName>style.rotation</p:attrName>
                                        </p:attrNameLst>
                                      </p:cBhvr>
                                      <p:tavLst>
                                        <p:tav tm="0">
                                          <p:val>
                                            <p:fltVal val="0"/>
                                          </p:val>
                                        </p:tav>
                                        <p:tav tm="100000">
                                          <p:val>
                                            <p:fltVal val="90"/>
                                          </p:val>
                                        </p:tav>
                                      </p:tavLst>
                                    </p:anim>
                                    <p:animEffect transition="out" filter="fade">
                                      <p:cBhvr>
                                        <p:cTn id="17" dur="1000"/>
                                        <p:tgtEl>
                                          <p:spTgt spid="10"/>
                                        </p:tgtEl>
                                      </p:cBhvr>
                                    </p:animEffect>
                                    <p:set>
                                      <p:cBhvr>
                                        <p:cTn id="18" dur="1" fill="hold">
                                          <p:stCondLst>
                                            <p:cond delay="999"/>
                                          </p:stCondLst>
                                        </p:cTn>
                                        <p:tgtEl>
                                          <p:spTgt spid="10"/>
                                        </p:tgtEl>
                                        <p:attrNameLst>
                                          <p:attrName>style.visibility</p:attrName>
                                        </p:attrNameLst>
                                      </p:cBhvr>
                                      <p:to>
                                        <p:strVal val="hidden"/>
                                      </p:to>
                                    </p:set>
                                  </p:childTnLst>
                                </p:cTn>
                              </p:par>
                              <p:par>
                                <p:cTn id="19" presetID="31" presetClass="exit" presetSubtype="0" fill="hold" nodeType="withEffect">
                                  <p:stCondLst>
                                    <p:cond delay="0"/>
                                  </p:stCondLst>
                                  <p:childTnLst>
                                    <p:anim calcmode="lin" valueType="num">
                                      <p:cBhvr>
                                        <p:cTn id="20" dur="1000"/>
                                        <p:tgtEl>
                                          <p:spTgt spid="96"/>
                                        </p:tgtEl>
                                        <p:attrNameLst>
                                          <p:attrName>ppt_w</p:attrName>
                                        </p:attrNameLst>
                                      </p:cBhvr>
                                      <p:tavLst>
                                        <p:tav tm="0">
                                          <p:val>
                                            <p:strVal val="ppt_w"/>
                                          </p:val>
                                        </p:tav>
                                        <p:tav tm="100000">
                                          <p:val>
                                            <p:fltVal val="0"/>
                                          </p:val>
                                        </p:tav>
                                      </p:tavLst>
                                    </p:anim>
                                    <p:anim calcmode="lin" valueType="num">
                                      <p:cBhvr>
                                        <p:cTn id="21" dur="1000"/>
                                        <p:tgtEl>
                                          <p:spTgt spid="96"/>
                                        </p:tgtEl>
                                        <p:attrNameLst>
                                          <p:attrName>ppt_h</p:attrName>
                                        </p:attrNameLst>
                                      </p:cBhvr>
                                      <p:tavLst>
                                        <p:tav tm="0">
                                          <p:val>
                                            <p:strVal val="ppt_h"/>
                                          </p:val>
                                        </p:tav>
                                        <p:tav tm="100000">
                                          <p:val>
                                            <p:fltVal val="0"/>
                                          </p:val>
                                        </p:tav>
                                      </p:tavLst>
                                    </p:anim>
                                    <p:anim calcmode="lin" valueType="num">
                                      <p:cBhvr>
                                        <p:cTn id="22" dur="1000"/>
                                        <p:tgtEl>
                                          <p:spTgt spid="96"/>
                                        </p:tgtEl>
                                        <p:attrNameLst>
                                          <p:attrName>style.rotation</p:attrName>
                                        </p:attrNameLst>
                                      </p:cBhvr>
                                      <p:tavLst>
                                        <p:tav tm="0">
                                          <p:val>
                                            <p:fltVal val="0"/>
                                          </p:val>
                                        </p:tav>
                                        <p:tav tm="100000">
                                          <p:val>
                                            <p:fltVal val="90"/>
                                          </p:val>
                                        </p:tav>
                                      </p:tavLst>
                                    </p:anim>
                                    <p:animEffect transition="out" filter="fade">
                                      <p:cBhvr>
                                        <p:cTn id="23" dur="1000"/>
                                        <p:tgtEl>
                                          <p:spTgt spid="96"/>
                                        </p:tgtEl>
                                      </p:cBhvr>
                                    </p:animEffect>
                                    <p:set>
                                      <p:cBhvr>
                                        <p:cTn id="24" dur="1" fill="hold">
                                          <p:stCondLst>
                                            <p:cond delay="999"/>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578" name="Rectangle 2"/>
          <p:cNvSpPr>
            <a:spLocks noGrp="1" noChangeArrowheads="1"/>
          </p:cNvSpPr>
          <p:nvPr>
            <p:ph type="title"/>
          </p:nvPr>
        </p:nvSpPr>
        <p:spPr>
          <a:xfrm>
            <a:off x="0" y="0"/>
            <a:ext cx="9144000" cy="1103313"/>
          </a:xfrm>
        </p:spPr>
        <p:txBody>
          <a:bodyPr/>
          <a:lstStyle/>
          <a:p>
            <a:pPr algn="ctr" eaLnBrk="1" hangingPunct="1"/>
            <a:r>
              <a:rPr lang="en-US" sz="2800" dirty="0"/>
              <a:t>FDA-Approved Agents to Increase Bone Mass in Men With Osteoporosis</a:t>
            </a:r>
          </a:p>
        </p:txBody>
      </p:sp>
      <p:graphicFrame>
        <p:nvGraphicFramePr>
          <p:cNvPr id="46112" name="Group 32"/>
          <p:cNvGraphicFramePr>
            <a:graphicFrameLocks noGrp="1"/>
          </p:cNvGraphicFramePr>
          <p:nvPr>
            <p:extLst>
              <p:ext uri="{D42A27DB-BD31-4B8C-83A1-F6EECF244321}">
                <p14:modId xmlns:p14="http://schemas.microsoft.com/office/powerpoint/2010/main" val="3997522416"/>
              </p:ext>
            </p:extLst>
          </p:nvPr>
        </p:nvGraphicFramePr>
        <p:xfrm>
          <a:off x="426027" y="1454222"/>
          <a:ext cx="8426738" cy="3037696"/>
        </p:xfrm>
        <a:graphic>
          <a:graphicData uri="http://schemas.openxmlformats.org/drawingml/2006/table">
            <a:tbl>
              <a:tblPr/>
              <a:tblGrid>
                <a:gridCol w="1706851">
                  <a:extLst>
                    <a:ext uri="{9D8B030D-6E8A-4147-A177-3AD203B41FA5}">
                      <a16:colId xmlns:a16="http://schemas.microsoft.com/office/drawing/2014/main" val="20000"/>
                    </a:ext>
                  </a:extLst>
                </a:gridCol>
                <a:gridCol w="2139950">
                  <a:extLst>
                    <a:ext uri="{9D8B030D-6E8A-4147-A177-3AD203B41FA5}">
                      <a16:colId xmlns:a16="http://schemas.microsoft.com/office/drawing/2014/main" val="20001"/>
                    </a:ext>
                  </a:extLst>
                </a:gridCol>
                <a:gridCol w="4579937">
                  <a:extLst>
                    <a:ext uri="{9D8B030D-6E8A-4147-A177-3AD203B41FA5}">
                      <a16:colId xmlns:a16="http://schemas.microsoft.com/office/drawing/2014/main" val="20002"/>
                    </a:ext>
                  </a:extLst>
                </a:gridCol>
              </a:tblGrid>
              <a:tr h="295929">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charset="2"/>
                        <a:buNone/>
                        <a:tabLst/>
                      </a:pPr>
                      <a:r>
                        <a:rPr kumimoji="0" lang="en-US" sz="1600" b="1" i="0" u="none" strike="noStrike" cap="none" normalizeH="0" baseline="0" dirty="0">
                          <a:ln>
                            <a:noFill/>
                          </a:ln>
                          <a:solidFill>
                            <a:schemeClr val="tx1"/>
                          </a:solidFill>
                          <a:effectLst/>
                          <a:latin typeface="Arial" charset="0"/>
                          <a:ea typeface="ＭＳ Ｐゴシック" charset="-128"/>
                        </a:rPr>
                        <a:t>Agent</a:t>
                      </a:r>
                    </a:p>
                  </a:txBody>
                  <a:tcPr marT="45708" marB="45708" anchor="ctr" horzOverflow="overflow">
                    <a:lnL>
                      <a:noFill/>
                    </a:lnL>
                    <a:lnR>
                      <a:noFill/>
                    </a:lnR>
                    <a:lnT>
                      <a:noFill/>
                    </a:lnT>
                    <a:lnB>
                      <a:noFill/>
                    </a:lnB>
                    <a:lnTlToBr>
                      <a:noFill/>
                    </a:lnTlToBr>
                    <a:lnBlToTr>
                      <a:noFill/>
                    </a:lnBlToTr>
                    <a:solidFill>
                      <a:srgbClr val="8B3D9A"/>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charset="2"/>
                        <a:buNone/>
                        <a:tabLst/>
                      </a:pPr>
                      <a:r>
                        <a:rPr kumimoji="0" lang="en-US" sz="1600" b="1" i="0" u="none" strike="noStrike" cap="none" normalizeH="0" baseline="0" dirty="0">
                          <a:ln>
                            <a:noFill/>
                          </a:ln>
                          <a:solidFill>
                            <a:schemeClr val="tx1"/>
                          </a:solidFill>
                          <a:effectLst/>
                          <a:latin typeface="Arial" charset="0"/>
                          <a:ea typeface="ＭＳ Ｐゴシック" charset="-128"/>
                        </a:rPr>
                        <a:t>Drug Class</a:t>
                      </a:r>
                    </a:p>
                  </a:txBody>
                  <a:tcPr marT="45708" marB="45708" anchor="ctr" horzOverflow="overflow">
                    <a:lnL>
                      <a:noFill/>
                    </a:lnL>
                    <a:lnR>
                      <a:noFill/>
                    </a:lnR>
                    <a:lnT>
                      <a:noFill/>
                    </a:lnT>
                    <a:lnB>
                      <a:noFill/>
                    </a:lnB>
                    <a:lnTlToBr>
                      <a:noFill/>
                    </a:lnTlToBr>
                    <a:lnBlToTr>
                      <a:noFill/>
                    </a:lnBlToTr>
                    <a:solidFill>
                      <a:srgbClr val="8B3D9A"/>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128"/>
                        </a:rPr>
                        <a:t>Recommended Dose and Schedule</a:t>
                      </a:r>
                    </a:p>
                  </a:txBody>
                  <a:tcPr marT="45708" marB="45708" anchor="ctr" horzOverflow="overflow">
                    <a:lnL>
                      <a:noFill/>
                    </a:lnL>
                    <a:lnR>
                      <a:noFill/>
                    </a:lnR>
                    <a:lnT>
                      <a:noFill/>
                    </a:lnT>
                    <a:lnB>
                      <a:noFill/>
                    </a:lnB>
                    <a:lnTlToBr>
                      <a:noFill/>
                    </a:lnTlToBr>
                    <a:lnBlToTr>
                      <a:noFill/>
                    </a:lnBlToTr>
                    <a:solidFill>
                      <a:srgbClr val="8B3D9A"/>
                    </a:solidFill>
                  </a:tcPr>
                </a:tc>
                <a:extLst>
                  <a:ext uri="{0D108BD9-81ED-4DB2-BD59-A6C34878D82A}">
                    <a16:rowId xmlns:a16="http://schemas.microsoft.com/office/drawing/2014/main" val="10000"/>
                  </a:ext>
                </a:extLst>
              </a:tr>
              <a:tr h="748822">
                <a:tc>
                  <a:txBody>
                    <a:bodyPr/>
                    <a:lstStyle/>
                    <a:p>
                      <a:pPr marL="0" marR="0" lvl="0" indent="0" algn="l" defTabSz="914400" rtl="0" eaLnBrk="1" fontAlgn="base" latinLnBrk="0" hangingPunct="1">
                        <a:lnSpc>
                          <a:spcPct val="100000"/>
                        </a:lnSpc>
                        <a:spcBef>
                          <a:spcPct val="0"/>
                        </a:spcBef>
                        <a:spcAft>
                          <a:spcPts val="100"/>
                        </a:spcAft>
                        <a:buClrTx/>
                        <a:buSzTx/>
                        <a:buFontTx/>
                        <a:buNone/>
                        <a:tabLst/>
                      </a:pPr>
                      <a:r>
                        <a:rPr kumimoji="0" lang="en-US" sz="1600" b="0" i="0" u="none" strike="noStrike" cap="none" normalizeH="0" baseline="0" dirty="0">
                          <a:ln>
                            <a:noFill/>
                          </a:ln>
                          <a:solidFill>
                            <a:srgbClr val="141415"/>
                          </a:solidFill>
                          <a:effectLst/>
                          <a:latin typeface="Arial" charset="0"/>
                          <a:ea typeface="ＭＳ Ｐゴシック" charset="-128"/>
                        </a:rPr>
                        <a:t>Alendronate</a:t>
                      </a:r>
                    </a:p>
                  </a:txBody>
                  <a:tcPr marT="45708" marB="45708"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600" b="0" i="0" u="none" strike="noStrike" cap="none" normalizeH="0" baseline="0" dirty="0">
                          <a:ln>
                            <a:noFill/>
                          </a:ln>
                          <a:solidFill>
                            <a:srgbClr val="141415"/>
                          </a:solidFill>
                          <a:effectLst/>
                          <a:latin typeface="Arial" charset="0"/>
                          <a:ea typeface="ＭＳ Ｐゴシック" charset="-128"/>
                        </a:rPr>
                        <a:t>Bisphosphonate</a:t>
                      </a:r>
                    </a:p>
                  </a:txBody>
                  <a:tcPr marT="45708" marB="45708"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600" b="0" i="0" u="none" strike="noStrike" cap="none" normalizeH="0" baseline="0" dirty="0">
                          <a:ln>
                            <a:noFill/>
                          </a:ln>
                          <a:solidFill>
                            <a:srgbClr val="141415"/>
                          </a:solidFill>
                          <a:effectLst/>
                          <a:latin typeface="Arial" charset="0"/>
                          <a:ea typeface="ＭＳ Ｐゴシック" charset="-128"/>
                        </a:rPr>
                        <a:t>70-mg tablet once weekly</a:t>
                      </a:r>
                    </a:p>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600" b="0" i="0" u="none" strike="noStrike" cap="none" normalizeH="0" baseline="0" dirty="0">
                          <a:ln>
                            <a:noFill/>
                          </a:ln>
                          <a:solidFill>
                            <a:srgbClr val="141415"/>
                          </a:solidFill>
                          <a:effectLst/>
                          <a:latin typeface="Arial" charset="0"/>
                          <a:ea typeface="ＭＳ Ｐゴシック" charset="-128"/>
                        </a:rPr>
                        <a:t>1 bottle 70-mg oral solution once weekly</a:t>
                      </a:r>
                    </a:p>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600" b="0" i="0" u="none" strike="noStrike" cap="none" normalizeH="0" baseline="0" dirty="0">
                          <a:ln>
                            <a:noFill/>
                          </a:ln>
                          <a:solidFill>
                            <a:srgbClr val="141415"/>
                          </a:solidFill>
                          <a:effectLst/>
                          <a:latin typeface="Arial" charset="0"/>
                          <a:ea typeface="ＭＳ Ｐゴシック" charset="-128"/>
                        </a:rPr>
                        <a:t>1 10-mg tablet once daily</a:t>
                      </a:r>
                    </a:p>
                  </a:txBody>
                  <a:tcPr marT="45708" marB="45708" horzOverflow="overflow">
                    <a:lnL>
                      <a:noFill/>
                    </a:lnL>
                    <a:lnR>
                      <a:noFill/>
                    </a:lnR>
                    <a:lnT>
                      <a:noFill/>
                    </a:lnT>
                    <a:lnB>
                      <a:noFill/>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522376">
                <a:tc>
                  <a:txBody>
                    <a:bodyPr/>
                    <a:lstStyle/>
                    <a:p>
                      <a:pPr marL="0" marR="0" lvl="0" indent="0" algn="l"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600" b="0" i="0" u="none" strike="noStrike" cap="none" normalizeH="0" baseline="0" dirty="0">
                          <a:ln>
                            <a:noFill/>
                          </a:ln>
                          <a:solidFill>
                            <a:srgbClr val="141415"/>
                          </a:solidFill>
                          <a:effectLst/>
                          <a:latin typeface="Arial" charset="0"/>
                          <a:ea typeface="ＭＳ Ｐゴシック" charset="-128"/>
                        </a:rPr>
                        <a:t>Zoledronic acid</a:t>
                      </a:r>
                    </a:p>
                  </a:txBody>
                  <a:tcPr marT="45708" marB="45708"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600" b="0" i="0" u="none" strike="noStrike" cap="none" normalizeH="0" baseline="0" dirty="0">
                          <a:ln>
                            <a:noFill/>
                          </a:ln>
                          <a:solidFill>
                            <a:srgbClr val="141415"/>
                          </a:solidFill>
                          <a:effectLst/>
                          <a:latin typeface="Arial" charset="0"/>
                          <a:ea typeface="ＭＳ Ｐゴシック" charset="-128"/>
                        </a:rPr>
                        <a:t>Bisphosphonate</a:t>
                      </a:r>
                    </a:p>
                  </a:txBody>
                  <a:tcPr marT="45708" marB="45708"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600" b="0" i="0" u="none" strike="noStrike" cap="none" normalizeH="0" baseline="0" dirty="0">
                          <a:ln>
                            <a:noFill/>
                          </a:ln>
                          <a:solidFill>
                            <a:srgbClr val="141415"/>
                          </a:solidFill>
                          <a:effectLst/>
                          <a:latin typeface="Arial" charset="0"/>
                          <a:ea typeface="ＭＳ Ｐゴシック" charset="-128"/>
                        </a:rPr>
                        <a:t>4 or 5 mg IV annually</a:t>
                      </a:r>
                    </a:p>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600" b="0" i="0" u="none" strike="noStrike" cap="none" normalizeH="0" baseline="0" dirty="0">
                          <a:ln>
                            <a:noFill/>
                          </a:ln>
                          <a:solidFill>
                            <a:srgbClr val="141415"/>
                          </a:solidFill>
                          <a:effectLst/>
                          <a:latin typeface="Arial" charset="0"/>
                          <a:ea typeface="ＭＳ Ｐゴシック" charset="-128"/>
                        </a:rPr>
                        <a:t>4 mg IV quarterly</a:t>
                      </a:r>
                    </a:p>
                  </a:txBody>
                  <a:tcPr marT="45708" marB="45708" horzOverflow="overflow">
                    <a:lnL>
                      <a:noFill/>
                    </a:lnL>
                    <a:lnR>
                      <a:noFill/>
                    </a:lnR>
                    <a:lnT>
                      <a:noFill/>
                    </a:lnT>
                    <a:lnB>
                      <a:noFill/>
                    </a:lnB>
                    <a:lnTlToBr>
                      <a:noFill/>
                    </a:lnTlToBr>
                    <a:lnBlToTr>
                      <a:noFill/>
                    </a:lnBlToTr>
                    <a:solidFill>
                      <a:srgbClr val="F2F2F2"/>
                    </a:solidFill>
                  </a:tcPr>
                </a:tc>
                <a:extLst>
                  <a:ext uri="{0D108BD9-81ED-4DB2-BD59-A6C34878D82A}">
                    <a16:rowId xmlns:a16="http://schemas.microsoft.com/office/drawing/2014/main" val="10002"/>
                  </a:ext>
                </a:extLst>
              </a:tr>
              <a:tr h="295929">
                <a:tc>
                  <a:txBody>
                    <a:bodyPr/>
                    <a:lstStyle/>
                    <a:p>
                      <a:pPr marL="0" marR="0" lvl="0" indent="0" algn="l" defTabSz="914400" rtl="0" eaLnBrk="1" fontAlgn="base" latinLnBrk="0" hangingPunct="1">
                        <a:lnSpc>
                          <a:spcPct val="100000"/>
                        </a:lnSpc>
                        <a:spcBef>
                          <a:spcPct val="0"/>
                        </a:spcBef>
                        <a:spcAft>
                          <a:spcPts val="100"/>
                        </a:spcAft>
                        <a:buClrTx/>
                        <a:buSzTx/>
                        <a:buFontTx/>
                        <a:buNone/>
                        <a:tabLst/>
                      </a:pPr>
                      <a:r>
                        <a:rPr kumimoji="0" lang="en-US" sz="1600" b="0" i="0" u="none" strike="noStrike" cap="none" normalizeH="0" baseline="0" dirty="0">
                          <a:ln>
                            <a:noFill/>
                          </a:ln>
                          <a:solidFill>
                            <a:srgbClr val="141415"/>
                          </a:solidFill>
                          <a:effectLst/>
                          <a:latin typeface="Arial" charset="0"/>
                          <a:ea typeface="ＭＳ Ｐゴシック" charset="-128"/>
                        </a:rPr>
                        <a:t>Risedronate</a:t>
                      </a:r>
                    </a:p>
                  </a:txBody>
                  <a:tcPr marT="45708" marB="45708"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600" b="0" i="0" u="none" strike="noStrike" cap="none" normalizeH="0" baseline="0" dirty="0">
                          <a:ln>
                            <a:noFill/>
                          </a:ln>
                          <a:solidFill>
                            <a:srgbClr val="141415"/>
                          </a:solidFill>
                          <a:effectLst/>
                          <a:latin typeface="Arial" charset="0"/>
                          <a:ea typeface="ＭＳ Ｐゴシック" charset="-128"/>
                        </a:rPr>
                        <a:t>Bisphosphonate</a:t>
                      </a:r>
                    </a:p>
                  </a:txBody>
                  <a:tcPr marT="45708" marB="45708"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600" b="0" i="0" u="none" strike="noStrike" cap="none" normalizeH="0" baseline="0" dirty="0">
                          <a:ln>
                            <a:noFill/>
                          </a:ln>
                          <a:solidFill>
                            <a:srgbClr val="141415"/>
                          </a:solidFill>
                          <a:effectLst/>
                          <a:latin typeface="Arial" charset="0"/>
                          <a:ea typeface="ＭＳ Ｐゴシック" charset="-128"/>
                        </a:rPr>
                        <a:t>One 35-mg tablet once weekly</a:t>
                      </a:r>
                    </a:p>
                  </a:txBody>
                  <a:tcPr marT="45708" marB="45708" horzOverflow="overflow">
                    <a:lnL>
                      <a:noFill/>
                    </a:lnL>
                    <a:lnR>
                      <a:noFill/>
                    </a:lnR>
                    <a:lnT>
                      <a:noFill/>
                    </a:lnT>
                    <a:lnB>
                      <a:noFill/>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r h="522376">
                <a:tc>
                  <a:txBody>
                    <a:bodyPr/>
                    <a:lstStyle/>
                    <a:p>
                      <a:pPr marL="0" marR="0" lvl="0" indent="0" algn="l" defTabSz="914400" rtl="0" eaLnBrk="1" fontAlgn="base" latinLnBrk="0" hangingPunct="1">
                        <a:lnSpc>
                          <a:spcPct val="100000"/>
                        </a:lnSpc>
                        <a:spcBef>
                          <a:spcPct val="0"/>
                        </a:spcBef>
                        <a:spcAft>
                          <a:spcPts val="100"/>
                        </a:spcAft>
                        <a:buClrTx/>
                        <a:buSzTx/>
                        <a:buFontTx/>
                        <a:buNone/>
                        <a:tabLst/>
                      </a:pPr>
                      <a:r>
                        <a:rPr kumimoji="0" lang="en-US" sz="1600" b="0" i="0" u="none" strike="noStrike" cap="none" normalizeH="0" baseline="0" dirty="0">
                          <a:ln>
                            <a:noFill/>
                          </a:ln>
                          <a:solidFill>
                            <a:srgbClr val="141415"/>
                          </a:solidFill>
                          <a:effectLst/>
                          <a:latin typeface="Arial" charset="0"/>
                          <a:ea typeface="ＭＳ Ｐゴシック" charset="-128"/>
                        </a:rPr>
                        <a:t>Teriparatide*</a:t>
                      </a:r>
                    </a:p>
                  </a:txBody>
                  <a:tcPr marT="45708" marB="45708"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600" b="0" i="0" u="none" strike="noStrike" cap="none" normalizeH="0" baseline="0" dirty="0">
                          <a:ln>
                            <a:noFill/>
                          </a:ln>
                          <a:solidFill>
                            <a:srgbClr val="141415"/>
                          </a:solidFill>
                          <a:effectLst/>
                          <a:latin typeface="Arial" charset="0"/>
                          <a:ea typeface="ＭＳ Ｐゴシック" charset="-128"/>
                        </a:rPr>
                        <a:t>Parathyroid hormone</a:t>
                      </a:r>
                    </a:p>
                  </a:txBody>
                  <a:tcPr marT="45708" marB="45708"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600" b="0" i="0" u="none" strike="noStrike" cap="none" normalizeH="0" baseline="0" dirty="0">
                          <a:ln>
                            <a:noFill/>
                          </a:ln>
                          <a:solidFill>
                            <a:srgbClr val="141415"/>
                          </a:solidFill>
                          <a:effectLst/>
                          <a:latin typeface="Arial" charset="0"/>
                          <a:ea typeface="ＭＳ Ｐゴシック" charset="-128"/>
                        </a:rPr>
                        <a:t>20 mg SQ once daily</a:t>
                      </a:r>
                    </a:p>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endParaRPr kumimoji="0" lang="en-US" sz="1600" b="0" i="0" u="none" strike="noStrike" cap="none" normalizeH="0" baseline="0" dirty="0">
                        <a:ln>
                          <a:noFill/>
                        </a:ln>
                        <a:solidFill>
                          <a:srgbClr val="141415"/>
                        </a:solidFill>
                        <a:effectLst/>
                        <a:latin typeface="Arial" charset="0"/>
                        <a:ea typeface="ＭＳ Ｐゴシック" charset="-128"/>
                      </a:endParaRPr>
                    </a:p>
                  </a:txBody>
                  <a:tcPr marT="45708" marB="45708" horzOverflow="overflow">
                    <a:lnL>
                      <a:noFill/>
                    </a:lnL>
                    <a:lnR>
                      <a:noFill/>
                    </a:lnR>
                    <a:lnT>
                      <a:noFill/>
                    </a:lnT>
                    <a:lnB>
                      <a:noFill/>
                    </a:lnB>
                    <a:lnTlToBr>
                      <a:noFill/>
                    </a:lnTlToBr>
                    <a:lnBlToTr>
                      <a:noFill/>
                    </a:lnBlToTr>
                    <a:solidFill>
                      <a:srgbClr val="F2F2F2"/>
                    </a:solidFill>
                  </a:tcPr>
                </a:tc>
                <a:extLst>
                  <a:ext uri="{0D108BD9-81ED-4DB2-BD59-A6C34878D82A}">
                    <a16:rowId xmlns:a16="http://schemas.microsoft.com/office/drawing/2014/main" val="10004"/>
                  </a:ext>
                </a:extLst>
              </a:tr>
              <a:tr h="295929">
                <a:tc>
                  <a:txBody>
                    <a:bodyPr/>
                    <a:lstStyle/>
                    <a:p>
                      <a:pPr marL="0" marR="0" lvl="0" indent="0" algn="l" defTabSz="914400" rtl="0" eaLnBrk="1" fontAlgn="base" latinLnBrk="0" hangingPunct="1">
                        <a:lnSpc>
                          <a:spcPct val="100000"/>
                        </a:lnSpc>
                        <a:spcBef>
                          <a:spcPct val="0"/>
                        </a:spcBef>
                        <a:spcAft>
                          <a:spcPts val="100"/>
                        </a:spcAft>
                        <a:buClrTx/>
                        <a:buSzTx/>
                        <a:buFontTx/>
                        <a:buNone/>
                        <a:tabLst/>
                      </a:pPr>
                      <a:endParaRPr kumimoji="0" lang="en-US" sz="1600" b="0" i="0" u="none" strike="noStrike" cap="none" normalizeH="0" baseline="0" dirty="0">
                        <a:ln>
                          <a:noFill/>
                        </a:ln>
                        <a:solidFill>
                          <a:srgbClr val="141415"/>
                        </a:solidFill>
                        <a:effectLst/>
                        <a:latin typeface="Arial" charset="0"/>
                        <a:ea typeface="ＭＳ Ｐゴシック" charset="-128"/>
                      </a:endParaRPr>
                    </a:p>
                  </a:txBody>
                  <a:tcPr marT="45708" marB="45708"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endParaRPr kumimoji="0" lang="en-US" sz="1600" b="0" i="0" u="none" strike="noStrike" cap="none" normalizeH="0" baseline="0" dirty="0">
                        <a:ln>
                          <a:noFill/>
                        </a:ln>
                        <a:solidFill>
                          <a:srgbClr val="141415"/>
                        </a:solidFill>
                        <a:effectLst/>
                        <a:latin typeface="Arial" charset="0"/>
                        <a:ea typeface="ＭＳ Ｐゴシック" charset="-128"/>
                      </a:endParaRPr>
                    </a:p>
                  </a:txBody>
                  <a:tcPr marT="45708" marB="45708"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endParaRPr kumimoji="0" lang="en-US" sz="1600" b="0" i="0" u="none" strike="noStrike" cap="none" normalizeH="0" baseline="0" dirty="0">
                        <a:ln>
                          <a:noFill/>
                        </a:ln>
                        <a:solidFill>
                          <a:srgbClr val="141415"/>
                        </a:solidFill>
                        <a:effectLst/>
                        <a:latin typeface="Arial" charset="0"/>
                        <a:ea typeface="ＭＳ Ｐゴシック" charset="-128"/>
                      </a:endParaRPr>
                    </a:p>
                  </a:txBody>
                  <a:tcPr marT="45708" marB="45708" horzOverflow="overflow">
                    <a:lnL>
                      <a:noFill/>
                    </a:lnL>
                    <a:lnR>
                      <a:noFill/>
                    </a:lnR>
                    <a:lnT>
                      <a:noFill/>
                    </a:lnT>
                    <a:lnB>
                      <a:noFill/>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sp>
        <p:nvSpPr>
          <p:cNvPr id="24595" name="Text Box 30"/>
          <p:cNvSpPr txBox="1">
            <a:spLocks noChangeArrowheads="1"/>
          </p:cNvSpPr>
          <p:nvPr/>
        </p:nvSpPr>
        <p:spPr bwMode="auto">
          <a:xfrm>
            <a:off x="415636" y="4155368"/>
            <a:ext cx="8433089" cy="336550"/>
          </a:xfrm>
          <a:prstGeom prst="rect">
            <a:avLst/>
          </a:prstGeom>
          <a:solidFill>
            <a:schemeClr val="accent6">
              <a:lumMod val="20000"/>
              <a:lumOff val="80000"/>
            </a:schemeClr>
          </a:solidFill>
          <a:ln w="9525">
            <a:noFill/>
            <a:miter lim="800000"/>
            <a:headEnd/>
            <a:tailEnd/>
          </a:ln>
        </p:spPr>
        <p:txBody>
          <a:bodyPr wrap="square" lIns="90488" tIns="44450" rIns="90488" bIns="44450">
            <a:spAutoFit/>
          </a:bodyPr>
          <a:lstStyle/>
          <a:p>
            <a:pPr>
              <a:lnSpc>
                <a:spcPct val="100000"/>
              </a:lnSpc>
              <a:buFont typeface="Arial" pitchFamily="34" charset="0"/>
              <a:buNone/>
              <a:defRPr/>
            </a:pPr>
            <a:r>
              <a:rPr lang="en-US" sz="1400" b="0" dirty="0"/>
              <a:t> </a:t>
            </a:r>
            <a:r>
              <a:rPr lang="en-US" sz="1600" b="0" dirty="0" err="1">
                <a:solidFill>
                  <a:schemeClr val="bg1"/>
                </a:solidFill>
              </a:rPr>
              <a:t>Denosumab</a:t>
            </a:r>
            <a:r>
              <a:rPr lang="en-US" sz="1600" b="0" dirty="0">
                <a:solidFill>
                  <a:schemeClr val="bg1"/>
                </a:solidFill>
              </a:rPr>
              <a:t>	RANK </a:t>
            </a:r>
            <a:r>
              <a:rPr lang="en-US" sz="1600" b="0" dirty="0" err="1">
                <a:solidFill>
                  <a:schemeClr val="bg1"/>
                </a:solidFill>
              </a:rPr>
              <a:t>Ligand</a:t>
            </a:r>
            <a:r>
              <a:rPr lang="en-US" sz="1600" b="0" dirty="0">
                <a:solidFill>
                  <a:schemeClr val="bg1"/>
                </a:solidFill>
              </a:rPr>
              <a:t> Inhibitor	60 mg SQ  every 6 month.</a:t>
            </a:r>
            <a:endParaRPr lang="en-US" sz="1600" dirty="0">
              <a:solidFill>
                <a:schemeClr val="bg1"/>
              </a:solidFill>
            </a:endParaRPr>
          </a:p>
        </p:txBody>
      </p:sp>
      <p:sp>
        <p:nvSpPr>
          <p:cNvPr id="27668" name="AutoShape 10"/>
          <p:cNvSpPr>
            <a:spLocks noChangeArrowheads="1"/>
          </p:cNvSpPr>
          <p:nvPr/>
        </p:nvSpPr>
        <p:spPr bwMode="auto">
          <a:xfrm>
            <a:off x="329406" y="4696265"/>
            <a:ext cx="8485188" cy="1443037"/>
          </a:xfrm>
          <a:prstGeom prst="roundRect">
            <a:avLst>
              <a:gd name="adj" fmla="val 16667"/>
            </a:avLst>
          </a:prstGeom>
          <a:noFill/>
          <a:ln w="28575">
            <a:noFill/>
            <a:round/>
            <a:headEnd/>
            <a:tailEnd/>
          </a:ln>
        </p:spPr>
        <p:txBody>
          <a:bodyPr lIns="0" rIns="0"/>
          <a:lstStyle/>
          <a:p>
            <a:pPr marL="341313" indent="-341313" eaLnBrk="0" hangingPunct="0">
              <a:spcBef>
                <a:spcPct val="30000"/>
              </a:spcBef>
              <a:spcAft>
                <a:spcPct val="0"/>
              </a:spcAft>
              <a:buClr>
                <a:srgbClr val="8B3D9A"/>
              </a:buClr>
              <a:buFont typeface="Wingdings" pitchFamily="2" charset="2"/>
              <a:buChar char="§"/>
              <a:defRPr/>
            </a:pPr>
            <a:r>
              <a:rPr lang="en-US" sz="2000" b="0" dirty="0">
                <a:solidFill>
                  <a:schemeClr val="tx2">
                    <a:lumMod val="20000"/>
                    <a:lumOff val="80000"/>
                  </a:schemeClr>
                </a:solidFill>
                <a:latin typeface="Arial" charset="0"/>
                <a:ea typeface="ＭＳ Ｐゴシック" pitchFamily="34" charset="-128"/>
              </a:rPr>
              <a:t>Alendronate, denosumab, or zoledronic acid approved for men with prostate cancer receiving ADT, when warranted to improve bone density</a:t>
            </a:r>
          </a:p>
          <a:p>
            <a:pPr marL="341313" indent="-341313" eaLnBrk="0" hangingPunct="0">
              <a:spcBef>
                <a:spcPct val="30000"/>
              </a:spcBef>
              <a:spcAft>
                <a:spcPct val="0"/>
              </a:spcAft>
              <a:buClr>
                <a:srgbClr val="8B3D9A"/>
              </a:buClr>
              <a:buFont typeface="Wingdings" pitchFamily="2" charset="2"/>
              <a:buChar char="§"/>
              <a:defRPr/>
            </a:pPr>
            <a:r>
              <a:rPr lang="en-US" sz="2000" dirty="0">
                <a:solidFill>
                  <a:schemeClr val="tx2">
                    <a:lumMod val="20000"/>
                    <a:lumOff val="80000"/>
                  </a:schemeClr>
                </a:solidFill>
                <a:latin typeface="Arial" charset="0"/>
                <a:ea typeface="ＭＳ Ｐゴシック" pitchFamily="34" charset="-128"/>
              </a:rPr>
              <a:t>Denosumab also shown to prevent fractures</a:t>
            </a:r>
            <a:endParaRPr lang="en-US" sz="2000" b="0" dirty="0">
              <a:solidFill>
                <a:schemeClr val="tx2">
                  <a:lumMod val="20000"/>
                  <a:lumOff val="80000"/>
                </a:schemeClr>
              </a:solidFill>
              <a:latin typeface="Arial" charset="0"/>
              <a:ea typeface="ＭＳ Ｐゴシック" pitchFamily="34" charset="-128"/>
            </a:endParaRPr>
          </a:p>
        </p:txBody>
      </p:sp>
    </p:spTree>
    <p:extLst>
      <p:ext uri="{BB962C8B-B14F-4D97-AF65-F5344CB8AC3E}">
        <p14:creationId xmlns:p14="http://schemas.microsoft.com/office/powerpoint/2010/main" val="423814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22" name="Rectangle 2"/>
          <p:cNvSpPr>
            <a:spLocks noGrp="1" noChangeArrowheads="1"/>
          </p:cNvSpPr>
          <p:nvPr>
            <p:ph type="title"/>
          </p:nvPr>
        </p:nvSpPr>
        <p:spPr>
          <a:xfrm>
            <a:off x="0" y="0"/>
            <a:ext cx="9057735" cy="1103313"/>
          </a:xfrm>
        </p:spPr>
        <p:txBody>
          <a:bodyPr/>
          <a:lstStyle/>
          <a:p>
            <a:pPr algn="ctr" eaLnBrk="1" hangingPunct="1"/>
            <a:r>
              <a:rPr lang="en-GB" altLang="en-US" dirty="0"/>
              <a:t>Conclusions</a:t>
            </a:r>
          </a:p>
        </p:txBody>
      </p:sp>
      <p:sp>
        <p:nvSpPr>
          <p:cNvPr id="30723" name="Rectangle 3"/>
          <p:cNvSpPr>
            <a:spLocks noGrp="1" noChangeArrowheads="1"/>
          </p:cNvSpPr>
          <p:nvPr>
            <p:ph idx="1"/>
          </p:nvPr>
        </p:nvSpPr>
        <p:spPr>
          <a:xfrm>
            <a:off x="420269" y="1388853"/>
            <a:ext cx="8455025" cy="4546600"/>
          </a:xfrm>
        </p:spPr>
        <p:txBody>
          <a:bodyPr/>
          <a:lstStyle/>
          <a:p>
            <a:pPr eaLnBrk="1" hangingPunct="1"/>
            <a:r>
              <a:rPr lang="en-GB" altLang="ja-JP" dirty="0">
                <a:ea typeface="MS PGothic" panose="020B0600070205080204" pitchFamily="34" charset="-128"/>
              </a:rPr>
              <a:t>Osteoporosis and fractures are an important health problem in older men</a:t>
            </a:r>
          </a:p>
          <a:p>
            <a:pPr eaLnBrk="1" hangingPunct="1"/>
            <a:r>
              <a:rPr lang="en-GB" altLang="ja-JP" dirty="0">
                <a:ea typeface="MS PGothic" panose="020B0600070205080204" pitchFamily="34" charset="-128"/>
              </a:rPr>
              <a:t>ADT for prostate cancer increases risks for osteoporosis and fractures</a:t>
            </a:r>
          </a:p>
          <a:p>
            <a:pPr eaLnBrk="1" hangingPunct="1"/>
            <a:r>
              <a:rPr lang="en-GB" altLang="ja-JP" dirty="0">
                <a:ea typeface="MS PGothic" panose="020B0600070205080204" pitchFamily="34" charset="-128"/>
              </a:rPr>
              <a:t>Some but not all men require drug therapy to prevent fractures during ADT</a:t>
            </a:r>
          </a:p>
          <a:p>
            <a:pPr eaLnBrk="1" hangingPunct="1"/>
            <a:r>
              <a:rPr lang="en-GB" altLang="ja-JP" dirty="0">
                <a:ea typeface="MS PGothic" panose="020B0600070205080204" pitchFamily="34" charset="-128"/>
              </a:rPr>
              <a:t>Effective therapies are available </a:t>
            </a:r>
          </a:p>
          <a:p>
            <a:pPr lvl="1" eaLnBrk="1" hangingPunct="1"/>
            <a:r>
              <a:rPr lang="en-GB" altLang="ja-JP" dirty="0">
                <a:ea typeface="MS PGothic" panose="020B0600070205080204" pitchFamily="34" charset="-128"/>
              </a:rPr>
              <a:t>Bisphosphonates increase BMD</a:t>
            </a:r>
          </a:p>
          <a:p>
            <a:pPr lvl="1" eaLnBrk="1" hangingPunct="1"/>
            <a:r>
              <a:rPr lang="en-GB" altLang="ja-JP" dirty="0" err="1">
                <a:ea typeface="MS PGothic" panose="020B0600070205080204" pitchFamily="34" charset="-128"/>
              </a:rPr>
              <a:t>Denosumab</a:t>
            </a:r>
            <a:r>
              <a:rPr lang="en-GB" altLang="ja-JP" dirty="0">
                <a:ea typeface="MS PGothic" panose="020B0600070205080204" pitchFamily="34" charset="-128"/>
              </a:rPr>
              <a:t> increases BMD and decreases vertebral fractures</a:t>
            </a:r>
          </a:p>
        </p:txBody>
      </p:sp>
    </p:spTree>
    <p:extLst>
      <p:ext uri="{BB962C8B-B14F-4D97-AF65-F5344CB8AC3E}">
        <p14:creationId xmlns:p14="http://schemas.microsoft.com/office/powerpoint/2010/main" val="42804689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3" name="Picture 33" descr="Bone Structure V1a"/>
          <p:cNvPicPr>
            <a:picLocks noChangeAspect="1" noChangeArrowheads="1"/>
          </p:cNvPicPr>
          <p:nvPr/>
        </p:nvPicPr>
        <p:blipFill>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l="4553" t="6535" r="71919" b="18665"/>
          <a:stretch>
            <a:fillRect/>
          </a:stretch>
        </p:blipFill>
        <p:spPr bwMode="auto">
          <a:xfrm>
            <a:off x="878097" y="2423274"/>
            <a:ext cx="11064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7" name="AutoShape 40"/>
          <p:cNvSpPr>
            <a:spLocks noChangeArrowheads="1"/>
          </p:cNvSpPr>
          <p:nvPr/>
        </p:nvSpPr>
        <p:spPr bwMode="auto">
          <a:xfrm>
            <a:off x="233572" y="5461749"/>
            <a:ext cx="2506663" cy="762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lIns="0" rIns="0"/>
          <a:lstStyle/>
          <a:p>
            <a:pPr indent="53975" algn="ctr" defTabSz="457200" fontAlgn="base">
              <a:spcBef>
                <a:spcPts val="0"/>
              </a:spcBef>
              <a:spcAft>
                <a:spcPct val="0"/>
              </a:spcAft>
              <a:buFont typeface="Arial" charset="0"/>
              <a:buNone/>
            </a:pPr>
            <a:r>
              <a:rPr lang="en-US" dirty="0">
                <a:solidFill>
                  <a:srgbClr val="FFFFFF"/>
                </a:solidFill>
                <a:ea typeface="MS PGothic" pitchFamily="34" charset="-128"/>
              </a:rPr>
              <a:t>Castrate-sensitive</a:t>
            </a:r>
          </a:p>
          <a:p>
            <a:pPr indent="53975" algn="ctr" defTabSz="457200" fontAlgn="base">
              <a:spcBef>
                <a:spcPts val="0"/>
              </a:spcBef>
              <a:spcAft>
                <a:spcPct val="0"/>
              </a:spcAft>
              <a:buFont typeface="Arial" charset="0"/>
              <a:buNone/>
            </a:pPr>
            <a:r>
              <a:rPr lang="en-US" dirty="0">
                <a:solidFill>
                  <a:srgbClr val="FFFFFF"/>
                </a:solidFill>
                <a:ea typeface="MS PGothic" pitchFamily="34" charset="-128"/>
              </a:rPr>
              <a:t>Non-Metastatic</a:t>
            </a:r>
          </a:p>
          <a:p>
            <a:pPr indent="53975" algn="ctr" defTabSz="457200" fontAlgn="base">
              <a:spcBef>
                <a:spcPts val="0"/>
              </a:spcBef>
              <a:spcAft>
                <a:spcPct val="0"/>
              </a:spcAft>
              <a:buFont typeface="Arial" charset="0"/>
              <a:buNone/>
            </a:pPr>
            <a:r>
              <a:rPr lang="en-US" dirty="0">
                <a:solidFill>
                  <a:srgbClr val="FFFFFF"/>
                </a:solidFill>
                <a:ea typeface="MS PGothic" pitchFamily="34" charset="-128"/>
              </a:rPr>
              <a:t>Prostate Cancer</a:t>
            </a:r>
          </a:p>
          <a:p>
            <a:pPr indent="53975" algn="ctr" defTabSz="457200" fontAlgn="base">
              <a:spcBef>
                <a:spcPts val="0"/>
              </a:spcBef>
              <a:spcAft>
                <a:spcPct val="0"/>
              </a:spcAft>
              <a:buFont typeface="Arial" charset="0"/>
              <a:buNone/>
            </a:pPr>
            <a:endParaRPr lang="en-US" dirty="0">
              <a:solidFill>
                <a:srgbClr val="FFFFFF"/>
              </a:solidFill>
              <a:ea typeface="MS PGothic" pitchFamily="34" charset="-128"/>
            </a:endParaRPr>
          </a:p>
        </p:txBody>
      </p:sp>
      <p:sp useBgFill="1">
        <p:nvSpPr>
          <p:cNvPr id="11291" name="Title 27"/>
          <p:cNvSpPr>
            <a:spLocks noGrp="1"/>
          </p:cNvSpPr>
          <p:nvPr>
            <p:ph type="title"/>
          </p:nvPr>
        </p:nvSpPr>
        <p:spPr>
          <a:xfrm>
            <a:off x="77624" y="28345"/>
            <a:ext cx="8915475" cy="1103313"/>
          </a:xfrm>
        </p:spPr>
        <p:txBody>
          <a:bodyPr/>
          <a:lstStyle/>
          <a:p>
            <a:pPr algn="ctr" eaLnBrk="1" hangingPunct="1"/>
            <a:r>
              <a:rPr lang="en-US" sz="2400" dirty="0"/>
              <a:t>Spectrum of Therapy and Bone Disease in Prostate Cancer</a:t>
            </a:r>
          </a:p>
        </p:txBody>
      </p:sp>
      <p:grpSp>
        <p:nvGrpSpPr>
          <p:cNvPr id="5" name="Group 4"/>
          <p:cNvGrpSpPr/>
          <p:nvPr/>
        </p:nvGrpSpPr>
        <p:grpSpPr>
          <a:xfrm>
            <a:off x="265384" y="1185328"/>
            <a:ext cx="8299450" cy="592137"/>
            <a:chOff x="353490" y="858411"/>
            <a:chExt cx="8299450" cy="592137"/>
          </a:xfrm>
        </p:grpSpPr>
        <p:sp>
          <p:nvSpPr>
            <p:cNvPr id="11284" name="Line 34"/>
            <p:cNvSpPr>
              <a:spLocks noChangeShapeType="1"/>
            </p:cNvSpPr>
            <p:nvPr/>
          </p:nvSpPr>
          <p:spPr bwMode="auto">
            <a:xfrm flipV="1">
              <a:off x="353490" y="1156861"/>
              <a:ext cx="8115300" cy="0"/>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endParaRPr>
            </a:p>
          </p:txBody>
        </p:sp>
        <p:sp>
          <p:nvSpPr>
            <p:cNvPr id="5146" name="AutoShape 39"/>
            <p:cNvSpPr>
              <a:spLocks noChangeArrowheads="1"/>
            </p:cNvSpPr>
            <p:nvPr/>
          </p:nvSpPr>
          <p:spPr bwMode="auto">
            <a:xfrm>
              <a:off x="6079603" y="858411"/>
              <a:ext cx="2573337" cy="592137"/>
            </a:xfrm>
            <a:prstGeom prst="roundRect">
              <a:avLst>
                <a:gd name="adj" fmla="val 0"/>
              </a:avLst>
            </a:prstGeom>
            <a:solidFill>
              <a:schemeClr val="accent3"/>
            </a:solidFill>
            <a:ln w="28575">
              <a:noFill/>
              <a:round/>
              <a:headEnd/>
              <a:tailEnd/>
            </a:ln>
          </p:spPr>
          <p:txBody>
            <a:bodyPr lIns="0" rIns="0" anchor="ctr"/>
            <a:lstStyle/>
            <a:p>
              <a:pPr indent="53975" algn="ctr" defTabSz="457200">
                <a:buFont typeface="Arial" charset="0"/>
                <a:buNone/>
                <a:defRPr/>
              </a:pPr>
              <a:r>
                <a:rPr lang="en-US" dirty="0">
                  <a:solidFill>
                    <a:srgbClr val="000000"/>
                  </a:solidFill>
                </a:rPr>
                <a:t>Disease-related </a:t>
              </a:r>
              <a:br>
                <a:rPr lang="en-US" dirty="0">
                  <a:solidFill>
                    <a:srgbClr val="000000"/>
                  </a:solidFill>
                </a:rPr>
              </a:br>
              <a:r>
                <a:rPr lang="en-US" dirty="0">
                  <a:solidFill>
                    <a:srgbClr val="000000"/>
                  </a:solidFill>
                </a:rPr>
                <a:t>skeletal complications</a:t>
              </a:r>
            </a:p>
          </p:txBody>
        </p:sp>
        <p:sp>
          <p:nvSpPr>
            <p:cNvPr id="5150" name="AutoShape 43"/>
            <p:cNvSpPr>
              <a:spLocks noChangeArrowheads="1"/>
            </p:cNvSpPr>
            <p:nvPr/>
          </p:nvSpPr>
          <p:spPr bwMode="auto">
            <a:xfrm>
              <a:off x="3222103" y="877461"/>
              <a:ext cx="2370137" cy="561975"/>
            </a:xfrm>
            <a:prstGeom prst="roundRect">
              <a:avLst>
                <a:gd name="adj" fmla="val 0"/>
              </a:avLst>
            </a:prstGeom>
            <a:solidFill>
              <a:schemeClr val="accent3"/>
            </a:solidFill>
            <a:ln w="28575">
              <a:noFill/>
              <a:round/>
              <a:headEnd/>
              <a:tailEnd/>
            </a:ln>
          </p:spPr>
          <p:txBody>
            <a:bodyPr lIns="0" rIns="0" anchor="ctr"/>
            <a:lstStyle/>
            <a:p>
              <a:pPr indent="53975" algn="ctr" defTabSz="457200" fontAlgn="base">
                <a:spcBef>
                  <a:spcPct val="0"/>
                </a:spcBef>
                <a:spcAft>
                  <a:spcPct val="0"/>
                </a:spcAft>
                <a:buFont typeface="Arial" pitchFamily="34" charset="0"/>
                <a:buNone/>
                <a:defRPr/>
              </a:pPr>
              <a:r>
                <a:rPr lang="en-US" dirty="0">
                  <a:solidFill>
                    <a:srgbClr val="000000"/>
                  </a:solidFill>
                  <a:ea typeface="ＭＳ Ｐゴシック" charset="-128"/>
                </a:rPr>
                <a:t>New bone metastases</a:t>
              </a:r>
              <a:endParaRPr lang="en-US" dirty="0">
                <a:solidFill>
                  <a:srgbClr val="FFFFFF"/>
                </a:solidFill>
                <a:ea typeface="ＭＳ Ｐゴシック" charset="-128"/>
              </a:endParaRPr>
            </a:p>
          </p:txBody>
        </p:sp>
      </p:grpSp>
      <p:grpSp>
        <p:nvGrpSpPr>
          <p:cNvPr id="9" name="Group 8"/>
          <p:cNvGrpSpPr/>
          <p:nvPr/>
        </p:nvGrpSpPr>
        <p:grpSpPr>
          <a:xfrm>
            <a:off x="5039439" y="2220294"/>
            <a:ext cx="3790446" cy="4003455"/>
            <a:chOff x="5039439" y="2220294"/>
            <a:chExt cx="3790446" cy="4003455"/>
          </a:xfrm>
        </p:grpSpPr>
        <p:sp>
          <p:nvSpPr>
            <p:cNvPr id="11289" name="AutoShape 42"/>
            <p:cNvSpPr>
              <a:spLocks noChangeArrowheads="1"/>
            </p:cNvSpPr>
            <p:nvPr/>
          </p:nvSpPr>
          <p:spPr bwMode="auto">
            <a:xfrm>
              <a:off x="6323222" y="5461749"/>
              <a:ext cx="2506663" cy="762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lIns="0" rIns="0"/>
            <a:lstStyle/>
            <a:p>
              <a:pPr indent="53975" algn="ctr" defTabSz="457200" fontAlgn="base">
                <a:spcBef>
                  <a:spcPct val="50000"/>
                </a:spcBef>
                <a:spcAft>
                  <a:spcPct val="0"/>
                </a:spcAft>
                <a:buFont typeface="Arial" charset="0"/>
                <a:buNone/>
              </a:pPr>
              <a:r>
                <a:rPr lang="en-US" dirty="0">
                  <a:solidFill>
                    <a:srgbClr val="FFFFFF"/>
                  </a:solidFill>
                  <a:ea typeface="MS PGothic" pitchFamily="34" charset="-128"/>
                </a:rPr>
                <a:t>Castrate-resistant  metastatic</a:t>
              </a:r>
            </a:p>
            <a:p>
              <a:pPr indent="53975" algn="ctr" defTabSz="457200" fontAlgn="base">
                <a:spcBef>
                  <a:spcPct val="50000"/>
                </a:spcBef>
                <a:spcAft>
                  <a:spcPct val="0"/>
                </a:spcAft>
                <a:buFont typeface="Arial" charset="0"/>
                <a:buNone/>
              </a:pPr>
              <a:endParaRPr lang="en-US" dirty="0">
                <a:solidFill>
                  <a:srgbClr val="FFFFFF"/>
                </a:solidFill>
                <a:ea typeface="MS PGothic" pitchFamily="34" charset="-128"/>
              </a:endParaRPr>
            </a:p>
            <a:p>
              <a:pPr indent="53975" algn="ctr" defTabSz="457200" fontAlgn="base">
                <a:spcBef>
                  <a:spcPct val="0"/>
                </a:spcBef>
                <a:spcAft>
                  <a:spcPct val="0"/>
                </a:spcAft>
                <a:buFont typeface="Arial" charset="0"/>
                <a:buNone/>
              </a:pPr>
              <a:endParaRPr lang="en-US" dirty="0">
                <a:solidFill>
                  <a:srgbClr val="FFFFFF"/>
                </a:solidFill>
                <a:ea typeface="MS PGothic" pitchFamily="34" charset="-128"/>
              </a:endParaRPr>
            </a:p>
          </p:txBody>
        </p:sp>
        <p:pic>
          <p:nvPicPr>
            <p:cNvPr id="28" name="Picture 4" descr="082201abone"/>
            <p:cNvPicPr>
              <a:picLocks noChangeAspect="1" noChangeArrowheads="1"/>
            </p:cNvPicPr>
            <p:nvPr/>
          </p:nvPicPr>
          <p:blipFill rotWithShape="1">
            <a:blip r:embed="rId4" cstate="print"/>
            <a:srcRect l="57489" t="9768" r="25588" b="10800"/>
            <a:stretch/>
          </p:blipFill>
          <p:spPr bwMode="auto">
            <a:xfrm>
              <a:off x="7092216" y="2220294"/>
              <a:ext cx="968673" cy="3311305"/>
            </a:xfrm>
            <a:prstGeom prst="rect">
              <a:avLst/>
            </a:prstGeom>
            <a:noFill/>
          </p:spPr>
        </p:pic>
        <p:sp>
          <p:nvSpPr>
            <p:cNvPr id="34" name="AutoShape 20"/>
            <p:cNvSpPr>
              <a:spLocks noChangeArrowheads="1"/>
            </p:cNvSpPr>
            <p:nvPr/>
          </p:nvSpPr>
          <p:spPr bwMode="auto">
            <a:xfrm rot="19811952">
              <a:off x="5039439" y="4758250"/>
              <a:ext cx="1575316"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FFFFFF"/>
                </a:solidFill>
              </a:endParaRPr>
            </a:p>
          </p:txBody>
        </p:sp>
        <p:sp>
          <p:nvSpPr>
            <p:cNvPr id="35" name="TextBox 34"/>
            <p:cNvSpPr txBox="1"/>
            <p:nvPr/>
          </p:nvSpPr>
          <p:spPr>
            <a:xfrm>
              <a:off x="5097482" y="5196418"/>
              <a:ext cx="1351652" cy="646331"/>
            </a:xfrm>
            <a:prstGeom prst="rect">
              <a:avLst/>
            </a:prstGeom>
            <a:noFill/>
          </p:spPr>
          <p:txBody>
            <a:bodyPr wrap="none" rtlCol="0">
              <a:spAutoFit/>
            </a:bodyPr>
            <a:lstStyle/>
            <a:p>
              <a:pPr algn="ctr"/>
              <a:r>
                <a:rPr lang="en-US" b="1" dirty="0">
                  <a:solidFill>
                    <a:srgbClr val="00B0F0"/>
                  </a:solidFill>
                </a:rPr>
                <a:t>ADT</a:t>
              </a:r>
            </a:p>
            <a:p>
              <a:pPr algn="ctr"/>
              <a:r>
                <a:rPr lang="en-US" b="1" dirty="0">
                  <a:solidFill>
                    <a:srgbClr val="00B0F0"/>
                  </a:solidFill>
                </a:rPr>
                <a:t>± Chemo</a:t>
              </a:r>
            </a:p>
          </p:txBody>
        </p:sp>
      </p:grpSp>
      <p:grpSp>
        <p:nvGrpSpPr>
          <p:cNvPr id="7" name="Group 6"/>
          <p:cNvGrpSpPr/>
          <p:nvPr/>
        </p:nvGrpSpPr>
        <p:grpSpPr>
          <a:xfrm>
            <a:off x="1939477" y="4189571"/>
            <a:ext cx="3728170" cy="2581891"/>
            <a:chOff x="1939477" y="4189571"/>
            <a:chExt cx="3728170" cy="2581891"/>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511" t="3019" r="50576" b="35220"/>
            <a:stretch/>
          </p:blipFill>
          <p:spPr>
            <a:xfrm>
              <a:off x="3875331" y="4189571"/>
              <a:ext cx="1051736" cy="2116401"/>
            </a:xfrm>
            <a:prstGeom prst="rect">
              <a:avLst/>
            </a:prstGeom>
          </p:spPr>
        </p:pic>
        <p:sp>
          <p:nvSpPr>
            <p:cNvPr id="31" name="AutoShape 41"/>
            <p:cNvSpPr>
              <a:spLocks noChangeArrowheads="1"/>
            </p:cNvSpPr>
            <p:nvPr/>
          </p:nvSpPr>
          <p:spPr bwMode="auto">
            <a:xfrm>
              <a:off x="3162572" y="6009462"/>
              <a:ext cx="2505075" cy="762000"/>
            </a:xfrm>
            <a:prstGeom prst="roundRect">
              <a:avLst>
                <a:gd name="adj" fmla="val 16667"/>
              </a:avLst>
            </a:prstGeom>
            <a:solidFill>
              <a:schemeClr val="bg1"/>
            </a:solidFill>
            <a:ln>
              <a:noFill/>
            </a:ln>
            <a:extLst/>
          </p:spPr>
          <p:txBody>
            <a:bodyPr lIns="0" rIns="0"/>
            <a:lstStyle/>
            <a:p>
              <a:pPr indent="53975" algn="ctr" defTabSz="457200" fontAlgn="base">
                <a:spcBef>
                  <a:spcPct val="50000"/>
                </a:spcBef>
                <a:spcAft>
                  <a:spcPct val="0"/>
                </a:spcAft>
                <a:buFont typeface="Arial" charset="0"/>
                <a:buNone/>
              </a:pPr>
              <a:r>
                <a:rPr lang="en-US" dirty="0">
                  <a:solidFill>
                    <a:srgbClr val="FFFFFF"/>
                  </a:solidFill>
                  <a:ea typeface="MS PGothic" pitchFamily="34" charset="-128"/>
                </a:rPr>
                <a:t>Castrate-sensitive  metastatic</a:t>
              </a:r>
            </a:p>
            <a:p>
              <a:pPr indent="53975" algn="ctr" defTabSz="457200" fontAlgn="base">
                <a:spcBef>
                  <a:spcPct val="50000"/>
                </a:spcBef>
                <a:spcAft>
                  <a:spcPct val="0"/>
                </a:spcAft>
                <a:buFont typeface="Arial" charset="0"/>
                <a:buNone/>
              </a:pPr>
              <a:endParaRPr lang="en-US" dirty="0">
                <a:solidFill>
                  <a:srgbClr val="FFFFFF"/>
                </a:solidFill>
                <a:ea typeface="MS PGothic" pitchFamily="34" charset="-128"/>
              </a:endParaRPr>
            </a:p>
            <a:p>
              <a:pPr indent="53975" algn="ctr" defTabSz="457200" fontAlgn="base">
                <a:spcBef>
                  <a:spcPct val="0"/>
                </a:spcBef>
                <a:spcAft>
                  <a:spcPct val="0"/>
                </a:spcAft>
                <a:buFont typeface="Arial" charset="0"/>
                <a:buNone/>
              </a:pPr>
              <a:endParaRPr lang="en-US" dirty="0">
                <a:solidFill>
                  <a:srgbClr val="FFFFFF"/>
                </a:solidFill>
                <a:ea typeface="MS PGothic" pitchFamily="34" charset="-128"/>
              </a:endParaRPr>
            </a:p>
          </p:txBody>
        </p:sp>
        <p:sp>
          <p:nvSpPr>
            <p:cNvPr id="37" name="AutoShape 21"/>
            <p:cNvSpPr>
              <a:spLocks noChangeArrowheads="1"/>
            </p:cNvSpPr>
            <p:nvPr/>
          </p:nvSpPr>
          <p:spPr bwMode="auto">
            <a:xfrm rot="1807556">
              <a:off x="1939477" y="4321343"/>
              <a:ext cx="1705159"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FFFFFF"/>
                </a:solidFill>
              </a:endParaRPr>
            </a:p>
          </p:txBody>
        </p:sp>
        <p:sp>
          <p:nvSpPr>
            <p:cNvPr id="6" name="TextBox 5"/>
            <p:cNvSpPr txBox="1"/>
            <p:nvPr/>
          </p:nvSpPr>
          <p:spPr>
            <a:xfrm>
              <a:off x="2003517" y="4664138"/>
              <a:ext cx="952505" cy="369332"/>
            </a:xfrm>
            <a:prstGeom prst="rect">
              <a:avLst/>
            </a:prstGeom>
            <a:noFill/>
          </p:spPr>
          <p:txBody>
            <a:bodyPr wrap="none" rtlCol="0">
              <a:spAutoFit/>
            </a:bodyPr>
            <a:lstStyle/>
            <a:p>
              <a:r>
                <a:rPr lang="en-US" b="1" dirty="0">
                  <a:solidFill>
                    <a:srgbClr val="00B0F0"/>
                  </a:solidFill>
                </a:rPr>
                <a:t>No Rx</a:t>
              </a:r>
            </a:p>
          </p:txBody>
        </p:sp>
      </p:grpSp>
    </p:spTree>
    <p:extLst>
      <p:ext uri="{BB962C8B-B14F-4D97-AF65-F5344CB8AC3E}">
        <p14:creationId xmlns:p14="http://schemas.microsoft.com/office/powerpoint/2010/main" val="1372085226"/>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674" name="Title 1"/>
          <p:cNvSpPr>
            <a:spLocks noGrp="1"/>
          </p:cNvSpPr>
          <p:nvPr>
            <p:ph type="title"/>
          </p:nvPr>
        </p:nvSpPr>
        <p:spPr>
          <a:xfrm>
            <a:off x="-1" y="0"/>
            <a:ext cx="9058275" cy="1103313"/>
          </a:xfrm>
        </p:spPr>
        <p:txBody>
          <a:bodyPr/>
          <a:lstStyle/>
          <a:p>
            <a:pPr algn="ctr" eaLnBrk="1" hangingPunct="1"/>
            <a:r>
              <a:rPr lang="en-US" altLang="en-US" sz="2800"/>
              <a:t>Randomized Controlled Clinical Trials in CSPC Patients</a:t>
            </a:r>
          </a:p>
        </p:txBody>
      </p:sp>
      <p:sp>
        <p:nvSpPr>
          <p:cNvPr id="28675" name="Content Placeholder 2"/>
          <p:cNvSpPr>
            <a:spLocks noGrp="1"/>
          </p:cNvSpPr>
          <p:nvPr>
            <p:ph idx="1"/>
          </p:nvPr>
        </p:nvSpPr>
        <p:spPr/>
        <p:txBody>
          <a:bodyPr/>
          <a:lstStyle/>
          <a:p>
            <a:pPr eaLnBrk="1" hangingPunct="1"/>
            <a:r>
              <a:rPr lang="en-US" altLang="en-US" dirty="0" err="1"/>
              <a:t>Clodronate</a:t>
            </a:r>
            <a:r>
              <a:rPr lang="en-US" altLang="en-US" dirty="0"/>
              <a:t> vs placebo</a:t>
            </a:r>
          </a:p>
          <a:p>
            <a:pPr lvl="1" eaLnBrk="1" hangingPunct="1"/>
            <a:r>
              <a:rPr lang="en-US" altLang="en-US" dirty="0"/>
              <a:t>Oral </a:t>
            </a:r>
            <a:r>
              <a:rPr lang="en-US" altLang="en-US" dirty="0" err="1"/>
              <a:t>clodronate</a:t>
            </a:r>
            <a:r>
              <a:rPr lang="en-US" altLang="en-US" dirty="0"/>
              <a:t> at 2080 mg/day for up to 3 </a:t>
            </a:r>
            <a:r>
              <a:rPr lang="en-US" altLang="en-US" dirty="0" err="1"/>
              <a:t>yrs</a:t>
            </a:r>
            <a:r>
              <a:rPr lang="en-US" altLang="en-US" dirty="0"/>
              <a:t> in men with metastatic disease (311) and non-metastatic disease (508)</a:t>
            </a:r>
          </a:p>
          <a:p>
            <a:pPr lvl="1" eaLnBrk="1" hangingPunct="1"/>
            <a:r>
              <a:rPr lang="en-US" altLang="en-US" dirty="0" err="1"/>
              <a:t>Clodronate</a:t>
            </a:r>
            <a:r>
              <a:rPr lang="en-US" altLang="en-US" dirty="0"/>
              <a:t> confers an OS benefit when compared with placebo (HR: 0.77; 95% CI: 0.60-0.98; </a:t>
            </a:r>
            <a:r>
              <a:rPr lang="en-US" altLang="en-US" i="1" dirty="0"/>
              <a:t>P </a:t>
            </a:r>
            <a:r>
              <a:rPr lang="en-US" altLang="en-US" dirty="0"/>
              <a:t>= .032) in metastatic disease</a:t>
            </a:r>
          </a:p>
          <a:p>
            <a:pPr lvl="1" eaLnBrk="1" hangingPunct="1"/>
            <a:r>
              <a:rPr lang="en-US" altLang="en-US" dirty="0"/>
              <a:t>No benefit in non-metastatic disease</a:t>
            </a:r>
          </a:p>
          <a:p>
            <a:pPr lvl="1" eaLnBrk="1" hangingPunct="1"/>
            <a:r>
              <a:rPr lang="en-US" altLang="en-US" dirty="0"/>
              <a:t>Median follow-up of 11.5 </a:t>
            </a:r>
            <a:r>
              <a:rPr lang="en-US" altLang="en-US" dirty="0" err="1"/>
              <a:t>yrs</a:t>
            </a:r>
            <a:endParaRPr lang="en-US" altLang="en-US" dirty="0"/>
          </a:p>
          <a:p>
            <a:pPr lvl="1" eaLnBrk="1" hangingPunct="1"/>
            <a:r>
              <a:rPr lang="en-US" altLang="en-US" dirty="0" err="1"/>
              <a:t>Clodronate</a:t>
            </a:r>
            <a:r>
              <a:rPr lang="en-US" altLang="en-US" dirty="0"/>
              <a:t> causing more gastrointestinal toxicities</a:t>
            </a:r>
          </a:p>
        </p:txBody>
      </p:sp>
      <p:sp>
        <p:nvSpPr>
          <p:cNvPr id="20484" name="TextBox 3"/>
          <p:cNvSpPr txBox="1">
            <a:spLocks noChangeArrowheads="1"/>
          </p:cNvSpPr>
          <p:nvPr/>
        </p:nvSpPr>
        <p:spPr bwMode="auto">
          <a:xfrm>
            <a:off x="284163" y="6348413"/>
            <a:ext cx="4545012" cy="307975"/>
          </a:xfrm>
          <a:prstGeom prst="rect">
            <a:avLst/>
          </a:prstGeom>
          <a:noFill/>
          <a:ln w="9525">
            <a:noFill/>
            <a:miter lim="800000"/>
            <a:headEnd/>
            <a:tailEnd/>
          </a:ln>
        </p:spPr>
        <p:txBody>
          <a:bodyPr wrap="none">
            <a:spAutoFit/>
          </a:bodyPr>
          <a:lstStyle/>
          <a:p>
            <a:pPr>
              <a:defRPr/>
            </a:pPr>
            <a:r>
              <a:rPr lang="en-US" sz="1400" dirty="0">
                <a:solidFill>
                  <a:schemeClr val="bg2"/>
                </a:solidFill>
                <a:latin typeface="+mj-lt"/>
              </a:rPr>
              <a:t>Dearnley DP, et al. Lancet Oncology. 2009;10:872-876.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0" y="0"/>
            <a:ext cx="9144000" cy="1103313"/>
          </a:xfrm>
        </p:spPr>
        <p:txBody>
          <a:bodyPr/>
          <a:lstStyle/>
          <a:p>
            <a:pPr algn="ctr"/>
            <a:r>
              <a:rPr lang="en-US" sz="2800" dirty="0"/>
              <a:t>STAMPEDE Study- CSPC</a:t>
            </a:r>
          </a:p>
        </p:txBody>
      </p:sp>
      <p:sp>
        <p:nvSpPr>
          <p:cNvPr id="3" name="Content Placeholder 2"/>
          <p:cNvSpPr>
            <a:spLocks noGrp="1"/>
          </p:cNvSpPr>
          <p:nvPr>
            <p:ph idx="1"/>
          </p:nvPr>
        </p:nvSpPr>
        <p:spPr>
          <a:xfrm>
            <a:off x="344487" y="1314450"/>
            <a:ext cx="8455025" cy="4546600"/>
          </a:xfrm>
        </p:spPr>
        <p:txBody>
          <a:bodyPr/>
          <a:lstStyle/>
          <a:p>
            <a:pPr>
              <a:spcBef>
                <a:spcPts val="0"/>
              </a:spcBef>
              <a:spcAft>
                <a:spcPts val="600"/>
              </a:spcAft>
            </a:pPr>
            <a:r>
              <a:rPr lang="en-US" dirty="0"/>
              <a:t>Men with Castration Sensitive Prostate Cancer</a:t>
            </a:r>
          </a:p>
          <a:p>
            <a:pPr>
              <a:spcBef>
                <a:spcPts val="0"/>
              </a:spcBef>
              <a:spcAft>
                <a:spcPts val="600"/>
              </a:spcAft>
            </a:pPr>
            <a:r>
              <a:rPr lang="en-US" dirty="0"/>
              <a:t>4 armed study</a:t>
            </a:r>
          </a:p>
          <a:p>
            <a:pPr marL="457200" lvl="1" indent="0">
              <a:spcBef>
                <a:spcPts val="0"/>
              </a:spcBef>
              <a:spcAft>
                <a:spcPts val="600"/>
              </a:spcAft>
              <a:buNone/>
            </a:pPr>
            <a:r>
              <a:rPr lang="en-US" sz="2000" dirty="0"/>
              <a:t>(1) ADT			(2) ADT + </a:t>
            </a:r>
            <a:r>
              <a:rPr lang="en-US" sz="2000" dirty="0" err="1"/>
              <a:t>Zoledronic</a:t>
            </a:r>
            <a:r>
              <a:rPr lang="en-US" sz="2000" dirty="0"/>
              <a:t> Acid (ZA)</a:t>
            </a:r>
          </a:p>
          <a:p>
            <a:pPr marL="457200" lvl="1" indent="0">
              <a:spcBef>
                <a:spcPts val="0"/>
              </a:spcBef>
              <a:spcAft>
                <a:spcPts val="600"/>
              </a:spcAft>
              <a:buNone/>
            </a:pPr>
            <a:r>
              <a:rPr lang="en-US" sz="2000" dirty="0"/>
              <a:t>(3) ADT+ Docetaxel		(4) ADT + Docetaxel + ZA</a:t>
            </a:r>
            <a:endParaRPr lang="en-US" dirty="0"/>
          </a:p>
          <a:p>
            <a:pPr>
              <a:spcBef>
                <a:spcPts val="0"/>
              </a:spcBef>
              <a:spcAft>
                <a:spcPts val="600"/>
              </a:spcAft>
            </a:pPr>
            <a:r>
              <a:rPr lang="en-US" dirty="0"/>
              <a:t>Findings</a:t>
            </a:r>
          </a:p>
          <a:p>
            <a:pPr lvl="1">
              <a:spcBef>
                <a:spcPts val="0"/>
              </a:spcBef>
              <a:spcAft>
                <a:spcPts val="600"/>
              </a:spcAft>
            </a:pPr>
            <a:r>
              <a:rPr lang="en-US" dirty="0"/>
              <a:t>Docetaxel showed survival improvement</a:t>
            </a:r>
          </a:p>
          <a:p>
            <a:pPr lvl="1">
              <a:spcBef>
                <a:spcPts val="0"/>
              </a:spcBef>
              <a:spcAft>
                <a:spcPts val="600"/>
              </a:spcAft>
            </a:pPr>
            <a:r>
              <a:rPr lang="en-US" dirty="0"/>
              <a:t>ZA showed no evidence of survival improvement when added to ADT or to ADT + Docetaxel</a:t>
            </a:r>
          </a:p>
          <a:p>
            <a:pPr lvl="1">
              <a:spcBef>
                <a:spcPts val="0"/>
              </a:spcBef>
              <a:spcAft>
                <a:spcPts val="600"/>
              </a:spcAft>
            </a:pPr>
            <a:r>
              <a:rPr lang="en-US" dirty="0"/>
              <a:t>Time to first SRE improved with Docetaxel +ADT and Docetaxel + ADT + ZA vs ADT alone</a:t>
            </a:r>
          </a:p>
          <a:p>
            <a:pPr lvl="1">
              <a:spcBef>
                <a:spcPts val="0"/>
              </a:spcBef>
              <a:spcAft>
                <a:spcPts val="600"/>
              </a:spcAft>
            </a:pPr>
            <a:r>
              <a:rPr lang="en-US" dirty="0"/>
              <a:t>No improvement to time to first SRE in ADT + ZA vs ADT</a:t>
            </a:r>
          </a:p>
          <a:p>
            <a:pPr>
              <a:spcBef>
                <a:spcPts val="0"/>
              </a:spcBef>
              <a:spcAft>
                <a:spcPts val="600"/>
              </a:spcAft>
            </a:pPr>
            <a:r>
              <a:rPr lang="en-US" dirty="0"/>
              <a:t>Conclusion</a:t>
            </a:r>
          </a:p>
          <a:p>
            <a:pPr lvl="1">
              <a:spcBef>
                <a:spcPts val="0"/>
              </a:spcBef>
              <a:spcAft>
                <a:spcPts val="600"/>
              </a:spcAft>
            </a:pPr>
            <a:r>
              <a:rPr lang="en-US" dirty="0"/>
              <a:t>ZA not useful in men with CSPC</a:t>
            </a:r>
          </a:p>
          <a:p>
            <a:pPr>
              <a:spcBef>
                <a:spcPts val="0"/>
              </a:spcBef>
              <a:spcAft>
                <a:spcPts val="600"/>
              </a:spcAft>
            </a:pPr>
            <a:endParaRPr lang="en-US" dirty="0"/>
          </a:p>
        </p:txBody>
      </p:sp>
    </p:spTree>
    <p:extLst>
      <p:ext uri="{BB962C8B-B14F-4D97-AF65-F5344CB8AC3E}">
        <p14:creationId xmlns:p14="http://schemas.microsoft.com/office/powerpoint/2010/main" val="1946353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698" name="Title 1"/>
          <p:cNvSpPr>
            <a:spLocks noGrp="1"/>
          </p:cNvSpPr>
          <p:nvPr>
            <p:ph type="title"/>
          </p:nvPr>
        </p:nvSpPr>
        <p:spPr>
          <a:xfrm>
            <a:off x="0" y="0"/>
            <a:ext cx="9144000" cy="1103313"/>
          </a:xfrm>
        </p:spPr>
        <p:txBody>
          <a:bodyPr/>
          <a:lstStyle/>
          <a:p>
            <a:pPr algn="ctr" eaLnBrk="1" hangingPunct="1"/>
            <a:r>
              <a:rPr lang="en-US" altLang="en-US" sz="2800" dirty="0"/>
              <a:t>The Alliance Study</a:t>
            </a:r>
          </a:p>
        </p:txBody>
      </p:sp>
      <p:sp>
        <p:nvSpPr>
          <p:cNvPr id="29699" name="Content Placeholder 2"/>
          <p:cNvSpPr>
            <a:spLocks noGrp="1"/>
          </p:cNvSpPr>
          <p:nvPr>
            <p:ph idx="1"/>
          </p:nvPr>
        </p:nvSpPr>
        <p:spPr>
          <a:xfrm>
            <a:off x="344487" y="1238250"/>
            <a:ext cx="8455025" cy="4546600"/>
          </a:xfrm>
        </p:spPr>
        <p:txBody>
          <a:bodyPr/>
          <a:lstStyle/>
          <a:p>
            <a:pPr eaLnBrk="1" hangingPunct="1"/>
            <a:r>
              <a:rPr lang="en-US" altLang="en-US" dirty="0" err="1"/>
              <a:t>Zoledronic</a:t>
            </a:r>
            <a:r>
              <a:rPr lang="en-US" altLang="en-US" dirty="0"/>
              <a:t> acid vs placebo</a:t>
            </a:r>
          </a:p>
          <a:p>
            <a:pPr lvl="1" eaLnBrk="1" hangingPunct="1"/>
            <a:r>
              <a:rPr lang="en-US" altLang="en-US" dirty="0"/>
              <a:t>CALGB/CTSU 90202 trial</a:t>
            </a:r>
          </a:p>
          <a:p>
            <a:pPr lvl="1" eaLnBrk="1" hangingPunct="1"/>
            <a:r>
              <a:rPr lang="en-US" altLang="en-US" dirty="0"/>
              <a:t>Enrolled 645 men out of planned 680 with prostate cancer and bone </a:t>
            </a:r>
            <a:r>
              <a:rPr lang="en-US" altLang="en-US" dirty="0" err="1"/>
              <a:t>mets</a:t>
            </a:r>
            <a:r>
              <a:rPr lang="en-US" altLang="en-US" dirty="0"/>
              <a:t> on ADT within 6 </a:t>
            </a:r>
            <a:r>
              <a:rPr lang="en-US" altLang="en-US" dirty="0" err="1"/>
              <a:t>mos</a:t>
            </a:r>
            <a:endParaRPr lang="en-US" altLang="en-US" dirty="0"/>
          </a:p>
          <a:p>
            <a:pPr lvl="1" eaLnBrk="1" hangingPunct="1"/>
            <a:r>
              <a:rPr lang="en-US" altLang="en-US" dirty="0"/>
              <a:t>Study ended early after sponsor withdrew study drug supply</a:t>
            </a:r>
          </a:p>
          <a:p>
            <a:pPr lvl="1" eaLnBrk="1" hangingPunct="1"/>
            <a:r>
              <a:rPr lang="en-US" altLang="en-US" dirty="0" err="1"/>
              <a:t>Zoledronic</a:t>
            </a:r>
            <a:r>
              <a:rPr lang="en-US" altLang="en-US" dirty="0"/>
              <a:t> acid 4 mg IV every 4 </a:t>
            </a:r>
            <a:r>
              <a:rPr lang="en-US" altLang="en-US" dirty="0" err="1"/>
              <a:t>wks</a:t>
            </a:r>
            <a:endParaRPr lang="en-US" altLang="en-US" dirty="0"/>
          </a:p>
          <a:p>
            <a:pPr lvl="1" eaLnBrk="1" hangingPunct="1"/>
            <a:r>
              <a:rPr lang="en-US" altLang="en-US" dirty="0"/>
              <a:t>Conclusion: Early ZA not associated with increased time to first SRE or improvement in survival</a:t>
            </a:r>
          </a:p>
        </p:txBody>
      </p:sp>
      <p:sp>
        <p:nvSpPr>
          <p:cNvPr id="29700" name="TextBox 2"/>
          <p:cNvSpPr txBox="1">
            <a:spLocks noChangeArrowheads="1"/>
          </p:cNvSpPr>
          <p:nvPr/>
        </p:nvSpPr>
        <p:spPr bwMode="auto">
          <a:xfrm>
            <a:off x="265113" y="6240463"/>
            <a:ext cx="3802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dirty="0">
                <a:solidFill>
                  <a:schemeClr val="bg2"/>
                </a:solidFill>
                <a:latin typeface="Arial" panose="020B0604020202020204" pitchFamily="34" charset="0"/>
              </a:rPr>
              <a:t>Smith MR, et al. J </a:t>
            </a:r>
            <a:r>
              <a:rPr lang="en-US" altLang="en-US" sz="1400" dirty="0" err="1">
                <a:solidFill>
                  <a:schemeClr val="bg2"/>
                </a:solidFill>
                <a:latin typeface="Arial" panose="020B0604020202020204" pitchFamily="34" charset="0"/>
              </a:rPr>
              <a:t>Clin</a:t>
            </a:r>
            <a:r>
              <a:rPr lang="en-US" altLang="en-US" sz="1400" dirty="0">
                <a:solidFill>
                  <a:schemeClr val="bg2"/>
                </a:solidFill>
                <a:latin typeface="Arial" panose="020B0604020202020204" pitchFamily="34" charset="0"/>
              </a:rPr>
              <a:t> </a:t>
            </a:r>
            <a:r>
              <a:rPr lang="en-US" altLang="en-US" sz="1400" dirty="0" err="1">
                <a:solidFill>
                  <a:schemeClr val="bg2"/>
                </a:solidFill>
                <a:latin typeface="Arial" panose="020B0604020202020204" pitchFamily="34" charset="0"/>
              </a:rPr>
              <a:t>Onc</a:t>
            </a:r>
            <a:r>
              <a:rPr lang="en-US" altLang="en-US" sz="1400" dirty="0">
                <a:solidFill>
                  <a:schemeClr val="bg2"/>
                </a:solidFill>
                <a:latin typeface="Arial" panose="020B0604020202020204" pitchFamily="34" charset="0"/>
              </a:rPr>
              <a:t>. 2014;32:1143-50.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3" name="Picture 33" descr="Bone Structure V1a"/>
          <p:cNvPicPr>
            <a:picLocks noChangeAspect="1" noChangeArrowheads="1"/>
          </p:cNvPicPr>
          <p:nvPr/>
        </p:nvPicPr>
        <p:blipFill>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l="4553" t="6535" r="71919" b="18665"/>
          <a:stretch>
            <a:fillRect/>
          </a:stretch>
        </p:blipFill>
        <p:spPr bwMode="auto">
          <a:xfrm>
            <a:off x="878097" y="2423274"/>
            <a:ext cx="11064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7" name="AutoShape 40"/>
          <p:cNvSpPr>
            <a:spLocks noChangeArrowheads="1"/>
          </p:cNvSpPr>
          <p:nvPr/>
        </p:nvSpPr>
        <p:spPr bwMode="auto">
          <a:xfrm>
            <a:off x="233572" y="5461749"/>
            <a:ext cx="2506663" cy="762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lIns="0" rIns="0"/>
          <a:lstStyle/>
          <a:p>
            <a:pPr indent="53975" algn="ctr" defTabSz="457200" fontAlgn="base">
              <a:spcBef>
                <a:spcPts val="0"/>
              </a:spcBef>
              <a:spcAft>
                <a:spcPct val="0"/>
              </a:spcAft>
              <a:buFont typeface="Arial" charset="0"/>
              <a:buNone/>
            </a:pPr>
            <a:r>
              <a:rPr lang="en-US" dirty="0">
                <a:solidFill>
                  <a:srgbClr val="FFFFFF"/>
                </a:solidFill>
                <a:ea typeface="MS PGothic" pitchFamily="34" charset="-128"/>
              </a:rPr>
              <a:t>Castrate-sensitive</a:t>
            </a:r>
          </a:p>
          <a:p>
            <a:pPr indent="53975" algn="ctr" defTabSz="457200" fontAlgn="base">
              <a:spcBef>
                <a:spcPts val="0"/>
              </a:spcBef>
              <a:spcAft>
                <a:spcPct val="0"/>
              </a:spcAft>
              <a:buFont typeface="Arial" charset="0"/>
              <a:buNone/>
            </a:pPr>
            <a:r>
              <a:rPr lang="en-US" dirty="0">
                <a:solidFill>
                  <a:srgbClr val="FFFFFF"/>
                </a:solidFill>
                <a:ea typeface="MS PGothic" pitchFamily="34" charset="-128"/>
              </a:rPr>
              <a:t>Non-Metastatic</a:t>
            </a:r>
          </a:p>
          <a:p>
            <a:pPr indent="53975" algn="ctr" defTabSz="457200" fontAlgn="base">
              <a:spcBef>
                <a:spcPts val="0"/>
              </a:spcBef>
              <a:spcAft>
                <a:spcPct val="0"/>
              </a:spcAft>
              <a:buFont typeface="Arial" charset="0"/>
              <a:buNone/>
            </a:pPr>
            <a:r>
              <a:rPr lang="en-US" dirty="0">
                <a:solidFill>
                  <a:srgbClr val="FFFFFF"/>
                </a:solidFill>
                <a:ea typeface="MS PGothic" pitchFamily="34" charset="-128"/>
              </a:rPr>
              <a:t>Prostate Cancer</a:t>
            </a:r>
          </a:p>
          <a:p>
            <a:pPr indent="53975" algn="ctr" defTabSz="457200" fontAlgn="base">
              <a:spcBef>
                <a:spcPts val="0"/>
              </a:spcBef>
              <a:spcAft>
                <a:spcPct val="0"/>
              </a:spcAft>
              <a:buFont typeface="Arial" charset="0"/>
              <a:buNone/>
            </a:pPr>
            <a:endParaRPr lang="en-US" dirty="0">
              <a:solidFill>
                <a:srgbClr val="FFFFFF"/>
              </a:solidFill>
              <a:ea typeface="MS PGothic" pitchFamily="34" charset="-128"/>
            </a:endParaRPr>
          </a:p>
        </p:txBody>
      </p:sp>
      <p:sp useBgFill="1">
        <p:nvSpPr>
          <p:cNvPr id="11291" name="Title 27"/>
          <p:cNvSpPr>
            <a:spLocks noGrp="1"/>
          </p:cNvSpPr>
          <p:nvPr>
            <p:ph type="title"/>
          </p:nvPr>
        </p:nvSpPr>
        <p:spPr>
          <a:xfrm>
            <a:off x="77624" y="28345"/>
            <a:ext cx="8915475" cy="1103313"/>
          </a:xfrm>
        </p:spPr>
        <p:txBody>
          <a:bodyPr/>
          <a:lstStyle/>
          <a:p>
            <a:pPr algn="ctr" eaLnBrk="1" hangingPunct="1"/>
            <a:r>
              <a:rPr lang="en-US" sz="2400" dirty="0"/>
              <a:t>Spectrum of Therapy and Bone Disease in Prostate Cancer</a:t>
            </a:r>
          </a:p>
        </p:txBody>
      </p:sp>
      <p:grpSp>
        <p:nvGrpSpPr>
          <p:cNvPr id="5" name="Group 4"/>
          <p:cNvGrpSpPr/>
          <p:nvPr/>
        </p:nvGrpSpPr>
        <p:grpSpPr>
          <a:xfrm>
            <a:off x="219031" y="892945"/>
            <a:ext cx="8432800" cy="838179"/>
            <a:chOff x="220140" y="858411"/>
            <a:chExt cx="8432800" cy="838179"/>
          </a:xfrm>
        </p:grpSpPr>
        <p:sp>
          <p:nvSpPr>
            <p:cNvPr id="11284" name="Line 34"/>
            <p:cNvSpPr>
              <a:spLocks noChangeShapeType="1"/>
            </p:cNvSpPr>
            <p:nvPr/>
          </p:nvSpPr>
          <p:spPr bwMode="auto">
            <a:xfrm flipV="1">
              <a:off x="353490" y="1156861"/>
              <a:ext cx="8115300" cy="0"/>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endParaRPr>
            </a:p>
          </p:txBody>
        </p:sp>
        <p:sp>
          <p:nvSpPr>
            <p:cNvPr id="5145" name="AutoShape 38"/>
            <p:cNvSpPr>
              <a:spLocks noChangeArrowheads="1"/>
            </p:cNvSpPr>
            <p:nvPr/>
          </p:nvSpPr>
          <p:spPr bwMode="auto">
            <a:xfrm>
              <a:off x="220140" y="877461"/>
              <a:ext cx="2370138" cy="819129"/>
            </a:xfrm>
            <a:prstGeom prst="roundRect">
              <a:avLst>
                <a:gd name="adj" fmla="val 0"/>
              </a:avLst>
            </a:prstGeom>
            <a:solidFill>
              <a:schemeClr val="accent3"/>
            </a:solidFill>
            <a:ln w="28575">
              <a:noFill/>
              <a:round/>
              <a:headEnd/>
              <a:tailEnd/>
            </a:ln>
          </p:spPr>
          <p:txBody>
            <a:bodyPr lIns="0" rIns="0" anchor="ctr"/>
            <a:lstStyle/>
            <a:p>
              <a:pPr indent="53975" algn="ctr" defTabSz="457200" fontAlgn="base">
                <a:spcBef>
                  <a:spcPct val="0"/>
                </a:spcBef>
                <a:spcAft>
                  <a:spcPct val="0"/>
                </a:spcAft>
                <a:buFont typeface="Arial" pitchFamily="34" charset="0"/>
                <a:buNone/>
                <a:defRPr/>
              </a:pPr>
              <a:r>
                <a:rPr lang="en-US" dirty="0">
                  <a:solidFill>
                    <a:srgbClr val="000000"/>
                  </a:solidFill>
                  <a:ea typeface="ＭＳ Ｐゴシック" charset="-128"/>
                </a:rPr>
                <a:t>Osteoporosis and Treatment-related fractures</a:t>
              </a:r>
              <a:endParaRPr lang="en-US" dirty="0">
                <a:solidFill>
                  <a:srgbClr val="FFFFFF"/>
                </a:solidFill>
                <a:ea typeface="ＭＳ Ｐゴシック" charset="-128"/>
              </a:endParaRPr>
            </a:p>
          </p:txBody>
        </p:sp>
        <p:sp>
          <p:nvSpPr>
            <p:cNvPr id="5146" name="AutoShape 39"/>
            <p:cNvSpPr>
              <a:spLocks noChangeArrowheads="1"/>
            </p:cNvSpPr>
            <p:nvPr/>
          </p:nvSpPr>
          <p:spPr bwMode="auto">
            <a:xfrm>
              <a:off x="6079603" y="858411"/>
              <a:ext cx="2573337" cy="592137"/>
            </a:xfrm>
            <a:prstGeom prst="roundRect">
              <a:avLst>
                <a:gd name="adj" fmla="val 0"/>
              </a:avLst>
            </a:prstGeom>
            <a:solidFill>
              <a:schemeClr val="accent3"/>
            </a:solidFill>
            <a:ln w="28575">
              <a:noFill/>
              <a:round/>
              <a:headEnd/>
              <a:tailEnd/>
            </a:ln>
          </p:spPr>
          <p:txBody>
            <a:bodyPr lIns="0" rIns="0" anchor="ctr"/>
            <a:lstStyle/>
            <a:p>
              <a:pPr indent="53975" algn="ctr" defTabSz="457200">
                <a:buFont typeface="Arial" charset="0"/>
                <a:buNone/>
                <a:defRPr/>
              </a:pPr>
              <a:r>
                <a:rPr lang="en-US" dirty="0">
                  <a:solidFill>
                    <a:srgbClr val="000000"/>
                  </a:solidFill>
                </a:rPr>
                <a:t>Disease-related </a:t>
              </a:r>
              <a:br>
                <a:rPr lang="en-US" dirty="0">
                  <a:solidFill>
                    <a:srgbClr val="000000"/>
                  </a:solidFill>
                </a:rPr>
              </a:br>
              <a:r>
                <a:rPr lang="en-US" dirty="0">
                  <a:solidFill>
                    <a:srgbClr val="000000"/>
                  </a:solidFill>
                </a:rPr>
                <a:t>skeletal complications</a:t>
              </a:r>
            </a:p>
          </p:txBody>
        </p:sp>
        <p:sp>
          <p:nvSpPr>
            <p:cNvPr id="5150" name="AutoShape 43"/>
            <p:cNvSpPr>
              <a:spLocks noChangeArrowheads="1"/>
            </p:cNvSpPr>
            <p:nvPr/>
          </p:nvSpPr>
          <p:spPr bwMode="auto">
            <a:xfrm>
              <a:off x="3222103" y="877461"/>
              <a:ext cx="2370137" cy="561975"/>
            </a:xfrm>
            <a:prstGeom prst="roundRect">
              <a:avLst>
                <a:gd name="adj" fmla="val 0"/>
              </a:avLst>
            </a:prstGeom>
            <a:solidFill>
              <a:schemeClr val="accent3"/>
            </a:solidFill>
            <a:ln w="28575">
              <a:noFill/>
              <a:round/>
              <a:headEnd/>
              <a:tailEnd/>
            </a:ln>
          </p:spPr>
          <p:txBody>
            <a:bodyPr lIns="0" rIns="0" anchor="ctr"/>
            <a:lstStyle/>
            <a:p>
              <a:pPr indent="53975" algn="ctr" defTabSz="457200" fontAlgn="base">
                <a:spcBef>
                  <a:spcPct val="0"/>
                </a:spcBef>
                <a:spcAft>
                  <a:spcPct val="0"/>
                </a:spcAft>
                <a:buFont typeface="Arial" pitchFamily="34" charset="0"/>
                <a:buNone/>
                <a:defRPr/>
              </a:pPr>
              <a:r>
                <a:rPr lang="en-US" dirty="0">
                  <a:solidFill>
                    <a:srgbClr val="000000"/>
                  </a:solidFill>
                  <a:ea typeface="ＭＳ Ｐゴシック" charset="-128"/>
                </a:rPr>
                <a:t>New bone metastases</a:t>
              </a:r>
              <a:endParaRPr lang="en-US" dirty="0">
                <a:solidFill>
                  <a:srgbClr val="FFFFFF"/>
                </a:solidFill>
                <a:ea typeface="ＭＳ Ｐゴシック" charset="-128"/>
              </a:endParaRPr>
            </a:p>
          </p:txBody>
        </p:sp>
      </p:grpSp>
      <p:grpSp>
        <p:nvGrpSpPr>
          <p:cNvPr id="8" name="Group 7"/>
          <p:cNvGrpSpPr/>
          <p:nvPr/>
        </p:nvGrpSpPr>
        <p:grpSpPr>
          <a:xfrm>
            <a:off x="1978259" y="1496797"/>
            <a:ext cx="3750109" cy="2668909"/>
            <a:chOff x="1978259" y="1496797"/>
            <a:chExt cx="3750109" cy="2668909"/>
          </a:xfrm>
        </p:grpSpPr>
        <p:sp>
          <p:nvSpPr>
            <p:cNvPr id="11270" name="AutoShape 20"/>
            <p:cNvSpPr>
              <a:spLocks noChangeArrowheads="1"/>
            </p:cNvSpPr>
            <p:nvPr/>
          </p:nvSpPr>
          <p:spPr bwMode="auto">
            <a:xfrm rot="19811952">
              <a:off x="1978259" y="2875763"/>
              <a:ext cx="1575316"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FFFFFF"/>
                </a:solidFill>
              </a:endParaRPr>
            </a:p>
          </p:txBody>
        </p:sp>
        <p:grpSp>
          <p:nvGrpSpPr>
            <p:cNvPr id="3" name="Group 2"/>
            <p:cNvGrpSpPr/>
            <p:nvPr/>
          </p:nvGrpSpPr>
          <p:grpSpPr>
            <a:xfrm>
              <a:off x="3814940" y="1496797"/>
              <a:ext cx="1106487" cy="2252753"/>
              <a:chOff x="3810836" y="1859570"/>
              <a:chExt cx="1106487" cy="2252753"/>
            </a:xfrm>
          </p:grpSpPr>
          <p:pic>
            <p:nvPicPr>
              <p:cNvPr id="11267" name="Picture 8" descr="Bone Structure V1a"/>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l="4553" t="6689" r="71919" b="39100"/>
              <a:stretch/>
            </p:blipFill>
            <p:spPr bwMode="auto">
              <a:xfrm>
                <a:off x="3810836" y="1859570"/>
                <a:ext cx="1106487" cy="225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4" descr="cell-leg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1727" y="3042399"/>
                <a:ext cx="119062" cy="98425"/>
              </a:xfrm>
              <a:prstGeom prst="rect">
                <a:avLst/>
              </a:prstGeom>
              <a:solidFill>
                <a:srgbClr val="FF0000"/>
              </a:solidFill>
              <a:ln>
                <a:noFill/>
              </a:ln>
              <a:extLst/>
            </p:spPr>
          </p:pic>
          <p:pic>
            <p:nvPicPr>
              <p:cNvPr id="11277" name="Picture 27" descr="cell-leg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6760" y="3143999"/>
                <a:ext cx="119062" cy="98425"/>
              </a:xfrm>
              <a:prstGeom prst="rect">
                <a:avLst/>
              </a:prstGeom>
              <a:solidFill>
                <a:srgbClr val="FF0000"/>
              </a:solidFill>
              <a:ln>
                <a:noFill/>
              </a:ln>
              <a:extLst/>
            </p:spPr>
          </p:pic>
          <p:pic>
            <p:nvPicPr>
              <p:cNvPr id="11278" name="Picture 28" descr="cell-leg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7229" y="2612249"/>
                <a:ext cx="119062" cy="98425"/>
              </a:xfrm>
              <a:prstGeom prst="rect">
                <a:avLst/>
              </a:prstGeom>
              <a:solidFill>
                <a:srgbClr val="FF0000"/>
              </a:solidFill>
              <a:ln>
                <a:noFill/>
              </a:ln>
              <a:extLst/>
            </p:spPr>
          </p:pic>
          <p:pic>
            <p:nvPicPr>
              <p:cNvPr id="11279" name="Picture 29" descr="cell-leg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4367" y="3614295"/>
                <a:ext cx="119062" cy="98425"/>
              </a:xfrm>
              <a:prstGeom prst="rect">
                <a:avLst/>
              </a:prstGeom>
              <a:solidFill>
                <a:srgbClr val="FF0000"/>
              </a:solidFill>
              <a:ln>
                <a:noFill/>
              </a:ln>
              <a:extLst/>
            </p:spPr>
          </p:pic>
          <p:pic>
            <p:nvPicPr>
              <p:cNvPr id="11281" name="Picture 31" descr="cell-leg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2265" y="2829546"/>
                <a:ext cx="119062" cy="98425"/>
              </a:xfrm>
              <a:prstGeom prst="rect">
                <a:avLst/>
              </a:prstGeom>
              <a:solidFill>
                <a:srgbClr val="FF0000"/>
              </a:solidFill>
              <a:ln>
                <a:noFill/>
              </a:ln>
              <a:extLst/>
            </p:spPr>
          </p:pic>
          <p:pic>
            <p:nvPicPr>
              <p:cNvPr id="11282" name="Picture 32" descr="cell-leg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6810" y="3382124"/>
                <a:ext cx="119062" cy="98425"/>
              </a:xfrm>
              <a:prstGeom prst="rect">
                <a:avLst/>
              </a:prstGeom>
              <a:solidFill>
                <a:srgbClr val="FF0000"/>
              </a:solidFill>
              <a:ln>
                <a:noFill/>
              </a:ln>
              <a:extLst/>
            </p:spPr>
          </p:pic>
          <p:pic>
            <p:nvPicPr>
              <p:cNvPr id="11280" name="Picture 30" descr="cell-leg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0789" y="2395280"/>
                <a:ext cx="119062" cy="98425"/>
              </a:xfrm>
              <a:prstGeom prst="rect">
                <a:avLst/>
              </a:prstGeom>
              <a:solidFill>
                <a:srgbClr val="FF0000"/>
              </a:solidFill>
              <a:ln>
                <a:noFill/>
              </a:ln>
              <a:extLst/>
            </p:spPr>
          </p:pic>
        </p:grpSp>
        <p:sp>
          <p:nvSpPr>
            <p:cNvPr id="11288" name="AutoShape 41"/>
            <p:cNvSpPr>
              <a:spLocks noChangeArrowheads="1"/>
            </p:cNvSpPr>
            <p:nvPr/>
          </p:nvSpPr>
          <p:spPr bwMode="auto">
            <a:xfrm>
              <a:off x="3223293" y="3403706"/>
              <a:ext cx="2505075" cy="762000"/>
            </a:xfrm>
            <a:prstGeom prst="roundRect">
              <a:avLst>
                <a:gd name="adj" fmla="val 16667"/>
              </a:avLst>
            </a:prstGeom>
            <a:solidFill>
              <a:schemeClr val="bg1"/>
            </a:solidFill>
            <a:ln>
              <a:noFill/>
            </a:ln>
            <a:extLst/>
          </p:spPr>
          <p:txBody>
            <a:bodyPr lIns="0" rIns="0"/>
            <a:lstStyle/>
            <a:p>
              <a:pPr indent="53975" algn="ctr" defTabSz="457200" fontAlgn="base">
                <a:spcBef>
                  <a:spcPct val="50000"/>
                </a:spcBef>
                <a:spcAft>
                  <a:spcPct val="0"/>
                </a:spcAft>
                <a:buFont typeface="Arial" charset="0"/>
                <a:buNone/>
              </a:pPr>
              <a:r>
                <a:rPr lang="en-US" dirty="0">
                  <a:solidFill>
                    <a:srgbClr val="FFFFFF"/>
                  </a:solidFill>
                  <a:ea typeface="MS PGothic" pitchFamily="34" charset="-128"/>
                </a:rPr>
                <a:t>Castrate-resistant  non-metastatic</a:t>
              </a:r>
            </a:p>
            <a:p>
              <a:pPr indent="53975" algn="ctr" defTabSz="457200" fontAlgn="base">
                <a:spcBef>
                  <a:spcPct val="50000"/>
                </a:spcBef>
                <a:spcAft>
                  <a:spcPct val="0"/>
                </a:spcAft>
                <a:buFont typeface="Arial" charset="0"/>
                <a:buNone/>
              </a:pPr>
              <a:endParaRPr lang="en-US" dirty="0">
                <a:solidFill>
                  <a:srgbClr val="FFFFFF"/>
                </a:solidFill>
                <a:ea typeface="MS PGothic" pitchFamily="34" charset="-128"/>
              </a:endParaRPr>
            </a:p>
            <a:p>
              <a:pPr indent="53975" algn="ctr" defTabSz="457200" fontAlgn="base">
                <a:spcBef>
                  <a:spcPct val="0"/>
                </a:spcBef>
                <a:spcAft>
                  <a:spcPct val="0"/>
                </a:spcAft>
                <a:buFont typeface="Arial" charset="0"/>
                <a:buNone/>
              </a:pPr>
              <a:endParaRPr lang="en-US" dirty="0">
                <a:solidFill>
                  <a:srgbClr val="FFFFFF"/>
                </a:solidFill>
                <a:ea typeface="MS PGothic" pitchFamily="34" charset="-128"/>
              </a:endParaRPr>
            </a:p>
          </p:txBody>
        </p:sp>
        <p:sp>
          <p:nvSpPr>
            <p:cNvPr id="4" name="TextBox 3"/>
            <p:cNvSpPr txBox="1"/>
            <p:nvPr/>
          </p:nvSpPr>
          <p:spPr>
            <a:xfrm>
              <a:off x="2052260" y="2602369"/>
              <a:ext cx="713657" cy="369332"/>
            </a:xfrm>
            <a:prstGeom prst="rect">
              <a:avLst/>
            </a:prstGeom>
            <a:noFill/>
          </p:spPr>
          <p:txBody>
            <a:bodyPr wrap="none" rtlCol="0">
              <a:spAutoFit/>
            </a:bodyPr>
            <a:lstStyle/>
            <a:p>
              <a:r>
                <a:rPr lang="en-US" b="1" dirty="0">
                  <a:solidFill>
                    <a:srgbClr val="00B0F0"/>
                  </a:solidFill>
                </a:rPr>
                <a:t>ADT</a:t>
              </a:r>
            </a:p>
          </p:txBody>
        </p:sp>
      </p:grpSp>
      <p:sp>
        <p:nvSpPr>
          <p:cNvPr id="11271" name="AutoShape 21"/>
          <p:cNvSpPr>
            <a:spLocks noChangeArrowheads="1"/>
          </p:cNvSpPr>
          <p:nvPr/>
        </p:nvSpPr>
        <p:spPr bwMode="auto">
          <a:xfrm rot="1807556">
            <a:off x="4934093" y="2902334"/>
            <a:ext cx="1705159"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FFFFFF"/>
              </a:solidFill>
            </a:endParaRPr>
          </a:p>
        </p:txBody>
      </p:sp>
      <p:sp>
        <p:nvSpPr>
          <p:cNvPr id="11289" name="AutoShape 42"/>
          <p:cNvSpPr>
            <a:spLocks noChangeArrowheads="1"/>
          </p:cNvSpPr>
          <p:nvPr/>
        </p:nvSpPr>
        <p:spPr bwMode="auto">
          <a:xfrm>
            <a:off x="6323222" y="5461749"/>
            <a:ext cx="2506663" cy="762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lIns="0" rIns="0"/>
          <a:lstStyle/>
          <a:p>
            <a:pPr indent="53975" algn="ctr" defTabSz="457200" fontAlgn="base">
              <a:spcBef>
                <a:spcPct val="50000"/>
              </a:spcBef>
              <a:spcAft>
                <a:spcPct val="0"/>
              </a:spcAft>
              <a:buFont typeface="Arial" charset="0"/>
              <a:buNone/>
            </a:pPr>
            <a:r>
              <a:rPr lang="en-US" dirty="0">
                <a:solidFill>
                  <a:srgbClr val="FFFFFF"/>
                </a:solidFill>
                <a:ea typeface="MS PGothic" pitchFamily="34" charset="-128"/>
              </a:rPr>
              <a:t>Castrate-resistant  metastatic</a:t>
            </a:r>
          </a:p>
          <a:p>
            <a:pPr indent="53975" algn="ctr" defTabSz="457200" fontAlgn="base">
              <a:spcBef>
                <a:spcPct val="50000"/>
              </a:spcBef>
              <a:spcAft>
                <a:spcPct val="0"/>
              </a:spcAft>
              <a:buFont typeface="Arial" charset="0"/>
              <a:buNone/>
            </a:pPr>
            <a:endParaRPr lang="en-US" dirty="0">
              <a:solidFill>
                <a:srgbClr val="FFFFFF"/>
              </a:solidFill>
              <a:ea typeface="MS PGothic" pitchFamily="34" charset="-128"/>
            </a:endParaRPr>
          </a:p>
          <a:p>
            <a:pPr indent="53975" algn="ctr" defTabSz="457200" fontAlgn="base">
              <a:spcBef>
                <a:spcPct val="0"/>
              </a:spcBef>
              <a:spcAft>
                <a:spcPct val="0"/>
              </a:spcAft>
              <a:buFont typeface="Arial" charset="0"/>
              <a:buNone/>
            </a:pPr>
            <a:endParaRPr lang="en-US" dirty="0">
              <a:solidFill>
                <a:srgbClr val="FFFFFF"/>
              </a:solidFill>
              <a:ea typeface="MS PGothic" pitchFamily="34" charset="-128"/>
            </a:endParaRPr>
          </a:p>
        </p:txBody>
      </p:sp>
      <p:pic>
        <p:nvPicPr>
          <p:cNvPr id="28" name="Picture 4" descr="082201abone"/>
          <p:cNvPicPr>
            <a:picLocks noChangeAspect="1" noChangeArrowheads="1"/>
          </p:cNvPicPr>
          <p:nvPr/>
        </p:nvPicPr>
        <p:blipFill rotWithShape="1">
          <a:blip r:embed="rId5" cstate="print"/>
          <a:srcRect l="57489" t="9768" r="25588" b="10800"/>
          <a:stretch/>
        </p:blipFill>
        <p:spPr bwMode="auto">
          <a:xfrm>
            <a:off x="7092216" y="2220294"/>
            <a:ext cx="968673" cy="3311305"/>
          </a:xfrm>
          <a:prstGeom prst="rect">
            <a:avLst/>
          </a:prstGeom>
          <a:noFill/>
        </p:spPr>
      </p:pic>
      <p:sp>
        <p:nvSpPr>
          <p:cNvPr id="33" name="TextBox 32"/>
          <p:cNvSpPr txBox="1"/>
          <p:nvPr/>
        </p:nvSpPr>
        <p:spPr>
          <a:xfrm>
            <a:off x="5454733" y="2131720"/>
            <a:ext cx="1467068" cy="646331"/>
          </a:xfrm>
          <a:prstGeom prst="rect">
            <a:avLst/>
          </a:prstGeom>
          <a:noFill/>
        </p:spPr>
        <p:txBody>
          <a:bodyPr wrap="none" rtlCol="0">
            <a:spAutoFit/>
          </a:bodyPr>
          <a:lstStyle/>
          <a:p>
            <a:r>
              <a:rPr lang="en-US" b="1" dirty="0">
                <a:solidFill>
                  <a:srgbClr val="00B0F0"/>
                </a:solidFill>
              </a:rPr>
              <a:t>ADT</a:t>
            </a:r>
          </a:p>
          <a:p>
            <a:r>
              <a:rPr lang="en-US" b="1" dirty="0">
                <a:solidFill>
                  <a:srgbClr val="00B0F0"/>
                </a:solidFill>
              </a:rPr>
              <a:t>+ 2</a:t>
            </a:r>
            <a:r>
              <a:rPr lang="en-US" b="1" baseline="30000" dirty="0">
                <a:solidFill>
                  <a:srgbClr val="00B0F0"/>
                </a:solidFill>
              </a:rPr>
              <a:t>nd</a:t>
            </a:r>
            <a:r>
              <a:rPr lang="en-US" b="1" dirty="0">
                <a:solidFill>
                  <a:srgbClr val="00B0F0"/>
                </a:solidFill>
              </a:rPr>
              <a:t> Line</a:t>
            </a:r>
          </a:p>
        </p:txBody>
      </p:sp>
    </p:spTree>
    <p:extLst>
      <p:ext uri="{BB962C8B-B14F-4D97-AF65-F5344CB8AC3E}">
        <p14:creationId xmlns:p14="http://schemas.microsoft.com/office/powerpoint/2010/main" val="410039998"/>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3" name="Picture 33" descr="Bone Structure V1a"/>
          <p:cNvPicPr>
            <a:picLocks noChangeAspect="1" noChangeArrowheads="1"/>
          </p:cNvPicPr>
          <p:nvPr/>
        </p:nvPicPr>
        <p:blipFill>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l="4553" t="6535" r="71919" b="18665"/>
          <a:stretch>
            <a:fillRect/>
          </a:stretch>
        </p:blipFill>
        <p:spPr bwMode="auto">
          <a:xfrm>
            <a:off x="878097" y="2423274"/>
            <a:ext cx="11064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7" name="AutoShape 40"/>
          <p:cNvSpPr>
            <a:spLocks noChangeArrowheads="1"/>
          </p:cNvSpPr>
          <p:nvPr/>
        </p:nvSpPr>
        <p:spPr bwMode="auto">
          <a:xfrm>
            <a:off x="233572" y="5461749"/>
            <a:ext cx="2506663" cy="762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lIns="0" rIns="0"/>
          <a:lstStyle/>
          <a:p>
            <a:pPr indent="53975" algn="ctr" defTabSz="457200" fontAlgn="base">
              <a:spcBef>
                <a:spcPts val="0"/>
              </a:spcBef>
              <a:spcAft>
                <a:spcPct val="0"/>
              </a:spcAft>
              <a:buFont typeface="Arial" charset="0"/>
              <a:buNone/>
            </a:pPr>
            <a:r>
              <a:rPr lang="en-US" dirty="0">
                <a:solidFill>
                  <a:srgbClr val="FFFFFF"/>
                </a:solidFill>
                <a:ea typeface="MS PGothic" pitchFamily="34" charset="-128"/>
              </a:rPr>
              <a:t>Castrate-sensitive</a:t>
            </a:r>
          </a:p>
          <a:p>
            <a:pPr indent="53975" algn="ctr" defTabSz="457200" fontAlgn="base">
              <a:spcBef>
                <a:spcPts val="0"/>
              </a:spcBef>
              <a:spcAft>
                <a:spcPct val="0"/>
              </a:spcAft>
              <a:buFont typeface="Arial" charset="0"/>
              <a:buNone/>
            </a:pPr>
            <a:r>
              <a:rPr lang="en-US" dirty="0">
                <a:solidFill>
                  <a:srgbClr val="FFFFFF"/>
                </a:solidFill>
                <a:ea typeface="MS PGothic" pitchFamily="34" charset="-128"/>
              </a:rPr>
              <a:t>Non-Metastatic</a:t>
            </a:r>
          </a:p>
          <a:p>
            <a:pPr indent="53975" algn="ctr" defTabSz="457200" fontAlgn="base">
              <a:spcBef>
                <a:spcPts val="0"/>
              </a:spcBef>
              <a:spcAft>
                <a:spcPct val="0"/>
              </a:spcAft>
              <a:buFont typeface="Arial" charset="0"/>
              <a:buNone/>
            </a:pPr>
            <a:r>
              <a:rPr lang="en-US" dirty="0">
                <a:solidFill>
                  <a:srgbClr val="FFFFFF"/>
                </a:solidFill>
                <a:ea typeface="MS PGothic" pitchFamily="34" charset="-128"/>
              </a:rPr>
              <a:t>Prostate Cancer</a:t>
            </a:r>
          </a:p>
          <a:p>
            <a:pPr indent="53975" algn="ctr" defTabSz="457200" fontAlgn="base">
              <a:spcBef>
                <a:spcPts val="0"/>
              </a:spcBef>
              <a:spcAft>
                <a:spcPct val="0"/>
              </a:spcAft>
              <a:buFont typeface="Arial" charset="0"/>
              <a:buNone/>
            </a:pPr>
            <a:endParaRPr lang="en-US" dirty="0">
              <a:solidFill>
                <a:srgbClr val="FFFFFF"/>
              </a:solidFill>
              <a:ea typeface="MS PGothic" pitchFamily="34" charset="-128"/>
            </a:endParaRPr>
          </a:p>
        </p:txBody>
      </p:sp>
      <p:sp useBgFill="1">
        <p:nvSpPr>
          <p:cNvPr id="11291" name="Title 27"/>
          <p:cNvSpPr>
            <a:spLocks noGrp="1"/>
          </p:cNvSpPr>
          <p:nvPr>
            <p:ph type="title"/>
          </p:nvPr>
        </p:nvSpPr>
        <p:spPr>
          <a:xfrm>
            <a:off x="77624" y="28345"/>
            <a:ext cx="8915475" cy="1103313"/>
          </a:xfrm>
        </p:spPr>
        <p:txBody>
          <a:bodyPr/>
          <a:lstStyle/>
          <a:p>
            <a:pPr algn="ctr" eaLnBrk="1" hangingPunct="1"/>
            <a:r>
              <a:rPr lang="en-US" sz="2400" dirty="0"/>
              <a:t>Spectrum of Therapy and Bone Disease in Prostate Cancer</a:t>
            </a:r>
          </a:p>
        </p:txBody>
      </p:sp>
      <p:grpSp>
        <p:nvGrpSpPr>
          <p:cNvPr id="5" name="Group 4"/>
          <p:cNvGrpSpPr/>
          <p:nvPr/>
        </p:nvGrpSpPr>
        <p:grpSpPr>
          <a:xfrm>
            <a:off x="219031" y="892945"/>
            <a:ext cx="8432800" cy="838179"/>
            <a:chOff x="220140" y="858411"/>
            <a:chExt cx="8432800" cy="838179"/>
          </a:xfrm>
        </p:grpSpPr>
        <p:sp>
          <p:nvSpPr>
            <p:cNvPr id="11284" name="Line 34"/>
            <p:cNvSpPr>
              <a:spLocks noChangeShapeType="1"/>
            </p:cNvSpPr>
            <p:nvPr/>
          </p:nvSpPr>
          <p:spPr bwMode="auto">
            <a:xfrm flipV="1">
              <a:off x="353490" y="1156861"/>
              <a:ext cx="8115300" cy="0"/>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endParaRPr>
            </a:p>
          </p:txBody>
        </p:sp>
        <p:sp>
          <p:nvSpPr>
            <p:cNvPr id="5145" name="AutoShape 38"/>
            <p:cNvSpPr>
              <a:spLocks noChangeArrowheads="1"/>
            </p:cNvSpPr>
            <p:nvPr/>
          </p:nvSpPr>
          <p:spPr bwMode="auto">
            <a:xfrm>
              <a:off x="220140" y="877461"/>
              <a:ext cx="2370138" cy="819129"/>
            </a:xfrm>
            <a:prstGeom prst="roundRect">
              <a:avLst>
                <a:gd name="adj" fmla="val 0"/>
              </a:avLst>
            </a:prstGeom>
            <a:solidFill>
              <a:schemeClr val="accent3"/>
            </a:solidFill>
            <a:ln w="28575">
              <a:noFill/>
              <a:round/>
              <a:headEnd/>
              <a:tailEnd/>
            </a:ln>
          </p:spPr>
          <p:txBody>
            <a:bodyPr lIns="0" rIns="0" anchor="ctr"/>
            <a:lstStyle/>
            <a:p>
              <a:pPr indent="53975" algn="ctr" defTabSz="457200" fontAlgn="base">
                <a:spcBef>
                  <a:spcPct val="0"/>
                </a:spcBef>
                <a:spcAft>
                  <a:spcPct val="0"/>
                </a:spcAft>
                <a:buFont typeface="Arial" pitchFamily="34" charset="0"/>
                <a:buNone/>
                <a:defRPr/>
              </a:pPr>
              <a:r>
                <a:rPr lang="en-US" dirty="0">
                  <a:solidFill>
                    <a:srgbClr val="000000"/>
                  </a:solidFill>
                  <a:ea typeface="ＭＳ Ｐゴシック" charset="-128"/>
                </a:rPr>
                <a:t>Osteoporosis and Treatment-related fractures</a:t>
              </a:r>
              <a:endParaRPr lang="en-US" dirty="0">
                <a:solidFill>
                  <a:srgbClr val="FFFFFF"/>
                </a:solidFill>
                <a:ea typeface="ＭＳ Ｐゴシック" charset="-128"/>
              </a:endParaRPr>
            </a:p>
          </p:txBody>
        </p:sp>
        <p:sp>
          <p:nvSpPr>
            <p:cNvPr id="5146" name="AutoShape 39"/>
            <p:cNvSpPr>
              <a:spLocks noChangeArrowheads="1"/>
            </p:cNvSpPr>
            <p:nvPr/>
          </p:nvSpPr>
          <p:spPr bwMode="auto">
            <a:xfrm>
              <a:off x="6079603" y="858411"/>
              <a:ext cx="2573337" cy="592137"/>
            </a:xfrm>
            <a:prstGeom prst="roundRect">
              <a:avLst>
                <a:gd name="adj" fmla="val 0"/>
              </a:avLst>
            </a:prstGeom>
            <a:solidFill>
              <a:schemeClr val="accent3"/>
            </a:solidFill>
            <a:ln w="28575">
              <a:noFill/>
              <a:round/>
              <a:headEnd/>
              <a:tailEnd/>
            </a:ln>
          </p:spPr>
          <p:txBody>
            <a:bodyPr lIns="0" rIns="0" anchor="ctr"/>
            <a:lstStyle/>
            <a:p>
              <a:pPr indent="53975" algn="ctr" defTabSz="457200">
                <a:buFont typeface="Arial" charset="0"/>
                <a:buNone/>
                <a:defRPr/>
              </a:pPr>
              <a:r>
                <a:rPr lang="en-US" dirty="0">
                  <a:solidFill>
                    <a:srgbClr val="000000"/>
                  </a:solidFill>
                </a:rPr>
                <a:t>Disease-related </a:t>
              </a:r>
              <a:br>
                <a:rPr lang="en-US" dirty="0">
                  <a:solidFill>
                    <a:srgbClr val="000000"/>
                  </a:solidFill>
                </a:rPr>
              </a:br>
              <a:r>
                <a:rPr lang="en-US" dirty="0">
                  <a:solidFill>
                    <a:srgbClr val="000000"/>
                  </a:solidFill>
                </a:rPr>
                <a:t>skeletal complications</a:t>
              </a:r>
            </a:p>
          </p:txBody>
        </p:sp>
        <p:sp>
          <p:nvSpPr>
            <p:cNvPr id="5150" name="AutoShape 43"/>
            <p:cNvSpPr>
              <a:spLocks noChangeArrowheads="1"/>
            </p:cNvSpPr>
            <p:nvPr/>
          </p:nvSpPr>
          <p:spPr bwMode="auto">
            <a:xfrm>
              <a:off x="3222103" y="877461"/>
              <a:ext cx="2370137" cy="561975"/>
            </a:xfrm>
            <a:prstGeom prst="roundRect">
              <a:avLst>
                <a:gd name="adj" fmla="val 0"/>
              </a:avLst>
            </a:prstGeom>
            <a:solidFill>
              <a:schemeClr val="accent3"/>
            </a:solidFill>
            <a:ln w="28575">
              <a:noFill/>
              <a:round/>
              <a:headEnd/>
              <a:tailEnd/>
            </a:ln>
          </p:spPr>
          <p:txBody>
            <a:bodyPr lIns="0" rIns="0" anchor="ctr"/>
            <a:lstStyle/>
            <a:p>
              <a:pPr indent="53975" algn="ctr" defTabSz="457200" fontAlgn="base">
                <a:spcBef>
                  <a:spcPct val="0"/>
                </a:spcBef>
                <a:spcAft>
                  <a:spcPct val="0"/>
                </a:spcAft>
                <a:buFont typeface="Arial" pitchFamily="34" charset="0"/>
                <a:buNone/>
                <a:defRPr/>
              </a:pPr>
              <a:r>
                <a:rPr lang="en-US" dirty="0">
                  <a:solidFill>
                    <a:srgbClr val="000000"/>
                  </a:solidFill>
                  <a:ea typeface="ＭＳ Ｐゴシック" charset="-128"/>
                </a:rPr>
                <a:t>New bone metastases</a:t>
              </a:r>
              <a:endParaRPr lang="en-US" dirty="0">
                <a:solidFill>
                  <a:srgbClr val="FFFFFF"/>
                </a:solidFill>
                <a:ea typeface="ＭＳ Ｐゴシック" charset="-128"/>
              </a:endParaRPr>
            </a:p>
          </p:txBody>
        </p:sp>
      </p:grpSp>
      <p:grpSp>
        <p:nvGrpSpPr>
          <p:cNvPr id="8" name="Group 7"/>
          <p:cNvGrpSpPr/>
          <p:nvPr/>
        </p:nvGrpSpPr>
        <p:grpSpPr>
          <a:xfrm>
            <a:off x="1978259" y="1496797"/>
            <a:ext cx="3750109" cy="2668909"/>
            <a:chOff x="1978259" y="1496797"/>
            <a:chExt cx="3750109" cy="2668909"/>
          </a:xfrm>
        </p:grpSpPr>
        <p:sp>
          <p:nvSpPr>
            <p:cNvPr id="11270" name="AutoShape 20"/>
            <p:cNvSpPr>
              <a:spLocks noChangeArrowheads="1"/>
            </p:cNvSpPr>
            <p:nvPr/>
          </p:nvSpPr>
          <p:spPr bwMode="auto">
            <a:xfrm rot="19811952">
              <a:off x="1978259" y="2875763"/>
              <a:ext cx="1575316"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FFFFFF"/>
                </a:solidFill>
              </a:endParaRPr>
            </a:p>
          </p:txBody>
        </p:sp>
        <p:grpSp>
          <p:nvGrpSpPr>
            <p:cNvPr id="3" name="Group 2"/>
            <p:cNvGrpSpPr/>
            <p:nvPr/>
          </p:nvGrpSpPr>
          <p:grpSpPr>
            <a:xfrm>
              <a:off x="3814940" y="1496797"/>
              <a:ext cx="1106487" cy="2252753"/>
              <a:chOff x="3810836" y="1859570"/>
              <a:chExt cx="1106487" cy="2252753"/>
            </a:xfrm>
          </p:grpSpPr>
          <p:pic>
            <p:nvPicPr>
              <p:cNvPr id="11267" name="Picture 8" descr="Bone Structure V1a"/>
              <p:cNvPicPr>
                <a:picLocks noChangeAspect="1" noChangeArrowheads="1"/>
              </p:cNvPicPr>
              <p:nvPr/>
            </p:nvPicPr>
            <p:blipFill rotWithShape="1">
              <a:blip r:embed="rId3"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l="4553" t="6689" r="71919" b="39100"/>
              <a:stretch/>
            </p:blipFill>
            <p:spPr bwMode="auto">
              <a:xfrm>
                <a:off x="3810836" y="1859570"/>
                <a:ext cx="1106487" cy="225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4" descr="cell-leg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1727" y="3042399"/>
                <a:ext cx="119062" cy="98425"/>
              </a:xfrm>
              <a:prstGeom prst="rect">
                <a:avLst/>
              </a:prstGeom>
              <a:solidFill>
                <a:srgbClr val="FF0000"/>
              </a:solidFill>
              <a:ln>
                <a:noFill/>
              </a:ln>
              <a:extLst/>
            </p:spPr>
          </p:pic>
          <p:pic>
            <p:nvPicPr>
              <p:cNvPr id="11277" name="Picture 27" descr="cell-leg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6760" y="3143999"/>
                <a:ext cx="119062" cy="98425"/>
              </a:xfrm>
              <a:prstGeom prst="rect">
                <a:avLst/>
              </a:prstGeom>
              <a:solidFill>
                <a:srgbClr val="FF0000"/>
              </a:solidFill>
              <a:ln>
                <a:noFill/>
              </a:ln>
              <a:extLst/>
            </p:spPr>
          </p:pic>
          <p:pic>
            <p:nvPicPr>
              <p:cNvPr id="11278" name="Picture 28" descr="cell-leg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7229" y="2612249"/>
                <a:ext cx="119062" cy="98425"/>
              </a:xfrm>
              <a:prstGeom prst="rect">
                <a:avLst/>
              </a:prstGeom>
              <a:solidFill>
                <a:srgbClr val="FF0000"/>
              </a:solidFill>
              <a:ln>
                <a:noFill/>
              </a:ln>
              <a:extLst/>
            </p:spPr>
          </p:pic>
          <p:pic>
            <p:nvPicPr>
              <p:cNvPr id="11279" name="Picture 29" descr="cell-leg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4367" y="3614295"/>
                <a:ext cx="119062" cy="98425"/>
              </a:xfrm>
              <a:prstGeom prst="rect">
                <a:avLst/>
              </a:prstGeom>
              <a:solidFill>
                <a:srgbClr val="FF0000"/>
              </a:solidFill>
              <a:ln>
                <a:noFill/>
              </a:ln>
              <a:extLst/>
            </p:spPr>
          </p:pic>
          <p:pic>
            <p:nvPicPr>
              <p:cNvPr id="11281" name="Picture 31" descr="cell-leg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2265" y="2829546"/>
                <a:ext cx="119062" cy="98425"/>
              </a:xfrm>
              <a:prstGeom prst="rect">
                <a:avLst/>
              </a:prstGeom>
              <a:solidFill>
                <a:srgbClr val="FF0000"/>
              </a:solidFill>
              <a:ln>
                <a:noFill/>
              </a:ln>
              <a:extLst/>
            </p:spPr>
          </p:pic>
          <p:pic>
            <p:nvPicPr>
              <p:cNvPr id="11282" name="Picture 32" descr="cell-leg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6810" y="3382124"/>
                <a:ext cx="119062" cy="98425"/>
              </a:xfrm>
              <a:prstGeom prst="rect">
                <a:avLst/>
              </a:prstGeom>
              <a:solidFill>
                <a:srgbClr val="FF0000"/>
              </a:solidFill>
              <a:ln>
                <a:noFill/>
              </a:ln>
              <a:extLst/>
            </p:spPr>
          </p:pic>
          <p:pic>
            <p:nvPicPr>
              <p:cNvPr id="11280" name="Picture 30" descr="cell-leg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0789" y="2395280"/>
                <a:ext cx="119062" cy="98425"/>
              </a:xfrm>
              <a:prstGeom prst="rect">
                <a:avLst/>
              </a:prstGeom>
              <a:solidFill>
                <a:srgbClr val="FF0000"/>
              </a:solidFill>
              <a:ln>
                <a:noFill/>
              </a:ln>
              <a:extLst/>
            </p:spPr>
          </p:pic>
        </p:grpSp>
        <p:sp>
          <p:nvSpPr>
            <p:cNvPr id="11288" name="AutoShape 41"/>
            <p:cNvSpPr>
              <a:spLocks noChangeArrowheads="1"/>
            </p:cNvSpPr>
            <p:nvPr/>
          </p:nvSpPr>
          <p:spPr bwMode="auto">
            <a:xfrm>
              <a:off x="3223293" y="3403706"/>
              <a:ext cx="2505075" cy="762000"/>
            </a:xfrm>
            <a:prstGeom prst="roundRect">
              <a:avLst>
                <a:gd name="adj" fmla="val 16667"/>
              </a:avLst>
            </a:prstGeom>
            <a:solidFill>
              <a:schemeClr val="bg1"/>
            </a:solidFill>
            <a:ln>
              <a:noFill/>
            </a:ln>
            <a:extLst/>
          </p:spPr>
          <p:txBody>
            <a:bodyPr lIns="0" rIns="0"/>
            <a:lstStyle/>
            <a:p>
              <a:pPr indent="53975" algn="ctr" defTabSz="457200" fontAlgn="base">
                <a:spcBef>
                  <a:spcPct val="50000"/>
                </a:spcBef>
                <a:spcAft>
                  <a:spcPct val="0"/>
                </a:spcAft>
                <a:buFont typeface="Arial" charset="0"/>
                <a:buNone/>
              </a:pPr>
              <a:r>
                <a:rPr lang="en-US" dirty="0">
                  <a:solidFill>
                    <a:srgbClr val="FFFFFF"/>
                  </a:solidFill>
                  <a:ea typeface="MS PGothic" pitchFamily="34" charset="-128"/>
                </a:rPr>
                <a:t>Castrate-resistant  non-metastatic</a:t>
              </a:r>
            </a:p>
            <a:p>
              <a:pPr indent="53975" algn="ctr" defTabSz="457200" fontAlgn="base">
                <a:spcBef>
                  <a:spcPct val="50000"/>
                </a:spcBef>
                <a:spcAft>
                  <a:spcPct val="0"/>
                </a:spcAft>
                <a:buFont typeface="Arial" charset="0"/>
                <a:buNone/>
              </a:pPr>
              <a:endParaRPr lang="en-US" dirty="0">
                <a:solidFill>
                  <a:srgbClr val="FFFFFF"/>
                </a:solidFill>
                <a:ea typeface="MS PGothic" pitchFamily="34" charset="-128"/>
              </a:endParaRPr>
            </a:p>
            <a:p>
              <a:pPr indent="53975" algn="ctr" defTabSz="457200" fontAlgn="base">
                <a:spcBef>
                  <a:spcPct val="0"/>
                </a:spcBef>
                <a:spcAft>
                  <a:spcPct val="0"/>
                </a:spcAft>
                <a:buFont typeface="Arial" charset="0"/>
                <a:buNone/>
              </a:pPr>
              <a:endParaRPr lang="en-US" dirty="0">
                <a:solidFill>
                  <a:srgbClr val="FFFFFF"/>
                </a:solidFill>
                <a:ea typeface="MS PGothic" pitchFamily="34" charset="-128"/>
              </a:endParaRPr>
            </a:p>
          </p:txBody>
        </p:sp>
        <p:sp>
          <p:nvSpPr>
            <p:cNvPr id="4" name="TextBox 3"/>
            <p:cNvSpPr txBox="1"/>
            <p:nvPr/>
          </p:nvSpPr>
          <p:spPr>
            <a:xfrm>
              <a:off x="2052260" y="2602369"/>
              <a:ext cx="713657" cy="369332"/>
            </a:xfrm>
            <a:prstGeom prst="rect">
              <a:avLst/>
            </a:prstGeom>
            <a:noFill/>
          </p:spPr>
          <p:txBody>
            <a:bodyPr wrap="none" rtlCol="0">
              <a:spAutoFit/>
            </a:bodyPr>
            <a:lstStyle/>
            <a:p>
              <a:r>
                <a:rPr lang="en-US" b="1" dirty="0">
                  <a:solidFill>
                    <a:srgbClr val="00B0F0"/>
                  </a:solidFill>
                </a:rPr>
                <a:t>ADT</a:t>
              </a:r>
            </a:p>
          </p:txBody>
        </p:sp>
      </p:grpSp>
      <p:grpSp>
        <p:nvGrpSpPr>
          <p:cNvPr id="9" name="Group 8"/>
          <p:cNvGrpSpPr/>
          <p:nvPr/>
        </p:nvGrpSpPr>
        <p:grpSpPr>
          <a:xfrm>
            <a:off x="4934093" y="2131720"/>
            <a:ext cx="3895792" cy="4092029"/>
            <a:chOff x="4934093" y="2131720"/>
            <a:chExt cx="3895792" cy="4092029"/>
          </a:xfrm>
        </p:grpSpPr>
        <p:sp>
          <p:nvSpPr>
            <p:cNvPr id="11271" name="AutoShape 21"/>
            <p:cNvSpPr>
              <a:spLocks noChangeArrowheads="1"/>
            </p:cNvSpPr>
            <p:nvPr/>
          </p:nvSpPr>
          <p:spPr bwMode="auto">
            <a:xfrm rot="1807556">
              <a:off x="4934093" y="2902334"/>
              <a:ext cx="1705159"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FFFFFF"/>
                </a:solidFill>
              </a:endParaRPr>
            </a:p>
          </p:txBody>
        </p:sp>
        <p:sp>
          <p:nvSpPr>
            <p:cNvPr id="11289" name="AutoShape 42"/>
            <p:cNvSpPr>
              <a:spLocks noChangeArrowheads="1"/>
            </p:cNvSpPr>
            <p:nvPr/>
          </p:nvSpPr>
          <p:spPr bwMode="auto">
            <a:xfrm>
              <a:off x="6323222" y="5461749"/>
              <a:ext cx="2506663" cy="762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lIns="0" rIns="0"/>
            <a:lstStyle/>
            <a:p>
              <a:pPr indent="53975" algn="ctr" defTabSz="457200" fontAlgn="base">
                <a:spcBef>
                  <a:spcPct val="50000"/>
                </a:spcBef>
                <a:spcAft>
                  <a:spcPct val="0"/>
                </a:spcAft>
                <a:buFont typeface="Arial" charset="0"/>
                <a:buNone/>
              </a:pPr>
              <a:r>
                <a:rPr lang="en-US" dirty="0">
                  <a:solidFill>
                    <a:srgbClr val="FFFFFF"/>
                  </a:solidFill>
                  <a:ea typeface="MS PGothic" pitchFamily="34" charset="-128"/>
                </a:rPr>
                <a:t>Castrate-resistant  metastatic</a:t>
              </a:r>
            </a:p>
            <a:p>
              <a:pPr indent="53975" algn="ctr" defTabSz="457200" fontAlgn="base">
                <a:spcBef>
                  <a:spcPct val="50000"/>
                </a:spcBef>
                <a:spcAft>
                  <a:spcPct val="0"/>
                </a:spcAft>
                <a:buFont typeface="Arial" charset="0"/>
                <a:buNone/>
              </a:pPr>
              <a:endParaRPr lang="en-US" dirty="0">
                <a:solidFill>
                  <a:srgbClr val="FFFFFF"/>
                </a:solidFill>
                <a:ea typeface="MS PGothic" pitchFamily="34" charset="-128"/>
              </a:endParaRPr>
            </a:p>
            <a:p>
              <a:pPr indent="53975" algn="ctr" defTabSz="457200" fontAlgn="base">
                <a:spcBef>
                  <a:spcPct val="0"/>
                </a:spcBef>
                <a:spcAft>
                  <a:spcPct val="0"/>
                </a:spcAft>
                <a:buFont typeface="Arial" charset="0"/>
                <a:buNone/>
              </a:pPr>
              <a:endParaRPr lang="en-US" dirty="0">
                <a:solidFill>
                  <a:srgbClr val="FFFFFF"/>
                </a:solidFill>
                <a:ea typeface="MS PGothic" pitchFamily="34" charset="-128"/>
              </a:endParaRPr>
            </a:p>
          </p:txBody>
        </p:sp>
        <p:pic>
          <p:nvPicPr>
            <p:cNvPr id="28" name="Picture 4" descr="082201abone"/>
            <p:cNvPicPr>
              <a:picLocks noChangeAspect="1" noChangeArrowheads="1"/>
            </p:cNvPicPr>
            <p:nvPr/>
          </p:nvPicPr>
          <p:blipFill rotWithShape="1">
            <a:blip r:embed="rId5" cstate="print"/>
            <a:srcRect l="57489" t="9768" r="25588" b="10800"/>
            <a:stretch/>
          </p:blipFill>
          <p:spPr bwMode="auto">
            <a:xfrm>
              <a:off x="7092216" y="2220294"/>
              <a:ext cx="968673" cy="3311305"/>
            </a:xfrm>
            <a:prstGeom prst="rect">
              <a:avLst/>
            </a:prstGeom>
            <a:noFill/>
          </p:spPr>
        </p:pic>
        <p:sp>
          <p:nvSpPr>
            <p:cNvPr id="33" name="TextBox 32"/>
            <p:cNvSpPr txBox="1"/>
            <p:nvPr/>
          </p:nvSpPr>
          <p:spPr>
            <a:xfrm>
              <a:off x="5454733" y="2131720"/>
              <a:ext cx="1467068" cy="646331"/>
            </a:xfrm>
            <a:prstGeom prst="rect">
              <a:avLst/>
            </a:prstGeom>
            <a:noFill/>
          </p:spPr>
          <p:txBody>
            <a:bodyPr wrap="none" rtlCol="0">
              <a:spAutoFit/>
            </a:bodyPr>
            <a:lstStyle/>
            <a:p>
              <a:r>
                <a:rPr lang="en-US" b="1" dirty="0">
                  <a:solidFill>
                    <a:srgbClr val="00B0F0"/>
                  </a:solidFill>
                </a:rPr>
                <a:t>ADT</a:t>
              </a:r>
            </a:p>
            <a:p>
              <a:r>
                <a:rPr lang="en-US" b="1" dirty="0">
                  <a:solidFill>
                    <a:srgbClr val="00B0F0"/>
                  </a:solidFill>
                </a:rPr>
                <a:t>+ 2</a:t>
              </a:r>
              <a:r>
                <a:rPr lang="en-US" b="1" baseline="30000" dirty="0">
                  <a:solidFill>
                    <a:srgbClr val="00B0F0"/>
                  </a:solidFill>
                </a:rPr>
                <a:t>nd</a:t>
              </a:r>
              <a:r>
                <a:rPr lang="en-US" b="1" dirty="0">
                  <a:solidFill>
                    <a:srgbClr val="00B0F0"/>
                  </a:solidFill>
                </a:rPr>
                <a:t> Line</a:t>
              </a:r>
            </a:p>
          </p:txBody>
        </p:sp>
        <p:sp>
          <p:nvSpPr>
            <p:cNvPr id="34" name="AutoShape 20"/>
            <p:cNvSpPr>
              <a:spLocks noChangeArrowheads="1"/>
            </p:cNvSpPr>
            <p:nvPr/>
          </p:nvSpPr>
          <p:spPr bwMode="auto">
            <a:xfrm rot="19811952">
              <a:off x="5039439" y="4758250"/>
              <a:ext cx="1575316"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FFFFFF"/>
                </a:solidFill>
              </a:endParaRPr>
            </a:p>
          </p:txBody>
        </p:sp>
        <p:sp>
          <p:nvSpPr>
            <p:cNvPr id="35" name="TextBox 34"/>
            <p:cNvSpPr txBox="1"/>
            <p:nvPr/>
          </p:nvSpPr>
          <p:spPr>
            <a:xfrm>
              <a:off x="5097482" y="5196418"/>
              <a:ext cx="1351652" cy="646331"/>
            </a:xfrm>
            <a:prstGeom prst="rect">
              <a:avLst/>
            </a:prstGeom>
            <a:noFill/>
          </p:spPr>
          <p:txBody>
            <a:bodyPr wrap="none" rtlCol="0">
              <a:spAutoFit/>
            </a:bodyPr>
            <a:lstStyle/>
            <a:p>
              <a:pPr algn="ctr"/>
              <a:r>
                <a:rPr lang="en-US" b="1" dirty="0">
                  <a:solidFill>
                    <a:srgbClr val="00B0F0"/>
                  </a:solidFill>
                </a:rPr>
                <a:t>ADT</a:t>
              </a:r>
            </a:p>
            <a:p>
              <a:pPr algn="ctr"/>
              <a:r>
                <a:rPr lang="en-US" b="1" dirty="0">
                  <a:solidFill>
                    <a:srgbClr val="00B0F0"/>
                  </a:solidFill>
                </a:rPr>
                <a:t>± Chemo</a:t>
              </a:r>
            </a:p>
          </p:txBody>
        </p:sp>
      </p:grpSp>
      <p:grpSp>
        <p:nvGrpSpPr>
          <p:cNvPr id="7" name="Group 6"/>
          <p:cNvGrpSpPr/>
          <p:nvPr/>
        </p:nvGrpSpPr>
        <p:grpSpPr>
          <a:xfrm>
            <a:off x="1939477" y="4189571"/>
            <a:ext cx="3728170" cy="2581891"/>
            <a:chOff x="1939477" y="4189571"/>
            <a:chExt cx="3728170" cy="2581891"/>
          </a:xfrm>
        </p:grpSpPr>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2511" t="3019" r="50576" b="35220"/>
            <a:stretch/>
          </p:blipFill>
          <p:spPr>
            <a:xfrm>
              <a:off x="3875331" y="4189571"/>
              <a:ext cx="1051736" cy="2116401"/>
            </a:xfrm>
            <a:prstGeom prst="rect">
              <a:avLst/>
            </a:prstGeom>
          </p:spPr>
        </p:pic>
        <p:sp>
          <p:nvSpPr>
            <p:cNvPr id="31" name="AutoShape 41"/>
            <p:cNvSpPr>
              <a:spLocks noChangeArrowheads="1"/>
            </p:cNvSpPr>
            <p:nvPr/>
          </p:nvSpPr>
          <p:spPr bwMode="auto">
            <a:xfrm>
              <a:off x="3162572" y="6009462"/>
              <a:ext cx="2505075" cy="762000"/>
            </a:xfrm>
            <a:prstGeom prst="roundRect">
              <a:avLst>
                <a:gd name="adj" fmla="val 16667"/>
              </a:avLst>
            </a:prstGeom>
            <a:solidFill>
              <a:schemeClr val="bg1"/>
            </a:solidFill>
            <a:ln>
              <a:noFill/>
            </a:ln>
            <a:extLst/>
          </p:spPr>
          <p:txBody>
            <a:bodyPr lIns="0" rIns="0"/>
            <a:lstStyle/>
            <a:p>
              <a:pPr indent="53975" algn="ctr" defTabSz="457200" fontAlgn="base">
                <a:spcBef>
                  <a:spcPct val="50000"/>
                </a:spcBef>
                <a:spcAft>
                  <a:spcPct val="0"/>
                </a:spcAft>
                <a:buFont typeface="Arial" charset="0"/>
                <a:buNone/>
              </a:pPr>
              <a:r>
                <a:rPr lang="en-US" dirty="0">
                  <a:solidFill>
                    <a:srgbClr val="FFFFFF"/>
                  </a:solidFill>
                  <a:ea typeface="MS PGothic" pitchFamily="34" charset="-128"/>
                </a:rPr>
                <a:t>Castrate-sensitive  metastatic</a:t>
              </a:r>
            </a:p>
            <a:p>
              <a:pPr indent="53975" algn="ctr" defTabSz="457200" fontAlgn="base">
                <a:spcBef>
                  <a:spcPct val="50000"/>
                </a:spcBef>
                <a:spcAft>
                  <a:spcPct val="0"/>
                </a:spcAft>
                <a:buFont typeface="Arial" charset="0"/>
                <a:buNone/>
              </a:pPr>
              <a:endParaRPr lang="en-US" dirty="0">
                <a:solidFill>
                  <a:srgbClr val="FFFFFF"/>
                </a:solidFill>
                <a:ea typeface="MS PGothic" pitchFamily="34" charset="-128"/>
              </a:endParaRPr>
            </a:p>
            <a:p>
              <a:pPr indent="53975" algn="ctr" defTabSz="457200" fontAlgn="base">
                <a:spcBef>
                  <a:spcPct val="0"/>
                </a:spcBef>
                <a:spcAft>
                  <a:spcPct val="0"/>
                </a:spcAft>
                <a:buFont typeface="Arial" charset="0"/>
                <a:buNone/>
              </a:pPr>
              <a:endParaRPr lang="en-US" dirty="0">
                <a:solidFill>
                  <a:srgbClr val="FFFFFF"/>
                </a:solidFill>
                <a:ea typeface="MS PGothic" pitchFamily="34" charset="-128"/>
              </a:endParaRPr>
            </a:p>
          </p:txBody>
        </p:sp>
        <p:sp>
          <p:nvSpPr>
            <p:cNvPr id="37" name="AutoShape 21"/>
            <p:cNvSpPr>
              <a:spLocks noChangeArrowheads="1"/>
            </p:cNvSpPr>
            <p:nvPr/>
          </p:nvSpPr>
          <p:spPr bwMode="auto">
            <a:xfrm rot="1807556">
              <a:off x="1939477" y="4321343"/>
              <a:ext cx="1705159"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FFFFFF"/>
                </a:solidFill>
              </a:endParaRPr>
            </a:p>
          </p:txBody>
        </p:sp>
        <p:sp>
          <p:nvSpPr>
            <p:cNvPr id="6" name="TextBox 5"/>
            <p:cNvSpPr txBox="1"/>
            <p:nvPr/>
          </p:nvSpPr>
          <p:spPr>
            <a:xfrm>
              <a:off x="2003517" y="4664138"/>
              <a:ext cx="952505" cy="369332"/>
            </a:xfrm>
            <a:prstGeom prst="rect">
              <a:avLst/>
            </a:prstGeom>
            <a:noFill/>
          </p:spPr>
          <p:txBody>
            <a:bodyPr wrap="none" rtlCol="0">
              <a:spAutoFit/>
            </a:bodyPr>
            <a:lstStyle/>
            <a:p>
              <a:r>
                <a:rPr lang="en-US" b="1" dirty="0">
                  <a:solidFill>
                    <a:srgbClr val="00B0F0"/>
                  </a:solidFill>
                </a:rPr>
                <a:t>No Rx</a:t>
              </a:r>
            </a:p>
          </p:txBody>
        </p:sp>
      </p:grpSp>
    </p:spTree>
    <p:extLst>
      <p:ext uri="{BB962C8B-B14F-4D97-AF65-F5344CB8AC3E}">
        <p14:creationId xmlns:p14="http://schemas.microsoft.com/office/powerpoint/2010/main" val="894421419"/>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171450" y="6119813"/>
            <a:ext cx="883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fr-CA" sz="1400" b="1">
              <a:latin typeface="Arial" pitchFamily="34" charset="0"/>
              <a:cs typeface="Arial" pitchFamily="34" charset="0"/>
            </a:endParaRPr>
          </a:p>
        </p:txBody>
      </p:sp>
      <p:sp>
        <p:nvSpPr>
          <p:cNvPr id="44035" name="Text Box 4"/>
          <p:cNvSpPr txBox="1">
            <a:spLocks noChangeArrowheads="1"/>
          </p:cNvSpPr>
          <p:nvPr/>
        </p:nvSpPr>
        <p:spPr bwMode="auto">
          <a:xfrm>
            <a:off x="284163" y="6346825"/>
            <a:ext cx="83981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GB" sz="1400" dirty="0">
                <a:solidFill>
                  <a:srgbClr val="CDCDCF"/>
                </a:solidFill>
                <a:latin typeface="Arial" pitchFamily="34" charset="0"/>
              </a:rPr>
              <a:t>Smith MR, et al. J </a:t>
            </a:r>
            <a:r>
              <a:rPr lang="en-GB" sz="1400" dirty="0" err="1">
                <a:solidFill>
                  <a:srgbClr val="CDCDCF"/>
                </a:solidFill>
                <a:latin typeface="Arial" pitchFamily="34" charset="0"/>
              </a:rPr>
              <a:t>Clin</a:t>
            </a:r>
            <a:r>
              <a:rPr lang="en-GB" sz="1400" dirty="0">
                <a:solidFill>
                  <a:srgbClr val="CDCDCF"/>
                </a:solidFill>
                <a:latin typeface="Arial" pitchFamily="34" charset="0"/>
              </a:rPr>
              <a:t> </a:t>
            </a:r>
            <a:r>
              <a:rPr lang="en-GB" sz="1400" dirty="0" err="1">
                <a:solidFill>
                  <a:srgbClr val="CDCDCF"/>
                </a:solidFill>
                <a:latin typeface="Arial" pitchFamily="34" charset="0"/>
              </a:rPr>
              <a:t>Oncol</a:t>
            </a:r>
            <a:r>
              <a:rPr lang="en-GB" sz="1400" dirty="0">
                <a:solidFill>
                  <a:srgbClr val="CDCDCF"/>
                </a:solidFill>
                <a:latin typeface="Arial" pitchFamily="34" charset="0"/>
              </a:rPr>
              <a:t>. 2005;23:2918-2925.</a:t>
            </a:r>
            <a:r>
              <a:rPr lang="en-US" sz="1400" dirty="0">
                <a:solidFill>
                  <a:srgbClr val="CDCDCF"/>
                </a:solidFill>
                <a:latin typeface="Arial" pitchFamily="34" charset="0"/>
              </a:rPr>
              <a:t> Reprinted with permission. © 2005 American Society</a:t>
            </a:r>
          </a:p>
          <a:p>
            <a:pPr eaLnBrk="1" hangingPunct="1"/>
            <a:r>
              <a:rPr lang="en-US" sz="1400" dirty="0">
                <a:solidFill>
                  <a:srgbClr val="CDCDCF"/>
                </a:solidFill>
                <a:latin typeface="Arial" pitchFamily="34" charset="0"/>
              </a:rPr>
              <a:t>of Clinical Oncology. All rights reserved.</a:t>
            </a:r>
            <a:endParaRPr lang="en-US" sz="1200" dirty="0">
              <a:latin typeface="Arial" pitchFamily="34" charset="0"/>
              <a:cs typeface="Arial" pitchFamily="34" charset="0"/>
            </a:endParaRPr>
          </a:p>
        </p:txBody>
      </p:sp>
      <p:sp>
        <p:nvSpPr>
          <p:cNvPr id="44051" name="Text Box 19"/>
          <p:cNvSpPr txBox="1">
            <a:spLocks noChangeArrowheads="1"/>
          </p:cNvSpPr>
          <p:nvPr/>
        </p:nvSpPr>
        <p:spPr bwMode="auto">
          <a:xfrm>
            <a:off x="2595561" y="5905347"/>
            <a:ext cx="31924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sz="1600" b="1" dirty="0" err="1">
                <a:latin typeface="Arial" pitchFamily="34" charset="0"/>
                <a:cs typeface="Arial" pitchFamily="34" charset="0"/>
              </a:rPr>
              <a:t>Yrs</a:t>
            </a:r>
            <a:r>
              <a:rPr lang="en-US" sz="1600" b="1" dirty="0">
                <a:latin typeface="Arial" pitchFamily="34" charset="0"/>
                <a:cs typeface="Arial" pitchFamily="34" charset="0"/>
              </a:rPr>
              <a:t> Since Random Assignment</a:t>
            </a:r>
          </a:p>
        </p:txBody>
      </p:sp>
      <p:grpSp>
        <p:nvGrpSpPr>
          <p:cNvPr id="2" name="Group 1"/>
          <p:cNvGrpSpPr/>
          <p:nvPr/>
        </p:nvGrpSpPr>
        <p:grpSpPr>
          <a:xfrm>
            <a:off x="1408906" y="1588294"/>
            <a:ext cx="6364287" cy="4375150"/>
            <a:chOff x="2300288" y="1770063"/>
            <a:chExt cx="6364287" cy="4375150"/>
          </a:xfrm>
        </p:grpSpPr>
        <p:sp>
          <p:nvSpPr>
            <p:cNvPr id="44037" name="Text Box 20"/>
            <p:cNvSpPr txBox="1">
              <a:spLocks noChangeArrowheads="1"/>
            </p:cNvSpPr>
            <p:nvPr/>
          </p:nvSpPr>
          <p:spPr bwMode="auto">
            <a:xfrm>
              <a:off x="6545263" y="1947863"/>
              <a:ext cx="21193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lnSpc>
                  <a:spcPct val="90000"/>
                </a:lnSpc>
              </a:pPr>
              <a:r>
                <a:rPr lang="en-US" sz="1600">
                  <a:latin typeface="Arial" pitchFamily="34" charset="0"/>
                  <a:cs typeface="Arial" pitchFamily="34" charset="0"/>
                </a:rPr>
                <a:t>PSADT &lt; 6.3 mos</a:t>
              </a:r>
            </a:p>
            <a:p>
              <a:pPr eaLnBrk="1" hangingPunct="1">
                <a:lnSpc>
                  <a:spcPct val="90000"/>
                </a:lnSpc>
              </a:pPr>
              <a:r>
                <a:rPr lang="en-US" sz="1600">
                  <a:latin typeface="Arial" pitchFamily="34" charset="0"/>
                  <a:cs typeface="Arial" pitchFamily="34" charset="0"/>
                </a:rPr>
                <a:t>PSADT 6.3-18.8 mos</a:t>
              </a:r>
            </a:p>
            <a:p>
              <a:pPr eaLnBrk="1" hangingPunct="1">
                <a:lnSpc>
                  <a:spcPct val="90000"/>
                </a:lnSpc>
              </a:pPr>
              <a:r>
                <a:rPr lang="en-US" sz="1600">
                  <a:latin typeface="Arial" pitchFamily="34" charset="0"/>
                  <a:cs typeface="Arial" pitchFamily="34" charset="0"/>
                </a:rPr>
                <a:t>PSADT &gt; 18.8 mos</a:t>
              </a:r>
            </a:p>
          </p:txBody>
        </p:sp>
        <p:sp>
          <p:nvSpPr>
            <p:cNvPr id="44038" name="Line 5"/>
            <p:cNvSpPr>
              <a:spLocks noChangeShapeType="1"/>
            </p:cNvSpPr>
            <p:nvPr/>
          </p:nvSpPr>
          <p:spPr bwMode="auto">
            <a:xfrm flipH="1">
              <a:off x="3408363" y="1912938"/>
              <a:ext cx="0" cy="3829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9" name="Line 6"/>
            <p:cNvSpPr>
              <a:spLocks noChangeShapeType="1"/>
            </p:cNvSpPr>
            <p:nvPr/>
          </p:nvSpPr>
          <p:spPr bwMode="auto">
            <a:xfrm flipH="1">
              <a:off x="3421063" y="5727700"/>
              <a:ext cx="28781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0" name="Line 7"/>
            <p:cNvSpPr>
              <a:spLocks noChangeShapeType="1"/>
            </p:cNvSpPr>
            <p:nvPr/>
          </p:nvSpPr>
          <p:spPr bwMode="auto">
            <a:xfrm flipH="1">
              <a:off x="3333750" y="1935163"/>
              <a:ext cx="650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1" name="Line 8"/>
            <p:cNvSpPr>
              <a:spLocks noChangeShapeType="1"/>
            </p:cNvSpPr>
            <p:nvPr/>
          </p:nvSpPr>
          <p:spPr bwMode="auto">
            <a:xfrm flipH="1">
              <a:off x="3333750" y="2679700"/>
              <a:ext cx="650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2" name="Line 9"/>
            <p:cNvSpPr>
              <a:spLocks noChangeShapeType="1"/>
            </p:cNvSpPr>
            <p:nvPr/>
          </p:nvSpPr>
          <p:spPr bwMode="auto">
            <a:xfrm flipH="1">
              <a:off x="3333750" y="3411538"/>
              <a:ext cx="650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3" name="Line 10"/>
            <p:cNvSpPr>
              <a:spLocks noChangeShapeType="1"/>
            </p:cNvSpPr>
            <p:nvPr/>
          </p:nvSpPr>
          <p:spPr bwMode="auto">
            <a:xfrm flipH="1">
              <a:off x="3333750" y="4143375"/>
              <a:ext cx="650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4" name="Line 11"/>
            <p:cNvSpPr>
              <a:spLocks noChangeShapeType="1"/>
            </p:cNvSpPr>
            <p:nvPr/>
          </p:nvSpPr>
          <p:spPr bwMode="auto">
            <a:xfrm flipH="1">
              <a:off x="3333750" y="4878388"/>
              <a:ext cx="650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5" name="Line 12"/>
            <p:cNvSpPr>
              <a:spLocks noChangeShapeType="1"/>
            </p:cNvSpPr>
            <p:nvPr/>
          </p:nvSpPr>
          <p:spPr bwMode="auto">
            <a:xfrm>
              <a:off x="3887788" y="5741988"/>
              <a:ext cx="0"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6" name="Line 13"/>
            <p:cNvSpPr>
              <a:spLocks noChangeShapeType="1"/>
            </p:cNvSpPr>
            <p:nvPr/>
          </p:nvSpPr>
          <p:spPr bwMode="auto">
            <a:xfrm>
              <a:off x="4367213" y="5741988"/>
              <a:ext cx="0"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7" name="Line 14"/>
            <p:cNvSpPr>
              <a:spLocks noChangeShapeType="1"/>
            </p:cNvSpPr>
            <p:nvPr/>
          </p:nvSpPr>
          <p:spPr bwMode="auto">
            <a:xfrm>
              <a:off x="4846638" y="5741988"/>
              <a:ext cx="0"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8" name="Line 15"/>
            <p:cNvSpPr>
              <a:spLocks noChangeShapeType="1"/>
            </p:cNvSpPr>
            <p:nvPr/>
          </p:nvSpPr>
          <p:spPr bwMode="auto">
            <a:xfrm>
              <a:off x="5326063" y="5741988"/>
              <a:ext cx="0"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9" name="Line 16"/>
            <p:cNvSpPr>
              <a:spLocks noChangeShapeType="1"/>
            </p:cNvSpPr>
            <p:nvPr/>
          </p:nvSpPr>
          <p:spPr bwMode="auto">
            <a:xfrm>
              <a:off x="5805488" y="5741988"/>
              <a:ext cx="0"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0" name="Text Box 18"/>
            <p:cNvSpPr txBox="1">
              <a:spLocks noChangeArrowheads="1"/>
            </p:cNvSpPr>
            <p:nvPr/>
          </p:nvSpPr>
          <p:spPr bwMode="auto">
            <a:xfrm rot="-5400000">
              <a:off x="678657" y="3561556"/>
              <a:ext cx="3824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sz="1600" b="1">
                  <a:latin typeface="Arial" pitchFamily="34" charset="0"/>
                  <a:cs typeface="Arial" pitchFamily="34" charset="0"/>
                </a:rPr>
                <a:t>Proportion of Patients With Bone Metastases or Death</a:t>
              </a:r>
            </a:p>
          </p:txBody>
        </p:sp>
        <p:sp>
          <p:nvSpPr>
            <p:cNvPr id="44052" name="Line 21"/>
            <p:cNvSpPr>
              <a:spLocks noChangeShapeType="1"/>
            </p:cNvSpPr>
            <p:nvPr/>
          </p:nvSpPr>
          <p:spPr bwMode="auto">
            <a:xfrm>
              <a:off x="6256338" y="2527300"/>
              <a:ext cx="261937"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3" name="Line 22"/>
            <p:cNvSpPr>
              <a:spLocks noChangeShapeType="1"/>
            </p:cNvSpPr>
            <p:nvPr/>
          </p:nvSpPr>
          <p:spPr bwMode="auto">
            <a:xfrm>
              <a:off x="6256338" y="2314575"/>
              <a:ext cx="261937"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23"/>
            <p:cNvSpPr>
              <a:spLocks noChangeShapeType="1"/>
            </p:cNvSpPr>
            <p:nvPr/>
          </p:nvSpPr>
          <p:spPr bwMode="auto">
            <a:xfrm>
              <a:off x="6256338" y="2095500"/>
              <a:ext cx="261937" cy="0"/>
            </a:xfrm>
            <a:prstGeom prst="line">
              <a:avLst/>
            </a:prstGeom>
            <a:noFill/>
            <a:ln w="38100">
              <a:solidFill>
                <a:schemeClr val="accent3"/>
              </a:solidFill>
              <a:round/>
              <a:headEnd/>
              <a:tailEnd/>
            </a:ln>
          </p:spPr>
          <p:txBody>
            <a:bodyPr wrap="none" anchor="ctr"/>
            <a:lstStyle/>
            <a:p>
              <a:pPr eaLnBrk="0" hangingPunct="0">
                <a:defRPr/>
              </a:pPr>
              <a:endParaRPr lang="en-US" dirty="0"/>
            </a:p>
          </p:txBody>
        </p:sp>
        <p:sp>
          <p:nvSpPr>
            <p:cNvPr id="44055" name="Text Box 25"/>
            <p:cNvSpPr txBox="1">
              <a:spLocks noChangeArrowheads="1"/>
            </p:cNvSpPr>
            <p:nvPr/>
          </p:nvSpPr>
          <p:spPr bwMode="auto">
            <a:xfrm>
              <a:off x="2814638" y="2508250"/>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600">
                  <a:latin typeface="Arial" pitchFamily="34" charset="0"/>
                  <a:cs typeface="Arial" pitchFamily="34" charset="0"/>
                </a:rPr>
                <a:t>0.8</a:t>
              </a:r>
            </a:p>
          </p:txBody>
        </p:sp>
        <p:sp>
          <p:nvSpPr>
            <p:cNvPr id="44056" name="Text Box 26"/>
            <p:cNvSpPr txBox="1">
              <a:spLocks noChangeArrowheads="1"/>
            </p:cNvSpPr>
            <p:nvPr/>
          </p:nvSpPr>
          <p:spPr bwMode="auto">
            <a:xfrm>
              <a:off x="2814638" y="3235325"/>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600">
                  <a:latin typeface="Arial" pitchFamily="34" charset="0"/>
                  <a:cs typeface="Arial" pitchFamily="34" charset="0"/>
                </a:rPr>
                <a:t>0.6</a:t>
              </a:r>
            </a:p>
          </p:txBody>
        </p:sp>
        <p:sp>
          <p:nvSpPr>
            <p:cNvPr id="44057" name="Text Box 27"/>
            <p:cNvSpPr txBox="1">
              <a:spLocks noChangeArrowheads="1"/>
            </p:cNvSpPr>
            <p:nvPr/>
          </p:nvSpPr>
          <p:spPr bwMode="auto">
            <a:xfrm>
              <a:off x="2814638" y="3981450"/>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600">
                  <a:latin typeface="Arial" pitchFamily="34" charset="0"/>
                  <a:cs typeface="Arial" pitchFamily="34" charset="0"/>
                </a:rPr>
                <a:t>0.4</a:t>
              </a:r>
            </a:p>
          </p:txBody>
        </p:sp>
        <p:sp>
          <p:nvSpPr>
            <p:cNvPr id="44058" name="Text Box 28"/>
            <p:cNvSpPr txBox="1">
              <a:spLocks noChangeArrowheads="1"/>
            </p:cNvSpPr>
            <p:nvPr/>
          </p:nvSpPr>
          <p:spPr bwMode="auto">
            <a:xfrm>
              <a:off x="2814638" y="4713288"/>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600">
                  <a:latin typeface="Arial" pitchFamily="34" charset="0"/>
                  <a:cs typeface="Arial" pitchFamily="34" charset="0"/>
                </a:rPr>
                <a:t>0.2</a:t>
              </a:r>
            </a:p>
          </p:txBody>
        </p:sp>
        <p:sp>
          <p:nvSpPr>
            <p:cNvPr id="44059" name="Text Box 29"/>
            <p:cNvSpPr txBox="1">
              <a:spLocks noChangeArrowheads="1"/>
            </p:cNvSpPr>
            <p:nvPr/>
          </p:nvSpPr>
          <p:spPr bwMode="auto">
            <a:xfrm>
              <a:off x="2814638" y="5554663"/>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600">
                  <a:latin typeface="Arial" pitchFamily="34" charset="0"/>
                  <a:cs typeface="Arial" pitchFamily="34" charset="0"/>
                </a:rPr>
                <a:t>0</a:t>
              </a:r>
            </a:p>
          </p:txBody>
        </p:sp>
        <p:sp>
          <p:nvSpPr>
            <p:cNvPr id="44060" name="Text Box 30"/>
            <p:cNvSpPr txBox="1">
              <a:spLocks noChangeArrowheads="1"/>
            </p:cNvSpPr>
            <p:nvPr/>
          </p:nvSpPr>
          <p:spPr bwMode="auto">
            <a:xfrm>
              <a:off x="2814638" y="1770063"/>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r" eaLnBrk="1" hangingPunct="1"/>
              <a:r>
                <a:rPr lang="en-US" sz="1600">
                  <a:latin typeface="Arial" pitchFamily="34" charset="0"/>
                  <a:cs typeface="Arial" pitchFamily="34" charset="0"/>
                </a:rPr>
                <a:t>1.0</a:t>
              </a:r>
            </a:p>
          </p:txBody>
        </p:sp>
        <p:sp>
          <p:nvSpPr>
            <p:cNvPr id="44061" name="Line 11"/>
            <p:cNvSpPr>
              <a:spLocks noChangeShapeType="1"/>
            </p:cNvSpPr>
            <p:nvPr/>
          </p:nvSpPr>
          <p:spPr bwMode="auto">
            <a:xfrm flipH="1">
              <a:off x="3333750" y="5727700"/>
              <a:ext cx="650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62" name="Line 16"/>
            <p:cNvSpPr>
              <a:spLocks noChangeShapeType="1"/>
            </p:cNvSpPr>
            <p:nvPr/>
          </p:nvSpPr>
          <p:spPr bwMode="auto">
            <a:xfrm>
              <a:off x="6284913" y="5741988"/>
              <a:ext cx="0"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63" name="Line 16"/>
            <p:cNvSpPr>
              <a:spLocks noChangeShapeType="1"/>
            </p:cNvSpPr>
            <p:nvPr/>
          </p:nvSpPr>
          <p:spPr bwMode="auto">
            <a:xfrm>
              <a:off x="3408363" y="5741988"/>
              <a:ext cx="0"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64" name="Text Box 17"/>
            <p:cNvSpPr txBox="1">
              <a:spLocks noChangeArrowheads="1"/>
            </p:cNvSpPr>
            <p:nvPr/>
          </p:nvSpPr>
          <p:spPr bwMode="auto">
            <a:xfrm>
              <a:off x="3263900" y="5807075"/>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1pPr>
              <a:lvl2pPr marL="742950" indent="-28575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2pPr>
              <a:lvl3pPr marL="11430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3pPr>
              <a:lvl4pPr marL="16002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4pPr>
              <a:lvl5pPr marL="20574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5pPr>
              <a:lvl6pPr marL="25146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6pPr>
              <a:lvl7pPr marL="29718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7pPr>
              <a:lvl8pPr marL="34290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8pPr>
              <a:lvl9pPr marL="38862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9pPr>
            </a:lstStyle>
            <a:p>
              <a:pPr algn="ctr" eaLnBrk="1" hangingPunct="1"/>
              <a:r>
                <a:rPr lang="en-US" sz="1600">
                  <a:latin typeface="Arial" pitchFamily="34" charset="0"/>
                  <a:cs typeface="Arial" pitchFamily="34" charset="0"/>
                </a:rPr>
                <a:t>0</a:t>
              </a:r>
            </a:p>
          </p:txBody>
        </p:sp>
        <p:sp>
          <p:nvSpPr>
            <p:cNvPr id="44065" name="Text Box 17"/>
            <p:cNvSpPr txBox="1">
              <a:spLocks noChangeArrowheads="1"/>
            </p:cNvSpPr>
            <p:nvPr/>
          </p:nvSpPr>
          <p:spPr bwMode="auto">
            <a:xfrm>
              <a:off x="3663950" y="5807075"/>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1pPr>
              <a:lvl2pPr marL="742950" indent="-28575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2pPr>
              <a:lvl3pPr marL="11430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3pPr>
              <a:lvl4pPr marL="16002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4pPr>
              <a:lvl5pPr marL="20574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5pPr>
              <a:lvl6pPr marL="25146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6pPr>
              <a:lvl7pPr marL="29718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7pPr>
              <a:lvl8pPr marL="34290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8pPr>
              <a:lvl9pPr marL="38862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9pPr>
            </a:lstStyle>
            <a:p>
              <a:pPr algn="ctr" eaLnBrk="1" hangingPunct="1"/>
              <a:r>
                <a:rPr lang="en-US" sz="1600">
                  <a:latin typeface="Arial" pitchFamily="34" charset="0"/>
                  <a:cs typeface="Arial" pitchFamily="34" charset="0"/>
                </a:rPr>
                <a:t>0.5</a:t>
              </a:r>
            </a:p>
          </p:txBody>
        </p:sp>
        <p:sp>
          <p:nvSpPr>
            <p:cNvPr id="44066" name="Text Box 17"/>
            <p:cNvSpPr txBox="1">
              <a:spLocks noChangeArrowheads="1"/>
            </p:cNvSpPr>
            <p:nvPr/>
          </p:nvSpPr>
          <p:spPr bwMode="auto">
            <a:xfrm>
              <a:off x="4133850" y="5807075"/>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1pPr>
              <a:lvl2pPr marL="742950" indent="-28575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2pPr>
              <a:lvl3pPr marL="11430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3pPr>
              <a:lvl4pPr marL="16002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4pPr>
              <a:lvl5pPr marL="20574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5pPr>
              <a:lvl6pPr marL="25146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6pPr>
              <a:lvl7pPr marL="29718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7pPr>
              <a:lvl8pPr marL="34290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8pPr>
              <a:lvl9pPr marL="38862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9pPr>
            </a:lstStyle>
            <a:p>
              <a:pPr algn="ctr" eaLnBrk="1" hangingPunct="1"/>
              <a:r>
                <a:rPr lang="en-US" sz="1600">
                  <a:latin typeface="Arial" pitchFamily="34" charset="0"/>
                  <a:cs typeface="Arial" pitchFamily="34" charset="0"/>
                </a:rPr>
                <a:t>1.0</a:t>
              </a:r>
            </a:p>
          </p:txBody>
        </p:sp>
        <p:sp>
          <p:nvSpPr>
            <p:cNvPr id="44067" name="Text Box 17"/>
            <p:cNvSpPr txBox="1">
              <a:spLocks noChangeArrowheads="1"/>
            </p:cNvSpPr>
            <p:nvPr/>
          </p:nvSpPr>
          <p:spPr bwMode="auto">
            <a:xfrm>
              <a:off x="4613275" y="5807075"/>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1pPr>
              <a:lvl2pPr marL="742950" indent="-28575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2pPr>
              <a:lvl3pPr marL="11430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3pPr>
              <a:lvl4pPr marL="16002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4pPr>
              <a:lvl5pPr marL="20574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5pPr>
              <a:lvl6pPr marL="25146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6pPr>
              <a:lvl7pPr marL="29718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7pPr>
              <a:lvl8pPr marL="34290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8pPr>
              <a:lvl9pPr marL="38862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9pPr>
            </a:lstStyle>
            <a:p>
              <a:pPr algn="ctr" eaLnBrk="1" hangingPunct="1"/>
              <a:r>
                <a:rPr lang="en-US" sz="1600">
                  <a:latin typeface="Arial" pitchFamily="34" charset="0"/>
                  <a:cs typeface="Arial" pitchFamily="34" charset="0"/>
                </a:rPr>
                <a:t>1.5</a:t>
              </a:r>
            </a:p>
          </p:txBody>
        </p:sp>
        <p:sp>
          <p:nvSpPr>
            <p:cNvPr id="44068" name="Text Box 17"/>
            <p:cNvSpPr txBox="1">
              <a:spLocks noChangeArrowheads="1"/>
            </p:cNvSpPr>
            <p:nvPr/>
          </p:nvSpPr>
          <p:spPr bwMode="auto">
            <a:xfrm>
              <a:off x="5097463" y="5807075"/>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1pPr>
              <a:lvl2pPr marL="742950" indent="-28575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2pPr>
              <a:lvl3pPr marL="11430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3pPr>
              <a:lvl4pPr marL="16002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4pPr>
              <a:lvl5pPr marL="20574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5pPr>
              <a:lvl6pPr marL="25146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6pPr>
              <a:lvl7pPr marL="29718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7pPr>
              <a:lvl8pPr marL="34290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8pPr>
              <a:lvl9pPr marL="38862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9pPr>
            </a:lstStyle>
            <a:p>
              <a:pPr algn="ctr" eaLnBrk="1" hangingPunct="1"/>
              <a:r>
                <a:rPr lang="en-US" sz="1600">
                  <a:latin typeface="Arial" pitchFamily="34" charset="0"/>
                  <a:cs typeface="Arial" pitchFamily="34" charset="0"/>
                </a:rPr>
                <a:t>2.0</a:t>
              </a:r>
            </a:p>
          </p:txBody>
        </p:sp>
        <p:sp>
          <p:nvSpPr>
            <p:cNvPr id="44069" name="Text Box 17"/>
            <p:cNvSpPr txBox="1">
              <a:spLocks noChangeArrowheads="1"/>
            </p:cNvSpPr>
            <p:nvPr/>
          </p:nvSpPr>
          <p:spPr bwMode="auto">
            <a:xfrm>
              <a:off x="5578475" y="5807075"/>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1pPr>
              <a:lvl2pPr marL="742950" indent="-28575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2pPr>
              <a:lvl3pPr marL="11430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3pPr>
              <a:lvl4pPr marL="16002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4pPr>
              <a:lvl5pPr marL="20574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5pPr>
              <a:lvl6pPr marL="25146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6pPr>
              <a:lvl7pPr marL="29718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7pPr>
              <a:lvl8pPr marL="34290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8pPr>
              <a:lvl9pPr marL="38862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9pPr>
            </a:lstStyle>
            <a:p>
              <a:pPr algn="ctr" eaLnBrk="1" hangingPunct="1"/>
              <a:r>
                <a:rPr lang="en-US" sz="1600">
                  <a:latin typeface="Arial" pitchFamily="34" charset="0"/>
                  <a:cs typeface="Arial" pitchFamily="34" charset="0"/>
                </a:rPr>
                <a:t>2.5</a:t>
              </a:r>
            </a:p>
          </p:txBody>
        </p:sp>
        <p:sp>
          <p:nvSpPr>
            <p:cNvPr id="44070" name="Text Box 17"/>
            <p:cNvSpPr txBox="1">
              <a:spLocks noChangeArrowheads="1"/>
            </p:cNvSpPr>
            <p:nvPr/>
          </p:nvSpPr>
          <p:spPr bwMode="auto">
            <a:xfrm>
              <a:off x="6056313" y="5807075"/>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1pPr>
              <a:lvl2pPr marL="742950" indent="-28575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2pPr>
              <a:lvl3pPr marL="11430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3pPr>
              <a:lvl4pPr marL="16002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4pPr>
              <a:lvl5pPr marL="2057400" indent="-228600" eaLnBrk="0" hangingPunct="0">
                <a:tabLst>
                  <a:tab pos="568325" algn="ctr"/>
                  <a:tab pos="1081088" algn="ctr"/>
                  <a:tab pos="1481138" algn="ctr"/>
                  <a:tab pos="1938338" algn="ctr"/>
                  <a:tab pos="2462213" algn="ctr"/>
                </a:tabLst>
                <a:defRPr sz="2000">
                  <a:solidFill>
                    <a:schemeClr val="tx1"/>
                  </a:solidFill>
                  <a:latin typeface="Times New Roman" pitchFamily="18" charset="0"/>
                </a:defRPr>
              </a:lvl5pPr>
              <a:lvl6pPr marL="25146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6pPr>
              <a:lvl7pPr marL="29718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7pPr>
              <a:lvl8pPr marL="34290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8pPr>
              <a:lvl9pPr marL="3886200" indent="-228600" eaLnBrk="0" fontAlgn="base" hangingPunct="0">
                <a:spcBef>
                  <a:spcPct val="0"/>
                </a:spcBef>
                <a:spcAft>
                  <a:spcPct val="0"/>
                </a:spcAft>
                <a:tabLst>
                  <a:tab pos="568325" algn="ctr"/>
                  <a:tab pos="1081088" algn="ctr"/>
                  <a:tab pos="1481138" algn="ctr"/>
                  <a:tab pos="1938338" algn="ctr"/>
                  <a:tab pos="2462213" algn="ctr"/>
                </a:tabLst>
                <a:defRPr sz="2000">
                  <a:solidFill>
                    <a:schemeClr val="tx1"/>
                  </a:solidFill>
                  <a:latin typeface="Times New Roman" pitchFamily="18" charset="0"/>
                </a:defRPr>
              </a:lvl9pPr>
            </a:lstStyle>
            <a:p>
              <a:pPr algn="ctr" eaLnBrk="1" hangingPunct="1"/>
              <a:r>
                <a:rPr lang="en-US" sz="1600">
                  <a:latin typeface="Arial" pitchFamily="34" charset="0"/>
                  <a:cs typeface="Arial" pitchFamily="34" charset="0"/>
                </a:rPr>
                <a:t>3.0</a:t>
              </a:r>
            </a:p>
          </p:txBody>
        </p:sp>
        <p:sp>
          <p:nvSpPr>
            <p:cNvPr id="44071" name="Freeform 70"/>
            <p:cNvSpPr>
              <a:spLocks/>
            </p:cNvSpPr>
            <p:nvPr/>
          </p:nvSpPr>
          <p:spPr bwMode="auto">
            <a:xfrm>
              <a:off x="3432175" y="4111625"/>
              <a:ext cx="2797175" cy="1616075"/>
            </a:xfrm>
            <a:custGeom>
              <a:avLst/>
              <a:gdLst>
                <a:gd name="T0" fmla="*/ 0 w 2797175"/>
                <a:gd name="T1" fmla="*/ 1616075 h 1616075"/>
                <a:gd name="T2" fmla="*/ 231775 w 2797175"/>
                <a:gd name="T3" fmla="*/ 1616075 h 1616075"/>
                <a:gd name="T4" fmla="*/ 225425 w 2797175"/>
                <a:gd name="T5" fmla="*/ 1571625 h 1616075"/>
                <a:gd name="T6" fmla="*/ 298450 w 2797175"/>
                <a:gd name="T7" fmla="*/ 1571625 h 1616075"/>
                <a:gd name="T8" fmla="*/ 295275 w 2797175"/>
                <a:gd name="T9" fmla="*/ 1482725 h 1616075"/>
                <a:gd name="T10" fmla="*/ 311150 w 2797175"/>
                <a:gd name="T11" fmla="*/ 1482725 h 1616075"/>
                <a:gd name="T12" fmla="*/ 307975 w 2797175"/>
                <a:gd name="T13" fmla="*/ 1358900 h 1616075"/>
                <a:gd name="T14" fmla="*/ 368300 w 2797175"/>
                <a:gd name="T15" fmla="*/ 1358900 h 1616075"/>
                <a:gd name="T16" fmla="*/ 368300 w 2797175"/>
                <a:gd name="T17" fmla="*/ 1311275 h 1616075"/>
                <a:gd name="T18" fmla="*/ 885825 w 2797175"/>
                <a:gd name="T19" fmla="*/ 1311275 h 1616075"/>
                <a:gd name="T20" fmla="*/ 882650 w 2797175"/>
                <a:gd name="T21" fmla="*/ 1228725 h 1616075"/>
                <a:gd name="T22" fmla="*/ 904875 w 2797175"/>
                <a:gd name="T23" fmla="*/ 1228725 h 1616075"/>
                <a:gd name="T24" fmla="*/ 901700 w 2797175"/>
                <a:gd name="T25" fmla="*/ 1155700 h 1616075"/>
                <a:gd name="T26" fmla="*/ 1222381 w 2797175"/>
                <a:gd name="T27" fmla="*/ 1155700 h 1616075"/>
                <a:gd name="T28" fmla="*/ 1222381 w 2797175"/>
                <a:gd name="T29" fmla="*/ 1073150 h 1616075"/>
                <a:gd name="T30" fmla="*/ 1533531 w 2797175"/>
                <a:gd name="T31" fmla="*/ 1073150 h 1616075"/>
                <a:gd name="T32" fmla="*/ 1536706 w 2797175"/>
                <a:gd name="T33" fmla="*/ 996950 h 1616075"/>
                <a:gd name="T34" fmla="*/ 1597031 w 2797175"/>
                <a:gd name="T35" fmla="*/ 993775 h 1616075"/>
                <a:gd name="T36" fmla="*/ 1597031 w 2797175"/>
                <a:gd name="T37" fmla="*/ 923925 h 1616075"/>
                <a:gd name="T38" fmla="*/ 1711331 w 2797175"/>
                <a:gd name="T39" fmla="*/ 927100 h 1616075"/>
                <a:gd name="T40" fmla="*/ 1711331 w 2797175"/>
                <a:gd name="T41" fmla="*/ 838200 h 1616075"/>
                <a:gd name="T42" fmla="*/ 1882781 w 2797175"/>
                <a:gd name="T43" fmla="*/ 838200 h 1616075"/>
                <a:gd name="T44" fmla="*/ 1882781 w 2797175"/>
                <a:gd name="T45" fmla="*/ 746125 h 1616075"/>
                <a:gd name="T46" fmla="*/ 2032006 w 2797175"/>
                <a:gd name="T47" fmla="*/ 746125 h 1616075"/>
                <a:gd name="T48" fmla="*/ 2032006 w 2797175"/>
                <a:gd name="T49" fmla="*/ 527050 h 1616075"/>
                <a:gd name="T50" fmla="*/ 2501901 w 2797175"/>
                <a:gd name="T51" fmla="*/ 523875 h 1616075"/>
                <a:gd name="T52" fmla="*/ 2495551 w 2797175"/>
                <a:gd name="T53" fmla="*/ 0 h 1616075"/>
                <a:gd name="T54" fmla="*/ 2797175 w 2797175"/>
                <a:gd name="T55" fmla="*/ 3175 h 16160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97175"/>
                <a:gd name="T85" fmla="*/ 0 h 1616075"/>
                <a:gd name="T86" fmla="*/ 2797175 w 2797175"/>
                <a:gd name="T87" fmla="*/ 1616075 h 16160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97175" h="1616075">
                  <a:moveTo>
                    <a:pt x="0" y="1616075"/>
                  </a:moveTo>
                  <a:lnTo>
                    <a:pt x="231775" y="1616075"/>
                  </a:lnTo>
                  <a:lnTo>
                    <a:pt x="225425" y="1571625"/>
                  </a:lnTo>
                  <a:lnTo>
                    <a:pt x="298450" y="1571625"/>
                  </a:lnTo>
                  <a:lnTo>
                    <a:pt x="295275" y="1482725"/>
                  </a:lnTo>
                  <a:lnTo>
                    <a:pt x="311150" y="1482725"/>
                  </a:lnTo>
                  <a:cubicBezTo>
                    <a:pt x="310092" y="1441450"/>
                    <a:pt x="309033" y="1400175"/>
                    <a:pt x="307975" y="1358900"/>
                  </a:cubicBezTo>
                  <a:lnTo>
                    <a:pt x="368300" y="1358900"/>
                  </a:lnTo>
                  <a:lnTo>
                    <a:pt x="368300" y="1311275"/>
                  </a:lnTo>
                  <a:lnTo>
                    <a:pt x="885825" y="1311275"/>
                  </a:lnTo>
                  <a:lnTo>
                    <a:pt x="882650" y="1228725"/>
                  </a:lnTo>
                  <a:lnTo>
                    <a:pt x="904875" y="1228725"/>
                  </a:lnTo>
                  <a:lnTo>
                    <a:pt x="901700" y="1155700"/>
                  </a:lnTo>
                  <a:lnTo>
                    <a:pt x="1222375" y="1155700"/>
                  </a:lnTo>
                  <a:lnTo>
                    <a:pt x="1222375" y="1073150"/>
                  </a:lnTo>
                  <a:lnTo>
                    <a:pt x="1533525" y="1073150"/>
                  </a:lnTo>
                  <a:lnTo>
                    <a:pt x="1536700" y="996950"/>
                  </a:lnTo>
                  <a:lnTo>
                    <a:pt x="1597025" y="993775"/>
                  </a:lnTo>
                  <a:lnTo>
                    <a:pt x="1597025" y="923925"/>
                  </a:lnTo>
                  <a:lnTo>
                    <a:pt x="1711325" y="927100"/>
                  </a:lnTo>
                  <a:lnTo>
                    <a:pt x="1711325" y="838200"/>
                  </a:lnTo>
                  <a:lnTo>
                    <a:pt x="1882775" y="838200"/>
                  </a:lnTo>
                  <a:lnTo>
                    <a:pt x="1882775" y="746125"/>
                  </a:lnTo>
                  <a:lnTo>
                    <a:pt x="2032000" y="746125"/>
                  </a:lnTo>
                  <a:lnTo>
                    <a:pt x="2032000" y="527050"/>
                  </a:lnTo>
                  <a:lnTo>
                    <a:pt x="2501900" y="523875"/>
                  </a:lnTo>
                  <a:cubicBezTo>
                    <a:pt x="2499783" y="349250"/>
                    <a:pt x="2497667" y="174625"/>
                    <a:pt x="2495550" y="0"/>
                  </a:cubicBezTo>
                  <a:lnTo>
                    <a:pt x="2797175" y="3175"/>
                  </a:lnTo>
                </a:path>
              </a:pathLst>
            </a:custGeom>
            <a:noFill/>
            <a:ln w="28575" cap="flat" cmpd="sng" algn="ctr">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44072" name="Freeform 69"/>
            <p:cNvSpPr>
              <a:spLocks/>
            </p:cNvSpPr>
            <p:nvPr/>
          </p:nvSpPr>
          <p:spPr bwMode="auto">
            <a:xfrm>
              <a:off x="3457575" y="3717925"/>
              <a:ext cx="2768600" cy="2009775"/>
            </a:xfrm>
            <a:custGeom>
              <a:avLst/>
              <a:gdLst>
                <a:gd name="T0" fmla="*/ 0 w 2768600"/>
                <a:gd name="T1" fmla="*/ 2006600 h 2009775"/>
                <a:gd name="T2" fmla="*/ 209550 w 2768600"/>
                <a:gd name="T3" fmla="*/ 2009775 h 2009775"/>
                <a:gd name="T4" fmla="*/ 209550 w 2768600"/>
                <a:gd name="T5" fmla="*/ 1949450 h 2009775"/>
                <a:gd name="T6" fmla="*/ 282575 w 2768600"/>
                <a:gd name="T7" fmla="*/ 1952625 h 2009775"/>
                <a:gd name="T8" fmla="*/ 282575 w 2768600"/>
                <a:gd name="T9" fmla="*/ 1838325 h 2009775"/>
                <a:gd name="T10" fmla="*/ 444500 w 2768600"/>
                <a:gd name="T11" fmla="*/ 1838325 h 2009775"/>
                <a:gd name="T12" fmla="*/ 441325 w 2768600"/>
                <a:gd name="T13" fmla="*/ 1758950 h 2009775"/>
                <a:gd name="T14" fmla="*/ 552450 w 2768600"/>
                <a:gd name="T15" fmla="*/ 1758950 h 2009775"/>
                <a:gd name="T16" fmla="*/ 552450 w 2768600"/>
                <a:gd name="T17" fmla="*/ 1695450 h 2009775"/>
                <a:gd name="T18" fmla="*/ 593725 w 2768600"/>
                <a:gd name="T19" fmla="*/ 1695450 h 2009775"/>
                <a:gd name="T20" fmla="*/ 593725 w 2768600"/>
                <a:gd name="T21" fmla="*/ 1619250 h 2009775"/>
                <a:gd name="T22" fmla="*/ 660400 w 2768600"/>
                <a:gd name="T23" fmla="*/ 1619250 h 2009775"/>
                <a:gd name="T24" fmla="*/ 660400 w 2768600"/>
                <a:gd name="T25" fmla="*/ 1558925 h 2009775"/>
                <a:gd name="T26" fmla="*/ 692150 w 2768600"/>
                <a:gd name="T27" fmla="*/ 1558925 h 2009775"/>
                <a:gd name="T28" fmla="*/ 688975 w 2768600"/>
                <a:gd name="T29" fmla="*/ 1482725 h 2009775"/>
                <a:gd name="T30" fmla="*/ 714375 w 2768600"/>
                <a:gd name="T31" fmla="*/ 1485900 h 2009775"/>
                <a:gd name="T32" fmla="*/ 714375 w 2768600"/>
                <a:gd name="T33" fmla="*/ 1425575 h 2009775"/>
                <a:gd name="T34" fmla="*/ 835025 w 2768600"/>
                <a:gd name="T35" fmla="*/ 1428750 h 2009775"/>
                <a:gd name="T36" fmla="*/ 838200 w 2768600"/>
                <a:gd name="T37" fmla="*/ 1123950 h 2009775"/>
                <a:gd name="T38" fmla="*/ 901700 w 2768600"/>
                <a:gd name="T39" fmla="*/ 1120775 h 2009775"/>
                <a:gd name="T40" fmla="*/ 901700 w 2768600"/>
                <a:gd name="T41" fmla="*/ 1050925 h 2009775"/>
                <a:gd name="T42" fmla="*/ 1025525 w 2768600"/>
                <a:gd name="T43" fmla="*/ 1050925 h 2009775"/>
                <a:gd name="T44" fmla="*/ 1022350 w 2768600"/>
                <a:gd name="T45" fmla="*/ 984250 h 2009775"/>
                <a:gd name="T46" fmla="*/ 1130300 w 2768600"/>
                <a:gd name="T47" fmla="*/ 984250 h 2009775"/>
                <a:gd name="T48" fmla="*/ 1130300 w 2768600"/>
                <a:gd name="T49" fmla="*/ 920750 h 2009775"/>
                <a:gd name="T50" fmla="*/ 1152525 w 2768600"/>
                <a:gd name="T51" fmla="*/ 920750 h 2009775"/>
                <a:gd name="T52" fmla="*/ 1149350 w 2768600"/>
                <a:gd name="T53" fmla="*/ 844550 h 2009775"/>
                <a:gd name="T54" fmla="*/ 1419225 w 2768600"/>
                <a:gd name="T55" fmla="*/ 844550 h 2009775"/>
                <a:gd name="T56" fmla="*/ 1416050 w 2768600"/>
                <a:gd name="T57" fmla="*/ 685800 h 2009775"/>
                <a:gd name="T58" fmla="*/ 1473200 w 2768600"/>
                <a:gd name="T59" fmla="*/ 685800 h 2009775"/>
                <a:gd name="T60" fmla="*/ 1470025 w 2768600"/>
                <a:gd name="T61" fmla="*/ 590550 h 2009775"/>
                <a:gd name="T62" fmla="*/ 1638300 w 2768600"/>
                <a:gd name="T63" fmla="*/ 590550 h 2009775"/>
                <a:gd name="T64" fmla="*/ 1635125 w 2768600"/>
                <a:gd name="T65" fmla="*/ 517525 h 2009775"/>
                <a:gd name="T66" fmla="*/ 1768475 w 2768600"/>
                <a:gd name="T67" fmla="*/ 517525 h 2009775"/>
                <a:gd name="T68" fmla="*/ 1768475 w 2768600"/>
                <a:gd name="T69" fmla="*/ 428625 h 2009775"/>
                <a:gd name="T70" fmla="*/ 1901825 w 2768600"/>
                <a:gd name="T71" fmla="*/ 428625 h 2009775"/>
                <a:gd name="T72" fmla="*/ 1901825 w 2768600"/>
                <a:gd name="T73" fmla="*/ 336550 h 2009775"/>
                <a:gd name="T74" fmla="*/ 1978025 w 2768600"/>
                <a:gd name="T75" fmla="*/ 336550 h 2009775"/>
                <a:gd name="T76" fmla="*/ 1974850 w 2768600"/>
                <a:gd name="T77" fmla="*/ 241300 h 2009775"/>
                <a:gd name="T78" fmla="*/ 2082800 w 2768600"/>
                <a:gd name="T79" fmla="*/ 244475 h 2009775"/>
                <a:gd name="T80" fmla="*/ 2082800 w 2768600"/>
                <a:gd name="T81" fmla="*/ 130175 h 2009775"/>
                <a:gd name="T82" fmla="*/ 2270124 w 2768600"/>
                <a:gd name="T83" fmla="*/ 130175 h 2009775"/>
                <a:gd name="T84" fmla="*/ 2266950 w 2768600"/>
                <a:gd name="T85" fmla="*/ 0 h 2009775"/>
                <a:gd name="T86" fmla="*/ 2768600 w 2768600"/>
                <a:gd name="T87" fmla="*/ 0 h 20097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68600"/>
                <a:gd name="T133" fmla="*/ 0 h 2009775"/>
                <a:gd name="T134" fmla="*/ 2768600 w 2768600"/>
                <a:gd name="T135" fmla="*/ 2009775 h 20097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68600" h="2009775">
                  <a:moveTo>
                    <a:pt x="0" y="2006600"/>
                  </a:moveTo>
                  <a:lnTo>
                    <a:pt x="209550" y="2009775"/>
                  </a:lnTo>
                  <a:lnTo>
                    <a:pt x="209550" y="1949450"/>
                  </a:lnTo>
                  <a:lnTo>
                    <a:pt x="282575" y="1952625"/>
                  </a:lnTo>
                  <a:lnTo>
                    <a:pt x="282575" y="1838325"/>
                  </a:lnTo>
                  <a:lnTo>
                    <a:pt x="444500" y="1838325"/>
                  </a:lnTo>
                  <a:lnTo>
                    <a:pt x="441325" y="1758950"/>
                  </a:lnTo>
                  <a:lnTo>
                    <a:pt x="552450" y="1758950"/>
                  </a:lnTo>
                  <a:lnTo>
                    <a:pt x="552450" y="1695450"/>
                  </a:lnTo>
                  <a:lnTo>
                    <a:pt x="593725" y="1695450"/>
                  </a:lnTo>
                  <a:lnTo>
                    <a:pt x="593725" y="1619250"/>
                  </a:lnTo>
                  <a:lnTo>
                    <a:pt x="660400" y="1619250"/>
                  </a:lnTo>
                  <a:lnTo>
                    <a:pt x="660400" y="1558925"/>
                  </a:lnTo>
                  <a:lnTo>
                    <a:pt x="692150" y="1558925"/>
                  </a:lnTo>
                  <a:lnTo>
                    <a:pt x="688975" y="1482725"/>
                  </a:lnTo>
                  <a:lnTo>
                    <a:pt x="714375" y="1485900"/>
                  </a:lnTo>
                  <a:lnTo>
                    <a:pt x="714375" y="1425575"/>
                  </a:lnTo>
                  <a:lnTo>
                    <a:pt x="835025" y="1428750"/>
                  </a:lnTo>
                  <a:cubicBezTo>
                    <a:pt x="836083" y="1327150"/>
                    <a:pt x="837142" y="1225550"/>
                    <a:pt x="838200" y="1123950"/>
                  </a:cubicBezTo>
                  <a:lnTo>
                    <a:pt x="901700" y="1120775"/>
                  </a:lnTo>
                  <a:lnTo>
                    <a:pt x="901700" y="1050925"/>
                  </a:lnTo>
                  <a:lnTo>
                    <a:pt x="1025525" y="1050925"/>
                  </a:lnTo>
                  <a:lnTo>
                    <a:pt x="1022350" y="984250"/>
                  </a:lnTo>
                  <a:lnTo>
                    <a:pt x="1130300" y="984250"/>
                  </a:lnTo>
                  <a:lnTo>
                    <a:pt x="1130300" y="920750"/>
                  </a:lnTo>
                  <a:lnTo>
                    <a:pt x="1152525" y="920750"/>
                  </a:lnTo>
                  <a:lnTo>
                    <a:pt x="1149350" y="844550"/>
                  </a:lnTo>
                  <a:lnTo>
                    <a:pt x="1419225" y="844550"/>
                  </a:lnTo>
                  <a:cubicBezTo>
                    <a:pt x="1418167" y="791633"/>
                    <a:pt x="1417108" y="738717"/>
                    <a:pt x="1416050" y="685800"/>
                  </a:cubicBezTo>
                  <a:lnTo>
                    <a:pt x="1473200" y="685800"/>
                  </a:lnTo>
                  <a:lnTo>
                    <a:pt x="1470025" y="590550"/>
                  </a:lnTo>
                  <a:lnTo>
                    <a:pt x="1638300" y="590550"/>
                  </a:lnTo>
                  <a:lnTo>
                    <a:pt x="1635125" y="517525"/>
                  </a:lnTo>
                  <a:lnTo>
                    <a:pt x="1768475" y="517525"/>
                  </a:lnTo>
                  <a:lnTo>
                    <a:pt x="1768475" y="428625"/>
                  </a:lnTo>
                  <a:lnTo>
                    <a:pt x="1901825" y="428625"/>
                  </a:lnTo>
                  <a:lnTo>
                    <a:pt x="1901825" y="336550"/>
                  </a:lnTo>
                  <a:lnTo>
                    <a:pt x="1978025" y="336550"/>
                  </a:lnTo>
                  <a:lnTo>
                    <a:pt x="1974850" y="241300"/>
                  </a:lnTo>
                  <a:lnTo>
                    <a:pt x="2082800" y="244475"/>
                  </a:lnTo>
                  <a:lnTo>
                    <a:pt x="2082800" y="130175"/>
                  </a:lnTo>
                  <a:lnTo>
                    <a:pt x="2270125" y="130175"/>
                  </a:lnTo>
                  <a:cubicBezTo>
                    <a:pt x="2269067" y="86783"/>
                    <a:pt x="2268008" y="43392"/>
                    <a:pt x="2266950" y="0"/>
                  </a:cubicBezTo>
                  <a:lnTo>
                    <a:pt x="2768600" y="0"/>
                  </a:lnTo>
                </a:path>
              </a:pathLst>
            </a:custGeom>
            <a:noFill/>
            <a:ln w="28575"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9" name="Freeform 68"/>
            <p:cNvSpPr/>
            <p:nvPr/>
          </p:nvSpPr>
          <p:spPr bwMode="auto">
            <a:xfrm>
              <a:off x="3448050" y="3028950"/>
              <a:ext cx="2768600" cy="2692400"/>
            </a:xfrm>
            <a:custGeom>
              <a:avLst/>
              <a:gdLst>
                <a:gd name="connsiteX0" fmla="*/ 0 w 2768600"/>
                <a:gd name="connsiteY0" fmla="*/ 2692400 h 2692400"/>
                <a:gd name="connsiteX1" fmla="*/ 180975 w 2768600"/>
                <a:gd name="connsiteY1" fmla="*/ 2692400 h 2692400"/>
                <a:gd name="connsiteX2" fmla="*/ 177800 w 2768600"/>
                <a:gd name="connsiteY2" fmla="*/ 2635250 h 2692400"/>
                <a:gd name="connsiteX3" fmla="*/ 260350 w 2768600"/>
                <a:gd name="connsiteY3" fmla="*/ 2635250 h 2692400"/>
                <a:gd name="connsiteX4" fmla="*/ 260350 w 2768600"/>
                <a:gd name="connsiteY4" fmla="*/ 2568575 h 2692400"/>
                <a:gd name="connsiteX5" fmla="*/ 288925 w 2768600"/>
                <a:gd name="connsiteY5" fmla="*/ 2571750 h 2692400"/>
                <a:gd name="connsiteX6" fmla="*/ 279400 w 2768600"/>
                <a:gd name="connsiteY6" fmla="*/ 2276475 h 2692400"/>
                <a:gd name="connsiteX7" fmla="*/ 311150 w 2768600"/>
                <a:gd name="connsiteY7" fmla="*/ 2276475 h 2692400"/>
                <a:gd name="connsiteX8" fmla="*/ 311150 w 2768600"/>
                <a:gd name="connsiteY8" fmla="*/ 2159000 h 2692400"/>
                <a:gd name="connsiteX9" fmla="*/ 549275 w 2768600"/>
                <a:gd name="connsiteY9" fmla="*/ 2159000 h 2692400"/>
                <a:gd name="connsiteX10" fmla="*/ 546100 w 2768600"/>
                <a:gd name="connsiteY10" fmla="*/ 2095500 h 2692400"/>
                <a:gd name="connsiteX11" fmla="*/ 581025 w 2768600"/>
                <a:gd name="connsiteY11" fmla="*/ 2095500 h 2692400"/>
                <a:gd name="connsiteX12" fmla="*/ 590550 w 2768600"/>
                <a:gd name="connsiteY12" fmla="*/ 1819275 h 2692400"/>
                <a:gd name="connsiteX13" fmla="*/ 619125 w 2768600"/>
                <a:gd name="connsiteY13" fmla="*/ 1819275 h 2692400"/>
                <a:gd name="connsiteX14" fmla="*/ 615950 w 2768600"/>
                <a:gd name="connsiteY14" fmla="*/ 1736725 h 2692400"/>
                <a:gd name="connsiteX15" fmla="*/ 650875 w 2768600"/>
                <a:gd name="connsiteY15" fmla="*/ 1736725 h 2692400"/>
                <a:gd name="connsiteX16" fmla="*/ 650875 w 2768600"/>
                <a:gd name="connsiteY16" fmla="*/ 1670050 h 2692400"/>
                <a:gd name="connsiteX17" fmla="*/ 733425 w 2768600"/>
                <a:gd name="connsiteY17" fmla="*/ 1673225 h 2692400"/>
                <a:gd name="connsiteX18" fmla="*/ 730250 w 2768600"/>
                <a:gd name="connsiteY18" fmla="*/ 1606550 h 2692400"/>
                <a:gd name="connsiteX19" fmla="*/ 762000 w 2768600"/>
                <a:gd name="connsiteY19" fmla="*/ 1606550 h 2692400"/>
                <a:gd name="connsiteX20" fmla="*/ 758825 w 2768600"/>
                <a:gd name="connsiteY20" fmla="*/ 1530350 h 2692400"/>
                <a:gd name="connsiteX21" fmla="*/ 822325 w 2768600"/>
                <a:gd name="connsiteY21" fmla="*/ 1530350 h 2692400"/>
                <a:gd name="connsiteX22" fmla="*/ 876300 w 2768600"/>
                <a:gd name="connsiteY22" fmla="*/ 1095375 h 2692400"/>
                <a:gd name="connsiteX23" fmla="*/ 914400 w 2768600"/>
                <a:gd name="connsiteY23" fmla="*/ 1095375 h 2692400"/>
                <a:gd name="connsiteX24" fmla="*/ 914400 w 2768600"/>
                <a:gd name="connsiteY24" fmla="*/ 1009650 h 2692400"/>
                <a:gd name="connsiteX25" fmla="*/ 971550 w 2768600"/>
                <a:gd name="connsiteY25" fmla="*/ 1009650 h 2692400"/>
                <a:gd name="connsiteX26" fmla="*/ 971550 w 2768600"/>
                <a:gd name="connsiteY26" fmla="*/ 942975 h 2692400"/>
                <a:gd name="connsiteX27" fmla="*/ 1006475 w 2768600"/>
                <a:gd name="connsiteY27" fmla="*/ 942975 h 2692400"/>
                <a:gd name="connsiteX28" fmla="*/ 1003300 w 2768600"/>
                <a:gd name="connsiteY28" fmla="*/ 873125 h 2692400"/>
                <a:gd name="connsiteX29" fmla="*/ 1123950 w 2768600"/>
                <a:gd name="connsiteY29" fmla="*/ 873125 h 2692400"/>
                <a:gd name="connsiteX30" fmla="*/ 1120775 w 2768600"/>
                <a:gd name="connsiteY30" fmla="*/ 787400 h 2692400"/>
                <a:gd name="connsiteX31" fmla="*/ 1152525 w 2768600"/>
                <a:gd name="connsiteY31" fmla="*/ 787400 h 2692400"/>
                <a:gd name="connsiteX32" fmla="*/ 1152525 w 2768600"/>
                <a:gd name="connsiteY32" fmla="*/ 714375 h 2692400"/>
                <a:gd name="connsiteX33" fmla="*/ 1476375 w 2768600"/>
                <a:gd name="connsiteY33" fmla="*/ 714375 h 2692400"/>
                <a:gd name="connsiteX34" fmla="*/ 1476375 w 2768600"/>
                <a:gd name="connsiteY34" fmla="*/ 596900 h 2692400"/>
                <a:gd name="connsiteX35" fmla="*/ 1641475 w 2768600"/>
                <a:gd name="connsiteY35" fmla="*/ 596900 h 2692400"/>
                <a:gd name="connsiteX36" fmla="*/ 1641475 w 2768600"/>
                <a:gd name="connsiteY36" fmla="*/ 476250 h 2692400"/>
                <a:gd name="connsiteX37" fmla="*/ 1701800 w 2768600"/>
                <a:gd name="connsiteY37" fmla="*/ 476250 h 2692400"/>
                <a:gd name="connsiteX38" fmla="*/ 1701800 w 2768600"/>
                <a:gd name="connsiteY38" fmla="*/ 361950 h 2692400"/>
                <a:gd name="connsiteX39" fmla="*/ 2070100 w 2768600"/>
                <a:gd name="connsiteY39" fmla="*/ 361950 h 2692400"/>
                <a:gd name="connsiteX40" fmla="*/ 2066925 w 2768600"/>
                <a:gd name="connsiteY40" fmla="*/ 196850 h 2692400"/>
                <a:gd name="connsiteX41" fmla="*/ 2308225 w 2768600"/>
                <a:gd name="connsiteY41" fmla="*/ 196850 h 2692400"/>
                <a:gd name="connsiteX42" fmla="*/ 2311400 w 2768600"/>
                <a:gd name="connsiteY42" fmla="*/ 0 h 2692400"/>
                <a:gd name="connsiteX43" fmla="*/ 2768600 w 2768600"/>
                <a:gd name="connsiteY43"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68600" h="2692400">
                  <a:moveTo>
                    <a:pt x="0" y="2692400"/>
                  </a:moveTo>
                  <a:lnTo>
                    <a:pt x="180975" y="2692400"/>
                  </a:lnTo>
                  <a:lnTo>
                    <a:pt x="177800" y="2635250"/>
                  </a:lnTo>
                  <a:lnTo>
                    <a:pt x="260350" y="2635250"/>
                  </a:lnTo>
                  <a:lnTo>
                    <a:pt x="260350" y="2568575"/>
                  </a:lnTo>
                  <a:lnTo>
                    <a:pt x="288925" y="2571750"/>
                  </a:lnTo>
                  <a:lnTo>
                    <a:pt x="279400" y="2276475"/>
                  </a:lnTo>
                  <a:lnTo>
                    <a:pt x="311150" y="2276475"/>
                  </a:lnTo>
                  <a:lnTo>
                    <a:pt x="311150" y="2159000"/>
                  </a:lnTo>
                  <a:lnTo>
                    <a:pt x="549275" y="2159000"/>
                  </a:lnTo>
                  <a:lnTo>
                    <a:pt x="546100" y="2095500"/>
                  </a:lnTo>
                  <a:lnTo>
                    <a:pt x="581025" y="2095500"/>
                  </a:lnTo>
                  <a:lnTo>
                    <a:pt x="590550" y="1819275"/>
                  </a:lnTo>
                  <a:lnTo>
                    <a:pt x="619125" y="1819275"/>
                  </a:lnTo>
                  <a:lnTo>
                    <a:pt x="615950" y="1736725"/>
                  </a:lnTo>
                  <a:lnTo>
                    <a:pt x="650875" y="1736725"/>
                  </a:lnTo>
                  <a:lnTo>
                    <a:pt x="650875" y="1670050"/>
                  </a:lnTo>
                  <a:lnTo>
                    <a:pt x="733425" y="1673225"/>
                  </a:lnTo>
                  <a:lnTo>
                    <a:pt x="730250" y="1606550"/>
                  </a:lnTo>
                  <a:lnTo>
                    <a:pt x="762000" y="1606550"/>
                  </a:lnTo>
                  <a:lnTo>
                    <a:pt x="758825" y="1530350"/>
                  </a:lnTo>
                  <a:lnTo>
                    <a:pt x="822325" y="1530350"/>
                  </a:lnTo>
                  <a:lnTo>
                    <a:pt x="876300" y="1095375"/>
                  </a:lnTo>
                  <a:lnTo>
                    <a:pt x="914400" y="1095375"/>
                  </a:lnTo>
                  <a:lnTo>
                    <a:pt x="914400" y="1009650"/>
                  </a:lnTo>
                  <a:lnTo>
                    <a:pt x="971550" y="1009650"/>
                  </a:lnTo>
                  <a:lnTo>
                    <a:pt x="971550" y="942975"/>
                  </a:lnTo>
                  <a:lnTo>
                    <a:pt x="1006475" y="942975"/>
                  </a:lnTo>
                  <a:lnTo>
                    <a:pt x="1003300" y="873125"/>
                  </a:lnTo>
                  <a:lnTo>
                    <a:pt x="1123950" y="873125"/>
                  </a:lnTo>
                  <a:lnTo>
                    <a:pt x="1120775" y="787400"/>
                  </a:lnTo>
                  <a:lnTo>
                    <a:pt x="1152525" y="787400"/>
                  </a:lnTo>
                  <a:lnTo>
                    <a:pt x="1152525" y="714375"/>
                  </a:lnTo>
                  <a:lnTo>
                    <a:pt x="1476375" y="714375"/>
                  </a:lnTo>
                  <a:lnTo>
                    <a:pt x="1476375" y="596900"/>
                  </a:lnTo>
                  <a:lnTo>
                    <a:pt x="1641475" y="596900"/>
                  </a:lnTo>
                  <a:lnTo>
                    <a:pt x="1641475" y="476250"/>
                  </a:lnTo>
                  <a:lnTo>
                    <a:pt x="1701800" y="476250"/>
                  </a:lnTo>
                  <a:lnTo>
                    <a:pt x="1701800" y="361950"/>
                  </a:lnTo>
                  <a:lnTo>
                    <a:pt x="2070100" y="361950"/>
                  </a:lnTo>
                  <a:cubicBezTo>
                    <a:pt x="2069042" y="306917"/>
                    <a:pt x="2067983" y="251883"/>
                    <a:pt x="2066925" y="196850"/>
                  </a:cubicBezTo>
                  <a:lnTo>
                    <a:pt x="2308225" y="196850"/>
                  </a:lnTo>
                  <a:cubicBezTo>
                    <a:pt x="2309283" y="131233"/>
                    <a:pt x="2310342" y="65617"/>
                    <a:pt x="2311400" y="0"/>
                  </a:cubicBezTo>
                  <a:lnTo>
                    <a:pt x="2768600" y="0"/>
                  </a:lnTo>
                </a:path>
              </a:pathLst>
            </a:custGeom>
            <a:noFill/>
            <a:ln w="28575" cap="flat" cmpd="sng" algn="ctr">
              <a:solidFill>
                <a:schemeClr val="accent3"/>
              </a:solidFill>
              <a:prstDash val="solid"/>
              <a:round/>
              <a:headEnd type="none" w="med" len="med"/>
              <a:tailEnd type="none" w="med" len="med"/>
            </a:ln>
            <a:effectLst/>
          </p:spPr>
          <p:txBody>
            <a:bodyPr anchor="ctr"/>
            <a:lstStyle/>
            <a:p>
              <a:pPr algn="ctr" eaLnBrk="0" hangingPunct="0">
                <a:defRPr/>
              </a:pPr>
              <a:endParaRPr lang="en-US" dirty="0"/>
            </a:p>
          </p:txBody>
        </p:sp>
      </p:grpSp>
      <p:sp useBgFill="1">
        <p:nvSpPr>
          <p:cNvPr id="44" name="Rectangle 4"/>
          <p:cNvSpPr>
            <a:spLocks noGrp="1" noChangeArrowheads="1"/>
          </p:cNvSpPr>
          <p:nvPr>
            <p:ph type="title"/>
          </p:nvPr>
        </p:nvSpPr>
        <p:spPr>
          <a:xfrm>
            <a:off x="12984" y="26194"/>
            <a:ext cx="9097858" cy="1143000"/>
          </a:xfrm>
        </p:spPr>
        <p:txBody>
          <a:bodyPr/>
          <a:lstStyle/>
          <a:p>
            <a:pPr algn="ctr" eaLnBrk="1" hangingPunct="1"/>
            <a:r>
              <a:rPr lang="fr-CA" sz="2800" dirty="0" err="1"/>
              <a:t>Predicting</a:t>
            </a:r>
            <a:r>
              <a:rPr lang="fr-CA" sz="2800" dirty="0"/>
              <a:t> </a:t>
            </a:r>
            <a:r>
              <a:rPr lang="fr-CA" sz="2800" dirty="0" err="1"/>
              <a:t>Bone</a:t>
            </a:r>
            <a:r>
              <a:rPr lang="fr-CA" sz="2800" dirty="0"/>
              <a:t> </a:t>
            </a:r>
            <a:r>
              <a:rPr lang="fr-CA" sz="2800" dirty="0" err="1"/>
              <a:t>Metastases</a:t>
            </a:r>
            <a:r>
              <a:rPr lang="fr-CA" sz="2800" dirty="0"/>
              <a:t> in </a:t>
            </a:r>
            <a:br>
              <a:rPr lang="fr-CA" sz="2800" dirty="0"/>
            </a:br>
            <a:r>
              <a:rPr lang="fr-CA" sz="2800" dirty="0"/>
              <a:t>Non-</a:t>
            </a:r>
            <a:r>
              <a:rPr lang="fr-CA" sz="2800" dirty="0" err="1"/>
              <a:t>Metastatic</a:t>
            </a:r>
            <a:r>
              <a:rPr lang="fr-CA" sz="2800" dirty="0"/>
              <a:t> CRPC </a:t>
            </a:r>
            <a:endParaRPr lang="en-CA" sz="2800" dirty="0"/>
          </a:p>
        </p:txBody>
      </p:sp>
    </p:spTree>
    <p:extLst>
      <p:ext uri="{BB962C8B-B14F-4D97-AF65-F5344CB8AC3E}">
        <p14:creationId xmlns:p14="http://schemas.microsoft.com/office/powerpoint/2010/main" val="189209338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541338" y="749300"/>
            <a:ext cx="6908800" cy="512763"/>
          </a:xfrm>
          <a:prstGeom prst="rect">
            <a:avLst/>
          </a:prstGeom>
          <a:noFill/>
          <a:ln w="9525">
            <a:noFill/>
            <a:miter lim="800000"/>
            <a:headEnd/>
            <a:tailEnd/>
          </a:ln>
        </p:spPr>
        <p:txBody>
          <a:bodyPr anchor="b" anchorCtr="1"/>
          <a:lstStyle/>
          <a:p>
            <a:pPr algn="ctr" defTabSz="979488"/>
            <a:endParaRPr lang="en-US" sz="2600">
              <a:solidFill>
                <a:srgbClr val="000000"/>
              </a:solidFill>
            </a:endParaRPr>
          </a:p>
        </p:txBody>
      </p:sp>
      <p:sp useBgFill="1">
        <p:nvSpPr>
          <p:cNvPr id="28675" name="Title 12"/>
          <p:cNvSpPr>
            <a:spLocks noGrp="1"/>
          </p:cNvSpPr>
          <p:nvPr>
            <p:ph type="title"/>
          </p:nvPr>
        </p:nvSpPr>
        <p:spPr>
          <a:xfrm>
            <a:off x="55563" y="73025"/>
            <a:ext cx="9004354" cy="1103313"/>
          </a:xfrm>
        </p:spPr>
        <p:txBody>
          <a:bodyPr/>
          <a:lstStyle/>
          <a:p>
            <a:pPr algn="ctr" eaLnBrk="1" hangingPunct="1"/>
            <a:r>
              <a:rPr lang="en-US" sz="2800" dirty="0" err="1"/>
              <a:t>Denosumab</a:t>
            </a:r>
            <a:r>
              <a:rPr lang="en-US" sz="2800" dirty="0"/>
              <a:t> to Prevent Metastases</a:t>
            </a:r>
          </a:p>
        </p:txBody>
      </p:sp>
      <p:sp>
        <p:nvSpPr>
          <p:cNvPr id="19460" name="Content Placeholder 12"/>
          <p:cNvSpPr>
            <a:spLocks noGrp="1"/>
          </p:cNvSpPr>
          <p:nvPr>
            <p:ph idx="1"/>
          </p:nvPr>
        </p:nvSpPr>
        <p:spPr>
          <a:xfrm>
            <a:off x="384175" y="5095875"/>
            <a:ext cx="8455025" cy="711200"/>
          </a:xfrm>
        </p:spPr>
        <p:txBody>
          <a:bodyPr/>
          <a:lstStyle/>
          <a:p>
            <a:pPr eaLnBrk="1" hangingPunct="1">
              <a:buFont typeface="Wingdings" charset="2"/>
              <a:buChar char="§"/>
              <a:defRPr/>
            </a:pPr>
            <a:r>
              <a:rPr lang="en-US" dirty="0">
                <a:ea typeface="ＭＳ Ｐゴシック" charset="-128"/>
              </a:rPr>
              <a:t>Primary endpoint: bone metastasis–free survival</a:t>
            </a:r>
          </a:p>
        </p:txBody>
      </p:sp>
      <p:sp>
        <p:nvSpPr>
          <p:cNvPr id="28677" name="AutoShape 5"/>
          <p:cNvSpPr>
            <a:spLocks noChangeArrowheads="1"/>
          </p:cNvSpPr>
          <p:nvPr/>
        </p:nvSpPr>
        <p:spPr bwMode="auto">
          <a:xfrm>
            <a:off x="4746625" y="2200275"/>
            <a:ext cx="3149600" cy="793750"/>
          </a:xfrm>
          <a:prstGeom prst="roundRect">
            <a:avLst>
              <a:gd name="adj" fmla="val 0"/>
            </a:avLst>
          </a:prstGeom>
          <a:solidFill>
            <a:schemeClr val="hlink"/>
          </a:solidFill>
          <a:ln w="9525">
            <a:solidFill>
              <a:srgbClr val="000000"/>
            </a:solidFill>
            <a:round/>
            <a:headEnd/>
            <a:tailEnd/>
          </a:ln>
        </p:spPr>
        <p:txBody>
          <a:bodyPr lIns="0" rIns="0" anchor="ctr"/>
          <a:lstStyle/>
          <a:p>
            <a:pPr indent="53975" algn="ctr">
              <a:spcBef>
                <a:spcPct val="30000"/>
              </a:spcBef>
              <a:buFont typeface="Arial" pitchFamily="34" charset="0"/>
              <a:buNone/>
            </a:pPr>
            <a:r>
              <a:rPr lang="en-US">
                <a:solidFill>
                  <a:srgbClr val="000000"/>
                </a:solidFill>
              </a:rPr>
              <a:t>Denosumab </a:t>
            </a:r>
            <a:r>
              <a:rPr lang="en-US" b="0">
                <a:solidFill>
                  <a:srgbClr val="000000"/>
                </a:solidFill>
              </a:rPr>
              <a:t>120 mg monthly</a:t>
            </a:r>
          </a:p>
        </p:txBody>
      </p:sp>
      <p:sp>
        <p:nvSpPr>
          <p:cNvPr id="28678" name="AutoShape 6"/>
          <p:cNvSpPr>
            <a:spLocks noChangeArrowheads="1"/>
          </p:cNvSpPr>
          <p:nvPr/>
        </p:nvSpPr>
        <p:spPr bwMode="auto">
          <a:xfrm>
            <a:off x="1069975" y="2205038"/>
            <a:ext cx="3217863" cy="2193925"/>
          </a:xfrm>
          <a:prstGeom prst="roundRect">
            <a:avLst>
              <a:gd name="adj" fmla="val 0"/>
            </a:avLst>
          </a:prstGeom>
          <a:noFill/>
          <a:ln w="28575">
            <a:noFill/>
            <a:round/>
            <a:headEnd/>
            <a:tailEnd/>
          </a:ln>
        </p:spPr>
        <p:txBody>
          <a:bodyPr lIns="0" rIns="0" anchor="ctr"/>
          <a:lstStyle/>
          <a:p>
            <a:pPr marL="107950" indent="-107950" algn="ctr">
              <a:lnSpc>
                <a:spcPct val="100000"/>
              </a:lnSpc>
              <a:spcBef>
                <a:spcPct val="0"/>
              </a:spcBef>
              <a:spcAft>
                <a:spcPct val="0"/>
              </a:spcAft>
              <a:buFont typeface="Arial" pitchFamily="34" charset="0"/>
              <a:buNone/>
            </a:pPr>
            <a:r>
              <a:rPr lang="en-US" b="0"/>
              <a:t>Patients with CRPC</a:t>
            </a:r>
            <a:br>
              <a:rPr lang="en-US" b="0"/>
            </a:br>
            <a:r>
              <a:rPr lang="en-US" b="0"/>
              <a:t>and no bone metastases; </a:t>
            </a:r>
            <a:br>
              <a:rPr lang="en-US" b="0"/>
            </a:br>
            <a:r>
              <a:rPr lang="en-US" b="0"/>
              <a:t>PSA &gt; 8 or PSADT </a:t>
            </a:r>
            <a:br>
              <a:rPr lang="en-US" b="0"/>
            </a:br>
            <a:r>
              <a:rPr lang="en-US" b="0"/>
              <a:t>&lt; 10 mos</a:t>
            </a:r>
          </a:p>
          <a:p>
            <a:pPr marL="107950" indent="-107950" algn="ctr">
              <a:lnSpc>
                <a:spcPct val="100000"/>
              </a:lnSpc>
              <a:spcBef>
                <a:spcPct val="0"/>
              </a:spcBef>
              <a:spcAft>
                <a:spcPct val="0"/>
              </a:spcAft>
              <a:buFont typeface="Arial" pitchFamily="34" charset="0"/>
              <a:buNone/>
            </a:pPr>
            <a:endParaRPr lang="en-US" b="0"/>
          </a:p>
          <a:p>
            <a:pPr marL="107950" indent="-107950" algn="ctr">
              <a:lnSpc>
                <a:spcPct val="100000"/>
              </a:lnSpc>
              <a:spcBef>
                <a:spcPct val="0"/>
              </a:spcBef>
              <a:spcAft>
                <a:spcPct val="0"/>
              </a:spcAft>
              <a:buFont typeface="Arial" pitchFamily="34" charset="0"/>
              <a:buNone/>
            </a:pPr>
            <a:r>
              <a:rPr lang="en-US" b="0"/>
              <a:t> (N = 1435)</a:t>
            </a:r>
          </a:p>
        </p:txBody>
      </p:sp>
      <p:sp>
        <p:nvSpPr>
          <p:cNvPr id="28679" name="Freeform 8"/>
          <p:cNvSpPr>
            <a:spLocks/>
          </p:cNvSpPr>
          <p:nvPr/>
        </p:nvSpPr>
        <p:spPr bwMode="auto">
          <a:xfrm>
            <a:off x="4292600" y="2690813"/>
            <a:ext cx="403225" cy="1031875"/>
          </a:xfrm>
          <a:custGeom>
            <a:avLst/>
            <a:gdLst>
              <a:gd name="T0" fmla="*/ 2147483647 w 232"/>
              <a:gd name="T1" fmla="*/ 0 h 537"/>
              <a:gd name="T2" fmla="*/ 0 w 232"/>
              <a:gd name="T3" fmla="*/ 2147483647 h 537"/>
              <a:gd name="T4" fmla="*/ 2147483647 w 232"/>
              <a:gd name="T5" fmla="*/ 2147483647 h 537"/>
              <a:gd name="T6" fmla="*/ 0 60000 65536"/>
              <a:gd name="T7" fmla="*/ 0 60000 65536"/>
              <a:gd name="T8" fmla="*/ 0 60000 65536"/>
              <a:gd name="T9" fmla="*/ 0 w 232"/>
              <a:gd name="T10" fmla="*/ 0 h 537"/>
              <a:gd name="T11" fmla="*/ 232 w 232"/>
              <a:gd name="T12" fmla="*/ 537 h 537"/>
            </a:gdLst>
            <a:ahLst/>
            <a:cxnLst>
              <a:cxn ang="T6">
                <a:pos x="T0" y="T1"/>
              </a:cxn>
              <a:cxn ang="T7">
                <a:pos x="T2" y="T3"/>
              </a:cxn>
              <a:cxn ang="T8">
                <a:pos x="T4" y="T5"/>
              </a:cxn>
            </a:cxnLst>
            <a:rect l="T9" t="T10" r="T11" b="T12"/>
            <a:pathLst>
              <a:path w="232" h="537">
                <a:moveTo>
                  <a:pt x="232" y="0"/>
                </a:moveTo>
                <a:lnTo>
                  <a:pt x="0" y="277"/>
                </a:lnTo>
                <a:lnTo>
                  <a:pt x="232" y="537"/>
                </a:lnTo>
              </a:path>
            </a:pathLst>
          </a:custGeom>
          <a:noFill/>
          <a:ln w="28575">
            <a:solidFill>
              <a:schemeClr val="tx1"/>
            </a:solidFill>
            <a:round/>
            <a:headEnd type="triangle" w="med" len="med"/>
            <a:tailEnd type="triangle" w="med" len="med"/>
          </a:ln>
        </p:spPr>
        <p:txBody>
          <a:bodyPr/>
          <a:lstStyle/>
          <a:p>
            <a:endParaRPr lang="en-US"/>
          </a:p>
        </p:txBody>
      </p:sp>
      <p:sp>
        <p:nvSpPr>
          <p:cNvPr id="28680" name="AutoShape 9"/>
          <p:cNvSpPr>
            <a:spLocks noChangeArrowheads="1"/>
          </p:cNvSpPr>
          <p:nvPr/>
        </p:nvSpPr>
        <p:spPr bwMode="auto">
          <a:xfrm>
            <a:off x="4797425" y="3319463"/>
            <a:ext cx="3149600" cy="838200"/>
          </a:xfrm>
          <a:prstGeom prst="roundRect">
            <a:avLst>
              <a:gd name="adj" fmla="val 0"/>
            </a:avLst>
          </a:prstGeom>
          <a:solidFill>
            <a:schemeClr val="accent2"/>
          </a:solidFill>
          <a:ln w="9525">
            <a:solidFill>
              <a:schemeClr val="accent2"/>
            </a:solidFill>
            <a:round/>
            <a:headEnd/>
            <a:tailEnd/>
          </a:ln>
        </p:spPr>
        <p:txBody>
          <a:bodyPr lIns="0" rIns="0" anchor="ctr"/>
          <a:lstStyle/>
          <a:p>
            <a:pPr indent="53975" algn="ctr">
              <a:spcBef>
                <a:spcPct val="30000"/>
              </a:spcBef>
              <a:buFont typeface="Arial" pitchFamily="34" charset="0"/>
              <a:buNone/>
            </a:pPr>
            <a:r>
              <a:rPr lang="en-US">
                <a:solidFill>
                  <a:srgbClr val="000000"/>
                </a:solidFill>
              </a:rPr>
              <a:t>Placebo </a:t>
            </a:r>
            <a:r>
              <a:rPr lang="en-US" b="0">
                <a:solidFill>
                  <a:srgbClr val="000000"/>
                </a:solidFill>
              </a:rPr>
              <a:t>monthly</a:t>
            </a:r>
          </a:p>
        </p:txBody>
      </p:sp>
      <p:sp>
        <p:nvSpPr>
          <p:cNvPr id="28681" name="TextBox 7"/>
          <p:cNvSpPr txBox="1">
            <a:spLocks noChangeArrowheads="1"/>
          </p:cNvSpPr>
          <p:nvPr/>
        </p:nvSpPr>
        <p:spPr bwMode="auto">
          <a:xfrm>
            <a:off x="284163" y="6361113"/>
            <a:ext cx="8555037" cy="285750"/>
          </a:xfrm>
          <a:prstGeom prst="rect">
            <a:avLst/>
          </a:prstGeom>
          <a:noFill/>
          <a:ln w="9525">
            <a:noFill/>
            <a:miter lim="800000"/>
            <a:headEnd/>
            <a:tailEnd/>
          </a:ln>
        </p:spPr>
        <p:txBody>
          <a:bodyPr>
            <a:spAutoFit/>
          </a:bodyPr>
          <a:lstStyle/>
          <a:p>
            <a:pPr>
              <a:buFont typeface="Arial" pitchFamily="34" charset="0"/>
              <a:buNone/>
            </a:pPr>
            <a:r>
              <a:rPr lang="en-GB" sz="1400" b="0">
                <a:solidFill>
                  <a:schemeClr val="bg2"/>
                </a:solidFill>
              </a:rPr>
              <a:t>Smith MR, et al. Lancet. 2012. </a:t>
            </a:r>
            <a:endParaRPr lang="en-GB" sz="1400">
              <a:solidFill>
                <a:schemeClr val="bg2"/>
              </a:solidFill>
            </a:endParaRPr>
          </a:p>
        </p:txBody>
      </p:sp>
    </p:spTree>
    <p:extLst>
      <p:ext uri="{BB962C8B-B14F-4D97-AF65-F5344CB8AC3E}">
        <p14:creationId xmlns:p14="http://schemas.microsoft.com/office/powerpoint/2010/main" val="750563187"/>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698" name="Title 1"/>
          <p:cNvSpPr>
            <a:spLocks noGrp="1"/>
          </p:cNvSpPr>
          <p:nvPr>
            <p:ph type="title"/>
          </p:nvPr>
        </p:nvSpPr>
        <p:spPr>
          <a:xfrm>
            <a:off x="91254" y="81066"/>
            <a:ext cx="8929742" cy="645215"/>
          </a:xfrm>
        </p:spPr>
        <p:txBody>
          <a:bodyPr anchor="b"/>
          <a:lstStyle/>
          <a:p>
            <a:pPr eaLnBrk="1" hangingPunct="1"/>
            <a:r>
              <a:rPr lang="en-US" sz="2800" dirty="0"/>
              <a:t>Primary Endpoint: Bone Metastasis-Free Survival</a:t>
            </a:r>
          </a:p>
        </p:txBody>
      </p:sp>
      <p:sp>
        <p:nvSpPr>
          <p:cNvPr id="29758" name="AutoShape 4"/>
          <p:cNvSpPr>
            <a:spLocks noChangeAspect="1" noChangeArrowheads="1"/>
          </p:cNvSpPr>
          <p:nvPr/>
        </p:nvSpPr>
        <p:spPr bwMode="auto">
          <a:xfrm>
            <a:off x="787400" y="2166938"/>
            <a:ext cx="7543800" cy="4029075"/>
          </a:xfrm>
          <a:prstGeom prst="rect">
            <a:avLst/>
          </a:prstGeom>
          <a:noFill/>
          <a:ln w="9525">
            <a:noFill/>
            <a:miter lim="800000"/>
            <a:headEnd/>
            <a:tailEnd/>
          </a:ln>
        </p:spPr>
        <p:txBody>
          <a:bodyPr/>
          <a:lstStyle/>
          <a:p>
            <a:endParaRPr lang="en-US"/>
          </a:p>
        </p:txBody>
      </p:sp>
      <p:sp>
        <p:nvSpPr>
          <p:cNvPr id="29760" name="TextBox 7"/>
          <p:cNvSpPr txBox="1">
            <a:spLocks noChangeArrowheads="1"/>
          </p:cNvSpPr>
          <p:nvPr/>
        </p:nvSpPr>
        <p:spPr bwMode="auto">
          <a:xfrm>
            <a:off x="4360862" y="1490324"/>
            <a:ext cx="2960687" cy="307777"/>
          </a:xfrm>
          <a:prstGeom prst="rect">
            <a:avLst/>
          </a:prstGeom>
          <a:noFill/>
          <a:ln w="9525">
            <a:noFill/>
            <a:miter lim="800000"/>
            <a:headEnd/>
            <a:tailEnd/>
          </a:ln>
        </p:spPr>
        <p:txBody>
          <a:bodyPr wrap="square">
            <a:spAutoFit/>
          </a:bodyPr>
          <a:lstStyle/>
          <a:p>
            <a:pPr>
              <a:buFont typeface="Arial" pitchFamily="34" charset="0"/>
              <a:buNone/>
            </a:pPr>
            <a:r>
              <a:rPr lang="en-GB" sz="1400" b="0" dirty="0">
                <a:solidFill>
                  <a:schemeClr val="bg2"/>
                </a:solidFill>
              </a:rPr>
              <a:t>Smith MR, et al. Lancet. 2012</a:t>
            </a:r>
            <a:r>
              <a:rPr lang="en-GB" sz="1400" dirty="0">
                <a:solidFill>
                  <a:schemeClr val="bg2"/>
                </a:solidFill>
              </a:rPr>
              <a:t>.</a:t>
            </a:r>
          </a:p>
        </p:txBody>
      </p:sp>
      <p:grpSp>
        <p:nvGrpSpPr>
          <p:cNvPr id="2" name="Group 1"/>
          <p:cNvGrpSpPr/>
          <p:nvPr/>
        </p:nvGrpSpPr>
        <p:grpSpPr>
          <a:xfrm>
            <a:off x="690112" y="924046"/>
            <a:ext cx="7235603" cy="3751472"/>
            <a:chOff x="941388" y="1857375"/>
            <a:chExt cx="7665514" cy="3871913"/>
          </a:xfrm>
        </p:grpSpPr>
        <p:sp>
          <p:nvSpPr>
            <p:cNvPr id="29699" name="Freeform 1264"/>
            <p:cNvSpPr>
              <a:spLocks/>
            </p:cNvSpPr>
            <p:nvPr/>
          </p:nvSpPr>
          <p:spPr bwMode="auto">
            <a:xfrm>
              <a:off x="2028825" y="2009775"/>
              <a:ext cx="6048375" cy="2166938"/>
            </a:xfrm>
            <a:custGeom>
              <a:avLst/>
              <a:gdLst>
                <a:gd name="T0" fmla="*/ 5876927 w 6048375"/>
                <a:gd name="T1" fmla="*/ 2166956 h 2166937"/>
                <a:gd name="T2" fmla="*/ 5791203 w 6048375"/>
                <a:gd name="T3" fmla="*/ 2109806 h 2166937"/>
                <a:gd name="T4" fmla="*/ 5738815 w 6048375"/>
                <a:gd name="T5" fmla="*/ 2066942 h 2166937"/>
                <a:gd name="T6" fmla="*/ 5591175 w 6048375"/>
                <a:gd name="T7" fmla="*/ 2047892 h 2166937"/>
                <a:gd name="T8" fmla="*/ 5372103 w 6048375"/>
                <a:gd name="T9" fmla="*/ 2028842 h 2166937"/>
                <a:gd name="T10" fmla="*/ 5310191 w 6048375"/>
                <a:gd name="T11" fmla="*/ 2009792 h 2166937"/>
                <a:gd name="T12" fmla="*/ 5272091 w 6048375"/>
                <a:gd name="T13" fmla="*/ 1943117 h 2166937"/>
                <a:gd name="T14" fmla="*/ 4852991 w 6048375"/>
                <a:gd name="T15" fmla="*/ 1885967 h 2166937"/>
                <a:gd name="T16" fmla="*/ 4781551 w 6048375"/>
                <a:gd name="T17" fmla="*/ 1838342 h 2166937"/>
                <a:gd name="T18" fmla="*/ 4524375 w 6048375"/>
                <a:gd name="T19" fmla="*/ 1747854 h 2166937"/>
                <a:gd name="T20" fmla="*/ 4262439 w 6048375"/>
                <a:gd name="T21" fmla="*/ 1719279 h 2166937"/>
                <a:gd name="T22" fmla="*/ 4229103 w 6048375"/>
                <a:gd name="T23" fmla="*/ 1652604 h 2166937"/>
                <a:gd name="T24" fmla="*/ 4152930 w 6048375"/>
                <a:gd name="T25" fmla="*/ 1624029 h 2166937"/>
                <a:gd name="T26" fmla="*/ 3738592 w 6048375"/>
                <a:gd name="T27" fmla="*/ 1609742 h 2166937"/>
                <a:gd name="T28" fmla="*/ 3690968 w 6048375"/>
                <a:gd name="T29" fmla="*/ 1581167 h 2166937"/>
                <a:gd name="T30" fmla="*/ 3314730 w 6048375"/>
                <a:gd name="T31" fmla="*/ 1524017 h 2166937"/>
                <a:gd name="T32" fmla="*/ 3248054 w 6048375"/>
                <a:gd name="T33" fmla="*/ 1495442 h 2166937"/>
                <a:gd name="T34" fmla="*/ 3195668 w 6048375"/>
                <a:gd name="T35" fmla="*/ 1476392 h 2166937"/>
                <a:gd name="T36" fmla="*/ 3152804 w 6048375"/>
                <a:gd name="T37" fmla="*/ 1404954 h 2166937"/>
                <a:gd name="T38" fmla="*/ 2843213 w 6048375"/>
                <a:gd name="T39" fmla="*/ 1352567 h 2166937"/>
                <a:gd name="T40" fmla="*/ 2709863 w 6048375"/>
                <a:gd name="T41" fmla="*/ 1328754 h 2166937"/>
                <a:gd name="T42" fmla="*/ 2667001 w 6048375"/>
                <a:gd name="T43" fmla="*/ 1304942 h 2166937"/>
                <a:gd name="T44" fmla="*/ 2633663 w 6048375"/>
                <a:gd name="T45" fmla="*/ 1247792 h 2166937"/>
                <a:gd name="T46" fmla="*/ 2605089 w 6048375"/>
                <a:gd name="T47" fmla="*/ 1200167 h 2166937"/>
                <a:gd name="T48" fmla="*/ 2466975 w 6048375"/>
                <a:gd name="T49" fmla="*/ 1152542 h 2166937"/>
                <a:gd name="T50" fmla="*/ 2328863 w 6048375"/>
                <a:gd name="T51" fmla="*/ 1133492 h 2166937"/>
                <a:gd name="T52" fmla="*/ 2166939 w 6048375"/>
                <a:gd name="T53" fmla="*/ 1095392 h 2166937"/>
                <a:gd name="T54" fmla="*/ 2119313 w 6048375"/>
                <a:gd name="T55" fmla="*/ 1071577 h 2166937"/>
                <a:gd name="T56" fmla="*/ 2090753 w 6048375"/>
                <a:gd name="T57" fmla="*/ 1000135 h 2166937"/>
                <a:gd name="T58" fmla="*/ 1957403 w 6048375"/>
                <a:gd name="T59" fmla="*/ 942985 h 2166937"/>
                <a:gd name="T60" fmla="*/ 1824053 w 6048375"/>
                <a:gd name="T61" fmla="*/ 919172 h 2166937"/>
                <a:gd name="T62" fmla="*/ 1600215 w 6048375"/>
                <a:gd name="T63" fmla="*/ 900122 h 2166937"/>
                <a:gd name="T64" fmla="*/ 1576403 w 6048375"/>
                <a:gd name="T65" fmla="*/ 809635 h 2166937"/>
                <a:gd name="T66" fmla="*/ 1357328 w 6048375"/>
                <a:gd name="T67" fmla="*/ 690572 h 2166937"/>
                <a:gd name="T68" fmla="*/ 1181115 w 6048375"/>
                <a:gd name="T69" fmla="*/ 657235 h 2166937"/>
                <a:gd name="T70" fmla="*/ 1123965 w 6048375"/>
                <a:gd name="T71" fmla="*/ 633422 h 2166937"/>
                <a:gd name="T72" fmla="*/ 1066815 w 6048375"/>
                <a:gd name="T73" fmla="*/ 614372 h 2166937"/>
                <a:gd name="T74" fmla="*/ 1033463 w 6048375"/>
                <a:gd name="T75" fmla="*/ 571510 h 2166937"/>
                <a:gd name="T76" fmla="*/ 1004888 w 6048375"/>
                <a:gd name="T77" fmla="*/ 485775 h 2166937"/>
                <a:gd name="T78" fmla="*/ 876300 w 6048375"/>
                <a:gd name="T79" fmla="*/ 438150 h 2166937"/>
                <a:gd name="T80" fmla="*/ 757238 w 6048375"/>
                <a:gd name="T81" fmla="*/ 419100 h 2166937"/>
                <a:gd name="T82" fmla="*/ 628650 w 6048375"/>
                <a:gd name="T83" fmla="*/ 395287 h 2166937"/>
                <a:gd name="T84" fmla="*/ 581025 w 6048375"/>
                <a:gd name="T85" fmla="*/ 366712 h 2166937"/>
                <a:gd name="T86" fmla="*/ 538163 w 6048375"/>
                <a:gd name="T87" fmla="*/ 328612 h 2166937"/>
                <a:gd name="T88" fmla="*/ 504825 w 6048375"/>
                <a:gd name="T89" fmla="*/ 257175 h 2166937"/>
                <a:gd name="T90" fmla="*/ 357188 w 6048375"/>
                <a:gd name="T91" fmla="*/ 42862 h 2166937"/>
                <a:gd name="T92" fmla="*/ 228600 w 6048375"/>
                <a:gd name="T93" fmla="*/ 23812 h 2166937"/>
                <a:gd name="T94" fmla="*/ 0 w 6048375"/>
                <a:gd name="T95" fmla="*/ 0 h 21669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48375"/>
                <a:gd name="T145" fmla="*/ 0 h 2166937"/>
                <a:gd name="T146" fmla="*/ 6048375 w 6048375"/>
                <a:gd name="T147" fmla="*/ 2166937 h 21669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48375" h="2166937">
                  <a:moveTo>
                    <a:pt x="6048375" y="2166937"/>
                  </a:moveTo>
                  <a:lnTo>
                    <a:pt x="5876925" y="2166937"/>
                  </a:lnTo>
                  <a:lnTo>
                    <a:pt x="5876925" y="2109787"/>
                  </a:lnTo>
                  <a:lnTo>
                    <a:pt x="5791200" y="2109787"/>
                  </a:lnTo>
                  <a:lnTo>
                    <a:pt x="5791200" y="2066925"/>
                  </a:lnTo>
                  <a:lnTo>
                    <a:pt x="5738813" y="2066925"/>
                  </a:lnTo>
                  <a:lnTo>
                    <a:pt x="5738813" y="2047875"/>
                  </a:lnTo>
                  <a:lnTo>
                    <a:pt x="5591175" y="2047875"/>
                  </a:lnTo>
                  <a:lnTo>
                    <a:pt x="5591175" y="2028825"/>
                  </a:lnTo>
                  <a:lnTo>
                    <a:pt x="5372100" y="2028825"/>
                  </a:lnTo>
                  <a:lnTo>
                    <a:pt x="5372100" y="2014537"/>
                  </a:lnTo>
                  <a:lnTo>
                    <a:pt x="5310188" y="2009775"/>
                  </a:lnTo>
                  <a:lnTo>
                    <a:pt x="5310188" y="1947862"/>
                  </a:lnTo>
                  <a:lnTo>
                    <a:pt x="5272088" y="1943100"/>
                  </a:lnTo>
                  <a:lnTo>
                    <a:pt x="5272088" y="1881187"/>
                  </a:lnTo>
                  <a:lnTo>
                    <a:pt x="4852988" y="1885950"/>
                  </a:lnTo>
                  <a:lnTo>
                    <a:pt x="4852988" y="1838325"/>
                  </a:lnTo>
                  <a:lnTo>
                    <a:pt x="4781550" y="1838325"/>
                  </a:lnTo>
                  <a:lnTo>
                    <a:pt x="4776788" y="1743075"/>
                  </a:lnTo>
                  <a:lnTo>
                    <a:pt x="4524375" y="1747837"/>
                  </a:lnTo>
                  <a:lnTo>
                    <a:pt x="4514850" y="1724025"/>
                  </a:lnTo>
                  <a:lnTo>
                    <a:pt x="4262438" y="1719262"/>
                  </a:lnTo>
                  <a:lnTo>
                    <a:pt x="4262438" y="1652587"/>
                  </a:lnTo>
                  <a:lnTo>
                    <a:pt x="4229100" y="1652587"/>
                  </a:lnTo>
                  <a:lnTo>
                    <a:pt x="4219575" y="1624012"/>
                  </a:lnTo>
                  <a:lnTo>
                    <a:pt x="4152900" y="1624012"/>
                  </a:lnTo>
                  <a:lnTo>
                    <a:pt x="4152900" y="1604962"/>
                  </a:lnTo>
                  <a:lnTo>
                    <a:pt x="3738563" y="1609725"/>
                  </a:lnTo>
                  <a:lnTo>
                    <a:pt x="3733800" y="1581150"/>
                  </a:lnTo>
                  <a:lnTo>
                    <a:pt x="3690938" y="1581150"/>
                  </a:lnTo>
                  <a:lnTo>
                    <a:pt x="3690938" y="1528762"/>
                  </a:lnTo>
                  <a:lnTo>
                    <a:pt x="3314700" y="1524000"/>
                  </a:lnTo>
                  <a:lnTo>
                    <a:pt x="3314700" y="1500187"/>
                  </a:lnTo>
                  <a:lnTo>
                    <a:pt x="3248025" y="1495425"/>
                  </a:lnTo>
                  <a:lnTo>
                    <a:pt x="3248025" y="1476375"/>
                  </a:lnTo>
                  <a:lnTo>
                    <a:pt x="3195638" y="1476375"/>
                  </a:lnTo>
                  <a:lnTo>
                    <a:pt x="3190875" y="1404937"/>
                  </a:lnTo>
                  <a:lnTo>
                    <a:pt x="3152775" y="1404937"/>
                  </a:lnTo>
                  <a:lnTo>
                    <a:pt x="3152775" y="1357312"/>
                  </a:lnTo>
                  <a:lnTo>
                    <a:pt x="2843213" y="1352550"/>
                  </a:lnTo>
                  <a:lnTo>
                    <a:pt x="2838450" y="1328737"/>
                  </a:lnTo>
                  <a:lnTo>
                    <a:pt x="2709863" y="1328737"/>
                  </a:lnTo>
                  <a:lnTo>
                    <a:pt x="2709863" y="1309687"/>
                  </a:lnTo>
                  <a:lnTo>
                    <a:pt x="2667000" y="1304925"/>
                  </a:lnTo>
                  <a:lnTo>
                    <a:pt x="2662238" y="1247775"/>
                  </a:lnTo>
                  <a:lnTo>
                    <a:pt x="2633663" y="1247775"/>
                  </a:lnTo>
                  <a:lnTo>
                    <a:pt x="2624138" y="1200150"/>
                  </a:lnTo>
                  <a:lnTo>
                    <a:pt x="2605088" y="1200150"/>
                  </a:lnTo>
                  <a:lnTo>
                    <a:pt x="2590800" y="1152525"/>
                  </a:lnTo>
                  <a:lnTo>
                    <a:pt x="2466975" y="1152525"/>
                  </a:lnTo>
                  <a:lnTo>
                    <a:pt x="2462213" y="1138237"/>
                  </a:lnTo>
                  <a:lnTo>
                    <a:pt x="2328863" y="1133475"/>
                  </a:lnTo>
                  <a:lnTo>
                    <a:pt x="2328863" y="1095375"/>
                  </a:lnTo>
                  <a:lnTo>
                    <a:pt x="2166938" y="1095375"/>
                  </a:lnTo>
                  <a:lnTo>
                    <a:pt x="2166938" y="1071562"/>
                  </a:lnTo>
                  <a:lnTo>
                    <a:pt x="2119313" y="1071562"/>
                  </a:lnTo>
                  <a:lnTo>
                    <a:pt x="2109788" y="1000125"/>
                  </a:lnTo>
                  <a:lnTo>
                    <a:pt x="2090738" y="1000125"/>
                  </a:lnTo>
                  <a:lnTo>
                    <a:pt x="2090738" y="942975"/>
                  </a:lnTo>
                  <a:lnTo>
                    <a:pt x="1957388" y="942975"/>
                  </a:lnTo>
                  <a:lnTo>
                    <a:pt x="1957388" y="919162"/>
                  </a:lnTo>
                  <a:lnTo>
                    <a:pt x="1824038" y="919162"/>
                  </a:lnTo>
                  <a:lnTo>
                    <a:pt x="1824038" y="900112"/>
                  </a:lnTo>
                  <a:lnTo>
                    <a:pt x="1600200" y="900112"/>
                  </a:lnTo>
                  <a:lnTo>
                    <a:pt x="1600200" y="809625"/>
                  </a:lnTo>
                  <a:lnTo>
                    <a:pt x="1576388" y="809625"/>
                  </a:lnTo>
                  <a:lnTo>
                    <a:pt x="1581150" y="695325"/>
                  </a:lnTo>
                  <a:lnTo>
                    <a:pt x="1357313" y="690562"/>
                  </a:lnTo>
                  <a:lnTo>
                    <a:pt x="1357313" y="657225"/>
                  </a:lnTo>
                  <a:lnTo>
                    <a:pt x="1181100" y="657225"/>
                  </a:lnTo>
                  <a:lnTo>
                    <a:pt x="1176338" y="633412"/>
                  </a:lnTo>
                  <a:lnTo>
                    <a:pt x="1123950" y="633412"/>
                  </a:lnTo>
                  <a:lnTo>
                    <a:pt x="1123950" y="614362"/>
                  </a:lnTo>
                  <a:lnTo>
                    <a:pt x="1066800" y="614362"/>
                  </a:lnTo>
                  <a:lnTo>
                    <a:pt x="1062038" y="571500"/>
                  </a:lnTo>
                  <a:lnTo>
                    <a:pt x="1033463" y="571500"/>
                  </a:lnTo>
                  <a:lnTo>
                    <a:pt x="1038225" y="485775"/>
                  </a:lnTo>
                  <a:lnTo>
                    <a:pt x="1004888" y="485775"/>
                  </a:lnTo>
                  <a:lnTo>
                    <a:pt x="1000125" y="438150"/>
                  </a:lnTo>
                  <a:lnTo>
                    <a:pt x="876300" y="438150"/>
                  </a:lnTo>
                  <a:lnTo>
                    <a:pt x="876300" y="419100"/>
                  </a:lnTo>
                  <a:lnTo>
                    <a:pt x="757238" y="419100"/>
                  </a:lnTo>
                  <a:lnTo>
                    <a:pt x="752475" y="395287"/>
                  </a:lnTo>
                  <a:lnTo>
                    <a:pt x="628650" y="395287"/>
                  </a:lnTo>
                  <a:lnTo>
                    <a:pt x="628650" y="366712"/>
                  </a:lnTo>
                  <a:lnTo>
                    <a:pt x="581025" y="366712"/>
                  </a:lnTo>
                  <a:lnTo>
                    <a:pt x="581025" y="328612"/>
                  </a:lnTo>
                  <a:lnTo>
                    <a:pt x="538163" y="328612"/>
                  </a:lnTo>
                  <a:lnTo>
                    <a:pt x="538163" y="257175"/>
                  </a:lnTo>
                  <a:lnTo>
                    <a:pt x="504825" y="257175"/>
                  </a:lnTo>
                  <a:lnTo>
                    <a:pt x="485775" y="42862"/>
                  </a:lnTo>
                  <a:lnTo>
                    <a:pt x="357188" y="42862"/>
                  </a:lnTo>
                  <a:lnTo>
                    <a:pt x="357188" y="23812"/>
                  </a:lnTo>
                  <a:lnTo>
                    <a:pt x="228600" y="23812"/>
                  </a:lnTo>
                  <a:lnTo>
                    <a:pt x="223838" y="0"/>
                  </a:lnTo>
                  <a:lnTo>
                    <a:pt x="0" y="0"/>
                  </a:lnTo>
                </a:path>
              </a:pathLst>
            </a:custGeom>
            <a:noFill/>
            <a:ln w="28575" cap="flat" cmpd="sng" algn="ctr">
              <a:solidFill>
                <a:schemeClr val="accent2"/>
              </a:solidFill>
              <a:prstDash val="solid"/>
              <a:round/>
              <a:headEnd type="none" w="med" len="med"/>
              <a:tailEnd type="none" w="med" len="med"/>
            </a:ln>
          </p:spPr>
          <p:txBody>
            <a:bodyPr anchor="ctr"/>
            <a:lstStyle/>
            <a:p>
              <a:endParaRPr lang="en-US"/>
            </a:p>
          </p:txBody>
        </p:sp>
        <p:sp>
          <p:nvSpPr>
            <p:cNvPr id="1267" name="Freeform 1266"/>
            <p:cNvSpPr/>
            <p:nvPr/>
          </p:nvSpPr>
          <p:spPr bwMode="auto">
            <a:xfrm>
              <a:off x="2014538" y="2005013"/>
              <a:ext cx="3905250" cy="1514475"/>
            </a:xfrm>
            <a:custGeom>
              <a:avLst/>
              <a:gdLst>
                <a:gd name="connsiteX0" fmla="*/ 3905250 w 3905250"/>
                <a:gd name="connsiteY0" fmla="*/ 1514475 h 1514475"/>
                <a:gd name="connsiteX1" fmla="*/ 3824287 w 3905250"/>
                <a:gd name="connsiteY1" fmla="*/ 1514475 h 1514475"/>
                <a:gd name="connsiteX2" fmla="*/ 3824287 w 3905250"/>
                <a:gd name="connsiteY2" fmla="*/ 1485900 h 1514475"/>
                <a:gd name="connsiteX3" fmla="*/ 3729037 w 3905250"/>
                <a:gd name="connsiteY3" fmla="*/ 1490663 h 1514475"/>
                <a:gd name="connsiteX4" fmla="*/ 3729037 w 3905250"/>
                <a:gd name="connsiteY4" fmla="*/ 1423988 h 1514475"/>
                <a:gd name="connsiteX5" fmla="*/ 3652837 w 3905250"/>
                <a:gd name="connsiteY5" fmla="*/ 1423988 h 1514475"/>
                <a:gd name="connsiteX6" fmla="*/ 3652837 w 3905250"/>
                <a:gd name="connsiteY6" fmla="*/ 1404938 h 1514475"/>
                <a:gd name="connsiteX7" fmla="*/ 3576637 w 3905250"/>
                <a:gd name="connsiteY7" fmla="*/ 1404938 h 1514475"/>
                <a:gd name="connsiteX8" fmla="*/ 3571875 w 3905250"/>
                <a:gd name="connsiteY8" fmla="*/ 1390650 h 1514475"/>
                <a:gd name="connsiteX9" fmla="*/ 3400425 w 3905250"/>
                <a:gd name="connsiteY9" fmla="*/ 1390650 h 1514475"/>
                <a:gd name="connsiteX10" fmla="*/ 3400425 w 3905250"/>
                <a:gd name="connsiteY10" fmla="*/ 1381125 h 1514475"/>
                <a:gd name="connsiteX11" fmla="*/ 3324225 w 3905250"/>
                <a:gd name="connsiteY11" fmla="*/ 1381125 h 1514475"/>
                <a:gd name="connsiteX12" fmla="*/ 3324225 w 3905250"/>
                <a:gd name="connsiteY12" fmla="*/ 1366838 h 1514475"/>
                <a:gd name="connsiteX13" fmla="*/ 3243262 w 3905250"/>
                <a:gd name="connsiteY13" fmla="*/ 1366838 h 1514475"/>
                <a:gd name="connsiteX14" fmla="*/ 3238500 w 3905250"/>
                <a:gd name="connsiteY14" fmla="*/ 1343025 h 1514475"/>
                <a:gd name="connsiteX15" fmla="*/ 3214687 w 3905250"/>
                <a:gd name="connsiteY15" fmla="*/ 1343025 h 1514475"/>
                <a:gd name="connsiteX16" fmla="*/ 3214687 w 3905250"/>
                <a:gd name="connsiteY16" fmla="*/ 1300163 h 1514475"/>
                <a:gd name="connsiteX17" fmla="*/ 3181350 w 3905250"/>
                <a:gd name="connsiteY17" fmla="*/ 1300163 h 1514475"/>
                <a:gd name="connsiteX18" fmla="*/ 3181350 w 3905250"/>
                <a:gd name="connsiteY18" fmla="*/ 1271588 h 1514475"/>
                <a:gd name="connsiteX19" fmla="*/ 3100387 w 3905250"/>
                <a:gd name="connsiteY19" fmla="*/ 1271588 h 1514475"/>
                <a:gd name="connsiteX20" fmla="*/ 3100387 w 3905250"/>
                <a:gd name="connsiteY20" fmla="*/ 1262063 h 1514475"/>
                <a:gd name="connsiteX21" fmla="*/ 2928937 w 3905250"/>
                <a:gd name="connsiteY21" fmla="*/ 1262063 h 1514475"/>
                <a:gd name="connsiteX22" fmla="*/ 2928937 w 3905250"/>
                <a:gd name="connsiteY22" fmla="*/ 1252538 h 1514475"/>
                <a:gd name="connsiteX23" fmla="*/ 2871787 w 3905250"/>
                <a:gd name="connsiteY23" fmla="*/ 1252538 h 1514475"/>
                <a:gd name="connsiteX24" fmla="*/ 2867025 w 3905250"/>
                <a:gd name="connsiteY24" fmla="*/ 1238250 h 1514475"/>
                <a:gd name="connsiteX25" fmla="*/ 2767012 w 3905250"/>
                <a:gd name="connsiteY25" fmla="*/ 1238250 h 1514475"/>
                <a:gd name="connsiteX26" fmla="*/ 2762250 w 3905250"/>
                <a:gd name="connsiteY26" fmla="*/ 1219200 h 1514475"/>
                <a:gd name="connsiteX27" fmla="*/ 2728912 w 3905250"/>
                <a:gd name="connsiteY27" fmla="*/ 1219200 h 1514475"/>
                <a:gd name="connsiteX28" fmla="*/ 2724150 w 3905250"/>
                <a:gd name="connsiteY28" fmla="*/ 1200150 h 1514475"/>
                <a:gd name="connsiteX29" fmla="*/ 2690812 w 3905250"/>
                <a:gd name="connsiteY29" fmla="*/ 1200150 h 1514475"/>
                <a:gd name="connsiteX30" fmla="*/ 2690812 w 3905250"/>
                <a:gd name="connsiteY30" fmla="*/ 1171575 h 1514475"/>
                <a:gd name="connsiteX31" fmla="*/ 2662237 w 3905250"/>
                <a:gd name="connsiteY31" fmla="*/ 1171575 h 1514475"/>
                <a:gd name="connsiteX32" fmla="*/ 2662237 w 3905250"/>
                <a:gd name="connsiteY32" fmla="*/ 1100138 h 1514475"/>
                <a:gd name="connsiteX33" fmla="*/ 2609850 w 3905250"/>
                <a:gd name="connsiteY33" fmla="*/ 1095375 h 1514475"/>
                <a:gd name="connsiteX34" fmla="*/ 2609850 w 3905250"/>
                <a:gd name="connsiteY34" fmla="*/ 1081088 h 1514475"/>
                <a:gd name="connsiteX35" fmla="*/ 2533650 w 3905250"/>
                <a:gd name="connsiteY35" fmla="*/ 1081088 h 1514475"/>
                <a:gd name="connsiteX36" fmla="*/ 2528887 w 3905250"/>
                <a:gd name="connsiteY36" fmla="*/ 1047750 h 1514475"/>
                <a:gd name="connsiteX37" fmla="*/ 2400300 w 3905250"/>
                <a:gd name="connsiteY37" fmla="*/ 1047750 h 1514475"/>
                <a:gd name="connsiteX38" fmla="*/ 2400300 w 3905250"/>
                <a:gd name="connsiteY38" fmla="*/ 1028700 h 1514475"/>
                <a:gd name="connsiteX39" fmla="*/ 2252662 w 3905250"/>
                <a:gd name="connsiteY39" fmla="*/ 1028700 h 1514475"/>
                <a:gd name="connsiteX40" fmla="*/ 2252662 w 3905250"/>
                <a:gd name="connsiteY40" fmla="*/ 1014413 h 1514475"/>
                <a:gd name="connsiteX41" fmla="*/ 2205037 w 3905250"/>
                <a:gd name="connsiteY41" fmla="*/ 1009650 h 1514475"/>
                <a:gd name="connsiteX42" fmla="*/ 2200275 w 3905250"/>
                <a:gd name="connsiteY42" fmla="*/ 990600 h 1514475"/>
                <a:gd name="connsiteX43" fmla="*/ 2166937 w 3905250"/>
                <a:gd name="connsiteY43" fmla="*/ 985838 h 1514475"/>
                <a:gd name="connsiteX44" fmla="*/ 2166937 w 3905250"/>
                <a:gd name="connsiteY44" fmla="*/ 962025 h 1514475"/>
                <a:gd name="connsiteX45" fmla="*/ 2133600 w 3905250"/>
                <a:gd name="connsiteY45" fmla="*/ 962025 h 1514475"/>
                <a:gd name="connsiteX46" fmla="*/ 2128837 w 3905250"/>
                <a:gd name="connsiteY46" fmla="*/ 881063 h 1514475"/>
                <a:gd name="connsiteX47" fmla="*/ 2100262 w 3905250"/>
                <a:gd name="connsiteY47" fmla="*/ 881063 h 1514475"/>
                <a:gd name="connsiteX48" fmla="*/ 2090737 w 3905250"/>
                <a:gd name="connsiteY48" fmla="*/ 857250 h 1514475"/>
                <a:gd name="connsiteX49" fmla="*/ 2057400 w 3905250"/>
                <a:gd name="connsiteY49" fmla="*/ 857250 h 1514475"/>
                <a:gd name="connsiteX50" fmla="*/ 2052637 w 3905250"/>
                <a:gd name="connsiteY50" fmla="*/ 833438 h 1514475"/>
                <a:gd name="connsiteX51" fmla="*/ 2009775 w 3905250"/>
                <a:gd name="connsiteY51" fmla="*/ 833438 h 1514475"/>
                <a:gd name="connsiteX52" fmla="*/ 2005012 w 3905250"/>
                <a:gd name="connsiteY52" fmla="*/ 819150 h 1514475"/>
                <a:gd name="connsiteX53" fmla="*/ 1938337 w 3905250"/>
                <a:gd name="connsiteY53" fmla="*/ 819150 h 1514475"/>
                <a:gd name="connsiteX54" fmla="*/ 1938337 w 3905250"/>
                <a:gd name="connsiteY54" fmla="*/ 800100 h 1514475"/>
                <a:gd name="connsiteX55" fmla="*/ 1714500 w 3905250"/>
                <a:gd name="connsiteY55" fmla="*/ 800100 h 1514475"/>
                <a:gd name="connsiteX56" fmla="*/ 1709737 w 3905250"/>
                <a:gd name="connsiteY56" fmla="*/ 790575 h 1514475"/>
                <a:gd name="connsiteX57" fmla="*/ 1643062 w 3905250"/>
                <a:gd name="connsiteY57" fmla="*/ 790575 h 1514475"/>
                <a:gd name="connsiteX58" fmla="*/ 1638300 w 3905250"/>
                <a:gd name="connsiteY58" fmla="*/ 752475 h 1514475"/>
                <a:gd name="connsiteX59" fmla="*/ 1600200 w 3905250"/>
                <a:gd name="connsiteY59" fmla="*/ 752475 h 1514475"/>
                <a:gd name="connsiteX60" fmla="*/ 1604962 w 3905250"/>
                <a:gd name="connsiteY60" fmla="*/ 690563 h 1514475"/>
                <a:gd name="connsiteX61" fmla="*/ 1566862 w 3905250"/>
                <a:gd name="connsiteY61" fmla="*/ 685800 h 1514475"/>
                <a:gd name="connsiteX62" fmla="*/ 1557337 w 3905250"/>
                <a:gd name="connsiteY62" fmla="*/ 638175 h 1514475"/>
                <a:gd name="connsiteX63" fmla="*/ 1519237 w 3905250"/>
                <a:gd name="connsiteY63" fmla="*/ 638175 h 1514475"/>
                <a:gd name="connsiteX64" fmla="*/ 1509712 w 3905250"/>
                <a:gd name="connsiteY64" fmla="*/ 614363 h 1514475"/>
                <a:gd name="connsiteX65" fmla="*/ 1443037 w 3905250"/>
                <a:gd name="connsiteY65" fmla="*/ 614363 h 1514475"/>
                <a:gd name="connsiteX66" fmla="*/ 1438275 w 3905250"/>
                <a:gd name="connsiteY66" fmla="*/ 604838 h 1514475"/>
                <a:gd name="connsiteX67" fmla="*/ 1219200 w 3905250"/>
                <a:gd name="connsiteY67" fmla="*/ 595313 h 1514475"/>
                <a:gd name="connsiteX68" fmla="*/ 1214437 w 3905250"/>
                <a:gd name="connsiteY68" fmla="*/ 581025 h 1514475"/>
                <a:gd name="connsiteX69" fmla="*/ 1123950 w 3905250"/>
                <a:gd name="connsiteY69" fmla="*/ 581025 h 1514475"/>
                <a:gd name="connsiteX70" fmla="*/ 1123950 w 3905250"/>
                <a:gd name="connsiteY70" fmla="*/ 547688 h 1514475"/>
                <a:gd name="connsiteX71" fmla="*/ 1090612 w 3905250"/>
                <a:gd name="connsiteY71" fmla="*/ 547688 h 1514475"/>
                <a:gd name="connsiteX72" fmla="*/ 1090612 w 3905250"/>
                <a:gd name="connsiteY72" fmla="*/ 509588 h 1514475"/>
                <a:gd name="connsiteX73" fmla="*/ 1062037 w 3905250"/>
                <a:gd name="connsiteY73" fmla="*/ 509588 h 1514475"/>
                <a:gd name="connsiteX74" fmla="*/ 1057275 w 3905250"/>
                <a:gd name="connsiteY74" fmla="*/ 414338 h 1514475"/>
                <a:gd name="connsiteX75" fmla="*/ 1042987 w 3905250"/>
                <a:gd name="connsiteY75" fmla="*/ 414338 h 1514475"/>
                <a:gd name="connsiteX76" fmla="*/ 1033462 w 3905250"/>
                <a:gd name="connsiteY76" fmla="*/ 338138 h 1514475"/>
                <a:gd name="connsiteX77" fmla="*/ 904875 w 3905250"/>
                <a:gd name="connsiteY77" fmla="*/ 333375 h 1514475"/>
                <a:gd name="connsiteX78" fmla="*/ 904875 w 3905250"/>
                <a:gd name="connsiteY78" fmla="*/ 319088 h 1514475"/>
                <a:gd name="connsiteX79" fmla="*/ 804862 w 3905250"/>
                <a:gd name="connsiteY79" fmla="*/ 319088 h 1514475"/>
                <a:gd name="connsiteX80" fmla="*/ 804862 w 3905250"/>
                <a:gd name="connsiteY80" fmla="*/ 290513 h 1514475"/>
                <a:gd name="connsiteX81" fmla="*/ 633412 w 3905250"/>
                <a:gd name="connsiteY81" fmla="*/ 290513 h 1514475"/>
                <a:gd name="connsiteX82" fmla="*/ 628650 w 3905250"/>
                <a:gd name="connsiteY82" fmla="*/ 261938 h 1514475"/>
                <a:gd name="connsiteX83" fmla="*/ 585787 w 3905250"/>
                <a:gd name="connsiteY83" fmla="*/ 261938 h 1514475"/>
                <a:gd name="connsiteX84" fmla="*/ 581025 w 3905250"/>
                <a:gd name="connsiteY84" fmla="*/ 228600 h 1514475"/>
                <a:gd name="connsiteX85" fmla="*/ 552450 w 3905250"/>
                <a:gd name="connsiteY85" fmla="*/ 228600 h 1514475"/>
                <a:gd name="connsiteX86" fmla="*/ 547687 w 3905250"/>
                <a:gd name="connsiteY86" fmla="*/ 171450 h 1514475"/>
                <a:gd name="connsiteX87" fmla="*/ 523875 w 3905250"/>
                <a:gd name="connsiteY87" fmla="*/ 171450 h 1514475"/>
                <a:gd name="connsiteX88" fmla="*/ 523875 w 3905250"/>
                <a:gd name="connsiteY88" fmla="*/ 71438 h 1514475"/>
                <a:gd name="connsiteX89" fmla="*/ 481012 w 3905250"/>
                <a:gd name="connsiteY89" fmla="*/ 71438 h 1514475"/>
                <a:gd name="connsiteX90" fmla="*/ 490537 w 3905250"/>
                <a:gd name="connsiteY90" fmla="*/ 52388 h 1514475"/>
                <a:gd name="connsiteX91" fmla="*/ 371475 w 3905250"/>
                <a:gd name="connsiteY91" fmla="*/ 52388 h 1514475"/>
                <a:gd name="connsiteX92" fmla="*/ 371475 w 3905250"/>
                <a:gd name="connsiteY92" fmla="*/ 33338 h 1514475"/>
                <a:gd name="connsiteX93" fmla="*/ 266700 w 3905250"/>
                <a:gd name="connsiteY93" fmla="*/ 23813 h 1514475"/>
                <a:gd name="connsiteX94" fmla="*/ 252412 w 3905250"/>
                <a:gd name="connsiteY94" fmla="*/ 0 h 1514475"/>
                <a:gd name="connsiteX95" fmla="*/ 0 w 3905250"/>
                <a:gd name="connsiteY95" fmla="*/ 0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905250" h="1514475">
                  <a:moveTo>
                    <a:pt x="3905250" y="1514475"/>
                  </a:moveTo>
                  <a:lnTo>
                    <a:pt x="3824287" y="1514475"/>
                  </a:lnTo>
                  <a:lnTo>
                    <a:pt x="3824287" y="1485900"/>
                  </a:lnTo>
                  <a:lnTo>
                    <a:pt x="3729037" y="1490663"/>
                  </a:lnTo>
                  <a:lnTo>
                    <a:pt x="3729037" y="1423988"/>
                  </a:lnTo>
                  <a:lnTo>
                    <a:pt x="3652837" y="1423988"/>
                  </a:lnTo>
                  <a:lnTo>
                    <a:pt x="3652837" y="1404938"/>
                  </a:lnTo>
                  <a:lnTo>
                    <a:pt x="3576637" y="1404938"/>
                  </a:lnTo>
                  <a:lnTo>
                    <a:pt x="3571875" y="1390650"/>
                  </a:lnTo>
                  <a:lnTo>
                    <a:pt x="3400425" y="1390650"/>
                  </a:lnTo>
                  <a:lnTo>
                    <a:pt x="3400425" y="1381125"/>
                  </a:lnTo>
                  <a:lnTo>
                    <a:pt x="3324225" y="1381125"/>
                  </a:lnTo>
                  <a:lnTo>
                    <a:pt x="3324225" y="1366838"/>
                  </a:lnTo>
                  <a:lnTo>
                    <a:pt x="3243262" y="1366838"/>
                  </a:lnTo>
                  <a:lnTo>
                    <a:pt x="3238500" y="1343025"/>
                  </a:lnTo>
                  <a:lnTo>
                    <a:pt x="3214687" y="1343025"/>
                  </a:lnTo>
                  <a:lnTo>
                    <a:pt x="3214687" y="1300163"/>
                  </a:lnTo>
                  <a:lnTo>
                    <a:pt x="3181350" y="1300163"/>
                  </a:lnTo>
                  <a:lnTo>
                    <a:pt x="3181350" y="1271588"/>
                  </a:lnTo>
                  <a:lnTo>
                    <a:pt x="3100387" y="1271588"/>
                  </a:lnTo>
                  <a:lnTo>
                    <a:pt x="3100387" y="1262063"/>
                  </a:lnTo>
                  <a:lnTo>
                    <a:pt x="2928937" y="1262063"/>
                  </a:lnTo>
                  <a:lnTo>
                    <a:pt x="2928937" y="1252538"/>
                  </a:lnTo>
                  <a:lnTo>
                    <a:pt x="2871787" y="1252538"/>
                  </a:lnTo>
                  <a:lnTo>
                    <a:pt x="2867025" y="1238250"/>
                  </a:lnTo>
                  <a:lnTo>
                    <a:pt x="2767012" y="1238250"/>
                  </a:lnTo>
                  <a:lnTo>
                    <a:pt x="2762250" y="1219200"/>
                  </a:lnTo>
                  <a:lnTo>
                    <a:pt x="2728912" y="1219200"/>
                  </a:lnTo>
                  <a:lnTo>
                    <a:pt x="2724150" y="1200150"/>
                  </a:lnTo>
                  <a:lnTo>
                    <a:pt x="2690812" y="1200150"/>
                  </a:lnTo>
                  <a:lnTo>
                    <a:pt x="2690812" y="1171575"/>
                  </a:lnTo>
                  <a:lnTo>
                    <a:pt x="2662237" y="1171575"/>
                  </a:lnTo>
                  <a:lnTo>
                    <a:pt x="2662237" y="1100138"/>
                  </a:lnTo>
                  <a:lnTo>
                    <a:pt x="2609850" y="1095375"/>
                  </a:lnTo>
                  <a:lnTo>
                    <a:pt x="2609850" y="1081088"/>
                  </a:lnTo>
                  <a:lnTo>
                    <a:pt x="2533650" y="1081088"/>
                  </a:lnTo>
                  <a:lnTo>
                    <a:pt x="2528887" y="1047750"/>
                  </a:lnTo>
                  <a:lnTo>
                    <a:pt x="2400300" y="1047750"/>
                  </a:lnTo>
                  <a:lnTo>
                    <a:pt x="2400300" y="1028700"/>
                  </a:lnTo>
                  <a:lnTo>
                    <a:pt x="2252662" y="1028700"/>
                  </a:lnTo>
                  <a:lnTo>
                    <a:pt x="2252662" y="1014413"/>
                  </a:lnTo>
                  <a:lnTo>
                    <a:pt x="2205037" y="1009650"/>
                  </a:lnTo>
                  <a:lnTo>
                    <a:pt x="2200275" y="990600"/>
                  </a:lnTo>
                  <a:lnTo>
                    <a:pt x="2166937" y="985838"/>
                  </a:lnTo>
                  <a:lnTo>
                    <a:pt x="2166937" y="962025"/>
                  </a:lnTo>
                  <a:lnTo>
                    <a:pt x="2133600" y="962025"/>
                  </a:lnTo>
                  <a:lnTo>
                    <a:pt x="2128837" y="881063"/>
                  </a:lnTo>
                  <a:lnTo>
                    <a:pt x="2100262" y="881063"/>
                  </a:lnTo>
                  <a:lnTo>
                    <a:pt x="2090737" y="857250"/>
                  </a:lnTo>
                  <a:lnTo>
                    <a:pt x="2057400" y="857250"/>
                  </a:lnTo>
                  <a:lnTo>
                    <a:pt x="2052637" y="833438"/>
                  </a:lnTo>
                  <a:lnTo>
                    <a:pt x="2009775" y="833438"/>
                  </a:lnTo>
                  <a:lnTo>
                    <a:pt x="2005012" y="819150"/>
                  </a:lnTo>
                  <a:lnTo>
                    <a:pt x="1938337" y="819150"/>
                  </a:lnTo>
                  <a:lnTo>
                    <a:pt x="1938337" y="800100"/>
                  </a:lnTo>
                  <a:lnTo>
                    <a:pt x="1714500" y="800100"/>
                  </a:lnTo>
                  <a:lnTo>
                    <a:pt x="1709737" y="790575"/>
                  </a:lnTo>
                  <a:lnTo>
                    <a:pt x="1643062" y="790575"/>
                  </a:lnTo>
                  <a:lnTo>
                    <a:pt x="1638300" y="752475"/>
                  </a:lnTo>
                  <a:lnTo>
                    <a:pt x="1600200" y="752475"/>
                  </a:lnTo>
                  <a:lnTo>
                    <a:pt x="1604962" y="690563"/>
                  </a:lnTo>
                  <a:lnTo>
                    <a:pt x="1566862" y="685800"/>
                  </a:lnTo>
                  <a:lnTo>
                    <a:pt x="1557337" y="638175"/>
                  </a:lnTo>
                  <a:lnTo>
                    <a:pt x="1519237" y="638175"/>
                  </a:lnTo>
                  <a:lnTo>
                    <a:pt x="1509712" y="614363"/>
                  </a:lnTo>
                  <a:lnTo>
                    <a:pt x="1443037" y="614363"/>
                  </a:lnTo>
                  <a:lnTo>
                    <a:pt x="1438275" y="604838"/>
                  </a:lnTo>
                  <a:lnTo>
                    <a:pt x="1219200" y="595313"/>
                  </a:lnTo>
                  <a:lnTo>
                    <a:pt x="1214437" y="581025"/>
                  </a:lnTo>
                  <a:lnTo>
                    <a:pt x="1123950" y="581025"/>
                  </a:lnTo>
                  <a:lnTo>
                    <a:pt x="1123950" y="547688"/>
                  </a:lnTo>
                  <a:lnTo>
                    <a:pt x="1090612" y="547688"/>
                  </a:lnTo>
                  <a:lnTo>
                    <a:pt x="1090612" y="509588"/>
                  </a:lnTo>
                  <a:lnTo>
                    <a:pt x="1062037" y="509588"/>
                  </a:lnTo>
                  <a:lnTo>
                    <a:pt x="1057275" y="414338"/>
                  </a:lnTo>
                  <a:lnTo>
                    <a:pt x="1042987" y="414338"/>
                  </a:lnTo>
                  <a:lnTo>
                    <a:pt x="1033462" y="338138"/>
                  </a:lnTo>
                  <a:lnTo>
                    <a:pt x="904875" y="333375"/>
                  </a:lnTo>
                  <a:lnTo>
                    <a:pt x="904875" y="319088"/>
                  </a:lnTo>
                  <a:lnTo>
                    <a:pt x="804862" y="319088"/>
                  </a:lnTo>
                  <a:lnTo>
                    <a:pt x="804862" y="290513"/>
                  </a:lnTo>
                  <a:lnTo>
                    <a:pt x="633412" y="290513"/>
                  </a:lnTo>
                  <a:lnTo>
                    <a:pt x="628650" y="261938"/>
                  </a:lnTo>
                  <a:lnTo>
                    <a:pt x="585787" y="261938"/>
                  </a:lnTo>
                  <a:lnTo>
                    <a:pt x="581025" y="228600"/>
                  </a:lnTo>
                  <a:lnTo>
                    <a:pt x="552450" y="228600"/>
                  </a:lnTo>
                  <a:lnTo>
                    <a:pt x="547687" y="171450"/>
                  </a:lnTo>
                  <a:lnTo>
                    <a:pt x="523875" y="171450"/>
                  </a:lnTo>
                  <a:lnTo>
                    <a:pt x="523875" y="71438"/>
                  </a:lnTo>
                  <a:lnTo>
                    <a:pt x="481012" y="71438"/>
                  </a:lnTo>
                  <a:lnTo>
                    <a:pt x="490537" y="52388"/>
                  </a:lnTo>
                  <a:lnTo>
                    <a:pt x="371475" y="52388"/>
                  </a:lnTo>
                  <a:lnTo>
                    <a:pt x="371475" y="33338"/>
                  </a:lnTo>
                  <a:lnTo>
                    <a:pt x="266700" y="23813"/>
                  </a:lnTo>
                  <a:lnTo>
                    <a:pt x="252412" y="0"/>
                  </a:lnTo>
                  <a:lnTo>
                    <a:pt x="0" y="0"/>
                  </a:lnTo>
                </a:path>
              </a:pathLst>
            </a:custGeom>
            <a:noFill/>
            <a:ln w="28575" cap="flat" cmpd="sng" algn="ctr">
              <a:solidFill>
                <a:schemeClr val="accent3"/>
              </a:solidFill>
              <a:prstDash val="solid"/>
              <a:round/>
              <a:headEnd type="none" w="med" len="med"/>
              <a:tailEnd type="none" w="med" len="med"/>
            </a:ln>
            <a:effectLst/>
          </p:spPr>
          <p:txBody>
            <a:bodyPr anchor="ctr"/>
            <a:lstStyle/>
            <a:p>
              <a:pPr algn="ctr">
                <a:buFont typeface="Arial" charset="0"/>
                <a:buChar char="•"/>
                <a:defRPr/>
              </a:pPr>
              <a:endParaRPr lang="en-US" dirty="0">
                <a:latin typeface="Arial" charset="0"/>
                <a:ea typeface="ＭＳ Ｐゴシック" charset="-128"/>
              </a:endParaRPr>
            </a:p>
          </p:txBody>
        </p:sp>
        <p:cxnSp>
          <p:nvCxnSpPr>
            <p:cNvPr id="29711" name="Straight Connector 1211"/>
            <p:cNvCxnSpPr>
              <a:cxnSpLocks noChangeShapeType="1"/>
            </p:cNvCxnSpPr>
            <p:nvPr/>
          </p:nvCxnSpPr>
          <p:spPr bwMode="auto">
            <a:xfrm rot="5400000">
              <a:off x="461963" y="3530600"/>
              <a:ext cx="3073400" cy="0"/>
            </a:xfrm>
            <a:prstGeom prst="line">
              <a:avLst/>
            </a:prstGeom>
            <a:noFill/>
            <a:ln w="28575" algn="ctr">
              <a:solidFill>
                <a:schemeClr val="tx1"/>
              </a:solidFill>
              <a:round/>
              <a:headEnd/>
              <a:tailEnd/>
            </a:ln>
          </p:spPr>
        </p:cxnSp>
        <p:cxnSp>
          <p:nvCxnSpPr>
            <p:cNvPr id="29712" name="Straight Connector 1212"/>
            <p:cNvCxnSpPr>
              <a:cxnSpLocks noChangeShapeType="1"/>
            </p:cNvCxnSpPr>
            <p:nvPr/>
          </p:nvCxnSpPr>
          <p:spPr bwMode="auto">
            <a:xfrm>
              <a:off x="1985963" y="5073650"/>
              <a:ext cx="6407150" cy="0"/>
            </a:xfrm>
            <a:prstGeom prst="line">
              <a:avLst/>
            </a:prstGeom>
            <a:noFill/>
            <a:ln w="28575" algn="ctr">
              <a:solidFill>
                <a:schemeClr val="tx1"/>
              </a:solidFill>
              <a:round/>
              <a:headEnd/>
              <a:tailEnd/>
            </a:ln>
          </p:spPr>
        </p:cxnSp>
        <p:cxnSp>
          <p:nvCxnSpPr>
            <p:cNvPr id="29713" name="Straight Connector 1218"/>
            <p:cNvCxnSpPr>
              <a:cxnSpLocks noChangeShapeType="1"/>
            </p:cNvCxnSpPr>
            <p:nvPr/>
          </p:nvCxnSpPr>
          <p:spPr bwMode="auto">
            <a:xfrm rot="5400000">
              <a:off x="1965325" y="5111750"/>
              <a:ext cx="63500" cy="0"/>
            </a:xfrm>
            <a:prstGeom prst="line">
              <a:avLst/>
            </a:prstGeom>
            <a:noFill/>
            <a:ln w="28575" algn="ctr">
              <a:solidFill>
                <a:schemeClr val="tx1"/>
              </a:solidFill>
              <a:round/>
              <a:headEnd/>
              <a:tailEnd/>
            </a:ln>
          </p:spPr>
        </p:cxnSp>
        <p:cxnSp>
          <p:nvCxnSpPr>
            <p:cNvPr id="29714" name="Straight Connector 1219"/>
            <p:cNvCxnSpPr>
              <a:cxnSpLocks noChangeShapeType="1"/>
            </p:cNvCxnSpPr>
            <p:nvPr/>
          </p:nvCxnSpPr>
          <p:spPr bwMode="auto">
            <a:xfrm rot="5400000">
              <a:off x="2393950" y="5111750"/>
              <a:ext cx="63500" cy="0"/>
            </a:xfrm>
            <a:prstGeom prst="line">
              <a:avLst/>
            </a:prstGeom>
            <a:noFill/>
            <a:ln w="28575" algn="ctr">
              <a:solidFill>
                <a:schemeClr val="tx1"/>
              </a:solidFill>
              <a:round/>
              <a:headEnd/>
              <a:tailEnd/>
            </a:ln>
          </p:spPr>
        </p:cxnSp>
        <p:cxnSp>
          <p:nvCxnSpPr>
            <p:cNvPr id="29715" name="Straight Connector 1220"/>
            <p:cNvCxnSpPr>
              <a:cxnSpLocks noChangeShapeType="1"/>
            </p:cNvCxnSpPr>
            <p:nvPr/>
          </p:nvCxnSpPr>
          <p:spPr bwMode="auto">
            <a:xfrm rot="5400000">
              <a:off x="2819400" y="5111750"/>
              <a:ext cx="63500" cy="0"/>
            </a:xfrm>
            <a:prstGeom prst="line">
              <a:avLst/>
            </a:prstGeom>
            <a:noFill/>
            <a:ln w="28575" algn="ctr">
              <a:solidFill>
                <a:schemeClr val="tx1"/>
              </a:solidFill>
              <a:round/>
              <a:headEnd/>
              <a:tailEnd/>
            </a:ln>
          </p:spPr>
        </p:cxnSp>
        <p:cxnSp>
          <p:nvCxnSpPr>
            <p:cNvPr id="29716" name="Straight Connector 1221"/>
            <p:cNvCxnSpPr>
              <a:cxnSpLocks noChangeShapeType="1"/>
            </p:cNvCxnSpPr>
            <p:nvPr/>
          </p:nvCxnSpPr>
          <p:spPr bwMode="auto">
            <a:xfrm rot="5400000">
              <a:off x="3263900" y="5111750"/>
              <a:ext cx="63500" cy="0"/>
            </a:xfrm>
            <a:prstGeom prst="line">
              <a:avLst/>
            </a:prstGeom>
            <a:noFill/>
            <a:ln w="28575" algn="ctr">
              <a:solidFill>
                <a:schemeClr val="tx1"/>
              </a:solidFill>
              <a:round/>
              <a:headEnd/>
              <a:tailEnd/>
            </a:ln>
          </p:spPr>
        </p:cxnSp>
        <p:cxnSp>
          <p:nvCxnSpPr>
            <p:cNvPr id="29717" name="Straight Connector 1222"/>
            <p:cNvCxnSpPr>
              <a:cxnSpLocks noChangeShapeType="1"/>
            </p:cNvCxnSpPr>
            <p:nvPr/>
          </p:nvCxnSpPr>
          <p:spPr bwMode="auto">
            <a:xfrm rot="5400000">
              <a:off x="3690938" y="5111750"/>
              <a:ext cx="63500" cy="0"/>
            </a:xfrm>
            <a:prstGeom prst="line">
              <a:avLst/>
            </a:prstGeom>
            <a:noFill/>
            <a:ln w="28575" algn="ctr">
              <a:solidFill>
                <a:schemeClr val="tx1"/>
              </a:solidFill>
              <a:round/>
              <a:headEnd/>
              <a:tailEnd/>
            </a:ln>
          </p:spPr>
        </p:cxnSp>
        <p:cxnSp>
          <p:nvCxnSpPr>
            <p:cNvPr id="29718" name="Straight Connector 1223"/>
            <p:cNvCxnSpPr>
              <a:cxnSpLocks noChangeShapeType="1"/>
            </p:cNvCxnSpPr>
            <p:nvPr/>
          </p:nvCxnSpPr>
          <p:spPr bwMode="auto">
            <a:xfrm rot="5400000">
              <a:off x="4125913" y="5111750"/>
              <a:ext cx="63500" cy="0"/>
            </a:xfrm>
            <a:prstGeom prst="line">
              <a:avLst/>
            </a:prstGeom>
            <a:noFill/>
            <a:ln w="28575" algn="ctr">
              <a:solidFill>
                <a:schemeClr val="tx1"/>
              </a:solidFill>
              <a:round/>
              <a:headEnd/>
              <a:tailEnd/>
            </a:ln>
          </p:spPr>
        </p:cxnSp>
        <p:cxnSp>
          <p:nvCxnSpPr>
            <p:cNvPr id="29719" name="Straight Connector 1224"/>
            <p:cNvCxnSpPr>
              <a:cxnSpLocks noChangeShapeType="1"/>
            </p:cNvCxnSpPr>
            <p:nvPr/>
          </p:nvCxnSpPr>
          <p:spPr bwMode="auto">
            <a:xfrm rot="5400000">
              <a:off x="4560888" y="5111750"/>
              <a:ext cx="63500" cy="0"/>
            </a:xfrm>
            <a:prstGeom prst="line">
              <a:avLst/>
            </a:prstGeom>
            <a:noFill/>
            <a:ln w="28575" algn="ctr">
              <a:solidFill>
                <a:schemeClr val="tx1"/>
              </a:solidFill>
              <a:round/>
              <a:headEnd/>
              <a:tailEnd/>
            </a:ln>
          </p:spPr>
        </p:cxnSp>
        <p:cxnSp>
          <p:nvCxnSpPr>
            <p:cNvPr id="29720" name="Straight Connector 1225"/>
            <p:cNvCxnSpPr>
              <a:cxnSpLocks noChangeShapeType="1"/>
            </p:cNvCxnSpPr>
            <p:nvPr/>
          </p:nvCxnSpPr>
          <p:spPr bwMode="auto">
            <a:xfrm rot="5400000">
              <a:off x="4987925" y="5111750"/>
              <a:ext cx="63500" cy="0"/>
            </a:xfrm>
            <a:prstGeom prst="line">
              <a:avLst/>
            </a:prstGeom>
            <a:noFill/>
            <a:ln w="28575" algn="ctr">
              <a:solidFill>
                <a:schemeClr val="tx1"/>
              </a:solidFill>
              <a:round/>
              <a:headEnd/>
              <a:tailEnd/>
            </a:ln>
          </p:spPr>
        </p:cxnSp>
        <p:cxnSp>
          <p:nvCxnSpPr>
            <p:cNvPr id="29721" name="Straight Connector 1226"/>
            <p:cNvCxnSpPr>
              <a:cxnSpLocks noChangeShapeType="1"/>
            </p:cNvCxnSpPr>
            <p:nvPr/>
          </p:nvCxnSpPr>
          <p:spPr bwMode="auto">
            <a:xfrm rot="5400000">
              <a:off x="5424488" y="5111750"/>
              <a:ext cx="63500" cy="0"/>
            </a:xfrm>
            <a:prstGeom prst="line">
              <a:avLst/>
            </a:prstGeom>
            <a:noFill/>
            <a:ln w="28575" algn="ctr">
              <a:solidFill>
                <a:schemeClr val="tx1"/>
              </a:solidFill>
              <a:round/>
              <a:headEnd/>
              <a:tailEnd/>
            </a:ln>
          </p:spPr>
        </p:cxnSp>
        <p:cxnSp>
          <p:nvCxnSpPr>
            <p:cNvPr id="29722" name="Straight Connector 1227"/>
            <p:cNvCxnSpPr>
              <a:cxnSpLocks noChangeShapeType="1"/>
            </p:cNvCxnSpPr>
            <p:nvPr/>
          </p:nvCxnSpPr>
          <p:spPr bwMode="auto">
            <a:xfrm rot="5400000">
              <a:off x="5868988" y="5111750"/>
              <a:ext cx="63500" cy="0"/>
            </a:xfrm>
            <a:prstGeom prst="line">
              <a:avLst/>
            </a:prstGeom>
            <a:noFill/>
            <a:ln w="28575" algn="ctr">
              <a:solidFill>
                <a:schemeClr val="tx1"/>
              </a:solidFill>
              <a:round/>
              <a:headEnd/>
              <a:tailEnd/>
            </a:ln>
          </p:spPr>
        </p:cxnSp>
        <p:sp>
          <p:nvSpPr>
            <p:cNvPr id="29723" name="TextBox 1233"/>
            <p:cNvSpPr txBox="1">
              <a:spLocks noChangeArrowheads="1"/>
            </p:cNvSpPr>
            <p:nvPr/>
          </p:nvSpPr>
          <p:spPr bwMode="auto">
            <a:xfrm>
              <a:off x="1846263" y="5157788"/>
              <a:ext cx="298450" cy="314325"/>
            </a:xfrm>
            <a:prstGeom prst="rect">
              <a:avLst/>
            </a:prstGeom>
            <a:noFill/>
            <a:ln w="9525">
              <a:noFill/>
              <a:miter lim="800000"/>
              <a:headEnd/>
              <a:tailEnd/>
            </a:ln>
          </p:spPr>
          <p:txBody>
            <a:bodyPr wrap="none">
              <a:spAutoFit/>
            </a:bodyPr>
            <a:lstStyle/>
            <a:p>
              <a:pPr>
                <a:buFont typeface="Arial" pitchFamily="34" charset="0"/>
                <a:buNone/>
              </a:pPr>
              <a:r>
                <a:rPr lang="en-US" sz="1600" b="0"/>
                <a:t>0</a:t>
              </a:r>
            </a:p>
          </p:txBody>
        </p:sp>
        <p:sp>
          <p:nvSpPr>
            <p:cNvPr id="29724" name="TextBox 1234"/>
            <p:cNvSpPr txBox="1">
              <a:spLocks noChangeArrowheads="1"/>
            </p:cNvSpPr>
            <p:nvPr/>
          </p:nvSpPr>
          <p:spPr bwMode="auto">
            <a:xfrm>
              <a:off x="2274888" y="5157788"/>
              <a:ext cx="298450" cy="314325"/>
            </a:xfrm>
            <a:prstGeom prst="rect">
              <a:avLst/>
            </a:prstGeom>
            <a:noFill/>
            <a:ln w="9525">
              <a:noFill/>
              <a:miter lim="800000"/>
              <a:headEnd/>
              <a:tailEnd/>
            </a:ln>
          </p:spPr>
          <p:txBody>
            <a:bodyPr wrap="none">
              <a:spAutoFit/>
            </a:bodyPr>
            <a:lstStyle/>
            <a:p>
              <a:pPr>
                <a:buFont typeface="Arial" pitchFamily="34" charset="0"/>
                <a:buNone/>
              </a:pPr>
              <a:r>
                <a:rPr lang="en-US" sz="1600" b="0"/>
                <a:t>3</a:t>
              </a:r>
            </a:p>
          </p:txBody>
        </p:sp>
        <p:sp>
          <p:nvSpPr>
            <p:cNvPr id="29725" name="TextBox 1235"/>
            <p:cNvSpPr txBox="1">
              <a:spLocks noChangeArrowheads="1"/>
            </p:cNvSpPr>
            <p:nvPr/>
          </p:nvSpPr>
          <p:spPr bwMode="auto">
            <a:xfrm>
              <a:off x="2716213" y="5157788"/>
              <a:ext cx="298450" cy="314325"/>
            </a:xfrm>
            <a:prstGeom prst="rect">
              <a:avLst/>
            </a:prstGeom>
            <a:noFill/>
            <a:ln w="9525">
              <a:noFill/>
              <a:miter lim="800000"/>
              <a:headEnd/>
              <a:tailEnd/>
            </a:ln>
          </p:spPr>
          <p:txBody>
            <a:bodyPr wrap="none">
              <a:spAutoFit/>
            </a:bodyPr>
            <a:lstStyle/>
            <a:p>
              <a:pPr>
                <a:buFont typeface="Arial" pitchFamily="34" charset="0"/>
                <a:buNone/>
              </a:pPr>
              <a:r>
                <a:rPr lang="en-US" sz="1600" b="0"/>
                <a:t>6</a:t>
              </a:r>
            </a:p>
          </p:txBody>
        </p:sp>
        <p:sp>
          <p:nvSpPr>
            <p:cNvPr id="29726" name="TextBox 1236"/>
            <p:cNvSpPr txBox="1">
              <a:spLocks noChangeArrowheads="1"/>
            </p:cNvSpPr>
            <p:nvPr/>
          </p:nvSpPr>
          <p:spPr bwMode="auto">
            <a:xfrm>
              <a:off x="3148013" y="5157788"/>
              <a:ext cx="298450" cy="314325"/>
            </a:xfrm>
            <a:prstGeom prst="rect">
              <a:avLst/>
            </a:prstGeom>
            <a:noFill/>
            <a:ln w="9525">
              <a:noFill/>
              <a:miter lim="800000"/>
              <a:headEnd/>
              <a:tailEnd/>
            </a:ln>
          </p:spPr>
          <p:txBody>
            <a:bodyPr wrap="none">
              <a:spAutoFit/>
            </a:bodyPr>
            <a:lstStyle/>
            <a:p>
              <a:pPr>
                <a:buFont typeface="Arial" pitchFamily="34" charset="0"/>
                <a:buNone/>
              </a:pPr>
              <a:r>
                <a:rPr lang="en-US" sz="1600" b="0"/>
                <a:t>9</a:t>
              </a:r>
            </a:p>
          </p:txBody>
        </p:sp>
        <p:sp>
          <p:nvSpPr>
            <p:cNvPr id="29727" name="TextBox 1237"/>
            <p:cNvSpPr txBox="1">
              <a:spLocks noChangeArrowheads="1"/>
            </p:cNvSpPr>
            <p:nvPr/>
          </p:nvSpPr>
          <p:spPr bwMode="auto">
            <a:xfrm>
              <a:off x="3524250" y="5157788"/>
              <a:ext cx="412750" cy="314325"/>
            </a:xfrm>
            <a:prstGeom prst="rect">
              <a:avLst/>
            </a:prstGeom>
            <a:noFill/>
            <a:ln w="9525">
              <a:noFill/>
              <a:miter lim="800000"/>
              <a:headEnd/>
              <a:tailEnd/>
            </a:ln>
          </p:spPr>
          <p:txBody>
            <a:bodyPr wrap="none">
              <a:spAutoFit/>
            </a:bodyPr>
            <a:lstStyle/>
            <a:p>
              <a:pPr>
                <a:buFont typeface="Arial" pitchFamily="34" charset="0"/>
                <a:buNone/>
              </a:pPr>
              <a:r>
                <a:rPr lang="en-US" sz="1600" b="0"/>
                <a:t>12</a:t>
              </a:r>
            </a:p>
          </p:txBody>
        </p:sp>
        <p:sp>
          <p:nvSpPr>
            <p:cNvPr id="29728" name="TextBox 1238"/>
            <p:cNvSpPr txBox="1">
              <a:spLocks noChangeArrowheads="1"/>
            </p:cNvSpPr>
            <p:nvPr/>
          </p:nvSpPr>
          <p:spPr bwMode="auto">
            <a:xfrm>
              <a:off x="3967163" y="5157788"/>
              <a:ext cx="412750" cy="314325"/>
            </a:xfrm>
            <a:prstGeom prst="rect">
              <a:avLst/>
            </a:prstGeom>
            <a:noFill/>
            <a:ln w="9525">
              <a:noFill/>
              <a:miter lim="800000"/>
              <a:headEnd/>
              <a:tailEnd/>
            </a:ln>
          </p:spPr>
          <p:txBody>
            <a:bodyPr wrap="none">
              <a:spAutoFit/>
            </a:bodyPr>
            <a:lstStyle/>
            <a:p>
              <a:pPr>
                <a:buFont typeface="Arial" pitchFamily="34" charset="0"/>
                <a:buNone/>
              </a:pPr>
              <a:r>
                <a:rPr lang="en-US" sz="1600" b="0"/>
                <a:t>15</a:t>
              </a:r>
            </a:p>
          </p:txBody>
        </p:sp>
        <p:sp>
          <p:nvSpPr>
            <p:cNvPr id="29729" name="TextBox 1239"/>
            <p:cNvSpPr txBox="1">
              <a:spLocks noChangeArrowheads="1"/>
            </p:cNvSpPr>
            <p:nvPr/>
          </p:nvSpPr>
          <p:spPr bwMode="auto">
            <a:xfrm>
              <a:off x="4383088" y="5157788"/>
              <a:ext cx="412750" cy="314325"/>
            </a:xfrm>
            <a:prstGeom prst="rect">
              <a:avLst/>
            </a:prstGeom>
            <a:noFill/>
            <a:ln w="9525">
              <a:noFill/>
              <a:miter lim="800000"/>
              <a:headEnd/>
              <a:tailEnd/>
            </a:ln>
          </p:spPr>
          <p:txBody>
            <a:bodyPr wrap="none">
              <a:spAutoFit/>
            </a:bodyPr>
            <a:lstStyle/>
            <a:p>
              <a:pPr>
                <a:buFont typeface="Arial" pitchFamily="34" charset="0"/>
                <a:buNone/>
              </a:pPr>
              <a:r>
                <a:rPr lang="en-US" sz="1600" b="0"/>
                <a:t>18</a:t>
              </a:r>
            </a:p>
          </p:txBody>
        </p:sp>
        <p:sp>
          <p:nvSpPr>
            <p:cNvPr id="29730" name="TextBox 1240"/>
            <p:cNvSpPr txBox="1">
              <a:spLocks noChangeArrowheads="1"/>
            </p:cNvSpPr>
            <p:nvPr/>
          </p:nvSpPr>
          <p:spPr bwMode="auto">
            <a:xfrm>
              <a:off x="4818063" y="5157788"/>
              <a:ext cx="411162" cy="314325"/>
            </a:xfrm>
            <a:prstGeom prst="rect">
              <a:avLst/>
            </a:prstGeom>
            <a:noFill/>
            <a:ln w="9525">
              <a:noFill/>
              <a:miter lim="800000"/>
              <a:headEnd/>
              <a:tailEnd/>
            </a:ln>
          </p:spPr>
          <p:txBody>
            <a:bodyPr wrap="none">
              <a:spAutoFit/>
            </a:bodyPr>
            <a:lstStyle/>
            <a:p>
              <a:pPr>
                <a:buFont typeface="Arial" pitchFamily="34" charset="0"/>
                <a:buNone/>
              </a:pPr>
              <a:r>
                <a:rPr lang="en-US" sz="1600" b="0"/>
                <a:t>21</a:t>
              </a:r>
            </a:p>
          </p:txBody>
        </p:sp>
        <p:sp>
          <p:nvSpPr>
            <p:cNvPr id="29731" name="TextBox 1241"/>
            <p:cNvSpPr txBox="1">
              <a:spLocks noChangeArrowheads="1"/>
            </p:cNvSpPr>
            <p:nvPr/>
          </p:nvSpPr>
          <p:spPr bwMode="auto">
            <a:xfrm>
              <a:off x="5248275" y="5157788"/>
              <a:ext cx="412750" cy="314325"/>
            </a:xfrm>
            <a:prstGeom prst="rect">
              <a:avLst/>
            </a:prstGeom>
            <a:noFill/>
            <a:ln w="9525">
              <a:noFill/>
              <a:miter lim="800000"/>
              <a:headEnd/>
              <a:tailEnd/>
            </a:ln>
          </p:spPr>
          <p:txBody>
            <a:bodyPr wrap="none">
              <a:spAutoFit/>
            </a:bodyPr>
            <a:lstStyle/>
            <a:p>
              <a:pPr>
                <a:buFont typeface="Arial" pitchFamily="34" charset="0"/>
                <a:buNone/>
              </a:pPr>
              <a:r>
                <a:rPr lang="en-US" sz="1600" b="0"/>
                <a:t>24</a:t>
              </a:r>
            </a:p>
          </p:txBody>
        </p:sp>
        <p:sp>
          <p:nvSpPr>
            <p:cNvPr id="29732" name="TextBox 1242"/>
            <p:cNvSpPr txBox="1">
              <a:spLocks noChangeArrowheads="1"/>
            </p:cNvSpPr>
            <p:nvPr/>
          </p:nvSpPr>
          <p:spPr bwMode="auto">
            <a:xfrm>
              <a:off x="5694363" y="5157788"/>
              <a:ext cx="411162" cy="314325"/>
            </a:xfrm>
            <a:prstGeom prst="rect">
              <a:avLst/>
            </a:prstGeom>
            <a:noFill/>
            <a:ln w="9525">
              <a:noFill/>
              <a:miter lim="800000"/>
              <a:headEnd/>
              <a:tailEnd/>
            </a:ln>
          </p:spPr>
          <p:txBody>
            <a:bodyPr wrap="none">
              <a:spAutoFit/>
            </a:bodyPr>
            <a:lstStyle/>
            <a:p>
              <a:pPr>
                <a:buFont typeface="Arial" pitchFamily="34" charset="0"/>
                <a:buNone/>
              </a:pPr>
              <a:r>
                <a:rPr lang="en-US" sz="1600" b="0"/>
                <a:t>27</a:t>
              </a:r>
            </a:p>
          </p:txBody>
        </p:sp>
        <p:sp>
          <p:nvSpPr>
            <p:cNvPr id="29733" name="TextBox 1243"/>
            <p:cNvSpPr txBox="1">
              <a:spLocks noChangeArrowheads="1"/>
            </p:cNvSpPr>
            <p:nvPr/>
          </p:nvSpPr>
          <p:spPr bwMode="auto">
            <a:xfrm>
              <a:off x="4481513" y="5414963"/>
              <a:ext cx="1106487" cy="314325"/>
            </a:xfrm>
            <a:prstGeom prst="rect">
              <a:avLst/>
            </a:prstGeom>
            <a:noFill/>
            <a:ln w="9525">
              <a:noFill/>
              <a:miter lim="800000"/>
              <a:headEnd/>
              <a:tailEnd/>
            </a:ln>
          </p:spPr>
          <p:txBody>
            <a:bodyPr wrap="none">
              <a:spAutoFit/>
            </a:bodyPr>
            <a:lstStyle/>
            <a:p>
              <a:pPr algn="ctr">
                <a:buFont typeface="Arial" pitchFamily="34" charset="0"/>
                <a:buNone/>
              </a:pPr>
              <a:r>
                <a:rPr lang="en-US" sz="1600"/>
                <a:t>Study Mo</a:t>
              </a:r>
            </a:p>
          </p:txBody>
        </p:sp>
        <p:sp>
          <p:nvSpPr>
            <p:cNvPr id="29734" name="TextBox 1244"/>
            <p:cNvSpPr txBox="1">
              <a:spLocks noChangeArrowheads="1"/>
            </p:cNvSpPr>
            <p:nvPr/>
          </p:nvSpPr>
          <p:spPr bwMode="auto">
            <a:xfrm rot="-5400000">
              <a:off x="-393699" y="3219450"/>
              <a:ext cx="3205162" cy="534987"/>
            </a:xfrm>
            <a:prstGeom prst="rect">
              <a:avLst/>
            </a:prstGeom>
            <a:noFill/>
            <a:ln w="9525">
              <a:noFill/>
              <a:miter lim="800000"/>
              <a:headEnd/>
              <a:tailEnd/>
            </a:ln>
          </p:spPr>
          <p:txBody>
            <a:bodyPr wrap="none">
              <a:spAutoFit/>
            </a:bodyPr>
            <a:lstStyle/>
            <a:p>
              <a:pPr algn="ctr">
                <a:buFont typeface="Arial" pitchFamily="34" charset="0"/>
                <a:buNone/>
              </a:pPr>
              <a:r>
                <a:rPr lang="en-US" sz="1600" dirty="0"/>
                <a:t>Proportion of Patients With</a:t>
              </a:r>
              <a:br>
                <a:rPr lang="en-US" sz="1600" dirty="0"/>
              </a:br>
              <a:r>
                <a:rPr lang="en-US" sz="1600" dirty="0"/>
                <a:t>Bone Metastasis–Free Survival</a:t>
              </a:r>
            </a:p>
          </p:txBody>
        </p:sp>
        <p:sp>
          <p:nvSpPr>
            <p:cNvPr id="29735" name="TextBox 1245"/>
            <p:cNvSpPr txBox="1">
              <a:spLocks noChangeArrowheads="1"/>
            </p:cNvSpPr>
            <p:nvPr/>
          </p:nvSpPr>
          <p:spPr bwMode="auto">
            <a:xfrm>
              <a:off x="2703513" y="4521200"/>
              <a:ext cx="1289050" cy="536575"/>
            </a:xfrm>
            <a:prstGeom prst="rect">
              <a:avLst/>
            </a:prstGeom>
            <a:noFill/>
            <a:ln w="9525">
              <a:noFill/>
              <a:miter lim="800000"/>
              <a:headEnd/>
              <a:tailEnd/>
            </a:ln>
          </p:spPr>
          <p:txBody>
            <a:bodyPr wrap="none">
              <a:spAutoFit/>
            </a:bodyPr>
            <a:lstStyle/>
            <a:p>
              <a:pPr>
                <a:buFont typeface="Arial" pitchFamily="34" charset="0"/>
                <a:buNone/>
              </a:pPr>
              <a:r>
                <a:rPr lang="en-US" sz="1600" b="0"/>
                <a:t>Placebo</a:t>
              </a:r>
              <a:br>
                <a:rPr lang="en-US" sz="1600" b="0"/>
              </a:br>
              <a:r>
                <a:rPr lang="en-US" sz="1600" b="0"/>
                <a:t>Denosumab</a:t>
              </a:r>
            </a:p>
          </p:txBody>
        </p:sp>
        <p:cxnSp>
          <p:nvCxnSpPr>
            <p:cNvPr id="29736" name="Straight Connector 1246"/>
            <p:cNvCxnSpPr>
              <a:cxnSpLocks noChangeShapeType="1"/>
            </p:cNvCxnSpPr>
            <p:nvPr/>
          </p:nvCxnSpPr>
          <p:spPr bwMode="auto">
            <a:xfrm>
              <a:off x="2309813" y="4670425"/>
              <a:ext cx="354012" cy="0"/>
            </a:xfrm>
            <a:prstGeom prst="line">
              <a:avLst/>
            </a:prstGeom>
            <a:noFill/>
            <a:ln w="28575" algn="ctr">
              <a:solidFill>
                <a:schemeClr val="accent2"/>
              </a:solidFill>
              <a:round/>
              <a:headEnd/>
              <a:tailEnd/>
            </a:ln>
          </p:spPr>
        </p:cxnSp>
        <p:cxnSp>
          <p:nvCxnSpPr>
            <p:cNvPr id="1248" name="Straight Connector 1247"/>
            <p:cNvCxnSpPr/>
            <p:nvPr/>
          </p:nvCxnSpPr>
          <p:spPr bwMode="auto">
            <a:xfrm>
              <a:off x="2316163" y="4891088"/>
              <a:ext cx="355600" cy="0"/>
            </a:xfrm>
            <a:prstGeom prst="line">
              <a:avLst/>
            </a:prstGeom>
            <a:noFill/>
            <a:ln w="28575" cap="flat" cmpd="sng" algn="ctr">
              <a:solidFill>
                <a:schemeClr val="accent3"/>
              </a:solidFill>
              <a:prstDash val="solid"/>
              <a:round/>
              <a:headEnd type="none" w="med" len="med"/>
              <a:tailEnd type="none" w="med" len="med"/>
            </a:ln>
            <a:effectLst/>
          </p:spPr>
        </p:cxnSp>
        <p:cxnSp>
          <p:nvCxnSpPr>
            <p:cNvPr id="29738" name="Straight Connector 1250"/>
            <p:cNvCxnSpPr>
              <a:cxnSpLocks noChangeShapeType="1"/>
            </p:cNvCxnSpPr>
            <p:nvPr/>
          </p:nvCxnSpPr>
          <p:spPr bwMode="auto">
            <a:xfrm rot="5400000">
              <a:off x="6297613" y="5111750"/>
              <a:ext cx="63500" cy="0"/>
            </a:xfrm>
            <a:prstGeom prst="line">
              <a:avLst/>
            </a:prstGeom>
            <a:noFill/>
            <a:ln w="28575" algn="ctr">
              <a:solidFill>
                <a:schemeClr val="tx1"/>
              </a:solidFill>
              <a:round/>
              <a:headEnd/>
              <a:tailEnd/>
            </a:ln>
          </p:spPr>
        </p:cxnSp>
        <p:cxnSp>
          <p:nvCxnSpPr>
            <p:cNvPr id="29739" name="Straight Connector 1251"/>
            <p:cNvCxnSpPr>
              <a:cxnSpLocks noChangeShapeType="1"/>
            </p:cNvCxnSpPr>
            <p:nvPr/>
          </p:nvCxnSpPr>
          <p:spPr bwMode="auto">
            <a:xfrm rot="5400000">
              <a:off x="6731000" y="5111750"/>
              <a:ext cx="63500" cy="0"/>
            </a:xfrm>
            <a:prstGeom prst="line">
              <a:avLst/>
            </a:prstGeom>
            <a:noFill/>
            <a:ln w="28575" algn="ctr">
              <a:solidFill>
                <a:schemeClr val="tx1"/>
              </a:solidFill>
              <a:round/>
              <a:headEnd/>
              <a:tailEnd/>
            </a:ln>
          </p:spPr>
        </p:cxnSp>
        <p:cxnSp>
          <p:nvCxnSpPr>
            <p:cNvPr id="29740" name="Straight Connector 1252"/>
            <p:cNvCxnSpPr>
              <a:cxnSpLocks noChangeShapeType="1"/>
            </p:cNvCxnSpPr>
            <p:nvPr/>
          </p:nvCxnSpPr>
          <p:spPr bwMode="auto">
            <a:xfrm rot="5400000">
              <a:off x="7159625" y="5111750"/>
              <a:ext cx="63500" cy="0"/>
            </a:xfrm>
            <a:prstGeom prst="line">
              <a:avLst/>
            </a:prstGeom>
            <a:noFill/>
            <a:ln w="28575" algn="ctr">
              <a:solidFill>
                <a:schemeClr val="tx1"/>
              </a:solidFill>
              <a:round/>
              <a:headEnd/>
              <a:tailEnd/>
            </a:ln>
          </p:spPr>
        </p:cxnSp>
        <p:cxnSp>
          <p:nvCxnSpPr>
            <p:cNvPr id="29741" name="Straight Connector 1253"/>
            <p:cNvCxnSpPr>
              <a:cxnSpLocks noChangeShapeType="1"/>
            </p:cNvCxnSpPr>
            <p:nvPr/>
          </p:nvCxnSpPr>
          <p:spPr bwMode="auto">
            <a:xfrm rot="5400000">
              <a:off x="7594600" y="5111750"/>
              <a:ext cx="63500" cy="0"/>
            </a:xfrm>
            <a:prstGeom prst="line">
              <a:avLst/>
            </a:prstGeom>
            <a:noFill/>
            <a:ln w="28575" algn="ctr">
              <a:solidFill>
                <a:schemeClr val="tx1"/>
              </a:solidFill>
              <a:round/>
              <a:headEnd/>
              <a:tailEnd/>
            </a:ln>
          </p:spPr>
        </p:cxnSp>
        <p:cxnSp>
          <p:nvCxnSpPr>
            <p:cNvPr id="29742" name="Straight Connector 1254"/>
            <p:cNvCxnSpPr>
              <a:cxnSpLocks noChangeShapeType="1"/>
            </p:cNvCxnSpPr>
            <p:nvPr/>
          </p:nvCxnSpPr>
          <p:spPr bwMode="auto">
            <a:xfrm rot="5400000">
              <a:off x="8040688" y="5111750"/>
              <a:ext cx="63500" cy="0"/>
            </a:xfrm>
            <a:prstGeom prst="line">
              <a:avLst/>
            </a:prstGeom>
            <a:noFill/>
            <a:ln w="28575" algn="ctr">
              <a:solidFill>
                <a:schemeClr val="tx1"/>
              </a:solidFill>
              <a:round/>
              <a:headEnd/>
              <a:tailEnd/>
            </a:ln>
          </p:spPr>
        </p:cxnSp>
        <p:sp>
          <p:nvSpPr>
            <p:cNvPr id="29743" name="TextBox 1255"/>
            <p:cNvSpPr txBox="1">
              <a:spLocks noChangeArrowheads="1"/>
            </p:cNvSpPr>
            <p:nvPr/>
          </p:nvSpPr>
          <p:spPr bwMode="auto">
            <a:xfrm>
              <a:off x="6138863" y="5156200"/>
              <a:ext cx="411162" cy="312738"/>
            </a:xfrm>
            <a:prstGeom prst="rect">
              <a:avLst/>
            </a:prstGeom>
            <a:noFill/>
            <a:ln w="9525">
              <a:noFill/>
              <a:miter lim="800000"/>
              <a:headEnd/>
              <a:tailEnd/>
            </a:ln>
          </p:spPr>
          <p:txBody>
            <a:bodyPr wrap="none">
              <a:spAutoFit/>
            </a:bodyPr>
            <a:lstStyle/>
            <a:p>
              <a:pPr>
                <a:buFont typeface="Arial" pitchFamily="34" charset="0"/>
                <a:buNone/>
              </a:pPr>
              <a:r>
                <a:rPr lang="en-US" sz="1600" b="0"/>
                <a:t>30</a:t>
              </a:r>
            </a:p>
          </p:txBody>
        </p:sp>
        <p:sp>
          <p:nvSpPr>
            <p:cNvPr id="29744" name="TextBox 1256"/>
            <p:cNvSpPr txBox="1">
              <a:spLocks noChangeArrowheads="1"/>
            </p:cNvSpPr>
            <p:nvPr/>
          </p:nvSpPr>
          <p:spPr bwMode="auto">
            <a:xfrm>
              <a:off x="6553200" y="5156200"/>
              <a:ext cx="412750" cy="312738"/>
            </a:xfrm>
            <a:prstGeom prst="rect">
              <a:avLst/>
            </a:prstGeom>
            <a:noFill/>
            <a:ln w="9525">
              <a:noFill/>
              <a:miter lim="800000"/>
              <a:headEnd/>
              <a:tailEnd/>
            </a:ln>
          </p:spPr>
          <p:txBody>
            <a:bodyPr wrap="none">
              <a:spAutoFit/>
            </a:bodyPr>
            <a:lstStyle/>
            <a:p>
              <a:pPr>
                <a:buFont typeface="Arial" pitchFamily="34" charset="0"/>
                <a:buNone/>
              </a:pPr>
              <a:r>
                <a:rPr lang="en-US" sz="1600" b="0"/>
                <a:t>33</a:t>
              </a:r>
            </a:p>
          </p:txBody>
        </p:sp>
        <p:sp>
          <p:nvSpPr>
            <p:cNvPr id="29745" name="TextBox 1257"/>
            <p:cNvSpPr txBox="1">
              <a:spLocks noChangeArrowheads="1"/>
            </p:cNvSpPr>
            <p:nvPr/>
          </p:nvSpPr>
          <p:spPr bwMode="auto">
            <a:xfrm>
              <a:off x="6988175" y="5156200"/>
              <a:ext cx="412750" cy="312738"/>
            </a:xfrm>
            <a:prstGeom prst="rect">
              <a:avLst/>
            </a:prstGeom>
            <a:noFill/>
            <a:ln w="9525">
              <a:noFill/>
              <a:miter lim="800000"/>
              <a:headEnd/>
              <a:tailEnd/>
            </a:ln>
          </p:spPr>
          <p:txBody>
            <a:bodyPr wrap="none">
              <a:spAutoFit/>
            </a:bodyPr>
            <a:lstStyle/>
            <a:p>
              <a:pPr>
                <a:buFont typeface="Arial" pitchFamily="34" charset="0"/>
                <a:buNone/>
              </a:pPr>
              <a:r>
                <a:rPr lang="en-US" sz="1600" b="0"/>
                <a:t>36</a:t>
              </a:r>
            </a:p>
          </p:txBody>
        </p:sp>
        <p:sp>
          <p:nvSpPr>
            <p:cNvPr id="29746" name="TextBox 1258"/>
            <p:cNvSpPr txBox="1">
              <a:spLocks noChangeArrowheads="1"/>
            </p:cNvSpPr>
            <p:nvPr/>
          </p:nvSpPr>
          <p:spPr bwMode="auto">
            <a:xfrm>
              <a:off x="7419975" y="5156200"/>
              <a:ext cx="412750" cy="312738"/>
            </a:xfrm>
            <a:prstGeom prst="rect">
              <a:avLst/>
            </a:prstGeom>
            <a:noFill/>
            <a:ln w="9525">
              <a:noFill/>
              <a:miter lim="800000"/>
              <a:headEnd/>
              <a:tailEnd/>
            </a:ln>
          </p:spPr>
          <p:txBody>
            <a:bodyPr wrap="none">
              <a:spAutoFit/>
            </a:bodyPr>
            <a:lstStyle/>
            <a:p>
              <a:pPr>
                <a:buFont typeface="Arial" pitchFamily="34" charset="0"/>
                <a:buNone/>
              </a:pPr>
              <a:r>
                <a:rPr lang="en-US" sz="1600" b="0"/>
                <a:t>39</a:t>
              </a:r>
            </a:p>
          </p:txBody>
        </p:sp>
        <p:sp>
          <p:nvSpPr>
            <p:cNvPr id="29747" name="TextBox 1259"/>
            <p:cNvSpPr txBox="1">
              <a:spLocks noChangeArrowheads="1"/>
            </p:cNvSpPr>
            <p:nvPr/>
          </p:nvSpPr>
          <p:spPr bwMode="auto">
            <a:xfrm>
              <a:off x="7864475" y="5156200"/>
              <a:ext cx="412750" cy="312738"/>
            </a:xfrm>
            <a:prstGeom prst="rect">
              <a:avLst/>
            </a:prstGeom>
            <a:noFill/>
            <a:ln w="9525">
              <a:noFill/>
              <a:miter lim="800000"/>
              <a:headEnd/>
              <a:tailEnd/>
            </a:ln>
          </p:spPr>
          <p:txBody>
            <a:bodyPr wrap="none">
              <a:spAutoFit/>
            </a:bodyPr>
            <a:lstStyle/>
            <a:p>
              <a:pPr>
                <a:buFont typeface="Arial" pitchFamily="34" charset="0"/>
                <a:buNone/>
              </a:pPr>
              <a:r>
                <a:rPr lang="en-US" sz="1600" b="0"/>
                <a:t>42</a:t>
              </a:r>
            </a:p>
          </p:txBody>
        </p:sp>
        <p:sp>
          <p:nvSpPr>
            <p:cNvPr id="29748" name="TextBox 1260"/>
            <p:cNvSpPr txBox="1">
              <a:spLocks noChangeArrowheads="1"/>
            </p:cNvSpPr>
            <p:nvPr/>
          </p:nvSpPr>
          <p:spPr bwMode="auto">
            <a:xfrm>
              <a:off x="3824288" y="4276725"/>
              <a:ext cx="1360487" cy="314325"/>
            </a:xfrm>
            <a:prstGeom prst="rect">
              <a:avLst/>
            </a:prstGeom>
            <a:noFill/>
            <a:ln w="9525">
              <a:noFill/>
              <a:miter lim="800000"/>
              <a:headEnd/>
              <a:tailEnd/>
            </a:ln>
          </p:spPr>
          <p:txBody>
            <a:bodyPr wrap="none">
              <a:spAutoFit/>
            </a:bodyPr>
            <a:lstStyle/>
            <a:p>
              <a:pPr>
                <a:buFont typeface="Arial" pitchFamily="34" charset="0"/>
                <a:buNone/>
              </a:pPr>
              <a:r>
                <a:rPr lang="en-US" sz="1600"/>
                <a:t>Median Mos</a:t>
              </a:r>
            </a:p>
          </p:txBody>
        </p:sp>
        <p:sp>
          <p:nvSpPr>
            <p:cNvPr id="29749" name="TextBox 1261"/>
            <p:cNvSpPr txBox="1">
              <a:spLocks noChangeArrowheads="1"/>
            </p:cNvSpPr>
            <p:nvPr/>
          </p:nvSpPr>
          <p:spPr bwMode="auto">
            <a:xfrm>
              <a:off x="4205288" y="4541838"/>
              <a:ext cx="584200" cy="534987"/>
            </a:xfrm>
            <a:prstGeom prst="rect">
              <a:avLst/>
            </a:prstGeom>
            <a:noFill/>
            <a:ln w="9525">
              <a:noFill/>
              <a:miter lim="800000"/>
              <a:headEnd/>
              <a:tailEnd/>
            </a:ln>
          </p:spPr>
          <p:txBody>
            <a:bodyPr wrap="none">
              <a:spAutoFit/>
            </a:bodyPr>
            <a:lstStyle/>
            <a:p>
              <a:pPr>
                <a:buFont typeface="Arial" pitchFamily="34" charset="0"/>
                <a:buNone/>
              </a:pPr>
              <a:r>
                <a:rPr lang="en-US" sz="1600" b="0"/>
                <a:t>25.2</a:t>
              </a:r>
              <a:br>
                <a:rPr lang="en-US" sz="1600" b="0"/>
              </a:br>
              <a:r>
                <a:rPr lang="en-US" sz="1600" b="0"/>
                <a:t>29.5</a:t>
              </a:r>
            </a:p>
          </p:txBody>
        </p:sp>
        <p:sp>
          <p:nvSpPr>
            <p:cNvPr id="29750" name="TextBox 1262"/>
            <p:cNvSpPr txBox="1">
              <a:spLocks noChangeArrowheads="1"/>
            </p:cNvSpPr>
            <p:nvPr/>
          </p:nvSpPr>
          <p:spPr bwMode="auto">
            <a:xfrm>
              <a:off x="4830239" y="2177007"/>
              <a:ext cx="3776663" cy="314326"/>
            </a:xfrm>
            <a:prstGeom prst="rect">
              <a:avLst/>
            </a:prstGeom>
            <a:noFill/>
            <a:ln w="9525">
              <a:noFill/>
              <a:miter lim="800000"/>
              <a:headEnd/>
              <a:tailEnd/>
            </a:ln>
          </p:spPr>
          <p:txBody>
            <a:bodyPr wrap="none">
              <a:spAutoFit/>
            </a:bodyPr>
            <a:lstStyle/>
            <a:p>
              <a:pPr>
                <a:buFont typeface="Arial" pitchFamily="34" charset="0"/>
                <a:buNone/>
              </a:pPr>
              <a:r>
                <a:rPr lang="en-US" sz="1600" b="0" dirty="0"/>
                <a:t>HR: 0.85 (95% CI: 0.73-0.98; </a:t>
              </a:r>
              <a:r>
                <a:rPr lang="en-US" sz="1600" b="0" i="1" dirty="0"/>
                <a:t>P</a:t>
              </a:r>
              <a:r>
                <a:rPr lang="en-US" sz="1600" b="0" dirty="0"/>
                <a:t> = .028)</a:t>
              </a:r>
            </a:p>
          </p:txBody>
        </p:sp>
        <p:sp>
          <p:nvSpPr>
            <p:cNvPr id="1266" name="Freeform 1265"/>
            <p:cNvSpPr/>
            <p:nvPr/>
          </p:nvSpPr>
          <p:spPr bwMode="auto">
            <a:xfrm>
              <a:off x="5876925" y="3514725"/>
              <a:ext cx="2228850" cy="395288"/>
            </a:xfrm>
            <a:custGeom>
              <a:avLst/>
              <a:gdLst>
                <a:gd name="connsiteX0" fmla="*/ 2228850 w 2228850"/>
                <a:gd name="connsiteY0" fmla="*/ 395287 h 395287"/>
                <a:gd name="connsiteX1" fmla="*/ 2095500 w 2228850"/>
                <a:gd name="connsiteY1" fmla="*/ 395287 h 395287"/>
                <a:gd name="connsiteX2" fmla="*/ 2095500 w 2228850"/>
                <a:gd name="connsiteY2" fmla="*/ 366712 h 395287"/>
                <a:gd name="connsiteX3" fmla="*/ 2057400 w 2228850"/>
                <a:gd name="connsiteY3" fmla="*/ 366712 h 395287"/>
                <a:gd name="connsiteX4" fmla="*/ 2057400 w 2228850"/>
                <a:gd name="connsiteY4" fmla="*/ 338137 h 395287"/>
                <a:gd name="connsiteX5" fmla="*/ 1995488 w 2228850"/>
                <a:gd name="connsiteY5" fmla="*/ 338137 h 395287"/>
                <a:gd name="connsiteX6" fmla="*/ 1990725 w 2228850"/>
                <a:gd name="connsiteY6" fmla="*/ 285750 h 395287"/>
                <a:gd name="connsiteX7" fmla="*/ 1671638 w 2228850"/>
                <a:gd name="connsiteY7" fmla="*/ 285750 h 395287"/>
                <a:gd name="connsiteX8" fmla="*/ 1671638 w 2228850"/>
                <a:gd name="connsiteY8" fmla="*/ 271462 h 395287"/>
                <a:gd name="connsiteX9" fmla="*/ 1624013 w 2228850"/>
                <a:gd name="connsiteY9" fmla="*/ 271462 h 395287"/>
                <a:gd name="connsiteX10" fmla="*/ 1624013 w 2228850"/>
                <a:gd name="connsiteY10" fmla="*/ 252412 h 395287"/>
                <a:gd name="connsiteX11" fmla="*/ 1538288 w 2228850"/>
                <a:gd name="connsiteY11" fmla="*/ 252412 h 395287"/>
                <a:gd name="connsiteX12" fmla="*/ 1533525 w 2228850"/>
                <a:gd name="connsiteY12" fmla="*/ 233362 h 395287"/>
                <a:gd name="connsiteX13" fmla="*/ 1481138 w 2228850"/>
                <a:gd name="connsiteY13" fmla="*/ 233362 h 395287"/>
                <a:gd name="connsiteX14" fmla="*/ 1481138 w 2228850"/>
                <a:gd name="connsiteY14" fmla="*/ 200025 h 395287"/>
                <a:gd name="connsiteX15" fmla="*/ 1004888 w 2228850"/>
                <a:gd name="connsiteY15" fmla="*/ 200025 h 395287"/>
                <a:gd name="connsiteX16" fmla="*/ 1004888 w 2228850"/>
                <a:gd name="connsiteY16" fmla="*/ 176212 h 395287"/>
                <a:gd name="connsiteX17" fmla="*/ 966788 w 2228850"/>
                <a:gd name="connsiteY17" fmla="*/ 176212 h 395287"/>
                <a:gd name="connsiteX18" fmla="*/ 962025 w 2228850"/>
                <a:gd name="connsiteY18" fmla="*/ 152400 h 395287"/>
                <a:gd name="connsiteX19" fmla="*/ 928688 w 2228850"/>
                <a:gd name="connsiteY19" fmla="*/ 152400 h 395287"/>
                <a:gd name="connsiteX20" fmla="*/ 928688 w 2228850"/>
                <a:gd name="connsiteY20" fmla="*/ 109537 h 395287"/>
                <a:gd name="connsiteX21" fmla="*/ 838200 w 2228850"/>
                <a:gd name="connsiteY21" fmla="*/ 104775 h 395287"/>
                <a:gd name="connsiteX22" fmla="*/ 833438 w 2228850"/>
                <a:gd name="connsiteY22" fmla="*/ 80962 h 395287"/>
                <a:gd name="connsiteX23" fmla="*/ 714375 w 2228850"/>
                <a:gd name="connsiteY23" fmla="*/ 80962 h 395287"/>
                <a:gd name="connsiteX24" fmla="*/ 714375 w 2228850"/>
                <a:gd name="connsiteY24" fmla="*/ 66675 h 395287"/>
                <a:gd name="connsiteX25" fmla="*/ 409575 w 2228850"/>
                <a:gd name="connsiteY25" fmla="*/ 61912 h 395287"/>
                <a:gd name="connsiteX26" fmla="*/ 400050 w 2228850"/>
                <a:gd name="connsiteY26" fmla="*/ 19050 h 395287"/>
                <a:gd name="connsiteX27" fmla="*/ 223838 w 2228850"/>
                <a:gd name="connsiteY27" fmla="*/ 14287 h 395287"/>
                <a:gd name="connsiteX28" fmla="*/ 228600 w 2228850"/>
                <a:gd name="connsiteY28" fmla="*/ 0 h 395287"/>
                <a:gd name="connsiteX29" fmla="*/ 0 w 2228850"/>
                <a:gd name="connsiteY29" fmla="*/ 0 h 39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28850" h="395287">
                  <a:moveTo>
                    <a:pt x="2228850" y="395287"/>
                  </a:moveTo>
                  <a:lnTo>
                    <a:pt x="2095500" y="395287"/>
                  </a:lnTo>
                  <a:lnTo>
                    <a:pt x="2095500" y="366712"/>
                  </a:lnTo>
                  <a:lnTo>
                    <a:pt x="2057400" y="366712"/>
                  </a:lnTo>
                  <a:lnTo>
                    <a:pt x="2057400" y="338137"/>
                  </a:lnTo>
                  <a:lnTo>
                    <a:pt x="1995488" y="338137"/>
                  </a:lnTo>
                  <a:lnTo>
                    <a:pt x="1990725" y="285750"/>
                  </a:lnTo>
                  <a:lnTo>
                    <a:pt x="1671638" y="285750"/>
                  </a:lnTo>
                  <a:lnTo>
                    <a:pt x="1671638" y="271462"/>
                  </a:lnTo>
                  <a:lnTo>
                    <a:pt x="1624013" y="271462"/>
                  </a:lnTo>
                  <a:lnTo>
                    <a:pt x="1624013" y="252412"/>
                  </a:lnTo>
                  <a:lnTo>
                    <a:pt x="1538288" y="252412"/>
                  </a:lnTo>
                  <a:lnTo>
                    <a:pt x="1533525" y="233362"/>
                  </a:lnTo>
                  <a:lnTo>
                    <a:pt x="1481138" y="233362"/>
                  </a:lnTo>
                  <a:lnTo>
                    <a:pt x="1481138" y="200025"/>
                  </a:lnTo>
                  <a:lnTo>
                    <a:pt x="1004888" y="200025"/>
                  </a:lnTo>
                  <a:lnTo>
                    <a:pt x="1004888" y="176212"/>
                  </a:lnTo>
                  <a:lnTo>
                    <a:pt x="966788" y="176212"/>
                  </a:lnTo>
                  <a:lnTo>
                    <a:pt x="962025" y="152400"/>
                  </a:lnTo>
                  <a:lnTo>
                    <a:pt x="928688" y="152400"/>
                  </a:lnTo>
                  <a:lnTo>
                    <a:pt x="928688" y="109537"/>
                  </a:lnTo>
                  <a:lnTo>
                    <a:pt x="838200" y="104775"/>
                  </a:lnTo>
                  <a:lnTo>
                    <a:pt x="833438" y="80962"/>
                  </a:lnTo>
                  <a:lnTo>
                    <a:pt x="714375" y="80962"/>
                  </a:lnTo>
                  <a:lnTo>
                    <a:pt x="714375" y="66675"/>
                  </a:lnTo>
                  <a:lnTo>
                    <a:pt x="409575" y="61912"/>
                  </a:lnTo>
                  <a:lnTo>
                    <a:pt x="400050" y="19050"/>
                  </a:lnTo>
                  <a:lnTo>
                    <a:pt x="223838" y="14287"/>
                  </a:lnTo>
                  <a:lnTo>
                    <a:pt x="228600" y="0"/>
                  </a:lnTo>
                  <a:lnTo>
                    <a:pt x="0" y="0"/>
                  </a:lnTo>
                </a:path>
              </a:pathLst>
            </a:custGeom>
            <a:noFill/>
            <a:ln w="28575" cap="flat" cmpd="sng" algn="ctr">
              <a:solidFill>
                <a:schemeClr val="accent3"/>
              </a:solidFill>
              <a:prstDash val="solid"/>
              <a:round/>
              <a:headEnd type="none" w="med" len="med"/>
              <a:tailEnd type="none" w="med" len="med"/>
            </a:ln>
            <a:effectLst/>
          </p:spPr>
          <p:txBody>
            <a:bodyPr anchor="ctr"/>
            <a:lstStyle/>
            <a:p>
              <a:pPr algn="ctr">
                <a:buFont typeface="Arial" charset="0"/>
                <a:buChar char="•"/>
                <a:defRPr/>
              </a:pPr>
              <a:endParaRPr lang="en-US" dirty="0">
                <a:latin typeface="Arial" charset="0"/>
                <a:ea typeface="ＭＳ Ｐゴシック" charset="-128"/>
              </a:endParaRPr>
            </a:p>
          </p:txBody>
        </p:sp>
        <p:cxnSp>
          <p:nvCxnSpPr>
            <p:cNvPr id="29761" name="Straight Connector 18"/>
            <p:cNvCxnSpPr>
              <a:cxnSpLocks noChangeShapeType="1"/>
            </p:cNvCxnSpPr>
            <p:nvPr/>
          </p:nvCxnSpPr>
          <p:spPr bwMode="auto">
            <a:xfrm>
              <a:off x="1924050" y="2009775"/>
              <a:ext cx="63500" cy="0"/>
            </a:xfrm>
            <a:prstGeom prst="line">
              <a:avLst/>
            </a:prstGeom>
            <a:noFill/>
            <a:ln w="28575" algn="ctr">
              <a:solidFill>
                <a:schemeClr val="tx1"/>
              </a:solidFill>
              <a:round/>
              <a:headEnd/>
              <a:tailEnd/>
            </a:ln>
          </p:spPr>
        </p:cxnSp>
        <p:cxnSp>
          <p:nvCxnSpPr>
            <p:cNvPr id="29762" name="Straight Connector 19"/>
            <p:cNvCxnSpPr>
              <a:cxnSpLocks noChangeShapeType="1"/>
            </p:cNvCxnSpPr>
            <p:nvPr/>
          </p:nvCxnSpPr>
          <p:spPr bwMode="auto">
            <a:xfrm>
              <a:off x="1927225" y="2622550"/>
              <a:ext cx="63500" cy="0"/>
            </a:xfrm>
            <a:prstGeom prst="line">
              <a:avLst/>
            </a:prstGeom>
            <a:noFill/>
            <a:ln w="28575" algn="ctr">
              <a:solidFill>
                <a:schemeClr val="tx1"/>
              </a:solidFill>
              <a:round/>
              <a:headEnd/>
              <a:tailEnd/>
            </a:ln>
          </p:spPr>
        </p:cxnSp>
        <p:cxnSp>
          <p:nvCxnSpPr>
            <p:cNvPr id="29763" name="Straight Connector 20"/>
            <p:cNvCxnSpPr>
              <a:cxnSpLocks noChangeShapeType="1"/>
            </p:cNvCxnSpPr>
            <p:nvPr/>
          </p:nvCxnSpPr>
          <p:spPr bwMode="auto">
            <a:xfrm>
              <a:off x="1927225" y="3235325"/>
              <a:ext cx="63500" cy="0"/>
            </a:xfrm>
            <a:prstGeom prst="line">
              <a:avLst/>
            </a:prstGeom>
            <a:noFill/>
            <a:ln w="28575" algn="ctr">
              <a:solidFill>
                <a:schemeClr val="tx1"/>
              </a:solidFill>
              <a:round/>
              <a:headEnd/>
              <a:tailEnd/>
            </a:ln>
          </p:spPr>
        </p:cxnSp>
        <p:cxnSp>
          <p:nvCxnSpPr>
            <p:cNvPr id="29764" name="Straight Connector 21"/>
            <p:cNvCxnSpPr>
              <a:cxnSpLocks noChangeShapeType="1"/>
            </p:cNvCxnSpPr>
            <p:nvPr/>
          </p:nvCxnSpPr>
          <p:spPr bwMode="auto">
            <a:xfrm>
              <a:off x="1922463" y="3846513"/>
              <a:ext cx="63500" cy="0"/>
            </a:xfrm>
            <a:prstGeom prst="line">
              <a:avLst/>
            </a:prstGeom>
            <a:noFill/>
            <a:ln w="28575" algn="ctr">
              <a:solidFill>
                <a:schemeClr val="tx1"/>
              </a:solidFill>
              <a:round/>
              <a:headEnd/>
              <a:tailEnd/>
            </a:ln>
          </p:spPr>
        </p:cxnSp>
        <p:cxnSp>
          <p:nvCxnSpPr>
            <p:cNvPr id="29765" name="Straight Connector 22"/>
            <p:cNvCxnSpPr>
              <a:cxnSpLocks noChangeShapeType="1"/>
            </p:cNvCxnSpPr>
            <p:nvPr/>
          </p:nvCxnSpPr>
          <p:spPr bwMode="auto">
            <a:xfrm>
              <a:off x="1922463" y="5072063"/>
              <a:ext cx="63500" cy="0"/>
            </a:xfrm>
            <a:prstGeom prst="line">
              <a:avLst/>
            </a:prstGeom>
            <a:noFill/>
            <a:ln w="28575" algn="ctr">
              <a:solidFill>
                <a:schemeClr val="tx1"/>
              </a:solidFill>
              <a:round/>
              <a:headEnd/>
              <a:tailEnd/>
            </a:ln>
          </p:spPr>
        </p:cxnSp>
        <p:sp>
          <p:nvSpPr>
            <p:cNvPr id="29766" name="TextBox 33"/>
            <p:cNvSpPr txBox="1">
              <a:spLocks noChangeArrowheads="1"/>
            </p:cNvSpPr>
            <p:nvPr/>
          </p:nvSpPr>
          <p:spPr bwMode="auto">
            <a:xfrm>
              <a:off x="1482725" y="1857375"/>
              <a:ext cx="469900" cy="314325"/>
            </a:xfrm>
            <a:prstGeom prst="rect">
              <a:avLst/>
            </a:prstGeom>
            <a:noFill/>
            <a:ln w="9525">
              <a:noFill/>
              <a:miter lim="800000"/>
              <a:headEnd/>
              <a:tailEnd/>
            </a:ln>
          </p:spPr>
          <p:txBody>
            <a:bodyPr wrap="none">
              <a:spAutoFit/>
            </a:bodyPr>
            <a:lstStyle/>
            <a:p>
              <a:pPr>
                <a:buFont typeface="Arial" pitchFamily="34" charset="0"/>
                <a:buNone/>
              </a:pPr>
              <a:r>
                <a:rPr lang="en-US" sz="1600" b="0"/>
                <a:t>1.0</a:t>
              </a:r>
            </a:p>
          </p:txBody>
        </p:sp>
        <p:sp>
          <p:nvSpPr>
            <p:cNvPr id="29767" name="TextBox 34"/>
            <p:cNvSpPr txBox="1">
              <a:spLocks noChangeArrowheads="1"/>
            </p:cNvSpPr>
            <p:nvPr/>
          </p:nvSpPr>
          <p:spPr bwMode="auto">
            <a:xfrm>
              <a:off x="1482725" y="2466975"/>
              <a:ext cx="469900" cy="314325"/>
            </a:xfrm>
            <a:prstGeom prst="rect">
              <a:avLst/>
            </a:prstGeom>
            <a:noFill/>
            <a:ln w="9525">
              <a:noFill/>
              <a:miter lim="800000"/>
              <a:headEnd/>
              <a:tailEnd/>
            </a:ln>
          </p:spPr>
          <p:txBody>
            <a:bodyPr wrap="none">
              <a:spAutoFit/>
            </a:bodyPr>
            <a:lstStyle/>
            <a:p>
              <a:pPr>
                <a:buFont typeface="Arial" pitchFamily="34" charset="0"/>
                <a:buNone/>
              </a:pPr>
              <a:r>
                <a:rPr lang="en-US" sz="1600" b="0"/>
                <a:t>0.8</a:t>
              </a:r>
            </a:p>
          </p:txBody>
        </p:sp>
        <p:sp>
          <p:nvSpPr>
            <p:cNvPr id="29768" name="TextBox 35"/>
            <p:cNvSpPr txBox="1">
              <a:spLocks noChangeArrowheads="1"/>
            </p:cNvSpPr>
            <p:nvPr/>
          </p:nvSpPr>
          <p:spPr bwMode="auto">
            <a:xfrm>
              <a:off x="1482725" y="3078163"/>
              <a:ext cx="469900" cy="314325"/>
            </a:xfrm>
            <a:prstGeom prst="rect">
              <a:avLst/>
            </a:prstGeom>
            <a:noFill/>
            <a:ln w="9525">
              <a:noFill/>
              <a:miter lim="800000"/>
              <a:headEnd/>
              <a:tailEnd/>
            </a:ln>
          </p:spPr>
          <p:txBody>
            <a:bodyPr wrap="none">
              <a:spAutoFit/>
            </a:bodyPr>
            <a:lstStyle/>
            <a:p>
              <a:pPr>
                <a:buFont typeface="Arial" pitchFamily="34" charset="0"/>
                <a:buNone/>
              </a:pPr>
              <a:r>
                <a:rPr lang="en-US" sz="1600" b="0"/>
                <a:t>0.6</a:t>
              </a:r>
            </a:p>
          </p:txBody>
        </p:sp>
        <p:sp>
          <p:nvSpPr>
            <p:cNvPr id="29769" name="TextBox 36"/>
            <p:cNvSpPr txBox="1">
              <a:spLocks noChangeArrowheads="1"/>
            </p:cNvSpPr>
            <p:nvPr/>
          </p:nvSpPr>
          <p:spPr bwMode="auto">
            <a:xfrm>
              <a:off x="1482725" y="3687763"/>
              <a:ext cx="469900" cy="314325"/>
            </a:xfrm>
            <a:prstGeom prst="rect">
              <a:avLst/>
            </a:prstGeom>
            <a:noFill/>
            <a:ln w="9525">
              <a:noFill/>
              <a:miter lim="800000"/>
              <a:headEnd/>
              <a:tailEnd/>
            </a:ln>
          </p:spPr>
          <p:txBody>
            <a:bodyPr wrap="none">
              <a:spAutoFit/>
            </a:bodyPr>
            <a:lstStyle/>
            <a:p>
              <a:pPr>
                <a:buFont typeface="Arial" pitchFamily="34" charset="0"/>
                <a:buNone/>
              </a:pPr>
              <a:r>
                <a:rPr lang="en-US" sz="1600" b="0"/>
                <a:t>0.4</a:t>
              </a:r>
            </a:p>
          </p:txBody>
        </p:sp>
        <p:sp>
          <p:nvSpPr>
            <p:cNvPr id="29770" name="TextBox 37"/>
            <p:cNvSpPr txBox="1">
              <a:spLocks noChangeArrowheads="1"/>
            </p:cNvSpPr>
            <p:nvPr/>
          </p:nvSpPr>
          <p:spPr bwMode="auto">
            <a:xfrm>
              <a:off x="1654175" y="4910138"/>
              <a:ext cx="298450" cy="314325"/>
            </a:xfrm>
            <a:prstGeom prst="rect">
              <a:avLst/>
            </a:prstGeom>
            <a:noFill/>
            <a:ln w="9525">
              <a:noFill/>
              <a:miter lim="800000"/>
              <a:headEnd/>
              <a:tailEnd/>
            </a:ln>
          </p:spPr>
          <p:txBody>
            <a:bodyPr wrap="none">
              <a:spAutoFit/>
            </a:bodyPr>
            <a:lstStyle/>
            <a:p>
              <a:pPr algn="r">
                <a:buFont typeface="Arial" pitchFamily="34" charset="0"/>
                <a:buNone/>
              </a:pPr>
              <a:r>
                <a:rPr lang="en-US" sz="1600" b="0"/>
                <a:t>0</a:t>
              </a:r>
            </a:p>
          </p:txBody>
        </p:sp>
        <p:cxnSp>
          <p:nvCxnSpPr>
            <p:cNvPr id="29771" name="Straight Connector 53"/>
            <p:cNvCxnSpPr>
              <a:cxnSpLocks noChangeShapeType="1"/>
            </p:cNvCxnSpPr>
            <p:nvPr/>
          </p:nvCxnSpPr>
          <p:spPr bwMode="auto">
            <a:xfrm>
              <a:off x="1927225" y="4459288"/>
              <a:ext cx="65088" cy="0"/>
            </a:xfrm>
            <a:prstGeom prst="line">
              <a:avLst/>
            </a:prstGeom>
            <a:noFill/>
            <a:ln w="28575" algn="ctr">
              <a:solidFill>
                <a:schemeClr val="tx1"/>
              </a:solidFill>
              <a:round/>
              <a:headEnd/>
              <a:tailEnd/>
            </a:ln>
          </p:spPr>
        </p:cxnSp>
        <p:sp>
          <p:nvSpPr>
            <p:cNvPr id="29772" name="TextBox 54"/>
            <p:cNvSpPr txBox="1">
              <a:spLocks noChangeArrowheads="1"/>
            </p:cNvSpPr>
            <p:nvPr/>
          </p:nvSpPr>
          <p:spPr bwMode="auto">
            <a:xfrm>
              <a:off x="1482725" y="4298950"/>
              <a:ext cx="469900" cy="314325"/>
            </a:xfrm>
            <a:prstGeom prst="rect">
              <a:avLst/>
            </a:prstGeom>
            <a:noFill/>
            <a:ln w="9525">
              <a:noFill/>
              <a:miter lim="800000"/>
              <a:headEnd/>
              <a:tailEnd/>
            </a:ln>
          </p:spPr>
          <p:txBody>
            <a:bodyPr wrap="none">
              <a:spAutoFit/>
            </a:bodyPr>
            <a:lstStyle/>
            <a:p>
              <a:pPr>
                <a:buFont typeface="Arial" pitchFamily="34" charset="0"/>
                <a:buNone/>
              </a:pPr>
              <a:r>
                <a:rPr lang="en-US" sz="1600" b="0"/>
                <a:t>0.2</a:t>
              </a:r>
            </a:p>
          </p:txBody>
        </p:sp>
      </p:grpSp>
      <p:sp>
        <p:nvSpPr>
          <p:cNvPr id="3" name="TextBox 2"/>
          <p:cNvSpPr txBox="1"/>
          <p:nvPr/>
        </p:nvSpPr>
        <p:spPr>
          <a:xfrm>
            <a:off x="4335522" y="935158"/>
            <a:ext cx="2820003" cy="369332"/>
          </a:xfrm>
          <a:prstGeom prst="rect">
            <a:avLst/>
          </a:prstGeom>
          <a:noFill/>
        </p:spPr>
        <p:txBody>
          <a:bodyPr wrap="none" rtlCol="0">
            <a:spAutoFit/>
          </a:bodyPr>
          <a:lstStyle/>
          <a:p>
            <a:r>
              <a:rPr lang="en-US" b="1" dirty="0"/>
              <a:t>15% Risk Reduction</a:t>
            </a:r>
          </a:p>
        </p:txBody>
      </p:sp>
      <p:sp>
        <p:nvSpPr>
          <p:cNvPr id="4" name="TextBox 3"/>
          <p:cNvSpPr txBox="1"/>
          <p:nvPr/>
        </p:nvSpPr>
        <p:spPr>
          <a:xfrm>
            <a:off x="77847" y="4850772"/>
            <a:ext cx="856603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February 2012-FDA ODAC voted 12 to 1 against </a:t>
            </a:r>
            <a:r>
              <a:rPr lang="en-US" b="1" dirty="0" err="1"/>
              <a:t>denosumab</a:t>
            </a:r>
            <a:endParaRPr lang="en-US" b="1" dirty="0"/>
          </a:p>
          <a:p>
            <a:pPr marL="742950" lvl="1" indent="-285750">
              <a:buFont typeface="Arial" panose="020B0604020202020204" pitchFamily="34" charset="0"/>
              <a:buChar char="•"/>
            </a:pPr>
            <a:r>
              <a:rPr lang="en-US" dirty="0"/>
              <a:t>Modest improvement in metastasis-free survival</a:t>
            </a:r>
          </a:p>
          <a:p>
            <a:pPr marL="742950" lvl="1" indent="-285750">
              <a:buFont typeface="Arial" panose="020B0604020202020204" pitchFamily="34" charset="0"/>
              <a:buChar char="•"/>
            </a:pPr>
            <a:r>
              <a:rPr lang="en-US" dirty="0"/>
              <a:t>5% Osteonecrosis; no improved overall survival</a:t>
            </a:r>
          </a:p>
          <a:p>
            <a:pPr marL="285750" indent="-285750">
              <a:buFont typeface="Arial" panose="020B0604020202020204" pitchFamily="34" charset="0"/>
              <a:buChar char="•"/>
            </a:pPr>
            <a:r>
              <a:rPr lang="en-US" b="1" dirty="0"/>
              <a:t>April 2012-FDA stated </a:t>
            </a:r>
            <a:r>
              <a:rPr lang="en-US" b="1" dirty="0" err="1"/>
              <a:t>denosumab</a:t>
            </a:r>
            <a:r>
              <a:rPr lang="en-US" b="1" dirty="0"/>
              <a:t> did not have sufficient risk-benefit profile to be approved for treatment of men with </a:t>
            </a:r>
            <a:r>
              <a:rPr lang="en-US" b="1" dirty="0" err="1"/>
              <a:t>nonmetastaic</a:t>
            </a:r>
            <a:r>
              <a:rPr lang="en-US" b="1" dirty="0"/>
              <a:t> CRPC</a:t>
            </a:r>
          </a:p>
        </p:txBody>
      </p:sp>
    </p:spTree>
    <p:extLst>
      <p:ext uri="{BB962C8B-B14F-4D97-AF65-F5344CB8AC3E}">
        <p14:creationId xmlns:p14="http://schemas.microsoft.com/office/powerpoint/2010/main" val="241891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291" name="Title 27"/>
          <p:cNvSpPr>
            <a:spLocks noGrp="1"/>
          </p:cNvSpPr>
          <p:nvPr>
            <p:ph type="title"/>
          </p:nvPr>
        </p:nvSpPr>
        <p:spPr>
          <a:xfrm>
            <a:off x="77624" y="28345"/>
            <a:ext cx="8915475" cy="1103313"/>
          </a:xfrm>
        </p:spPr>
        <p:txBody>
          <a:bodyPr/>
          <a:lstStyle/>
          <a:p>
            <a:pPr algn="ctr" eaLnBrk="1" hangingPunct="1"/>
            <a:r>
              <a:rPr lang="en-US" sz="2400" dirty="0"/>
              <a:t>Spectrum of Therapy and Bone Disease in Prostate Cancer</a:t>
            </a:r>
          </a:p>
        </p:txBody>
      </p:sp>
      <p:grpSp>
        <p:nvGrpSpPr>
          <p:cNvPr id="5" name="Group 4"/>
          <p:cNvGrpSpPr/>
          <p:nvPr/>
        </p:nvGrpSpPr>
        <p:grpSpPr>
          <a:xfrm>
            <a:off x="265384" y="1187709"/>
            <a:ext cx="8115300" cy="592137"/>
            <a:chOff x="353490" y="860792"/>
            <a:chExt cx="8115300" cy="592137"/>
          </a:xfrm>
        </p:grpSpPr>
        <p:sp>
          <p:nvSpPr>
            <p:cNvPr id="11284" name="Line 34"/>
            <p:cNvSpPr>
              <a:spLocks noChangeShapeType="1"/>
            </p:cNvSpPr>
            <p:nvPr/>
          </p:nvSpPr>
          <p:spPr bwMode="auto">
            <a:xfrm flipV="1">
              <a:off x="353490" y="1156861"/>
              <a:ext cx="8115300" cy="0"/>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endParaRPr>
            </a:p>
          </p:txBody>
        </p:sp>
        <p:sp>
          <p:nvSpPr>
            <p:cNvPr id="5146" name="AutoShape 39"/>
            <p:cNvSpPr>
              <a:spLocks noChangeArrowheads="1"/>
            </p:cNvSpPr>
            <p:nvPr/>
          </p:nvSpPr>
          <p:spPr bwMode="auto">
            <a:xfrm>
              <a:off x="4012678" y="860792"/>
              <a:ext cx="2573337" cy="592137"/>
            </a:xfrm>
            <a:prstGeom prst="roundRect">
              <a:avLst>
                <a:gd name="adj" fmla="val 0"/>
              </a:avLst>
            </a:prstGeom>
            <a:solidFill>
              <a:schemeClr val="accent3"/>
            </a:solidFill>
            <a:ln w="28575">
              <a:noFill/>
              <a:round/>
              <a:headEnd/>
              <a:tailEnd/>
            </a:ln>
          </p:spPr>
          <p:txBody>
            <a:bodyPr lIns="0" rIns="0" anchor="ctr"/>
            <a:lstStyle/>
            <a:p>
              <a:pPr indent="53975" algn="ctr" defTabSz="457200">
                <a:buFont typeface="Arial" charset="0"/>
                <a:buNone/>
                <a:defRPr/>
              </a:pPr>
              <a:r>
                <a:rPr lang="en-US" dirty="0">
                  <a:solidFill>
                    <a:srgbClr val="000000"/>
                  </a:solidFill>
                </a:rPr>
                <a:t>Disease-related </a:t>
              </a:r>
              <a:br>
                <a:rPr lang="en-US" dirty="0">
                  <a:solidFill>
                    <a:srgbClr val="000000"/>
                  </a:solidFill>
                </a:rPr>
              </a:br>
              <a:r>
                <a:rPr lang="en-US" dirty="0">
                  <a:solidFill>
                    <a:srgbClr val="000000"/>
                  </a:solidFill>
                </a:rPr>
                <a:t>skeletal complications</a:t>
              </a:r>
            </a:p>
          </p:txBody>
        </p:sp>
      </p:grpSp>
      <p:pic>
        <p:nvPicPr>
          <p:cNvPr id="28" name="Picture 4" descr="082201abone"/>
          <p:cNvPicPr>
            <a:picLocks noChangeAspect="1" noChangeArrowheads="1"/>
          </p:cNvPicPr>
          <p:nvPr/>
        </p:nvPicPr>
        <p:blipFill rotWithShape="1">
          <a:blip r:embed="rId3" cstate="print"/>
          <a:srcRect l="57489" t="9768" r="25588" b="10800"/>
          <a:stretch/>
        </p:blipFill>
        <p:spPr bwMode="auto">
          <a:xfrm>
            <a:off x="6793827" y="2239344"/>
            <a:ext cx="968673" cy="3311305"/>
          </a:xfrm>
          <a:prstGeom prst="rect">
            <a:avLst/>
          </a:prstGeom>
          <a:noFill/>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2936" t="1907" r="50151" b="916"/>
          <a:stretch/>
        </p:blipFill>
        <p:spPr>
          <a:xfrm>
            <a:off x="3924572" y="2239342"/>
            <a:ext cx="1051736" cy="3330025"/>
          </a:xfrm>
          <a:prstGeom prst="rect">
            <a:avLst/>
          </a:prstGeom>
        </p:spPr>
      </p:pic>
      <p:sp>
        <p:nvSpPr>
          <p:cNvPr id="22" name="AutoShape 21"/>
          <p:cNvSpPr>
            <a:spLocks noChangeArrowheads="1"/>
          </p:cNvSpPr>
          <p:nvPr/>
        </p:nvSpPr>
        <p:spPr bwMode="auto">
          <a:xfrm>
            <a:off x="5239012" y="3473556"/>
            <a:ext cx="1292111"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FFFFFF"/>
              </a:solidFill>
            </a:endParaRPr>
          </a:p>
        </p:txBody>
      </p:sp>
      <p:sp>
        <p:nvSpPr>
          <p:cNvPr id="3" name="TextBox 2"/>
          <p:cNvSpPr txBox="1"/>
          <p:nvPr/>
        </p:nvSpPr>
        <p:spPr>
          <a:xfrm>
            <a:off x="3838397" y="5768133"/>
            <a:ext cx="4459875" cy="400110"/>
          </a:xfrm>
          <a:prstGeom prst="rect">
            <a:avLst/>
          </a:prstGeom>
          <a:noFill/>
        </p:spPr>
        <p:txBody>
          <a:bodyPr wrap="none" rtlCol="0">
            <a:spAutoFit/>
          </a:bodyPr>
          <a:lstStyle/>
          <a:p>
            <a:r>
              <a:rPr lang="en-US" sz="2000" b="1" dirty="0"/>
              <a:t>Castrate-Resistant Metastatic</a:t>
            </a:r>
          </a:p>
        </p:txBody>
      </p:sp>
    </p:spTree>
    <p:extLst>
      <p:ext uri="{BB962C8B-B14F-4D97-AF65-F5344CB8AC3E}">
        <p14:creationId xmlns:p14="http://schemas.microsoft.com/office/powerpoint/2010/main" val="1982884224"/>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362" name="Rectangle 2"/>
          <p:cNvSpPr>
            <a:spLocks noGrp="1" noChangeArrowheads="1"/>
          </p:cNvSpPr>
          <p:nvPr>
            <p:ph type="title"/>
          </p:nvPr>
        </p:nvSpPr>
        <p:spPr>
          <a:xfrm>
            <a:off x="88298" y="795359"/>
            <a:ext cx="9055702" cy="1103313"/>
          </a:xfrm>
        </p:spPr>
        <p:txBody>
          <a:bodyPr/>
          <a:lstStyle/>
          <a:p>
            <a:pPr eaLnBrk="1" hangingPunct="1"/>
            <a:r>
              <a:rPr lang="en-US" altLang="en-US" sz="2400" dirty="0">
                <a:solidFill>
                  <a:srgbClr val="FFC000"/>
                </a:solidFill>
              </a:rPr>
              <a:t>Skeletal-Related Events (SREs)</a:t>
            </a:r>
          </a:p>
        </p:txBody>
      </p:sp>
      <p:sp>
        <p:nvSpPr>
          <p:cNvPr id="15363" name="Rectangle 3"/>
          <p:cNvSpPr>
            <a:spLocks noGrp="1" noChangeArrowheads="1"/>
          </p:cNvSpPr>
          <p:nvPr>
            <p:ph idx="1"/>
          </p:nvPr>
        </p:nvSpPr>
        <p:spPr>
          <a:xfrm>
            <a:off x="348378" y="1610936"/>
            <a:ext cx="8455025" cy="2665562"/>
          </a:xfrm>
        </p:spPr>
        <p:txBody>
          <a:bodyPr/>
          <a:lstStyle/>
          <a:p>
            <a:pPr eaLnBrk="1" hangingPunct="1">
              <a:lnSpc>
                <a:spcPct val="100000"/>
              </a:lnSpc>
              <a:spcBef>
                <a:spcPts val="0"/>
              </a:spcBef>
              <a:spcAft>
                <a:spcPts val="600"/>
              </a:spcAft>
            </a:pPr>
            <a:r>
              <a:rPr lang="en-US" altLang="en-US" dirty="0"/>
              <a:t>Pathologic fracture</a:t>
            </a:r>
          </a:p>
          <a:p>
            <a:pPr eaLnBrk="1" hangingPunct="1">
              <a:lnSpc>
                <a:spcPct val="100000"/>
              </a:lnSpc>
              <a:spcBef>
                <a:spcPts val="0"/>
              </a:spcBef>
              <a:spcAft>
                <a:spcPts val="600"/>
              </a:spcAft>
            </a:pPr>
            <a:r>
              <a:rPr lang="en-US" altLang="en-US" dirty="0"/>
              <a:t>Spinal cord compression</a:t>
            </a:r>
          </a:p>
          <a:p>
            <a:pPr eaLnBrk="1" hangingPunct="1">
              <a:lnSpc>
                <a:spcPct val="100000"/>
              </a:lnSpc>
              <a:spcBef>
                <a:spcPts val="0"/>
              </a:spcBef>
              <a:spcAft>
                <a:spcPts val="600"/>
              </a:spcAft>
            </a:pPr>
            <a:r>
              <a:rPr lang="en-US" altLang="en-US" dirty="0"/>
              <a:t>Radiation therapy to bone</a:t>
            </a:r>
          </a:p>
          <a:p>
            <a:pPr eaLnBrk="1" hangingPunct="1">
              <a:lnSpc>
                <a:spcPct val="100000"/>
              </a:lnSpc>
              <a:spcBef>
                <a:spcPts val="0"/>
              </a:spcBef>
              <a:spcAft>
                <a:spcPts val="600"/>
              </a:spcAft>
            </a:pPr>
            <a:r>
              <a:rPr lang="en-US" altLang="en-US" dirty="0"/>
              <a:t>Surgical intervention</a:t>
            </a:r>
          </a:p>
          <a:p>
            <a:pPr eaLnBrk="1" hangingPunct="1">
              <a:lnSpc>
                <a:spcPct val="100000"/>
              </a:lnSpc>
              <a:spcBef>
                <a:spcPts val="0"/>
              </a:spcBef>
              <a:spcAft>
                <a:spcPts val="600"/>
              </a:spcAft>
            </a:pPr>
            <a:r>
              <a:rPr lang="en-US" altLang="en-US" dirty="0"/>
              <a:t>Change in systemic oncologic therapy</a:t>
            </a:r>
          </a:p>
        </p:txBody>
      </p:sp>
      <p:sp useBgFill="1">
        <p:nvSpPr>
          <p:cNvPr id="4" name="Rectangle 2"/>
          <p:cNvSpPr txBox="1">
            <a:spLocks noChangeArrowheads="1"/>
          </p:cNvSpPr>
          <p:nvPr/>
        </p:nvSpPr>
        <p:spPr bwMode="auto">
          <a:xfrm>
            <a:off x="88298" y="3828120"/>
            <a:ext cx="9055702" cy="1103313"/>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eaLnBrk="1" hangingPunct="1"/>
            <a:r>
              <a:rPr lang="en-US" altLang="en-US" sz="2400" kern="0" dirty="0">
                <a:solidFill>
                  <a:srgbClr val="FFC000"/>
                </a:solidFill>
              </a:rPr>
              <a:t>Symptomatic Skeletal Events (SSEs)</a:t>
            </a:r>
          </a:p>
        </p:txBody>
      </p:sp>
      <p:sp>
        <p:nvSpPr>
          <p:cNvPr id="5" name="Rectangle 3"/>
          <p:cNvSpPr txBox="1">
            <a:spLocks noChangeArrowheads="1"/>
          </p:cNvSpPr>
          <p:nvPr/>
        </p:nvSpPr>
        <p:spPr bwMode="auto">
          <a:xfrm>
            <a:off x="348378" y="4676456"/>
            <a:ext cx="8455025" cy="173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mn-lt"/>
              </a:defRPr>
            </a:lvl2pPr>
            <a:lvl3pPr marL="1143000" indent="-228600" algn="l" rtl="0" eaLnBrk="0" fontAlgn="base" hangingPunct="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mn-lt"/>
              </a:defRPr>
            </a:lvl3pPr>
            <a:lvl4pPr marL="1600200" indent="-228600" algn="l" rtl="0" eaLnBrk="0" fontAlgn="base" hangingPunct="0">
              <a:lnSpc>
                <a:spcPct val="90000"/>
              </a:lnSpc>
              <a:spcBef>
                <a:spcPts val="1000"/>
              </a:spcBef>
              <a:spcAft>
                <a:spcPts val="700"/>
              </a:spcAft>
              <a:buClr>
                <a:srgbClr val="8B3D9A"/>
              </a:buClr>
              <a:buFont typeface="Arial" panose="020B0604020202020204" pitchFamily="34" charset="0"/>
              <a:buChar char="–"/>
              <a:defRPr>
                <a:solidFill>
                  <a:srgbClr val="FEFDDE"/>
                </a:solidFill>
                <a:latin typeface="+mn-lt"/>
              </a:defRPr>
            </a:lvl4pPr>
            <a:lvl5pPr marL="2057400" indent="-228600" algn="l" rtl="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mn-lt"/>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eaLnBrk="1" hangingPunct="1">
              <a:spcBef>
                <a:spcPts val="0"/>
              </a:spcBef>
              <a:spcAft>
                <a:spcPts val="600"/>
              </a:spcAft>
            </a:pPr>
            <a:r>
              <a:rPr lang="en-US" altLang="en-US" kern="0" dirty="0"/>
              <a:t>SYMPTOMATIC fracture</a:t>
            </a:r>
          </a:p>
          <a:p>
            <a:pPr eaLnBrk="1" hangingPunct="1">
              <a:spcBef>
                <a:spcPts val="0"/>
              </a:spcBef>
              <a:spcAft>
                <a:spcPts val="600"/>
              </a:spcAft>
            </a:pPr>
            <a:r>
              <a:rPr lang="en-US" altLang="en-US" kern="0" dirty="0"/>
              <a:t>Spinal cord compression</a:t>
            </a:r>
          </a:p>
          <a:p>
            <a:pPr eaLnBrk="1" hangingPunct="1">
              <a:spcBef>
                <a:spcPts val="0"/>
              </a:spcBef>
              <a:spcAft>
                <a:spcPts val="600"/>
              </a:spcAft>
            </a:pPr>
            <a:r>
              <a:rPr lang="en-US" altLang="en-US" kern="0" dirty="0"/>
              <a:t>Radiation therapy to bone</a:t>
            </a:r>
          </a:p>
          <a:p>
            <a:pPr eaLnBrk="1" hangingPunct="1">
              <a:spcBef>
                <a:spcPts val="0"/>
              </a:spcBef>
              <a:spcAft>
                <a:spcPts val="600"/>
              </a:spcAft>
            </a:pPr>
            <a:r>
              <a:rPr lang="en-US" altLang="en-US" kern="0" dirty="0"/>
              <a:t>Surgical intervention</a:t>
            </a:r>
          </a:p>
        </p:txBody>
      </p:sp>
      <p:sp useBgFill="1">
        <p:nvSpPr>
          <p:cNvPr id="3" name="TextBox 2"/>
          <p:cNvSpPr txBox="1"/>
          <p:nvPr/>
        </p:nvSpPr>
        <p:spPr>
          <a:xfrm>
            <a:off x="7784" y="93944"/>
            <a:ext cx="9136216" cy="954107"/>
          </a:xfrm>
          <a:prstGeom prst="rect">
            <a:avLst/>
          </a:prstGeom>
        </p:spPr>
        <p:txBody>
          <a:bodyPr wrap="square" rtlCol="0">
            <a:spAutoFit/>
          </a:bodyPr>
          <a:lstStyle/>
          <a:p>
            <a:pPr algn="ctr"/>
            <a:r>
              <a:rPr lang="en-US" sz="2800" b="1" dirty="0">
                <a:solidFill>
                  <a:schemeClr val="tx2"/>
                </a:solidFill>
                <a:latin typeface="+mj-lt"/>
              </a:rPr>
              <a:t>Reducing Bone Complications in Metastatic CRPC</a:t>
            </a:r>
          </a:p>
          <a:p>
            <a:pPr algn="ctr"/>
            <a:endParaRPr lang="en-US" sz="2800" b="1" dirty="0">
              <a:solidFill>
                <a:schemeClr val="tx2"/>
              </a:solidFill>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386" name="Title 1"/>
          <p:cNvSpPr>
            <a:spLocks noGrp="1"/>
          </p:cNvSpPr>
          <p:nvPr>
            <p:ph type="title"/>
          </p:nvPr>
        </p:nvSpPr>
        <p:spPr>
          <a:xfrm>
            <a:off x="98808" y="0"/>
            <a:ext cx="9045192" cy="1103313"/>
          </a:xfrm>
        </p:spPr>
        <p:txBody>
          <a:bodyPr/>
          <a:lstStyle/>
          <a:p>
            <a:pPr algn="ctr" eaLnBrk="1" hangingPunct="1"/>
            <a:r>
              <a:rPr lang="en-US" altLang="en-US" sz="2800" dirty="0"/>
              <a:t>Randomized Controlled Clinical Trials in </a:t>
            </a:r>
            <a:br>
              <a:rPr lang="en-US" altLang="en-US" sz="2800" dirty="0"/>
            </a:br>
            <a:r>
              <a:rPr lang="en-US" altLang="en-US" sz="2800" dirty="0"/>
              <a:t>CRPC Patients</a:t>
            </a:r>
          </a:p>
        </p:txBody>
      </p:sp>
      <p:sp>
        <p:nvSpPr>
          <p:cNvPr id="16387" name="Content Placeholder 2"/>
          <p:cNvSpPr>
            <a:spLocks noGrp="1"/>
          </p:cNvSpPr>
          <p:nvPr>
            <p:ph idx="1"/>
          </p:nvPr>
        </p:nvSpPr>
        <p:spPr/>
        <p:txBody>
          <a:bodyPr/>
          <a:lstStyle/>
          <a:p>
            <a:pPr eaLnBrk="1" hangingPunct="1"/>
            <a:r>
              <a:rPr lang="en-US" altLang="en-US" dirty="0" err="1"/>
              <a:t>Zoledronic</a:t>
            </a:r>
            <a:r>
              <a:rPr lang="en-US" altLang="en-US" dirty="0"/>
              <a:t> acid vs placebo (</a:t>
            </a:r>
            <a:r>
              <a:rPr lang="en-US" altLang="en-US" dirty="0" err="1"/>
              <a:t>Zometa</a:t>
            </a:r>
            <a:r>
              <a:rPr lang="en-US" altLang="en-US" dirty="0"/>
              <a:t> 039)</a:t>
            </a:r>
            <a:r>
              <a:rPr lang="en-US" altLang="en-US" baseline="30000" dirty="0"/>
              <a:t>[1]</a:t>
            </a:r>
          </a:p>
          <a:p>
            <a:pPr eaLnBrk="1" hangingPunct="1"/>
            <a:r>
              <a:rPr lang="en-US" altLang="en-US" dirty="0" err="1"/>
              <a:t>Pamidronate</a:t>
            </a:r>
            <a:r>
              <a:rPr lang="en-US" altLang="en-US" dirty="0"/>
              <a:t> vs placebo (CPG 032/INT 05)</a:t>
            </a:r>
            <a:r>
              <a:rPr lang="en-US" altLang="en-US" baseline="30000" dirty="0"/>
              <a:t>[2]</a:t>
            </a:r>
            <a:r>
              <a:rPr lang="en-US" altLang="en-US" dirty="0"/>
              <a:t> (</a:t>
            </a:r>
            <a:r>
              <a:rPr lang="en-US" altLang="en-US" dirty="0">
                <a:solidFill>
                  <a:srgbClr val="00B0F0"/>
                </a:solidFill>
              </a:rPr>
              <a:t>Negative</a:t>
            </a:r>
            <a:r>
              <a:rPr lang="en-US" altLang="en-US" dirty="0"/>
              <a:t>)</a:t>
            </a:r>
            <a:endParaRPr lang="en-US" altLang="en-US" baseline="30000" dirty="0"/>
          </a:p>
          <a:p>
            <a:pPr eaLnBrk="1" hangingPunct="1"/>
            <a:r>
              <a:rPr lang="en-US" altLang="en-US" dirty="0" err="1"/>
              <a:t>Clodronate</a:t>
            </a:r>
            <a:r>
              <a:rPr lang="en-US" altLang="en-US" dirty="0"/>
              <a:t> vs placebo with </a:t>
            </a:r>
            <a:r>
              <a:rPr lang="en-US" altLang="en-US" dirty="0" err="1"/>
              <a:t>mitoxantrone</a:t>
            </a:r>
            <a:r>
              <a:rPr lang="en-US" altLang="en-US" dirty="0"/>
              <a:t> and prednisone (NCIC CTG PR.6)</a:t>
            </a:r>
            <a:r>
              <a:rPr lang="en-US" altLang="en-US" baseline="30000" dirty="0"/>
              <a:t> </a:t>
            </a:r>
            <a:r>
              <a:rPr lang="en-US" altLang="en-US" dirty="0"/>
              <a:t> (</a:t>
            </a:r>
            <a:r>
              <a:rPr lang="en-US" altLang="en-US" dirty="0">
                <a:solidFill>
                  <a:srgbClr val="00B0F0"/>
                </a:solidFill>
              </a:rPr>
              <a:t>Negative</a:t>
            </a:r>
            <a:r>
              <a:rPr lang="en-US" altLang="en-US" dirty="0"/>
              <a:t>)</a:t>
            </a:r>
            <a:endParaRPr lang="en-US" altLang="en-US" baseline="30000" dirty="0"/>
          </a:p>
          <a:p>
            <a:pPr eaLnBrk="1" hangingPunct="1"/>
            <a:r>
              <a:rPr lang="en-US" altLang="en-US" dirty="0" err="1"/>
              <a:t>Denosumab</a:t>
            </a:r>
            <a:r>
              <a:rPr lang="en-US" altLang="en-US" dirty="0"/>
              <a:t> vs </a:t>
            </a:r>
            <a:r>
              <a:rPr lang="en-US" altLang="en-US" dirty="0" err="1"/>
              <a:t>zoledronic</a:t>
            </a:r>
            <a:r>
              <a:rPr lang="en-US" altLang="en-US" dirty="0"/>
              <a:t> acid (</a:t>
            </a:r>
            <a:r>
              <a:rPr lang="en-US" altLang="en-US" dirty="0" err="1"/>
              <a:t>Denosumab</a:t>
            </a:r>
            <a:r>
              <a:rPr lang="en-US" altLang="en-US" dirty="0"/>
              <a:t> 20050103)</a:t>
            </a:r>
            <a:r>
              <a:rPr lang="en-US" altLang="en-US" baseline="30000" dirty="0"/>
              <a:t>[4]</a:t>
            </a:r>
          </a:p>
        </p:txBody>
      </p:sp>
      <p:sp>
        <p:nvSpPr>
          <p:cNvPr id="8196" name="TextBox 3"/>
          <p:cNvSpPr txBox="1">
            <a:spLocks noChangeArrowheads="1"/>
          </p:cNvSpPr>
          <p:nvPr/>
        </p:nvSpPr>
        <p:spPr bwMode="auto">
          <a:xfrm>
            <a:off x="284163" y="6138863"/>
            <a:ext cx="8601075" cy="523875"/>
          </a:xfrm>
          <a:prstGeom prst="rect">
            <a:avLst/>
          </a:prstGeom>
          <a:noFill/>
          <a:ln w="9525">
            <a:noFill/>
            <a:miter lim="800000"/>
            <a:headEnd/>
            <a:tailEnd/>
          </a:ln>
        </p:spPr>
        <p:txBody>
          <a:bodyPr anchor="b">
            <a:spAutoFit/>
          </a:bodyPr>
          <a:lstStyle/>
          <a:p>
            <a:pPr>
              <a:defRPr/>
            </a:pPr>
            <a:r>
              <a:rPr lang="en-US" sz="1400" dirty="0">
                <a:solidFill>
                  <a:schemeClr val="bg2"/>
                </a:solidFill>
                <a:latin typeface="+mj-lt"/>
              </a:rPr>
              <a:t>1. Saad F, et al. J Natl Cancer Inst. 2002;94:1458-1468. 2. Small EJ, et al. J Clin Oncol. 2003;21:4277-4284. 3. Ernst DS, et al. J Clin Oncol. 2003;21:3335-3342. 4. Fizazi K, et al. Lancet. 2011;377:813-822.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698" name="Title 1"/>
          <p:cNvSpPr>
            <a:spLocks noGrp="1"/>
          </p:cNvSpPr>
          <p:nvPr>
            <p:ph type="title"/>
          </p:nvPr>
        </p:nvSpPr>
        <p:spPr>
          <a:xfrm>
            <a:off x="26987" y="60325"/>
            <a:ext cx="9022419" cy="1103313"/>
          </a:xfrm>
        </p:spPr>
        <p:txBody>
          <a:bodyPr/>
          <a:lstStyle/>
          <a:p>
            <a:pPr algn="ctr" eaLnBrk="1" hangingPunct="1"/>
            <a:r>
              <a:rPr lang="en-US" sz="2800" dirty="0" err="1"/>
              <a:t>Zoledronic</a:t>
            </a:r>
            <a:r>
              <a:rPr lang="en-US" sz="2800" dirty="0"/>
              <a:t> Acid in </a:t>
            </a:r>
            <a:r>
              <a:rPr lang="en-US" sz="2800" dirty="0" err="1"/>
              <a:t>mCRPC</a:t>
            </a:r>
            <a:endParaRPr lang="en-US" sz="2800" dirty="0"/>
          </a:p>
        </p:txBody>
      </p:sp>
      <p:sp>
        <p:nvSpPr>
          <p:cNvPr id="96259" name="Content Placeholder 2"/>
          <p:cNvSpPr>
            <a:spLocks noGrp="1"/>
          </p:cNvSpPr>
          <p:nvPr>
            <p:ph idx="1"/>
          </p:nvPr>
        </p:nvSpPr>
        <p:spPr>
          <a:xfrm>
            <a:off x="385763" y="4411815"/>
            <a:ext cx="8455025" cy="1428750"/>
          </a:xfrm>
        </p:spPr>
        <p:txBody>
          <a:bodyPr/>
          <a:lstStyle/>
          <a:p>
            <a:pPr eaLnBrk="1" hangingPunct="1">
              <a:spcAft>
                <a:spcPts val="0"/>
              </a:spcAft>
              <a:defRPr/>
            </a:pPr>
            <a:r>
              <a:rPr lang="en-US" sz="1800" dirty="0"/>
              <a:t>Patients in 8-mg arm reduced to 4 mg owing to renal toxicity</a:t>
            </a:r>
          </a:p>
          <a:p>
            <a:pPr eaLnBrk="1" hangingPunct="1">
              <a:spcAft>
                <a:spcPts val="0"/>
              </a:spcAft>
              <a:defRPr/>
            </a:pPr>
            <a:r>
              <a:rPr lang="en-US" sz="1800" dirty="0"/>
              <a:t>Primary outcome: proportion of patients having ≥ 1 SRE</a:t>
            </a:r>
          </a:p>
          <a:p>
            <a:pPr eaLnBrk="1" hangingPunct="1">
              <a:spcAft>
                <a:spcPts val="0"/>
              </a:spcAft>
              <a:defRPr/>
            </a:pPr>
            <a:r>
              <a:rPr lang="en-US" sz="1800" dirty="0"/>
              <a:t>Secondary outcomes: time to first on-study SRE, proportion of patients with SREs, and time to disease progression</a:t>
            </a:r>
          </a:p>
        </p:txBody>
      </p:sp>
      <p:sp>
        <p:nvSpPr>
          <p:cNvPr id="29700" name="Line 14"/>
          <p:cNvSpPr>
            <a:spLocks noChangeShapeType="1"/>
          </p:cNvSpPr>
          <p:nvPr/>
        </p:nvSpPr>
        <p:spPr bwMode="auto">
          <a:xfrm>
            <a:off x="3270250" y="2819553"/>
            <a:ext cx="411163" cy="0"/>
          </a:xfrm>
          <a:prstGeom prst="line">
            <a:avLst/>
          </a:prstGeom>
          <a:noFill/>
          <a:ln w="28575">
            <a:solidFill>
              <a:schemeClr val="tx1"/>
            </a:solidFill>
            <a:round/>
            <a:headEnd/>
            <a:tailEnd type="triangle" w="med" len="med"/>
          </a:ln>
        </p:spPr>
        <p:txBody>
          <a:bodyPr/>
          <a:lstStyle/>
          <a:p>
            <a:endParaRPr lang="en-US"/>
          </a:p>
        </p:txBody>
      </p:sp>
      <p:sp>
        <p:nvSpPr>
          <p:cNvPr id="96261" name="Text Box 3"/>
          <p:cNvSpPr txBox="1">
            <a:spLocks noChangeArrowheads="1"/>
          </p:cNvSpPr>
          <p:nvPr/>
        </p:nvSpPr>
        <p:spPr bwMode="invGray">
          <a:xfrm>
            <a:off x="482600" y="1955953"/>
            <a:ext cx="2740025" cy="1811337"/>
          </a:xfrm>
          <a:prstGeom prst="rect">
            <a:avLst/>
          </a:prstGeom>
          <a:solidFill>
            <a:schemeClr val="accent1"/>
          </a:solidFill>
          <a:ln w="28575">
            <a:noFill/>
            <a:miter lim="800000"/>
            <a:headEnd type="none" w="sm" len="sm"/>
            <a:tailEnd type="none" w="sm" len="sm"/>
          </a:ln>
        </p:spPr>
        <p:txBody>
          <a:bodyPr tIns="182880" bIns="182880" anchor="ctr"/>
          <a:lstStyle/>
          <a:p>
            <a:pPr marL="174625" indent="-174625">
              <a:buClr>
                <a:schemeClr val="bg2">
                  <a:lumMod val="10000"/>
                </a:schemeClr>
              </a:buClr>
              <a:buFont typeface="Wingdings" pitchFamily="2" charset="2"/>
              <a:buChar char="§"/>
              <a:defRPr/>
            </a:pPr>
            <a:r>
              <a:rPr lang="en-US" sz="1600" b="0" dirty="0">
                <a:solidFill>
                  <a:schemeClr val="bg2">
                    <a:lumMod val="10000"/>
                  </a:schemeClr>
                </a:solidFill>
                <a:latin typeface="Arial" pitchFamily="34" charset="0"/>
                <a:ea typeface="ＭＳ Ｐゴシック" pitchFamily="34" charset="-128"/>
              </a:rPr>
              <a:t>Patients with prostate cancer</a:t>
            </a:r>
          </a:p>
          <a:p>
            <a:pPr marL="174625" indent="-174625">
              <a:buClr>
                <a:schemeClr val="bg2">
                  <a:lumMod val="10000"/>
                </a:schemeClr>
              </a:buClr>
              <a:buFont typeface="Wingdings" pitchFamily="2" charset="2"/>
              <a:buChar char="§"/>
              <a:defRPr/>
            </a:pPr>
            <a:r>
              <a:rPr lang="en-US" sz="1600" b="0" dirty="0">
                <a:solidFill>
                  <a:schemeClr val="bg2">
                    <a:lumMod val="10000"/>
                  </a:schemeClr>
                </a:solidFill>
                <a:latin typeface="Arial" pitchFamily="34" charset="0"/>
                <a:ea typeface="ＭＳ Ｐゴシック" pitchFamily="34" charset="-128"/>
              </a:rPr>
              <a:t>Castration resistant</a:t>
            </a:r>
          </a:p>
          <a:p>
            <a:pPr marL="174625" indent="-174625">
              <a:buClr>
                <a:schemeClr val="bg2">
                  <a:lumMod val="10000"/>
                </a:schemeClr>
              </a:buClr>
              <a:buFont typeface="Wingdings" pitchFamily="2" charset="2"/>
              <a:buChar char="§"/>
              <a:defRPr/>
            </a:pPr>
            <a:r>
              <a:rPr lang="en-US" sz="1600" b="0" dirty="0">
                <a:solidFill>
                  <a:schemeClr val="bg2">
                    <a:lumMod val="10000"/>
                  </a:schemeClr>
                </a:solidFill>
                <a:latin typeface="Arial" pitchFamily="34" charset="0"/>
                <a:ea typeface="ＭＳ Ｐゴシック" pitchFamily="34" charset="-128"/>
              </a:rPr>
              <a:t>Bone metastases</a:t>
            </a:r>
            <a:br>
              <a:rPr lang="en-US" sz="1600" b="0" dirty="0">
                <a:solidFill>
                  <a:schemeClr val="bg2">
                    <a:lumMod val="10000"/>
                  </a:schemeClr>
                </a:solidFill>
                <a:latin typeface="Arial" pitchFamily="34" charset="0"/>
                <a:ea typeface="ＭＳ Ｐゴシック" pitchFamily="34" charset="-128"/>
              </a:rPr>
            </a:br>
            <a:r>
              <a:rPr lang="en-US" sz="1600" b="0" dirty="0">
                <a:solidFill>
                  <a:schemeClr val="bg2">
                    <a:lumMod val="10000"/>
                  </a:schemeClr>
                </a:solidFill>
                <a:latin typeface="Arial" pitchFamily="34" charset="0"/>
                <a:ea typeface="ＭＳ Ｐゴシック" pitchFamily="34" charset="-128"/>
              </a:rPr>
              <a:t>       </a:t>
            </a:r>
          </a:p>
          <a:p>
            <a:pPr marL="174625" indent="-174625">
              <a:buClr>
                <a:schemeClr val="bg2">
                  <a:lumMod val="10000"/>
                </a:schemeClr>
              </a:buClr>
              <a:defRPr/>
            </a:pPr>
            <a:r>
              <a:rPr lang="en-US" sz="1600" b="0" dirty="0">
                <a:solidFill>
                  <a:schemeClr val="bg2">
                    <a:lumMod val="10000"/>
                  </a:schemeClr>
                </a:solidFill>
                <a:latin typeface="Arial" pitchFamily="34" charset="0"/>
                <a:ea typeface="ＭＳ Ｐゴシック" pitchFamily="34" charset="-128"/>
              </a:rPr>
              <a:t>	(N = 643)</a:t>
            </a:r>
          </a:p>
        </p:txBody>
      </p:sp>
      <p:sp>
        <p:nvSpPr>
          <p:cNvPr id="96262" name="Text Box 4"/>
          <p:cNvSpPr txBox="1">
            <a:spLocks noChangeArrowheads="1"/>
          </p:cNvSpPr>
          <p:nvPr/>
        </p:nvSpPr>
        <p:spPr bwMode="invGray">
          <a:xfrm>
            <a:off x="5210175" y="1401915"/>
            <a:ext cx="3148013" cy="931863"/>
          </a:xfrm>
          <a:prstGeom prst="rect">
            <a:avLst/>
          </a:prstGeom>
          <a:solidFill>
            <a:schemeClr val="accent2"/>
          </a:solidFill>
          <a:ln w="38100">
            <a:noFill/>
            <a:miter lim="800000"/>
            <a:headEnd type="none" w="sm" len="sm"/>
            <a:tailEnd type="none" w="sm" len="sm"/>
          </a:ln>
        </p:spPr>
        <p:txBody>
          <a:bodyPr tIns="182880" bIns="182880" anchor="ctr" anchorCtr="1"/>
          <a:lstStyle/>
          <a:p>
            <a:pPr algn="ctr">
              <a:spcBef>
                <a:spcPct val="5000"/>
              </a:spcBef>
              <a:defRPr/>
            </a:pPr>
            <a:r>
              <a:rPr lang="en-US" sz="1600" dirty="0">
                <a:solidFill>
                  <a:schemeClr val="bg2">
                    <a:lumMod val="10000"/>
                  </a:schemeClr>
                </a:solidFill>
                <a:latin typeface="Arial" pitchFamily="34" charset="0"/>
                <a:ea typeface="ＭＳ Ｐゴシック" pitchFamily="34" charset="-128"/>
              </a:rPr>
              <a:t>Zoledronic acid </a:t>
            </a:r>
            <a:r>
              <a:rPr lang="en-US" sz="1600" b="0" dirty="0">
                <a:solidFill>
                  <a:schemeClr val="bg2">
                    <a:lumMod val="10000"/>
                  </a:schemeClr>
                </a:solidFill>
                <a:latin typeface="Arial" pitchFamily="34" charset="0"/>
                <a:ea typeface="ＭＳ Ｐゴシック" pitchFamily="34" charset="-128"/>
              </a:rPr>
              <a:t>4 mg q3 wks</a:t>
            </a:r>
            <a:endParaRPr lang="en-US" sz="1600" dirty="0">
              <a:solidFill>
                <a:schemeClr val="bg2">
                  <a:lumMod val="10000"/>
                </a:schemeClr>
              </a:solidFill>
              <a:latin typeface="Arial" pitchFamily="34" charset="0"/>
              <a:ea typeface="ＭＳ Ｐゴシック" pitchFamily="34" charset="-128"/>
            </a:endParaRPr>
          </a:p>
          <a:p>
            <a:pPr algn="ctr">
              <a:spcBef>
                <a:spcPct val="5000"/>
              </a:spcBef>
              <a:defRPr/>
            </a:pPr>
            <a:r>
              <a:rPr lang="en-US" sz="1600" b="0" dirty="0">
                <a:solidFill>
                  <a:schemeClr val="bg2">
                    <a:lumMod val="10000"/>
                  </a:schemeClr>
                </a:solidFill>
                <a:latin typeface="Arial" pitchFamily="34" charset="0"/>
                <a:ea typeface="ＭＳ Ｐゴシック" pitchFamily="34" charset="-128"/>
              </a:rPr>
              <a:t>(n = 214)</a:t>
            </a:r>
          </a:p>
        </p:txBody>
      </p:sp>
      <p:sp>
        <p:nvSpPr>
          <p:cNvPr id="96263" name="Text Box 5"/>
          <p:cNvSpPr txBox="1">
            <a:spLocks noChangeArrowheads="1"/>
          </p:cNvSpPr>
          <p:nvPr/>
        </p:nvSpPr>
        <p:spPr bwMode="blackGray">
          <a:xfrm>
            <a:off x="5210175" y="3452965"/>
            <a:ext cx="3148013" cy="933450"/>
          </a:xfrm>
          <a:prstGeom prst="rect">
            <a:avLst/>
          </a:prstGeom>
          <a:solidFill>
            <a:schemeClr val="accent3"/>
          </a:solidFill>
          <a:ln w="38100">
            <a:noFill/>
            <a:miter lim="800000"/>
            <a:headEnd type="none" w="sm" len="sm"/>
            <a:tailEnd type="none" w="sm" len="sm"/>
          </a:ln>
        </p:spPr>
        <p:txBody>
          <a:bodyPr tIns="182880" bIns="182880" anchor="ctr" anchorCtr="1"/>
          <a:lstStyle/>
          <a:p>
            <a:pPr algn="ctr">
              <a:spcBef>
                <a:spcPct val="5000"/>
              </a:spcBef>
              <a:defRPr/>
            </a:pPr>
            <a:r>
              <a:rPr lang="en-US" sz="1600" dirty="0">
                <a:solidFill>
                  <a:schemeClr val="bg2">
                    <a:lumMod val="10000"/>
                  </a:schemeClr>
                </a:solidFill>
                <a:latin typeface="Arial" pitchFamily="34" charset="0"/>
                <a:ea typeface="ＭＳ Ｐゴシック" pitchFamily="34" charset="-128"/>
              </a:rPr>
              <a:t>Placebo </a:t>
            </a:r>
            <a:r>
              <a:rPr lang="en-US" sz="1600" b="0" dirty="0">
                <a:solidFill>
                  <a:schemeClr val="bg2">
                    <a:lumMod val="10000"/>
                  </a:schemeClr>
                </a:solidFill>
                <a:latin typeface="Arial" pitchFamily="34" charset="0"/>
                <a:ea typeface="ＭＳ Ｐゴシック" pitchFamily="34" charset="-128"/>
              </a:rPr>
              <a:t>q3 wks</a:t>
            </a:r>
          </a:p>
          <a:p>
            <a:pPr algn="ctr">
              <a:spcBef>
                <a:spcPct val="5000"/>
              </a:spcBef>
              <a:defRPr/>
            </a:pPr>
            <a:r>
              <a:rPr lang="en-US" sz="1600" b="0" dirty="0">
                <a:solidFill>
                  <a:schemeClr val="bg2">
                    <a:lumMod val="10000"/>
                  </a:schemeClr>
                </a:solidFill>
                <a:latin typeface="Arial" pitchFamily="34" charset="0"/>
                <a:ea typeface="ＭＳ Ｐゴシック" pitchFamily="34" charset="-128"/>
              </a:rPr>
              <a:t>(n = 208)</a:t>
            </a:r>
          </a:p>
        </p:txBody>
      </p:sp>
      <p:sp>
        <p:nvSpPr>
          <p:cNvPr id="29704" name="Line 6"/>
          <p:cNvSpPr>
            <a:spLocks noChangeShapeType="1"/>
          </p:cNvSpPr>
          <p:nvPr/>
        </p:nvSpPr>
        <p:spPr bwMode="invGray">
          <a:xfrm flipV="1">
            <a:off x="4259263" y="1730528"/>
            <a:ext cx="887412" cy="1017587"/>
          </a:xfrm>
          <a:prstGeom prst="line">
            <a:avLst/>
          </a:prstGeom>
          <a:noFill/>
          <a:ln w="28575">
            <a:solidFill>
              <a:schemeClr val="tx1"/>
            </a:solidFill>
            <a:round/>
            <a:headEnd type="none" w="sm" len="sm"/>
            <a:tailEnd type="triangle" w="med" len="med"/>
          </a:ln>
        </p:spPr>
        <p:txBody>
          <a:bodyPr/>
          <a:lstStyle/>
          <a:p>
            <a:endParaRPr lang="en-US"/>
          </a:p>
        </p:txBody>
      </p:sp>
      <p:sp>
        <p:nvSpPr>
          <p:cNvPr id="29705" name="Line 7"/>
          <p:cNvSpPr>
            <a:spLocks noChangeShapeType="1"/>
          </p:cNvSpPr>
          <p:nvPr/>
        </p:nvSpPr>
        <p:spPr bwMode="invGray">
          <a:xfrm>
            <a:off x="4249738" y="2895753"/>
            <a:ext cx="911225" cy="1035050"/>
          </a:xfrm>
          <a:prstGeom prst="line">
            <a:avLst/>
          </a:prstGeom>
          <a:noFill/>
          <a:ln w="28575">
            <a:solidFill>
              <a:schemeClr val="tx1"/>
            </a:solidFill>
            <a:round/>
            <a:headEnd type="none" w="sm" len="sm"/>
            <a:tailEnd type="triangle" w="med" len="med"/>
          </a:ln>
        </p:spPr>
        <p:txBody>
          <a:bodyPr/>
          <a:lstStyle/>
          <a:p>
            <a:endParaRPr lang="en-US"/>
          </a:p>
        </p:txBody>
      </p:sp>
      <p:sp>
        <p:nvSpPr>
          <p:cNvPr id="29706" name="TextBox 26"/>
          <p:cNvSpPr txBox="1">
            <a:spLocks noChangeArrowheads="1"/>
          </p:cNvSpPr>
          <p:nvPr/>
        </p:nvSpPr>
        <p:spPr bwMode="auto">
          <a:xfrm>
            <a:off x="3752850" y="1544790"/>
            <a:ext cx="385763" cy="2554288"/>
          </a:xfrm>
          <a:prstGeom prst="rect">
            <a:avLst/>
          </a:prstGeom>
          <a:noFill/>
          <a:ln w="28575">
            <a:solidFill>
              <a:schemeClr val="tx1"/>
            </a:solidFill>
            <a:miter lim="800000"/>
            <a:headEnd/>
            <a:tailEnd/>
          </a:ln>
        </p:spPr>
        <p:txBody>
          <a:bodyPr>
            <a:spAutoFit/>
          </a:bodyPr>
          <a:lstStyle/>
          <a:p>
            <a:pPr algn="ctr" eaLnBrk="0" hangingPunct="0"/>
            <a:r>
              <a:rPr lang="en-US" sz="1600">
                <a:latin typeface="Arial" pitchFamily="34" charset="0"/>
              </a:rPr>
              <a:t>R</a:t>
            </a:r>
          </a:p>
          <a:p>
            <a:pPr algn="ctr" eaLnBrk="0" hangingPunct="0"/>
            <a:r>
              <a:rPr lang="en-US" sz="1600">
                <a:latin typeface="Arial" pitchFamily="34" charset="0"/>
              </a:rPr>
              <a:t>A</a:t>
            </a:r>
          </a:p>
          <a:p>
            <a:pPr algn="ctr" eaLnBrk="0" hangingPunct="0"/>
            <a:r>
              <a:rPr lang="en-US" sz="1600">
                <a:latin typeface="Arial" pitchFamily="34" charset="0"/>
              </a:rPr>
              <a:t>N</a:t>
            </a:r>
          </a:p>
          <a:p>
            <a:pPr algn="ctr" eaLnBrk="0" hangingPunct="0"/>
            <a:r>
              <a:rPr lang="en-US" sz="1600">
                <a:latin typeface="Arial" pitchFamily="34" charset="0"/>
              </a:rPr>
              <a:t>D</a:t>
            </a:r>
          </a:p>
          <a:p>
            <a:pPr algn="ctr" eaLnBrk="0" hangingPunct="0"/>
            <a:r>
              <a:rPr lang="en-US" sz="1600">
                <a:latin typeface="Arial" pitchFamily="34" charset="0"/>
              </a:rPr>
              <a:t>O</a:t>
            </a:r>
          </a:p>
          <a:p>
            <a:pPr algn="ctr" eaLnBrk="0" hangingPunct="0"/>
            <a:r>
              <a:rPr lang="en-US" sz="1600">
                <a:latin typeface="Arial" pitchFamily="34" charset="0"/>
              </a:rPr>
              <a:t>M</a:t>
            </a:r>
          </a:p>
          <a:p>
            <a:pPr algn="ctr" eaLnBrk="0" hangingPunct="0"/>
            <a:r>
              <a:rPr lang="en-US" sz="1600">
                <a:latin typeface="Arial" pitchFamily="34" charset="0"/>
              </a:rPr>
              <a:t>I</a:t>
            </a:r>
          </a:p>
          <a:p>
            <a:pPr algn="ctr" eaLnBrk="0" hangingPunct="0"/>
            <a:r>
              <a:rPr lang="en-US" sz="1600">
                <a:latin typeface="Arial" pitchFamily="34" charset="0"/>
              </a:rPr>
              <a:t>Z</a:t>
            </a:r>
          </a:p>
          <a:p>
            <a:pPr algn="ctr" eaLnBrk="0" hangingPunct="0"/>
            <a:r>
              <a:rPr lang="en-US" sz="1600">
                <a:latin typeface="Arial" pitchFamily="34" charset="0"/>
              </a:rPr>
              <a:t>E</a:t>
            </a:r>
          </a:p>
          <a:p>
            <a:pPr algn="ctr" eaLnBrk="0" hangingPunct="0"/>
            <a:r>
              <a:rPr lang="en-US" sz="1600">
                <a:latin typeface="Arial" pitchFamily="34" charset="0"/>
              </a:rPr>
              <a:t>D</a:t>
            </a:r>
          </a:p>
        </p:txBody>
      </p:sp>
      <p:sp>
        <p:nvSpPr>
          <p:cNvPr id="29707" name="TextBox 11"/>
          <p:cNvSpPr txBox="1">
            <a:spLocks noChangeArrowheads="1"/>
          </p:cNvSpPr>
          <p:nvPr/>
        </p:nvSpPr>
        <p:spPr bwMode="auto">
          <a:xfrm>
            <a:off x="482600" y="1576540"/>
            <a:ext cx="2747963" cy="338138"/>
          </a:xfrm>
          <a:prstGeom prst="rect">
            <a:avLst/>
          </a:prstGeom>
          <a:noFill/>
          <a:ln w="9525">
            <a:noFill/>
            <a:miter lim="800000"/>
            <a:headEnd/>
            <a:tailEnd/>
          </a:ln>
        </p:spPr>
        <p:txBody>
          <a:bodyPr>
            <a:spAutoFit/>
          </a:bodyPr>
          <a:lstStyle/>
          <a:p>
            <a:pPr algn="ctr" eaLnBrk="0" hangingPunct="0"/>
            <a:r>
              <a:rPr lang="en-US" sz="1600">
                <a:latin typeface="Arial" pitchFamily="34" charset="0"/>
              </a:rPr>
              <a:t>Eligibility Criteria</a:t>
            </a:r>
          </a:p>
        </p:txBody>
      </p:sp>
      <p:sp>
        <p:nvSpPr>
          <p:cNvPr id="96268" name="Text Box 4"/>
          <p:cNvSpPr txBox="1">
            <a:spLocks noChangeArrowheads="1"/>
          </p:cNvSpPr>
          <p:nvPr/>
        </p:nvSpPr>
        <p:spPr bwMode="invGray">
          <a:xfrm>
            <a:off x="5219700" y="2429028"/>
            <a:ext cx="3148013" cy="930275"/>
          </a:xfrm>
          <a:prstGeom prst="rect">
            <a:avLst/>
          </a:prstGeom>
          <a:solidFill>
            <a:schemeClr val="accent2">
              <a:lumMod val="40000"/>
              <a:lumOff val="60000"/>
            </a:schemeClr>
          </a:solidFill>
          <a:ln w="38100">
            <a:noFill/>
            <a:miter lim="800000"/>
            <a:headEnd type="none" w="sm" len="sm"/>
            <a:tailEnd type="none" w="sm" len="sm"/>
          </a:ln>
        </p:spPr>
        <p:txBody>
          <a:bodyPr tIns="182880" bIns="182880" anchor="ctr" anchorCtr="1"/>
          <a:lstStyle/>
          <a:p>
            <a:pPr algn="ctr">
              <a:spcBef>
                <a:spcPct val="5000"/>
              </a:spcBef>
              <a:defRPr/>
            </a:pPr>
            <a:r>
              <a:rPr lang="en-US" sz="1600" dirty="0">
                <a:solidFill>
                  <a:schemeClr val="bg2">
                    <a:lumMod val="10000"/>
                  </a:schemeClr>
                </a:solidFill>
                <a:latin typeface="Arial" pitchFamily="34" charset="0"/>
                <a:ea typeface="ＭＳ Ｐゴシック" pitchFamily="34" charset="-128"/>
              </a:rPr>
              <a:t>Zoledronic acid </a:t>
            </a:r>
            <a:r>
              <a:rPr lang="en-US" sz="1600" b="0" dirty="0">
                <a:solidFill>
                  <a:schemeClr val="bg2">
                    <a:lumMod val="10000"/>
                  </a:schemeClr>
                </a:solidFill>
                <a:latin typeface="Arial" pitchFamily="34" charset="0"/>
                <a:ea typeface="ＭＳ Ｐゴシック" pitchFamily="34" charset="-128"/>
              </a:rPr>
              <a:t>4 mg q3 wks</a:t>
            </a:r>
          </a:p>
          <a:p>
            <a:pPr algn="ctr">
              <a:spcBef>
                <a:spcPct val="5000"/>
              </a:spcBef>
              <a:defRPr/>
            </a:pPr>
            <a:r>
              <a:rPr lang="en-US" sz="1600" b="0" dirty="0">
                <a:solidFill>
                  <a:schemeClr val="bg2">
                    <a:lumMod val="10000"/>
                  </a:schemeClr>
                </a:solidFill>
                <a:latin typeface="Arial" pitchFamily="34" charset="0"/>
                <a:ea typeface="ＭＳ Ｐゴシック" pitchFamily="34" charset="-128"/>
              </a:rPr>
              <a:t>(initially 8 mg)</a:t>
            </a:r>
            <a:endParaRPr lang="en-US" sz="1600" dirty="0">
              <a:solidFill>
                <a:schemeClr val="bg2">
                  <a:lumMod val="10000"/>
                </a:schemeClr>
              </a:solidFill>
              <a:latin typeface="Arial" pitchFamily="34" charset="0"/>
              <a:ea typeface="ＭＳ Ｐゴシック" pitchFamily="34" charset="-128"/>
            </a:endParaRPr>
          </a:p>
          <a:p>
            <a:pPr algn="ctr">
              <a:spcBef>
                <a:spcPct val="5000"/>
              </a:spcBef>
              <a:defRPr/>
            </a:pPr>
            <a:r>
              <a:rPr lang="en-US" sz="1600" b="0" dirty="0">
                <a:solidFill>
                  <a:schemeClr val="bg2">
                    <a:lumMod val="10000"/>
                  </a:schemeClr>
                </a:solidFill>
                <a:latin typeface="Arial" pitchFamily="34" charset="0"/>
                <a:ea typeface="ＭＳ Ｐゴシック" pitchFamily="34" charset="-128"/>
              </a:rPr>
              <a:t>(n = 221)</a:t>
            </a:r>
          </a:p>
        </p:txBody>
      </p:sp>
      <p:sp>
        <p:nvSpPr>
          <p:cNvPr id="29709" name="Text Box 50"/>
          <p:cNvSpPr txBox="1">
            <a:spLocks noChangeArrowheads="1"/>
          </p:cNvSpPr>
          <p:nvPr/>
        </p:nvSpPr>
        <p:spPr bwMode="invGray">
          <a:xfrm>
            <a:off x="284163" y="6354763"/>
            <a:ext cx="8237537" cy="307975"/>
          </a:xfrm>
          <a:prstGeom prst="rect">
            <a:avLst/>
          </a:prstGeom>
          <a:noFill/>
          <a:ln w="9525">
            <a:noFill/>
            <a:miter lim="800000"/>
            <a:headEnd/>
            <a:tailEnd/>
          </a:ln>
        </p:spPr>
        <p:txBody>
          <a:bodyPr>
            <a:spAutoFit/>
          </a:bodyPr>
          <a:lstStyle/>
          <a:p>
            <a:pPr eaLnBrk="0" hangingPunct="0"/>
            <a:r>
              <a:rPr lang="en-US" sz="1400" b="0">
                <a:solidFill>
                  <a:schemeClr val="bg2"/>
                </a:solidFill>
                <a:latin typeface="Arial" pitchFamily="34" charset="0"/>
              </a:rPr>
              <a:t>Saad F, et al. J Natl Cancer Inst. 2002;94:1458-1468.</a:t>
            </a:r>
          </a:p>
        </p:txBody>
      </p:sp>
      <p:sp>
        <p:nvSpPr>
          <p:cNvPr id="29710" name="Line 14"/>
          <p:cNvSpPr>
            <a:spLocks noChangeShapeType="1"/>
          </p:cNvSpPr>
          <p:nvPr/>
        </p:nvSpPr>
        <p:spPr bwMode="auto">
          <a:xfrm>
            <a:off x="4284663" y="2825903"/>
            <a:ext cx="827087" cy="0"/>
          </a:xfrm>
          <a:prstGeom prst="line">
            <a:avLst/>
          </a:prstGeom>
          <a:noFill/>
          <a:ln w="2857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717758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410" name="Title 1"/>
          <p:cNvSpPr>
            <a:spLocks noGrp="1"/>
          </p:cNvSpPr>
          <p:nvPr>
            <p:ph type="title"/>
          </p:nvPr>
        </p:nvSpPr>
        <p:spPr>
          <a:xfrm>
            <a:off x="0" y="42041"/>
            <a:ext cx="9144000" cy="1103313"/>
          </a:xfrm>
        </p:spPr>
        <p:txBody>
          <a:bodyPr/>
          <a:lstStyle/>
          <a:p>
            <a:pPr algn="ctr" eaLnBrk="1" hangingPunct="1"/>
            <a:r>
              <a:rPr lang="en-US" altLang="en-US" sz="2800" dirty="0" err="1"/>
              <a:t>Zoledronic</a:t>
            </a:r>
            <a:r>
              <a:rPr lang="en-US" altLang="en-US" sz="2800" dirty="0"/>
              <a:t> Acid vs Placebo</a:t>
            </a:r>
          </a:p>
        </p:txBody>
      </p:sp>
      <p:sp>
        <p:nvSpPr>
          <p:cNvPr id="17411" name="Content Placeholder 2"/>
          <p:cNvSpPr>
            <a:spLocks noGrp="1"/>
          </p:cNvSpPr>
          <p:nvPr>
            <p:ph idx="1"/>
          </p:nvPr>
        </p:nvSpPr>
        <p:spPr>
          <a:xfrm>
            <a:off x="344487" y="1492370"/>
            <a:ext cx="8455025" cy="4546600"/>
          </a:xfrm>
        </p:spPr>
        <p:txBody>
          <a:bodyPr/>
          <a:lstStyle/>
          <a:p>
            <a:pPr eaLnBrk="1" hangingPunct="1"/>
            <a:r>
              <a:rPr lang="en-US" altLang="en-US" dirty="0"/>
              <a:t>643 men with CRPC, asymptomatic or minimally symptomatic bone metastasis received </a:t>
            </a:r>
            <a:r>
              <a:rPr lang="en-US" altLang="en-US" dirty="0" err="1"/>
              <a:t>zoledronic</a:t>
            </a:r>
            <a:r>
              <a:rPr lang="en-US" altLang="en-US" dirty="0"/>
              <a:t> acid </a:t>
            </a:r>
            <a:br>
              <a:rPr lang="en-US" altLang="en-US" dirty="0"/>
            </a:br>
            <a:r>
              <a:rPr lang="en-US" altLang="en-US" dirty="0"/>
              <a:t>4 mg (reduced from 8 mg due to increased creatinine) </a:t>
            </a:r>
            <a:br>
              <a:rPr lang="en-US" altLang="en-US" dirty="0"/>
            </a:br>
            <a:r>
              <a:rPr lang="en-US" altLang="en-US" dirty="0"/>
              <a:t>IV every 3 </a:t>
            </a:r>
            <a:r>
              <a:rPr lang="en-US" altLang="en-US" dirty="0" err="1"/>
              <a:t>wks</a:t>
            </a:r>
            <a:r>
              <a:rPr lang="en-US" altLang="en-US" dirty="0"/>
              <a:t> vs placebo for 15 </a:t>
            </a:r>
            <a:r>
              <a:rPr lang="en-US" altLang="en-US" dirty="0" err="1"/>
              <a:t>mos</a:t>
            </a:r>
            <a:endParaRPr lang="en-US" altLang="en-US" dirty="0"/>
          </a:p>
          <a:p>
            <a:pPr eaLnBrk="1" hangingPunct="1"/>
            <a:r>
              <a:rPr lang="en-US" altLang="en-US" dirty="0"/>
              <a:t>At 15 </a:t>
            </a:r>
            <a:r>
              <a:rPr lang="en-US" altLang="en-US" dirty="0" err="1"/>
              <a:t>mos</a:t>
            </a:r>
            <a:r>
              <a:rPr lang="en-US" altLang="en-US" dirty="0"/>
              <a:t>, 33.2% men in </a:t>
            </a:r>
            <a:r>
              <a:rPr lang="en-US" altLang="en-US" dirty="0" err="1"/>
              <a:t>zoledronic</a:t>
            </a:r>
            <a:r>
              <a:rPr lang="en-US" altLang="en-US" dirty="0"/>
              <a:t> acid arm 4 mg had SREs compared with 44.2% in the placebo arm (</a:t>
            </a:r>
            <a:r>
              <a:rPr lang="en-US" altLang="en-US" i="1" dirty="0"/>
              <a:t>P </a:t>
            </a:r>
            <a:r>
              <a:rPr lang="en-US" altLang="en-US" dirty="0"/>
              <a:t>= .021)</a:t>
            </a:r>
          </a:p>
          <a:p>
            <a:pPr eaLnBrk="1" hangingPunct="1"/>
            <a:r>
              <a:rPr lang="en-US" altLang="en-US" dirty="0"/>
              <a:t>No significant difference between 8/4 mg arm and placebo</a:t>
            </a:r>
          </a:p>
          <a:p>
            <a:pPr eaLnBrk="1" hangingPunct="1"/>
            <a:r>
              <a:rPr lang="en-US" altLang="en-US" dirty="0" err="1"/>
              <a:t>Zoledronic</a:t>
            </a:r>
            <a:r>
              <a:rPr lang="en-US" altLang="en-US" dirty="0"/>
              <a:t> acid increased median time to first SRE  vs placebo (423 vs 321 days; </a:t>
            </a:r>
            <a:r>
              <a:rPr lang="en-US" altLang="en-US" i="1" dirty="0"/>
              <a:t>P</a:t>
            </a:r>
            <a:r>
              <a:rPr lang="en-US" altLang="en-US" dirty="0"/>
              <a:t> = .047)</a:t>
            </a:r>
          </a:p>
        </p:txBody>
      </p:sp>
      <p:sp>
        <p:nvSpPr>
          <p:cNvPr id="9220" name="Rectangle 3"/>
          <p:cNvSpPr>
            <a:spLocks noChangeArrowheads="1"/>
          </p:cNvSpPr>
          <p:nvPr/>
        </p:nvSpPr>
        <p:spPr bwMode="auto">
          <a:xfrm>
            <a:off x="284163" y="6130925"/>
            <a:ext cx="5154612" cy="522288"/>
          </a:xfrm>
          <a:prstGeom prst="rect">
            <a:avLst/>
          </a:prstGeom>
          <a:noFill/>
          <a:ln w="9525">
            <a:noFill/>
            <a:miter lim="800000"/>
            <a:headEnd/>
            <a:tailEnd/>
          </a:ln>
        </p:spPr>
        <p:txBody>
          <a:bodyPr>
            <a:spAutoFit/>
          </a:bodyPr>
          <a:lstStyle/>
          <a:p>
            <a:pPr>
              <a:defRPr/>
            </a:pPr>
            <a:r>
              <a:rPr lang="en-US" sz="1400" dirty="0">
                <a:solidFill>
                  <a:schemeClr val="bg2"/>
                </a:solidFill>
                <a:latin typeface="+mj-lt"/>
              </a:rPr>
              <a:t>Saad F, et al. J Natl Cancer Inst. 2002;94:1458-1468.</a:t>
            </a:r>
          </a:p>
          <a:p>
            <a:pPr>
              <a:defRPr/>
            </a:pPr>
            <a:r>
              <a:rPr lang="en-US" sz="1400" dirty="0">
                <a:solidFill>
                  <a:schemeClr val="bg2"/>
                </a:solidFill>
                <a:latin typeface="+mj-lt"/>
              </a:rPr>
              <a:t>Saad F, et al. J Natl Cancer Inst. 2004;96:879-882.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1379538" y="5726113"/>
            <a:ext cx="7291387" cy="395287"/>
          </a:xfrm>
          <a:prstGeom prst="rect">
            <a:avLst/>
          </a:prstGeom>
          <a:noFill/>
          <a:ln w="12700">
            <a:noFill/>
            <a:miter lim="800000"/>
            <a:headEnd/>
            <a:tailEnd/>
          </a:ln>
        </p:spPr>
        <p:txBody>
          <a:bodyPr lIns="90488" tIns="44450" rIns="90488" bIns="44450" anchor="b"/>
          <a:lstStyle/>
          <a:p>
            <a:pPr algn="ctr" defTabSz="979488">
              <a:buFont typeface="Arial" charset="0"/>
              <a:buNone/>
              <a:defRPr/>
            </a:pPr>
            <a:r>
              <a:rPr lang="en-US" b="1" dirty="0">
                <a:latin typeface="+mj-lt"/>
              </a:rPr>
              <a:t>Mos</a:t>
            </a:r>
          </a:p>
        </p:txBody>
      </p:sp>
      <p:cxnSp>
        <p:nvCxnSpPr>
          <p:cNvPr id="19459" name="Straight Connector 10"/>
          <p:cNvCxnSpPr>
            <a:cxnSpLocks noChangeShapeType="1"/>
          </p:cNvCxnSpPr>
          <p:nvPr/>
        </p:nvCxnSpPr>
        <p:spPr bwMode="auto">
          <a:xfrm>
            <a:off x="1430338" y="5373688"/>
            <a:ext cx="71929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9460" name="Straight Connector 12"/>
          <p:cNvCxnSpPr>
            <a:cxnSpLocks noChangeShapeType="1"/>
          </p:cNvCxnSpPr>
          <p:nvPr/>
        </p:nvCxnSpPr>
        <p:spPr bwMode="auto">
          <a:xfrm rot="5400000">
            <a:off x="81756" y="4042569"/>
            <a:ext cx="2727325"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9461" name="Straight Connector 14"/>
          <p:cNvCxnSpPr>
            <a:cxnSpLocks noChangeShapeType="1"/>
          </p:cNvCxnSpPr>
          <p:nvPr/>
        </p:nvCxnSpPr>
        <p:spPr bwMode="auto">
          <a:xfrm rot="5400000">
            <a:off x="1412875" y="541813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9462" name="Straight Connector 15"/>
          <p:cNvCxnSpPr>
            <a:cxnSpLocks noChangeShapeType="1"/>
          </p:cNvCxnSpPr>
          <p:nvPr/>
        </p:nvCxnSpPr>
        <p:spPr bwMode="auto">
          <a:xfrm rot="5400000">
            <a:off x="2436019" y="5417344"/>
            <a:ext cx="63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9463" name="Straight Connector 16"/>
          <p:cNvCxnSpPr>
            <a:cxnSpLocks noChangeShapeType="1"/>
          </p:cNvCxnSpPr>
          <p:nvPr/>
        </p:nvCxnSpPr>
        <p:spPr bwMode="auto">
          <a:xfrm rot="5400000">
            <a:off x="3456782" y="5417344"/>
            <a:ext cx="6350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9464" name="Straight Connector 17"/>
          <p:cNvCxnSpPr>
            <a:cxnSpLocks noChangeShapeType="1"/>
          </p:cNvCxnSpPr>
          <p:nvPr/>
        </p:nvCxnSpPr>
        <p:spPr bwMode="auto">
          <a:xfrm rot="5400000">
            <a:off x="4483894" y="5417344"/>
            <a:ext cx="63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9465" name="Straight Connector 18"/>
          <p:cNvCxnSpPr>
            <a:cxnSpLocks noChangeShapeType="1"/>
          </p:cNvCxnSpPr>
          <p:nvPr/>
        </p:nvCxnSpPr>
        <p:spPr bwMode="auto">
          <a:xfrm rot="5400000">
            <a:off x="5503069" y="5417344"/>
            <a:ext cx="63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9466" name="Straight Connector 19"/>
          <p:cNvCxnSpPr>
            <a:cxnSpLocks noChangeShapeType="1"/>
          </p:cNvCxnSpPr>
          <p:nvPr/>
        </p:nvCxnSpPr>
        <p:spPr bwMode="auto">
          <a:xfrm rot="5400000">
            <a:off x="6542882" y="5417344"/>
            <a:ext cx="6350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9467" name="Straight Connector 20"/>
          <p:cNvCxnSpPr>
            <a:cxnSpLocks noChangeShapeType="1"/>
          </p:cNvCxnSpPr>
          <p:nvPr/>
        </p:nvCxnSpPr>
        <p:spPr bwMode="auto">
          <a:xfrm rot="5400000">
            <a:off x="7563644" y="5417344"/>
            <a:ext cx="63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9468" name="Straight Connector 21"/>
          <p:cNvCxnSpPr>
            <a:cxnSpLocks noChangeShapeType="1"/>
          </p:cNvCxnSpPr>
          <p:nvPr/>
        </p:nvCxnSpPr>
        <p:spPr bwMode="auto">
          <a:xfrm rot="5400000">
            <a:off x="8568532" y="5417344"/>
            <a:ext cx="6350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2304" name="TextBox 23"/>
          <p:cNvSpPr txBox="1">
            <a:spLocks noChangeArrowheads="1"/>
          </p:cNvSpPr>
          <p:nvPr/>
        </p:nvSpPr>
        <p:spPr bwMode="auto">
          <a:xfrm>
            <a:off x="1812925" y="5405438"/>
            <a:ext cx="312738" cy="369887"/>
          </a:xfrm>
          <a:prstGeom prst="rect">
            <a:avLst/>
          </a:prstGeom>
          <a:noFill/>
          <a:ln w="9525">
            <a:noFill/>
            <a:miter lim="800000"/>
            <a:headEnd/>
            <a:tailEnd/>
          </a:ln>
        </p:spPr>
        <p:txBody>
          <a:bodyPr wrap="none">
            <a:spAutoFit/>
          </a:bodyPr>
          <a:lstStyle/>
          <a:p>
            <a:pPr>
              <a:buFont typeface="Arial" charset="0"/>
              <a:buNone/>
              <a:defRPr/>
            </a:pPr>
            <a:r>
              <a:rPr lang="en-US" dirty="0">
                <a:latin typeface="+mj-lt"/>
              </a:rPr>
              <a:t>0</a:t>
            </a:r>
          </a:p>
        </p:txBody>
      </p:sp>
      <p:sp>
        <p:nvSpPr>
          <p:cNvPr id="12305" name="TextBox 24"/>
          <p:cNvSpPr txBox="1">
            <a:spLocks noChangeArrowheads="1"/>
          </p:cNvSpPr>
          <p:nvPr/>
        </p:nvSpPr>
        <p:spPr bwMode="auto">
          <a:xfrm>
            <a:off x="2838450" y="5405438"/>
            <a:ext cx="312738" cy="369887"/>
          </a:xfrm>
          <a:prstGeom prst="rect">
            <a:avLst/>
          </a:prstGeom>
          <a:noFill/>
          <a:ln w="9525">
            <a:noFill/>
            <a:miter lim="800000"/>
            <a:headEnd/>
            <a:tailEnd/>
          </a:ln>
        </p:spPr>
        <p:txBody>
          <a:bodyPr wrap="none">
            <a:spAutoFit/>
          </a:bodyPr>
          <a:lstStyle/>
          <a:p>
            <a:pPr>
              <a:buFont typeface="Arial" charset="0"/>
              <a:buNone/>
              <a:defRPr/>
            </a:pPr>
            <a:r>
              <a:rPr lang="en-US" dirty="0">
                <a:latin typeface="+mj-lt"/>
              </a:rPr>
              <a:t>1</a:t>
            </a:r>
          </a:p>
        </p:txBody>
      </p:sp>
      <p:sp>
        <p:nvSpPr>
          <p:cNvPr id="12306" name="TextBox 25"/>
          <p:cNvSpPr txBox="1">
            <a:spLocks noChangeArrowheads="1"/>
          </p:cNvSpPr>
          <p:nvPr/>
        </p:nvSpPr>
        <p:spPr bwMode="auto">
          <a:xfrm>
            <a:off x="3851275" y="5405438"/>
            <a:ext cx="312738" cy="369887"/>
          </a:xfrm>
          <a:prstGeom prst="rect">
            <a:avLst/>
          </a:prstGeom>
          <a:noFill/>
          <a:ln w="9525">
            <a:noFill/>
            <a:miter lim="800000"/>
            <a:headEnd/>
            <a:tailEnd/>
          </a:ln>
        </p:spPr>
        <p:txBody>
          <a:bodyPr wrap="none">
            <a:spAutoFit/>
          </a:bodyPr>
          <a:lstStyle/>
          <a:p>
            <a:pPr>
              <a:buFont typeface="Arial" charset="0"/>
              <a:buNone/>
              <a:defRPr/>
            </a:pPr>
            <a:r>
              <a:rPr lang="en-US" dirty="0">
                <a:latin typeface="+mj-lt"/>
              </a:rPr>
              <a:t>3</a:t>
            </a:r>
          </a:p>
        </p:txBody>
      </p:sp>
      <p:sp>
        <p:nvSpPr>
          <p:cNvPr id="12307" name="TextBox 26"/>
          <p:cNvSpPr txBox="1">
            <a:spLocks noChangeArrowheads="1"/>
          </p:cNvSpPr>
          <p:nvPr/>
        </p:nvSpPr>
        <p:spPr bwMode="auto">
          <a:xfrm>
            <a:off x="4887913" y="5405438"/>
            <a:ext cx="312737" cy="369887"/>
          </a:xfrm>
          <a:prstGeom prst="rect">
            <a:avLst/>
          </a:prstGeom>
          <a:noFill/>
          <a:ln w="9525">
            <a:noFill/>
            <a:miter lim="800000"/>
            <a:headEnd/>
            <a:tailEnd/>
          </a:ln>
        </p:spPr>
        <p:txBody>
          <a:bodyPr wrap="none">
            <a:spAutoFit/>
          </a:bodyPr>
          <a:lstStyle/>
          <a:p>
            <a:pPr>
              <a:buFont typeface="Arial" charset="0"/>
              <a:buNone/>
              <a:defRPr/>
            </a:pPr>
            <a:r>
              <a:rPr lang="en-US" dirty="0">
                <a:latin typeface="+mj-lt"/>
              </a:rPr>
              <a:t>6</a:t>
            </a:r>
          </a:p>
        </p:txBody>
      </p:sp>
      <p:sp>
        <p:nvSpPr>
          <p:cNvPr id="12308" name="TextBox 27"/>
          <p:cNvSpPr txBox="1">
            <a:spLocks noChangeArrowheads="1"/>
          </p:cNvSpPr>
          <p:nvPr/>
        </p:nvSpPr>
        <p:spPr bwMode="auto">
          <a:xfrm>
            <a:off x="5907088" y="5405438"/>
            <a:ext cx="312737" cy="369887"/>
          </a:xfrm>
          <a:prstGeom prst="rect">
            <a:avLst/>
          </a:prstGeom>
          <a:noFill/>
          <a:ln w="9525">
            <a:noFill/>
            <a:miter lim="800000"/>
            <a:headEnd/>
            <a:tailEnd/>
          </a:ln>
        </p:spPr>
        <p:txBody>
          <a:bodyPr wrap="none">
            <a:spAutoFit/>
          </a:bodyPr>
          <a:lstStyle/>
          <a:p>
            <a:pPr>
              <a:buFont typeface="Arial" charset="0"/>
              <a:buNone/>
              <a:defRPr/>
            </a:pPr>
            <a:r>
              <a:rPr lang="en-US" dirty="0">
                <a:latin typeface="+mj-lt"/>
              </a:rPr>
              <a:t>9</a:t>
            </a:r>
          </a:p>
        </p:txBody>
      </p:sp>
      <p:sp>
        <p:nvSpPr>
          <p:cNvPr id="12309" name="TextBox 28"/>
          <p:cNvSpPr txBox="1">
            <a:spLocks noChangeArrowheads="1"/>
          </p:cNvSpPr>
          <p:nvPr/>
        </p:nvSpPr>
        <p:spPr bwMode="auto">
          <a:xfrm>
            <a:off x="6850063" y="5405438"/>
            <a:ext cx="439737" cy="369887"/>
          </a:xfrm>
          <a:prstGeom prst="rect">
            <a:avLst/>
          </a:prstGeom>
          <a:noFill/>
          <a:ln w="9525">
            <a:noFill/>
            <a:miter lim="800000"/>
            <a:headEnd/>
            <a:tailEnd/>
          </a:ln>
        </p:spPr>
        <p:txBody>
          <a:bodyPr wrap="none">
            <a:spAutoFit/>
          </a:bodyPr>
          <a:lstStyle/>
          <a:p>
            <a:pPr>
              <a:buFont typeface="Arial" charset="0"/>
              <a:buNone/>
              <a:defRPr/>
            </a:pPr>
            <a:r>
              <a:rPr lang="en-US" dirty="0">
                <a:latin typeface="+mj-lt"/>
              </a:rPr>
              <a:t>12</a:t>
            </a:r>
          </a:p>
        </p:txBody>
      </p:sp>
      <p:sp>
        <p:nvSpPr>
          <p:cNvPr id="12310" name="TextBox 29"/>
          <p:cNvSpPr txBox="1">
            <a:spLocks noChangeArrowheads="1"/>
          </p:cNvSpPr>
          <p:nvPr/>
        </p:nvSpPr>
        <p:spPr bwMode="auto">
          <a:xfrm>
            <a:off x="7893050" y="5405438"/>
            <a:ext cx="439738" cy="369887"/>
          </a:xfrm>
          <a:prstGeom prst="rect">
            <a:avLst/>
          </a:prstGeom>
          <a:noFill/>
          <a:ln w="9525">
            <a:noFill/>
            <a:miter lim="800000"/>
            <a:headEnd/>
            <a:tailEnd/>
          </a:ln>
        </p:spPr>
        <p:txBody>
          <a:bodyPr wrap="none">
            <a:spAutoFit/>
          </a:bodyPr>
          <a:lstStyle/>
          <a:p>
            <a:pPr>
              <a:buFont typeface="Arial" charset="0"/>
              <a:buNone/>
              <a:defRPr/>
            </a:pPr>
            <a:r>
              <a:rPr lang="en-US" dirty="0">
                <a:latin typeface="+mj-lt"/>
              </a:rPr>
              <a:t>15</a:t>
            </a:r>
          </a:p>
        </p:txBody>
      </p:sp>
      <p:cxnSp>
        <p:nvCxnSpPr>
          <p:cNvPr id="19476" name="Straight Connector 30"/>
          <p:cNvCxnSpPr>
            <a:cxnSpLocks noChangeShapeType="1"/>
          </p:cNvCxnSpPr>
          <p:nvPr/>
        </p:nvCxnSpPr>
        <p:spPr bwMode="auto">
          <a:xfrm rot="10800000">
            <a:off x="1374775" y="5372100"/>
            <a:ext cx="63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9477" name="Straight Connector 32"/>
          <p:cNvCxnSpPr>
            <a:cxnSpLocks noChangeShapeType="1"/>
          </p:cNvCxnSpPr>
          <p:nvPr/>
        </p:nvCxnSpPr>
        <p:spPr bwMode="auto">
          <a:xfrm rot="10800000">
            <a:off x="1374775" y="4838700"/>
            <a:ext cx="63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9478" name="Straight Connector 33"/>
          <p:cNvCxnSpPr>
            <a:cxnSpLocks noChangeShapeType="1"/>
          </p:cNvCxnSpPr>
          <p:nvPr/>
        </p:nvCxnSpPr>
        <p:spPr bwMode="auto">
          <a:xfrm rot="10800000">
            <a:off x="1374775" y="4303713"/>
            <a:ext cx="6350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9479" name="Straight Connector 34"/>
          <p:cNvCxnSpPr>
            <a:cxnSpLocks noChangeShapeType="1"/>
          </p:cNvCxnSpPr>
          <p:nvPr/>
        </p:nvCxnSpPr>
        <p:spPr bwMode="auto">
          <a:xfrm rot="10800000">
            <a:off x="1374775" y="3770313"/>
            <a:ext cx="6350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9480" name="Straight Connector 35"/>
          <p:cNvCxnSpPr>
            <a:cxnSpLocks noChangeShapeType="1"/>
          </p:cNvCxnSpPr>
          <p:nvPr/>
        </p:nvCxnSpPr>
        <p:spPr bwMode="auto">
          <a:xfrm rot="10800000">
            <a:off x="1374775" y="3235325"/>
            <a:ext cx="63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9481" name="Straight Connector 36"/>
          <p:cNvCxnSpPr>
            <a:cxnSpLocks noChangeShapeType="1"/>
          </p:cNvCxnSpPr>
          <p:nvPr/>
        </p:nvCxnSpPr>
        <p:spPr bwMode="auto">
          <a:xfrm rot="10800000">
            <a:off x="1374775" y="2693988"/>
            <a:ext cx="6350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2317" name="TextBox 37"/>
          <p:cNvSpPr txBox="1">
            <a:spLocks noChangeArrowheads="1"/>
          </p:cNvSpPr>
          <p:nvPr/>
        </p:nvSpPr>
        <p:spPr bwMode="auto">
          <a:xfrm>
            <a:off x="879475" y="5197475"/>
            <a:ext cx="517525" cy="368300"/>
          </a:xfrm>
          <a:prstGeom prst="rect">
            <a:avLst/>
          </a:prstGeom>
          <a:noFill/>
          <a:ln w="9525">
            <a:noFill/>
            <a:miter lim="800000"/>
            <a:headEnd/>
            <a:tailEnd/>
          </a:ln>
        </p:spPr>
        <p:txBody>
          <a:bodyPr wrap="none">
            <a:spAutoFit/>
          </a:bodyPr>
          <a:lstStyle/>
          <a:p>
            <a:pPr algn="r">
              <a:buFont typeface="Arial" charset="0"/>
              <a:buNone/>
              <a:defRPr/>
            </a:pPr>
            <a:r>
              <a:rPr lang="en-US" dirty="0">
                <a:latin typeface="+mj-lt"/>
              </a:rPr>
              <a:t>-80</a:t>
            </a:r>
          </a:p>
        </p:txBody>
      </p:sp>
      <p:sp>
        <p:nvSpPr>
          <p:cNvPr id="12318" name="TextBox 38"/>
          <p:cNvSpPr txBox="1">
            <a:spLocks noChangeArrowheads="1"/>
          </p:cNvSpPr>
          <p:nvPr/>
        </p:nvSpPr>
        <p:spPr bwMode="auto">
          <a:xfrm>
            <a:off x="879475" y="4676775"/>
            <a:ext cx="517525" cy="368300"/>
          </a:xfrm>
          <a:prstGeom prst="rect">
            <a:avLst/>
          </a:prstGeom>
          <a:noFill/>
          <a:ln w="9525">
            <a:noFill/>
            <a:miter lim="800000"/>
            <a:headEnd/>
            <a:tailEnd/>
          </a:ln>
        </p:spPr>
        <p:txBody>
          <a:bodyPr wrap="none">
            <a:spAutoFit/>
          </a:bodyPr>
          <a:lstStyle/>
          <a:p>
            <a:pPr algn="r">
              <a:buFont typeface="Arial" charset="0"/>
              <a:buNone/>
              <a:defRPr/>
            </a:pPr>
            <a:r>
              <a:rPr lang="en-US" dirty="0">
                <a:latin typeface="+mj-lt"/>
              </a:rPr>
              <a:t>-60</a:t>
            </a:r>
          </a:p>
        </p:txBody>
      </p:sp>
      <p:sp>
        <p:nvSpPr>
          <p:cNvPr id="12319" name="TextBox 39"/>
          <p:cNvSpPr txBox="1">
            <a:spLocks noChangeArrowheads="1"/>
          </p:cNvSpPr>
          <p:nvPr/>
        </p:nvSpPr>
        <p:spPr bwMode="auto">
          <a:xfrm>
            <a:off x="879475" y="4135438"/>
            <a:ext cx="517525" cy="368300"/>
          </a:xfrm>
          <a:prstGeom prst="rect">
            <a:avLst/>
          </a:prstGeom>
          <a:noFill/>
          <a:ln w="9525">
            <a:noFill/>
            <a:miter lim="800000"/>
            <a:headEnd/>
            <a:tailEnd/>
          </a:ln>
        </p:spPr>
        <p:txBody>
          <a:bodyPr wrap="none">
            <a:spAutoFit/>
          </a:bodyPr>
          <a:lstStyle/>
          <a:p>
            <a:pPr algn="r">
              <a:buFont typeface="Arial" charset="0"/>
              <a:buNone/>
              <a:defRPr/>
            </a:pPr>
            <a:r>
              <a:rPr lang="en-US" dirty="0">
                <a:latin typeface="+mj-lt"/>
              </a:rPr>
              <a:t>-40</a:t>
            </a:r>
          </a:p>
        </p:txBody>
      </p:sp>
      <p:sp>
        <p:nvSpPr>
          <p:cNvPr id="12320" name="TextBox 40"/>
          <p:cNvSpPr txBox="1">
            <a:spLocks noChangeArrowheads="1"/>
          </p:cNvSpPr>
          <p:nvPr/>
        </p:nvSpPr>
        <p:spPr bwMode="auto">
          <a:xfrm>
            <a:off x="879475" y="3590925"/>
            <a:ext cx="517525" cy="368300"/>
          </a:xfrm>
          <a:prstGeom prst="rect">
            <a:avLst/>
          </a:prstGeom>
          <a:noFill/>
          <a:ln w="9525">
            <a:noFill/>
            <a:miter lim="800000"/>
            <a:headEnd/>
            <a:tailEnd/>
          </a:ln>
        </p:spPr>
        <p:txBody>
          <a:bodyPr wrap="none">
            <a:spAutoFit/>
          </a:bodyPr>
          <a:lstStyle/>
          <a:p>
            <a:pPr algn="r">
              <a:buFont typeface="Arial" charset="0"/>
              <a:buNone/>
              <a:defRPr/>
            </a:pPr>
            <a:r>
              <a:rPr lang="en-US" dirty="0">
                <a:latin typeface="+mj-lt"/>
              </a:rPr>
              <a:t>-20</a:t>
            </a:r>
          </a:p>
        </p:txBody>
      </p:sp>
      <p:sp>
        <p:nvSpPr>
          <p:cNvPr id="12321" name="TextBox 41"/>
          <p:cNvSpPr txBox="1">
            <a:spLocks noChangeArrowheads="1"/>
          </p:cNvSpPr>
          <p:nvPr/>
        </p:nvSpPr>
        <p:spPr bwMode="auto">
          <a:xfrm>
            <a:off x="1084263" y="3052763"/>
            <a:ext cx="312737" cy="368300"/>
          </a:xfrm>
          <a:prstGeom prst="rect">
            <a:avLst/>
          </a:prstGeom>
          <a:noFill/>
          <a:ln w="9525">
            <a:noFill/>
            <a:miter lim="800000"/>
            <a:headEnd/>
            <a:tailEnd/>
          </a:ln>
        </p:spPr>
        <p:txBody>
          <a:bodyPr wrap="none">
            <a:spAutoFit/>
          </a:bodyPr>
          <a:lstStyle/>
          <a:p>
            <a:pPr algn="r">
              <a:buFont typeface="Arial" charset="0"/>
              <a:buNone/>
              <a:defRPr/>
            </a:pPr>
            <a:r>
              <a:rPr lang="en-US" dirty="0">
                <a:latin typeface="+mj-lt"/>
              </a:rPr>
              <a:t>0</a:t>
            </a:r>
          </a:p>
        </p:txBody>
      </p:sp>
      <p:sp>
        <p:nvSpPr>
          <p:cNvPr id="12322" name="TextBox 42"/>
          <p:cNvSpPr txBox="1">
            <a:spLocks noChangeArrowheads="1"/>
          </p:cNvSpPr>
          <p:nvPr/>
        </p:nvSpPr>
        <p:spPr bwMode="auto">
          <a:xfrm>
            <a:off x="955675" y="2506663"/>
            <a:ext cx="441325" cy="368300"/>
          </a:xfrm>
          <a:prstGeom prst="rect">
            <a:avLst/>
          </a:prstGeom>
          <a:noFill/>
          <a:ln w="9525">
            <a:noFill/>
            <a:miter lim="800000"/>
            <a:headEnd/>
            <a:tailEnd/>
          </a:ln>
        </p:spPr>
        <p:txBody>
          <a:bodyPr wrap="none">
            <a:spAutoFit/>
          </a:bodyPr>
          <a:lstStyle/>
          <a:p>
            <a:pPr algn="r">
              <a:buFont typeface="Arial" charset="0"/>
              <a:buNone/>
              <a:defRPr/>
            </a:pPr>
            <a:r>
              <a:rPr lang="en-US" dirty="0">
                <a:latin typeface="+mj-lt"/>
              </a:rPr>
              <a:t>20</a:t>
            </a:r>
          </a:p>
        </p:txBody>
      </p:sp>
      <p:sp>
        <p:nvSpPr>
          <p:cNvPr id="86" name="Isosceles Triangle 85"/>
          <p:cNvSpPr/>
          <p:nvPr/>
        </p:nvSpPr>
        <p:spPr bwMode="auto">
          <a:xfrm>
            <a:off x="2917825" y="2946400"/>
            <a:ext cx="138113" cy="153988"/>
          </a:xfrm>
          <a:prstGeom prst="triangle">
            <a:avLst/>
          </a:prstGeom>
          <a:solidFill>
            <a:schemeClr val="accent3"/>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j-lt"/>
            </a:endParaRPr>
          </a:p>
        </p:txBody>
      </p:sp>
      <p:sp>
        <p:nvSpPr>
          <p:cNvPr id="12324" name="Rectangle 44"/>
          <p:cNvSpPr>
            <a:spLocks noChangeArrowheads="1"/>
          </p:cNvSpPr>
          <p:nvPr/>
        </p:nvSpPr>
        <p:spPr bwMode="auto">
          <a:xfrm rot="18900000">
            <a:off x="1911350" y="3197225"/>
            <a:ext cx="84138" cy="84138"/>
          </a:xfrm>
          <a:prstGeom prst="rect">
            <a:avLst/>
          </a:prstGeom>
          <a:solidFill>
            <a:schemeClr val="accent2"/>
          </a:solidFill>
          <a:ln w="9525">
            <a:noFill/>
            <a:round/>
            <a:headEnd/>
            <a:tailEnd/>
          </a:ln>
        </p:spPr>
        <p:txBody>
          <a:bodyPr/>
          <a:lstStyle/>
          <a:p>
            <a:pPr>
              <a:defRPr/>
            </a:pPr>
            <a:endParaRPr lang="en-US" dirty="0">
              <a:latin typeface="+mj-lt"/>
            </a:endParaRPr>
          </a:p>
        </p:txBody>
      </p:sp>
      <p:sp>
        <p:nvSpPr>
          <p:cNvPr id="12325" name="Freeform 45"/>
          <p:cNvSpPr>
            <a:spLocks noChangeArrowheads="1"/>
          </p:cNvSpPr>
          <p:nvPr/>
        </p:nvSpPr>
        <p:spPr bwMode="auto">
          <a:xfrm>
            <a:off x="1946275" y="3221038"/>
            <a:ext cx="6162675" cy="1919287"/>
          </a:xfrm>
          <a:custGeom>
            <a:avLst/>
            <a:gdLst>
              <a:gd name="T0" fmla="*/ 0 w 6162950"/>
              <a:gd name="T1" fmla="*/ 0 h 1918654"/>
              <a:gd name="T2" fmla="*/ 1040655 w 6162950"/>
              <a:gd name="T3" fmla="*/ 1905679 h 1918654"/>
              <a:gd name="T4" fmla="*/ 2070740 w 6162950"/>
              <a:gd name="T5" fmla="*/ 1905679 h 1918654"/>
              <a:gd name="T6" fmla="*/ 3100823 w 6162950"/>
              <a:gd name="T7" fmla="*/ 1926912 h 1918654"/>
              <a:gd name="T8" fmla="*/ 4104502 w 6162950"/>
              <a:gd name="T9" fmla="*/ 1815439 h 1918654"/>
              <a:gd name="T10" fmla="*/ 5155724 w 6162950"/>
              <a:gd name="T11" fmla="*/ 1788898 h 1918654"/>
              <a:gd name="T12" fmla="*/ 6159367 w 6162950"/>
              <a:gd name="T13" fmla="*/ 1788898 h 1918654"/>
              <a:gd name="T14" fmla="*/ 0 60000 65536"/>
              <a:gd name="T15" fmla="*/ 0 60000 65536"/>
              <a:gd name="T16" fmla="*/ 0 60000 65536"/>
              <a:gd name="T17" fmla="*/ 0 60000 65536"/>
              <a:gd name="T18" fmla="*/ 0 60000 65536"/>
              <a:gd name="T19" fmla="*/ 0 60000 65536"/>
              <a:gd name="T20" fmla="*/ 0 60000 65536"/>
              <a:gd name="T21" fmla="*/ 0 w 6162950"/>
              <a:gd name="T22" fmla="*/ 0 h 1918654"/>
              <a:gd name="T23" fmla="*/ 6162950 w 6162950"/>
              <a:gd name="T24" fmla="*/ 1918654 h 19186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62950" h="1918654">
                <a:moveTo>
                  <a:pt x="0" y="0"/>
                </a:moveTo>
                <a:lnTo>
                  <a:pt x="1041253" y="1897512"/>
                </a:lnTo>
                <a:lnTo>
                  <a:pt x="2071935" y="1897512"/>
                </a:lnTo>
                <a:lnTo>
                  <a:pt x="3102617" y="1918654"/>
                </a:lnTo>
                <a:lnTo>
                  <a:pt x="4106872" y="1807658"/>
                </a:lnTo>
                <a:lnTo>
                  <a:pt x="5158696" y="1781230"/>
                </a:lnTo>
                <a:lnTo>
                  <a:pt x="6162950" y="1781230"/>
                </a:lnTo>
              </a:path>
            </a:pathLst>
          </a:custGeom>
          <a:noFill/>
          <a:ln w="28575">
            <a:solidFill>
              <a:schemeClr val="accent2"/>
            </a:solidFill>
            <a:round/>
            <a:headEnd/>
            <a:tailEnd/>
          </a:ln>
        </p:spPr>
        <p:txBody>
          <a:bodyPr anchor="ctr"/>
          <a:lstStyle/>
          <a:p>
            <a:pPr>
              <a:defRPr/>
            </a:pPr>
            <a:endParaRPr lang="en-US" dirty="0">
              <a:latin typeface="+mj-lt"/>
            </a:endParaRPr>
          </a:p>
        </p:txBody>
      </p:sp>
      <p:sp>
        <p:nvSpPr>
          <p:cNvPr id="12326" name="Rectangle 46"/>
          <p:cNvSpPr>
            <a:spLocks noChangeArrowheads="1"/>
          </p:cNvSpPr>
          <p:nvPr/>
        </p:nvSpPr>
        <p:spPr bwMode="auto">
          <a:xfrm rot="18900000">
            <a:off x="2946400" y="5083175"/>
            <a:ext cx="84138" cy="84138"/>
          </a:xfrm>
          <a:prstGeom prst="rect">
            <a:avLst/>
          </a:prstGeom>
          <a:solidFill>
            <a:schemeClr val="accent2"/>
          </a:solidFill>
          <a:ln w="9525">
            <a:noFill/>
            <a:round/>
            <a:headEnd/>
            <a:tailEnd/>
          </a:ln>
        </p:spPr>
        <p:txBody>
          <a:bodyPr/>
          <a:lstStyle/>
          <a:p>
            <a:pPr>
              <a:defRPr/>
            </a:pPr>
            <a:endParaRPr lang="en-US" dirty="0">
              <a:latin typeface="+mj-lt"/>
            </a:endParaRPr>
          </a:p>
        </p:txBody>
      </p:sp>
      <p:sp>
        <p:nvSpPr>
          <p:cNvPr id="12327" name="Rectangle 47"/>
          <p:cNvSpPr>
            <a:spLocks noChangeArrowheads="1"/>
          </p:cNvSpPr>
          <p:nvPr/>
        </p:nvSpPr>
        <p:spPr bwMode="auto">
          <a:xfrm rot="18900000">
            <a:off x="3962400" y="5083175"/>
            <a:ext cx="84138" cy="84138"/>
          </a:xfrm>
          <a:prstGeom prst="rect">
            <a:avLst/>
          </a:prstGeom>
          <a:solidFill>
            <a:schemeClr val="accent2"/>
          </a:solidFill>
          <a:ln w="9525">
            <a:noFill/>
            <a:round/>
            <a:headEnd/>
            <a:tailEnd/>
          </a:ln>
        </p:spPr>
        <p:txBody>
          <a:bodyPr/>
          <a:lstStyle/>
          <a:p>
            <a:pPr>
              <a:defRPr/>
            </a:pPr>
            <a:endParaRPr lang="en-US" dirty="0">
              <a:latin typeface="+mj-lt"/>
            </a:endParaRPr>
          </a:p>
        </p:txBody>
      </p:sp>
      <p:sp>
        <p:nvSpPr>
          <p:cNvPr id="12328" name="Rectangle 48"/>
          <p:cNvSpPr>
            <a:spLocks noChangeArrowheads="1"/>
          </p:cNvSpPr>
          <p:nvPr/>
        </p:nvSpPr>
        <p:spPr bwMode="auto">
          <a:xfrm rot="18900000">
            <a:off x="4992688" y="5099050"/>
            <a:ext cx="84137" cy="84138"/>
          </a:xfrm>
          <a:prstGeom prst="rect">
            <a:avLst/>
          </a:prstGeom>
          <a:solidFill>
            <a:schemeClr val="accent2"/>
          </a:solidFill>
          <a:ln w="9525">
            <a:noFill/>
            <a:round/>
            <a:headEnd/>
            <a:tailEnd/>
          </a:ln>
        </p:spPr>
        <p:txBody>
          <a:bodyPr/>
          <a:lstStyle/>
          <a:p>
            <a:pPr>
              <a:defRPr/>
            </a:pPr>
            <a:endParaRPr lang="en-US" dirty="0">
              <a:latin typeface="+mj-lt"/>
            </a:endParaRPr>
          </a:p>
        </p:txBody>
      </p:sp>
      <p:sp>
        <p:nvSpPr>
          <p:cNvPr id="12329" name="Rectangle 49"/>
          <p:cNvSpPr>
            <a:spLocks noChangeArrowheads="1"/>
          </p:cNvSpPr>
          <p:nvPr/>
        </p:nvSpPr>
        <p:spPr bwMode="auto">
          <a:xfrm rot="18900000">
            <a:off x="6022975" y="4992688"/>
            <a:ext cx="84138" cy="84137"/>
          </a:xfrm>
          <a:prstGeom prst="rect">
            <a:avLst/>
          </a:prstGeom>
          <a:solidFill>
            <a:schemeClr val="accent2"/>
          </a:solidFill>
          <a:ln w="9525">
            <a:noFill/>
            <a:round/>
            <a:headEnd/>
            <a:tailEnd/>
          </a:ln>
        </p:spPr>
        <p:txBody>
          <a:bodyPr/>
          <a:lstStyle/>
          <a:p>
            <a:pPr>
              <a:defRPr/>
            </a:pPr>
            <a:endParaRPr lang="en-US" dirty="0">
              <a:latin typeface="+mj-lt"/>
            </a:endParaRPr>
          </a:p>
        </p:txBody>
      </p:sp>
      <p:sp>
        <p:nvSpPr>
          <p:cNvPr id="12330" name="Rectangle 50"/>
          <p:cNvSpPr>
            <a:spLocks noChangeArrowheads="1"/>
          </p:cNvSpPr>
          <p:nvPr/>
        </p:nvSpPr>
        <p:spPr bwMode="auto">
          <a:xfrm rot="18900000">
            <a:off x="7037388" y="4967288"/>
            <a:ext cx="84137" cy="84137"/>
          </a:xfrm>
          <a:prstGeom prst="rect">
            <a:avLst/>
          </a:prstGeom>
          <a:solidFill>
            <a:schemeClr val="accent2"/>
          </a:solidFill>
          <a:ln w="9525">
            <a:noFill/>
            <a:round/>
            <a:headEnd/>
            <a:tailEnd/>
          </a:ln>
        </p:spPr>
        <p:txBody>
          <a:bodyPr/>
          <a:lstStyle/>
          <a:p>
            <a:pPr>
              <a:defRPr/>
            </a:pPr>
            <a:endParaRPr lang="en-US" dirty="0">
              <a:latin typeface="+mj-lt"/>
            </a:endParaRPr>
          </a:p>
        </p:txBody>
      </p:sp>
      <p:sp>
        <p:nvSpPr>
          <p:cNvPr id="12331" name="Rectangle 51"/>
          <p:cNvSpPr>
            <a:spLocks noChangeArrowheads="1"/>
          </p:cNvSpPr>
          <p:nvPr/>
        </p:nvSpPr>
        <p:spPr bwMode="auto">
          <a:xfrm rot="18900000">
            <a:off x="8072438" y="4960938"/>
            <a:ext cx="84137" cy="84137"/>
          </a:xfrm>
          <a:prstGeom prst="rect">
            <a:avLst/>
          </a:prstGeom>
          <a:solidFill>
            <a:schemeClr val="accent2"/>
          </a:solidFill>
          <a:ln w="9525">
            <a:noFill/>
            <a:round/>
            <a:headEnd/>
            <a:tailEnd/>
          </a:ln>
        </p:spPr>
        <p:txBody>
          <a:bodyPr/>
          <a:lstStyle/>
          <a:p>
            <a:pPr>
              <a:defRPr/>
            </a:pPr>
            <a:endParaRPr lang="en-US" dirty="0">
              <a:latin typeface="+mj-lt"/>
            </a:endParaRPr>
          </a:p>
        </p:txBody>
      </p:sp>
      <p:sp>
        <p:nvSpPr>
          <p:cNvPr id="95" name="Freeform 94"/>
          <p:cNvSpPr/>
          <p:nvPr/>
        </p:nvSpPr>
        <p:spPr bwMode="auto">
          <a:xfrm>
            <a:off x="1966913" y="2819400"/>
            <a:ext cx="6157912" cy="407988"/>
          </a:xfrm>
          <a:custGeom>
            <a:avLst/>
            <a:gdLst>
              <a:gd name="connsiteX0" fmla="*/ 0 w 6157665"/>
              <a:gd name="connsiteY0" fmla="*/ 406988 h 406988"/>
              <a:gd name="connsiteX1" fmla="*/ 1014826 w 6157665"/>
              <a:gd name="connsiteY1" fmla="*/ 211422 h 406988"/>
              <a:gd name="connsiteX2" fmla="*/ 2040222 w 6157665"/>
              <a:gd name="connsiteY2" fmla="*/ 237850 h 406988"/>
              <a:gd name="connsiteX3" fmla="*/ 3065619 w 6157665"/>
              <a:gd name="connsiteY3" fmla="*/ 5286 h 406988"/>
              <a:gd name="connsiteX4" fmla="*/ 4106872 w 6157665"/>
              <a:gd name="connsiteY4" fmla="*/ 0 h 406988"/>
              <a:gd name="connsiteX5" fmla="*/ 5132268 w 6157665"/>
              <a:gd name="connsiteY5" fmla="*/ 126854 h 406988"/>
              <a:gd name="connsiteX6" fmla="*/ 6157665 w 6157665"/>
              <a:gd name="connsiteY6" fmla="*/ 311848 h 40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665" h="406988">
                <a:moveTo>
                  <a:pt x="0" y="406988"/>
                </a:moveTo>
                <a:lnTo>
                  <a:pt x="1014826" y="211422"/>
                </a:lnTo>
                <a:lnTo>
                  <a:pt x="2040222" y="237850"/>
                </a:lnTo>
                <a:lnTo>
                  <a:pt x="3065619" y="5286"/>
                </a:lnTo>
                <a:lnTo>
                  <a:pt x="4106872" y="0"/>
                </a:lnTo>
                <a:lnTo>
                  <a:pt x="5132268" y="126854"/>
                </a:lnTo>
                <a:lnTo>
                  <a:pt x="6157665" y="311848"/>
                </a:lnTo>
              </a:path>
            </a:pathLst>
          </a:custGeom>
          <a:noFill/>
          <a:ln w="28575" cap="flat" cmpd="sng" algn="ctr">
            <a:solidFill>
              <a:schemeClr val="accent3"/>
            </a:solidFill>
            <a:prstDash val="solid"/>
            <a:round/>
            <a:headEnd type="none" w="med" len="med"/>
            <a:tailEnd type="none" w="med" len="med"/>
          </a:ln>
          <a:effectLst/>
        </p:spPr>
        <p:txBody>
          <a:bodyPr anchor="ctr"/>
          <a:lstStyle/>
          <a:p>
            <a:pPr algn="ctr" fontAlgn="auto">
              <a:spcBef>
                <a:spcPts val="0"/>
              </a:spcBef>
              <a:spcAft>
                <a:spcPts val="0"/>
              </a:spcAft>
              <a:defRPr/>
            </a:pPr>
            <a:endParaRPr lang="en-US" dirty="0">
              <a:latin typeface="+mj-lt"/>
            </a:endParaRPr>
          </a:p>
        </p:txBody>
      </p:sp>
      <p:sp>
        <p:nvSpPr>
          <p:cNvPr id="96" name="Isosceles Triangle 95"/>
          <p:cNvSpPr/>
          <p:nvPr/>
        </p:nvSpPr>
        <p:spPr bwMode="auto">
          <a:xfrm>
            <a:off x="1908175" y="3146425"/>
            <a:ext cx="136525" cy="153988"/>
          </a:xfrm>
          <a:prstGeom prst="triangle">
            <a:avLst/>
          </a:prstGeom>
          <a:solidFill>
            <a:schemeClr val="accent3"/>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j-lt"/>
            </a:endParaRPr>
          </a:p>
        </p:txBody>
      </p:sp>
      <p:sp>
        <p:nvSpPr>
          <p:cNvPr id="97" name="Isosceles Triangle 96"/>
          <p:cNvSpPr/>
          <p:nvPr/>
        </p:nvSpPr>
        <p:spPr bwMode="auto">
          <a:xfrm>
            <a:off x="3943350" y="2987675"/>
            <a:ext cx="136525" cy="153988"/>
          </a:xfrm>
          <a:prstGeom prst="triangle">
            <a:avLst/>
          </a:prstGeom>
          <a:solidFill>
            <a:schemeClr val="accent3"/>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j-lt"/>
            </a:endParaRPr>
          </a:p>
        </p:txBody>
      </p:sp>
      <p:sp>
        <p:nvSpPr>
          <p:cNvPr id="98" name="Isosceles Triangle 97"/>
          <p:cNvSpPr/>
          <p:nvPr/>
        </p:nvSpPr>
        <p:spPr bwMode="auto">
          <a:xfrm>
            <a:off x="4973638" y="2735263"/>
            <a:ext cx="138112" cy="152400"/>
          </a:xfrm>
          <a:prstGeom prst="triangle">
            <a:avLst/>
          </a:prstGeom>
          <a:solidFill>
            <a:schemeClr val="accent3"/>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j-lt"/>
            </a:endParaRPr>
          </a:p>
        </p:txBody>
      </p:sp>
      <p:sp>
        <p:nvSpPr>
          <p:cNvPr id="99" name="Isosceles Triangle 98"/>
          <p:cNvSpPr/>
          <p:nvPr/>
        </p:nvSpPr>
        <p:spPr bwMode="auto">
          <a:xfrm>
            <a:off x="5999163" y="2719388"/>
            <a:ext cx="136525" cy="152400"/>
          </a:xfrm>
          <a:prstGeom prst="triangle">
            <a:avLst/>
          </a:prstGeom>
          <a:solidFill>
            <a:schemeClr val="accent3"/>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j-lt"/>
            </a:endParaRPr>
          </a:p>
        </p:txBody>
      </p:sp>
      <p:sp>
        <p:nvSpPr>
          <p:cNvPr id="100" name="Isosceles Triangle 99"/>
          <p:cNvSpPr/>
          <p:nvPr/>
        </p:nvSpPr>
        <p:spPr bwMode="auto">
          <a:xfrm>
            <a:off x="7019925" y="2851150"/>
            <a:ext cx="136525" cy="152400"/>
          </a:xfrm>
          <a:prstGeom prst="triangle">
            <a:avLst/>
          </a:prstGeom>
          <a:solidFill>
            <a:schemeClr val="accent3"/>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j-lt"/>
            </a:endParaRPr>
          </a:p>
        </p:txBody>
      </p:sp>
      <p:sp>
        <p:nvSpPr>
          <p:cNvPr id="101" name="Isosceles Triangle 100"/>
          <p:cNvSpPr/>
          <p:nvPr/>
        </p:nvSpPr>
        <p:spPr bwMode="auto">
          <a:xfrm>
            <a:off x="8043863" y="3035300"/>
            <a:ext cx="138112" cy="153988"/>
          </a:xfrm>
          <a:prstGeom prst="triangle">
            <a:avLst/>
          </a:prstGeom>
          <a:solidFill>
            <a:schemeClr val="accent3"/>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j-lt"/>
            </a:endParaRPr>
          </a:p>
        </p:txBody>
      </p:sp>
      <p:sp>
        <p:nvSpPr>
          <p:cNvPr id="12339" name="Rectangle 5"/>
          <p:cNvSpPr>
            <a:spLocks noChangeArrowheads="1"/>
          </p:cNvSpPr>
          <p:nvPr/>
        </p:nvSpPr>
        <p:spPr bwMode="auto">
          <a:xfrm rot="16200000">
            <a:off x="-862806" y="3882231"/>
            <a:ext cx="3105150" cy="395288"/>
          </a:xfrm>
          <a:prstGeom prst="rect">
            <a:avLst/>
          </a:prstGeom>
          <a:noFill/>
          <a:ln w="12700">
            <a:noFill/>
            <a:miter lim="800000"/>
            <a:headEnd/>
            <a:tailEnd/>
          </a:ln>
        </p:spPr>
        <p:txBody>
          <a:bodyPr lIns="90488" tIns="44450" rIns="90488" bIns="44450" anchor="b"/>
          <a:lstStyle/>
          <a:p>
            <a:pPr algn="ctr" defTabSz="979488">
              <a:buFont typeface="Arial" charset="0"/>
              <a:buNone/>
              <a:defRPr/>
            </a:pPr>
            <a:r>
              <a:rPr lang="en-US" b="1" dirty="0">
                <a:latin typeface="+mj-lt"/>
              </a:rPr>
              <a:t>Change From Baseline (%)</a:t>
            </a:r>
          </a:p>
        </p:txBody>
      </p:sp>
      <p:sp useBgFill="1">
        <p:nvSpPr>
          <p:cNvPr id="19505" name="Title 102"/>
          <p:cNvSpPr>
            <a:spLocks noGrp="1"/>
          </p:cNvSpPr>
          <p:nvPr>
            <p:ph type="title"/>
          </p:nvPr>
        </p:nvSpPr>
        <p:spPr>
          <a:xfrm>
            <a:off x="0" y="33337"/>
            <a:ext cx="9144000" cy="1103313"/>
          </a:xfrm>
        </p:spPr>
        <p:txBody>
          <a:bodyPr/>
          <a:lstStyle/>
          <a:p>
            <a:pPr algn="ctr" eaLnBrk="1" hangingPunct="1"/>
            <a:r>
              <a:rPr lang="en-US" altLang="en-US" sz="2800" dirty="0" err="1"/>
              <a:t>Zoledronic</a:t>
            </a:r>
            <a:r>
              <a:rPr lang="en-US" altLang="en-US" sz="2800" dirty="0"/>
              <a:t> Acid Inhibits </a:t>
            </a:r>
            <a:r>
              <a:rPr lang="en-US" altLang="en-US" sz="2800" dirty="0" err="1"/>
              <a:t>uNTx</a:t>
            </a:r>
            <a:r>
              <a:rPr lang="en-US" altLang="en-US" sz="2800" dirty="0"/>
              <a:t>, a Specific Marker of Osteoclast Activity</a:t>
            </a:r>
          </a:p>
        </p:txBody>
      </p:sp>
      <p:sp>
        <p:nvSpPr>
          <p:cNvPr id="11314" name="Text Box 3"/>
          <p:cNvSpPr txBox="1">
            <a:spLocks noChangeArrowheads="1"/>
          </p:cNvSpPr>
          <p:nvPr/>
        </p:nvSpPr>
        <p:spPr bwMode="auto">
          <a:xfrm>
            <a:off x="284163" y="6346825"/>
            <a:ext cx="5413375" cy="306388"/>
          </a:xfrm>
          <a:prstGeom prst="rect">
            <a:avLst/>
          </a:prstGeom>
          <a:noFill/>
          <a:ln w="22225">
            <a:noFill/>
            <a:miter lim="800000"/>
            <a:headEnd/>
            <a:tailEnd/>
          </a:ln>
        </p:spPr>
        <p:txBody>
          <a:bodyPr anchor="ctr">
            <a:spAutoFit/>
          </a:bodyPr>
          <a:lstStyle/>
          <a:p>
            <a:pPr>
              <a:buFont typeface="Arial" pitchFamily="34" charset="0"/>
              <a:buNone/>
              <a:defRPr/>
            </a:pPr>
            <a:r>
              <a:rPr lang="en-US" sz="1400" dirty="0">
                <a:solidFill>
                  <a:schemeClr val="bg2"/>
                </a:solidFill>
                <a:latin typeface="+mj-lt"/>
              </a:rPr>
              <a:t>Saad F, et al. J Natl Cancer Inst. 2002;94:1458-1468.</a:t>
            </a:r>
            <a:r>
              <a:rPr lang="en-US" sz="1400" dirty="0">
                <a:solidFill>
                  <a:schemeClr val="bg2"/>
                </a:solidFill>
                <a:latin typeface="+mj-lt"/>
                <a:hlinkClick r:id="rId3"/>
              </a:rPr>
              <a:t> </a:t>
            </a:r>
            <a:endParaRPr lang="en-US" sz="1400" dirty="0">
              <a:solidFill>
                <a:schemeClr val="bg2"/>
              </a:solidFill>
              <a:latin typeface="+mj-lt"/>
            </a:endParaRPr>
          </a:p>
        </p:txBody>
      </p:sp>
      <p:sp>
        <p:nvSpPr>
          <p:cNvPr id="53" name="Text Box 16"/>
          <p:cNvSpPr txBox="1">
            <a:spLocks noChangeArrowheads="1"/>
          </p:cNvSpPr>
          <p:nvPr/>
        </p:nvSpPr>
        <p:spPr bwMode="auto">
          <a:xfrm>
            <a:off x="2855913" y="2062163"/>
            <a:ext cx="1792287" cy="369887"/>
          </a:xfrm>
          <a:prstGeom prst="rect">
            <a:avLst/>
          </a:prstGeom>
          <a:noFill/>
          <a:ln w="9525">
            <a:noFill/>
            <a:miter lim="800000"/>
            <a:headEnd/>
            <a:tailEnd/>
          </a:ln>
        </p:spPr>
        <p:txBody>
          <a:bodyPr>
            <a:spAutoFit/>
          </a:bodyPr>
          <a:lstStyle/>
          <a:p>
            <a:pPr fontAlgn="auto">
              <a:spcBef>
                <a:spcPts val="0"/>
              </a:spcBef>
              <a:spcAft>
                <a:spcPts val="0"/>
              </a:spcAft>
              <a:buFont typeface="Arial" charset="0"/>
              <a:buNone/>
              <a:defRPr/>
            </a:pPr>
            <a:r>
              <a:rPr lang="en-US" dirty="0">
                <a:latin typeface="+mj-lt"/>
              </a:rPr>
              <a:t>Zoledronic acid</a:t>
            </a:r>
          </a:p>
        </p:txBody>
      </p:sp>
      <p:sp>
        <p:nvSpPr>
          <p:cNvPr id="54" name="Text Box 16"/>
          <p:cNvSpPr txBox="1">
            <a:spLocks noChangeArrowheads="1"/>
          </p:cNvSpPr>
          <p:nvPr/>
        </p:nvSpPr>
        <p:spPr bwMode="auto">
          <a:xfrm>
            <a:off x="5181600" y="2062163"/>
            <a:ext cx="1462088" cy="368300"/>
          </a:xfrm>
          <a:prstGeom prst="rect">
            <a:avLst/>
          </a:prstGeom>
          <a:noFill/>
          <a:ln w="9525">
            <a:noFill/>
            <a:miter lim="800000"/>
            <a:headEnd/>
            <a:tailEnd/>
          </a:ln>
        </p:spPr>
        <p:txBody>
          <a:bodyPr>
            <a:spAutoFit/>
          </a:bodyPr>
          <a:lstStyle/>
          <a:p>
            <a:pPr fontAlgn="auto">
              <a:spcBef>
                <a:spcPts val="0"/>
              </a:spcBef>
              <a:spcAft>
                <a:spcPts val="0"/>
              </a:spcAft>
              <a:buFont typeface="Arial" charset="0"/>
              <a:buNone/>
              <a:defRPr/>
            </a:pPr>
            <a:r>
              <a:rPr lang="en-US" dirty="0">
                <a:latin typeface="+mj-lt"/>
              </a:rPr>
              <a:t>Placebo</a:t>
            </a:r>
          </a:p>
        </p:txBody>
      </p:sp>
      <p:cxnSp>
        <p:nvCxnSpPr>
          <p:cNvPr id="19509" name="Straight Connector 56"/>
          <p:cNvCxnSpPr>
            <a:cxnSpLocks noChangeShapeType="1"/>
          </p:cNvCxnSpPr>
          <p:nvPr/>
        </p:nvCxnSpPr>
        <p:spPr bwMode="auto">
          <a:xfrm>
            <a:off x="2452688" y="2249488"/>
            <a:ext cx="396875"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11318" name="Straight Connector 57"/>
          <p:cNvCxnSpPr>
            <a:cxnSpLocks noChangeShapeType="1"/>
          </p:cNvCxnSpPr>
          <p:nvPr/>
        </p:nvCxnSpPr>
        <p:spPr bwMode="auto">
          <a:xfrm>
            <a:off x="4778375" y="2246313"/>
            <a:ext cx="396875" cy="0"/>
          </a:xfrm>
          <a:prstGeom prst="line">
            <a:avLst/>
          </a:prstGeom>
          <a:noFill/>
          <a:ln w="28575" algn="ctr">
            <a:solidFill>
              <a:schemeClr val="accent3"/>
            </a:solidFill>
            <a:round/>
            <a:headEnd/>
            <a:tailEnd/>
          </a:ln>
        </p:spPr>
      </p:cxnSp>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129518" y="66570"/>
            <a:ext cx="9014482" cy="1103313"/>
          </a:xfrm>
        </p:spPr>
        <p:txBody>
          <a:bodyPr/>
          <a:lstStyle/>
          <a:p>
            <a:r>
              <a:rPr lang="en-US" sz="2400" dirty="0"/>
              <a:t>Effect of Longer-Interval vs Standard Dosing of </a:t>
            </a:r>
            <a:r>
              <a:rPr lang="en-US" sz="2400" dirty="0" err="1"/>
              <a:t>Zoledronic</a:t>
            </a:r>
            <a:r>
              <a:rPr lang="en-US" sz="2400" dirty="0"/>
              <a:t> Acid on Skeletal Events in Patients With Bone Metastases</a:t>
            </a:r>
          </a:p>
        </p:txBody>
      </p:sp>
      <p:sp>
        <p:nvSpPr>
          <p:cNvPr id="3" name="Content Placeholder 2"/>
          <p:cNvSpPr>
            <a:spLocks noGrp="1"/>
          </p:cNvSpPr>
          <p:nvPr>
            <p:ph idx="1"/>
          </p:nvPr>
        </p:nvSpPr>
        <p:spPr>
          <a:xfrm>
            <a:off x="284163" y="1803400"/>
            <a:ext cx="3755313" cy="4546600"/>
          </a:xfrm>
        </p:spPr>
        <p:txBody>
          <a:bodyPr/>
          <a:lstStyle/>
          <a:p>
            <a:r>
              <a:rPr lang="en-US" sz="2000" dirty="0"/>
              <a:t>Randomized study in 1822 patients with prostate, breast cancer and myeloma</a:t>
            </a:r>
          </a:p>
          <a:p>
            <a:r>
              <a:rPr lang="en-US" sz="2000" dirty="0"/>
              <a:t>Compared </a:t>
            </a:r>
            <a:r>
              <a:rPr lang="en-US" sz="2000" dirty="0" err="1"/>
              <a:t>zoledronic</a:t>
            </a:r>
            <a:r>
              <a:rPr lang="en-US" sz="2000" dirty="0"/>
              <a:t> acid every 4 </a:t>
            </a:r>
            <a:r>
              <a:rPr lang="en-US" sz="2000" dirty="0" err="1"/>
              <a:t>wks</a:t>
            </a:r>
            <a:r>
              <a:rPr lang="en-US" sz="2000" dirty="0"/>
              <a:t> vs every 12 </a:t>
            </a:r>
            <a:r>
              <a:rPr lang="en-US" sz="2000" dirty="0" err="1"/>
              <a:t>wks</a:t>
            </a:r>
            <a:endParaRPr lang="en-US" sz="2000" dirty="0"/>
          </a:p>
          <a:p>
            <a:r>
              <a:rPr lang="en-US" sz="2000" dirty="0"/>
              <a:t>690 patients with prostate cancer</a:t>
            </a:r>
          </a:p>
          <a:p>
            <a:r>
              <a:rPr lang="en-US" sz="2000" dirty="0"/>
              <a:t>No difference in SREs (5% in each group)</a:t>
            </a:r>
          </a:p>
        </p:txBody>
      </p:sp>
      <p:pic>
        <p:nvPicPr>
          <p:cNvPr id="4" name="Picture 3"/>
          <p:cNvPicPr>
            <a:picLocks noChangeAspect="1"/>
          </p:cNvPicPr>
          <p:nvPr/>
        </p:nvPicPr>
        <p:blipFill>
          <a:blip r:embed="rId3"/>
          <a:stretch>
            <a:fillRect/>
          </a:stretch>
        </p:blipFill>
        <p:spPr>
          <a:xfrm>
            <a:off x="4239145" y="1735998"/>
            <a:ext cx="4757711" cy="3834485"/>
          </a:xfrm>
          <a:prstGeom prst="rect">
            <a:avLst/>
          </a:prstGeom>
        </p:spPr>
      </p:pic>
      <p:sp>
        <p:nvSpPr>
          <p:cNvPr id="5" name="Rectangle 4"/>
          <p:cNvSpPr>
            <a:spLocks noChangeArrowheads="1"/>
          </p:cNvSpPr>
          <p:nvPr/>
        </p:nvSpPr>
        <p:spPr bwMode="auto">
          <a:xfrm>
            <a:off x="284163" y="6350000"/>
            <a:ext cx="4077630" cy="307777"/>
          </a:xfrm>
          <a:prstGeom prst="rect">
            <a:avLst/>
          </a:prstGeom>
          <a:noFill/>
          <a:ln w="9525">
            <a:noFill/>
            <a:miter lim="800000"/>
            <a:headEnd/>
            <a:tailEnd/>
          </a:ln>
        </p:spPr>
        <p:txBody>
          <a:bodyPr wrap="square">
            <a:spAutoFit/>
          </a:bodyPr>
          <a:lstStyle/>
          <a:p>
            <a:pPr>
              <a:defRPr/>
            </a:pPr>
            <a:r>
              <a:rPr lang="en-US" sz="1400" dirty="0" err="1">
                <a:solidFill>
                  <a:schemeClr val="bg2"/>
                </a:solidFill>
                <a:latin typeface="+mj-lt"/>
              </a:rPr>
              <a:t>Himelstein</a:t>
            </a:r>
            <a:r>
              <a:rPr lang="en-US" sz="1400" dirty="0">
                <a:solidFill>
                  <a:schemeClr val="bg2"/>
                </a:solidFill>
                <a:latin typeface="+mj-lt"/>
              </a:rPr>
              <a:t> AL, et al. JAMA. 2017;317:48-58.</a:t>
            </a:r>
          </a:p>
        </p:txBody>
      </p:sp>
    </p:spTree>
    <p:extLst>
      <p:ext uri="{BB962C8B-B14F-4D97-AF65-F5344CB8AC3E}">
        <p14:creationId xmlns:p14="http://schemas.microsoft.com/office/powerpoint/2010/main" val="148881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979" y="5069041"/>
            <a:ext cx="7814832" cy="1200329"/>
          </a:xfrm>
          <a:prstGeom prst="rect">
            <a:avLst/>
          </a:prstGeom>
          <a:noFill/>
        </p:spPr>
        <p:txBody>
          <a:bodyPr wrap="none" rtlCol="0">
            <a:spAutoFit/>
          </a:bodyPr>
          <a:lstStyle/>
          <a:p>
            <a:pPr marL="285750" indent="-285750">
              <a:buFont typeface="Arial" panose="020B0604020202020204" pitchFamily="34" charset="0"/>
              <a:buChar char="•"/>
            </a:pPr>
            <a:r>
              <a:rPr lang="en-US" sz="2400" b="1" dirty="0">
                <a:latin typeface="Calibri" panose="020F0502020204030204" pitchFamily="34" charset="0"/>
              </a:rPr>
              <a:t>No Randomized Trial Showing Survival Advantage for ADT</a:t>
            </a:r>
          </a:p>
          <a:p>
            <a:pPr marL="285750" indent="-285750">
              <a:buFont typeface="Arial" panose="020B0604020202020204" pitchFamily="34" charset="0"/>
              <a:buChar char="•"/>
            </a:pPr>
            <a:r>
              <a:rPr lang="en-US" sz="2400" b="1" dirty="0">
                <a:latin typeface="Calibri" panose="020F0502020204030204" pitchFamily="34" charset="0"/>
              </a:rPr>
              <a:t>No good data to support “early” vs. “late” use of ADT</a:t>
            </a:r>
          </a:p>
          <a:p>
            <a:pPr marL="285750" indent="-285750">
              <a:buFont typeface="Arial" panose="020B0604020202020204" pitchFamily="34" charset="0"/>
              <a:buChar char="•"/>
            </a:pPr>
            <a:r>
              <a:rPr lang="en-US" sz="2400" b="1" dirty="0">
                <a:latin typeface="Calibri" panose="020F0502020204030204" pitchFamily="34" charset="0"/>
              </a:rPr>
              <a:t>Should we give ADT to non-Metastatic patients?</a:t>
            </a:r>
          </a:p>
        </p:txBody>
      </p:sp>
      <p:sp>
        <p:nvSpPr>
          <p:cNvPr id="4" name="TextBox 3"/>
          <p:cNvSpPr txBox="1"/>
          <p:nvPr/>
        </p:nvSpPr>
        <p:spPr>
          <a:xfrm>
            <a:off x="77638" y="88168"/>
            <a:ext cx="9066362" cy="954107"/>
          </a:xfrm>
          <a:prstGeom prst="rect">
            <a:avLst/>
          </a:prstGeom>
        </p:spPr>
        <p:txBody>
          <a:bodyPr wrap="square" rtlCol="0">
            <a:spAutoFit/>
          </a:bodyPr>
          <a:lstStyle/>
          <a:p>
            <a:pPr algn="ctr"/>
            <a:endParaRPr lang="en-US" sz="2800" b="1" dirty="0">
              <a:solidFill>
                <a:schemeClr val="tx2"/>
              </a:solidFill>
              <a:latin typeface="Calibri" panose="020F0502020204030204" pitchFamily="34" charset="0"/>
            </a:endParaRPr>
          </a:p>
          <a:p>
            <a:pPr algn="ctr"/>
            <a:r>
              <a:rPr lang="en-US" sz="2800" b="1" dirty="0">
                <a:solidFill>
                  <a:schemeClr val="tx2"/>
                </a:solidFill>
                <a:latin typeface="Calibri" panose="020F0502020204030204" pitchFamily="34" charset="0"/>
              </a:rPr>
              <a:t>“To Treat or Not to Treat, That is the Question…”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93" y="1324764"/>
            <a:ext cx="5298831" cy="3179299"/>
          </a:xfrm>
          <a:prstGeom prst="rect">
            <a:avLst/>
          </a:prstGeom>
        </p:spPr>
      </p:pic>
    </p:spTree>
    <p:extLst>
      <p:ext uri="{BB962C8B-B14F-4D97-AF65-F5344CB8AC3E}">
        <p14:creationId xmlns:p14="http://schemas.microsoft.com/office/powerpoint/2010/main" val="321769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ChangeArrowheads="1"/>
          </p:cNvSpPr>
          <p:nvPr/>
        </p:nvSpPr>
        <p:spPr bwMode="auto">
          <a:xfrm>
            <a:off x="3833813" y="2781300"/>
            <a:ext cx="4248150" cy="1152525"/>
          </a:xfrm>
          <a:prstGeom prst="rect">
            <a:avLst/>
          </a:prstGeom>
          <a:solidFill>
            <a:schemeClr val="accent2"/>
          </a:solidFill>
          <a:ln w="9525">
            <a:noFill/>
            <a:miter lim="800000"/>
            <a:headEnd/>
            <a:tailEnd/>
          </a:ln>
        </p:spPr>
        <p:txBody>
          <a:bodyPr wrap="none" anchor="ctr"/>
          <a:lstStyle/>
          <a:p>
            <a:pPr algn="ctr">
              <a:defRPr/>
            </a:pPr>
            <a:r>
              <a:rPr lang="en-US" b="1" dirty="0">
                <a:solidFill>
                  <a:schemeClr val="bg2">
                    <a:lumMod val="10000"/>
                  </a:schemeClr>
                </a:solidFill>
                <a:latin typeface="+mj-lt"/>
              </a:rPr>
              <a:t>Denosumab</a:t>
            </a:r>
            <a:r>
              <a:rPr lang="en-US" dirty="0">
                <a:solidFill>
                  <a:schemeClr val="bg2">
                    <a:lumMod val="10000"/>
                  </a:schemeClr>
                </a:solidFill>
                <a:latin typeface="+mj-lt"/>
              </a:rPr>
              <a:t> 120 mg SC +</a:t>
            </a:r>
          </a:p>
          <a:p>
            <a:pPr algn="ctr">
              <a:defRPr/>
            </a:pPr>
            <a:r>
              <a:rPr lang="en-US" b="1" dirty="0">
                <a:solidFill>
                  <a:schemeClr val="bg2">
                    <a:lumMod val="10000"/>
                  </a:schemeClr>
                </a:solidFill>
                <a:latin typeface="+mj-lt"/>
              </a:rPr>
              <a:t>Placebo</a:t>
            </a:r>
            <a:r>
              <a:rPr lang="en-US" dirty="0">
                <a:solidFill>
                  <a:schemeClr val="bg2">
                    <a:lumMod val="10000"/>
                  </a:schemeClr>
                </a:solidFill>
                <a:latin typeface="+mj-lt"/>
              </a:rPr>
              <a:t> IV q4w</a:t>
            </a:r>
            <a:br>
              <a:rPr lang="en-US" dirty="0">
                <a:solidFill>
                  <a:schemeClr val="bg2">
                    <a:lumMod val="10000"/>
                  </a:schemeClr>
                </a:solidFill>
                <a:latin typeface="+mj-lt"/>
              </a:rPr>
            </a:br>
            <a:r>
              <a:rPr lang="en-US" dirty="0">
                <a:solidFill>
                  <a:schemeClr val="bg2">
                    <a:lumMod val="10000"/>
                  </a:schemeClr>
                </a:solidFill>
                <a:latin typeface="+mj-lt"/>
              </a:rPr>
              <a:t>(n = 950)</a:t>
            </a:r>
          </a:p>
        </p:txBody>
      </p:sp>
      <p:sp>
        <p:nvSpPr>
          <p:cNvPr id="99331" name="Rectangle 7"/>
          <p:cNvSpPr>
            <a:spLocks noChangeArrowheads="1"/>
          </p:cNvSpPr>
          <p:nvPr/>
        </p:nvSpPr>
        <p:spPr bwMode="auto">
          <a:xfrm>
            <a:off x="3833813" y="4294188"/>
            <a:ext cx="4248150" cy="1152525"/>
          </a:xfrm>
          <a:prstGeom prst="rect">
            <a:avLst/>
          </a:prstGeom>
          <a:solidFill>
            <a:schemeClr val="accent3"/>
          </a:solidFill>
          <a:ln w="9525">
            <a:noFill/>
            <a:miter lim="800000"/>
            <a:headEnd/>
            <a:tailEnd/>
          </a:ln>
        </p:spPr>
        <p:txBody>
          <a:bodyPr wrap="none" anchor="ctr"/>
          <a:lstStyle/>
          <a:p>
            <a:pPr algn="ctr">
              <a:defRPr/>
            </a:pPr>
            <a:r>
              <a:rPr lang="en-US" b="1" dirty="0">
                <a:solidFill>
                  <a:schemeClr val="bg2">
                    <a:lumMod val="10000"/>
                  </a:schemeClr>
                </a:solidFill>
                <a:latin typeface="+mj-lt"/>
              </a:rPr>
              <a:t>Zoledronic Acid </a:t>
            </a:r>
            <a:r>
              <a:rPr lang="en-US" dirty="0">
                <a:solidFill>
                  <a:schemeClr val="bg2">
                    <a:lumMod val="10000"/>
                  </a:schemeClr>
                </a:solidFill>
                <a:latin typeface="+mj-lt"/>
              </a:rPr>
              <a:t>4 mg IV +  </a:t>
            </a:r>
          </a:p>
          <a:p>
            <a:pPr algn="ctr">
              <a:defRPr/>
            </a:pPr>
            <a:r>
              <a:rPr lang="en-US" b="1" dirty="0">
                <a:solidFill>
                  <a:schemeClr val="bg2">
                    <a:lumMod val="10000"/>
                  </a:schemeClr>
                </a:solidFill>
                <a:latin typeface="+mj-lt"/>
              </a:rPr>
              <a:t>Placebo</a:t>
            </a:r>
            <a:r>
              <a:rPr lang="en-US" dirty="0">
                <a:solidFill>
                  <a:schemeClr val="bg2">
                    <a:lumMod val="10000"/>
                  </a:schemeClr>
                </a:solidFill>
                <a:latin typeface="+mj-lt"/>
              </a:rPr>
              <a:t> SC q4w</a:t>
            </a:r>
            <a:br>
              <a:rPr lang="en-US" dirty="0">
                <a:solidFill>
                  <a:schemeClr val="bg2">
                    <a:lumMod val="10000"/>
                  </a:schemeClr>
                </a:solidFill>
                <a:latin typeface="+mj-lt"/>
              </a:rPr>
            </a:br>
            <a:r>
              <a:rPr lang="en-US" dirty="0">
                <a:solidFill>
                  <a:schemeClr val="bg2">
                    <a:lumMod val="10000"/>
                  </a:schemeClr>
                </a:solidFill>
                <a:latin typeface="+mj-lt"/>
              </a:rPr>
              <a:t>(n = 951)</a:t>
            </a:r>
          </a:p>
        </p:txBody>
      </p:sp>
      <p:sp>
        <p:nvSpPr>
          <p:cNvPr id="99332" name="Rectangle 11"/>
          <p:cNvSpPr>
            <a:spLocks noChangeArrowheads="1"/>
          </p:cNvSpPr>
          <p:nvPr/>
        </p:nvSpPr>
        <p:spPr bwMode="auto">
          <a:xfrm>
            <a:off x="812800" y="3292475"/>
            <a:ext cx="2232025" cy="1868488"/>
          </a:xfrm>
          <a:prstGeom prst="rect">
            <a:avLst/>
          </a:prstGeom>
          <a:noFill/>
          <a:ln w="9525">
            <a:noFill/>
            <a:miter lim="800000"/>
            <a:headEnd/>
            <a:tailEnd/>
          </a:ln>
        </p:spPr>
        <p:txBody>
          <a:bodyPr wrap="none" lIns="90000" tIns="46800" rIns="90000" bIns="46800" anchor="ctr"/>
          <a:lstStyle/>
          <a:p>
            <a:pPr marL="0" lvl="1" algn="ctr">
              <a:defRPr/>
            </a:pPr>
            <a:r>
              <a:rPr lang="en-US" dirty="0">
                <a:latin typeface="+mj-lt"/>
              </a:rPr>
              <a:t>Patients with CRPC </a:t>
            </a:r>
            <a:br>
              <a:rPr lang="en-US" dirty="0">
                <a:latin typeface="+mj-lt"/>
              </a:rPr>
            </a:br>
            <a:r>
              <a:rPr lang="en-US" dirty="0">
                <a:latin typeface="+mj-lt"/>
              </a:rPr>
              <a:t>and bone metastases,</a:t>
            </a:r>
          </a:p>
          <a:p>
            <a:pPr marL="0" lvl="1" algn="ctr">
              <a:defRPr/>
            </a:pPr>
            <a:r>
              <a:rPr lang="en-US" dirty="0">
                <a:latin typeface="+mj-lt"/>
              </a:rPr>
              <a:t>no current or previous </a:t>
            </a:r>
          </a:p>
          <a:p>
            <a:pPr marL="0" lvl="1" algn="ctr">
              <a:defRPr/>
            </a:pPr>
            <a:r>
              <a:rPr lang="en-US" dirty="0">
                <a:latin typeface="+mj-lt"/>
              </a:rPr>
              <a:t>IV treatment with </a:t>
            </a:r>
          </a:p>
          <a:p>
            <a:pPr marL="0" lvl="1" algn="ctr">
              <a:defRPr/>
            </a:pPr>
            <a:r>
              <a:rPr lang="en-US" dirty="0">
                <a:latin typeface="+mj-lt"/>
              </a:rPr>
              <a:t>bisphosphonate</a:t>
            </a:r>
          </a:p>
          <a:p>
            <a:pPr algn="ctr">
              <a:defRPr/>
            </a:pPr>
            <a:endParaRPr lang="en-US" dirty="0">
              <a:latin typeface="+mj-lt"/>
            </a:endParaRPr>
          </a:p>
          <a:p>
            <a:pPr algn="ctr">
              <a:defRPr/>
            </a:pPr>
            <a:r>
              <a:rPr lang="en-US" dirty="0">
                <a:latin typeface="+mj-lt"/>
              </a:rPr>
              <a:t>(N = 1901)</a:t>
            </a:r>
          </a:p>
        </p:txBody>
      </p:sp>
      <p:sp>
        <p:nvSpPr>
          <p:cNvPr id="23557" name="Line 12"/>
          <p:cNvSpPr>
            <a:spLocks noChangeShapeType="1"/>
          </p:cNvSpPr>
          <p:nvPr/>
        </p:nvSpPr>
        <p:spPr bwMode="auto">
          <a:xfrm flipV="1">
            <a:off x="3176588" y="3429000"/>
            <a:ext cx="503237" cy="7207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3558" name="Line 13"/>
          <p:cNvSpPr>
            <a:spLocks noChangeShapeType="1"/>
          </p:cNvSpPr>
          <p:nvPr/>
        </p:nvSpPr>
        <p:spPr bwMode="auto">
          <a:xfrm>
            <a:off x="3176588" y="4294188"/>
            <a:ext cx="576262" cy="647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useBgFill="1">
        <p:nvSpPr>
          <p:cNvPr id="23559" name="Title 8"/>
          <p:cNvSpPr>
            <a:spLocks noGrp="1"/>
          </p:cNvSpPr>
          <p:nvPr>
            <p:ph type="title"/>
          </p:nvPr>
        </p:nvSpPr>
        <p:spPr>
          <a:xfrm>
            <a:off x="98808" y="56711"/>
            <a:ext cx="9045192" cy="1103313"/>
          </a:xfrm>
        </p:spPr>
        <p:txBody>
          <a:bodyPr/>
          <a:lstStyle/>
          <a:p>
            <a:pPr algn="ctr" eaLnBrk="1" hangingPunct="1"/>
            <a:r>
              <a:rPr lang="en-US" altLang="en-US" sz="2800" dirty="0" err="1"/>
              <a:t>Denosumab</a:t>
            </a:r>
            <a:r>
              <a:rPr lang="en-US" altLang="en-US" sz="2800" dirty="0"/>
              <a:t> vs </a:t>
            </a:r>
            <a:r>
              <a:rPr lang="en-US" altLang="en-US" sz="2800" dirty="0" err="1"/>
              <a:t>Zoledronic</a:t>
            </a:r>
            <a:r>
              <a:rPr lang="en-US" altLang="en-US" sz="2800" dirty="0"/>
              <a:t> Acid</a:t>
            </a:r>
          </a:p>
        </p:txBody>
      </p:sp>
      <p:sp>
        <p:nvSpPr>
          <p:cNvPr id="9" name="Rectangle 3"/>
          <p:cNvSpPr txBox="1">
            <a:spLocks noChangeArrowheads="1"/>
          </p:cNvSpPr>
          <p:nvPr/>
        </p:nvSpPr>
        <p:spPr>
          <a:xfrm>
            <a:off x="385763" y="1828800"/>
            <a:ext cx="8455025" cy="461963"/>
          </a:xfrm>
          <a:prstGeom prst="rect">
            <a:avLst/>
          </a:prstGeom>
        </p:spPr>
        <p:txBody>
          <a:bodyPr/>
          <a:lstStyle/>
          <a:p>
            <a:pPr marL="342900" indent="-342900">
              <a:lnSpc>
                <a:spcPct val="90000"/>
              </a:lnSpc>
              <a:spcBef>
                <a:spcPts val="1000"/>
              </a:spcBef>
              <a:spcAft>
                <a:spcPts val="700"/>
              </a:spcAft>
              <a:buClr>
                <a:srgbClr val="8B3D9A"/>
              </a:buClr>
              <a:buFont typeface="Wingdings" pitchFamily="2" charset="2"/>
              <a:buChar char="§"/>
              <a:defRPr/>
            </a:pPr>
            <a:r>
              <a:rPr lang="en-US" sz="2400" kern="0" dirty="0">
                <a:solidFill>
                  <a:schemeClr val="tx2">
                    <a:lumMod val="20000"/>
                    <a:lumOff val="80000"/>
                  </a:schemeClr>
                </a:solidFill>
                <a:latin typeface="+mn-lt"/>
              </a:rPr>
              <a:t>Prospective, double-blind, placebo-controlled phase III trial</a:t>
            </a:r>
          </a:p>
        </p:txBody>
      </p:sp>
      <p:sp>
        <p:nvSpPr>
          <p:cNvPr id="15369" name="Rectangle 9"/>
          <p:cNvSpPr>
            <a:spLocks noChangeArrowheads="1"/>
          </p:cNvSpPr>
          <p:nvPr/>
        </p:nvSpPr>
        <p:spPr bwMode="auto">
          <a:xfrm>
            <a:off x="284163" y="6345238"/>
            <a:ext cx="3616325" cy="307975"/>
          </a:xfrm>
          <a:prstGeom prst="rect">
            <a:avLst/>
          </a:prstGeom>
          <a:noFill/>
          <a:ln w="9525">
            <a:noFill/>
            <a:miter lim="800000"/>
            <a:headEnd/>
            <a:tailEnd/>
          </a:ln>
        </p:spPr>
        <p:txBody>
          <a:bodyPr>
            <a:spAutoFit/>
          </a:bodyPr>
          <a:lstStyle/>
          <a:p>
            <a:pPr>
              <a:defRPr/>
            </a:pPr>
            <a:r>
              <a:rPr lang="en-US" sz="1400" dirty="0">
                <a:solidFill>
                  <a:schemeClr val="bg2"/>
                </a:solidFill>
                <a:latin typeface="+mj-lt"/>
              </a:rPr>
              <a:t>Fizazi K, et al. Lancet. 2011;377:813-822.</a:t>
            </a:r>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530" name="Title 1"/>
          <p:cNvSpPr>
            <a:spLocks noGrp="1"/>
          </p:cNvSpPr>
          <p:nvPr>
            <p:ph type="title"/>
          </p:nvPr>
        </p:nvSpPr>
        <p:spPr>
          <a:xfrm>
            <a:off x="77788" y="63062"/>
            <a:ext cx="9066212" cy="1103313"/>
          </a:xfrm>
        </p:spPr>
        <p:txBody>
          <a:bodyPr/>
          <a:lstStyle/>
          <a:p>
            <a:pPr algn="ctr" eaLnBrk="1" hangingPunct="1"/>
            <a:r>
              <a:rPr lang="en-US" altLang="en-US" sz="2800" dirty="0" err="1"/>
              <a:t>Denosumab</a:t>
            </a:r>
            <a:r>
              <a:rPr lang="en-US" altLang="en-US" sz="2800" dirty="0"/>
              <a:t> vs </a:t>
            </a:r>
            <a:r>
              <a:rPr lang="en-US" altLang="en-US" sz="2800" dirty="0" err="1"/>
              <a:t>Zoledronic</a:t>
            </a:r>
            <a:r>
              <a:rPr lang="en-US" altLang="en-US" sz="2800" dirty="0"/>
              <a:t> Acid</a:t>
            </a:r>
          </a:p>
        </p:txBody>
      </p:sp>
      <p:sp>
        <p:nvSpPr>
          <p:cNvPr id="22531" name="Content Placeholder 2"/>
          <p:cNvSpPr>
            <a:spLocks noGrp="1"/>
          </p:cNvSpPr>
          <p:nvPr>
            <p:ph idx="1"/>
          </p:nvPr>
        </p:nvSpPr>
        <p:spPr>
          <a:xfrm>
            <a:off x="383381" y="1371600"/>
            <a:ext cx="8455025" cy="4546600"/>
          </a:xfrm>
        </p:spPr>
        <p:txBody>
          <a:bodyPr/>
          <a:lstStyle/>
          <a:p>
            <a:pPr eaLnBrk="1" hangingPunct="1"/>
            <a:r>
              <a:rPr lang="en-US" altLang="en-US" dirty="0"/>
              <a:t>Primary endpoint was time to first on-study SRE</a:t>
            </a:r>
          </a:p>
          <a:p>
            <a:pPr eaLnBrk="1" hangingPunct="1"/>
            <a:r>
              <a:rPr lang="en-US" altLang="en-US" dirty="0"/>
              <a:t>Results revealed that </a:t>
            </a:r>
            <a:r>
              <a:rPr lang="en-US" altLang="en-US" dirty="0" err="1"/>
              <a:t>denosumab</a:t>
            </a:r>
            <a:r>
              <a:rPr lang="en-US" altLang="en-US" dirty="0"/>
              <a:t> was superior to </a:t>
            </a:r>
            <a:r>
              <a:rPr lang="en-US" altLang="en-US" dirty="0" err="1"/>
              <a:t>zoledronic</a:t>
            </a:r>
            <a:r>
              <a:rPr lang="en-US" altLang="en-US" dirty="0"/>
              <a:t> acid for</a:t>
            </a:r>
          </a:p>
          <a:p>
            <a:pPr lvl="1" eaLnBrk="1" hangingPunct="1"/>
            <a:r>
              <a:rPr lang="en-US" altLang="en-US" dirty="0"/>
              <a:t>Delaying time to first SRE (18% Risk Reduction)</a:t>
            </a:r>
          </a:p>
          <a:p>
            <a:pPr lvl="1" eaLnBrk="1" hangingPunct="1"/>
            <a:r>
              <a:rPr lang="en-US" altLang="en-US" dirty="0"/>
              <a:t>Delaying time to first SSE (22% Risk Reduction)</a:t>
            </a:r>
          </a:p>
          <a:p>
            <a:pPr lvl="1" eaLnBrk="1" hangingPunct="1"/>
            <a:r>
              <a:rPr lang="en-US" altLang="en-US" dirty="0"/>
              <a:t>Reducing rates of multiple SREs (18% Risk Reduction)</a:t>
            </a:r>
          </a:p>
          <a:p>
            <a:pPr lvl="1" eaLnBrk="1" hangingPunct="1"/>
            <a:r>
              <a:rPr lang="en-US" altLang="en-US" dirty="0"/>
              <a:t>Delayed time to development of moderate-severe pain (6.5 vs 4.7 months; 17% Risk Reduction)</a:t>
            </a:r>
          </a:p>
          <a:p>
            <a:pPr eaLnBrk="1" hangingPunct="1"/>
            <a:r>
              <a:rPr lang="en-US" altLang="en-US" dirty="0"/>
              <a:t>No difference in Overall Survival or Time to Disease Progression</a:t>
            </a:r>
          </a:p>
        </p:txBody>
      </p:sp>
      <p:sp>
        <p:nvSpPr>
          <p:cNvPr id="14340" name="Rectangle 4"/>
          <p:cNvSpPr>
            <a:spLocks noChangeArrowheads="1"/>
          </p:cNvSpPr>
          <p:nvPr/>
        </p:nvSpPr>
        <p:spPr bwMode="auto">
          <a:xfrm>
            <a:off x="284163" y="6198589"/>
            <a:ext cx="3932237" cy="523220"/>
          </a:xfrm>
          <a:prstGeom prst="rect">
            <a:avLst/>
          </a:prstGeom>
          <a:noFill/>
          <a:ln w="9525">
            <a:noFill/>
            <a:miter lim="800000"/>
            <a:headEnd/>
            <a:tailEnd/>
          </a:ln>
        </p:spPr>
        <p:txBody>
          <a:bodyPr>
            <a:spAutoFit/>
          </a:bodyPr>
          <a:lstStyle/>
          <a:p>
            <a:pPr>
              <a:defRPr/>
            </a:pPr>
            <a:r>
              <a:rPr lang="en-US" sz="1400" dirty="0">
                <a:solidFill>
                  <a:schemeClr val="bg2"/>
                </a:solidFill>
                <a:latin typeface="+mj-lt"/>
              </a:rPr>
              <a:t>Fizazi K, et al. Lancet. 2011;377:813-822.</a:t>
            </a:r>
          </a:p>
          <a:p>
            <a:pPr>
              <a:defRPr/>
            </a:pPr>
            <a:r>
              <a:rPr lang="en-US" sz="1400" dirty="0">
                <a:solidFill>
                  <a:schemeClr val="bg2"/>
                </a:solidFill>
                <a:latin typeface="+mj-lt"/>
              </a:rPr>
              <a:t>Smith MR, et al. Ann </a:t>
            </a:r>
            <a:r>
              <a:rPr lang="en-US" sz="1400" dirty="0" err="1">
                <a:solidFill>
                  <a:schemeClr val="bg2"/>
                </a:solidFill>
                <a:latin typeface="+mj-lt"/>
              </a:rPr>
              <a:t>Oncol</a:t>
            </a:r>
            <a:r>
              <a:rPr lang="en-US" sz="1400" dirty="0">
                <a:solidFill>
                  <a:schemeClr val="bg2"/>
                </a:solidFill>
                <a:latin typeface="+mj-lt"/>
              </a:rPr>
              <a:t>. 2015;26:363-74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78" name="Title 4"/>
          <p:cNvSpPr>
            <a:spLocks noGrp="1"/>
          </p:cNvSpPr>
          <p:nvPr>
            <p:ph type="title"/>
          </p:nvPr>
        </p:nvSpPr>
        <p:spPr>
          <a:xfrm>
            <a:off x="33338" y="17462"/>
            <a:ext cx="9110662" cy="1103313"/>
          </a:xfrm>
        </p:spPr>
        <p:txBody>
          <a:bodyPr/>
          <a:lstStyle/>
          <a:p>
            <a:pPr algn="ctr" eaLnBrk="1" hangingPunct="1"/>
            <a:r>
              <a:rPr lang="en-US" altLang="en-US" sz="2800" dirty="0" err="1"/>
              <a:t>Denosumab</a:t>
            </a:r>
            <a:r>
              <a:rPr lang="en-US" altLang="en-US" sz="2800" dirty="0"/>
              <a:t> vs </a:t>
            </a:r>
            <a:r>
              <a:rPr lang="en-US" altLang="en-US" sz="2800" dirty="0" err="1"/>
              <a:t>Zoledronic</a:t>
            </a:r>
            <a:r>
              <a:rPr lang="en-US" altLang="en-US" sz="2800" dirty="0"/>
              <a:t> Acid: </a:t>
            </a:r>
            <a:br>
              <a:rPr lang="en-US" altLang="en-US" sz="2800" dirty="0"/>
            </a:br>
            <a:r>
              <a:rPr lang="en-US" altLang="en-US" sz="2800" dirty="0"/>
              <a:t>Time to First On-Study SRE</a:t>
            </a:r>
          </a:p>
        </p:txBody>
      </p:sp>
      <p:grpSp>
        <p:nvGrpSpPr>
          <p:cNvPr id="2" name="Group 1"/>
          <p:cNvGrpSpPr/>
          <p:nvPr/>
        </p:nvGrpSpPr>
        <p:grpSpPr>
          <a:xfrm>
            <a:off x="832597" y="1822384"/>
            <a:ext cx="6442075" cy="3818797"/>
            <a:chOff x="1031875" y="1840641"/>
            <a:chExt cx="6442075" cy="3818797"/>
          </a:xfrm>
        </p:grpSpPr>
        <p:cxnSp>
          <p:nvCxnSpPr>
            <p:cNvPr id="24579" name="Straight Connector 5"/>
            <p:cNvCxnSpPr>
              <a:cxnSpLocks noChangeShapeType="1"/>
            </p:cNvCxnSpPr>
            <p:nvPr/>
          </p:nvCxnSpPr>
          <p:spPr bwMode="auto">
            <a:xfrm rot="5400000">
              <a:off x="842168" y="3628232"/>
              <a:ext cx="273526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80" name="Straight Connector 7"/>
            <p:cNvCxnSpPr>
              <a:cxnSpLocks noChangeShapeType="1"/>
            </p:cNvCxnSpPr>
            <p:nvPr/>
          </p:nvCxnSpPr>
          <p:spPr bwMode="auto">
            <a:xfrm>
              <a:off x="2201863" y="4973638"/>
              <a:ext cx="525303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81" name="Straight Connector 9"/>
            <p:cNvCxnSpPr>
              <a:cxnSpLocks noChangeShapeType="1"/>
            </p:cNvCxnSpPr>
            <p:nvPr/>
          </p:nvCxnSpPr>
          <p:spPr bwMode="auto">
            <a:xfrm>
              <a:off x="2133600" y="2274888"/>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82" name="Straight Connector 10"/>
            <p:cNvCxnSpPr>
              <a:cxnSpLocks noChangeShapeType="1"/>
            </p:cNvCxnSpPr>
            <p:nvPr/>
          </p:nvCxnSpPr>
          <p:spPr bwMode="auto">
            <a:xfrm>
              <a:off x="2133600" y="293846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83" name="Straight Connector 11"/>
            <p:cNvCxnSpPr>
              <a:cxnSpLocks noChangeShapeType="1"/>
            </p:cNvCxnSpPr>
            <p:nvPr/>
          </p:nvCxnSpPr>
          <p:spPr bwMode="auto">
            <a:xfrm>
              <a:off x="2133600" y="362585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84" name="Straight Connector 12"/>
            <p:cNvCxnSpPr>
              <a:cxnSpLocks noChangeShapeType="1"/>
            </p:cNvCxnSpPr>
            <p:nvPr/>
          </p:nvCxnSpPr>
          <p:spPr bwMode="auto">
            <a:xfrm>
              <a:off x="2133600" y="429101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85" name="Straight Connector 13"/>
            <p:cNvCxnSpPr>
              <a:cxnSpLocks noChangeShapeType="1"/>
            </p:cNvCxnSpPr>
            <p:nvPr/>
          </p:nvCxnSpPr>
          <p:spPr bwMode="auto">
            <a:xfrm>
              <a:off x="2133600" y="497840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86" name="Straight Connector 14"/>
            <p:cNvCxnSpPr>
              <a:cxnSpLocks noChangeShapeType="1"/>
            </p:cNvCxnSpPr>
            <p:nvPr/>
          </p:nvCxnSpPr>
          <p:spPr bwMode="auto">
            <a:xfrm rot="5400000">
              <a:off x="2505075" y="502761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87" name="Straight Connector 15"/>
            <p:cNvCxnSpPr>
              <a:cxnSpLocks noChangeShapeType="1"/>
            </p:cNvCxnSpPr>
            <p:nvPr/>
          </p:nvCxnSpPr>
          <p:spPr bwMode="auto">
            <a:xfrm rot="5400000">
              <a:off x="3016250" y="502761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88" name="Straight Connector 16"/>
            <p:cNvCxnSpPr>
              <a:cxnSpLocks noChangeShapeType="1"/>
            </p:cNvCxnSpPr>
            <p:nvPr/>
          </p:nvCxnSpPr>
          <p:spPr bwMode="auto">
            <a:xfrm rot="5400000">
              <a:off x="3529013" y="502761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89" name="Straight Connector 17"/>
            <p:cNvCxnSpPr>
              <a:cxnSpLocks noChangeShapeType="1"/>
            </p:cNvCxnSpPr>
            <p:nvPr/>
          </p:nvCxnSpPr>
          <p:spPr bwMode="auto">
            <a:xfrm rot="5400000">
              <a:off x="4040188" y="502761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90" name="Straight Connector 18"/>
            <p:cNvCxnSpPr>
              <a:cxnSpLocks noChangeShapeType="1"/>
            </p:cNvCxnSpPr>
            <p:nvPr/>
          </p:nvCxnSpPr>
          <p:spPr bwMode="auto">
            <a:xfrm rot="5400000">
              <a:off x="4552950" y="502761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91" name="Straight Connector 19"/>
            <p:cNvCxnSpPr>
              <a:cxnSpLocks noChangeShapeType="1"/>
            </p:cNvCxnSpPr>
            <p:nvPr/>
          </p:nvCxnSpPr>
          <p:spPr bwMode="auto">
            <a:xfrm rot="5400000">
              <a:off x="5064125" y="502761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92" name="Straight Connector 20"/>
            <p:cNvCxnSpPr>
              <a:cxnSpLocks noChangeShapeType="1"/>
            </p:cNvCxnSpPr>
            <p:nvPr/>
          </p:nvCxnSpPr>
          <p:spPr bwMode="auto">
            <a:xfrm rot="5400000">
              <a:off x="5575300" y="502761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93" name="Straight Connector 21"/>
            <p:cNvCxnSpPr>
              <a:cxnSpLocks noChangeShapeType="1"/>
            </p:cNvCxnSpPr>
            <p:nvPr/>
          </p:nvCxnSpPr>
          <p:spPr bwMode="auto">
            <a:xfrm rot="5400000">
              <a:off x="6086475" y="502761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94" name="Straight Connector 22"/>
            <p:cNvCxnSpPr>
              <a:cxnSpLocks noChangeShapeType="1"/>
            </p:cNvCxnSpPr>
            <p:nvPr/>
          </p:nvCxnSpPr>
          <p:spPr bwMode="auto">
            <a:xfrm rot="5400000">
              <a:off x="6591300" y="502761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595" name="Straight Connector 23"/>
            <p:cNvCxnSpPr>
              <a:cxnSpLocks noChangeShapeType="1"/>
            </p:cNvCxnSpPr>
            <p:nvPr/>
          </p:nvCxnSpPr>
          <p:spPr bwMode="auto">
            <a:xfrm rot="5400000">
              <a:off x="7102475" y="502761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6404" name="TextBox 24"/>
            <p:cNvSpPr txBox="1">
              <a:spLocks noChangeArrowheads="1"/>
            </p:cNvSpPr>
            <p:nvPr/>
          </p:nvSpPr>
          <p:spPr bwMode="auto">
            <a:xfrm>
              <a:off x="1579563" y="2120900"/>
              <a:ext cx="584200" cy="31432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1.00</a:t>
              </a:r>
            </a:p>
          </p:txBody>
        </p:sp>
        <p:sp>
          <p:nvSpPr>
            <p:cNvPr id="16405" name="TextBox 25"/>
            <p:cNvSpPr txBox="1">
              <a:spLocks noChangeArrowheads="1"/>
            </p:cNvSpPr>
            <p:nvPr/>
          </p:nvSpPr>
          <p:spPr bwMode="auto">
            <a:xfrm>
              <a:off x="1579563" y="2786063"/>
              <a:ext cx="582612" cy="31432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0.75</a:t>
              </a:r>
            </a:p>
          </p:txBody>
        </p:sp>
        <p:sp>
          <p:nvSpPr>
            <p:cNvPr id="16406" name="TextBox 26"/>
            <p:cNvSpPr txBox="1">
              <a:spLocks noChangeArrowheads="1"/>
            </p:cNvSpPr>
            <p:nvPr/>
          </p:nvSpPr>
          <p:spPr bwMode="auto">
            <a:xfrm>
              <a:off x="1577975" y="3471863"/>
              <a:ext cx="584200" cy="31432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0.50</a:t>
              </a:r>
            </a:p>
          </p:txBody>
        </p:sp>
        <p:sp>
          <p:nvSpPr>
            <p:cNvPr id="16407" name="TextBox 27"/>
            <p:cNvSpPr txBox="1">
              <a:spLocks noChangeArrowheads="1"/>
            </p:cNvSpPr>
            <p:nvPr/>
          </p:nvSpPr>
          <p:spPr bwMode="auto">
            <a:xfrm>
              <a:off x="1576388" y="4143375"/>
              <a:ext cx="584200" cy="31432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0.25</a:t>
              </a:r>
            </a:p>
          </p:txBody>
        </p:sp>
        <p:sp>
          <p:nvSpPr>
            <p:cNvPr id="16408" name="TextBox 28"/>
            <p:cNvSpPr txBox="1">
              <a:spLocks noChangeArrowheads="1"/>
            </p:cNvSpPr>
            <p:nvPr/>
          </p:nvSpPr>
          <p:spPr bwMode="auto">
            <a:xfrm>
              <a:off x="1860550" y="4822825"/>
              <a:ext cx="298450" cy="31432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0</a:t>
              </a:r>
            </a:p>
          </p:txBody>
        </p:sp>
        <p:sp>
          <p:nvSpPr>
            <p:cNvPr id="16409" name="TextBox 29"/>
            <p:cNvSpPr txBox="1">
              <a:spLocks noChangeArrowheads="1"/>
            </p:cNvSpPr>
            <p:nvPr/>
          </p:nvSpPr>
          <p:spPr bwMode="auto">
            <a:xfrm>
              <a:off x="2386013" y="5057775"/>
              <a:ext cx="298450" cy="31432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0</a:t>
              </a:r>
            </a:p>
          </p:txBody>
        </p:sp>
        <p:sp>
          <p:nvSpPr>
            <p:cNvPr id="16410" name="TextBox 30"/>
            <p:cNvSpPr txBox="1">
              <a:spLocks noChangeArrowheads="1"/>
            </p:cNvSpPr>
            <p:nvPr/>
          </p:nvSpPr>
          <p:spPr bwMode="auto">
            <a:xfrm>
              <a:off x="2889250" y="5057775"/>
              <a:ext cx="298450" cy="31432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3</a:t>
              </a:r>
            </a:p>
          </p:txBody>
        </p:sp>
        <p:sp>
          <p:nvSpPr>
            <p:cNvPr id="16411" name="TextBox 31"/>
            <p:cNvSpPr txBox="1">
              <a:spLocks noChangeArrowheads="1"/>
            </p:cNvSpPr>
            <p:nvPr/>
          </p:nvSpPr>
          <p:spPr bwMode="auto">
            <a:xfrm>
              <a:off x="3414713" y="5057775"/>
              <a:ext cx="298450" cy="31432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6</a:t>
              </a:r>
            </a:p>
          </p:txBody>
        </p:sp>
        <p:sp>
          <p:nvSpPr>
            <p:cNvPr id="16412" name="TextBox 32"/>
            <p:cNvSpPr txBox="1">
              <a:spLocks noChangeArrowheads="1"/>
            </p:cNvSpPr>
            <p:nvPr/>
          </p:nvSpPr>
          <p:spPr bwMode="auto">
            <a:xfrm>
              <a:off x="3925888" y="5057775"/>
              <a:ext cx="298450" cy="312738"/>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9</a:t>
              </a:r>
            </a:p>
          </p:txBody>
        </p:sp>
        <p:sp>
          <p:nvSpPr>
            <p:cNvPr id="16413" name="TextBox 33"/>
            <p:cNvSpPr txBox="1">
              <a:spLocks noChangeArrowheads="1"/>
            </p:cNvSpPr>
            <p:nvPr/>
          </p:nvSpPr>
          <p:spPr bwMode="auto">
            <a:xfrm>
              <a:off x="4383088" y="5057775"/>
              <a:ext cx="412750" cy="31432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12</a:t>
              </a:r>
            </a:p>
          </p:txBody>
        </p:sp>
        <p:sp>
          <p:nvSpPr>
            <p:cNvPr id="16414" name="TextBox 34"/>
            <p:cNvSpPr txBox="1">
              <a:spLocks noChangeArrowheads="1"/>
            </p:cNvSpPr>
            <p:nvPr/>
          </p:nvSpPr>
          <p:spPr bwMode="auto">
            <a:xfrm>
              <a:off x="4879975" y="5057775"/>
              <a:ext cx="412750" cy="312738"/>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15</a:t>
              </a:r>
            </a:p>
          </p:txBody>
        </p:sp>
        <p:sp>
          <p:nvSpPr>
            <p:cNvPr id="16415" name="TextBox 35"/>
            <p:cNvSpPr txBox="1">
              <a:spLocks noChangeArrowheads="1"/>
            </p:cNvSpPr>
            <p:nvPr/>
          </p:nvSpPr>
          <p:spPr bwMode="auto">
            <a:xfrm>
              <a:off x="5397500" y="5057775"/>
              <a:ext cx="412750" cy="312738"/>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18</a:t>
              </a:r>
            </a:p>
          </p:txBody>
        </p:sp>
        <p:sp>
          <p:nvSpPr>
            <p:cNvPr id="16416" name="TextBox 36"/>
            <p:cNvSpPr txBox="1">
              <a:spLocks noChangeArrowheads="1"/>
            </p:cNvSpPr>
            <p:nvPr/>
          </p:nvSpPr>
          <p:spPr bwMode="auto">
            <a:xfrm>
              <a:off x="5908675" y="5057775"/>
              <a:ext cx="412750" cy="312738"/>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21</a:t>
              </a:r>
            </a:p>
          </p:txBody>
        </p:sp>
        <p:sp>
          <p:nvSpPr>
            <p:cNvPr id="16417" name="TextBox 37"/>
            <p:cNvSpPr txBox="1">
              <a:spLocks noChangeArrowheads="1"/>
            </p:cNvSpPr>
            <p:nvPr/>
          </p:nvSpPr>
          <p:spPr bwMode="auto">
            <a:xfrm>
              <a:off x="6411913" y="5057775"/>
              <a:ext cx="412750" cy="31432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24</a:t>
              </a:r>
            </a:p>
          </p:txBody>
        </p:sp>
        <p:sp>
          <p:nvSpPr>
            <p:cNvPr id="16418" name="TextBox 38"/>
            <p:cNvSpPr txBox="1">
              <a:spLocks noChangeArrowheads="1"/>
            </p:cNvSpPr>
            <p:nvPr/>
          </p:nvSpPr>
          <p:spPr bwMode="auto">
            <a:xfrm>
              <a:off x="6923088" y="5057775"/>
              <a:ext cx="412750" cy="31432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27</a:t>
              </a:r>
            </a:p>
          </p:txBody>
        </p:sp>
        <p:sp>
          <p:nvSpPr>
            <p:cNvPr id="16419" name="TextBox 39"/>
            <p:cNvSpPr txBox="1">
              <a:spLocks noChangeArrowheads="1"/>
            </p:cNvSpPr>
            <p:nvPr/>
          </p:nvSpPr>
          <p:spPr bwMode="auto">
            <a:xfrm rot="16200000">
              <a:off x="72231" y="3282157"/>
              <a:ext cx="2454275" cy="534988"/>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defRPr/>
              </a:pPr>
              <a:r>
                <a:rPr lang="en-US" sz="1600" b="1" dirty="0">
                  <a:latin typeface="+mj-lt"/>
                </a:rPr>
                <a:t>Proportion of Subjects </a:t>
              </a:r>
              <a:br>
                <a:rPr lang="en-US" sz="1600" b="1" dirty="0">
                  <a:latin typeface="+mj-lt"/>
                </a:rPr>
              </a:br>
              <a:r>
                <a:rPr lang="en-US" sz="1600" b="1" dirty="0">
                  <a:latin typeface="+mj-lt"/>
                </a:rPr>
                <a:t>Without SRE</a:t>
              </a:r>
            </a:p>
          </p:txBody>
        </p:sp>
        <p:sp>
          <p:nvSpPr>
            <p:cNvPr id="16420" name="TextBox 40"/>
            <p:cNvSpPr txBox="1">
              <a:spLocks noChangeArrowheads="1"/>
            </p:cNvSpPr>
            <p:nvPr/>
          </p:nvSpPr>
          <p:spPr bwMode="auto">
            <a:xfrm>
              <a:off x="2217738" y="5345113"/>
              <a:ext cx="5256212" cy="314325"/>
            </a:xfrm>
            <a:prstGeom prst="rect">
              <a:avLst/>
            </a:prstGeom>
            <a:noFill/>
            <a:ln w="9525">
              <a:noFill/>
              <a:miter lim="800000"/>
              <a:headEnd/>
              <a:tailEnd/>
            </a:ln>
          </p:spPr>
          <p:txBody>
            <a:bodyPr>
              <a:spAutoFit/>
            </a:bodyPr>
            <a:lstStyle/>
            <a:p>
              <a:pPr algn="ctr">
                <a:lnSpc>
                  <a:spcPct val="90000"/>
                </a:lnSpc>
                <a:spcBef>
                  <a:spcPct val="35000"/>
                </a:spcBef>
                <a:spcAft>
                  <a:spcPct val="25000"/>
                </a:spcAft>
                <a:buClr>
                  <a:schemeClr val="folHlink"/>
                </a:buClr>
                <a:buFont typeface="Arial" pitchFamily="34" charset="0"/>
                <a:buNone/>
                <a:defRPr/>
              </a:pPr>
              <a:r>
                <a:rPr lang="en-US" sz="1600" b="1" dirty="0">
                  <a:latin typeface="+mj-lt"/>
                </a:rPr>
                <a:t>Study Mo</a:t>
              </a:r>
            </a:p>
          </p:txBody>
        </p:sp>
        <p:cxnSp>
          <p:nvCxnSpPr>
            <p:cNvPr id="24613" name="Straight Connector 42"/>
            <p:cNvCxnSpPr>
              <a:cxnSpLocks noChangeShapeType="1"/>
            </p:cNvCxnSpPr>
            <p:nvPr/>
          </p:nvCxnSpPr>
          <p:spPr bwMode="auto">
            <a:xfrm>
              <a:off x="2824163" y="4475163"/>
              <a:ext cx="342900"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16422" name="Straight Connector 43"/>
            <p:cNvCxnSpPr>
              <a:cxnSpLocks noChangeShapeType="1"/>
            </p:cNvCxnSpPr>
            <p:nvPr/>
          </p:nvCxnSpPr>
          <p:spPr bwMode="auto">
            <a:xfrm>
              <a:off x="2830513" y="4679950"/>
              <a:ext cx="342900" cy="0"/>
            </a:xfrm>
            <a:prstGeom prst="line">
              <a:avLst/>
            </a:prstGeom>
            <a:noFill/>
            <a:ln w="28575" algn="ctr">
              <a:solidFill>
                <a:schemeClr val="accent3"/>
              </a:solidFill>
              <a:round/>
              <a:headEnd/>
              <a:tailEnd/>
            </a:ln>
          </p:spPr>
        </p:cxnSp>
        <p:sp>
          <p:nvSpPr>
            <p:cNvPr id="16423" name="TextBox 44"/>
            <p:cNvSpPr txBox="1">
              <a:spLocks noChangeArrowheads="1"/>
            </p:cNvSpPr>
            <p:nvPr/>
          </p:nvSpPr>
          <p:spPr bwMode="auto">
            <a:xfrm>
              <a:off x="3151188" y="4321175"/>
              <a:ext cx="1573212" cy="53657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1600" dirty="0">
                  <a:latin typeface="+mj-lt"/>
                </a:rPr>
                <a:t>Denosumab</a:t>
              </a:r>
              <a:br>
                <a:rPr lang="en-US" sz="1600" dirty="0">
                  <a:latin typeface="+mj-lt"/>
                </a:rPr>
              </a:br>
              <a:r>
                <a:rPr lang="en-US" sz="1600" dirty="0">
                  <a:latin typeface="+mj-lt"/>
                </a:rPr>
                <a:t>Zoledronic acid</a:t>
              </a:r>
            </a:p>
          </p:txBody>
        </p:sp>
        <p:sp>
          <p:nvSpPr>
            <p:cNvPr id="16424" name="TextBox 45"/>
            <p:cNvSpPr txBox="1">
              <a:spLocks noChangeArrowheads="1"/>
            </p:cNvSpPr>
            <p:nvPr/>
          </p:nvSpPr>
          <p:spPr bwMode="auto">
            <a:xfrm>
              <a:off x="4393035" y="1840641"/>
              <a:ext cx="2834430" cy="1197251"/>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defRPr/>
              </a:pPr>
              <a:r>
                <a:rPr lang="en-US" sz="2000" b="1" dirty="0">
                  <a:solidFill>
                    <a:srgbClr val="FFC000"/>
                  </a:solidFill>
                  <a:latin typeface="+mj-lt"/>
                </a:rPr>
                <a:t>18% Risk Reduction</a:t>
              </a:r>
            </a:p>
            <a:p>
              <a:pPr>
                <a:lnSpc>
                  <a:spcPct val="90000"/>
                </a:lnSpc>
                <a:spcBef>
                  <a:spcPct val="35000"/>
                </a:spcBef>
                <a:spcAft>
                  <a:spcPct val="25000"/>
                </a:spcAft>
                <a:buClr>
                  <a:schemeClr val="folHlink"/>
                </a:buClr>
                <a:buFont typeface="Arial" pitchFamily="34" charset="0"/>
                <a:buNone/>
                <a:defRPr/>
              </a:pPr>
              <a:r>
                <a:rPr lang="en-US" sz="1600" dirty="0">
                  <a:latin typeface="+mj-lt"/>
                </a:rPr>
                <a:t>HR: 0.82 (95% CI: 0.71-0.95;</a:t>
              </a:r>
              <a:br>
                <a:rPr lang="en-US" sz="1600" dirty="0">
                  <a:latin typeface="+mj-lt"/>
                </a:rPr>
              </a:br>
              <a:r>
                <a:rPr lang="en-US" sz="1600" i="1" dirty="0">
                  <a:latin typeface="+mj-lt"/>
                </a:rPr>
                <a:t>P</a:t>
              </a:r>
              <a:r>
                <a:rPr lang="en-US" sz="1600" dirty="0">
                  <a:latin typeface="+mj-lt"/>
                </a:rPr>
                <a:t> = .0002 noninferiority;</a:t>
              </a:r>
              <a:br>
                <a:rPr lang="en-US" sz="1600" dirty="0">
                  <a:latin typeface="+mj-lt"/>
                </a:rPr>
              </a:br>
              <a:r>
                <a:rPr lang="en-US" sz="1600" i="1" dirty="0">
                  <a:latin typeface="+mj-lt"/>
                </a:rPr>
                <a:t>P</a:t>
              </a:r>
              <a:r>
                <a:rPr lang="en-US" sz="1600" dirty="0">
                  <a:latin typeface="+mj-lt"/>
                </a:rPr>
                <a:t> = .008 superiority)</a:t>
              </a:r>
            </a:p>
          </p:txBody>
        </p:sp>
        <p:sp>
          <p:nvSpPr>
            <p:cNvPr id="16425" name="TextBox 46"/>
            <p:cNvSpPr txBox="1">
              <a:spLocks noChangeArrowheads="1"/>
            </p:cNvSpPr>
            <p:nvPr/>
          </p:nvSpPr>
          <p:spPr bwMode="auto">
            <a:xfrm>
              <a:off x="4529138" y="3770313"/>
              <a:ext cx="1670050" cy="534987"/>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defRPr/>
              </a:pPr>
              <a:r>
                <a:rPr lang="en-US" sz="1600" b="1" dirty="0">
                  <a:latin typeface="+mj-lt"/>
                </a:rPr>
                <a:t>KM Estimate of</a:t>
              </a:r>
              <a:br>
                <a:rPr lang="en-US" sz="1600" b="1" dirty="0">
                  <a:latin typeface="+mj-lt"/>
                </a:rPr>
              </a:br>
              <a:r>
                <a:rPr lang="en-US" sz="1600" b="1" dirty="0">
                  <a:latin typeface="+mj-lt"/>
                </a:rPr>
                <a:t>Median, Mos</a:t>
              </a:r>
            </a:p>
          </p:txBody>
        </p:sp>
        <p:sp>
          <p:nvSpPr>
            <p:cNvPr id="16426" name="TextBox 47"/>
            <p:cNvSpPr txBox="1">
              <a:spLocks noChangeArrowheads="1"/>
            </p:cNvSpPr>
            <p:nvPr/>
          </p:nvSpPr>
          <p:spPr bwMode="auto">
            <a:xfrm>
              <a:off x="4991100" y="4325938"/>
              <a:ext cx="584200" cy="534987"/>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defRPr/>
              </a:pPr>
              <a:r>
                <a:rPr lang="en-US" sz="1600" dirty="0">
                  <a:latin typeface="+mj-lt"/>
                </a:rPr>
                <a:t>20.7</a:t>
              </a:r>
              <a:br>
                <a:rPr lang="en-US" sz="1600" dirty="0">
                  <a:latin typeface="+mj-lt"/>
                </a:rPr>
              </a:br>
              <a:r>
                <a:rPr lang="en-US" sz="1600" dirty="0">
                  <a:latin typeface="+mj-lt"/>
                </a:rPr>
                <a:t>17.1</a:t>
              </a:r>
            </a:p>
          </p:txBody>
        </p:sp>
        <p:cxnSp>
          <p:nvCxnSpPr>
            <p:cNvPr id="24619" name="Straight Connector 49"/>
            <p:cNvCxnSpPr>
              <a:cxnSpLocks noChangeShapeType="1"/>
            </p:cNvCxnSpPr>
            <p:nvPr/>
          </p:nvCxnSpPr>
          <p:spPr bwMode="auto">
            <a:xfrm>
              <a:off x="2224088" y="3627438"/>
              <a:ext cx="5230812" cy="0"/>
            </a:xfrm>
            <a:prstGeom prst="line">
              <a:avLst/>
            </a:prstGeom>
            <a:noFill/>
            <a:ln w="19050"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16428" name="Freeform 50"/>
            <p:cNvSpPr>
              <a:spLocks/>
            </p:cNvSpPr>
            <p:nvPr/>
          </p:nvSpPr>
          <p:spPr bwMode="auto">
            <a:xfrm>
              <a:off x="2555875" y="2252663"/>
              <a:ext cx="4595813" cy="1592262"/>
            </a:xfrm>
            <a:custGeom>
              <a:avLst/>
              <a:gdLst>
                <a:gd name="T0" fmla="*/ 4525002 w 4594860"/>
                <a:gd name="T1" fmla="*/ 1548594 h 1592580"/>
                <a:gd name="T2" fmla="*/ 4241944 w 4594860"/>
                <a:gd name="T3" fmla="*/ 1529615 h 1592580"/>
                <a:gd name="T4" fmla="*/ 3817373 w 4594860"/>
                <a:gd name="T5" fmla="*/ 1449908 h 1592580"/>
                <a:gd name="T6" fmla="*/ 3756174 w 4594860"/>
                <a:gd name="T7" fmla="*/ 1415749 h 1592580"/>
                <a:gd name="T8" fmla="*/ 3499895 w 4594860"/>
                <a:gd name="T9" fmla="*/ 1366407 h 1592580"/>
                <a:gd name="T10" fmla="*/ 3373671 w 4594860"/>
                <a:gd name="T11" fmla="*/ 1351225 h 1592580"/>
                <a:gd name="T12" fmla="*/ 3289520 w 4594860"/>
                <a:gd name="T13" fmla="*/ 1271518 h 1592580"/>
                <a:gd name="T14" fmla="*/ 3075321 w 4594860"/>
                <a:gd name="T15" fmla="*/ 1256336 h 1592580"/>
                <a:gd name="T16" fmla="*/ 2918495 w 4594860"/>
                <a:gd name="T17" fmla="*/ 1233562 h 1592580"/>
                <a:gd name="T18" fmla="*/ 2841995 w 4594860"/>
                <a:gd name="T19" fmla="*/ 1218379 h 1592580"/>
                <a:gd name="T20" fmla="*/ 2811395 w 4594860"/>
                <a:gd name="T21" fmla="*/ 1161448 h 1592580"/>
                <a:gd name="T22" fmla="*/ 2700470 w 4594860"/>
                <a:gd name="T23" fmla="*/ 1134877 h 1592580"/>
                <a:gd name="T24" fmla="*/ 2631622 w 4594860"/>
                <a:gd name="T25" fmla="*/ 1077945 h 1592580"/>
                <a:gd name="T26" fmla="*/ 2413592 w 4594860"/>
                <a:gd name="T27" fmla="*/ 1047581 h 1592580"/>
                <a:gd name="T28" fmla="*/ 2367695 w 4594860"/>
                <a:gd name="T29" fmla="*/ 1009622 h 1592580"/>
                <a:gd name="T30" fmla="*/ 2233823 w 4594860"/>
                <a:gd name="T31" fmla="*/ 994439 h 1592580"/>
                <a:gd name="T32" fmla="*/ 2046391 w 4594860"/>
                <a:gd name="T33" fmla="*/ 945099 h 1592580"/>
                <a:gd name="T34" fmla="*/ 1931640 w 4594860"/>
                <a:gd name="T35" fmla="*/ 929916 h 1592580"/>
                <a:gd name="T36" fmla="*/ 1885741 w 4594860"/>
                <a:gd name="T37" fmla="*/ 876777 h 1592580"/>
                <a:gd name="T38" fmla="*/ 1790116 w 4594860"/>
                <a:gd name="T39" fmla="*/ 846414 h 1592580"/>
                <a:gd name="T40" fmla="*/ 1667714 w 4594860"/>
                <a:gd name="T41" fmla="*/ 804661 h 1592580"/>
                <a:gd name="T42" fmla="*/ 1595039 w 4594860"/>
                <a:gd name="T43" fmla="*/ 781889 h 1592580"/>
                <a:gd name="T44" fmla="*/ 1552965 w 4594860"/>
                <a:gd name="T45" fmla="*/ 751526 h 1592580"/>
                <a:gd name="T46" fmla="*/ 1476464 w 4594860"/>
                <a:gd name="T47" fmla="*/ 740138 h 1592580"/>
                <a:gd name="T48" fmla="*/ 1415263 w 4594860"/>
                <a:gd name="T49" fmla="*/ 690798 h 1592580"/>
                <a:gd name="T50" fmla="*/ 1281388 w 4594860"/>
                <a:gd name="T51" fmla="*/ 675615 h 1592580"/>
                <a:gd name="T52" fmla="*/ 1147513 w 4594860"/>
                <a:gd name="T53" fmla="*/ 633857 h 1592580"/>
                <a:gd name="T54" fmla="*/ 1040408 w 4594860"/>
                <a:gd name="T55" fmla="*/ 614883 h 1592580"/>
                <a:gd name="T56" fmla="*/ 971559 w 4594860"/>
                <a:gd name="T57" fmla="*/ 561751 h 1592580"/>
                <a:gd name="T58" fmla="*/ 875931 w 4594860"/>
                <a:gd name="T59" fmla="*/ 523785 h 1592580"/>
                <a:gd name="T60" fmla="*/ 803255 w 4594860"/>
                <a:gd name="T61" fmla="*/ 485837 h 1592580"/>
                <a:gd name="T62" fmla="*/ 738235 w 4594860"/>
                <a:gd name="T63" fmla="*/ 466857 h 1592580"/>
                <a:gd name="T64" fmla="*/ 688506 w 4594860"/>
                <a:gd name="T65" fmla="*/ 432692 h 1592580"/>
                <a:gd name="T66" fmla="*/ 562279 w 4594860"/>
                <a:gd name="T67" fmla="*/ 417511 h 1592580"/>
                <a:gd name="T68" fmla="*/ 531680 w 4594860"/>
                <a:gd name="T69" fmla="*/ 364373 h 1592580"/>
                <a:gd name="T70" fmla="*/ 485777 w 4594860"/>
                <a:gd name="T71" fmla="*/ 318824 h 1592580"/>
                <a:gd name="T72" fmla="*/ 466654 w 4594860"/>
                <a:gd name="T73" fmla="*/ 231536 h 1592580"/>
                <a:gd name="T74" fmla="*/ 428407 w 4594860"/>
                <a:gd name="T75" fmla="*/ 212549 h 1592580"/>
                <a:gd name="T76" fmla="*/ 397798 w 4594860"/>
                <a:gd name="T77" fmla="*/ 155621 h 1592580"/>
                <a:gd name="T78" fmla="*/ 305997 w 4594860"/>
                <a:gd name="T79" fmla="*/ 132837 h 1592580"/>
                <a:gd name="T80" fmla="*/ 267748 w 4594860"/>
                <a:gd name="T81" fmla="*/ 94889 h 1592580"/>
                <a:gd name="T82" fmla="*/ 149179 w 4594860"/>
                <a:gd name="T83" fmla="*/ 64523 h 1592580"/>
                <a:gd name="T84" fmla="*/ 107098 w 4594860"/>
                <a:gd name="T85" fmla="*/ 34157 h 1592580"/>
                <a:gd name="T86" fmla="*/ 3829 w 4594860"/>
                <a:gd name="T87" fmla="*/ 15183 h 15925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94860"/>
                <a:gd name="T133" fmla="*/ 0 h 1592580"/>
                <a:gd name="T134" fmla="*/ 4594860 w 4594860"/>
                <a:gd name="T135" fmla="*/ 1592580 h 15925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94860" h="1592580">
                  <a:moveTo>
                    <a:pt x="4594860" y="1588770"/>
                  </a:moveTo>
                  <a:lnTo>
                    <a:pt x="4507230" y="1592580"/>
                  </a:lnTo>
                  <a:lnTo>
                    <a:pt x="4507230" y="1554480"/>
                  </a:lnTo>
                  <a:lnTo>
                    <a:pt x="4476750" y="1554480"/>
                  </a:lnTo>
                  <a:lnTo>
                    <a:pt x="4472940" y="1535430"/>
                  </a:lnTo>
                  <a:lnTo>
                    <a:pt x="4225290" y="1535430"/>
                  </a:lnTo>
                  <a:lnTo>
                    <a:pt x="4217670" y="1478280"/>
                  </a:lnTo>
                  <a:lnTo>
                    <a:pt x="3802380" y="1478280"/>
                  </a:lnTo>
                  <a:lnTo>
                    <a:pt x="3802380" y="1455420"/>
                  </a:lnTo>
                  <a:lnTo>
                    <a:pt x="3768090" y="1455420"/>
                  </a:lnTo>
                  <a:lnTo>
                    <a:pt x="3760470" y="1421130"/>
                  </a:lnTo>
                  <a:lnTo>
                    <a:pt x="3741420" y="1421130"/>
                  </a:lnTo>
                  <a:lnTo>
                    <a:pt x="3741420" y="1390650"/>
                  </a:lnTo>
                  <a:lnTo>
                    <a:pt x="3497580" y="1394460"/>
                  </a:lnTo>
                  <a:lnTo>
                    <a:pt x="3486150" y="1371600"/>
                  </a:lnTo>
                  <a:lnTo>
                    <a:pt x="3429000" y="1371600"/>
                  </a:lnTo>
                  <a:lnTo>
                    <a:pt x="3421380" y="1356360"/>
                  </a:lnTo>
                  <a:lnTo>
                    <a:pt x="3360420" y="1356360"/>
                  </a:lnTo>
                  <a:lnTo>
                    <a:pt x="3352800" y="1333500"/>
                  </a:lnTo>
                  <a:lnTo>
                    <a:pt x="3280410" y="1333500"/>
                  </a:lnTo>
                  <a:lnTo>
                    <a:pt x="3276600" y="1276350"/>
                  </a:lnTo>
                  <a:lnTo>
                    <a:pt x="3219450" y="1272540"/>
                  </a:lnTo>
                  <a:lnTo>
                    <a:pt x="3215640" y="1261110"/>
                  </a:lnTo>
                  <a:lnTo>
                    <a:pt x="3063240" y="1261110"/>
                  </a:lnTo>
                  <a:lnTo>
                    <a:pt x="3059430" y="1249680"/>
                  </a:lnTo>
                  <a:lnTo>
                    <a:pt x="2910840" y="1249680"/>
                  </a:lnTo>
                  <a:lnTo>
                    <a:pt x="2907030" y="1238250"/>
                  </a:lnTo>
                  <a:lnTo>
                    <a:pt x="2849880" y="1238250"/>
                  </a:lnTo>
                  <a:lnTo>
                    <a:pt x="2842260" y="1223010"/>
                  </a:lnTo>
                  <a:lnTo>
                    <a:pt x="2830830" y="1223010"/>
                  </a:lnTo>
                  <a:lnTo>
                    <a:pt x="2830830" y="1196340"/>
                  </a:lnTo>
                  <a:lnTo>
                    <a:pt x="2804160" y="1196340"/>
                  </a:lnTo>
                  <a:lnTo>
                    <a:pt x="2800350" y="1165860"/>
                  </a:lnTo>
                  <a:lnTo>
                    <a:pt x="2743200" y="1162050"/>
                  </a:lnTo>
                  <a:lnTo>
                    <a:pt x="2743200" y="1139190"/>
                  </a:lnTo>
                  <a:lnTo>
                    <a:pt x="2689860" y="1139190"/>
                  </a:lnTo>
                  <a:lnTo>
                    <a:pt x="2686050" y="1101090"/>
                  </a:lnTo>
                  <a:lnTo>
                    <a:pt x="2625090" y="1101090"/>
                  </a:lnTo>
                  <a:lnTo>
                    <a:pt x="2621280" y="1082040"/>
                  </a:lnTo>
                  <a:lnTo>
                    <a:pt x="2499360" y="1082040"/>
                  </a:lnTo>
                  <a:lnTo>
                    <a:pt x="2491740" y="1055370"/>
                  </a:lnTo>
                  <a:lnTo>
                    <a:pt x="2404110" y="1051560"/>
                  </a:lnTo>
                  <a:lnTo>
                    <a:pt x="2400300" y="1036320"/>
                  </a:lnTo>
                  <a:lnTo>
                    <a:pt x="2358390" y="1032510"/>
                  </a:lnTo>
                  <a:lnTo>
                    <a:pt x="2358390" y="1013460"/>
                  </a:lnTo>
                  <a:lnTo>
                    <a:pt x="2316480" y="1013460"/>
                  </a:lnTo>
                  <a:lnTo>
                    <a:pt x="2312670" y="998220"/>
                  </a:lnTo>
                  <a:lnTo>
                    <a:pt x="2225040" y="998220"/>
                  </a:lnTo>
                  <a:lnTo>
                    <a:pt x="2217420" y="975360"/>
                  </a:lnTo>
                  <a:lnTo>
                    <a:pt x="2038350" y="975360"/>
                  </a:lnTo>
                  <a:lnTo>
                    <a:pt x="2038350" y="948690"/>
                  </a:lnTo>
                  <a:lnTo>
                    <a:pt x="1950720" y="944880"/>
                  </a:lnTo>
                  <a:lnTo>
                    <a:pt x="1950720" y="933450"/>
                  </a:lnTo>
                  <a:lnTo>
                    <a:pt x="1924050" y="933450"/>
                  </a:lnTo>
                  <a:lnTo>
                    <a:pt x="1920240" y="906780"/>
                  </a:lnTo>
                  <a:lnTo>
                    <a:pt x="1885950" y="906780"/>
                  </a:lnTo>
                  <a:lnTo>
                    <a:pt x="1878330" y="880110"/>
                  </a:lnTo>
                  <a:lnTo>
                    <a:pt x="1840230" y="880110"/>
                  </a:lnTo>
                  <a:lnTo>
                    <a:pt x="1836420" y="853440"/>
                  </a:lnTo>
                  <a:lnTo>
                    <a:pt x="1783080" y="849630"/>
                  </a:lnTo>
                  <a:lnTo>
                    <a:pt x="1779270" y="819150"/>
                  </a:lnTo>
                  <a:lnTo>
                    <a:pt x="1664970" y="815340"/>
                  </a:lnTo>
                  <a:lnTo>
                    <a:pt x="1661160" y="807720"/>
                  </a:lnTo>
                  <a:lnTo>
                    <a:pt x="1623060" y="807720"/>
                  </a:lnTo>
                  <a:lnTo>
                    <a:pt x="1623060" y="788670"/>
                  </a:lnTo>
                  <a:lnTo>
                    <a:pt x="1588770" y="784860"/>
                  </a:lnTo>
                  <a:lnTo>
                    <a:pt x="1588770" y="773430"/>
                  </a:lnTo>
                  <a:lnTo>
                    <a:pt x="1550670" y="773430"/>
                  </a:lnTo>
                  <a:lnTo>
                    <a:pt x="1546860" y="754380"/>
                  </a:lnTo>
                  <a:lnTo>
                    <a:pt x="1508760" y="754380"/>
                  </a:lnTo>
                  <a:lnTo>
                    <a:pt x="1508760" y="742950"/>
                  </a:lnTo>
                  <a:lnTo>
                    <a:pt x="1470660" y="742950"/>
                  </a:lnTo>
                  <a:lnTo>
                    <a:pt x="1470660" y="731520"/>
                  </a:lnTo>
                  <a:lnTo>
                    <a:pt x="1417320" y="731520"/>
                  </a:lnTo>
                  <a:lnTo>
                    <a:pt x="1409700" y="693420"/>
                  </a:lnTo>
                  <a:lnTo>
                    <a:pt x="1325880" y="693420"/>
                  </a:lnTo>
                  <a:lnTo>
                    <a:pt x="1325880" y="678180"/>
                  </a:lnTo>
                  <a:lnTo>
                    <a:pt x="1276350" y="678180"/>
                  </a:lnTo>
                  <a:lnTo>
                    <a:pt x="1272540" y="651510"/>
                  </a:lnTo>
                  <a:lnTo>
                    <a:pt x="1143000" y="651510"/>
                  </a:lnTo>
                  <a:lnTo>
                    <a:pt x="1143000" y="636270"/>
                  </a:lnTo>
                  <a:lnTo>
                    <a:pt x="1089660" y="636270"/>
                  </a:lnTo>
                  <a:lnTo>
                    <a:pt x="1085850" y="617220"/>
                  </a:lnTo>
                  <a:lnTo>
                    <a:pt x="1036320" y="617220"/>
                  </a:lnTo>
                  <a:lnTo>
                    <a:pt x="1028700" y="598170"/>
                  </a:lnTo>
                  <a:lnTo>
                    <a:pt x="963930" y="594360"/>
                  </a:lnTo>
                  <a:lnTo>
                    <a:pt x="967740" y="563880"/>
                  </a:lnTo>
                  <a:lnTo>
                    <a:pt x="944880" y="563880"/>
                  </a:lnTo>
                  <a:lnTo>
                    <a:pt x="941070" y="525780"/>
                  </a:lnTo>
                  <a:lnTo>
                    <a:pt x="872490" y="525780"/>
                  </a:lnTo>
                  <a:lnTo>
                    <a:pt x="872490" y="506730"/>
                  </a:lnTo>
                  <a:lnTo>
                    <a:pt x="800100" y="506730"/>
                  </a:lnTo>
                  <a:lnTo>
                    <a:pt x="800100" y="487680"/>
                  </a:lnTo>
                  <a:lnTo>
                    <a:pt x="777240" y="487680"/>
                  </a:lnTo>
                  <a:lnTo>
                    <a:pt x="777240" y="468630"/>
                  </a:lnTo>
                  <a:lnTo>
                    <a:pt x="735330" y="468630"/>
                  </a:lnTo>
                  <a:lnTo>
                    <a:pt x="731520" y="449580"/>
                  </a:lnTo>
                  <a:lnTo>
                    <a:pt x="685800" y="449580"/>
                  </a:lnTo>
                  <a:lnTo>
                    <a:pt x="685800" y="434340"/>
                  </a:lnTo>
                  <a:lnTo>
                    <a:pt x="632460" y="434340"/>
                  </a:lnTo>
                  <a:lnTo>
                    <a:pt x="632460" y="419100"/>
                  </a:lnTo>
                  <a:lnTo>
                    <a:pt x="560070" y="419100"/>
                  </a:lnTo>
                  <a:lnTo>
                    <a:pt x="552450" y="392430"/>
                  </a:lnTo>
                  <a:lnTo>
                    <a:pt x="529590" y="392430"/>
                  </a:lnTo>
                  <a:lnTo>
                    <a:pt x="529590" y="365760"/>
                  </a:lnTo>
                  <a:lnTo>
                    <a:pt x="510540" y="365760"/>
                  </a:lnTo>
                  <a:lnTo>
                    <a:pt x="510540" y="320040"/>
                  </a:lnTo>
                  <a:lnTo>
                    <a:pt x="483870" y="320040"/>
                  </a:lnTo>
                  <a:lnTo>
                    <a:pt x="491490" y="297180"/>
                  </a:lnTo>
                  <a:lnTo>
                    <a:pt x="468630" y="297180"/>
                  </a:lnTo>
                  <a:lnTo>
                    <a:pt x="464820" y="232410"/>
                  </a:lnTo>
                  <a:lnTo>
                    <a:pt x="449580" y="232410"/>
                  </a:lnTo>
                  <a:lnTo>
                    <a:pt x="449580" y="213360"/>
                  </a:lnTo>
                  <a:lnTo>
                    <a:pt x="426720" y="213360"/>
                  </a:lnTo>
                  <a:lnTo>
                    <a:pt x="422910" y="179070"/>
                  </a:lnTo>
                  <a:lnTo>
                    <a:pt x="400050" y="179070"/>
                  </a:lnTo>
                  <a:lnTo>
                    <a:pt x="396240" y="156210"/>
                  </a:lnTo>
                  <a:lnTo>
                    <a:pt x="346710" y="156210"/>
                  </a:lnTo>
                  <a:lnTo>
                    <a:pt x="346710" y="133350"/>
                  </a:lnTo>
                  <a:lnTo>
                    <a:pt x="304800" y="133350"/>
                  </a:lnTo>
                  <a:lnTo>
                    <a:pt x="304800" y="118110"/>
                  </a:lnTo>
                  <a:lnTo>
                    <a:pt x="266700" y="118110"/>
                  </a:lnTo>
                  <a:lnTo>
                    <a:pt x="266700" y="95250"/>
                  </a:lnTo>
                  <a:lnTo>
                    <a:pt x="194310" y="91440"/>
                  </a:lnTo>
                  <a:lnTo>
                    <a:pt x="194310" y="64770"/>
                  </a:lnTo>
                  <a:lnTo>
                    <a:pt x="148590" y="64770"/>
                  </a:lnTo>
                  <a:lnTo>
                    <a:pt x="144780" y="45720"/>
                  </a:lnTo>
                  <a:lnTo>
                    <a:pt x="106680" y="45720"/>
                  </a:lnTo>
                  <a:lnTo>
                    <a:pt x="106680" y="34290"/>
                  </a:lnTo>
                  <a:lnTo>
                    <a:pt x="57150" y="34290"/>
                  </a:lnTo>
                  <a:lnTo>
                    <a:pt x="57150" y="22860"/>
                  </a:lnTo>
                  <a:lnTo>
                    <a:pt x="3810" y="15240"/>
                  </a:lnTo>
                  <a:lnTo>
                    <a:pt x="0" y="0"/>
                  </a:lnTo>
                </a:path>
              </a:pathLst>
            </a:custGeom>
            <a:noFill/>
            <a:ln w="28575" cap="flat" cmpd="sng" algn="ctr">
              <a:solidFill>
                <a:schemeClr val="accent2"/>
              </a:solidFill>
              <a:prstDash val="solid"/>
              <a:round/>
              <a:headEnd type="none" w="med" len="med"/>
              <a:tailEnd type="none" w="med" len="med"/>
            </a:ln>
          </p:spPr>
          <p:txBody>
            <a:bodyPr anchor="ctr"/>
            <a:lstStyle/>
            <a:p>
              <a:pPr>
                <a:defRPr/>
              </a:pPr>
              <a:endParaRPr lang="en-US" sz="1600" dirty="0">
                <a:latin typeface="+mj-lt"/>
              </a:endParaRPr>
            </a:p>
          </p:txBody>
        </p:sp>
        <p:sp>
          <p:nvSpPr>
            <p:cNvPr id="52" name="Freeform 51"/>
            <p:cNvSpPr/>
            <p:nvPr/>
          </p:nvSpPr>
          <p:spPr bwMode="auto">
            <a:xfrm>
              <a:off x="2560638" y="2260600"/>
              <a:ext cx="4579937" cy="1728788"/>
            </a:xfrm>
            <a:custGeom>
              <a:avLst/>
              <a:gdLst>
                <a:gd name="connsiteX0" fmla="*/ 4579620 w 4579620"/>
                <a:gd name="connsiteY0" fmla="*/ 1729740 h 1729740"/>
                <a:gd name="connsiteX1" fmla="*/ 4240530 w 4579620"/>
                <a:gd name="connsiteY1" fmla="*/ 1725930 h 1729740"/>
                <a:gd name="connsiteX2" fmla="*/ 4236720 w 4579620"/>
                <a:gd name="connsiteY2" fmla="*/ 1691640 h 1729740"/>
                <a:gd name="connsiteX3" fmla="*/ 4080510 w 4579620"/>
                <a:gd name="connsiteY3" fmla="*/ 1691640 h 1729740"/>
                <a:gd name="connsiteX4" fmla="*/ 4076700 w 4579620"/>
                <a:gd name="connsiteY4" fmla="*/ 1657350 h 1729740"/>
                <a:gd name="connsiteX5" fmla="*/ 3832860 w 4579620"/>
                <a:gd name="connsiteY5" fmla="*/ 1657350 h 1729740"/>
                <a:gd name="connsiteX6" fmla="*/ 3829050 w 4579620"/>
                <a:gd name="connsiteY6" fmla="*/ 1611630 h 1729740"/>
                <a:gd name="connsiteX7" fmla="*/ 3726180 w 4579620"/>
                <a:gd name="connsiteY7" fmla="*/ 1611630 h 1729740"/>
                <a:gd name="connsiteX8" fmla="*/ 3726180 w 4579620"/>
                <a:gd name="connsiteY8" fmla="*/ 1550670 h 1729740"/>
                <a:gd name="connsiteX9" fmla="*/ 3627120 w 4579620"/>
                <a:gd name="connsiteY9" fmla="*/ 1550670 h 1729740"/>
                <a:gd name="connsiteX10" fmla="*/ 3627120 w 4579620"/>
                <a:gd name="connsiteY10" fmla="*/ 1539240 h 1729740"/>
                <a:gd name="connsiteX11" fmla="*/ 3482340 w 4579620"/>
                <a:gd name="connsiteY11" fmla="*/ 1543050 h 1729740"/>
                <a:gd name="connsiteX12" fmla="*/ 3482340 w 4579620"/>
                <a:gd name="connsiteY12" fmla="*/ 1516380 h 1729740"/>
                <a:gd name="connsiteX13" fmla="*/ 3387090 w 4579620"/>
                <a:gd name="connsiteY13" fmla="*/ 1516380 h 1729740"/>
                <a:gd name="connsiteX14" fmla="*/ 3387090 w 4579620"/>
                <a:gd name="connsiteY14" fmla="*/ 1493520 h 1729740"/>
                <a:gd name="connsiteX15" fmla="*/ 3284220 w 4579620"/>
                <a:gd name="connsiteY15" fmla="*/ 1493520 h 1729740"/>
                <a:gd name="connsiteX16" fmla="*/ 3280410 w 4579620"/>
                <a:gd name="connsiteY16" fmla="*/ 1443990 h 1729740"/>
                <a:gd name="connsiteX17" fmla="*/ 3147060 w 4579620"/>
                <a:gd name="connsiteY17" fmla="*/ 1443990 h 1729740"/>
                <a:gd name="connsiteX18" fmla="*/ 3143250 w 4579620"/>
                <a:gd name="connsiteY18" fmla="*/ 1421130 h 1729740"/>
                <a:gd name="connsiteX19" fmla="*/ 3002280 w 4579620"/>
                <a:gd name="connsiteY19" fmla="*/ 1417320 h 1729740"/>
                <a:gd name="connsiteX20" fmla="*/ 2998470 w 4579620"/>
                <a:gd name="connsiteY20" fmla="*/ 1371600 h 1729740"/>
                <a:gd name="connsiteX21" fmla="*/ 2868930 w 4579620"/>
                <a:gd name="connsiteY21" fmla="*/ 1371600 h 1729740"/>
                <a:gd name="connsiteX22" fmla="*/ 2868930 w 4579620"/>
                <a:gd name="connsiteY22" fmla="*/ 1356360 h 1729740"/>
                <a:gd name="connsiteX23" fmla="*/ 2750820 w 4579620"/>
                <a:gd name="connsiteY23" fmla="*/ 1356360 h 1729740"/>
                <a:gd name="connsiteX24" fmla="*/ 2750820 w 4579620"/>
                <a:gd name="connsiteY24" fmla="*/ 1299210 h 1729740"/>
                <a:gd name="connsiteX25" fmla="*/ 2708910 w 4579620"/>
                <a:gd name="connsiteY25" fmla="*/ 1299210 h 1729740"/>
                <a:gd name="connsiteX26" fmla="*/ 2701290 w 4579620"/>
                <a:gd name="connsiteY26" fmla="*/ 1276350 h 1729740"/>
                <a:gd name="connsiteX27" fmla="*/ 2571750 w 4579620"/>
                <a:gd name="connsiteY27" fmla="*/ 1276350 h 1729740"/>
                <a:gd name="connsiteX28" fmla="*/ 2567940 w 4579620"/>
                <a:gd name="connsiteY28" fmla="*/ 1253490 h 1729740"/>
                <a:gd name="connsiteX29" fmla="*/ 2514600 w 4579620"/>
                <a:gd name="connsiteY29" fmla="*/ 1253490 h 1729740"/>
                <a:gd name="connsiteX30" fmla="*/ 2518410 w 4579620"/>
                <a:gd name="connsiteY30" fmla="*/ 1238250 h 1729740"/>
                <a:gd name="connsiteX31" fmla="*/ 2468880 w 4579620"/>
                <a:gd name="connsiteY31" fmla="*/ 1238250 h 1729740"/>
                <a:gd name="connsiteX32" fmla="*/ 2465070 w 4579620"/>
                <a:gd name="connsiteY32" fmla="*/ 1215390 h 1729740"/>
                <a:gd name="connsiteX33" fmla="*/ 2404110 w 4579620"/>
                <a:gd name="connsiteY33" fmla="*/ 1219200 h 1729740"/>
                <a:gd name="connsiteX34" fmla="*/ 2404110 w 4579620"/>
                <a:gd name="connsiteY34" fmla="*/ 1203960 h 1729740"/>
                <a:gd name="connsiteX35" fmla="*/ 2362200 w 4579620"/>
                <a:gd name="connsiteY35" fmla="*/ 1200150 h 1729740"/>
                <a:gd name="connsiteX36" fmla="*/ 2362200 w 4579620"/>
                <a:gd name="connsiteY36" fmla="*/ 1173480 h 1729740"/>
                <a:gd name="connsiteX37" fmla="*/ 2255520 w 4579620"/>
                <a:gd name="connsiteY37" fmla="*/ 1169670 h 1729740"/>
                <a:gd name="connsiteX38" fmla="*/ 2255520 w 4579620"/>
                <a:gd name="connsiteY38" fmla="*/ 1146810 h 1729740"/>
                <a:gd name="connsiteX39" fmla="*/ 2194560 w 4579620"/>
                <a:gd name="connsiteY39" fmla="*/ 1146810 h 1729740"/>
                <a:gd name="connsiteX40" fmla="*/ 2194560 w 4579620"/>
                <a:gd name="connsiteY40" fmla="*/ 1131570 h 1729740"/>
                <a:gd name="connsiteX41" fmla="*/ 2133600 w 4579620"/>
                <a:gd name="connsiteY41" fmla="*/ 1135380 h 1729740"/>
                <a:gd name="connsiteX42" fmla="*/ 2133600 w 4579620"/>
                <a:gd name="connsiteY42" fmla="*/ 1116330 h 1729740"/>
                <a:gd name="connsiteX43" fmla="*/ 2072640 w 4579620"/>
                <a:gd name="connsiteY43" fmla="*/ 1116330 h 1729740"/>
                <a:gd name="connsiteX44" fmla="*/ 2065020 w 4579620"/>
                <a:gd name="connsiteY44" fmla="*/ 1085850 h 1729740"/>
                <a:gd name="connsiteX45" fmla="*/ 1981200 w 4579620"/>
                <a:gd name="connsiteY45" fmla="*/ 1082040 h 1729740"/>
                <a:gd name="connsiteX46" fmla="*/ 1981200 w 4579620"/>
                <a:gd name="connsiteY46" fmla="*/ 1059180 h 1729740"/>
                <a:gd name="connsiteX47" fmla="*/ 1912620 w 4579620"/>
                <a:gd name="connsiteY47" fmla="*/ 1059180 h 1729740"/>
                <a:gd name="connsiteX48" fmla="*/ 1912620 w 4579620"/>
                <a:gd name="connsiteY48" fmla="*/ 1040130 h 1729740"/>
                <a:gd name="connsiteX49" fmla="*/ 1882140 w 4579620"/>
                <a:gd name="connsiteY49" fmla="*/ 1040130 h 1729740"/>
                <a:gd name="connsiteX50" fmla="*/ 1882140 w 4579620"/>
                <a:gd name="connsiteY50" fmla="*/ 1013460 h 1729740"/>
                <a:gd name="connsiteX51" fmla="*/ 1824990 w 4579620"/>
                <a:gd name="connsiteY51" fmla="*/ 1013460 h 1729740"/>
                <a:gd name="connsiteX52" fmla="*/ 1821180 w 4579620"/>
                <a:gd name="connsiteY52" fmla="*/ 979170 h 1729740"/>
                <a:gd name="connsiteX53" fmla="*/ 1687830 w 4579620"/>
                <a:gd name="connsiteY53" fmla="*/ 975360 h 1729740"/>
                <a:gd name="connsiteX54" fmla="*/ 1684020 w 4579620"/>
                <a:gd name="connsiteY54" fmla="*/ 937260 h 1729740"/>
                <a:gd name="connsiteX55" fmla="*/ 1562100 w 4579620"/>
                <a:gd name="connsiteY55" fmla="*/ 933450 h 1729740"/>
                <a:gd name="connsiteX56" fmla="*/ 1558290 w 4579620"/>
                <a:gd name="connsiteY56" fmla="*/ 902970 h 1729740"/>
                <a:gd name="connsiteX57" fmla="*/ 1497330 w 4579620"/>
                <a:gd name="connsiteY57" fmla="*/ 902970 h 1729740"/>
                <a:gd name="connsiteX58" fmla="*/ 1497330 w 4579620"/>
                <a:gd name="connsiteY58" fmla="*/ 887730 h 1729740"/>
                <a:gd name="connsiteX59" fmla="*/ 1428750 w 4579620"/>
                <a:gd name="connsiteY59" fmla="*/ 883920 h 1729740"/>
                <a:gd name="connsiteX60" fmla="*/ 1428750 w 4579620"/>
                <a:gd name="connsiteY60" fmla="*/ 861060 h 1729740"/>
                <a:gd name="connsiteX61" fmla="*/ 1367790 w 4579620"/>
                <a:gd name="connsiteY61" fmla="*/ 861060 h 1729740"/>
                <a:gd name="connsiteX62" fmla="*/ 1367790 w 4579620"/>
                <a:gd name="connsiteY62" fmla="*/ 842010 h 1729740"/>
                <a:gd name="connsiteX63" fmla="*/ 1322070 w 4579620"/>
                <a:gd name="connsiteY63" fmla="*/ 842010 h 1729740"/>
                <a:gd name="connsiteX64" fmla="*/ 1322070 w 4579620"/>
                <a:gd name="connsiteY64" fmla="*/ 819150 h 1729740"/>
                <a:gd name="connsiteX65" fmla="*/ 1280160 w 4579620"/>
                <a:gd name="connsiteY65" fmla="*/ 819150 h 1729740"/>
                <a:gd name="connsiteX66" fmla="*/ 1280160 w 4579620"/>
                <a:gd name="connsiteY66" fmla="*/ 803910 h 1729740"/>
                <a:gd name="connsiteX67" fmla="*/ 1234440 w 4579620"/>
                <a:gd name="connsiteY67" fmla="*/ 803910 h 1729740"/>
                <a:gd name="connsiteX68" fmla="*/ 1234440 w 4579620"/>
                <a:gd name="connsiteY68" fmla="*/ 777240 h 1729740"/>
                <a:gd name="connsiteX69" fmla="*/ 1173480 w 4579620"/>
                <a:gd name="connsiteY69" fmla="*/ 777240 h 1729740"/>
                <a:gd name="connsiteX70" fmla="*/ 1173480 w 4579620"/>
                <a:gd name="connsiteY70" fmla="*/ 742950 h 1729740"/>
                <a:gd name="connsiteX71" fmla="*/ 1101090 w 4579620"/>
                <a:gd name="connsiteY71" fmla="*/ 742950 h 1729740"/>
                <a:gd name="connsiteX72" fmla="*/ 1101090 w 4579620"/>
                <a:gd name="connsiteY72" fmla="*/ 716280 h 1729740"/>
                <a:gd name="connsiteX73" fmla="*/ 1062990 w 4579620"/>
                <a:gd name="connsiteY73" fmla="*/ 716280 h 1729740"/>
                <a:gd name="connsiteX74" fmla="*/ 1062990 w 4579620"/>
                <a:gd name="connsiteY74" fmla="*/ 697230 h 1729740"/>
                <a:gd name="connsiteX75" fmla="*/ 1013460 w 4579620"/>
                <a:gd name="connsiteY75" fmla="*/ 697230 h 1729740"/>
                <a:gd name="connsiteX76" fmla="*/ 1013460 w 4579620"/>
                <a:gd name="connsiteY76" fmla="*/ 662940 h 1729740"/>
                <a:gd name="connsiteX77" fmla="*/ 944880 w 4579620"/>
                <a:gd name="connsiteY77" fmla="*/ 662940 h 1729740"/>
                <a:gd name="connsiteX78" fmla="*/ 941070 w 4579620"/>
                <a:gd name="connsiteY78" fmla="*/ 624840 h 1729740"/>
                <a:gd name="connsiteX79" fmla="*/ 922020 w 4579620"/>
                <a:gd name="connsiteY79" fmla="*/ 624840 h 1729740"/>
                <a:gd name="connsiteX80" fmla="*/ 918210 w 4579620"/>
                <a:gd name="connsiteY80" fmla="*/ 575310 h 1729740"/>
                <a:gd name="connsiteX81" fmla="*/ 811530 w 4579620"/>
                <a:gd name="connsiteY81" fmla="*/ 575310 h 1729740"/>
                <a:gd name="connsiteX82" fmla="*/ 811530 w 4579620"/>
                <a:gd name="connsiteY82" fmla="*/ 556260 h 1729740"/>
                <a:gd name="connsiteX83" fmla="*/ 769620 w 4579620"/>
                <a:gd name="connsiteY83" fmla="*/ 556260 h 1729740"/>
                <a:gd name="connsiteX84" fmla="*/ 773430 w 4579620"/>
                <a:gd name="connsiteY84" fmla="*/ 533400 h 1729740"/>
                <a:gd name="connsiteX85" fmla="*/ 716280 w 4579620"/>
                <a:gd name="connsiteY85" fmla="*/ 533400 h 1729740"/>
                <a:gd name="connsiteX86" fmla="*/ 716280 w 4579620"/>
                <a:gd name="connsiteY86" fmla="*/ 499110 h 1729740"/>
                <a:gd name="connsiteX87" fmla="*/ 643890 w 4579620"/>
                <a:gd name="connsiteY87" fmla="*/ 499110 h 1729740"/>
                <a:gd name="connsiteX88" fmla="*/ 647700 w 4579620"/>
                <a:gd name="connsiteY88" fmla="*/ 476250 h 1729740"/>
                <a:gd name="connsiteX89" fmla="*/ 601980 w 4579620"/>
                <a:gd name="connsiteY89" fmla="*/ 476250 h 1729740"/>
                <a:gd name="connsiteX90" fmla="*/ 605790 w 4579620"/>
                <a:gd name="connsiteY90" fmla="*/ 438150 h 1729740"/>
                <a:gd name="connsiteX91" fmla="*/ 552450 w 4579620"/>
                <a:gd name="connsiteY91" fmla="*/ 441960 h 1729740"/>
                <a:gd name="connsiteX92" fmla="*/ 552450 w 4579620"/>
                <a:gd name="connsiteY92" fmla="*/ 411480 h 1729740"/>
                <a:gd name="connsiteX93" fmla="*/ 502920 w 4579620"/>
                <a:gd name="connsiteY93" fmla="*/ 411480 h 1729740"/>
                <a:gd name="connsiteX94" fmla="*/ 502920 w 4579620"/>
                <a:gd name="connsiteY94" fmla="*/ 377190 h 1729740"/>
                <a:gd name="connsiteX95" fmla="*/ 468630 w 4579620"/>
                <a:gd name="connsiteY95" fmla="*/ 377190 h 1729740"/>
                <a:gd name="connsiteX96" fmla="*/ 472440 w 4579620"/>
                <a:gd name="connsiteY96" fmla="*/ 304800 h 1729740"/>
                <a:gd name="connsiteX97" fmla="*/ 453390 w 4579620"/>
                <a:gd name="connsiteY97" fmla="*/ 304800 h 1729740"/>
                <a:gd name="connsiteX98" fmla="*/ 445770 w 4579620"/>
                <a:gd name="connsiteY98" fmla="*/ 213360 h 1729740"/>
                <a:gd name="connsiteX99" fmla="*/ 384810 w 4579620"/>
                <a:gd name="connsiteY99" fmla="*/ 213360 h 1729740"/>
                <a:gd name="connsiteX100" fmla="*/ 377190 w 4579620"/>
                <a:gd name="connsiteY100" fmla="*/ 190500 h 1729740"/>
                <a:gd name="connsiteX101" fmla="*/ 320040 w 4579620"/>
                <a:gd name="connsiteY101" fmla="*/ 190500 h 1729740"/>
                <a:gd name="connsiteX102" fmla="*/ 320040 w 4579620"/>
                <a:gd name="connsiteY102" fmla="*/ 140970 h 1729740"/>
                <a:gd name="connsiteX103" fmla="*/ 266700 w 4579620"/>
                <a:gd name="connsiteY103" fmla="*/ 140970 h 1729740"/>
                <a:gd name="connsiteX104" fmla="*/ 266700 w 4579620"/>
                <a:gd name="connsiteY104" fmla="*/ 110490 h 1729740"/>
                <a:gd name="connsiteX105" fmla="*/ 232410 w 4579620"/>
                <a:gd name="connsiteY105" fmla="*/ 114300 h 1729740"/>
                <a:gd name="connsiteX106" fmla="*/ 232410 w 4579620"/>
                <a:gd name="connsiteY106" fmla="*/ 95250 h 1729740"/>
                <a:gd name="connsiteX107" fmla="*/ 175260 w 4579620"/>
                <a:gd name="connsiteY107" fmla="*/ 95250 h 1729740"/>
                <a:gd name="connsiteX108" fmla="*/ 175260 w 4579620"/>
                <a:gd name="connsiteY108" fmla="*/ 60960 h 1729740"/>
                <a:gd name="connsiteX109" fmla="*/ 129540 w 4579620"/>
                <a:gd name="connsiteY109" fmla="*/ 60960 h 1729740"/>
                <a:gd name="connsiteX110" fmla="*/ 129540 w 4579620"/>
                <a:gd name="connsiteY110" fmla="*/ 30480 h 1729740"/>
                <a:gd name="connsiteX111" fmla="*/ 57150 w 4579620"/>
                <a:gd name="connsiteY111" fmla="*/ 30480 h 1729740"/>
                <a:gd name="connsiteX112" fmla="*/ 57150 w 4579620"/>
                <a:gd name="connsiteY112" fmla="*/ 15240 h 1729740"/>
                <a:gd name="connsiteX113" fmla="*/ 0 w 4579620"/>
                <a:gd name="connsiteY113" fmla="*/ 15240 h 1729740"/>
                <a:gd name="connsiteX114" fmla="*/ 0 w 4579620"/>
                <a:gd name="connsiteY114" fmla="*/ 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579620" h="1729740">
                  <a:moveTo>
                    <a:pt x="4579620" y="1729740"/>
                  </a:moveTo>
                  <a:lnTo>
                    <a:pt x="4240530" y="1725930"/>
                  </a:lnTo>
                  <a:lnTo>
                    <a:pt x="4236720" y="1691640"/>
                  </a:lnTo>
                  <a:lnTo>
                    <a:pt x="4080510" y="1691640"/>
                  </a:lnTo>
                  <a:lnTo>
                    <a:pt x="4076700" y="1657350"/>
                  </a:lnTo>
                  <a:lnTo>
                    <a:pt x="3832860" y="1657350"/>
                  </a:lnTo>
                  <a:lnTo>
                    <a:pt x="3829050" y="1611630"/>
                  </a:lnTo>
                  <a:lnTo>
                    <a:pt x="3726180" y="1611630"/>
                  </a:lnTo>
                  <a:lnTo>
                    <a:pt x="3726180" y="1550670"/>
                  </a:lnTo>
                  <a:lnTo>
                    <a:pt x="3627120" y="1550670"/>
                  </a:lnTo>
                  <a:lnTo>
                    <a:pt x="3627120" y="1539240"/>
                  </a:lnTo>
                  <a:lnTo>
                    <a:pt x="3482340" y="1543050"/>
                  </a:lnTo>
                  <a:lnTo>
                    <a:pt x="3482340" y="1516380"/>
                  </a:lnTo>
                  <a:lnTo>
                    <a:pt x="3387090" y="1516380"/>
                  </a:lnTo>
                  <a:lnTo>
                    <a:pt x="3387090" y="1493520"/>
                  </a:lnTo>
                  <a:lnTo>
                    <a:pt x="3284220" y="1493520"/>
                  </a:lnTo>
                  <a:lnTo>
                    <a:pt x="3280410" y="1443990"/>
                  </a:lnTo>
                  <a:lnTo>
                    <a:pt x="3147060" y="1443990"/>
                  </a:lnTo>
                  <a:lnTo>
                    <a:pt x="3143250" y="1421130"/>
                  </a:lnTo>
                  <a:lnTo>
                    <a:pt x="3002280" y="1417320"/>
                  </a:lnTo>
                  <a:lnTo>
                    <a:pt x="2998470" y="1371600"/>
                  </a:lnTo>
                  <a:lnTo>
                    <a:pt x="2868930" y="1371600"/>
                  </a:lnTo>
                  <a:lnTo>
                    <a:pt x="2868930" y="1356360"/>
                  </a:lnTo>
                  <a:lnTo>
                    <a:pt x="2750820" y="1356360"/>
                  </a:lnTo>
                  <a:lnTo>
                    <a:pt x="2750820" y="1299210"/>
                  </a:lnTo>
                  <a:lnTo>
                    <a:pt x="2708910" y="1299210"/>
                  </a:lnTo>
                  <a:lnTo>
                    <a:pt x="2701290" y="1276350"/>
                  </a:lnTo>
                  <a:lnTo>
                    <a:pt x="2571750" y="1276350"/>
                  </a:lnTo>
                  <a:lnTo>
                    <a:pt x="2567940" y="1253490"/>
                  </a:lnTo>
                  <a:lnTo>
                    <a:pt x="2514600" y="1253490"/>
                  </a:lnTo>
                  <a:lnTo>
                    <a:pt x="2518410" y="1238250"/>
                  </a:lnTo>
                  <a:lnTo>
                    <a:pt x="2468880" y="1238250"/>
                  </a:lnTo>
                  <a:lnTo>
                    <a:pt x="2465070" y="1215390"/>
                  </a:lnTo>
                  <a:lnTo>
                    <a:pt x="2404110" y="1219200"/>
                  </a:lnTo>
                  <a:lnTo>
                    <a:pt x="2404110" y="1203960"/>
                  </a:lnTo>
                  <a:lnTo>
                    <a:pt x="2362200" y="1200150"/>
                  </a:lnTo>
                  <a:lnTo>
                    <a:pt x="2362200" y="1173480"/>
                  </a:lnTo>
                  <a:lnTo>
                    <a:pt x="2255520" y="1169670"/>
                  </a:lnTo>
                  <a:lnTo>
                    <a:pt x="2255520" y="1146810"/>
                  </a:lnTo>
                  <a:lnTo>
                    <a:pt x="2194560" y="1146810"/>
                  </a:lnTo>
                  <a:lnTo>
                    <a:pt x="2194560" y="1131570"/>
                  </a:lnTo>
                  <a:lnTo>
                    <a:pt x="2133600" y="1135380"/>
                  </a:lnTo>
                  <a:lnTo>
                    <a:pt x="2133600" y="1116330"/>
                  </a:lnTo>
                  <a:lnTo>
                    <a:pt x="2072640" y="1116330"/>
                  </a:lnTo>
                  <a:lnTo>
                    <a:pt x="2065020" y="1085850"/>
                  </a:lnTo>
                  <a:lnTo>
                    <a:pt x="1981200" y="1082040"/>
                  </a:lnTo>
                  <a:lnTo>
                    <a:pt x="1981200" y="1059180"/>
                  </a:lnTo>
                  <a:lnTo>
                    <a:pt x="1912620" y="1059180"/>
                  </a:lnTo>
                  <a:lnTo>
                    <a:pt x="1912620" y="1040130"/>
                  </a:lnTo>
                  <a:lnTo>
                    <a:pt x="1882140" y="1040130"/>
                  </a:lnTo>
                  <a:lnTo>
                    <a:pt x="1882140" y="1013460"/>
                  </a:lnTo>
                  <a:lnTo>
                    <a:pt x="1824990" y="1013460"/>
                  </a:lnTo>
                  <a:lnTo>
                    <a:pt x="1821180" y="979170"/>
                  </a:lnTo>
                  <a:lnTo>
                    <a:pt x="1687830" y="975360"/>
                  </a:lnTo>
                  <a:lnTo>
                    <a:pt x="1684020" y="937260"/>
                  </a:lnTo>
                  <a:lnTo>
                    <a:pt x="1562100" y="933450"/>
                  </a:lnTo>
                  <a:lnTo>
                    <a:pt x="1558290" y="902970"/>
                  </a:lnTo>
                  <a:lnTo>
                    <a:pt x="1497330" y="902970"/>
                  </a:lnTo>
                  <a:lnTo>
                    <a:pt x="1497330" y="887730"/>
                  </a:lnTo>
                  <a:lnTo>
                    <a:pt x="1428750" y="883920"/>
                  </a:lnTo>
                  <a:lnTo>
                    <a:pt x="1428750" y="861060"/>
                  </a:lnTo>
                  <a:lnTo>
                    <a:pt x="1367790" y="861060"/>
                  </a:lnTo>
                  <a:lnTo>
                    <a:pt x="1367790" y="842010"/>
                  </a:lnTo>
                  <a:lnTo>
                    <a:pt x="1322070" y="842010"/>
                  </a:lnTo>
                  <a:lnTo>
                    <a:pt x="1322070" y="819150"/>
                  </a:lnTo>
                  <a:lnTo>
                    <a:pt x="1280160" y="819150"/>
                  </a:lnTo>
                  <a:lnTo>
                    <a:pt x="1280160" y="803910"/>
                  </a:lnTo>
                  <a:lnTo>
                    <a:pt x="1234440" y="803910"/>
                  </a:lnTo>
                  <a:lnTo>
                    <a:pt x="1234440" y="777240"/>
                  </a:lnTo>
                  <a:lnTo>
                    <a:pt x="1173480" y="777240"/>
                  </a:lnTo>
                  <a:lnTo>
                    <a:pt x="1173480" y="742950"/>
                  </a:lnTo>
                  <a:lnTo>
                    <a:pt x="1101090" y="742950"/>
                  </a:lnTo>
                  <a:lnTo>
                    <a:pt x="1101090" y="716280"/>
                  </a:lnTo>
                  <a:lnTo>
                    <a:pt x="1062990" y="716280"/>
                  </a:lnTo>
                  <a:lnTo>
                    <a:pt x="1062990" y="697230"/>
                  </a:lnTo>
                  <a:lnTo>
                    <a:pt x="1013460" y="697230"/>
                  </a:lnTo>
                  <a:lnTo>
                    <a:pt x="1013460" y="662940"/>
                  </a:lnTo>
                  <a:lnTo>
                    <a:pt x="944880" y="662940"/>
                  </a:lnTo>
                  <a:lnTo>
                    <a:pt x="941070" y="624840"/>
                  </a:lnTo>
                  <a:lnTo>
                    <a:pt x="922020" y="624840"/>
                  </a:lnTo>
                  <a:lnTo>
                    <a:pt x="918210" y="575310"/>
                  </a:lnTo>
                  <a:lnTo>
                    <a:pt x="811530" y="575310"/>
                  </a:lnTo>
                  <a:lnTo>
                    <a:pt x="811530" y="556260"/>
                  </a:lnTo>
                  <a:lnTo>
                    <a:pt x="769620" y="556260"/>
                  </a:lnTo>
                  <a:lnTo>
                    <a:pt x="773430" y="533400"/>
                  </a:lnTo>
                  <a:lnTo>
                    <a:pt x="716280" y="533400"/>
                  </a:lnTo>
                  <a:lnTo>
                    <a:pt x="716280" y="499110"/>
                  </a:lnTo>
                  <a:lnTo>
                    <a:pt x="643890" y="499110"/>
                  </a:lnTo>
                  <a:lnTo>
                    <a:pt x="647700" y="476250"/>
                  </a:lnTo>
                  <a:lnTo>
                    <a:pt x="601980" y="476250"/>
                  </a:lnTo>
                  <a:lnTo>
                    <a:pt x="605790" y="438150"/>
                  </a:lnTo>
                  <a:lnTo>
                    <a:pt x="552450" y="441960"/>
                  </a:lnTo>
                  <a:lnTo>
                    <a:pt x="552450" y="411480"/>
                  </a:lnTo>
                  <a:lnTo>
                    <a:pt x="502920" y="411480"/>
                  </a:lnTo>
                  <a:lnTo>
                    <a:pt x="502920" y="377190"/>
                  </a:lnTo>
                  <a:lnTo>
                    <a:pt x="468630" y="377190"/>
                  </a:lnTo>
                  <a:lnTo>
                    <a:pt x="472440" y="304800"/>
                  </a:lnTo>
                  <a:lnTo>
                    <a:pt x="453390" y="304800"/>
                  </a:lnTo>
                  <a:lnTo>
                    <a:pt x="445770" y="213360"/>
                  </a:lnTo>
                  <a:lnTo>
                    <a:pt x="384810" y="213360"/>
                  </a:lnTo>
                  <a:lnTo>
                    <a:pt x="377190" y="190500"/>
                  </a:lnTo>
                  <a:lnTo>
                    <a:pt x="320040" y="190500"/>
                  </a:lnTo>
                  <a:lnTo>
                    <a:pt x="320040" y="140970"/>
                  </a:lnTo>
                  <a:lnTo>
                    <a:pt x="266700" y="140970"/>
                  </a:lnTo>
                  <a:lnTo>
                    <a:pt x="266700" y="110490"/>
                  </a:lnTo>
                  <a:lnTo>
                    <a:pt x="232410" y="114300"/>
                  </a:lnTo>
                  <a:lnTo>
                    <a:pt x="232410" y="95250"/>
                  </a:lnTo>
                  <a:lnTo>
                    <a:pt x="175260" y="95250"/>
                  </a:lnTo>
                  <a:lnTo>
                    <a:pt x="175260" y="60960"/>
                  </a:lnTo>
                  <a:lnTo>
                    <a:pt x="129540" y="60960"/>
                  </a:lnTo>
                  <a:lnTo>
                    <a:pt x="129540" y="30480"/>
                  </a:lnTo>
                  <a:lnTo>
                    <a:pt x="57150" y="30480"/>
                  </a:lnTo>
                  <a:lnTo>
                    <a:pt x="57150" y="15240"/>
                  </a:lnTo>
                  <a:lnTo>
                    <a:pt x="0" y="15240"/>
                  </a:lnTo>
                  <a:lnTo>
                    <a:pt x="0" y="0"/>
                  </a:lnTo>
                </a:path>
              </a:pathLst>
            </a:custGeom>
            <a:ln w="28575">
              <a:solidFill>
                <a:schemeClr val="accent3"/>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nchor="ctr"/>
            <a:lstStyle/>
            <a:p>
              <a:pPr algn="ctr">
                <a:lnSpc>
                  <a:spcPct val="90000"/>
                </a:lnSpc>
                <a:spcBef>
                  <a:spcPct val="35000"/>
                </a:spcBef>
                <a:spcAft>
                  <a:spcPct val="25000"/>
                </a:spcAft>
                <a:buClr>
                  <a:schemeClr val="folHlink"/>
                </a:buClr>
                <a:buFont typeface="Arial" charset="0"/>
                <a:buChar char="•"/>
                <a:defRPr/>
              </a:pPr>
              <a:endParaRPr lang="en-US" sz="1600" dirty="0">
                <a:latin typeface="+mj-lt"/>
              </a:endParaRPr>
            </a:p>
          </p:txBody>
        </p:sp>
      </p:grpSp>
      <p:sp>
        <p:nvSpPr>
          <p:cNvPr id="16441" name="Rectangle 57"/>
          <p:cNvSpPr>
            <a:spLocks noChangeArrowheads="1"/>
          </p:cNvSpPr>
          <p:nvPr/>
        </p:nvSpPr>
        <p:spPr bwMode="auto">
          <a:xfrm>
            <a:off x="284163" y="6350000"/>
            <a:ext cx="3700462" cy="307975"/>
          </a:xfrm>
          <a:prstGeom prst="rect">
            <a:avLst/>
          </a:prstGeom>
          <a:noFill/>
          <a:ln w="9525">
            <a:noFill/>
            <a:miter lim="800000"/>
            <a:headEnd/>
            <a:tailEnd/>
          </a:ln>
        </p:spPr>
        <p:txBody>
          <a:bodyPr>
            <a:spAutoFit/>
          </a:bodyPr>
          <a:lstStyle/>
          <a:p>
            <a:pPr>
              <a:defRPr/>
            </a:pPr>
            <a:r>
              <a:rPr lang="en-US" sz="1400" dirty="0">
                <a:solidFill>
                  <a:schemeClr val="bg2"/>
                </a:solidFill>
                <a:latin typeface="+mj-lt"/>
              </a:rPr>
              <a:t>Fizazi K, et al. Lancet. 2011;377:813-822.</a:t>
            </a:r>
          </a:p>
        </p:txBody>
      </p:sp>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 name="Title 1"/>
          <p:cNvSpPr>
            <a:spLocks noGrp="1"/>
          </p:cNvSpPr>
          <p:nvPr>
            <p:ph type="title"/>
          </p:nvPr>
        </p:nvSpPr>
        <p:spPr>
          <a:xfrm>
            <a:off x="0" y="106033"/>
            <a:ext cx="9144000" cy="1103313"/>
          </a:xfrm>
        </p:spPr>
        <p:txBody>
          <a:bodyPr/>
          <a:lstStyle/>
          <a:p>
            <a:pPr algn="ctr"/>
            <a:r>
              <a:rPr lang="en-US" sz="2800" dirty="0" err="1"/>
              <a:t>Denosumab</a:t>
            </a:r>
            <a:r>
              <a:rPr lang="en-US" sz="2800" dirty="0"/>
              <a:t> vs </a:t>
            </a:r>
            <a:r>
              <a:rPr lang="en-US" sz="2800" dirty="0" err="1"/>
              <a:t>Zoledronic</a:t>
            </a:r>
            <a:r>
              <a:rPr lang="en-US" sz="2800" dirty="0"/>
              <a:t> Acid</a:t>
            </a:r>
          </a:p>
        </p:txBody>
      </p:sp>
      <p:sp>
        <p:nvSpPr>
          <p:cNvPr id="3" name="TextBox 2"/>
          <p:cNvSpPr txBox="1"/>
          <p:nvPr/>
        </p:nvSpPr>
        <p:spPr>
          <a:xfrm>
            <a:off x="552090" y="2113471"/>
            <a:ext cx="2837636" cy="3416320"/>
          </a:xfrm>
          <a:prstGeom prst="rect">
            <a:avLst/>
          </a:prstGeom>
          <a:noFill/>
        </p:spPr>
        <p:txBody>
          <a:bodyPr wrap="none" rtlCol="0">
            <a:spAutoFit/>
          </a:bodyPr>
          <a:lstStyle/>
          <a:p>
            <a:pPr>
              <a:lnSpc>
                <a:spcPct val="150000"/>
              </a:lnSpc>
            </a:pPr>
            <a:r>
              <a:rPr lang="en-US" b="1" dirty="0"/>
              <a:t>First SSE</a:t>
            </a:r>
          </a:p>
          <a:p>
            <a:pPr>
              <a:lnSpc>
                <a:spcPct val="150000"/>
              </a:lnSpc>
            </a:pPr>
            <a:r>
              <a:rPr lang="en-US" b="1" dirty="0"/>
              <a:t>First SRE</a:t>
            </a:r>
          </a:p>
          <a:p>
            <a:pPr>
              <a:lnSpc>
                <a:spcPct val="150000"/>
              </a:lnSpc>
            </a:pPr>
            <a:r>
              <a:rPr lang="en-US" b="1" dirty="0"/>
              <a:t>Pathologic Fracture</a:t>
            </a:r>
          </a:p>
          <a:p>
            <a:pPr>
              <a:lnSpc>
                <a:spcPct val="150000"/>
              </a:lnSpc>
            </a:pPr>
            <a:r>
              <a:rPr lang="en-US" b="1" dirty="0"/>
              <a:t>Jaw Osteonecrosis</a:t>
            </a:r>
          </a:p>
          <a:p>
            <a:pPr>
              <a:lnSpc>
                <a:spcPct val="150000"/>
              </a:lnSpc>
            </a:pPr>
            <a:r>
              <a:rPr lang="en-US" b="1" dirty="0"/>
              <a:t>Low Calcium</a:t>
            </a:r>
          </a:p>
          <a:p>
            <a:pPr>
              <a:lnSpc>
                <a:spcPct val="150000"/>
              </a:lnSpc>
            </a:pPr>
            <a:r>
              <a:rPr lang="en-US" b="1" dirty="0"/>
              <a:t>Kidney Injury</a:t>
            </a:r>
          </a:p>
          <a:p>
            <a:pPr>
              <a:lnSpc>
                <a:spcPct val="150000"/>
              </a:lnSpc>
            </a:pPr>
            <a:r>
              <a:rPr lang="en-US" b="1" dirty="0"/>
              <a:t>Cost for one year/</a:t>
            </a:r>
            <a:r>
              <a:rPr lang="en-US" b="1" dirty="0" err="1"/>
              <a:t>pt</a:t>
            </a:r>
            <a:endParaRPr lang="en-US" b="1" dirty="0"/>
          </a:p>
          <a:p>
            <a:pPr>
              <a:lnSpc>
                <a:spcPct val="150000"/>
              </a:lnSpc>
            </a:pPr>
            <a:endParaRPr lang="en-US" b="1" dirty="0"/>
          </a:p>
        </p:txBody>
      </p:sp>
      <p:sp>
        <p:nvSpPr>
          <p:cNvPr id="4" name="TextBox 3"/>
          <p:cNvSpPr txBox="1"/>
          <p:nvPr/>
        </p:nvSpPr>
        <p:spPr>
          <a:xfrm>
            <a:off x="3666226" y="1790304"/>
            <a:ext cx="1715534" cy="369332"/>
          </a:xfrm>
          <a:prstGeom prst="rect">
            <a:avLst/>
          </a:prstGeom>
          <a:noFill/>
        </p:spPr>
        <p:txBody>
          <a:bodyPr wrap="none" rtlCol="0">
            <a:spAutoFit/>
          </a:bodyPr>
          <a:lstStyle/>
          <a:p>
            <a:r>
              <a:rPr lang="en-US" b="1" dirty="0" err="1">
                <a:solidFill>
                  <a:srgbClr val="FFC000"/>
                </a:solidFill>
              </a:rPr>
              <a:t>Denosumab</a:t>
            </a:r>
            <a:endParaRPr lang="en-US" b="1" dirty="0">
              <a:solidFill>
                <a:srgbClr val="FFC000"/>
              </a:solidFill>
            </a:endParaRPr>
          </a:p>
        </p:txBody>
      </p:sp>
      <p:sp>
        <p:nvSpPr>
          <p:cNvPr id="5" name="TextBox 4"/>
          <p:cNvSpPr txBox="1"/>
          <p:nvPr/>
        </p:nvSpPr>
        <p:spPr>
          <a:xfrm>
            <a:off x="5282109" y="1513305"/>
            <a:ext cx="1630575" cy="646331"/>
          </a:xfrm>
          <a:prstGeom prst="rect">
            <a:avLst/>
          </a:prstGeom>
          <a:noFill/>
        </p:spPr>
        <p:txBody>
          <a:bodyPr wrap="none" rtlCol="0">
            <a:spAutoFit/>
          </a:bodyPr>
          <a:lstStyle/>
          <a:p>
            <a:r>
              <a:rPr lang="en-US" b="1" dirty="0" err="1">
                <a:solidFill>
                  <a:srgbClr val="FFC000"/>
                </a:solidFill>
              </a:rPr>
              <a:t>Zoledronic</a:t>
            </a:r>
            <a:r>
              <a:rPr lang="en-US" b="1" dirty="0">
                <a:solidFill>
                  <a:srgbClr val="FFC000"/>
                </a:solidFill>
              </a:rPr>
              <a:t> </a:t>
            </a:r>
          </a:p>
          <a:p>
            <a:pPr algn="ctr"/>
            <a:r>
              <a:rPr lang="en-US" b="1" dirty="0">
                <a:solidFill>
                  <a:srgbClr val="FFC000"/>
                </a:solidFill>
              </a:rPr>
              <a:t>Acid</a:t>
            </a:r>
          </a:p>
        </p:txBody>
      </p:sp>
      <p:sp>
        <p:nvSpPr>
          <p:cNvPr id="6" name="TextBox 5"/>
          <p:cNvSpPr txBox="1"/>
          <p:nvPr/>
        </p:nvSpPr>
        <p:spPr>
          <a:xfrm>
            <a:off x="6811109" y="1790304"/>
            <a:ext cx="1529586" cy="369332"/>
          </a:xfrm>
          <a:prstGeom prst="rect">
            <a:avLst/>
          </a:prstGeom>
          <a:noFill/>
        </p:spPr>
        <p:txBody>
          <a:bodyPr wrap="none" rtlCol="0">
            <a:spAutoFit/>
          </a:bodyPr>
          <a:lstStyle/>
          <a:p>
            <a:r>
              <a:rPr lang="en-US" b="1" dirty="0">
                <a:solidFill>
                  <a:srgbClr val="FFC000"/>
                </a:solidFill>
              </a:rPr>
              <a:t>Difference</a:t>
            </a:r>
          </a:p>
        </p:txBody>
      </p:sp>
      <p:sp>
        <p:nvSpPr>
          <p:cNvPr id="7" name="TextBox 6"/>
          <p:cNvSpPr txBox="1"/>
          <p:nvPr/>
        </p:nvSpPr>
        <p:spPr>
          <a:xfrm>
            <a:off x="3820916" y="2113471"/>
            <a:ext cx="1249060" cy="3000821"/>
          </a:xfrm>
          <a:prstGeom prst="rect">
            <a:avLst/>
          </a:prstGeom>
          <a:noFill/>
        </p:spPr>
        <p:txBody>
          <a:bodyPr wrap="none" rtlCol="0">
            <a:spAutoFit/>
          </a:bodyPr>
          <a:lstStyle/>
          <a:p>
            <a:pPr algn="ctr">
              <a:lnSpc>
                <a:spcPct val="150000"/>
              </a:lnSpc>
            </a:pPr>
            <a:r>
              <a:rPr lang="en-US" b="1" dirty="0"/>
              <a:t>25.4</a:t>
            </a:r>
          </a:p>
          <a:p>
            <a:pPr algn="ctr">
              <a:lnSpc>
                <a:spcPct val="150000"/>
              </a:lnSpc>
            </a:pPr>
            <a:r>
              <a:rPr lang="en-US" b="1" dirty="0"/>
              <a:t>35.9</a:t>
            </a:r>
          </a:p>
          <a:p>
            <a:pPr algn="ctr">
              <a:lnSpc>
                <a:spcPct val="150000"/>
              </a:lnSpc>
            </a:pPr>
            <a:r>
              <a:rPr lang="en-US" b="1" dirty="0"/>
              <a:t>14</a:t>
            </a:r>
          </a:p>
          <a:p>
            <a:pPr algn="ctr">
              <a:lnSpc>
                <a:spcPct val="150000"/>
              </a:lnSpc>
            </a:pPr>
            <a:r>
              <a:rPr lang="en-US" b="1" dirty="0"/>
              <a:t>2</a:t>
            </a:r>
          </a:p>
          <a:p>
            <a:pPr algn="ctr">
              <a:lnSpc>
                <a:spcPct val="150000"/>
              </a:lnSpc>
            </a:pPr>
            <a:r>
              <a:rPr lang="en-US" b="1" dirty="0"/>
              <a:t>13</a:t>
            </a:r>
          </a:p>
          <a:p>
            <a:pPr algn="ctr">
              <a:lnSpc>
                <a:spcPct val="150000"/>
              </a:lnSpc>
            </a:pPr>
            <a:r>
              <a:rPr lang="en-US" b="1" dirty="0"/>
              <a:t>15</a:t>
            </a:r>
          </a:p>
          <a:p>
            <a:pPr algn="ctr">
              <a:lnSpc>
                <a:spcPct val="150000"/>
              </a:lnSpc>
            </a:pPr>
            <a:r>
              <a:rPr lang="en-US" b="1" dirty="0"/>
              <a:t>$36,000</a:t>
            </a:r>
          </a:p>
        </p:txBody>
      </p:sp>
      <p:sp>
        <p:nvSpPr>
          <p:cNvPr id="8" name="TextBox 7"/>
          <p:cNvSpPr txBox="1"/>
          <p:nvPr/>
        </p:nvSpPr>
        <p:spPr>
          <a:xfrm>
            <a:off x="5489946" y="2113471"/>
            <a:ext cx="1002197" cy="3000821"/>
          </a:xfrm>
          <a:prstGeom prst="rect">
            <a:avLst/>
          </a:prstGeom>
          <a:noFill/>
        </p:spPr>
        <p:txBody>
          <a:bodyPr wrap="none" rtlCol="0">
            <a:spAutoFit/>
          </a:bodyPr>
          <a:lstStyle/>
          <a:p>
            <a:pPr algn="ctr">
              <a:lnSpc>
                <a:spcPct val="150000"/>
              </a:lnSpc>
            </a:pPr>
            <a:r>
              <a:rPr lang="en-US" b="1" dirty="0"/>
              <a:t>30.4</a:t>
            </a:r>
          </a:p>
          <a:p>
            <a:pPr algn="ctr">
              <a:lnSpc>
                <a:spcPct val="150000"/>
              </a:lnSpc>
            </a:pPr>
            <a:r>
              <a:rPr lang="en-US" b="1" dirty="0"/>
              <a:t>40.6</a:t>
            </a:r>
          </a:p>
          <a:p>
            <a:pPr algn="ctr">
              <a:lnSpc>
                <a:spcPct val="150000"/>
              </a:lnSpc>
            </a:pPr>
            <a:r>
              <a:rPr lang="en-US" b="1" dirty="0"/>
              <a:t>15</a:t>
            </a:r>
          </a:p>
          <a:p>
            <a:pPr algn="ctr">
              <a:lnSpc>
                <a:spcPct val="150000"/>
              </a:lnSpc>
            </a:pPr>
            <a:r>
              <a:rPr lang="en-US" b="1" dirty="0"/>
              <a:t>1</a:t>
            </a:r>
          </a:p>
          <a:p>
            <a:pPr algn="ctr">
              <a:lnSpc>
                <a:spcPct val="150000"/>
              </a:lnSpc>
            </a:pPr>
            <a:r>
              <a:rPr lang="en-US" b="1" dirty="0"/>
              <a:t>6</a:t>
            </a:r>
          </a:p>
          <a:p>
            <a:pPr algn="ctr">
              <a:lnSpc>
                <a:spcPct val="150000"/>
              </a:lnSpc>
            </a:pPr>
            <a:r>
              <a:rPr lang="en-US" b="1" dirty="0"/>
              <a:t>16</a:t>
            </a:r>
          </a:p>
          <a:p>
            <a:pPr algn="ctr">
              <a:lnSpc>
                <a:spcPct val="150000"/>
              </a:lnSpc>
            </a:pPr>
            <a:r>
              <a:rPr lang="en-US" b="1" dirty="0"/>
              <a:t>$1200</a:t>
            </a:r>
          </a:p>
        </p:txBody>
      </p:sp>
      <p:sp>
        <p:nvSpPr>
          <p:cNvPr id="9" name="TextBox 8"/>
          <p:cNvSpPr txBox="1"/>
          <p:nvPr/>
        </p:nvSpPr>
        <p:spPr>
          <a:xfrm>
            <a:off x="6935342" y="2113471"/>
            <a:ext cx="1119217" cy="3000821"/>
          </a:xfrm>
          <a:prstGeom prst="rect">
            <a:avLst/>
          </a:prstGeom>
          <a:noFill/>
        </p:spPr>
        <p:txBody>
          <a:bodyPr wrap="none" rtlCol="0">
            <a:spAutoFit/>
          </a:bodyPr>
          <a:lstStyle/>
          <a:p>
            <a:pPr algn="ctr">
              <a:lnSpc>
                <a:spcPct val="150000"/>
              </a:lnSpc>
            </a:pPr>
            <a:r>
              <a:rPr lang="en-US" b="1" dirty="0"/>
              <a:t>5</a:t>
            </a:r>
          </a:p>
          <a:p>
            <a:pPr algn="ctr">
              <a:lnSpc>
                <a:spcPct val="150000"/>
              </a:lnSpc>
            </a:pPr>
            <a:r>
              <a:rPr lang="en-US" b="1" dirty="0"/>
              <a:t>4.7</a:t>
            </a:r>
          </a:p>
          <a:p>
            <a:pPr algn="ctr">
              <a:lnSpc>
                <a:spcPct val="150000"/>
              </a:lnSpc>
            </a:pPr>
            <a:r>
              <a:rPr lang="en-US" b="1" dirty="0"/>
              <a:t>1</a:t>
            </a:r>
          </a:p>
          <a:p>
            <a:pPr algn="ctr">
              <a:lnSpc>
                <a:spcPct val="150000"/>
              </a:lnSpc>
            </a:pPr>
            <a:endParaRPr lang="en-US" b="1" dirty="0"/>
          </a:p>
          <a:p>
            <a:pPr algn="ctr">
              <a:lnSpc>
                <a:spcPct val="150000"/>
              </a:lnSpc>
            </a:pPr>
            <a:endParaRPr lang="en-US" b="1" dirty="0"/>
          </a:p>
          <a:p>
            <a:pPr algn="ctr">
              <a:lnSpc>
                <a:spcPct val="150000"/>
              </a:lnSpc>
            </a:pPr>
            <a:endParaRPr lang="en-US" b="1" dirty="0"/>
          </a:p>
          <a:p>
            <a:pPr algn="ctr">
              <a:lnSpc>
                <a:spcPct val="150000"/>
              </a:lnSpc>
            </a:pPr>
            <a:r>
              <a:rPr lang="en-US" b="1" dirty="0"/>
              <a:t>30-fold</a:t>
            </a:r>
          </a:p>
        </p:txBody>
      </p:sp>
      <p:cxnSp>
        <p:nvCxnSpPr>
          <p:cNvPr id="11" name="Straight Connector 10"/>
          <p:cNvCxnSpPr/>
          <p:nvPr/>
        </p:nvCxnSpPr>
        <p:spPr bwMode="auto">
          <a:xfrm>
            <a:off x="512353" y="2159636"/>
            <a:ext cx="8007350" cy="0"/>
          </a:xfrm>
          <a:prstGeom prst="line">
            <a:avLst/>
          </a:prstGeom>
          <a:no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512353" y="5097196"/>
            <a:ext cx="8007350" cy="0"/>
          </a:xfrm>
          <a:prstGeom prst="line">
            <a:avLst/>
          </a:prstGeom>
          <a:no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98386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192931C4-72F8-481B-AFEF-15F1CA17E58A}"/>
              </a:ext>
            </a:extLst>
          </p:cNvPr>
          <p:cNvSpPr>
            <a:spLocks noGrp="1"/>
          </p:cNvSpPr>
          <p:nvPr>
            <p:ph type="title"/>
          </p:nvPr>
        </p:nvSpPr>
        <p:spPr>
          <a:xfrm>
            <a:off x="0" y="31173"/>
            <a:ext cx="9144000" cy="1103313"/>
          </a:xfrm>
        </p:spPr>
        <p:txBody>
          <a:bodyPr/>
          <a:lstStyle/>
          <a:p>
            <a:pPr algn="ctr"/>
            <a:r>
              <a:rPr lang="en-US" sz="2800" dirty="0"/>
              <a:t>Osteonecrosis of the Jaw</a:t>
            </a:r>
          </a:p>
        </p:txBody>
      </p:sp>
      <p:sp>
        <p:nvSpPr>
          <p:cNvPr id="3" name="Content Placeholder 2">
            <a:extLst>
              <a:ext uri="{FF2B5EF4-FFF2-40B4-BE49-F238E27FC236}">
                <a16:creationId xmlns:a16="http://schemas.microsoft.com/office/drawing/2014/main" id="{E5D46895-D903-4066-A07D-73BADA223BF8}"/>
              </a:ext>
            </a:extLst>
          </p:cNvPr>
          <p:cNvSpPr>
            <a:spLocks noGrp="1"/>
          </p:cNvSpPr>
          <p:nvPr>
            <p:ph idx="1"/>
          </p:nvPr>
        </p:nvSpPr>
        <p:spPr>
          <a:xfrm>
            <a:off x="344487" y="1381991"/>
            <a:ext cx="4227513" cy="4546600"/>
          </a:xfrm>
        </p:spPr>
        <p:txBody>
          <a:bodyPr/>
          <a:lstStyle/>
          <a:p>
            <a:r>
              <a:rPr lang="en-US" sz="2000" dirty="0"/>
              <a:t>1-5 % incidence in prostate cancer trials of BTAs</a:t>
            </a:r>
          </a:p>
          <a:p>
            <a:r>
              <a:rPr lang="en-US" sz="2000" dirty="0"/>
              <a:t>Associated with both bisphosphonates and denosumab</a:t>
            </a:r>
          </a:p>
          <a:p>
            <a:r>
              <a:rPr lang="en-US" sz="2000" dirty="0"/>
              <a:t>Risk increases with increased duration of treatment</a:t>
            </a:r>
          </a:p>
          <a:p>
            <a:r>
              <a:rPr lang="en-US" sz="2000" dirty="0"/>
              <a:t>Risk Factors</a:t>
            </a:r>
          </a:p>
          <a:p>
            <a:pPr lvl="1">
              <a:spcBef>
                <a:spcPts val="0"/>
              </a:spcBef>
              <a:spcAft>
                <a:spcPts val="600"/>
              </a:spcAft>
            </a:pPr>
            <a:r>
              <a:rPr lang="en-US" sz="2000" dirty="0"/>
              <a:t>Dental Abscess</a:t>
            </a:r>
          </a:p>
          <a:p>
            <a:pPr lvl="1">
              <a:spcBef>
                <a:spcPts val="0"/>
              </a:spcBef>
              <a:spcAft>
                <a:spcPts val="600"/>
              </a:spcAft>
            </a:pPr>
            <a:r>
              <a:rPr lang="en-US" sz="2000" dirty="0"/>
              <a:t>Tooth extraction</a:t>
            </a:r>
          </a:p>
          <a:p>
            <a:pPr lvl="1">
              <a:spcBef>
                <a:spcPts val="0"/>
              </a:spcBef>
              <a:spcAft>
                <a:spcPts val="600"/>
              </a:spcAft>
            </a:pPr>
            <a:r>
              <a:rPr lang="en-US" sz="2000" dirty="0"/>
              <a:t>Prior radiation to head and neck</a:t>
            </a:r>
          </a:p>
          <a:p>
            <a:pPr lvl="1">
              <a:spcBef>
                <a:spcPts val="0"/>
              </a:spcBef>
              <a:spcAft>
                <a:spcPts val="600"/>
              </a:spcAft>
            </a:pPr>
            <a:r>
              <a:rPr lang="en-US" sz="2000" dirty="0"/>
              <a:t>Smoking</a:t>
            </a:r>
          </a:p>
        </p:txBody>
      </p:sp>
      <p:pic>
        <p:nvPicPr>
          <p:cNvPr id="4" name="Picture 3">
            <a:extLst>
              <a:ext uri="{FF2B5EF4-FFF2-40B4-BE49-F238E27FC236}">
                <a16:creationId xmlns:a16="http://schemas.microsoft.com/office/drawing/2014/main" id="{82E8D4D4-2DAD-4CB3-95D6-9E0C1AC27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473" y="2037671"/>
            <a:ext cx="4168775" cy="2782657"/>
          </a:xfrm>
          <a:prstGeom prst="rect">
            <a:avLst/>
          </a:prstGeom>
          <a:ln>
            <a:solidFill>
              <a:schemeClr val="bg1"/>
            </a:solidFill>
          </a:ln>
        </p:spPr>
      </p:pic>
    </p:spTree>
    <p:extLst>
      <p:ext uri="{BB962C8B-B14F-4D97-AF65-F5344CB8AC3E}">
        <p14:creationId xmlns:p14="http://schemas.microsoft.com/office/powerpoint/2010/main" val="398324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794" name="Rectangle 2"/>
          <p:cNvSpPr>
            <a:spLocks noGrp="1" noChangeArrowheads="1"/>
          </p:cNvSpPr>
          <p:nvPr>
            <p:ph type="title"/>
          </p:nvPr>
        </p:nvSpPr>
        <p:spPr>
          <a:xfrm>
            <a:off x="83836" y="39687"/>
            <a:ext cx="9055701" cy="1103313"/>
          </a:xfrm>
        </p:spPr>
        <p:txBody>
          <a:bodyPr/>
          <a:lstStyle/>
          <a:p>
            <a:pPr algn="ctr" eaLnBrk="1" hangingPunct="1"/>
            <a:r>
              <a:rPr lang="en-US" sz="2800" dirty="0"/>
              <a:t>FDA-Approved Agents for Prevention of SREs in Metastatic Prostate Cancer</a:t>
            </a:r>
          </a:p>
        </p:txBody>
      </p:sp>
      <p:sp>
        <p:nvSpPr>
          <p:cNvPr id="33795" name="Content Placeholder 5"/>
          <p:cNvSpPr>
            <a:spLocks noGrp="1"/>
          </p:cNvSpPr>
          <p:nvPr>
            <p:ph idx="1"/>
          </p:nvPr>
        </p:nvSpPr>
        <p:spPr>
          <a:xfrm>
            <a:off x="284163" y="3060808"/>
            <a:ext cx="8455025" cy="2505075"/>
          </a:xfrm>
        </p:spPr>
        <p:txBody>
          <a:bodyPr>
            <a:normAutofit fontScale="77500" lnSpcReduction="20000"/>
          </a:bodyPr>
          <a:lstStyle/>
          <a:p>
            <a:pPr marL="341313" indent="-341313">
              <a:lnSpc>
                <a:spcPct val="120000"/>
              </a:lnSpc>
              <a:spcAft>
                <a:spcPts val="500"/>
              </a:spcAft>
              <a:buClr>
                <a:srgbClr val="8B3D9A"/>
              </a:buClr>
            </a:pPr>
            <a:r>
              <a:rPr lang="en-US" sz="2200" dirty="0"/>
              <a:t>NCCN recommends either </a:t>
            </a:r>
            <a:r>
              <a:rPr lang="en-US" sz="2200" dirty="0" err="1"/>
              <a:t>zoledronic</a:t>
            </a:r>
            <a:r>
              <a:rPr lang="en-US" sz="2200" dirty="0"/>
              <a:t> acid or </a:t>
            </a:r>
            <a:r>
              <a:rPr lang="en-US" sz="2200" dirty="0" err="1"/>
              <a:t>denosumab</a:t>
            </a:r>
            <a:r>
              <a:rPr lang="en-US" sz="2200" dirty="0"/>
              <a:t> for prevention/delay of SREs in men with metastatic CRPC</a:t>
            </a:r>
            <a:r>
              <a:rPr lang="en-US" sz="2200" baseline="30000" dirty="0"/>
              <a:t>[1]</a:t>
            </a:r>
            <a:endParaRPr lang="en-US" sz="2200" dirty="0"/>
          </a:p>
          <a:p>
            <a:pPr marL="341313" indent="-341313">
              <a:spcAft>
                <a:spcPts val="500"/>
              </a:spcAft>
              <a:buClr>
                <a:srgbClr val="8B3D9A"/>
              </a:buClr>
            </a:pPr>
            <a:r>
              <a:rPr lang="en-US" sz="2200" dirty="0"/>
              <a:t>Choice between agents may be guided by</a:t>
            </a:r>
          </a:p>
          <a:p>
            <a:pPr marL="798513" lvl="1" indent="-341313">
              <a:spcAft>
                <a:spcPts val="500"/>
              </a:spcAft>
              <a:buClr>
                <a:srgbClr val="8B3D9A"/>
              </a:buClr>
            </a:pPr>
            <a:r>
              <a:rPr lang="en-US" sz="2000" dirty="0"/>
              <a:t>Underlying </a:t>
            </a:r>
            <a:r>
              <a:rPr lang="en-US" sz="2000" dirty="0" err="1"/>
              <a:t>comorbidities</a:t>
            </a:r>
            <a:endParaRPr lang="en-US" sz="2000" dirty="0"/>
          </a:p>
          <a:p>
            <a:pPr lvl="1" eaLnBrk="1" hangingPunct="1"/>
            <a:r>
              <a:rPr lang="en-US" sz="2000" dirty="0"/>
              <a:t>Adverse events: renal insufficiency, ONJ, </a:t>
            </a:r>
            <a:r>
              <a:rPr lang="en-US" sz="2000" dirty="0" err="1"/>
              <a:t>hypocalcemia</a:t>
            </a:r>
            <a:endParaRPr lang="en-US" sz="2000" dirty="0"/>
          </a:p>
          <a:p>
            <a:pPr marL="798513" lvl="1" indent="-341313">
              <a:spcAft>
                <a:spcPts val="500"/>
              </a:spcAft>
            </a:pPr>
            <a:r>
              <a:rPr lang="en-US" sz="2000" dirty="0"/>
              <a:t>Logistics -  Differences in administration (SQ </a:t>
            </a:r>
            <a:r>
              <a:rPr lang="en-US" sz="2000" dirty="0" err="1"/>
              <a:t>vs</a:t>
            </a:r>
            <a:r>
              <a:rPr lang="en-US" sz="2000" dirty="0"/>
              <a:t> IV)</a:t>
            </a:r>
          </a:p>
          <a:p>
            <a:pPr marL="798513" lvl="1" indent="-341313">
              <a:spcAft>
                <a:spcPts val="500"/>
              </a:spcAft>
              <a:buClr>
                <a:srgbClr val="8B3D9A"/>
              </a:buClr>
            </a:pPr>
            <a:r>
              <a:rPr lang="en-US" sz="2000" dirty="0"/>
              <a:t>Cost considerations- More complicated since </a:t>
            </a:r>
            <a:r>
              <a:rPr lang="en-US" sz="2000" dirty="0" err="1"/>
              <a:t>Zometa</a:t>
            </a:r>
            <a:r>
              <a:rPr lang="en-US" sz="2000" dirty="0"/>
              <a:t> patent expiration in 2013.</a:t>
            </a:r>
          </a:p>
        </p:txBody>
      </p:sp>
      <p:graphicFrame>
        <p:nvGraphicFramePr>
          <p:cNvPr id="46112" name="Group 32"/>
          <p:cNvGraphicFramePr>
            <a:graphicFrameLocks noGrp="1"/>
          </p:cNvGraphicFramePr>
          <p:nvPr>
            <p:extLst>
              <p:ext uri="{D42A27DB-BD31-4B8C-83A1-F6EECF244321}">
                <p14:modId xmlns:p14="http://schemas.microsoft.com/office/powerpoint/2010/main" val="4233946662"/>
              </p:ext>
            </p:extLst>
          </p:nvPr>
        </p:nvGraphicFramePr>
        <p:xfrm>
          <a:off x="385763" y="1553312"/>
          <a:ext cx="8455025" cy="1097184"/>
        </p:xfrm>
        <a:graphic>
          <a:graphicData uri="http://schemas.openxmlformats.org/drawingml/2006/table">
            <a:tbl>
              <a:tblPr/>
              <a:tblGrid>
                <a:gridCol w="1735138">
                  <a:extLst>
                    <a:ext uri="{9D8B030D-6E8A-4147-A177-3AD203B41FA5}">
                      <a16:colId xmlns:a16="http://schemas.microsoft.com/office/drawing/2014/main" val="20000"/>
                    </a:ext>
                  </a:extLst>
                </a:gridCol>
                <a:gridCol w="2452687">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65654">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charset="2"/>
                        <a:buNone/>
                        <a:tabLst/>
                      </a:pPr>
                      <a:r>
                        <a:rPr kumimoji="0" lang="en-US" sz="1800" b="1" i="0" u="none" strike="noStrike" cap="none" normalizeH="0" baseline="0" dirty="0">
                          <a:ln>
                            <a:noFill/>
                          </a:ln>
                          <a:solidFill>
                            <a:schemeClr val="tx1"/>
                          </a:solidFill>
                          <a:effectLst/>
                          <a:latin typeface="Arial" charset="0"/>
                          <a:ea typeface="ＭＳ Ｐゴシック" charset="-128"/>
                        </a:rPr>
                        <a:t>Agent</a:t>
                      </a:r>
                    </a:p>
                  </a:txBody>
                  <a:tcPr marT="45704" marB="45704" anchor="ctr" horzOverflow="overflow">
                    <a:lnL>
                      <a:noFill/>
                    </a:lnL>
                    <a:lnR>
                      <a:noFill/>
                    </a:lnR>
                    <a:lnT>
                      <a:noFill/>
                    </a:lnT>
                    <a:lnB>
                      <a:noFill/>
                    </a:lnB>
                    <a:lnTlToBr>
                      <a:noFill/>
                    </a:lnTlToBr>
                    <a:lnBlToTr>
                      <a:noFill/>
                    </a:lnBlToTr>
                    <a:solidFill>
                      <a:srgbClr val="8B3D9A"/>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charset="2"/>
                        <a:buNone/>
                        <a:tabLst/>
                      </a:pPr>
                      <a:r>
                        <a:rPr kumimoji="0" lang="en-US" sz="1800" b="1" i="0" u="none" strike="noStrike" cap="none" normalizeH="0" baseline="0" dirty="0">
                          <a:ln>
                            <a:noFill/>
                          </a:ln>
                          <a:solidFill>
                            <a:schemeClr val="tx1"/>
                          </a:solidFill>
                          <a:effectLst/>
                          <a:latin typeface="Arial" charset="0"/>
                          <a:ea typeface="ＭＳ Ｐゴシック" charset="-128"/>
                        </a:rPr>
                        <a:t>Drug Class</a:t>
                      </a:r>
                    </a:p>
                  </a:txBody>
                  <a:tcPr marT="45704" marB="45704" anchor="ctr" horzOverflow="overflow">
                    <a:lnL>
                      <a:noFill/>
                    </a:lnL>
                    <a:lnR>
                      <a:noFill/>
                    </a:lnR>
                    <a:lnT>
                      <a:noFill/>
                    </a:lnT>
                    <a:lnB>
                      <a:noFill/>
                    </a:lnB>
                    <a:lnTlToBr>
                      <a:noFill/>
                    </a:lnTlToBr>
                    <a:lnBlToTr>
                      <a:noFill/>
                    </a:lnBlToTr>
                    <a:solidFill>
                      <a:srgbClr val="8B3D9A"/>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128"/>
                        </a:rPr>
                        <a:t>Recommended Dose and Schedule</a:t>
                      </a:r>
                    </a:p>
                  </a:txBody>
                  <a:tcPr marT="45704" marB="45704" anchor="ctr" horzOverflow="overflow">
                    <a:lnL>
                      <a:noFill/>
                    </a:lnL>
                    <a:lnR>
                      <a:noFill/>
                    </a:lnR>
                    <a:lnT>
                      <a:noFill/>
                    </a:lnT>
                    <a:lnB>
                      <a:noFill/>
                    </a:lnB>
                    <a:lnTlToBr>
                      <a:noFill/>
                    </a:lnTlToBr>
                    <a:lnBlToTr>
                      <a:noFill/>
                    </a:lnBlToTr>
                    <a:solidFill>
                      <a:srgbClr val="8B3D9A"/>
                    </a:solidFill>
                  </a:tcPr>
                </a:tc>
                <a:extLst>
                  <a:ext uri="{0D108BD9-81ED-4DB2-BD59-A6C34878D82A}">
                    <a16:rowId xmlns:a16="http://schemas.microsoft.com/office/drawing/2014/main" val="10000"/>
                  </a:ext>
                </a:extLst>
              </a:tr>
              <a:tr h="365654">
                <a:tc>
                  <a:txBody>
                    <a:bodyPr/>
                    <a:lstStyle/>
                    <a:p>
                      <a:pPr marL="0" marR="0" lvl="0" indent="0" algn="l" defTabSz="914400" rtl="0" eaLnBrk="1" fontAlgn="base" latinLnBrk="0" hangingPunct="1">
                        <a:lnSpc>
                          <a:spcPct val="100000"/>
                        </a:lnSpc>
                        <a:spcBef>
                          <a:spcPct val="0"/>
                        </a:spcBef>
                        <a:spcAft>
                          <a:spcPts val="100"/>
                        </a:spcAft>
                        <a:buClrTx/>
                        <a:buSzTx/>
                        <a:buFontTx/>
                        <a:buNone/>
                        <a:tabLst/>
                      </a:pPr>
                      <a:r>
                        <a:rPr kumimoji="0" lang="en-US" sz="1800" b="0" i="0" u="none" strike="noStrike" cap="none" normalizeH="0" baseline="0" dirty="0">
                          <a:ln>
                            <a:noFill/>
                          </a:ln>
                          <a:solidFill>
                            <a:srgbClr val="141415"/>
                          </a:solidFill>
                          <a:effectLst/>
                          <a:latin typeface="Arial" charset="0"/>
                          <a:ea typeface="ＭＳ Ｐゴシック" charset="-128"/>
                        </a:rPr>
                        <a:t>Zoledronic acid</a:t>
                      </a:r>
                    </a:p>
                  </a:txBody>
                  <a:tcPr marT="45704" marB="45704"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800" b="0" i="0" u="none" strike="noStrike" cap="none" normalizeH="0" baseline="0" dirty="0">
                          <a:ln>
                            <a:noFill/>
                          </a:ln>
                          <a:solidFill>
                            <a:srgbClr val="141415"/>
                          </a:solidFill>
                          <a:effectLst/>
                          <a:latin typeface="Arial" charset="0"/>
                          <a:ea typeface="ＭＳ Ｐゴシック" charset="-128"/>
                        </a:rPr>
                        <a:t>Bisphosphonate</a:t>
                      </a:r>
                    </a:p>
                  </a:txBody>
                  <a:tcPr marT="45704" marB="45704"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800" b="0" i="0" u="none" strike="noStrike" cap="none" normalizeH="0" baseline="0" dirty="0">
                          <a:ln>
                            <a:noFill/>
                          </a:ln>
                          <a:solidFill>
                            <a:srgbClr val="141415"/>
                          </a:solidFill>
                          <a:effectLst/>
                          <a:latin typeface="Arial" charset="0"/>
                          <a:ea typeface="ＭＳ Ｐゴシック" charset="-128"/>
                        </a:rPr>
                        <a:t>4 mg IV q3-4w</a:t>
                      </a:r>
                    </a:p>
                  </a:txBody>
                  <a:tcPr marT="45704" marB="45704" horzOverflow="overflow">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1"/>
                  </a:ext>
                </a:extLst>
              </a:tr>
              <a:tr h="365654">
                <a:tc>
                  <a:txBody>
                    <a:bodyPr/>
                    <a:lstStyle/>
                    <a:p>
                      <a:pPr marL="0" marR="0" lvl="0" indent="0" algn="l"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800" b="0" i="0" u="none" strike="noStrike" cap="none" normalizeH="0" baseline="0" dirty="0">
                          <a:ln>
                            <a:noFill/>
                          </a:ln>
                          <a:solidFill>
                            <a:srgbClr val="141415"/>
                          </a:solidFill>
                          <a:effectLst/>
                          <a:latin typeface="Arial" charset="0"/>
                          <a:ea typeface="ＭＳ Ｐゴシック" charset="-128"/>
                        </a:rPr>
                        <a:t>Denosumab</a:t>
                      </a:r>
                    </a:p>
                  </a:txBody>
                  <a:tcPr marT="45704" marB="45704"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800" b="0" i="0" u="none" strike="noStrike" cap="none" normalizeH="0" baseline="0" dirty="0">
                          <a:ln>
                            <a:noFill/>
                          </a:ln>
                          <a:solidFill>
                            <a:srgbClr val="141415"/>
                          </a:solidFill>
                          <a:effectLst/>
                          <a:latin typeface="Arial" charset="0"/>
                          <a:ea typeface="ＭＳ Ｐゴシック" charset="-128"/>
                        </a:rPr>
                        <a:t>RANKL-targeted MAb</a:t>
                      </a:r>
                    </a:p>
                  </a:txBody>
                  <a:tcPr marT="45704" marB="45704"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ts val="100"/>
                        </a:spcAft>
                        <a:buClr>
                          <a:schemeClr val="accent2"/>
                        </a:buClr>
                        <a:buSzTx/>
                        <a:buFont typeface="Wingdings" charset="2"/>
                        <a:buNone/>
                        <a:tabLst/>
                      </a:pPr>
                      <a:r>
                        <a:rPr kumimoji="0" lang="en-US" sz="1800" b="0" i="0" u="none" strike="noStrike" cap="none" normalizeH="0" baseline="0" dirty="0">
                          <a:ln>
                            <a:noFill/>
                          </a:ln>
                          <a:solidFill>
                            <a:srgbClr val="141415"/>
                          </a:solidFill>
                          <a:effectLst/>
                          <a:latin typeface="Arial" charset="0"/>
                          <a:ea typeface="ＭＳ Ｐゴシック" charset="-128"/>
                        </a:rPr>
                        <a:t>120 mg SQ q4w</a:t>
                      </a:r>
                    </a:p>
                  </a:txBody>
                  <a:tcPr marT="45704" marB="45704" horzOverflow="overflow">
                    <a:lnL>
                      <a:noFill/>
                    </a:lnL>
                    <a:lnR>
                      <a:noFill/>
                    </a:lnR>
                    <a:lnT>
                      <a:noFill/>
                    </a:lnT>
                    <a:lnB>
                      <a:noFill/>
                    </a:lnB>
                    <a:lnTlToBr>
                      <a:noFill/>
                    </a:lnTlToBr>
                    <a:lnBlToTr>
                      <a:noFill/>
                    </a:lnBlToTr>
                    <a:solidFill>
                      <a:srgbClr val="F2F2F2"/>
                    </a:solidFill>
                  </a:tcPr>
                </a:tc>
                <a:extLst>
                  <a:ext uri="{0D108BD9-81ED-4DB2-BD59-A6C34878D82A}">
                    <a16:rowId xmlns:a16="http://schemas.microsoft.com/office/drawing/2014/main" val="10002"/>
                  </a:ext>
                </a:extLst>
              </a:tr>
            </a:tbl>
          </a:graphicData>
        </a:graphic>
      </p:graphicFrame>
      <p:sp>
        <p:nvSpPr>
          <p:cNvPr id="33806" name="Text Box 3"/>
          <p:cNvSpPr txBox="1">
            <a:spLocks noChangeArrowheads="1"/>
          </p:cNvSpPr>
          <p:nvPr/>
        </p:nvSpPr>
        <p:spPr bwMode="auto">
          <a:xfrm>
            <a:off x="284163" y="6343650"/>
            <a:ext cx="8491537" cy="307975"/>
          </a:xfrm>
          <a:prstGeom prst="rect">
            <a:avLst/>
          </a:prstGeom>
          <a:noFill/>
          <a:ln w="9525">
            <a:noFill/>
            <a:miter lim="800000"/>
            <a:headEnd/>
            <a:tailEnd/>
          </a:ln>
        </p:spPr>
        <p:txBody>
          <a:bodyPr anchor="b">
            <a:spAutoFit/>
          </a:bodyPr>
          <a:lstStyle/>
          <a:p>
            <a:pPr>
              <a:lnSpc>
                <a:spcPct val="100000"/>
              </a:lnSpc>
              <a:spcBef>
                <a:spcPct val="0"/>
              </a:spcBef>
              <a:spcAft>
                <a:spcPct val="0"/>
              </a:spcAft>
              <a:buFont typeface="Arial" pitchFamily="34" charset="0"/>
              <a:buNone/>
            </a:pPr>
            <a:r>
              <a:rPr lang="en-US" sz="1400" b="0" dirty="0">
                <a:solidFill>
                  <a:srgbClr val="CDCDCF"/>
                </a:solidFill>
              </a:rPr>
              <a:t>1. NCCN. Clinical practice guidelines in oncology: prostate cancer. v.4.2011. </a:t>
            </a:r>
          </a:p>
        </p:txBody>
      </p:sp>
    </p:spTree>
    <p:extLst>
      <p:ext uri="{BB962C8B-B14F-4D97-AF65-F5344CB8AC3E}">
        <p14:creationId xmlns:p14="http://schemas.microsoft.com/office/powerpoint/2010/main" val="1020210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0" y="43132"/>
            <a:ext cx="9143999" cy="1103313"/>
          </a:xfrm>
        </p:spPr>
        <p:txBody>
          <a:bodyPr/>
          <a:lstStyle/>
          <a:p>
            <a:pPr algn="ctr"/>
            <a:r>
              <a:rPr lang="en-US" sz="2800" dirty="0"/>
              <a:t>Prostate Cancer Drug Costs</a:t>
            </a:r>
          </a:p>
        </p:txBody>
      </p:sp>
      <p:sp>
        <p:nvSpPr>
          <p:cNvPr id="3" name="Content Placeholder 2"/>
          <p:cNvSpPr>
            <a:spLocks noGrp="1"/>
          </p:cNvSpPr>
          <p:nvPr>
            <p:ph idx="1"/>
          </p:nvPr>
        </p:nvSpPr>
        <p:spPr>
          <a:xfrm>
            <a:off x="344486" y="1466490"/>
            <a:ext cx="8455025" cy="4546600"/>
          </a:xfrm>
        </p:spPr>
        <p:txBody>
          <a:bodyPr/>
          <a:lstStyle/>
          <a:p>
            <a:r>
              <a:rPr lang="en-US" dirty="0"/>
              <a:t>Lupron 		$1,625 (3 month)</a:t>
            </a:r>
          </a:p>
          <a:p>
            <a:r>
              <a:rPr lang="en-US" dirty="0"/>
              <a:t>Enzalutamide	$13,000/month</a:t>
            </a:r>
          </a:p>
          <a:p>
            <a:r>
              <a:rPr lang="en-US" dirty="0" err="1"/>
              <a:t>Abiraterone</a:t>
            </a:r>
            <a:r>
              <a:rPr lang="en-US" dirty="0"/>
              <a:t>	$12,240/month</a:t>
            </a:r>
          </a:p>
          <a:p>
            <a:r>
              <a:rPr lang="en-US" dirty="0"/>
              <a:t>Radium 223	$100,000 (6 cycles)</a:t>
            </a:r>
          </a:p>
          <a:p>
            <a:r>
              <a:rPr lang="en-US" dirty="0" err="1"/>
              <a:t>Zoledronic</a:t>
            </a:r>
            <a:r>
              <a:rPr lang="en-US" dirty="0"/>
              <a:t> Acid	$33 to $200/dose (generic)</a:t>
            </a:r>
          </a:p>
          <a:p>
            <a:r>
              <a:rPr lang="en-US" dirty="0" err="1"/>
              <a:t>Zometa</a:t>
            </a:r>
            <a:r>
              <a:rPr lang="en-US" dirty="0"/>
              <a:t>		$1,200/dose</a:t>
            </a:r>
          </a:p>
          <a:p>
            <a:r>
              <a:rPr lang="en-US" dirty="0" err="1"/>
              <a:t>Denosumab</a:t>
            </a:r>
            <a:r>
              <a:rPr lang="en-US" dirty="0"/>
              <a:t>	$2,800/dose</a:t>
            </a:r>
          </a:p>
        </p:txBody>
      </p:sp>
      <p:sp>
        <p:nvSpPr>
          <p:cNvPr id="4" name="TextBox 3"/>
          <p:cNvSpPr txBox="1"/>
          <p:nvPr/>
        </p:nvSpPr>
        <p:spPr>
          <a:xfrm>
            <a:off x="224289" y="5551425"/>
            <a:ext cx="8384873" cy="923330"/>
          </a:xfrm>
          <a:prstGeom prst="rect">
            <a:avLst/>
          </a:prstGeom>
          <a:noFill/>
        </p:spPr>
        <p:txBody>
          <a:bodyPr wrap="square" rtlCol="0">
            <a:spAutoFit/>
          </a:bodyPr>
          <a:lstStyle/>
          <a:p>
            <a:r>
              <a:rPr lang="en-US" dirty="0"/>
              <a:t>Pricing Source: </a:t>
            </a:r>
            <a:r>
              <a:rPr lang="en-US" dirty="0" err="1"/>
              <a:t>Lexicomp</a:t>
            </a:r>
            <a:r>
              <a:rPr lang="en-US" dirty="0"/>
              <a:t> (https://online.lexi.com/lco/action/home)</a:t>
            </a:r>
          </a:p>
          <a:p>
            <a:r>
              <a:rPr lang="en-US" dirty="0"/>
              <a:t>Disclaimer: A representative AWP (Average Wholesale Price) price or price range is provided as reference price only.</a:t>
            </a:r>
          </a:p>
        </p:txBody>
      </p:sp>
    </p:spTree>
    <p:extLst>
      <p:ext uri="{BB962C8B-B14F-4D97-AF65-F5344CB8AC3E}">
        <p14:creationId xmlns:p14="http://schemas.microsoft.com/office/powerpoint/2010/main" val="2824054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1" y="0"/>
            <a:ext cx="9083615" cy="1103313"/>
          </a:xfrm>
        </p:spPr>
        <p:txBody>
          <a:bodyPr/>
          <a:lstStyle/>
          <a:p>
            <a:pPr algn="ctr"/>
            <a:r>
              <a:rPr lang="en-US" sz="2800" dirty="0"/>
              <a:t>National Institute for Health and Care Excellence (NICE)</a:t>
            </a:r>
          </a:p>
        </p:txBody>
      </p:sp>
      <p:sp>
        <p:nvSpPr>
          <p:cNvPr id="3" name="Content Placeholder 2"/>
          <p:cNvSpPr>
            <a:spLocks noGrp="1"/>
          </p:cNvSpPr>
          <p:nvPr>
            <p:ph idx="1"/>
          </p:nvPr>
        </p:nvSpPr>
        <p:spPr>
          <a:xfrm>
            <a:off x="314293" y="1242204"/>
            <a:ext cx="8455025" cy="4546600"/>
          </a:xfrm>
        </p:spPr>
        <p:txBody>
          <a:bodyPr/>
          <a:lstStyle/>
          <a:p>
            <a:pPr marL="0" indent="0">
              <a:buNone/>
            </a:pPr>
            <a:r>
              <a:rPr lang="en-US" sz="2000" b="1" dirty="0">
                <a:solidFill>
                  <a:srgbClr val="FFC000"/>
                </a:solidFill>
              </a:rPr>
              <a:t>NIH-equivalent in United Kingdom-2012 Guidance</a:t>
            </a:r>
          </a:p>
          <a:p>
            <a:r>
              <a:rPr lang="en-US" sz="2000" dirty="0"/>
              <a:t>Adults with cancer that has spread to the bone from solid </a:t>
            </a:r>
            <a:r>
              <a:rPr lang="en-US" sz="2000" dirty="0" err="1"/>
              <a:t>tumours</a:t>
            </a:r>
            <a:r>
              <a:rPr lang="en-US" sz="2000" dirty="0"/>
              <a:t> except for prostate cancer</a:t>
            </a:r>
          </a:p>
          <a:p>
            <a:pPr lvl="1"/>
            <a:r>
              <a:rPr lang="en-US" sz="1800" dirty="0">
                <a:solidFill>
                  <a:srgbClr val="00B0F0"/>
                </a:solidFill>
              </a:rPr>
              <a:t>NICE recommends </a:t>
            </a:r>
            <a:r>
              <a:rPr lang="en-US" sz="1800" dirty="0" err="1">
                <a:solidFill>
                  <a:srgbClr val="00B0F0"/>
                </a:solidFill>
              </a:rPr>
              <a:t>denosumab</a:t>
            </a:r>
            <a:r>
              <a:rPr lang="en-US" sz="1800" dirty="0">
                <a:solidFill>
                  <a:srgbClr val="00B0F0"/>
                </a:solidFill>
              </a:rPr>
              <a:t> as a possible treatment for preventing complications that result from cancer spreading to the bone from solid </a:t>
            </a:r>
            <a:r>
              <a:rPr lang="en-US" sz="1800" dirty="0" err="1">
                <a:solidFill>
                  <a:srgbClr val="00B0F0"/>
                </a:solidFill>
              </a:rPr>
              <a:t>tumours</a:t>
            </a:r>
            <a:r>
              <a:rPr lang="en-US" sz="1800" dirty="0">
                <a:solidFill>
                  <a:srgbClr val="00B0F0"/>
                </a:solidFill>
              </a:rPr>
              <a:t>, except for prostate cancer...</a:t>
            </a:r>
          </a:p>
          <a:p>
            <a:r>
              <a:rPr lang="en-US" sz="2000" dirty="0"/>
              <a:t>Adults with cancer that has spread to the bone from prostate cancer</a:t>
            </a:r>
          </a:p>
          <a:p>
            <a:pPr lvl="1"/>
            <a:r>
              <a:rPr lang="en-US" sz="1800" dirty="0">
                <a:solidFill>
                  <a:srgbClr val="00B0F0"/>
                </a:solidFill>
              </a:rPr>
              <a:t>NICE does not recommend </a:t>
            </a:r>
            <a:r>
              <a:rPr lang="en-US" sz="1800" dirty="0" err="1">
                <a:solidFill>
                  <a:srgbClr val="00B0F0"/>
                </a:solidFill>
              </a:rPr>
              <a:t>denosumab</a:t>
            </a:r>
            <a:r>
              <a:rPr lang="en-US" sz="1800" dirty="0">
                <a:solidFill>
                  <a:srgbClr val="00B0F0"/>
                </a:solidFill>
              </a:rPr>
              <a:t> for preventing complications that result from prostate cancer spreading to the bone.</a:t>
            </a:r>
            <a:endParaRPr lang="en-US" sz="2000" dirty="0">
              <a:solidFill>
                <a:srgbClr val="00B0F0"/>
              </a:solidFill>
            </a:endParaRPr>
          </a:p>
          <a:p>
            <a:r>
              <a:rPr lang="en-US" sz="2000" dirty="0"/>
              <a:t>Why has NICE said this?</a:t>
            </a:r>
          </a:p>
          <a:p>
            <a:pPr lvl="1"/>
            <a:r>
              <a:rPr lang="en-US" sz="1800" dirty="0">
                <a:solidFill>
                  <a:srgbClr val="00B0F0"/>
                </a:solidFill>
              </a:rPr>
              <a:t>In people with prostate cancer that has spread to the bone </a:t>
            </a:r>
            <a:r>
              <a:rPr lang="en-US" sz="1800" dirty="0" err="1">
                <a:solidFill>
                  <a:srgbClr val="00B0F0"/>
                </a:solidFill>
              </a:rPr>
              <a:t>denosumab</a:t>
            </a:r>
            <a:r>
              <a:rPr lang="en-US" sz="1800" dirty="0">
                <a:solidFill>
                  <a:srgbClr val="00B0F0"/>
                </a:solidFill>
              </a:rPr>
              <a:t> does not provide enough benefit to patients to justify its high cost so NICE did not recommend it.</a:t>
            </a:r>
          </a:p>
        </p:txBody>
      </p:sp>
      <p:sp>
        <p:nvSpPr>
          <p:cNvPr id="4" name="Rectangle 3"/>
          <p:cNvSpPr/>
          <p:nvPr/>
        </p:nvSpPr>
        <p:spPr>
          <a:xfrm>
            <a:off x="103517" y="6314862"/>
            <a:ext cx="5089585" cy="369332"/>
          </a:xfrm>
          <a:prstGeom prst="rect">
            <a:avLst/>
          </a:prstGeom>
        </p:spPr>
        <p:txBody>
          <a:bodyPr wrap="square">
            <a:spAutoFit/>
          </a:bodyPr>
          <a:lstStyle/>
          <a:p>
            <a:r>
              <a:rPr lang="en-US" dirty="0">
                <a:solidFill>
                  <a:srgbClr val="FFC000"/>
                </a:solidFill>
              </a:rPr>
              <a:t>https://www.nice.org.uk/guidance/TA265</a:t>
            </a:r>
          </a:p>
        </p:txBody>
      </p:sp>
    </p:spTree>
    <p:extLst>
      <p:ext uri="{BB962C8B-B14F-4D97-AF65-F5344CB8AC3E}">
        <p14:creationId xmlns:p14="http://schemas.microsoft.com/office/powerpoint/2010/main" val="3136508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4488" y="79221"/>
            <a:ext cx="9139512" cy="1103313"/>
          </a:xfrm>
        </p:spPr>
        <p:txBody>
          <a:bodyPr/>
          <a:lstStyle/>
          <a:p>
            <a:pPr algn="ctr"/>
            <a:r>
              <a:rPr lang="en-US" sz="2400" dirty="0"/>
              <a:t>The Report of the Advanced Prostate Cancer Consensus</a:t>
            </a:r>
            <a:br>
              <a:rPr lang="en-US" sz="2400" dirty="0"/>
            </a:br>
            <a:r>
              <a:rPr lang="en-US" sz="2400" dirty="0"/>
              <a:t>Conference APCCC 2015 and 2017</a:t>
            </a:r>
          </a:p>
        </p:txBody>
      </p:sp>
      <p:sp>
        <p:nvSpPr>
          <p:cNvPr id="3" name="Content Placeholder 2"/>
          <p:cNvSpPr>
            <a:spLocks noGrp="1"/>
          </p:cNvSpPr>
          <p:nvPr>
            <p:ph idx="1"/>
          </p:nvPr>
        </p:nvSpPr>
        <p:spPr>
          <a:xfrm>
            <a:off x="301679" y="1330940"/>
            <a:ext cx="8766121" cy="4546600"/>
          </a:xfrm>
        </p:spPr>
        <p:txBody>
          <a:bodyPr/>
          <a:lstStyle/>
          <a:p>
            <a:r>
              <a:rPr lang="en-US" sz="2000" dirty="0"/>
              <a:t>Prostate Cancer Experts met in 2015 and 2017 in St </a:t>
            </a:r>
            <a:r>
              <a:rPr lang="en-US" sz="2000" dirty="0" err="1"/>
              <a:t>Gallen</a:t>
            </a:r>
            <a:r>
              <a:rPr lang="en-US" sz="2000" dirty="0"/>
              <a:t>, Switzerland to discuss important areas of controversy in Prostate Cancer</a:t>
            </a:r>
          </a:p>
          <a:p>
            <a:r>
              <a:rPr lang="en-US" sz="2000" dirty="0"/>
              <a:t>Topic: Reducing risk of skeletal complications in men with prostate cancer and bone metastases</a:t>
            </a:r>
          </a:p>
        </p:txBody>
      </p:sp>
      <p:grpSp>
        <p:nvGrpSpPr>
          <p:cNvPr id="4" name="Group 3"/>
          <p:cNvGrpSpPr/>
          <p:nvPr/>
        </p:nvGrpSpPr>
        <p:grpSpPr>
          <a:xfrm>
            <a:off x="2211387" y="2851833"/>
            <a:ext cx="4313023" cy="3695875"/>
            <a:chOff x="382588" y="2342874"/>
            <a:chExt cx="4313023" cy="3695875"/>
          </a:xfrm>
        </p:grpSpPr>
        <p:sp>
          <p:nvSpPr>
            <p:cNvPr id="5" name="TextBox 4"/>
            <p:cNvSpPr txBox="1"/>
            <p:nvPr/>
          </p:nvSpPr>
          <p:spPr>
            <a:xfrm>
              <a:off x="382588" y="2622429"/>
              <a:ext cx="2669320" cy="3416320"/>
            </a:xfrm>
            <a:prstGeom prst="rect">
              <a:avLst/>
            </a:prstGeom>
            <a:noFill/>
          </p:spPr>
          <p:txBody>
            <a:bodyPr wrap="none" rtlCol="0">
              <a:spAutoFit/>
            </a:bodyPr>
            <a:lstStyle/>
            <a:p>
              <a:r>
                <a:rPr lang="en-US" b="1" dirty="0">
                  <a:solidFill>
                    <a:srgbClr val="FFC000"/>
                  </a:solidFill>
                </a:rPr>
                <a:t>Yes to BTA for:</a:t>
              </a:r>
            </a:p>
            <a:p>
              <a:r>
                <a:rPr lang="en-US" dirty="0"/>
                <a:t>Castration Naive</a:t>
              </a:r>
            </a:p>
            <a:p>
              <a:r>
                <a:rPr lang="en-US" dirty="0"/>
                <a:t>Non-metastatic CRPC</a:t>
              </a:r>
            </a:p>
            <a:p>
              <a:r>
                <a:rPr lang="en-US" dirty="0"/>
                <a:t>Metastatic CRPC</a:t>
              </a:r>
            </a:p>
            <a:p>
              <a:r>
                <a:rPr lang="en-US" b="1" dirty="0">
                  <a:solidFill>
                    <a:srgbClr val="FFC000"/>
                  </a:solidFill>
                </a:rPr>
                <a:t>Preferred Agent</a:t>
              </a:r>
            </a:p>
            <a:p>
              <a:r>
                <a:rPr lang="en-US" dirty="0" err="1"/>
                <a:t>Denosumab</a:t>
              </a:r>
              <a:endParaRPr lang="en-US" dirty="0"/>
            </a:p>
            <a:p>
              <a:r>
                <a:rPr lang="en-US" dirty="0" err="1"/>
                <a:t>Zoledronic</a:t>
              </a:r>
              <a:r>
                <a:rPr lang="en-US" dirty="0"/>
                <a:t> Acid</a:t>
              </a:r>
            </a:p>
            <a:p>
              <a:r>
                <a:rPr lang="en-US" dirty="0"/>
                <a:t>Either</a:t>
              </a:r>
            </a:p>
            <a:p>
              <a:r>
                <a:rPr lang="en-US" b="1" dirty="0">
                  <a:solidFill>
                    <a:srgbClr val="FFC000"/>
                  </a:solidFill>
                </a:rPr>
                <a:t>Duration</a:t>
              </a:r>
            </a:p>
            <a:p>
              <a:r>
                <a:rPr lang="en-US" dirty="0"/>
                <a:t>2 </a:t>
              </a:r>
              <a:r>
                <a:rPr lang="en-US" dirty="0" err="1"/>
                <a:t>yr</a:t>
              </a:r>
              <a:endParaRPr lang="en-US" dirty="0"/>
            </a:p>
            <a:p>
              <a:r>
                <a:rPr lang="en-US" dirty="0"/>
                <a:t>Indefinitely</a:t>
              </a:r>
            </a:p>
            <a:p>
              <a:r>
                <a:rPr lang="en-US" b="1" dirty="0">
                  <a:solidFill>
                    <a:srgbClr val="FFC000"/>
                  </a:solidFill>
                </a:rPr>
                <a:t>Dental Check?</a:t>
              </a:r>
              <a:r>
                <a:rPr lang="en-US" dirty="0"/>
                <a:t> </a:t>
              </a:r>
            </a:p>
          </p:txBody>
        </p:sp>
        <p:sp>
          <p:nvSpPr>
            <p:cNvPr id="6" name="TextBox 5"/>
            <p:cNvSpPr txBox="1"/>
            <p:nvPr/>
          </p:nvSpPr>
          <p:spPr>
            <a:xfrm>
              <a:off x="2888010" y="2342874"/>
              <a:ext cx="838691" cy="369332"/>
            </a:xfrm>
            <a:prstGeom prst="rect">
              <a:avLst/>
            </a:prstGeom>
            <a:noFill/>
          </p:spPr>
          <p:txBody>
            <a:bodyPr wrap="none" rtlCol="0">
              <a:spAutoFit/>
            </a:bodyPr>
            <a:lstStyle/>
            <a:p>
              <a:r>
                <a:rPr lang="en-US" b="1" u="sng" dirty="0"/>
                <a:t>2015</a:t>
              </a:r>
            </a:p>
          </p:txBody>
        </p:sp>
        <p:sp>
          <p:nvSpPr>
            <p:cNvPr id="7" name="TextBox 6"/>
            <p:cNvSpPr txBox="1"/>
            <p:nvPr/>
          </p:nvSpPr>
          <p:spPr>
            <a:xfrm>
              <a:off x="3856920" y="2342874"/>
              <a:ext cx="838691" cy="369332"/>
            </a:xfrm>
            <a:prstGeom prst="rect">
              <a:avLst/>
            </a:prstGeom>
            <a:noFill/>
          </p:spPr>
          <p:txBody>
            <a:bodyPr wrap="none" rtlCol="0">
              <a:spAutoFit/>
            </a:bodyPr>
            <a:lstStyle/>
            <a:p>
              <a:r>
                <a:rPr lang="en-US" b="1" u="sng" dirty="0"/>
                <a:t>2017</a:t>
              </a:r>
            </a:p>
          </p:txBody>
        </p:sp>
        <p:sp>
          <p:nvSpPr>
            <p:cNvPr id="8" name="TextBox 7"/>
            <p:cNvSpPr txBox="1"/>
            <p:nvPr/>
          </p:nvSpPr>
          <p:spPr>
            <a:xfrm>
              <a:off x="3067546" y="2622429"/>
              <a:ext cx="479618" cy="3416320"/>
            </a:xfrm>
            <a:prstGeom prst="rect">
              <a:avLst/>
            </a:prstGeom>
            <a:noFill/>
          </p:spPr>
          <p:txBody>
            <a:bodyPr wrap="none" rtlCol="0">
              <a:spAutoFit/>
            </a:bodyPr>
            <a:lstStyle/>
            <a:p>
              <a:pPr algn="ctr"/>
              <a:endParaRPr lang="en-US" dirty="0"/>
            </a:p>
            <a:p>
              <a:pPr algn="ctr"/>
              <a:r>
                <a:rPr lang="en-US" dirty="0"/>
                <a:t>3</a:t>
              </a:r>
            </a:p>
            <a:p>
              <a:pPr algn="ctr"/>
              <a:r>
                <a:rPr lang="en-US" dirty="0"/>
                <a:t>3</a:t>
              </a:r>
            </a:p>
            <a:p>
              <a:pPr algn="ctr"/>
              <a:r>
                <a:rPr lang="en-US" dirty="0"/>
                <a:t>62</a:t>
              </a:r>
            </a:p>
            <a:p>
              <a:pPr algn="ctr"/>
              <a:endParaRPr lang="en-US" dirty="0"/>
            </a:p>
            <a:p>
              <a:pPr algn="ctr"/>
              <a:r>
                <a:rPr lang="en-US" dirty="0"/>
                <a:t>42</a:t>
              </a:r>
            </a:p>
            <a:p>
              <a:pPr algn="ctr"/>
              <a:r>
                <a:rPr lang="en-US" dirty="0"/>
                <a:t>30</a:t>
              </a:r>
            </a:p>
            <a:p>
              <a:pPr algn="ctr"/>
              <a:r>
                <a:rPr lang="en-US" dirty="0"/>
                <a:t>27</a:t>
              </a:r>
            </a:p>
            <a:p>
              <a:pPr algn="ctr"/>
              <a:endParaRPr lang="en-US" dirty="0"/>
            </a:p>
            <a:p>
              <a:pPr algn="ctr"/>
              <a:r>
                <a:rPr lang="en-US" dirty="0"/>
                <a:t>47</a:t>
              </a:r>
            </a:p>
            <a:p>
              <a:pPr algn="ctr"/>
              <a:r>
                <a:rPr lang="en-US" dirty="0"/>
                <a:t>50</a:t>
              </a:r>
            </a:p>
            <a:p>
              <a:pPr algn="ctr"/>
              <a:r>
                <a:rPr lang="en-US" dirty="0"/>
                <a:t>76</a:t>
              </a:r>
            </a:p>
          </p:txBody>
        </p:sp>
        <p:sp>
          <p:nvSpPr>
            <p:cNvPr id="9" name="TextBox 8"/>
            <p:cNvSpPr txBox="1"/>
            <p:nvPr/>
          </p:nvSpPr>
          <p:spPr>
            <a:xfrm>
              <a:off x="4018823" y="2622429"/>
              <a:ext cx="514885" cy="3416320"/>
            </a:xfrm>
            <a:prstGeom prst="rect">
              <a:avLst/>
            </a:prstGeom>
            <a:noFill/>
          </p:spPr>
          <p:txBody>
            <a:bodyPr wrap="none" rtlCol="0">
              <a:spAutoFit/>
            </a:bodyPr>
            <a:lstStyle/>
            <a:p>
              <a:pPr algn="ctr"/>
              <a:endParaRPr lang="en-US" dirty="0"/>
            </a:p>
            <a:p>
              <a:pPr algn="ctr"/>
              <a:r>
                <a:rPr lang="en-US" dirty="0"/>
                <a:t>NA</a:t>
              </a:r>
            </a:p>
            <a:p>
              <a:pPr algn="ctr"/>
              <a:r>
                <a:rPr lang="en-US" dirty="0"/>
                <a:t>NA</a:t>
              </a:r>
            </a:p>
            <a:p>
              <a:pPr algn="ctr"/>
              <a:r>
                <a:rPr lang="en-US" dirty="0"/>
                <a:t>86</a:t>
              </a:r>
            </a:p>
            <a:p>
              <a:pPr algn="ctr"/>
              <a:endParaRPr lang="en-US" dirty="0"/>
            </a:p>
            <a:p>
              <a:pPr algn="ctr"/>
              <a:r>
                <a:rPr lang="en-US" dirty="0"/>
                <a:t>54</a:t>
              </a:r>
            </a:p>
            <a:p>
              <a:pPr algn="ctr"/>
              <a:r>
                <a:rPr lang="en-US" dirty="0"/>
                <a:t>8</a:t>
              </a:r>
            </a:p>
            <a:p>
              <a:pPr algn="ctr"/>
              <a:r>
                <a:rPr lang="en-US" dirty="0"/>
                <a:t>24</a:t>
              </a:r>
            </a:p>
            <a:p>
              <a:pPr algn="ctr"/>
              <a:endParaRPr lang="en-US" dirty="0"/>
            </a:p>
            <a:p>
              <a:pPr algn="ctr"/>
              <a:r>
                <a:rPr lang="en-US" dirty="0"/>
                <a:t>68</a:t>
              </a:r>
            </a:p>
            <a:p>
              <a:pPr algn="ctr"/>
              <a:r>
                <a:rPr lang="en-US" dirty="0"/>
                <a:t>32</a:t>
              </a:r>
            </a:p>
            <a:p>
              <a:pPr algn="ctr"/>
              <a:r>
                <a:rPr lang="en-US" dirty="0"/>
                <a:t>NA</a:t>
              </a:r>
            </a:p>
          </p:txBody>
        </p:sp>
        <p:sp>
          <p:nvSpPr>
            <p:cNvPr id="10" name="TextBox 9"/>
            <p:cNvSpPr txBox="1"/>
            <p:nvPr/>
          </p:nvSpPr>
          <p:spPr>
            <a:xfrm>
              <a:off x="2986594" y="2639685"/>
              <a:ext cx="641522" cy="369332"/>
            </a:xfrm>
            <a:prstGeom prst="rect">
              <a:avLst/>
            </a:prstGeom>
            <a:noFill/>
          </p:spPr>
          <p:txBody>
            <a:bodyPr wrap="none" rtlCol="0">
              <a:spAutoFit/>
            </a:bodyPr>
            <a:lstStyle/>
            <a:p>
              <a:r>
                <a:rPr lang="en-US" dirty="0"/>
                <a:t>(%)</a:t>
              </a:r>
            </a:p>
          </p:txBody>
        </p:sp>
        <p:sp>
          <p:nvSpPr>
            <p:cNvPr id="11" name="TextBox 10"/>
            <p:cNvSpPr txBox="1"/>
            <p:nvPr/>
          </p:nvSpPr>
          <p:spPr>
            <a:xfrm>
              <a:off x="3955504" y="2639685"/>
              <a:ext cx="641522" cy="369332"/>
            </a:xfrm>
            <a:prstGeom prst="rect">
              <a:avLst/>
            </a:prstGeom>
            <a:noFill/>
          </p:spPr>
          <p:txBody>
            <a:bodyPr wrap="none" rtlCol="0">
              <a:spAutoFit/>
            </a:bodyPr>
            <a:lstStyle/>
            <a:p>
              <a:r>
                <a:rPr lang="en-US" dirty="0"/>
                <a:t>(%)</a:t>
              </a:r>
            </a:p>
          </p:txBody>
        </p:sp>
      </p:grpSp>
    </p:spTree>
    <p:extLst>
      <p:ext uri="{BB962C8B-B14F-4D97-AF65-F5344CB8AC3E}">
        <p14:creationId xmlns:p14="http://schemas.microsoft.com/office/powerpoint/2010/main" val="1193044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746" name="Title 1"/>
          <p:cNvSpPr>
            <a:spLocks noGrp="1"/>
          </p:cNvSpPr>
          <p:nvPr>
            <p:ph type="title"/>
          </p:nvPr>
        </p:nvSpPr>
        <p:spPr>
          <a:xfrm>
            <a:off x="0" y="0"/>
            <a:ext cx="9144000" cy="1103313"/>
          </a:xfrm>
        </p:spPr>
        <p:txBody>
          <a:bodyPr/>
          <a:lstStyle/>
          <a:p>
            <a:pPr eaLnBrk="1" hangingPunct="1"/>
            <a:r>
              <a:rPr lang="en-US" altLang="en-US" dirty="0"/>
              <a:t>Conclusions</a:t>
            </a:r>
          </a:p>
        </p:txBody>
      </p:sp>
      <p:sp>
        <p:nvSpPr>
          <p:cNvPr id="31747" name="Content Placeholder 2"/>
          <p:cNvSpPr>
            <a:spLocks noGrp="1"/>
          </p:cNvSpPr>
          <p:nvPr>
            <p:ph idx="1"/>
          </p:nvPr>
        </p:nvSpPr>
        <p:spPr>
          <a:xfrm>
            <a:off x="344487" y="1276350"/>
            <a:ext cx="8455025" cy="4546600"/>
          </a:xfrm>
        </p:spPr>
        <p:txBody>
          <a:bodyPr/>
          <a:lstStyle/>
          <a:p>
            <a:pPr eaLnBrk="1" hangingPunct="1"/>
            <a:r>
              <a:rPr lang="en-US" altLang="en-US" dirty="0"/>
              <a:t>Bisphosphonates not indicated for CSPC patients</a:t>
            </a:r>
          </a:p>
          <a:p>
            <a:pPr eaLnBrk="1" hangingPunct="1"/>
            <a:r>
              <a:rPr lang="en-US" altLang="en-US" dirty="0" err="1"/>
              <a:t>Denosumab</a:t>
            </a:r>
            <a:r>
              <a:rPr lang="en-US" altLang="en-US" dirty="0"/>
              <a:t> has marginal benefit in preventing bone metastases in CRPC but not FDA-approved</a:t>
            </a:r>
          </a:p>
          <a:p>
            <a:pPr eaLnBrk="1" hangingPunct="1"/>
            <a:r>
              <a:rPr lang="en-US" altLang="en-US" dirty="0" err="1"/>
              <a:t>Zoledronic</a:t>
            </a:r>
            <a:r>
              <a:rPr lang="en-US" altLang="en-US" dirty="0"/>
              <a:t> acid and </a:t>
            </a:r>
            <a:r>
              <a:rPr lang="en-US" altLang="en-US" dirty="0" err="1"/>
              <a:t>Denosumab</a:t>
            </a:r>
            <a:r>
              <a:rPr lang="en-US" altLang="en-US" dirty="0"/>
              <a:t> both can prevent  SREs in men with CRPC and bone metastases</a:t>
            </a:r>
          </a:p>
          <a:p>
            <a:pPr eaLnBrk="1" hangingPunct="1"/>
            <a:r>
              <a:rPr lang="en-US" altLang="en-US" dirty="0" err="1"/>
              <a:t>Denosumab</a:t>
            </a:r>
            <a:r>
              <a:rPr lang="en-US" altLang="en-US" dirty="0"/>
              <a:t> is marginally better than </a:t>
            </a:r>
            <a:r>
              <a:rPr lang="en-US" altLang="en-US" dirty="0" err="1"/>
              <a:t>Zoledronic</a:t>
            </a:r>
            <a:r>
              <a:rPr lang="en-US" altLang="en-US" dirty="0"/>
              <a:t> acid at preventing SREs but more costly</a:t>
            </a:r>
          </a:p>
          <a:p>
            <a:pPr eaLnBrk="1" hangingPunct="1"/>
            <a:r>
              <a:rPr lang="en-US" altLang="en-US" dirty="0"/>
              <a:t>Multiple new effective therapies that directly kill CRPC cells in bone may later landscape for bone targeted therapies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TextBox 6"/>
          <p:cNvSpPr txBox="1"/>
          <p:nvPr/>
        </p:nvSpPr>
        <p:spPr>
          <a:xfrm>
            <a:off x="0" y="29860"/>
            <a:ext cx="9083615" cy="954107"/>
          </a:xfrm>
          <a:prstGeom prst="rect">
            <a:avLst/>
          </a:prstGeom>
        </p:spPr>
        <p:txBody>
          <a:bodyPr wrap="square" rtlCol="0">
            <a:spAutoFit/>
          </a:bodyPr>
          <a:lstStyle/>
          <a:p>
            <a:pPr algn="ctr"/>
            <a:endParaRPr lang="en-US" sz="2800" b="1" dirty="0">
              <a:solidFill>
                <a:schemeClr val="tx2"/>
              </a:solidFill>
              <a:latin typeface="Calibri" panose="020F0502020204030204" pitchFamily="34" charset="0"/>
            </a:endParaRPr>
          </a:p>
          <a:p>
            <a:pPr algn="ctr"/>
            <a:r>
              <a:rPr lang="en-US" sz="2800" b="1" dirty="0">
                <a:solidFill>
                  <a:schemeClr val="tx2"/>
                </a:solidFill>
                <a:latin typeface="Calibri" panose="020F0502020204030204" pitchFamily="34" charset="0"/>
              </a:rPr>
              <a:t>Androgen Deprivation Therapy Side Effects</a:t>
            </a:r>
          </a:p>
        </p:txBody>
      </p:sp>
      <p:pic>
        <p:nvPicPr>
          <p:cNvPr id="6147" name="Picture 3"/>
          <p:cNvPicPr>
            <a:picLocks noChangeAspect="1" noChangeArrowheads="1"/>
          </p:cNvPicPr>
          <p:nvPr/>
        </p:nvPicPr>
        <p:blipFill>
          <a:blip r:embed="rId2"/>
          <a:srcRect/>
          <a:stretch>
            <a:fillRect/>
          </a:stretch>
        </p:blipFill>
        <p:spPr bwMode="auto">
          <a:xfrm>
            <a:off x="1657560" y="1125415"/>
            <a:ext cx="5859686" cy="5416062"/>
          </a:xfrm>
          <a:prstGeom prst="rect">
            <a:avLst/>
          </a:prstGeom>
          <a:noFill/>
          <a:ln w="9525">
            <a:noFill/>
            <a:miter lim="800000"/>
            <a:headEnd/>
            <a:tailEnd/>
          </a:ln>
          <a:effectLst/>
        </p:spPr>
      </p:pic>
    </p:spTree>
    <p:extLst>
      <p:ext uri="{BB962C8B-B14F-4D97-AF65-F5344CB8AC3E}">
        <p14:creationId xmlns:p14="http://schemas.microsoft.com/office/powerpoint/2010/main" val="3429605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extBox 3"/>
          <p:cNvSpPr txBox="1"/>
          <p:nvPr/>
        </p:nvSpPr>
        <p:spPr>
          <a:xfrm>
            <a:off x="0" y="24751"/>
            <a:ext cx="9144000" cy="954107"/>
          </a:xfrm>
          <a:prstGeom prst="rect">
            <a:avLst/>
          </a:prstGeom>
        </p:spPr>
        <p:txBody>
          <a:bodyPr wrap="square" rtlCol="0">
            <a:spAutoFit/>
          </a:bodyPr>
          <a:lstStyle/>
          <a:p>
            <a:pPr algn="ctr"/>
            <a:r>
              <a:rPr lang="en-US" sz="2800" b="1" dirty="0">
                <a:solidFill>
                  <a:schemeClr val="tx2"/>
                </a:solidFill>
                <a:latin typeface="+mn-lt"/>
                <a:cs typeface="Segoe UI" pitchFamily="34" charset="0"/>
              </a:rPr>
              <a:t>Recurrent Prostate Cancer:</a:t>
            </a:r>
          </a:p>
          <a:p>
            <a:pPr algn="ctr"/>
            <a:r>
              <a:rPr lang="en-US" sz="2800" b="1" dirty="0">
                <a:solidFill>
                  <a:schemeClr val="tx2"/>
                </a:solidFill>
                <a:latin typeface="+mn-lt"/>
                <a:cs typeface="Segoe UI" pitchFamily="34" charset="0"/>
              </a:rPr>
              <a:t> Evolving Treatment Paradigm</a:t>
            </a:r>
          </a:p>
        </p:txBody>
      </p:sp>
      <p:sp>
        <p:nvSpPr>
          <p:cNvPr id="5" name="TextBox 4"/>
          <p:cNvSpPr txBox="1"/>
          <p:nvPr/>
        </p:nvSpPr>
        <p:spPr>
          <a:xfrm>
            <a:off x="153937" y="1239322"/>
            <a:ext cx="2157001" cy="707886"/>
          </a:xfrm>
          <a:prstGeom prst="rect">
            <a:avLst/>
          </a:prstGeom>
          <a:noFill/>
        </p:spPr>
        <p:txBody>
          <a:bodyPr wrap="none" rtlCol="0">
            <a:spAutoFit/>
          </a:bodyPr>
          <a:lstStyle/>
          <a:p>
            <a:pPr algn="ctr"/>
            <a:r>
              <a:rPr lang="en-US" sz="2000" b="1" dirty="0">
                <a:latin typeface="+mn-lt"/>
              </a:rPr>
              <a:t>Surgical Castration</a:t>
            </a:r>
          </a:p>
          <a:p>
            <a:pPr algn="ctr"/>
            <a:r>
              <a:rPr lang="en-US" sz="2000" b="1" dirty="0">
                <a:latin typeface="+mn-lt"/>
              </a:rPr>
              <a:t>or LHRH Agonist</a:t>
            </a:r>
          </a:p>
        </p:txBody>
      </p:sp>
      <p:sp>
        <p:nvSpPr>
          <p:cNvPr id="6" name="TextBox 5"/>
          <p:cNvSpPr txBox="1"/>
          <p:nvPr/>
        </p:nvSpPr>
        <p:spPr>
          <a:xfrm>
            <a:off x="3048000" y="2400364"/>
            <a:ext cx="3239733" cy="400110"/>
          </a:xfrm>
          <a:prstGeom prst="rect">
            <a:avLst/>
          </a:prstGeom>
          <a:noFill/>
        </p:spPr>
        <p:txBody>
          <a:bodyPr wrap="none" rtlCol="0">
            <a:spAutoFit/>
          </a:bodyPr>
          <a:lstStyle/>
          <a:p>
            <a:pPr algn="ctr"/>
            <a:r>
              <a:rPr lang="en-US" sz="2000" b="1" u="sng" dirty="0">
                <a:latin typeface="+mn-lt"/>
              </a:rPr>
              <a:t>Add More Hormone Therapy</a:t>
            </a:r>
          </a:p>
        </p:txBody>
      </p:sp>
      <p:cxnSp>
        <p:nvCxnSpPr>
          <p:cNvPr id="32" name="Straight Arrow Connector 31"/>
          <p:cNvCxnSpPr/>
          <p:nvPr/>
        </p:nvCxnSpPr>
        <p:spPr bwMode="auto">
          <a:xfrm>
            <a:off x="2358798" y="1619016"/>
            <a:ext cx="606392"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TextBox 26"/>
          <p:cNvSpPr txBox="1"/>
          <p:nvPr/>
        </p:nvSpPr>
        <p:spPr>
          <a:xfrm>
            <a:off x="3048000" y="2687122"/>
            <a:ext cx="4213013" cy="523220"/>
          </a:xfrm>
          <a:prstGeom prst="rect">
            <a:avLst/>
          </a:prstGeom>
          <a:noFill/>
        </p:spPr>
        <p:txBody>
          <a:bodyPr wrap="none" rtlCol="0">
            <a:spAutoFit/>
          </a:bodyPr>
          <a:lstStyle/>
          <a:p>
            <a:r>
              <a:rPr lang="en-US" b="1" dirty="0">
                <a:latin typeface="+mn-lt"/>
              </a:rPr>
              <a:t>Bicalutamide (</a:t>
            </a:r>
            <a:r>
              <a:rPr lang="en-US" b="1" dirty="0" err="1">
                <a:latin typeface="+mn-lt"/>
              </a:rPr>
              <a:t>Casodex</a:t>
            </a:r>
            <a:r>
              <a:rPr lang="en-US" b="1" dirty="0">
                <a:latin typeface="+mn-lt"/>
              </a:rPr>
              <a:t>) (also </a:t>
            </a:r>
            <a:r>
              <a:rPr lang="en-US" b="1" dirty="0" err="1">
                <a:latin typeface="+mn-lt"/>
              </a:rPr>
              <a:t>Nilutamide</a:t>
            </a:r>
            <a:r>
              <a:rPr lang="en-US" b="1" dirty="0">
                <a:latin typeface="+mn-lt"/>
              </a:rPr>
              <a:t>/</a:t>
            </a:r>
            <a:r>
              <a:rPr lang="en-US" b="1" dirty="0" err="1">
                <a:latin typeface="+mn-lt"/>
              </a:rPr>
              <a:t>Flutamide</a:t>
            </a:r>
            <a:r>
              <a:rPr lang="en-US" b="1" dirty="0">
                <a:latin typeface="+mn-lt"/>
              </a:rPr>
              <a:t>)</a:t>
            </a:r>
          </a:p>
          <a:p>
            <a:r>
              <a:rPr lang="en-US" dirty="0">
                <a:latin typeface="+mn-lt"/>
              </a:rPr>
              <a:t>Ketoconazole</a:t>
            </a:r>
          </a:p>
        </p:txBody>
      </p:sp>
      <p:grpSp>
        <p:nvGrpSpPr>
          <p:cNvPr id="12" name="Group 11"/>
          <p:cNvGrpSpPr/>
          <p:nvPr/>
        </p:nvGrpSpPr>
        <p:grpSpPr>
          <a:xfrm>
            <a:off x="5306209" y="2959401"/>
            <a:ext cx="3837868" cy="2936674"/>
            <a:chOff x="5306209" y="2786879"/>
            <a:chExt cx="3837868" cy="2936674"/>
          </a:xfrm>
        </p:grpSpPr>
        <p:sp>
          <p:nvSpPr>
            <p:cNvPr id="37" name="TextBox 36"/>
            <p:cNvSpPr txBox="1"/>
            <p:nvPr/>
          </p:nvSpPr>
          <p:spPr>
            <a:xfrm>
              <a:off x="7000670" y="2786879"/>
              <a:ext cx="2143407" cy="1323439"/>
            </a:xfrm>
            <a:prstGeom prst="rect">
              <a:avLst/>
            </a:prstGeom>
            <a:noFill/>
          </p:spPr>
          <p:txBody>
            <a:bodyPr wrap="none" rtlCol="0">
              <a:spAutoFit/>
            </a:bodyPr>
            <a:lstStyle/>
            <a:p>
              <a:r>
                <a:rPr lang="en-US" sz="1600" b="1" u="sng" dirty="0">
                  <a:solidFill>
                    <a:srgbClr val="FFC000"/>
                  </a:solidFill>
                  <a:latin typeface="+mn-lt"/>
                </a:rPr>
                <a:t>Clinical Trials</a:t>
              </a:r>
            </a:p>
            <a:p>
              <a:r>
                <a:rPr lang="en-US" sz="1600" b="1" dirty="0">
                  <a:solidFill>
                    <a:srgbClr val="FFC000"/>
                  </a:solidFill>
                  <a:latin typeface="+mn-lt"/>
                </a:rPr>
                <a:t>Immunotherapy</a:t>
              </a:r>
            </a:p>
            <a:p>
              <a:r>
                <a:rPr lang="en-US" sz="1600" b="1" dirty="0">
                  <a:solidFill>
                    <a:srgbClr val="FFC000"/>
                  </a:solidFill>
                  <a:latin typeface="+mn-lt"/>
                </a:rPr>
                <a:t>PARP Inhibitors</a:t>
              </a:r>
            </a:p>
            <a:p>
              <a:r>
                <a:rPr lang="en-US" sz="1600" b="1" dirty="0">
                  <a:solidFill>
                    <a:srgbClr val="FFC000"/>
                  </a:solidFill>
                  <a:latin typeface="+mn-lt"/>
                </a:rPr>
                <a:t>PSMA Targeted</a:t>
              </a:r>
            </a:p>
            <a:p>
              <a:r>
                <a:rPr lang="en-US" sz="1600" dirty="0">
                  <a:solidFill>
                    <a:srgbClr val="FFC000"/>
                  </a:solidFill>
                  <a:latin typeface="+mn-lt"/>
                </a:rPr>
                <a:t>Novel AR therapies…</a:t>
              </a:r>
              <a:endParaRPr lang="en-US" sz="1600" b="1" dirty="0">
                <a:solidFill>
                  <a:srgbClr val="FFC000"/>
                </a:solidFill>
                <a:latin typeface="+mn-lt"/>
              </a:endParaRPr>
            </a:p>
          </p:txBody>
        </p:sp>
        <p:cxnSp>
          <p:nvCxnSpPr>
            <p:cNvPr id="44" name="Straight Arrow Connector 43"/>
            <p:cNvCxnSpPr/>
            <p:nvPr/>
          </p:nvCxnSpPr>
          <p:spPr>
            <a:xfrm>
              <a:off x="5306209" y="2971800"/>
              <a:ext cx="1447800" cy="381000"/>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5687209" y="3810000"/>
              <a:ext cx="1066800" cy="685800"/>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6801091" y="4771053"/>
              <a:ext cx="1524000" cy="381000"/>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2911259" y="1162838"/>
            <a:ext cx="3711272" cy="830997"/>
          </a:xfrm>
          <a:prstGeom prst="rect">
            <a:avLst/>
          </a:prstGeom>
          <a:noFill/>
        </p:spPr>
        <p:txBody>
          <a:bodyPr wrap="none" rtlCol="0">
            <a:spAutoFit/>
          </a:bodyPr>
          <a:lstStyle/>
          <a:p>
            <a:pPr algn="ctr"/>
            <a:r>
              <a:rPr lang="en-US" sz="2400" b="1" dirty="0">
                <a:latin typeface="+mn-lt"/>
              </a:rPr>
              <a:t>Castration Resistant </a:t>
            </a:r>
          </a:p>
          <a:p>
            <a:pPr algn="ctr"/>
            <a:r>
              <a:rPr lang="en-US" sz="2400" b="1" dirty="0">
                <a:latin typeface="+mn-lt"/>
              </a:rPr>
              <a:t>Prostate Cancer (CRPC)</a:t>
            </a:r>
          </a:p>
        </p:txBody>
      </p:sp>
      <p:sp>
        <p:nvSpPr>
          <p:cNvPr id="54" name="Down Arrow 53"/>
          <p:cNvSpPr/>
          <p:nvPr/>
        </p:nvSpPr>
        <p:spPr>
          <a:xfrm>
            <a:off x="4191000" y="2090114"/>
            <a:ext cx="228600" cy="304800"/>
          </a:xfrm>
          <a:prstGeom prst="downArrow">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916088" y="3954463"/>
            <a:ext cx="2296505" cy="1827383"/>
            <a:chOff x="4916088" y="3781941"/>
            <a:chExt cx="2296505" cy="1827383"/>
          </a:xfrm>
        </p:grpSpPr>
        <p:sp>
          <p:nvSpPr>
            <p:cNvPr id="8" name="TextBox 7"/>
            <p:cNvSpPr txBox="1"/>
            <p:nvPr/>
          </p:nvSpPr>
          <p:spPr>
            <a:xfrm>
              <a:off x="5125419" y="4655217"/>
              <a:ext cx="2087174" cy="954107"/>
            </a:xfrm>
            <a:prstGeom prst="rect">
              <a:avLst/>
            </a:prstGeom>
            <a:noFill/>
          </p:spPr>
          <p:txBody>
            <a:bodyPr wrap="none" rtlCol="0">
              <a:spAutoFit/>
            </a:bodyPr>
            <a:lstStyle/>
            <a:p>
              <a:pPr algn="ctr"/>
              <a:r>
                <a:rPr lang="en-US" sz="2000" b="1" dirty="0">
                  <a:latin typeface="+mn-lt"/>
                </a:rPr>
                <a:t>Docetaxel</a:t>
              </a:r>
            </a:p>
            <a:p>
              <a:pPr algn="ctr"/>
              <a:r>
                <a:rPr lang="en-US" sz="2000" b="1" dirty="0">
                  <a:latin typeface="+mn-lt"/>
                </a:rPr>
                <a:t>Chemotherapy</a:t>
              </a:r>
            </a:p>
            <a:p>
              <a:pPr algn="ctr"/>
              <a:r>
                <a:rPr lang="en-US" sz="1600" dirty="0">
                  <a:latin typeface="+mn-lt"/>
                </a:rPr>
                <a:t>(FDA Approval 2004)</a:t>
              </a:r>
              <a:endParaRPr lang="en-US" sz="1600" b="1" dirty="0">
                <a:latin typeface="+mn-lt"/>
              </a:endParaRPr>
            </a:p>
          </p:txBody>
        </p:sp>
        <p:sp>
          <p:nvSpPr>
            <p:cNvPr id="57" name="Down Arrow 56"/>
            <p:cNvSpPr/>
            <p:nvPr/>
          </p:nvSpPr>
          <p:spPr>
            <a:xfrm rot="19398102">
              <a:off x="4916088" y="3781941"/>
              <a:ext cx="228600" cy="972364"/>
            </a:xfrm>
            <a:prstGeom prst="downArrow">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53937" y="2032040"/>
            <a:ext cx="8280139" cy="4679222"/>
            <a:chOff x="185084" y="1598235"/>
            <a:chExt cx="8280139" cy="4679222"/>
          </a:xfrm>
        </p:grpSpPr>
        <p:cxnSp>
          <p:nvCxnSpPr>
            <p:cNvPr id="23" name="Straight Arrow Connector 22"/>
            <p:cNvCxnSpPr/>
            <p:nvPr/>
          </p:nvCxnSpPr>
          <p:spPr bwMode="auto">
            <a:xfrm>
              <a:off x="6629400" y="5486400"/>
              <a:ext cx="426596" cy="360311"/>
            </a:xfrm>
            <a:prstGeom prst="straightConnector1">
              <a:avLst/>
            </a:prstGeom>
            <a:solidFill>
              <a:schemeClr val="accent1"/>
            </a:solidFill>
            <a:ln w="9525" cap="flat" cmpd="sng" algn="ctr">
              <a:solidFill>
                <a:schemeClr val="tx2"/>
              </a:solidFill>
              <a:prstDash val="solid"/>
              <a:round/>
              <a:headEnd type="none" w="med" len="med"/>
              <a:tailEnd type="arrow"/>
            </a:ln>
            <a:effectLst/>
          </p:spPr>
        </p:cxnSp>
        <p:sp>
          <p:nvSpPr>
            <p:cNvPr id="55" name="Down Arrow 54"/>
            <p:cNvSpPr/>
            <p:nvPr/>
          </p:nvSpPr>
          <p:spPr>
            <a:xfrm rot="2709856">
              <a:off x="2901494" y="3672645"/>
              <a:ext cx="228600" cy="690233"/>
            </a:xfrm>
            <a:prstGeom prst="downArrow">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a:off x="3886200" y="3810000"/>
              <a:ext cx="211024" cy="1147433"/>
            </a:xfrm>
            <a:prstGeom prst="downArrow">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rot="16200000" flipH="1">
              <a:off x="2971006" y="4725194"/>
              <a:ext cx="382588" cy="38100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4572312" y="4998997"/>
              <a:ext cx="685800" cy="30480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85084" y="1598235"/>
              <a:ext cx="8280139" cy="4679222"/>
              <a:chOff x="185084" y="1598235"/>
              <a:chExt cx="8280139" cy="4679222"/>
            </a:xfrm>
          </p:grpSpPr>
          <p:grpSp>
            <p:nvGrpSpPr>
              <p:cNvPr id="3" name="Group 2"/>
              <p:cNvGrpSpPr/>
              <p:nvPr/>
            </p:nvGrpSpPr>
            <p:grpSpPr>
              <a:xfrm>
                <a:off x="1254631" y="2609910"/>
                <a:ext cx="7210592" cy="3667547"/>
                <a:chOff x="1254631" y="2609910"/>
                <a:chExt cx="7210592" cy="3667547"/>
              </a:xfrm>
            </p:grpSpPr>
            <p:sp>
              <p:nvSpPr>
                <p:cNvPr id="28" name="TextBox 27"/>
                <p:cNvSpPr txBox="1"/>
                <p:nvPr/>
              </p:nvSpPr>
              <p:spPr>
                <a:xfrm>
                  <a:off x="6911592" y="5692682"/>
                  <a:ext cx="1553631" cy="584775"/>
                </a:xfrm>
                <a:prstGeom prst="rect">
                  <a:avLst/>
                </a:prstGeom>
                <a:noFill/>
              </p:spPr>
              <p:txBody>
                <a:bodyPr wrap="none" rtlCol="0">
                  <a:spAutoFit/>
                </a:bodyPr>
                <a:lstStyle/>
                <a:p>
                  <a:pPr algn="ctr"/>
                  <a:r>
                    <a:rPr lang="en-US" sz="1600" b="1" dirty="0" err="1">
                      <a:solidFill>
                        <a:schemeClr val="accent5">
                          <a:lumMod val="40000"/>
                          <a:lumOff val="60000"/>
                        </a:schemeClr>
                      </a:solidFill>
                      <a:latin typeface="+mn-lt"/>
                    </a:rPr>
                    <a:t>Cabazitaxel</a:t>
                  </a:r>
                  <a:endParaRPr lang="en-US" sz="1600" b="1" dirty="0">
                    <a:solidFill>
                      <a:schemeClr val="accent5">
                        <a:lumMod val="40000"/>
                        <a:lumOff val="60000"/>
                      </a:schemeClr>
                    </a:solidFill>
                    <a:latin typeface="+mn-lt"/>
                  </a:endParaRPr>
                </a:p>
                <a:p>
                  <a:pPr algn="ctr"/>
                  <a:r>
                    <a:rPr lang="en-US" sz="1600" dirty="0">
                      <a:solidFill>
                        <a:schemeClr val="accent5">
                          <a:lumMod val="40000"/>
                          <a:lumOff val="60000"/>
                        </a:schemeClr>
                      </a:solidFill>
                      <a:latin typeface="+mn-lt"/>
                    </a:rPr>
                    <a:t>(</a:t>
                  </a:r>
                  <a:r>
                    <a:rPr lang="en-US" sz="1600" dirty="0" err="1">
                      <a:solidFill>
                        <a:schemeClr val="accent5">
                          <a:lumMod val="40000"/>
                          <a:lumOff val="60000"/>
                        </a:schemeClr>
                      </a:solidFill>
                      <a:latin typeface="+mn-lt"/>
                    </a:rPr>
                    <a:t>Jevtana</a:t>
                  </a:r>
                  <a:r>
                    <a:rPr lang="en-US" sz="1600" dirty="0">
                      <a:solidFill>
                        <a:schemeClr val="accent5">
                          <a:lumMod val="40000"/>
                          <a:lumOff val="60000"/>
                        </a:schemeClr>
                      </a:solidFill>
                      <a:latin typeface="+mn-lt"/>
                    </a:rPr>
                    <a:t>) 2010</a:t>
                  </a:r>
                  <a:endParaRPr lang="en-US" sz="1600" b="1" dirty="0">
                    <a:solidFill>
                      <a:schemeClr val="accent5">
                        <a:lumMod val="40000"/>
                        <a:lumOff val="60000"/>
                      </a:schemeClr>
                    </a:solidFill>
                    <a:latin typeface="+mn-lt"/>
                  </a:endParaRPr>
                </a:p>
              </p:txBody>
            </p:sp>
            <p:sp>
              <p:nvSpPr>
                <p:cNvPr id="31" name="TextBox 30"/>
                <p:cNvSpPr txBox="1"/>
                <p:nvPr/>
              </p:nvSpPr>
              <p:spPr>
                <a:xfrm>
                  <a:off x="1254631" y="4163101"/>
                  <a:ext cx="1781514" cy="707886"/>
                </a:xfrm>
                <a:prstGeom prst="rect">
                  <a:avLst/>
                </a:prstGeom>
                <a:noFill/>
              </p:spPr>
              <p:txBody>
                <a:bodyPr wrap="none" rtlCol="0">
                  <a:spAutoFit/>
                </a:bodyPr>
                <a:lstStyle/>
                <a:p>
                  <a:pPr algn="ctr"/>
                  <a:r>
                    <a:rPr lang="en-US" sz="2000" b="1" dirty="0" err="1">
                      <a:solidFill>
                        <a:schemeClr val="accent5">
                          <a:lumMod val="40000"/>
                          <a:lumOff val="60000"/>
                        </a:schemeClr>
                      </a:solidFill>
                      <a:latin typeface="+mn-lt"/>
                    </a:rPr>
                    <a:t>Provenge</a:t>
                  </a:r>
                  <a:endParaRPr lang="en-US" sz="2000" b="1" dirty="0">
                    <a:solidFill>
                      <a:schemeClr val="accent5">
                        <a:lumMod val="40000"/>
                        <a:lumOff val="60000"/>
                      </a:schemeClr>
                    </a:solidFill>
                    <a:latin typeface="+mn-lt"/>
                  </a:endParaRPr>
                </a:p>
                <a:p>
                  <a:pPr algn="ctr"/>
                  <a:r>
                    <a:rPr lang="en-US" sz="2000" b="1" dirty="0">
                      <a:solidFill>
                        <a:schemeClr val="accent5">
                          <a:lumMod val="40000"/>
                          <a:lumOff val="60000"/>
                        </a:schemeClr>
                      </a:solidFill>
                      <a:latin typeface="+mn-lt"/>
                    </a:rPr>
                    <a:t>Vaccine 2010</a:t>
                  </a:r>
                </a:p>
              </p:txBody>
            </p:sp>
            <p:sp>
              <p:nvSpPr>
                <p:cNvPr id="25" name="TextBox 24"/>
                <p:cNvSpPr txBox="1"/>
                <p:nvPr/>
              </p:nvSpPr>
              <p:spPr>
                <a:xfrm>
                  <a:off x="3224707" y="5073160"/>
                  <a:ext cx="1473481" cy="584775"/>
                </a:xfrm>
                <a:prstGeom prst="rect">
                  <a:avLst/>
                </a:prstGeom>
                <a:noFill/>
              </p:spPr>
              <p:txBody>
                <a:bodyPr wrap="none" rtlCol="0">
                  <a:spAutoFit/>
                </a:bodyPr>
                <a:lstStyle/>
                <a:p>
                  <a:pPr algn="ctr"/>
                  <a:r>
                    <a:rPr lang="en-US" sz="1600" b="1" dirty="0">
                      <a:solidFill>
                        <a:schemeClr val="accent5">
                          <a:lumMod val="40000"/>
                          <a:lumOff val="60000"/>
                        </a:schemeClr>
                      </a:solidFill>
                      <a:latin typeface="+mn-lt"/>
                    </a:rPr>
                    <a:t>Radium 223</a:t>
                  </a:r>
                </a:p>
                <a:p>
                  <a:pPr algn="ctr"/>
                  <a:r>
                    <a:rPr lang="en-US" sz="1600" b="1" dirty="0">
                      <a:solidFill>
                        <a:schemeClr val="accent5">
                          <a:lumMod val="40000"/>
                          <a:lumOff val="60000"/>
                        </a:schemeClr>
                      </a:solidFill>
                      <a:latin typeface="+mn-lt"/>
                    </a:rPr>
                    <a:t>(</a:t>
                  </a:r>
                  <a:r>
                    <a:rPr lang="en-US" sz="1600" b="1" dirty="0" err="1">
                      <a:solidFill>
                        <a:schemeClr val="accent5">
                          <a:lumMod val="40000"/>
                          <a:lumOff val="60000"/>
                        </a:schemeClr>
                      </a:solidFill>
                      <a:latin typeface="+mn-lt"/>
                    </a:rPr>
                    <a:t>Xofigo</a:t>
                  </a:r>
                  <a:r>
                    <a:rPr lang="en-US" sz="1600" b="1" dirty="0">
                      <a:solidFill>
                        <a:schemeClr val="accent5">
                          <a:lumMod val="40000"/>
                          <a:lumOff val="60000"/>
                        </a:schemeClr>
                      </a:solidFill>
                      <a:latin typeface="+mn-lt"/>
                    </a:rPr>
                    <a:t>) 2013</a:t>
                  </a:r>
                </a:p>
              </p:txBody>
            </p:sp>
            <p:sp>
              <p:nvSpPr>
                <p:cNvPr id="2" name="Rectangle 1"/>
                <p:cNvSpPr/>
                <p:nvPr/>
              </p:nvSpPr>
              <p:spPr>
                <a:xfrm>
                  <a:off x="2759042" y="2609910"/>
                  <a:ext cx="3559837" cy="830997"/>
                </a:xfrm>
                <a:prstGeom prst="rect">
                  <a:avLst/>
                </a:prstGeom>
                <a:solidFill>
                  <a:schemeClr val="bg1"/>
                </a:solidFill>
              </p:spPr>
              <p:txBody>
                <a:bodyPr wrap="square">
                  <a:spAutoFit/>
                </a:bodyPr>
                <a:lstStyle/>
                <a:p>
                  <a:r>
                    <a:rPr lang="en-US" sz="1600" b="1" dirty="0">
                      <a:solidFill>
                        <a:schemeClr val="accent5">
                          <a:lumMod val="40000"/>
                          <a:lumOff val="60000"/>
                        </a:schemeClr>
                      </a:solidFill>
                      <a:latin typeface="+mn-lt"/>
                    </a:rPr>
                    <a:t>Abiraterone (</a:t>
                  </a:r>
                  <a:r>
                    <a:rPr lang="en-US" sz="1600" b="1" dirty="0" err="1">
                      <a:solidFill>
                        <a:schemeClr val="accent5">
                          <a:lumMod val="40000"/>
                          <a:lumOff val="60000"/>
                        </a:schemeClr>
                      </a:solidFill>
                      <a:latin typeface="+mn-lt"/>
                    </a:rPr>
                    <a:t>Zytiga</a:t>
                  </a:r>
                  <a:r>
                    <a:rPr lang="en-US" sz="1600" b="1" dirty="0">
                      <a:solidFill>
                        <a:schemeClr val="accent5">
                          <a:lumMod val="40000"/>
                          <a:lumOff val="60000"/>
                        </a:schemeClr>
                      </a:solidFill>
                      <a:latin typeface="+mn-lt"/>
                    </a:rPr>
                    <a:t>) 2011 Enzalutamide (</a:t>
                  </a:r>
                  <a:r>
                    <a:rPr lang="en-US" sz="1600" b="1" dirty="0" err="1">
                      <a:solidFill>
                        <a:schemeClr val="accent5">
                          <a:lumMod val="40000"/>
                          <a:lumOff val="60000"/>
                        </a:schemeClr>
                      </a:solidFill>
                      <a:latin typeface="+mn-lt"/>
                    </a:rPr>
                    <a:t>Xtandi</a:t>
                  </a:r>
                  <a:r>
                    <a:rPr lang="en-US" sz="1600" b="1" dirty="0">
                      <a:solidFill>
                        <a:schemeClr val="accent5">
                          <a:lumMod val="40000"/>
                          <a:lumOff val="60000"/>
                        </a:schemeClr>
                      </a:solidFill>
                      <a:latin typeface="+mn-lt"/>
                    </a:rPr>
                    <a:t>) 2012</a:t>
                  </a:r>
                </a:p>
                <a:p>
                  <a:r>
                    <a:rPr lang="en-US" sz="1600" b="1" dirty="0" err="1">
                      <a:solidFill>
                        <a:schemeClr val="accent5">
                          <a:lumMod val="40000"/>
                          <a:lumOff val="60000"/>
                        </a:schemeClr>
                      </a:solidFill>
                      <a:latin typeface="+mn-lt"/>
                    </a:rPr>
                    <a:t>Apalutamide</a:t>
                  </a:r>
                  <a:r>
                    <a:rPr lang="en-US" sz="1600" b="1" dirty="0">
                      <a:solidFill>
                        <a:schemeClr val="accent5">
                          <a:lumMod val="40000"/>
                          <a:lumOff val="60000"/>
                        </a:schemeClr>
                      </a:solidFill>
                      <a:latin typeface="+mn-lt"/>
                    </a:rPr>
                    <a:t> (</a:t>
                  </a:r>
                  <a:r>
                    <a:rPr lang="en-US" sz="1600" b="1" dirty="0" err="1">
                      <a:solidFill>
                        <a:schemeClr val="accent5">
                          <a:lumMod val="40000"/>
                          <a:lumOff val="60000"/>
                        </a:schemeClr>
                      </a:solidFill>
                      <a:latin typeface="+mn-lt"/>
                    </a:rPr>
                    <a:t>Erleada</a:t>
                  </a:r>
                  <a:r>
                    <a:rPr lang="en-US" sz="1600" b="1" dirty="0">
                      <a:solidFill>
                        <a:schemeClr val="accent5">
                          <a:lumMod val="40000"/>
                          <a:lumOff val="60000"/>
                        </a:schemeClr>
                      </a:solidFill>
                      <a:latin typeface="+mn-lt"/>
                    </a:rPr>
                    <a:t>) 2018</a:t>
                  </a:r>
                </a:p>
              </p:txBody>
            </p:sp>
          </p:grpSp>
          <p:sp>
            <p:nvSpPr>
              <p:cNvPr id="7" name="TextBox 6"/>
              <p:cNvSpPr txBox="1"/>
              <p:nvPr/>
            </p:nvSpPr>
            <p:spPr>
              <a:xfrm>
                <a:off x="185084" y="1598235"/>
                <a:ext cx="2567754" cy="646331"/>
              </a:xfrm>
              <a:prstGeom prst="rect">
                <a:avLst/>
              </a:prstGeom>
              <a:noFill/>
            </p:spPr>
            <p:txBody>
              <a:bodyPr wrap="none" rtlCol="0">
                <a:spAutoFit/>
              </a:bodyPr>
              <a:lstStyle/>
              <a:p>
                <a:r>
                  <a:rPr lang="en-US" sz="1800" b="1" dirty="0">
                    <a:solidFill>
                      <a:schemeClr val="accent5">
                        <a:lumMod val="40000"/>
                        <a:lumOff val="60000"/>
                      </a:schemeClr>
                    </a:solidFill>
                    <a:latin typeface="+mn-lt"/>
                  </a:rPr>
                  <a:t>+/- Docetaxel (</a:t>
                </a:r>
                <a:r>
                  <a:rPr lang="en-US" sz="1800" b="1" dirty="0" err="1">
                    <a:solidFill>
                      <a:schemeClr val="accent5">
                        <a:lumMod val="40000"/>
                        <a:lumOff val="60000"/>
                      </a:schemeClr>
                    </a:solidFill>
                    <a:latin typeface="+mn-lt"/>
                  </a:rPr>
                  <a:t>mets</a:t>
                </a:r>
                <a:r>
                  <a:rPr lang="en-US" sz="1800" b="1" dirty="0">
                    <a:solidFill>
                      <a:schemeClr val="accent5">
                        <a:lumMod val="40000"/>
                        <a:lumOff val="60000"/>
                      </a:schemeClr>
                    </a:solidFill>
                    <a:latin typeface="+mn-lt"/>
                  </a:rPr>
                  <a:t>)</a:t>
                </a:r>
              </a:p>
              <a:p>
                <a:r>
                  <a:rPr lang="en-US" sz="1800" b="1" dirty="0">
                    <a:solidFill>
                      <a:schemeClr val="accent5">
                        <a:lumMod val="40000"/>
                        <a:lumOff val="60000"/>
                      </a:schemeClr>
                    </a:solidFill>
                    <a:latin typeface="+mn-lt"/>
                  </a:rPr>
                  <a:t>+/- </a:t>
                </a:r>
                <a:r>
                  <a:rPr lang="en-US" sz="1800" b="1" dirty="0" err="1">
                    <a:solidFill>
                      <a:schemeClr val="accent5">
                        <a:lumMod val="40000"/>
                        <a:lumOff val="60000"/>
                      </a:schemeClr>
                    </a:solidFill>
                    <a:latin typeface="+mn-lt"/>
                  </a:rPr>
                  <a:t>Abiraterone</a:t>
                </a:r>
                <a:r>
                  <a:rPr lang="en-US" sz="1800" b="1" dirty="0">
                    <a:solidFill>
                      <a:schemeClr val="accent5">
                        <a:lumMod val="40000"/>
                        <a:lumOff val="60000"/>
                      </a:schemeClr>
                    </a:solidFill>
                    <a:latin typeface="+mn-lt"/>
                  </a:rPr>
                  <a:t> (</a:t>
                </a:r>
                <a:r>
                  <a:rPr lang="en-US" sz="1800" b="1" dirty="0" err="1">
                    <a:solidFill>
                      <a:schemeClr val="accent5">
                        <a:lumMod val="40000"/>
                        <a:lumOff val="60000"/>
                      </a:schemeClr>
                    </a:solidFill>
                    <a:latin typeface="+mn-lt"/>
                  </a:rPr>
                  <a:t>mets</a:t>
                </a:r>
                <a:r>
                  <a:rPr lang="en-US" sz="1800" b="1" dirty="0">
                    <a:solidFill>
                      <a:schemeClr val="accent5">
                        <a:lumMod val="40000"/>
                        <a:lumOff val="60000"/>
                      </a:schemeClr>
                    </a:solidFill>
                    <a:latin typeface="+mn-lt"/>
                  </a:rPr>
                  <a:t>)</a:t>
                </a:r>
              </a:p>
            </p:txBody>
          </p:sp>
        </p:grpSp>
      </p:grpSp>
    </p:spTree>
    <p:extLst>
      <p:ext uri="{BB962C8B-B14F-4D97-AF65-F5344CB8AC3E}">
        <p14:creationId xmlns:p14="http://schemas.microsoft.com/office/powerpoint/2010/main" val="336883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0" y="19050"/>
            <a:ext cx="9144000" cy="1103313"/>
          </a:xfrm>
        </p:spPr>
        <p:txBody>
          <a:bodyPr/>
          <a:lstStyle/>
          <a:p>
            <a:pPr algn="ctr"/>
            <a:r>
              <a:rPr lang="en-US" sz="2800" dirty="0"/>
              <a:t>Strategies to Target Bony Metastatic CRPC</a:t>
            </a:r>
          </a:p>
        </p:txBody>
      </p:sp>
      <p:sp>
        <p:nvSpPr>
          <p:cNvPr id="3" name="Content Placeholder 2"/>
          <p:cNvSpPr>
            <a:spLocks noGrp="1"/>
          </p:cNvSpPr>
          <p:nvPr>
            <p:ph idx="1"/>
          </p:nvPr>
        </p:nvSpPr>
        <p:spPr>
          <a:xfrm>
            <a:off x="423863" y="1209675"/>
            <a:ext cx="8455025" cy="4546600"/>
          </a:xfrm>
        </p:spPr>
        <p:txBody>
          <a:bodyPr/>
          <a:lstStyle/>
          <a:p>
            <a:r>
              <a:rPr lang="en-US" dirty="0" err="1"/>
              <a:t>Alpharadin</a:t>
            </a:r>
            <a:endParaRPr lang="en-US" dirty="0"/>
          </a:p>
          <a:p>
            <a:pPr lvl="1"/>
            <a:r>
              <a:rPr lang="en-US" dirty="0"/>
              <a:t>Radium 223</a:t>
            </a:r>
          </a:p>
          <a:p>
            <a:pPr lvl="1"/>
            <a:r>
              <a:rPr lang="en-US" dirty="0"/>
              <a:t>Radium 223 combinations (hormone therapy, immunotherapy, DNA repair inhibitors</a:t>
            </a:r>
          </a:p>
          <a:p>
            <a:r>
              <a:rPr lang="en-US" dirty="0"/>
              <a:t>PSMA-targeted radiopharmaceuticals</a:t>
            </a:r>
          </a:p>
          <a:p>
            <a:pPr lvl="1"/>
            <a:r>
              <a:rPr lang="en-US" dirty="0"/>
              <a:t>177-Luteium (beta-emitter)</a:t>
            </a:r>
          </a:p>
          <a:p>
            <a:pPr lvl="1"/>
            <a:r>
              <a:rPr lang="en-US" dirty="0"/>
              <a:t>225-Actinium (alpha-particle)</a:t>
            </a:r>
          </a:p>
          <a:p>
            <a:r>
              <a:rPr lang="en-US" dirty="0"/>
              <a:t>Combination BTAs + Chemotherapy</a:t>
            </a:r>
          </a:p>
          <a:p>
            <a:r>
              <a:rPr lang="en-US" dirty="0"/>
              <a:t>Combination BTAs + Second Line Hormone Therapy</a:t>
            </a:r>
          </a:p>
          <a:p>
            <a:pPr lvl="1"/>
            <a:endParaRPr lang="en-US" dirty="0"/>
          </a:p>
          <a:p>
            <a:pPr marL="457200" lvl="1" indent="0">
              <a:buNone/>
            </a:pPr>
            <a:endParaRPr lang="en-US" dirty="0"/>
          </a:p>
        </p:txBody>
      </p:sp>
    </p:spTree>
    <p:extLst>
      <p:ext uri="{BB962C8B-B14F-4D97-AF65-F5344CB8AC3E}">
        <p14:creationId xmlns:p14="http://schemas.microsoft.com/office/powerpoint/2010/main" val="3076463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70" name="Rectangle 16"/>
          <p:cNvSpPr>
            <a:spLocks noGrp="1" noChangeArrowheads="1"/>
          </p:cNvSpPr>
          <p:nvPr>
            <p:ph type="title"/>
          </p:nvPr>
        </p:nvSpPr>
        <p:spPr>
          <a:xfrm>
            <a:off x="0" y="88105"/>
            <a:ext cx="9144000" cy="1103313"/>
          </a:xfrm>
        </p:spPr>
        <p:txBody>
          <a:bodyPr/>
          <a:lstStyle/>
          <a:p>
            <a:pPr algn="ctr"/>
            <a:r>
              <a:rPr lang="en-US" sz="2800" dirty="0"/>
              <a:t>Radium-223 Targets Bone Metastases</a:t>
            </a:r>
          </a:p>
        </p:txBody>
      </p:sp>
      <p:sp>
        <p:nvSpPr>
          <p:cNvPr id="7171" name="Rectangle 17"/>
          <p:cNvSpPr>
            <a:spLocks noGrp="1" noChangeArrowheads="1"/>
          </p:cNvSpPr>
          <p:nvPr>
            <p:ph idx="1"/>
          </p:nvPr>
        </p:nvSpPr>
        <p:spPr>
          <a:xfrm>
            <a:off x="233813" y="1854994"/>
            <a:ext cx="3152955" cy="3722688"/>
          </a:xfrm>
        </p:spPr>
        <p:txBody>
          <a:bodyPr/>
          <a:lstStyle/>
          <a:p>
            <a:r>
              <a:rPr lang="en-GB" dirty="0"/>
              <a:t>Radium-223 acts as a calcium mimic </a:t>
            </a:r>
          </a:p>
          <a:p>
            <a:r>
              <a:rPr lang="en-GB" dirty="0"/>
              <a:t>Naturally targets new bone growth in and around bone metastases</a:t>
            </a:r>
          </a:p>
          <a:p>
            <a:r>
              <a:rPr lang="en-GB" dirty="0"/>
              <a:t>Radium-223 is excreted by the small intestine</a:t>
            </a:r>
          </a:p>
          <a:p>
            <a:endParaRPr lang="en-US" dirty="0"/>
          </a:p>
        </p:txBody>
      </p:sp>
      <p:pic>
        <p:nvPicPr>
          <p:cNvPr id="7172" name="Picture 2" descr="periodic_table1"/>
          <p:cNvPicPr>
            <a:picLocks noChangeAspect="1" noChangeArrowheads="1"/>
          </p:cNvPicPr>
          <p:nvPr/>
        </p:nvPicPr>
        <p:blipFill rotWithShape="1">
          <a:blip r:embed="rId2" cstate="print"/>
          <a:srcRect r="20997"/>
          <a:stretch/>
        </p:blipFill>
        <p:spPr bwMode="auto">
          <a:xfrm>
            <a:off x="4113214" y="1908175"/>
            <a:ext cx="4049712" cy="3338513"/>
          </a:xfrm>
          <a:prstGeom prst="rect">
            <a:avLst/>
          </a:prstGeom>
          <a:noFill/>
          <a:ln w="9525">
            <a:noFill/>
            <a:miter lim="800000"/>
            <a:headEnd/>
            <a:tailEnd/>
          </a:ln>
        </p:spPr>
      </p:pic>
      <p:sp>
        <p:nvSpPr>
          <p:cNvPr id="7173" name="Freeform 32"/>
          <p:cNvSpPr>
            <a:spLocks/>
          </p:cNvSpPr>
          <p:nvPr/>
        </p:nvSpPr>
        <p:spPr bwMode="auto">
          <a:xfrm>
            <a:off x="4765593" y="3663950"/>
            <a:ext cx="238125" cy="809625"/>
          </a:xfrm>
          <a:custGeom>
            <a:avLst/>
            <a:gdLst>
              <a:gd name="T0" fmla="*/ 2147483647 w 150"/>
              <a:gd name="T1" fmla="*/ 2147483647 h 510"/>
              <a:gd name="T2" fmla="*/ 2147483647 w 150"/>
              <a:gd name="T3" fmla="*/ 2147483647 h 510"/>
              <a:gd name="T4" fmla="*/ 2147483647 w 150"/>
              <a:gd name="T5" fmla="*/ 0 h 510"/>
              <a:gd name="T6" fmla="*/ 0 w 150"/>
              <a:gd name="T7" fmla="*/ 2147483647 h 510"/>
              <a:gd name="T8" fmla="*/ 2147483647 w 150"/>
              <a:gd name="T9" fmla="*/ 2147483647 h 510"/>
              <a:gd name="T10" fmla="*/ 0 60000 65536"/>
              <a:gd name="T11" fmla="*/ 0 60000 65536"/>
              <a:gd name="T12" fmla="*/ 0 60000 65536"/>
              <a:gd name="T13" fmla="*/ 0 60000 65536"/>
              <a:gd name="T14" fmla="*/ 0 60000 65536"/>
              <a:gd name="T15" fmla="*/ 0 w 150"/>
              <a:gd name="T16" fmla="*/ 0 h 510"/>
              <a:gd name="T17" fmla="*/ 876 w 150"/>
              <a:gd name="T18" fmla="*/ 1948 h 510"/>
            </a:gdLst>
            <a:ahLst/>
            <a:cxnLst>
              <a:cxn ang="T10">
                <a:pos x="T0" y="T1"/>
              </a:cxn>
              <a:cxn ang="T11">
                <a:pos x="T2" y="T3"/>
              </a:cxn>
              <a:cxn ang="T12">
                <a:pos x="T4" y="T5"/>
              </a:cxn>
              <a:cxn ang="T13">
                <a:pos x="T6" y="T7"/>
              </a:cxn>
              <a:cxn ang="T14">
                <a:pos x="T8" y="T9"/>
              </a:cxn>
            </a:cxnLst>
            <a:rect l="T15" t="T16" r="T17" b="T18"/>
            <a:pathLst>
              <a:path w="150" h="510">
                <a:moveTo>
                  <a:pt x="0" y="386"/>
                </a:moveTo>
                <a:lnTo>
                  <a:pt x="145" y="510"/>
                </a:lnTo>
                <a:lnTo>
                  <a:pt x="150" y="0"/>
                </a:lnTo>
                <a:lnTo>
                  <a:pt x="0" y="196"/>
                </a:lnTo>
                <a:lnTo>
                  <a:pt x="0" y="386"/>
                </a:lnTo>
                <a:close/>
              </a:path>
            </a:pathLst>
          </a:custGeom>
          <a:solidFill>
            <a:schemeClr val="bg2">
              <a:lumMod val="50000"/>
              <a:alpha val="50195"/>
            </a:schemeClr>
          </a:solidFill>
          <a:ln w="9525">
            <a:solidFill>
              <a:schemeClr val="bg2"/>
            </a:solidFill>
            <a:round/>
            <a:headEnd/>
            <a:tailEnd/>
          </a:ln>
        </p:spPr>
        <p:txBody>
          <a:bodyPr/>
          <a:lstStyle/>
          <a:p>
            <a:pPr fontAlgn="base">
              <a:spcBef>
                <a:spcPct val="0"/>
              </a:spcBef>
              <a:spcAft>
                <a:spcPct val="0"/>
              </a:spcAft>
            </a:pPr>
            <a:endParaRPr lang="en-US" sz="1200">
              <a:solidFill>
                <a:srgbClr val="000000"/>
              </a:solidFill>
            </a:endParaRPr>
          </a:p>
        </p:txBody>
      </p:sp>
      <p:sp>
        <p:nvSpPr>
          <p:cNvPr id="7174" name="Freeform 32"/>
          <p:cNvSpPr>
            <a:spLocks/>
          </p:cNvSpPr>
          <p:nvPr/>
        </p:nvSpPr>
        <p:spPr bwMode="auto">
          <a:xfrm>
            <a:off x="4765675" y="2894013"/>
            <a:ext cx="234950" cy="806450"/>
          </a:xfrm>
          <a:custGeom>
            <a:avLst/>
            <a:gdLst>
              <a:gd name="T0" fmla="*/ 2147483647 w 148"/>
              <a:gd name="T1" fmla="*/ 2147483647 h 508"/>
              <a:gd name="T2" fmla="*/ 2147483647 w 148"/>
              <a:gd name="T3" fmla="*/ 2147483647 h 508"/>
              <a:gd name="T4" fmla="*/ 2147483647 w 148"/>
              <a:gd name="T5" fmla="*/ 0 h 508"/>
              <a:gd name="T6" fmla="*/ 0 w 148"/>
              <a:gd name="T7" fmla="*/ 2147483647 h 508"/>
              <a:gd name="T8" fmla="*/ 2147483647 w 148"/>
              <a:gd name="T9" fmla="*/ 2147483647 h 508"/>
              <a:gd name="T10" fmla="*/ 0 60000 65536"/>
              <a:gd name="T11" fmla="*/ 0 60000 65536"/>
              <a:gd name="T12" fmla="*/ 0 60000 65536"/>
              <a:gd name="T13" fmla="*/ 0 60000 65536"/>
              <a:gd name="T14" fmla="*/ 0 60000 65536"/>
              <a:gd name="T15" fmla="*/ 0 w 148"/>
              <a:gd name="T16" fmla="*/ 0 h 508"/>
              <a:gd name="T17" fmla="*/ 876 w 148"/>
              <a:gd name="T18" fmla="*/ 1948 h 508"/>
            </a:gdLst>
            <a:ahLst/>
            <a:cxnLst>
              <a:cxn ang="T10">
                <a:pos x="T0" y="T1"/>
              </a:cxn>
              <a:cxn ang="T11">
                <a:pos x="T2" y="T3"/>
              </a:cxn>
              <a:cxn ang="T12">
                <a:pos x="T4" y="T5"/>
              </a:cxn>
              <a:cxn ang="T13">
                <a:pos x="T6" y="T7"/>
              </a:cxn>
              <a:cxn ang="T14">
                <a:pos x="T8" y="T9"/>
              </a:cxn>
            </a:cxnLst>
            <a:rect l="T15" t="T16" r="T17" b="T18"/>
            <a:pathLst>
              <a:path w="148" h="508">
                <a:moveTo>
                  <a:pt x="0" y="301"/>
                </a:moveTo>
                <a:lnTo>
                  <a:pt x="148" y="508"/>
                </a:lnTo>
                <a:lnTo>
                  <a:pt x="147" y="0"/>
                </a:lnTo>
                <a:lnTo>
                  <a:pt x="0" y="111"/>
                </a:lnTo>
                <a:lnTo>
                  <a:pt x="0" y="301"/>
                </a:lnTo>
                <a:close/>
              </a:path>
            </a:pathLst>
          </a:custGeom>
          <a:solidFill>
            <a:schemeClr val="bg2">
              <a:lumMod val="50000"/>
              <a:alpha val="50195"/>
            </a:schemeClr>
          </a:solidFill>
          <a:ln w="9525">
            <a:solidFill>
              <a:schemeClr val="bg2"/>
            </a:solidFill>
            <a:round/>
            <a:headEnd/>
            <a:tailEnd/>
          </a:ln>
        </p:spPr>
        <p:txBody>
          <a:bodyPr/>
          <a:lstStyle/>
          <a:p>
            <a:pPr fontAlgn="base">
              <a:spcBef>
                <a:spcPct val="0"/>
              </a:spcBef>
              <a:spcAft>
                <a:spcPct val="0"/>
              </a:spcAft>
            </a:pPr>
            <a:endParaRPr lang="en-US" sz="1200">
              <a:solidFill>
                <a:srgbClr val="000000"/>
              </a:solidFill>
            </a:endParaRPr>
          </a:p>
        </p:txBody>
      </p:sp>
      <p:grpSp>
        <p:nvGrpSpPr>
          <p:cNvPr id="2" name="Group 25"/>
          <p:cNvGrpSpPr>
            <a:grpSpLocks/>
          </p:cNvGrpSpPr>
          <p:nvPr/>
        </p:nvGrpSpPr>
        <p:grpSpPr bwMode="auto">
          <a:xfrm>
            <a:off x="4999038" y="3695700"/>
            <a:ext cx="700087" cy="798513"/>
            <a:chOff x="2013" y="2251"/>
            <a:chExt cx="441" cy="503"/>
          </a:xfrm>
        </p:grpSpPr>
        <p:sp>
          <p:nvSpPr>
            <p:cNvPr id="12" name="Rectangle 31"/>
            <p:cNvSpPr>
              <a:spLocks noChangeArrowheads="1"/>
            </p:cNvSpPr>
            <p:nvPr/>
          </p:nvSpPr>
          <p:spPr bwMode="auto">
            <a:xfrm>
              <a:off x="2013" y="2251"/>
              <a:ext cx="441" cy="503"/>
            </a:xfrm>
            <a:prstGeom prst="rect">
              <a:avLst/>
            </a:prstGeom>
            <a:solidFill>
              <a:srgbClr val="9EB9DA"/>
            </a:solidFill>
            <a:ln w="19050">
              <a:solidFill>
                <a:schemeClr val="bg2"/>
              </a:solidFill>
              <a:miter lim="800000"/>
              <a:headEnd/>
              <a:tailEnd/>
            </a:ln>
          </p:spPr>
          <p:txBody>
            <a:bodyPr wrap="none" anchor="ctr"/>
            <a:lstStyle/>
            <a:p>
              <a:pPr defTabSz="457200" fontAlgn="base">
                <a:spcBef>
                  <a:spcPct val="0"/>
                </a:spcBef>
                <a:spcAft>
                  <a:spcPct val="0"/>
                </a:spcAft>
                <a:defRPr/>
              </a:pPr>
              <a:endParaRPr lang="en-US">
                <a:solidFill>
                  <a:srgbClr val="000000"/>
                </a:solidFill>
                <a:ea typeface="MS PGothic"/>
                <a:cs typeface="MS PGothic"/>
              </a:endParaRPr>
            </a:p>
          </p:txBody>
        </p:sp>
        <p:sp>
          <p:nvSpPr>
            <p:cNvPr id="13" name="Text Box 20"/>
            <p:cNvSpPr txBox="1">
              <a:spLocks noChangeArrowheads="1"/>
            </p:cNvSpPr>
            <p:nvPr/>
          </p:nvSpPr>
          <p:spPr bwMode="auto">
            <a:xfrm>
              <a:off x="2061" y="2349"/>
              <a:ext cx="362" cy="288"/>
            </a:xfrm>
            <a:prstGeom prst="rect">
              <a:avLst/>
            </a:prstGeom>
            <a:noFill/>
            <a:ln w="9525">
              <a:noFill/>
              <a:miter lim="800000"/>
              <a:headEnd/>
              <a:tailEnd/>
            </a:ln>
          </p:spPr>
          <p:txBody>
            <a:bodyPr wrap="none">
              <a:spAutoFit/>
            </a:bodyPr>
            <a:lstStyle/>
            <a:p>
              <a:pPr fontAlgn="base">
                <a:spcBef>
                  <a:spcPct val="0"/>
                </a:spcBef>
                <a:spcAft>
                  <a:spcPct val="0"/>
                </a:spcAft>
                <a:defRPr/>
              </a:pPr>
              <a:r>
                <a:rPr lang="en-US" sz="2400" dirty="0">
                  <a:solidFill>
                    <a:srgbClr val="000000"/>
                  </a:solidFill>
                  <a:ea typeface="MS PGothic"/>
                  <a:cs typeface="MS PGothic"/>
                </a:rPr>
                <a:t>Ra</a:t>
              </a:r>
            </a:p>
          </p:txBody>
        </p:sp>
        <p:sp>
          <p:nvSpPr>
            <p:cNvPr id="7182" name="Text Box 21"/>
            <p:cNvSpPr txBox="1">
              <a:spLocks noChangeArrowheads="1"/>
            </p:cNvSpPr>
            <p:nvPr/>
          </p:nvSpPr>
          <p:spPr bwMode="auto">
            <a:xfrm>
              <a:off x="2227" y="2264"/>
              <a:ext cx="116" cy="212"/>
            </a:xfrm>
            <a:prstGeom prst="rect">
              <a:avLst/>
            </a:prstGeom>
            <a:noFill/>
            <a:ln w="9525">
              <a:noFill/>
              <a:miter lim="800000"/>
              <a:headEnd/>
              <a:tailEnd/>
            </a:ln>
          </p:spPr>
          <p:txBody>
            <a:bodyPr wrap="none">
              <a:spAutoFit/>
            </a:bodyPr>
            <a:lstStyle/>
            <a:p>
              <a:pPr fontAlgn="base">
                <a:spcBef>
                  <a:spcPct val="0"/>
                </a:spcBef>
                <a:spcAft>
                  <a:spcPct val="0"/>
                </a:spcAft>
              </a:pPr>
              <a:endParaRPr lang="nb-NO" sz="1600">
                <a:solidFill>
                  <a:srgbClr val="000000"/>
                </a:solidFill>
                <a:ea typeface="ＭＳ Ｐゴシック" pitchFamily="-107" charset="-128"/>
              </a:endParaRPr>
            </a:p>
          </p:txBody>
        </p:sp>
      </p:grpSp>
      <p:grpSp>
        <p:nvGrpSpPr>
          <p:cNvPr id="3" name="Group 21"/>
          <p:cNvGrpSpPr>
            <a:grpSpLocks/>
          </p:cNvGrpSpPr>
          <p:nvPr/>
        </p:nvGrpSpPr>
        <p:grpSpPr bwMode="auto">
          <a:xfrm>
            <a:off x="4999038" y="2887663"/>
            <a:ext cx="700087" cy="808037"/>
            <a:chOff x="527" y="869"/>
            <a:chExt cx="522" cy="603"/>
          </a:xfrm>
        </p:grpSpPr>
        <p:sp>
          <p:nvSpPr>
            <p:cNvPr id="9" name="Rectangle 28"/>
            <p:cNvSpPr>
              <a:spLocks noChangeArrowheads="1"/>
            </p:cNvSpPr>
            <p:nvPr/>
          </p:nvSpPr>
          <p:spPr bwMode="auto">
            <a:xfrm>
              <a:off x="527" y="877"/>
              <a:ext cx="522" cy="595"/>
            </a:xfrm>
            <a:prstGeom prst="rect">
              <a:avLst/>
            </a:prstGeom>
            <a:solidFill>
              <a:srgbClr val="9EB9DA"/>
            </a:solidFill>
            <a:ln w="19050">
              <a:solidFill>
                <a:schemeClr val="bg2"/>
              </a:solidFill>
              <a:miter lim="800000"/>
              <a:headEnd/>
              <a:tailEnd/>
            </a:ln>
          </p:spPr>
          <p:txBody>
            <a:bodyPr wrap="none" anchor="ctr"/>
            <a:lstStyle/>
            <a:p>
              <a:pPr defTabSz="457200" fontAlgn="base">
                <a:spcBef>
                  <a:spcPct val="0"/>
                </a:spcBef>
                <a:spcAft>
                  <a:spcPct val="0"/>
                </a:spcAft>
                <a:defRPr/>
              </a:pPr>
              <a:endParaRPr lang="en-US">
                <a:solidFill>
                  <a:srgbClr val="000000"/>
                </a:solidFill>
                <a:ea typeface="MS PGothic"/>
                <a:cs typeface="MS PGothic"/>
              </a:endParaRPr>
            </a:p>
          </p:txBody>
        </p:sp>
        <p:sp>
          <p:nvSpPr>
            <p:cNvPr id="7178" name="Text Box 26"/>
            <p:cNvSpPr txBox="1">
              <a:spLocks noChangeArrowheads="1"/>
            </p:cNvSpPr>
            <p:nvPr/>
          </p:nvSpPr>
          <p:spPr bwMode="auto">
            <a:xfrm>
              <a:off x="779" y="869"/>
              <a:ext cx="138" cy="251"/>
            </a:xfrm>
            <a:prstGeom prst="rect">
              <a:avLst/>
            </a:prstGeom>
            <a:noFill/>
            <a:ln w="9525">
              <a:noFill/>
              <a:miter lim="800000"/>
              <a:headEnd/>
              <a:tailEnd/>
            </a:ln>
          </p:spPr>
          <p:txBody>
            <a:bodyPr wrap="none">
              <a:spAutoFit/>
            </a:bodyPr>
            <a:lstStyle/>
            <a:p>
              <a:pPr fontAlgn="base">
                <a:spcBef>
                  <a:spcPct val="0"/>
                </a:spcBef>
                <a:spcAft>
                  <a:spcPct val="0"/>
                </a:spcAft>
              </a:pPr>
              <a:endParaRPr lang="nb-NO" sz="1600">
                <a:solidFill>
                  <a:srgbClr val="000000"/>
                </a:solidFill>
                <a:ea typeface="ＭＳ Ｐゴシック" pitchFamily="-107" charset="-128"/>
              </a:endParaRPr>
            </a:p>
          </p:txBody>
        </p:sp>
        <p:sp>
          <p:nvSpPr>
            <p:cNvPr id="20" name="Text Box 27"/>
            <p:cNvSpPr txBox="1">
              <a:spLocks noChangeArrowheads="1"/>
            </p:cNvSpPr>
            <p:nvPr/>
          </p:nvSpPr>
          <p:spPr bwMode="auto">
            <a:xfrm>
              <a:off x="584" y="995"/>
              <a:ext cx="430" cy="341"/>
            </a:xfrm>
            <a:prstGeom prst="rect">
              <a:avLst/>
            </a:prstGeom>
            <a:noFill/>
            <a:ln w="9525">
              <a:noFill/>
              <a:miter lim="800000"/>
              <a:headEnd/>
              <a:tailEnd/>
            </a:ln>
          </p:spPr>
          <p:txBody>
            <a:bodyPr wrap="none">
              <a:spAutoFit/>
            </a:bodyPr>
            <a:lstStyle/>
            <a:p>
              <a:pPr fontAlgn="base">
                <a:spcBef>
                  <a:spcPct val="0"/>
                </a:spcBef>
                <a:spcAft>
                  <a:spcPct val="0"/>
                </a:spcAft>
                <a:defRPr/>
              </a:pPr>
              <a:r>
                <a:rPr lang="en-US" sz="2400" dirty="0">
                  <a:solidFill>
                    <a:srgbClr val="000000"/>
                  </a:solidFill>
                  <a:ea typeface="MS PGothic"/>
                  <a:cs typeface="MS PGothic"/>
                </a:rPr>
                <a:t>Ca</a:t>
              </a:r>
            </a:p>
          </p:txBody>
        </p:sp>
      </p:grpSp>
      <p:sp>
        <p:nvSpPr>
          <p:cNvPr id="15" name="Freeform 32"/>
          <p:cNvSpPr>
            <a:spLocks/>
          </p:cNvSpPr>
          <p:nvPr/>
        </p:nvSpPr>
        <p:spPr bwMode="auto">
          <a:xfrm flipH="1">
            <a:off x="4262356" y="3089594"/>
            <a:ext cx="238125" cy="809625"/>
          </a:xfrm>
          <a:custGeom>
            <a:avLst/>
            <a:gdLst>
              <a:gd name="T0" fmla="*/ 2147483647 w 150"/>
              <a:gd name="T1" fmla="*/ 2147483647 h 510"/>
              <a:gd name="T2" fmla="*/ 2147483647 w 150"/>
              <a:gd name="T3" fmla="*/ 2147483647 h 510"/>
              <a:gd name="T4" fmla="*/ 2147483647 w 150"/>
              <a:gd name="T5" fmla="*/ 0 h 510"/>
              <a:gd name="T6" fmla="*/ 0 w 150"/>
              <a:gd name="T7" fmla="*/ 2147483647 h 510"/>
              <a:gd name="T8" fmla="*/ 2147483647 w 150"/>
              <a:gd name="T9" fmla="*/ 2147483647 h 510"/>
              <a:gd name="T10" fmla="*/ 0 60000 65536"/>
              <a:gd name="T11" fmla="*/ 0 60000 65536"/>
              <a:gd name="T12" fmla="*/ 0 60000 65536"/>
              <a:gd name="T13" fmla="*/ 0 60000 65536"/>
              <a:gd name="T14" fmla="*/ 0 60000 65536"/>
              <a:gd name="T15" fmla="*/ 0 w 150"/>
              <a:gd name="T16" fmla="*/ 0 h 510"/>
              <a:gd name="T17" fmla="*/ 876 w 150"/>
              <a:gd name="T18" fmla="*/ 1948 h 510"/>
            </a:gdLst>
            <a:ahLst/>
            <a:cxnLst>
              <a:cxn ang="T10">
                <a:pos x="T0" y="T1"/>
              </a:cxn>
              <a:cxn ang="T11">
                <a:pos x="T2" y="T3"/>
              </a:cxn>
              <a:cxn ang="T12">
                <a:pos x="T4" y="T5"/>
              </a:cxn>
              <a:cxn ang="T13">
                <a:pos x="T6" y="T7"/>
              </a:cxn>
              <a:cxn ang="T14">
                <a:pos x="T8" y="T9"/>
              </a:cxn>
            </a:cxnLst>
            <a:rect l="T15" t="T16" r="T17" b="T18"/>
            <a:pathLst>
              <a:path w="150" h="510">
                <a:moveTo>
                  <a:pt x="0" y="386"/>
                </a:moveTo>
                <a:lnTo>
                  <a:pt x="145" y="510"/>
                </a:lnTo>
                <a:lnTo>
                  <a:pt x="150" y="0"/>
                </a:lnTo>
                <a:lnTo>
                  <a:pt x="0" y="196"/>
                </a:lnTo>
                <a:lnTo>
                  <a:pt x="0" y="386"/>
                </a:lnTo>
                <a:close/>
              </a:path>
            </a:pathLst>
          </a:custGeom>
          <a:solidFill>
            <a:schemeClr val="bg2">
              <a:lumMod val="50000"/>
              <a:alpha val="50195"/>
            </a:schemeClr>
          </a:solidFill>
          <a:ln w="9525">
            <a:solidFill>
              <a:schemeClr val="bg2"/>
            </a:solidFill>
            <a:round/>
            <a:headEnd/>
            <a:tailEnd/>
          </a:ln>
        </p:spPr>
        <p:txBody>
          <a:bodyPr/>
          <a:lstStyle/>
          <a:p>
            <a:pPr fontAlgn="base">
              <a:spcBef>
                <a:spcPct val="0"/>
              </a:spcBef>
              <a:spcAft>
                <a:spcPct val="0"/>
              </a:spcAft>
            </a:pPr>
            <a:endParaRPr lang="en-US" sz="1200">
              <a:solidFill>
                <a:srgbClr val="000000"/>
              </a:solidFill>
            </a:endParaRPr>
          </a:p>
        </p:txBody>
      </p:sp>
      <p:grpSp>
        <p:nvGrpSpPr>
          <p:cNvPr id="16" name="Group 25"/>
          <p:cNvGrpSpPr>
            <a:grpSpLocks/>
          </p:cNvGrpSpPr>
          <p:nvPr/>
        </p:nvGrpSpPr>
        <p:grpSpPr bwMode="auto">
          <a:xfrm flipH="1">
            <a:off x="3536787" y="3074886"/>
            <a:ext cx="700087" cy="798513"/>
            <a:chOff x="2013" y="2251"/>
            <a:chExt cx="441" cy="503"/>
          </a:xfrm>
        </p:grpSpPr>
        <p:sp>
          <p:nvSpPr>
            <p:cNvPr id="17" name="Rectangle 31"/>
            <p:cNvSpPr>
              <a:spLocks noChangeArrowheads="1"/>
            </p:cNvSpPr>
            <p:nvPr/>
          </p:nvSpPr>
          <p:spPr bwMode="auto">
            <a:xfrm>
              <a:off x="2013" y="2251"/>
              <a:ext cx="441" cy="503"/>
            </a:xfrm>
            <a:prstGeom prst="rect">
              <a:avLst/>
            </a:prstGeom>
            <a:solidFill>
              <a:srgbClr val="9EB9DA"/>
            </a:solidFill>
            <a:ln w="19050">
              <a:solidFill>
                <a:schemeClr val="bg2"/>
              </a:solidFill>
              <a:miter lim="800000"/>
              <a:headEnd/>
              <a:tailEnd/>
            </a:ln>
          </p:spPr>
          <p:txBody>
            <a:bodyPr wrap="none" anchor="ctr"/>
            <a:lstStyle/>
            <a:p>
              <a:pPr defTabSz="457200" fontAlgn="base">
                <a:spcBef>
                  <a:spcPct val="0"/>
                </a:spcBef>
                <a:spcAft>
                  <a:spcPct val="0"/>
                </a:spcAft>
                <a:defRPr/>
              </a:pPr>
              <a:endParaRPr lang="en-US">
                <a:solidFill>
                  <a:srgbClr val="000000"/>
                </a:solidFill>
                <a:ea typeface="MS PGothic"/>
                <a:cs typeface="MS PGothic"/>
              </a:endParaRPr>
            </a:p>
          </p:txBody>
        </p:sp>
        <p:sp>
          <p:nvSpPr>
            <p:cNvPr id="18" name="Text Box 20"/>
            <p:cNvSpPr txBox="1">
              <a:spLocks noChangeArrowheads="1"/>
            </p:cNvSpPr>
            <p:nvPr/>
          </p:nvSpPr>
          <p:spPr bwMode="auto">
            <a:xfrm>
              <a:off x="2092" y="2349"/>
              <a:ext cx="331" cy="291"/>
            </a:xfrm>
            <a:prstGeom prst="rect">
              <a:avLst/>
            </a:prstGeom>
            <a:noFill/>
            <a:ln w="9525">
              <a:noFill/>
              <a:miter lim="800000"/>
              <a:headEnd/>
              <a:tailEnd/>
            </a:ln>
          </p:spPr>
          <p:txBody>
            <a:bodyPr wrap="none">
              <a:spAutoFit/>
            </a:bodyPr>
            <a:lstStyle/>
            <a:p>
              <a:pPr fontAlgn="base">
                <a:spcBef>
                  <a:spcPct val="0"/>
                </a:spcBef>
                <a:spcAft>
                  <a:spcPct val="0"/>
                </a:spcAft>
                <a:defRPr/>
              </a:pPr>
              <a:r>
                <a:rPr lang="en-US" sz="2400" dirty="0" err="1">
                  <a:solidFill>
                    <a:srgbClr val="000000"/>
                  </a:solidFill>
                  <a:ea typeface="MS PGothic"/>
                  <a:cs typeface="MS PGothic"/>
                </a:rPr>
                <a:t>Sr</a:t>
              </a:r>
              <a:endParaRPr lang="en-US" sz="2400" dirty="0">
                <a:solidFill>
                  <a:srgbClr val="000000"/>
                </a:solidFill>
                <a:ea typeface="MS PGothic"/>
                <a:cs typeface="MS PGothic"/>
              </a:endParaRPr>
            </a:p>
          </p:txBody>
        </p:sp>
        <p:sp>
          <p:nvSpPr>
            <p:cNvPr id="19" name="Text Box 21"/>
            <p:cNvSpPr txBox="1">
              <a:spLocks noChangeArrowheads="1"/>
            </p:cNvSpPr>
            <p:nvPr/>
          </p:nvSpPr>
          <p:spPr bwMode="auto">
            <a:xfrm>
              <a:off x="2227" y="2264"/>
              <a:ext cx="116" cy="212"/>
            </a:xfrm>
            <a:prstGeom prst="rect">
              <a:avLst/>
            </a:prstGeom>
            <a:noFill/>
            <a:ln w="9525">
              <a:noFill/>
              <a:miter lim="800000"/>
              <a:headEnd/>
              <a:tailEnd/>
            </a:ln>
          </p:spPr>
          <p:txBody>
            <a:bodyPr wrap="none">
              <a:spAutoFit/>
            </a:bodyPr>
            <a:lstStyle/>
            <a:p>
              <a:pPr fontAlgn="base">
                <a:spcBef>
                  <a:spcPct val="0"/>
                </a:spcBef>
                <a:spcAft>
                  <a:spcPct val="0"/>
                </a:spcAft>
              </a:pPr>
              <a:endParaRPr lang="nb-NO" sz="1600">
                <a:solidFill>
                  <a:srgbClr val="000000"/>
                </a:solidFill>
                <a:ea typeface="ＭＳ Ｐゴシック" pitchFamily="-107" charset="-128"/>
              </a:endParaRPr>
            </a:p>
          </p:txBody>
        </p:sp>
      </p:grpSp>
    </p:spTree>
    <p:extLst>
      <p:ext uri="{BB962C8B-B14F-4D97-AF65-F5344CB8AC3E}">
        <p14:creationId xmlns:p14="http://schemas.microsoft.com/office/powerpoint/2010/main" val="1281716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8195" name="Rectangle 17"/>
          <p:cNvSpPr>
            <a:spLocks noGrp="1" noChangeArrowheads="1"/>
          </p:cNvSpPr>
          <p:nvPr>
            <p:ph type="title" idx="4294967295"/>
          </p:nvPr>
        </p:nvSpPr>
        <p:spPr>
          <a:xfrm>
            <a:off x="-1" y="33339"/>
            <a:ext cx="9144001" cy="1103312"/>
          </a:xfrm>
        </p:spPr>
        <p:txBody>
          <a:bodyPr/>
          <a:lstStyle/>
          <a:p>
            <a:pPr algn="ctr"/>
            <a:r>
              <a:rPr lang="en-GB" sz="2800" dirty="0"/>
              <a:t>Radium-223 Targets </a:t>
            </a:r>
            <a:r>
              <a:rPr lang="nb-NO" sz="2800" dirty="0"/>
              <a:t>Bone </a:t>
            </a:r>
            <a:r>
              <a:rPr lang="en-US" sz="2800" dirty="0"/>
              <a:t>Metastases</a:t>
            </a:r>
          </a:p>
        </p:txBody>
      </p:sp>
      <p:sp>
        <p:nvSpPr>
          <p:cNvPr id="8196" name="Rectangle 20"/>
          <p:cNvSpPr>
            <a:spLocks noGrp="1" noChangeArrowheads="1"/>
          </p:cNvSpPr>
          <p:nvPr>
            <p:ph type="body" sz="half" idx="4294967295"/>
          </p:nvPr>
        </p:nvSpPr>
        <p:spPr>
          <a:xfrm>
            <a:off x="353683" y="4744787"/>
            <a:ext cx="6133381" cy="1847850"/>
          </a:xfrm>
        </p:spPr>
        <p:txBody>
          <a:bodyPr/>
          <a:lstStyle/>
          <a:p>
            <a:r>
              <a:rPr lang="en-GB" sz="2000" dirty="0"/>
              <a:t>Alpha-particles induce double-strand DNA breaks in adjacent </a:t>
            </a:r>
            <a:r>
              <a:rPr lang="en-GB" sz="2000" dirty="0" err="1"/>
              <a:t>tumor</a:t>
            </a:r>
            <a:r>
              <a:rPr lang="en-GB" sz="2000" dirty="0"/>
              <a:t> cells</a:t>
            </a:r>
            <a:endParaRPr lang="en-GB" sz="2000" baseline="30000" dirty="0"/>
          </a:p>
          <a:p>
            <a:pPr lvl="1"/>
            <a:r>
              <a:rPr lang="en-GB" sz="2000" dirty="0"/>
              <a:t>Short penetration=highly localised </a:t>
            </a:r>
            <a:r>
              <a:rPr lang="en-GB" sz="2000" dirty="0" err="1"/>
              <a:t>tumor</a:t>
            </a:r>
            <a:r>
              <a:rPr lang="en-GB" sz="2000" dirty="0"/>
              <a:t> cell killing and minimal damage to surrounding normal tissue</a:t>
            </a:r>
            <a:endParaRPr lang="en-US" sz="2000" dirty="0"/>
          </a:p>
        </p:txBody>
      </p:sp>
      <p:pic>
        <p:nvPicPr>
          <p:cNvPr id="16" name="Picture 15" descr="dna_breaks.png"/>
          <p:cNvPicPr>
            <a:picLocks noChangeAspect="1"/>
          </p:cNvPicPr>
          <p:nvPr/>
        </p:nvPicPr>
        <p:blipFill>
          <a:blip r:embed="rId3"/>
          <a:srcRect l="53245"/>
          <a:stretch>
            <a:fillRect/>
          </a:stretch>
        </p:blipFill>
        <p:spPr>
          <a:xfrm>
            <a:off x="6829964" y="3614812"/>
            <a:ext cx="1564808" cy="3168078"/>
          </a:xfrm>
          <a:prstGeom prst="rect">
            <a:avLst/>
          </a:prstGeom>
        </p:spPr>
      </p:pic>
      <p:grpSp>
        <p:nvGrpSpPr>
          <p:cNvPr id="2" name="Group 1"/>
          <p:cNvGrpSpPr/>
          <p:nvPr/>
        </p:nvGrpSpPr>
        <p:grpSpPr>
          <a:xfrm>
            <a:off x="87479" y="958675"/>
            <a:ext cx="6303963" cy="3471863"/>
            <a:chOff x="962025" y="967301"/>
            <a:chExt cx="6303963" cy="3471863"/>
          </a:xfrm>
        </p:grpSpPr>
        <p:pic>
          <p:nvPicPr>
            <p:cNvPr id="8194" name="Picture 19" descr="41"/>
            <p:cNvPicPr>
              <a:picLocks noChangeAspect="1" noChangeArrowheads="1"/>
            </p:cNvPicPr>
            <p:nvPr/>
          </p:nvPicPr>
          <p:blipFill>
            <a:blip r:embed="rId4" cstate="print"/>
            <a:srcRect/>
            <a:stretch>
              <a:fillRect/>
            </a:stretch>
          </p:blipFill>
          <p:spPr bwMode="auto">
            <a:xfrm>
              <a:off x="2782888" y="967301"/>
              <a:ext cx="4483100" cy="3471863"/>
            </a:xfrm>
            <a:prstGeom prst="rect">
              <a:avLst/>
            </a:prstGeom>
            <a:noFill/>
            <a:ln w="9525">
              <a:noFill/>
              <a:miter lim="800000"/>
              <a:headEnd/>
              <a:tailEnd/>
            </a:ln>
          </p:spPr>
        </p:pic>
        <p:sp>
          <p:nvSpPr>
            <p:cNvPr id="7176" name="Text Box 8"/>
            <p:cNvSpPr txBox="1">
              <a:spLocks noChangeArrowheads="1"/>
            </p:cNvSpPr>
            <p:nvPr/>
          </p:nvSpPr>
          <p:spPr bwMode="auto">
            <a:xfrm>
              <a:off x="962025" y="2034101"/>
              <a:ext cx="2711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a:solidFill>
                    <a:srgbClr val="FFFFFF"/>
                  </a:solidFill>
                </a:rPr>
                <a:t>Range of alpha-particle</a:t>
              </a:r>
            </a:p>
          </p:txBody>
        </p:sp>
        <p:sp>
          <p:nvSpPr>
            <p:cNvPr id="7178" name="Text Box 10"/>
            <p:cNvSpPr txBox="1">
              <a:spLocks noChangeArrowheads="1"/>
            </p:cNvSpPr>
            <p:nvPr/>
          </p:nvSpPr>
          <p:spPr bwMode="auto">
            <a:xfrm>
              <a:off x="5286375" y="3989901"/>
              <a:ext cx="16319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a:solidFill>
                    <a:srgbClr val="FFFFFF"/>
                  </a:solidFill>
                </a:rPr>
                <a:t>Bone surface</a:t>
              </a:r>
            </a:p>
          </p:txBody>
        </p:sp>
        <p:sp>
          <p:nvSpPr>
            <p:cNvPr id="8200" name="AutoShape 13"/>
            <p:cNvSpPr>
              <a:spLocks noChangeArrowheads="1"/>
            </p:cNvSpPr>
            <p:nvPr/>
          </p:nvSpPr>
          <p:spPr bwMode="auto">
            <a:xfrm rot="10800000">
              <a:off x="6230938" y="2267464"/>
              <a:ext cx="587375"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507 h 21600"/>
                <a:gd name="T14" fmla="*/ 16223 w 21600"/>
                <a:gd name="T15" fmla="*/ 9651 h 21600"/>
              </a:gdLst>
              <a:ahLst/>
              <a:cxnLst>
                <a:cxn ang="T8">
                  <a:pos x="T0" y="T1"/>
                </a:cxn>
                <a:cxn ang="T9">
                  <a:pos x="T2" y="T3"/>
                </a:cxn>
                <a:cxn ang="T10">
                  <a:pos x="T4" y="T5"/>
                </a:cxn>
                <a:cxn ang="T11">
                  <a:pos x="T6" y="T7"/>
                </a:cxn>
              </a:cxnLst>
              <a:rect l="T12" t="T13" r="T14" b="T15"/>
              <a:pathLst>
                <a:path w="21600" h="21600">
                  <a:moveTo>
                    <a:pt x="21600" y="6079"/>
                  </a:moveTo>
                  <a:lnTo>
                    <a:pt x="12450" y="0"/>
                  </a:lnTo>
                  <a:lnTo>
                    <a:pt x="12450" y="2507"/>
                  </a:lnTo>
                  <a:lnTo>
                    <a:pt x="12427" y="2507"/>
                  </a:lnTo>
                  <a:cubicBezTo>
                    <a:pt x="5564" y="2507"/>
                    <a:pt x="0" y="6828"/>
                    <a:pt x="0" y="12158"/>
                  </a:cubicBezTo>
                  <a:lnTo>
                    <a:pt x="0" y="21600"/>
                  </a:lnTo>
                  <a:lnTo>
                    <a:pt x="7302" y="21600"/>
                  </a:lnTo>
                  <a:lnTo>
                    <a:pt x="7302" y="12158"/>
                  </a:lnTo>
                  <a:cubicBezTo>
                    <a:pt x="7302" y="10773"/>
                    <a:pt x="9597" y="9651"/>
                    <a:pt x="12427" y="9651"/>
                  </a:cubicBezTo>
                  <a:lnTo>
                    <a:pt x="12450" y="9651"/>
                  </a:lnTo>
                  <a:lnTo>
                    <a:pt x="12450" y="12158"/>
                  </a:lnTo>
                  <a:close/>
                </a:path>
              </a:pathLst>
            </a:custGeom>
            <a:solidFill>
              <a:srgbClr val="FF3300"/>
            </a:solidFill>
            <a:ln w="9525">
              <a:noFill/>
              <a:miter lim="800000"/>
              <a:headEnd/>
              <a:tailEnd/>
            </a:ln>
            <a:effectLst>
              <a:prstShdw prst="shdw17" dist="17961" dir="2700000">
                <a:srgbClr val="991F00"/>
              </a:prstShdw>
            </a:effectLst>
          </p:spPr>
          <p:txBody>
            <a:bodyPr wrap="none" anchor="ctr"/>
            <a:lstStyle/>
            <a:p>
              <a:pPr fontAlgn="base">
                <a:spcBef>
                  <a:spcPct val="0"/>
                </a:spcBef>
                <a:spcAft>
                  <a:spcPct val="0"/>
                </a:spcAft>
              </a:pPr>
              <a:endParaRPr lang="en-US" sz="1200">
                <a:solidFill>
                  <a:srgbClr val="000000"/>
                </a:solidFill>
              </a:endParaRPr>
            </a:p>
          </p:txBody>
        </p:sp>
        <p:sp>
          <p:nvSpPr>
            <p:cNvPr id="8201" name="Line 15"/>
            <p:cNvSpPr>
              <a:spLocks noChangeShapeType="1"/>
            </p:cNvSpPr>
            <p:nvPr/>
          </p:nvSpPr>
          <p:spPr bwMode="auto">
            <a:xfrm>
              <a:off x="3009900" y="2372239"/>
              <a:ext cx="566738" cy="614362"/>
            </a:xfrm>
            <a:prstGeom prst="line">
              <a:avLst/>
            </a:prstGeom>
            <a:noFill/>
            <a:ln w="38100">
              <a:solidFill>
                <a:srgbClr val="00CC99"/>
              </a:solidFill>
              <a:round/>
              <a:headEnd/>
              <a:tailEnd type="triangle" w="med" len="med"/>
            </a:ln>
          </p:spPr>
          <p:txBody>
            <a:bodyPr/>
            <a:lstStyle/>
            <a:p>
              <a:pPr fontAlgn="base">
                <a:spcBef>
                  <a:spcPct val="0"/>
                </a:spcBef>
                <a:spcAft>
                  <a:spcPct val="0"/>
                </a:spcAft>
              </a:pPr>
              <a:endParaRPr lang="en-US" sz="1200">
                <a:solidFill>
                  <a:srgbClr val="000000"/>
                </a:solidFill>
              </a:endParaRPr>
            </a:p>
          </p:txBody>
        </p:sp>
        <p:sp>
          <p:nvSpPr>
            <p:cNvPr id="8202" name="Line 16"/>
            <p:cNvSpPr>
              <a:spLocks noChangeShapeType="1"/>
            </p:cNvSpPr>
            <p:nvPr/>
          </p:nvSpPr>
          <p:spPr bwMode="auto">
            <a:xfrm flipV="1">
              <a:off x="3937000" y="3218376"/>
              <a:ext cx="0" cy="477838"/>
            </a:xfrm>
            <a:prstGeom prst="line">
              <a:avLst/>
            </a:prstGeom>
            <a:noFill/>
            <a:ln w="38100">
              <a:solidFill>
                <a:srgbClr val="00CC99"/>
              </a:solidFill>
              <a:round/>
              <a:headEnd/>
              <a:tailEnd type="triangle" w="med" len="med"/>
            </a:ln>
          </p:spPr>
          <p:txBody>
            <a:bodyPr/>
            <a:lstStyle/>
            <a:p>
              <a:pPr fontAlgn="base">
                <a:spcBef>
                  <a:spcPct val="0"/>
                </a:spcBef>
                <a:spcAft>
                  <a:spcPct val="0"/>
                </a:spcAft>
              </a:pPr>
              <a:endParaRPr lang="en-US" sz="1200">
                <a:solidFill>
                  <a:srgbClr val="000000"/>
                </a:solidFill>
              </a:endParaRPr>
            </a:p>
          </p:txBody>
        </p:sp>
        <p:sp>
          <p:nvSpPr>
            <p:cNvPr id="8203" name="Line 17"/>
            <p:cNvSpPr>
              <a:spLocks noChangeShapeType="1"/>
            </p:cNvSpPr>
            <p:nvPr/>
          </p:nvSpPr>
          <p:spPr bwMode="auto">
            <a:xfrm flipH="1">
              <a:off x="4572000" y="4175639"/>
              <a:ext cx="733425" cy="4762"/>
            </a:xfrm>
            <a:prstGeom prst="line">
              <a:avLst/>
            </a:prstGeom>
            <a:noFill/>
            <a:ln w="38100">
              <a:solidFill>
                <a:srgbClr val="00CC99"/>
              </a:solidFill>
              <a:round/>
              <a:headEnd/>
              <a:tailEnd type="triangle" w="med" len="med"/>
            </a:ln>
          </p:spPr>
          <p:txBody>
            <a:bodyPr/>
            <a:lstStyle/>
            <a:p>
              <a:pPr fontAlgn="base">
                <a:spcBef>
                  <a:spcPct val="0"/>
                </a:spcBef>
                <a:spcAft>
                  <a:spcPct val="0"/>
                </a:spcAft>
              </a:pPr>
              <a:endParaRPr lang="en-US" sz="1200">
                <a:solidFill>
                  <a:srgbClr val="000000"/>
                </a:solidFill>
              </a:endParaRPr>
            </a:p>
          </p:txBody>
        </p:sp>
        <p:sp>
          <p:nvSpPr>
            <p:cNvPr id="8204" name="Line 17"/>
            <p:cNvSpPr>
              <a:spLocks noChangeShapeType="1"/>
            </p:cNvSpPr>
            <p:nvPr/>
          </p:nvSpPr>
          <p:spPr bwMode="auto">
            <a:xfrm>
              <a:off x="3611563" y="3681926"/>
              <a:ext cx="342900" cy="0"/>
            </a:xfrm>
            <a:prstGeom prst="line">
              <a:avLst/>
            </a:prstGeom>
            <a:noFill/>
            <a:ln w="38100">
              <a:solidFill>
                <a:srgbClr val="00CC99"/>
              </a:solidFill>
              <a:round/>
              <a:headEnd/>
              <a:tailEnd/>
            </a:ln>
          </p:spPr>
          <p:txBody>
            <a:bodyPr/>
            <a:lstStyle/>
            <a:p>
              <a:pPr fontAlgn="base">
                <a:spcBef>
                  <a:spcPct val="0"/>
                </a:spcBef>
                <a:spcAft>
                  <a:spcPct val="0"/>
                </a:spcAft>
              </a:pPr>
              <a:endParaRPr lang="en-US" sz="1200">
                <a:solidFill>
                  <a:srgbClr val="000000"/>
                </a:solidFill>
              </a:endParaRPr>
            </a:p>
          </p:txBody>
        </p:sp>
        <p:sp>
          <p:nvSpPr>
            <p:cNvPr id="17" name="TextBox 16"/>
            <p:cNvSpPr txBox="1"/>
            <p:nvPr/>
          </p:nvSpPr>
          <p:spPr>
            <a:xfrm>
              <a:off x="1488830" y="1421424"/>
              <a:ext cx="2153538" cy="369332"/>
            </a:xfrm>
            <a:prstGeom prst="rect">
              <a:avLst/>
            </a:prstGeom>
            <a:noFill/>
          </p:spPr>
          <p:txBody>
            <a:bodyPr wrap="none" rtlCol="0">
              <a:spAutoFit/>
            </a:bodyPr>
            <a:lstStyle/>
            <a:p>
              <a:r>
                <a:rPr lang="en-US" b="1" dirty="0"/>
                <a:t>Double Strand Break</a:t>
              </a:r>
            </a:p>
          </p:txBody>
        </p:sp>
        <p:cxnSp>
          <p:nvCxnSpPr>
            <p:cNvPr id="18" name="Straight Arrow Connector 17"/>
            <p:cNvCxnSpPr/>
            <p:nvPr/>
          </p:nvCxnSpPr>
          <p:spPr>
            <a:xfrm rot="5400000">
              <a:off x="1642023" y="2716031"/>
              <a:ext cx="1828802" cy="158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177" name="Text Box 9"/>
            <p:cNvSpPr txBox="1">
              <a:spLocks noChangeArrowheads="1"/>
            </p:cNvSpPr>
            <p:nvPr/>
          </p:nvSpPr>
          <p:spPr bwMode="auto">
            <a:xfrm>
              <a:off x="1882893" y="3559747"/>
              <a:ext cx="14795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FFFFFF"/>
                  </a:solidFill>
                </a:rPr>
                <a:t>Radium-223</a:t>
              </a:r>
            </a:p>
          </p:txBody>
        </p:sp>
      </p:grpSp>
    </p:spTree>
    <p:extLst>
      <p:ext uri="{BB962C8B-B14F-4D97-AF65-F5344CB8AC3E}">
        <p14:creationId xmlns:p14="http://schemas.microsoft.com/office/powerpoint/2010/main" val="2666021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07" name="Group 99"/>
          <p:cNvGraphicFramePr>
            <a:graphicFrameLocks noGrp="1"/>
          </p:cNvGraphicFramePr>
          <p:nvPr>
            <p:extLst>
              <p:ext uri="{D42A27DB-BD31-4B8C-83A1-F6EECF244321}">
                <p14:modId xmlns:p14="http://schemas.microsoft.com/office/powerpoint/2010/main" val="3057900147"/>
              </p:ext>
            </p:extLst>
          </p:nvPr>
        </p:nvGraphicFramePr>
        <p:xfrm>
          <a:off x="90488" y="5605463"/>
          <a:ext cx="8756650" cy="411163"/>
        </p:xfrm>
        <a:graphic>
          <a:graphicData uri="http://schemas.openxmlformats.org/drawingml/2006/table">
            <a:tbl>
              <a:tblPr/>
              <a:tblGrid>
                <a:gridCol w="1065213">
                  <a:extLst>
                    <a:ext uri="{9D8B030D-6E8A-4147-A177-3AD203B41FA5}">
                      <a16:colId xmlns:a16="http://schemas.microsoft.com/office/drawing/2014/main" val="20000"/>
                    </a:ext>
                  </a:extLst>
                </a:gridCol>
                <a:gridCol w="890587">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938213">
                  <a:extLst>
                    <a:ext uri="{9D8B030D-6E8A-4147-A177-3AD203B41FA5}">
                      <a16:colId xmlns:a16="http://schemas.microsoft.com/office/drawing/2014/main" val="20003"/>
                    </a:ext>
                  </a:extLst>
                </a:gridCol>
                <a:gridCol w="960437">
                  <a:extLst>
                    <a:ext uri="{9D8B030D-6E8A-4147-A177-3AD203B41FA5}">
                      <a16:colId xmlns:a16="http://schemas.microsoft.com/office/drawing/2014/main" val="20004"/>
                    </a:ext>
                  </a:extLst>
                </a:gridCol>
                <a:gridCol w="971550">
                  <a:extLst>
                    <a:ext uri="{9D8B030D-6E8A-4147-A177-3AD203B41FA5}">
                      <a16:colId xmlns:a16="http://schemas.microsoft.com/office/drawing/2014/main" val="20005"/>
                    </a:ext>
                  </a:extLst>
                </a:gridCol>
                <a:gridCol w="993775">
                  <a:extLst>
                    <a:ext uri="{9D8B030D-6E8A-4147-A177-3AD203B41FA5}">
                      <a16:colId xmlns:a16="http://schemas.microsoft.com/office/drawing/2014/main" val="20006"/>
                    </a:ext>
                  </a:extLst>
                </a:gridCol>
                <a:gridCol w="903288">
                  <a:extLst>
                    <a:ext uri="{9D8B030D-6E8A-4147-A177-3AD203B41FA5}">
                      <a16:colId xmlns:a16="http://schemas.microsoft.com/office/drawing/2014/main" val="20007"/>
                    </a:ext>
                  </a:extLst>
                </a:gridCol>
                <a:gridCol w="1004887">
                  <a:extLst>
                    <a:ext uri="{9D8B030D-6E8A-4147-A177-3AD203B41FA5}">
                      <a16:colId xmlns:a16="http://schemas.microsoft.com/office/drawing/2014/main" val="20008"/>
                    </a:ext>
                  </a:extLst>
                </a:gridCol>
              </a:tblGrid>
              <a:tr h="411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chemeClr val="tx1"/>
                          </a:solidFill>
                          <a:effectLst/>
                          <a:latin typeface="Arial" pitchFamily="34" charset="0"/>
                          <a:ea typeface="Calibri" pitchFamily="34" charset="0"/>
                          <a:cs typeface="Times New Roman" pitchFamily="18" charset="0"/>
                        </a:rPr>
                        <a:t>Month</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chemeClr val="tx1"/>
                          </a:solidFill>
                          <a:effectLst/>
                          <a:latin typeface="Arial" pitchFamily="34" charset="0"/>
                          <a:ea typeface="Calibri" pitchFamily="34" charset="0"/>
                          <a:cs typeface="Times New Roman" pitchFamily="18" charset="0"/>
                        </a:rPr>
                        <a:t>0</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a:ln>
                            <a:noFill/>
                          </a:ln>
                          <a:solidFill>
                            <a:schemeClr val="tx1"/>
                          </a:solidFill>
                          <a:effectLst/>
                          <a:latin typeface="Arial" pitchFamily="34" charset="0"/>
                          <a:ea typeface="Calibri" pitchFamily="34" charset="0"/>
                          <a:cs typeface="Times New Roman" pitchFamily="18" charset="0"/>
                        </a:rPr>
                        <a:t>3</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a:ln>
                            <a:noFill/>
                          </a:ln>
                          <a:solidFill>
                            <a:schemeClr val="tx1"/>
                          </a:solidFill>
                          <a:effectLst/>
                          <a:latin typeface="Arial" pitchFamily="34" charset="0"/>
                          <a:ea typeface="Calibri" pitchFamily="34" charset="0"/>
                          <a:cs typeface="Times New Roman" pitchFamily="18" charset="0"/>
                        </a:rPr>
                        <a:t>6</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chemeClr val="tx1"/>
                          </a:solidFill>
                          <a:effectLst/>
                          <a:latin typeface="Arial" pitchFamily="34" charset="0"/>
                          <a:ea typeface="Calibri" pitchFamily="34" charset="0"/>
                          <a:cs typeface="Times New Roman" pitchFamily="18" charset="0"/>
                        </a:rPr>
                        <a:t>9</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a:ln>
                            <a:noFill/>
                          </a:ln>
                          <a:solidFill>
                            <a:schemeClr val="tx1"/>
                          </a:solidFill>
                          <a:effectLst/>
                          <a:latin typeface="Arial" pitchFamily="34" charset="0"/>
                          <a:ea typeface="Calibri" pitchFamily="34" charset="0"/>
                          <a:cs typeface="Times New Roman" pitchFamily="18" charset="0"/>
                        </a:rPr>
                        <a:t>12</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a:ln>
                            <a:noFill/>
                          </a:ln>
                          <a:solidFill>
                            <a:schemeClr val="tx1"/>
                          </a:solidFill>
                          <a:effectLst/>
                          <a:latin typeface="Arial" pitchFamily="34" charset="0"/>
                          <a:ea typeface="Calibri" pitchFamily="34" charset="0"/>
                          <a:cs typeface="Times New Roman" pitchFamily="18" charset="0"/>
                        </a:rPr>
                        <a:t>15</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a:ln>
                            <a:noFill/>
                          </a:ln>
                          <a:solidFill>
                            <a:schemeClr val="tx1"/>
                          </a:solidFill>
                          <a:effectLst/>
                          <a:latin typeface="Arial" pitchFamily="34" charset="0"/>
                          <a:ea typeface="Calibri" pitchFamily="34" charset="0"/>
                          <a:cs typeface="Times New Roman" pitchFamily="18" charset="0"/>
                        </a:rPr>
                        <a:t>18</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chemeClr val="tx1"/>
                          </a:solidFill>
                          <a:effectLst/>
                          <a:latin typeface="Arial" pitchFamily="34" charset="0"/>
                          <a:ea typeface="Calibri" pitchFamily="34" charset="0"/>
                          <a:cs typeface="Times New Roman" pitchFamily="18" charset="0"/>
                        </a:rPr>
                        <a:t>21</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useBgFill="1">
        <p:nvSpPr>
          <p:cNvPr id="17440" name="Rectangle 75"/>
          <p:cNvSpPr>
            <a:spLocks noGrp="1" noChangeArrowheads="1"/>
          </p:cNvSpPr>
          <p:nvPr>
            <p:ph type="title"/>
          </p:nvPr>
        </p:nvSpPr>
        <p:spPr>
          <a:xfrm>
            <a:off x="0" y="3505"/>
            <a:ext cx="9144000" cy="1103313"/>
          </a:xfrm>
        </p:spPr>
        <p:txBody>
          <a:bodyPr/>
          <a:lstStyle/>
          <a:p>
            <a:pPr algn="ctr"/>
            <a:r>
              <a:rPr lang="en-US" sz="2800" dirty="0"/>
              <a:t>ALSYMPCA Time to </a:t>
            </a:r>
            <a:br>
              <a:rPr lang="en-US" sz="2800" dirty="0"/>
            </a:br>
            <a:r>
              <a:rPr lang="en-US" sz="2800" dirty="0"/>
              <a:t>First Skeletal-Related Event</a:t>
            </a:r>
          </a:p>
        </p:txBody>
      </p:sp>
      <p:grpSp>
        <p:nvGrpSpPr>
          <p:cNvPr id="2" name="Group 1"/>
          <p:cNvGrpSpPr/>
          <p:nvPr/>
        </p:nvGrpSpPr>
        <p:grpSpPr>
          <a:xfrm>
            <a:off x="754063" y="1770063"/>
            <a:ext cx="8208453" cy="3794125"/>
            <a:chOff x="787400" y="1525588"/>
            <a:chExt cx="8208453" cy="3794125"/>
          </a:xfrm>
        </p:grpSpPr>
        <p:sp>
          <p:nvSpPr>
            <p:cNvPr id="17410" name="Freeform 98"/>
            <p:cNvSpPr>
              <a:spLocks/>
            </p:cNvSpPr>
            <p:nvPr/>
          </p:nvSpPr>
          <p:spPr bwMode="auto">
            <a:xfrm>
              <a:off x="1592263" y="1636713"/>
              <a:ext cx="6827837" cy="2590800"/>
            </a:xfrm>
            <a:custGeom>
              <a:avLst/>
              <a:gdLst>
                <a:gd name="T0" fmla="*/ 2147483647 w 4532"/>
                <a:gd name="T1" fmla="*/ 2147483647 h 1720"/>
                <a:gd name="T2" fmla="*/ 2147483647 w 4532"/>
                <a:gd name="T3" fmla="*/ 2147483647 h 1720"/>
                <a:gd name="T4" fmla="*/ 2147483647 w 4532"/>
                <a:gd name="T5" fmla="*/ 2147483647 h 1720"/>
                <a:gd name="T6" fmla="*/ 2147483647 w 4532"/>
                <a:gd name="T7" fmla="*/ 2147483647 h 1720"/>
                <a:gd name="T8" fmla="*/ 2147483647 w 4532"/>
                <a:gd name="T9" fmla="*/ 2147483647 h 1720"/>
                <a:gd name="T10" fmla="*/ 2147483647 w 4532"/>
                <a:gd name="T11" fmla="*/ 2147483647 h 1720"/>
                <a:gd name="T12" fmla="*/ 2147483647 w 4532"/>
                <a:gd name="T13" fmla="*/ 2147483647 h 1720"/>
                <a:gd name="T14" fmla="*/ 2147483647 w 4532"/>
                <a:gd name="T15" fmla="*/ 2147483647 h 1720"/>
                <a:gd name="T16" fmla="*/ 2147483647 w 4532"/>
                <a:gd name="T17" fmla="*/ 2147483647 h 1720"/>
                <a:gd name="T18" fmla="*/ 2147483647 w 4532"/>
                <a:gd name="T19" fmla="*/ 2147483647 h 1720"/>
                <a:gd name="T20" fmla="*/ 2147483647 w 4532"/>
                <a:gd name="T21" fmla="*/ 2147483647 h 1720"/>
                <a:gd name="T22" fmla="*/ 2147483647 w 4532"/>
                <a:gd name="T23" fmla="*/ 2147483647 h 1720"/>
                <a:gd name="T24" fmla="*/ 2147483647 w 4532"/>
                <a:gd name="T25" fmla="*/ 2147483647 h 1720"/>
                <a:gd name="T26" fmla="*/ 2147483647 w 4532"/>
                <a:gd name="T27" fmla="*/ 2147483647 h 1720"/>
                <a:gd name="T28" fmla="*/ 2147483647 w 4532"/>
                <a:gd name="T29" fmla="*/ 2147483647 h 1720"/>
                <a:gd name="T30" fmla="*/ 2147483647 w 4532"/>
                <a:gd name="T31" fmla="*/ 2147483647 h 1720"/>
                <a:gd name="T32" fmla="*/ 2147483647 w 4532"/>
                <a:gd name="T33" fmla="*/ 2147483647 h 1720"/>
                <a:gd name="T34" fmla="*/ 2147483647 w 4532"/>
                <a:gd name="T35" fmla="*/ 2147483647 h 1720"/>
                <a:gd name="T36" fmla="*/ 2147483647 w 4532"/>
                <a:gd name="T37" fmla="*/ 2147483647 h 1720"/>
                <a:gd name="T38" fmla="*/ 2147483647 w 4532"/>
                <a:gd name="T39" fmla="*/ 2147483647 h 1720"/>
                <a:gd name="T40" fmla="*/ 2147483647 w 4532"/>
                <a:gd name="T41" fmla="*/ 2147483647 h 1720"/>
                <a:gd name="T42" fmla="*/ 2147483647 w 4532"/>
                <a:gd name="T43" fmla="*/ 2147483647 h 1720"/>
                <a:gd name="T44" fmla="*/ 2147483647 w 4532"/>
                <a:gd name="T45" fmla="*/ 2147483647 h 1720"/>
                <a:gd name="T46" fmla="*/ 2147483647 w 4532"/>
                <a:gd name="T47" fmla="*/ 2147483647 h 1720"/>
                <a:gd name="T48" fmla="*/ 2147483647 w 4532"/>
                <a:gd name="T49" fmla="*/ 2147483647 h 1720"/>
                <a:gd name="T50" fmla="*/ 2147483647 w 4532"/>
                <a:gd name="T51" fmla="*/ 2147483647 h 1720"/>
                <a:gd name="T52" fmla="*/ 2147483647 w 4532"/>
                <a:gd name="T53" fmla="*/ 2147483647 h 1720"/>
                <a:gd name="T54" fmla="*/ 2147483647 w 4532"/>
                <a:gd name="T55" fmla="*/ 2147483647 h 1720"/>
                <a:gd name="T56" fmla="*/ 2147483647 w 4532"/>
                <a:gd name="T57" fmla="*/ 2147483647 h 1720"/>
                <a:gd name="T58" fmla="*/ 2147483647 w 4532"/>
                <a:gd name="T59" fmla="*/ 2147483647 h 1720"/>
                <a:gd name="T60" fmla="*/ 2147483647 w 4532"/>
                <a:gd name="T61" fmla="*/ 2147483647 h 1720"/>
                <a:gd name="T62" fmla="*/ 2147483647 w 4532"/>
                <a:gd name="T63" fmla="*/ 0 h 17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2"/>
                <a:gd name="T97" fmla="*/ 0 h 1720"/>
                <a:gd name="T98" fmla="*/ 4532 w 4532"/>
                <a:gd name="T99" fmla="*/ 1720 h 17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2" h="1720">
                  <a:moveTo>
                    <a:pt x="4532" y="1720"/>
                  </a:moveTo>
                  <a:lnTo>
                    <a:pt x="4256" y="1720"/>
                  </a:lnTo>
                  <a:lnTo>
                    <a:pt x="4256" y="1508"/>
                  </a:lnTo>
                  <a:lnTo>
                    <a:pt x="4016" y="1508"/>
                  </a:lnTo>
                  <a:lnTo>
                    <a:pt x="4016" y="1344"/>
                  </a:lnTo>
                  <a:lnTo>
                    <a:pt x="3680" y="1344"/>
                  </a:lnTo>
                  <a:lnTo>
                    <a:pt x="3680" y="1220"/>
                  </a:lnTo>
                  <a:lnTo>
                    <a:pt x="2940" y="1220"/>
                  </a:lnTo>
                  <a:lnTo>
                    <a:pt x="2940" y="1180"/>
                  </a:lnTo>
                  <a:lnTo>
                    <a:pt x="2832" y="1180"/>
                  </a:lnTo>
                  <a:lnTo>
                    <a:pt x="2832" y="1128"/>
                  </a:lnTo>
                  <a:lnTo>
                    <a:pt x="2788" y="1128"/>
                  </a:lnTo>
                  <a:lnTo>
                    <a:pt x="2788" y="1084"/>
                  </a:lnTo>
                  <a:lnTo>
                    <a:pt x="2764" y="1058"/>
                  </a:lnTo>
                  <a:lnTo>
                    <a:pt x="2656" y="1036"/>
                  </a:lnTo>
                  <a:lnTo>
                    <a:pt x="2656" y="1008"/>
                  </a:lnTo>
                  <a:lnTo>
                    <a:pt x="2544" y="1008"/>
                  </a:lnTo>
                  <a:lnTo>
                    <a:pt x="2544" y="984"/>
                  </a:lnTo>
                  <a:lnTo>
                    <a:pt x="2384" y="984"/>
                  </a:lnTo>
                  <a:lnTo>
                    <a:pt x="2384" y="944"/>
                  </a:lnTo>
                  <a:lnTo>
                    <a:pt x="2352" y="944"/>
                  </a:lnTo>
                  <a:lnTo>
                    <a:pt x="2352" y="912"/>
                  </a:lnTo>
                  <a:lnTo>
                    <a:pt x="2168" y="912"/>
                  </a:lnTo>
                  <a:lnTo>
                    <a:pt x="2100" y="892"/>
                  </a:lnTo>
                  <a:lnTo>
                    <a:pt x="2040" y="876"/>
                  </a:lnTo>
                  <a:lnTo>
                    <a:pt x="2040" y="840"/>
                  </a:lnTo>
                  <a:lnTo>
                    <a:pt x="1976" y="840"/>
                  </a:lnTo>
                  <a:lnTo>
                    <a:pt x="1976" y="796"/>
                  </a:lnTo>
                  <a:lnTo>
                    <a:pt x="1824" y="796"/>
                  </a:lnTo>
                  <a:lnTo>
                    <a:pt x="1824" y="772"/>
                  </a:lnTo>
                  <a:lnTo>
                    <a:pt x="1768" y="772"/>
                  </a:lnTo>
                  <a:lnTo>
                    <a:pt x="1716" y="742"/>
                  </a:lnTo>
                  <a:lnTo>
                    <a:pt x="1624" y="734"/>
                  </a:lnTo>
                  <a:lnTo>
                    <a:pt x="1624" y="692"/>
                  </a:lnTo>
                  <a:lnTo>
                    <a:pt x="1548" y="692"/>
                  </a:lnTo>
                  <a:lnTo>
                    <a:pt x="1528" y="662"/>
                  </a:lnTo>
                  <a:lnTo>
                    <a:pt x="1484" y="637"/>
                  </a:lnTo>
                  <a:lnTo>
                    <a:pt x="1444" y="568"/>
                  </a:lnTo>
                  <a:lnTo>
                    <a:pt x="1300" y="568"/>
                  </a:lnTo>
                  <a:lnTo>
                    <a:pt x="1300" y="544"/>
                  </a:lnTo>
                  <a:lnTo>
                    <a:pt x="1256" y="544"/>
                  </a:lnTo>
                  <a:lnTo>
                    <a:pt x="1256" y="520"/>
                  </a:lnTo>
                  <a:lnTo>
                    <a:pt x="1176" y="520"/>
                  </a:lnTo>
                  <a:lnTo>
                    <a:pt x="1104" y="448"/>
                  </a:lnTo>
                  <a:lnTo>
                    <a:pt x="1084" y="428"/>
                  </a:lnTo>
                  <a:lnTo>
                    <a:pt x="1040" y="428"/>
                  </a:lnTo>
                  <a:lnTo>
                    <a:pt x="996" y="384"/>
                  </a:lnTo>
                  <a:lnTo>
                    <a:pt x="936" y="384"/>
                  </a:lnTo>
                  <a:lnTo>
                    <a:pt x="880" y="352"/>
                  </a:lnTo>
                  <a:lnTo>
                    <a:pt x="836" y="308"/>
                  </a:lnTo>
                  <a:lnTo>
                    <a:pt x="756" y="228"/>
                  </a:lnTo>
                  <a:lnTo>
                    <a:pt x="724" y="228"/>
                  </a:lnTo>
                  <a:lnTo>
                    <a:pt x="641" y="180"/>
                  </a:lnTo>
                  <a:lnTo>
                    <a:pt x="593" y="132"/>
                  </a:lnTo>
                  <a:lnTo>
                    <a:pt x="512" y="132"/>
                  </a:lnTo>
                  <a:lnTo>
                    <a:pt x="478" y="112"/>
                  </a:lnTo>
                  <a:lnTo>
                    <a:pt x="452" y="86"/>
                  </a:lnTo>
                  <a:lnTo>
                    <a:pt x="260" y="86"/>
                  </a:lnTo>
                  <a:lnTo>
                    <a:pt x="236" y="86"/>
                  </a:lnTo>
                  <a:lnTo>
                    <a:pt x="236" y="48"/>
                  </a:lnTo>
                  <a:lnTo>
                    <a:pt x="156" y="48"/>
                  </a:lnTo>
                  <a:lnTo>
                    <a:pt x="144" y="27"/>
                  </a:lnTo>
                  <a:lnTo>
                    <a:pt x="80" y="27"/>
                  </a:lnTo>
                  <a:lnTo>
                    <a:pt x="30" y="0"/>
                  </a:lnTo>
                  <a:lnTo>
                    <a:pt x="0" y="0"/>
                  </a:lnTo>
                </a:path>
              </a:pathLst>
            </a:custGeom>
            <a:noFill/>
            <a:ln w="38100" cmpd="sng">
              <a:solidFill>
                <a:srgbClr val="FFFF00"/>
              </a:solidFill>
              <a:round/>
              <a:headEnd/>
              <a:tailEnd/>
            </a:ln>
          </p:spPr>
          <p:txBody>
            <a:bodyPr/>
            <a:lstStyle/>
            <a:p>
              <a:pPr fontAlgn="base">
                <a:spcBef>
                  <a:spcPct val="0"/>
                </a:spcBef>
                <a:spcAft>
                  <a:spcPct val="0"/>
                </a:spcAft>
              </a:pPr>
              <a:endParaRPr lang="en-US" sz="1200">
                <a:solidFill>
                  <a:srgbClr val="000000"/>
                </a:solidFill>
              </a:endParaRPr>
            </a:p>
          </p:txBody>
        </p:sp>
        <p:sp>
          <p:nvSpPr>
            <p:cNvPr id="17411" name="Freeform 97"/>
            <p:cNvSpPr>
              <a:spLocks/>
            </p:cNvSpPr>
            <p:nvPr/>
          </p:nvSpPr>
          <p:spPr bwMode="auto">
            <a:xfrm>
              <a:off x="1597025" y="1627188"/>
              <a:ext cx="7088188" cy="2541587"/>
            </a:xfrm>
            <a:custGeom>
              <a:avLst/>
              <a:gdLst>
                <a:gd name="T0" fmla="*/ 2147483647 w 4705"/>
                <a:gd name="T1" fmla="*/ 2147483647 h 1688"/>
                <a:gd name="T2" fmla="*/ 2147483647 w 4705"/>
                <a:gd name="T3" fmla="*/ 2147483647 h 1688"/>
                <a:gd name="T4" fmla="*/ 2147483647 w 4705"/>
                <a:gd name="T5" fmla="*/ 2147483647 h 1688"/>
                <a:gd name="T6" fmla="*/ 2147483647 w 4705"/>
                <a:gd name="T7" fmla="*/ 2147483647 h 1688"/>
                <a:gd name="T8" fmla="*/ 2147483647 w 4705"/>
                <a:gd name="T9" fmla="*/ 2147483647 h 1688"/>
                <a:gd name="T10" fmla="*/ 2147483647 w 4705"/>
                <a:gd name="T11" fmla="*/ 2147483647 h 1688"/>
                <a:gd name="T12" fmla="*/ 2147483647 w 4705"/>
                <a:gd name="T13" fmla="*/ 2147483647 h 1688"/>
                <a:gd name="T14" fmla="*/ 2147483647 w 4705"/>
                <a:gd name="T15" fmla="*/ 2147483647 h 1688"/>
                <a:gd name="T16" fmla="*/ 2147483647 w 4705"/>
                <a:gd name="T17" fmla="*/ 2147483647 h 1688"/>
                <a:gd name="T18" fmla="*/ 2147483647 w 4705"/>
                <a:gd name="T19" fmla="*/ 2147483647 h 1688"/>
                <a:gd name="T20" fmla="*/ 2147483647 w 4705"/>
                <a:gd name="T21" fmla="*/ 2147483647 h 1688"/>
                <a:gd name="T22" fmla="*/ 2147483647 w 4705"/>
                <a:gd name="T23" fmla="*/ 2147483647 h 1688"/>
                <a:gd name="T24" fmla="*/ 2147483647 w 4705"/>
                <a:gd name="T25" fmla="*/ 2147483647 h 1688"/>
                <a:gd name="T26" fmla="*/ 2147483647 w 4705"/>
                <a:gd name="T27" fmla="*/ 2147483647 h 1688"/>
                <a:gd name="T28" fmla="*/ 2147483647 w 4705"/>
                <a:gd name="T29" fmla="*/ 2147483647 h 1688"/>
                <a:gd name="T30" fmla="*/ 2147483647 w 4705"/>
                <a:gd name="T31" fmla="*/ 2147483647 h 1688"/>
                <a:gd name="T32" fmla="*/ 2147483647 w 4705"/>
                <a:gd name="T33" fmla="*/ 2147483647 h 1688"/>
                <a:gd name="T34" fmla="*/ 2147483647 w 4705"/>
                <a:gd name="T35" fmla="*/ 2147483647 h 1688"/>
                <a:gd name="T36" fmla="*/ 2147483647 w 4705"/>
                <a:gd name="T37" fmla="*/ 2147483647 h 1688"/>
                <a:gd name="T38" fmla="*/ 2147483647 w 4705"/>
                <a:gd name="T39" fmla="*/ 2147483647 h 1688"/>
                <a:gd name="T40" fmla="*/ 2147483647 w 4705"/>
                <a:gd name="T41" fmla="*/ 2147483647 h 1688"/>
                <a:gd name="T42" fmla="*/ 2147483647 w 4705"/>
                <a:gd name="T43" fmla="*/ 2147483647 h 1688"/>
                <a:gd name="T44" fmla="*/ 2147483647 w 4705"/>
                <a:gd name="T45" fmla="*/ 2147483647 h 1688"/>
                <a:gd name="T46" fmla="*/ 2147483647 w 4705"/>
                <a:gd name="T47" fmla="*/ 2147483647 h 1688"/>
                <a:gd name="T48" fmla="*/ 2147483647 w 4705"/>
                <a:gd name="T49" fmla="*/ 2147483647 h 1688"/>
                <a:gd name="T50" fmla="*/ 2147483647 w 4705"/>
                <a:gd name="T51" fmla="*/ 2147483647 h 1688"/>
                <a:gd name="T52" fmla="*/ 2147483647 w 4705"/>
                <a:gd name="T53" fmla="*/ 2147483647 h 1688"/>
                <a:gd name="T54" fmla="*/ 2147483647 w 4705"/>
                <a:gd name="T55" fmla="*/ 2147483647 h 1688"/>
                <a:gd name="T56" fmla="*/ 2147483647 w 4705"/>
                <a:gd name="T57" fmla="*/ 2147483647 h 1688"/>
                <a:gd name="T58" fmla="*/ 2147483647 w 4705"/>
                <a:gd name="T59" fmla="*/ 2147483647 h 1688"/>
                <a:gd name="T60" fmla="*/ 2147483647 w 4705"/>
                <a:gd name="T61" fmla="*/ 2147483647 h 1688"/>
                <a:gd name="T62" fmla="*/ 2147483647 w 4705"/>
                <a:gd name="T63" fmla="*/ 2147483647 h 1688"/>
                <a:gd name="T64" fmla="*/ 2147483647 w 4705"/>
                <a:gd name="T65" fmla="*/ 2147483647 h 1688"/>
                <a:gd name="T66" fmla="*/ 2147483647 w 4705"/>
                <a:gd name="T67" fmla="*/ 2147483647 h 1688"/>
                <a:gd name="T68" fmla="*/ 2147483647 w 4705"/>
                <a:gd name="T69" fmla="*/ 2147483647 h 1688"/>
                <a:gd name="T70" fmla="*/ 2147483647 w 4705"/>
                <a:gd name="T71" fmla="*/ 2147483647 h 1688"/>
                <a:gd name="T72" fmla="*/ 2147483647 w 4705"/>
                <a:gd name="T73" fmla="*/ 2147483647 h 1688"/>
                <a:gd name="T74" fmla="*/ 2147483647 w 4705"/>
                <a:gd name="T75" fmla="*/ 2147483647 h 1688"/>
                <a:gd name="T76" fmla="*/ 2147483647 w 4705"/>
                <a:gd name="T77" fmla="*/ 2147483647 h 1688"/>
                <a:gd name="T78" fmla="*/ 2147483647 w 4705"/>
                <a:gd name="T79" fmla="*/ 2147483647 h 1688"/>
                <a:gd name="T80" fmla="*/ 2147483647 w 4705"/>
                <a:gd name="T81" fmla="*/ 2147483647 h 1688"/>
                <a:gd name="T82" fmla="*/ 2147483647 w 4705"/>
                <a:gd name="T83" fmla="*/ 2147483647 h 1688"/>
                <a:gd name="T84" fmla="*/ 2147483647 w 4705"/>
                <a:gd name="T85" fmla="*/ 2147483647 h 1688"/>
                <a:gd name="T86" fmla="*/ 2147483647 w 4705"/>
                <a:gd name="T87" fmla="*/ 2147483647 h 1688"/>
                <a:gd name="T88" fmla="*/ 2147483647 w 4705"/>
                <a:gd name="T89" fmla="*/ 2147483647 h 1688"/>
                <a:gd name="T90" fmla="*/ 2147483647 w 4705"/>
                <a:gd name="T91" fmla="*/ 2147483647 h 1688"/>
                <a:gd name="T92" fmla="*/ 2147483647 w 4705"/>
                <a:gd name="T93" fmla="*/ 2147483647 h 1688"/>
                <a:gd name="T94" fmla="*/ 2147483647 w 4705"/>
                <a:gd name="T95" fmla="*/ 2147483647 h 1688"/>
                <a:gd name="T96" fmla="*/ 2147483647 w 4705"/>
                <a:gd name="T97" fmla="*/ 2147483647 h 1688"/>
                <a:gd name="T98" fmla="*/ 2147483647 w 4705"/>
                <a:gd name="T99" fmla="*/ 2147483647 h 1688"/>
                <a:gd name="T100" fmla="*/ 0 w 4705"/>
                <a:gd name="T101" fmla="*/ 0 h 16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05"/>
                <a:gd name="T154" fmla="*/ 0 h 1688"/>
                <a:gd name="T155" fmla="*/ 4705 w 4705"/>
                <a:gd name="T156" fmla="*/ 1688 h 16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05" h="1688">
                  <a:moveTo>
                    <a:pt x="4705" y="1688"/>
                  </a:moveTo>
                  <a:lnTo>
                    <a:pt x="3785" y="1688"/>
                  </a:lnTo>
                  <a:lnTo>
                    <a:pt x="3785" y="1360"/>
                  </a:lnTo>
                  <a:lnTo>
                    <a:pt x="2445" y="1360"/>
                  </a:lnTo>
                  <a:lnTo>
                    <a:pt x="2445" y="1312"/>
                  </a:lnTo>
                  <a:lnTo>
                    <a:pt x="2229" y="1312"/>
                  </a:lnTo>
                  <a:lnTo>
                    <a:pt x="2229" y="1264"/>
                  </a:lnTo>
                  <a:lnTo>
                    <a:pt x="2141" y="1264"/>
                  </a:lnTo>
                  <a:lnTo>
                    <a:pt x="2141" y="1220"/>
                  </a:lnTo>
                  <a:lnTo>
                    <a:pt x="1953" y="1220"/>
                  </a:lnTo>
                  <a:lnTo>
                    <a:pt x="1953" y="1196"/>
                  </a:lnTo>
                  <a:lnTo>
                    <a:pt x="1829" y="1196"/>
                  </a:lnTo>
                  <a:lnTo>
                    <a:pt x="1829" y="1148"/>
                  </a:lnTo>
                  <a:lnTo>
                    <a:pt x="1749" y="1148"/>
                  </a:lnTo>
                  <a:lnTo>
                    <a:pt x="1725" y="1124"/>
                  </a:lnTo>
                  <a:lnTo>
                    <a:pt x="1725" y="1004"/>
                  </a:lnTo>
                  <a:lnTo>
                    <a:pt x="1697" y="1012"/>
                  </a:lnTo>
                  <a:lnTo>
                    <a:pt x="1693" y="983"/>
                  </a:lnTo>
                  <a:lnTo>
                    <a:pt x="1561" y="983"/>
                  </a:lnTo>
                  <a:lnTo>
                    <a:pt x="1561" y="956"/>
                  </a:lnTo>
                  <a:lnTo>
                    <a:pt x="1465" y="956"/>
                  </a:lnTo>
                  <a:lnTo>
                    <a:pt x="1465" y="912"/>
                  </a:lnTo>
                  <a:lnTo>
                    <a:pt x="1409" y="912"/>
                  </a:lnTo>
                  <a:lnTo>
                    <a:pt x="1409" y="812"/>
                  </a:lnTo>
                  <a:lnTo>
                    <a:pt x="1225" y="812"/>
                  </a:lnTo>
                  <a:lnTo>
                    <a:pt x="1202" y="772"/>
                  </a:lnTo>
                  <a:lnTo>
                    <a:pt x="1185" y="743"/>
                  </a:lnTo>
                  <a:lnTo>
                    <a:pt x="1166" y="724"/>
                  </a:lnTo>
                  <a:lnTo>
                    <a:pt x="1161" y="692"/>
                  </a:lnTo>
                  <a:lnTo>
                    <a:pt x="1037" y="692"/>
                  </a:lnTo>
                  <a:lnTo>
                    <a:pt x="917" y="572"/>
                  </a:lnTo>
                  <a:lnTo>
                    <a:pt x="868" y="544"/>
                  </a:lnTo>
                  <a:lnTo>
                    <a:pt x="757" y="480"/>
                  </a:lnTo>
                  <a:lnTo>
                    <a:pt x="677" y="480"/>
                  </a:lnTo>
                  <a:lnTo>
                    <a:pt x="677" y="432"/>
                  </a:lnTo>
                  <a:lnTo>
                    <a:pt x="647" y="424"/>
                  </a:lnTo>
                  <a:lnTo>
                    <a:pt x="597" y="374"/>
                  </a:lnTo>
                  <a:lnTo>
                    <a:pt x="589" y="343"/>
                  </a:lnTo>
                  <a:lnTo>
                    <a:pt x="547" y="332"/>
                  </a:lnTo>
                  <a:lnTo>
                    <a:pt x="525" y="293"/>
                  </a:lnTo>
                  <a:lnTo>
                    <a:pt x="504" y="256"/>
                  </a:lnTo>
                  <a:lnTo>
                    <a:pt x="477" y="210"/>
                  </a:lnTo>
                  <a:lnTo>
                    <a:pt x="438" y="188"/>
                  </a:lnTo>
                  <a:lnTo>
                    <a:pt x="389" y="160"/>
                  </a:lnTo>
                  <a:lnTo>
                    <a:pt x="349" y="137"/>
                  </a:lnTo>
                  <a:lnTo>
                    <a:pt x="337" y="116"/>
                  </a:lnTo>
                  <a:lnTo>
                    <a:pt x="337" y="68"/>
                  </a:lnTo>
                  <a:lnTo>
                    <a:pt x="229" y="68"/>
                  </a:lnTo>
                  <a:lnTo>
                    <a:pt x="229" y="28"/>
                  </a:lnTo>
                  <a:lnTo>
                    <a:pt x="29" y="28"/>
                  </a:lnTo>
                  <a:lnTo>
                    <a:pt x="0" y="0"/>
                  </a:lnTo>
                </a:path>
              </a:pathLst>
            </a:custGeom>
            <a:noFill/>
            <a:ln w="38100" cmpd="sng">
              <a:solidFill>
                <a:srgbClr val="66FFFF"/>
              </a:solidFill>
              <a:round/>
              <a:headEnd/>
              <a:tailEnd/>
            </a:ln>
          </p:spPr>
          <p:txBody>
            <a:bodyPr/>
            <a:lstStyle/>
            <a:p>
              <a:pPr fontAlgn="base">
                <a:spcBef>
                  <a:spcPct val="0"/>
                </a:spcBef>
                <a:spcAft>
                  <a:spcPct val="0"/>
                </a:spcAft>
              </a:pPr>
              <a:endParaRPr lang="en-US" sz="1200">
                <a:solidFill>
                  <a:srgbClr val="000000"/>
                </a:solidFill>
              </a:endParaRPr>
            </a:p>
          </p:txBody>
        </p:sp>
        <p:sp>
          <p:nvSpPr>
            <p:cNvPr id="17441" name="Text Box 4"/>
            <p:cNvSpPr txBox="1">
              <a:spLocks noChangeArrowheads="1"/>
            </p:cNvSpPr>
            <p:nvPr/>
          </p:nvSpPr>
          <p:spPr bwMode="auto">
            <a:xfrm>
              <a:off x="1376363" y="5062538"/>
              <a:ext cx="98425" cy="2127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b="1">
                  <a:solidFill>
                    <a:srgbClr val="FFFFFF"/>
                  </a:solidFill>
                </a:rPr>
                <a:t>0</a:t>
              </a:r>
            </a:p>
          </p:txBody>
        </p:sp>
        <p:sp>
          <p:nvSpPr>
            <p:cNvPr id="17442" name="Text Box 4"/>
            <p:cNvSpPr txBox="1">
              <a:spLocks noChangeArrowheads="1"/>
            </p:cNvSpPr>
            <p:nvPr/>
          </p:nvSpPr>
          <p:spPr bwMode="auto">
            <a:xfrm>
              <a:off x="1277938" y="4718050"/>
              <a:ext cx="196850" cy="2127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b="1">
                  <a:solidFill>
                    <a:srgbClr val="FFFFFF"/>
                  </a:solidFill>
                </a:rPr>
                <a:t>10</a:t>
              </a:r>
            </a:p>
          </p:txBody>
        </p:sp>
        <p:sp>
          <p:nvSpPr>
            <p:cNvPr id="17443" name="Text Box 4"/>
            <p:cNvSpPr txBox="1">
              <a:spLocks noChangeArrowheads="1"/>
            </p:cNvSpPr>
            <p:nvPr/>
          </p:nvSpPr>
          <p:spPr bwMode="auto">
            <a:xfrm>
              <a:off x="1277938" y="4360863"/>
              <a:ext cx="196850" cy="2127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b="1">
                  <a:solidFill>
                    <a:srgbClr val="FFFFFF"/>
                  </a:solidFill>
                </a:rPr>
                <a:t>20</a:t>
              </a:r>
            </a:p>
          </p:txBody>
        </p:sp>
        <p:sp>
          <p:nvSpPr>
            <p:cNvPr id="17444" name="Text Box 4"/>
            <p:cNvSpPr txBox="1">
              <a:spLocks noChangeArrowheads="1"/>
            </p:cNvSpPr>
            <p:nvPr/>
          </p:nvSpPr>
          <p:spPr bwMode="auto">
            <a:xfrm>
              <a:off x="1277938" y="4003675"/>
              <a:ext cx="196850" cy="2127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b="1">
                  <a:solidFill>
                    <a:srgbClr val="FFFFFF"/>
                  </a:solidFill>
                </a:rPr>
                <a:t>30</a:t>
              </a:r>
            </a:p>
          </p:txBody>
        </p:sp>
        <p:sp>
          <p:nvSpPr>
            <p:cNvPr id="17445" name="Text Box 4"/>
            <p:cNvSpPr txBox="1">
              <a:spLocks noChangeArrowheads="1"/>
            </p:cNvSpPr>
            <p:nvPr/>
          </p:nvSpPr>
          <p:spPr bwMode="auto">
            <a:xfrm>
              <a:off x="1277938" y="3644900"/>
              <a:ext cx="196850" cy="2127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b="1" dirty="0">
                  <a:solidFill>
                    <a:srgbClr val="FFFFFF"/>
                  </a:solidFill>
                </a:rPr>
                <a:t>40</a:t>
              </a:r>
            </a:p>
          </p:txBody>
        </p:sp>
        <p:sp>
          <p:nvSpPr>
            <p:cNvPr id="17446" name="Text Box 4"/>
            <p:cNvSpPr txBox="1">
              <a:spLocks noChangeArrowheads="1"/>
            </p:cNvSpPr>
            <p:nvPr/>
          </p:nvSpPr>
          <p:spPr bwMode="auto">
            <a:xfrm>
              <a:off x="1277938" y="3300413"/>
              <a:ext cx="196850" cy="2127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b="1">
                  <a:solidFill>
                    <a:srgbClr val="FFFFFF"/>
                  </a:solidFill>
                </a:rPr>
                <a:t>50</a:t>
              </a:r>
            </a:p>
          </p:txBody>
        </p:sp>
        <p:sp>
          <p:nvSpPr>
            <p:cNvPr id="17447" name="Text Box 4"/>
            <p:cNvSpPr txBox="1">
              <a:spLocks noChangeArrowheads="1"/>
            </p:cNvSpPr>
            <p:nvPr/>
          </p:nvSpPr>
          <p:spPr bwMode="auto">
            <a:xfrm>
              <a:off x="1277938" y="2936875"/>
              <a:ext cx="196850" cy="2127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b="1">
                  <a:solidFill>
                    <a:srgbClr val="FFFFFF"/>
                  </a:solidFill>
                </a:rPr>
                <a:t>60</a:t>
              </a:r>
            </a:p>
          </p:txBody>
        </p:sp>
        <p:sp>
          <p:nvSpPr>
            <p:cNvPr id="17448" name="Text Box 4"/>
            <p:cNvSpPr txBox="1">
              <a:spLocks noChangeArrowheads="1"/>
            </p:cNvSpPr>
            <p:nvPr/>
          </p:nvSpPr>
          <p:spPr bwMode="auto">
            <a:xfrm>
              <a:off x="1277938" y="2593975"/>
              <a:ext cx="196850" cy="2127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b="1">
                  <a:solidFill>
                    <a:srgbClr val="FFFFFF"/>
                  </a:solidFill>
                </a:rPr>
                <a:t>70</a:t>
              </a:r>
            </a:p>
          </p:txBody>
        </p:sp>
        <p:sp>
          <p:nvSpPr>
            <p:cNvPr id="17449" name="Text Box 4"/>
            <p:cNvSpPr txBox="1">
              <a:spLocks noChangeArrowheads="1"/>
            </p:cNvSpPr>
            <p:nvPr/>
          </p:nvSpPr>
          <p:spPr bwMode="auto">
            <a:xfrm>
              <a:off x="1277938" y="2232025"/>
              <a:ext cx="196850" cy="2127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b="1">
                  <a:solidFill>
                    <a:srgbClr val="FFFFFF"/>
                  </a:solidFill>
                </a:rPr>
                <a:t>80</a:t>
              </a:r>
            </a:p>
          </p:txBody>
        </p:sp>
        <p:sp>
          <p:nvSpPr>
            <p:cNvPr id="17450" name="Text Box 4"/>
            <p:cNvSpPr txBox="1">
              <a:spLocks noChangeArrowheads="1"/>
            </p:cNvSpPr>
            <p:nvPr/>
          </p:nvSpPr>
          <p:spPr bwMode="auto">
            <a:xfrm>
              <a:off x="1277938" y="1890713"/>
              <a:ext cx="196850" cy="2127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b="1">
                  <a:solidFill>
                    <a:srgbClr val="FFFFFF"/>
                  </a:solidFill>
                </a:rPr>
                <a:t>90</a:t>
              </a:r>
            </a:p>
          </p:txBody>
        </p:sp>
        <p:sp>
          <p:nvSpPr>
            <p:cNvPr id="17451" name="Text Box 4"/>
            <p:cNvSpPr txBox="1">
              <a:spLocks noChangeArrowheads="1"/>
            </p:cNvSpPr>
            <p:nvPr/>
          </p:nvSpPr>
          <p:spPr bwMode="auto">
            <a:xfrm>
              <a:off x="1179513" y="1525588"/>
              <a:ext cx="295275" cy="2127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b="1">
                  <a:solidFill>
                    <a:srgbClr val="FFFFFF"/>
                  </a:solidFill>
                </a:rPr>
                <a:t>100</a:t>
              </a:r>
            </a:p>
          </p:txBody>
        </p:sp>
        <p:sp>
          <p:nvSpPr>
            <p:cNvPr id="17452" name="Text Box 4"/>
            <p:cNvSpPr txBox="1">
              <a:spLocks noChangeArrowheads="1"/>
            </p:cNvSpPr>
            <p:nvPr/>
          </p:nvSpPr>
          <p:spPr bwMode="auto">
            <a:xfrm rot="-5400000">
              <a:off x="181769" y="3223419"/>
              <a:ext cx="1516062"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b="1">
                  <a:solidFill>
                    <a:srgbClr val="FFFFFF"/>
                  </a:solidFill>
                </a:rPr>
                <a:t> % Without SRE</a:t>
              </a:r>
            </a:p>
          </p:txBody>
        </p:sp>
        <p:sp>
          <p:nvSpPr>
            <p:cNvPr id="7" name="Text Box 4"/>
            <p:cNvSpPr txBox="1">
              <a:spLocks noChangeArrowheads="1"/>
            </p:cNvSpPr>
            <p:nvPr/>
          </p:nvSpPr>
          <p:spPr bwMode="auto">
            <a:xfrm>
              <a:off x="3805279" y="1771948"/>
              <a:ext cx="5190574"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base">
                <a:spcBef>
                  <a:spcPct val="0"/>
                </a:spcBef>
                <a:spcAft>
                  <a:spcPct val="0"/>
                </a:spcAft>
                <a:defRPr/>
              </a:pPr>
              <a:r>
                <a:rPr lang="en-US" sz="1600" b="1" dirty="0">
                  <a:solidFill>
                    <a:srgbClr val="FFFFFF"/>
                  </a:solidFill>
                </a:rPr>
                <a:t>HR 0.610; 95% CI, 0.461-0.807</a:t>
              </a:r>
              <a:r>
                <a:rPr lang="en-US" sz="1600" dirty="0">
                  <a:solidFill>
                    <a:srgbClr val="FFFFFF"/>
                  </a:solidFill>
                </a:rPr>
                <a:t> </a:t>
              </a:r>
            </a:p>
            <a:p>
              <a:pPr fontAlgn="base">
                <a:spcBef>
                  <a:spcPct val="0"/>
                </a:spcBef>
                <a:spcAft>
                  <a:spcPct val="0"/>
                </a:spcAft>
                <a:defRPr/>
              </a:pPr>
              <a:r>
                <a:rPr lang="en-US" sz="1600" b="1" i="1" dirty="0">
                  <a:solidFill>
                    <a:srgbClr val="FFFFFF"/>
                  </a:solidFill>
                </a:rPr>
                <a:t>P</a:t>
              </a:r>
              <a:r>
                <a:rPr lang="en-US" sz="1600" b="1" dirty="0">
                  <a:solidFill>
                    <a:srgbClr val="FFFFFF"/>
                  </a:solidFill>
                </a:rPr>
                <a:t> = 0.00046</a:t>
              </a:r>
            </a:p>
          </p:txBody>
        </p:sp>
        <p:sp>
          <p:nvSpPr>
            <p:cNvPr id="8" name="Text Box 4"/>
            <p:cNvSpPr txBox="1">
              <a:spLocks noChangeArrowheads="1"/>
            </p:cNvSpPr>
            <p:nvPr/>
          </p:nvSpPr>
          <p:spPr bwMode="auto">
            <a:xfrm>
              <a:off x="5969000" y="2714625"/>
              <a:ext cx="24447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FFFFFF"/>
                  </a:solidFill>
                </a:rPr>
                <a:t>Radium-223, </a:t>
              </a:r>
              <a:r>
                <a:rPr lang="en-US" b="1" dirty="0" err="1">
                  <a:solidFill>
                    <a:srgbClr val="FFFFFF"/>
                  </a:solidFill>
                </a:rPr>
                <a:t>n</a:t>
              </a:r>
              <a:r>
                <a:rPr lang="en-US" b="1" dirty="0">
                  <a:solidFill>
                    <a:srgbClr val="FFFFFF"/>
                  </a:solidFill>
                </a:rPr>
                <a:t> = 541</a:t>
              </a:r>
            </a:p>
            <a:p>
              <a:pPr fontAlgn="base">
                <a:spcBef>
                  <a:spcPct val="0"/>
                </a:spcBef>
                <a:spcAft>
                  <a:spcPct val="0"/>
                </a:spcAft>
                <a:defRPr/>
              </a:pPr>
              <a:r>
                <a:rPr lang="en-US" b="1" dirty="0">
                  <a:solidFill>
                    <a:srgbClr val="FFFFFF"/>
                  </a:solidFill>
                </a:rPr>
                <a:t>Median: 13.6 months</a:t>
              </a:r>
            </a:p>
          </p:txBody>
        </p:sp>
        <p:sp>
          <p:nvSpPr>
            <p:cNvPr id="9" name="Text Box 4"/>
            <p:cNvSpPr txBox="1">
              <a:spLocks noChangeArrowheads="1"/>
            </p:cNvSpPr>
            <p:nvPr/>
          </p:nvSpPr>
          <p:spPr bwMode="auto">
            <a:xfrm>
              <a:off x="4826000" y="3771900"/>
              <a:ext cx="23177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FFFFFF"/>
                  </a:solidFill>
                </a:rPr>
                <a:t>Placebo, </a:t>
              </a:r>
              <a:r>
                <a:rPr lang="en-US" b="1" dirty="0" err="1">
                  <a:solidFill>
                    <a:srgbClr val="FFFFFF"/>
                  </a:solidFill>
                </a:rPr>
                <a:t>n</a:t>
              </a:r>
              <a:r>
                <a:rPr lang="en-US" b="1" dirty="0">
                  <a:solidFill>
                    <a:srgbClr val="FFFFFF"/>
                  </a:solidFill>
                </a:rPr>
                <a:t> = 268</a:t>
              </a:r>
            </a:p>
            <a:p>
              <a:pPr fontAlgn="base">
                <a:spcBef>
                  <a:spcPct val="0"/>
                </a:spcBef>
                <a:spcAft>
                  <a:spcPct val="0"/>
                </a:spcAft>
                <a:defRPr/>
              </a:pPr>
              <a:r>
                <a:rPr lang="en-US" b="1" dirty="0">
                  <a:solidFill>
                    <a:srgbClr val="FFFFFF"/>
                  </a:solidFill>
                </a:rPr>
                <a:t>Median: 8.4 months</a:t>
              </a:r>
            </a:p>
          </p:txBody>
        </p:sp>
        <p:sp>
          <p:nvSpPr>
            <p:cNvPr id="17456" name="Freeform 13"/>
            <p:cNvSpPr>
              <a:spLocks/>
            </p:cNvSpPr>
            <p:nvPr/>
          </p:nvSpPr>
          <p:spPr bwMode="auto">
            <a:xfrm>
              <a:off x="1595438" y="1619250"/>
              <a:ext cx="7107237" cy="3608388"/>
            </a:xfrm>
            <a:custGeom>
              <a:avLst/>
              <a:gdLst>
                <a:gd name="T0" fmla="*/ 0 w 4718"/>
                <a:gd name="T1" fmla="*/ 0 h 2393"/>
                <a:gd name="T2" fmla="*/ 0 w 4718"/>
                <a:gd name="T3" fmla="*/ 2147483647 h 2393"/>
                <a:gd name="T4" fmla="*/ 2147483647 w 4718"/>
                <a:gd name="T5" fmla="*/ 2147483647 h 2393"/>
                <a:gd name="T6" fmla="*/ 0 60000 65536"/>
                <a:gd name="T7" fmla="*/ 0 60000 65536"/>
                <a:gd name="T8" fmla="*/ 0 60000 65536"/>
                <a:gd name="T9" fmla="*/ 0 w 4718"/>
                <a:gd name="T10" fmla="*/ 0 h 2393"/>
                <a:gd name="T11" fmla="*/ 4718 w 4718"/>
                <a:gd name="T12" fmla="*/ 2393 h 2393"/>
              </a:gdLst>
              <a:ahLst/>
              <a:cxnLst>
                <a:cxn ang="T6">
                  <a:pos x="T0" y="T1"/>
                </a:cxn>
                <a:cxn ang="T7">
                  <a:pos x="T2" y="T3"/>
                </a:cxn>
                <a:cxn ang="T8">
                  <a:pos x="T4" y="T5"/>
                </a:cxn>
              </a:cxnLst>
              <a:rect l="T9" t="T10" r="T11" b="T12"/>
              <a:pathLst>
                <a:path w="4718" h="2393">
                  <a:moveTo>
                    <a:pt x="0" y="0"/>
                  </a:moveTo>
                  <a:lnTo>
                    <a:pt x="0" y="2390"/>
                  </a:lnTo>
                  <a:lnTo>
                    <a:pt x="4718" y="2393"/>
                  </a:lnTo>
                </a:path>
              </a:pathLst>
            </a:custGeom>
            <a:noFill/>
            <a:ln w="38100" cmpd="sng">
              <a:solidFill>
                <a:schemeClr val="tx1"/>
              </a:solidFill>
              <a:round/>
              <a:headEnd/>
              <a:tailEnd/>
            </a:ln>
          </p:spPr>
          <p:txBody>
            <a:bodyPr/>
            <a:lstStyle/>
            <a:p>
              <a:pPr fontAlgn="base">
                <a:spcBef>
                  <a:spcPct val="0"/>
                </a:spcBef>
                <a:spcAft>
                  <a:spcPct val="0"/>
                </a:spcAft>
              </a:pPr>
              <a:endParaRPr lang="en-US" sz="1200">
                <a:solidFill>
                  <a:srgbClr val="000000"/>
                </a:solidFill>
              </a:endParaRPr>
            </a:p>
          </p:txBody>
        </p:sp>
        <p:sp>
          <p:nvSpPr>
            <p:cNvPr id="17457" name="Line 14"/>
            <p:cNvSpPr>
              <a:spLocks noChangeShapeType="1"/>
            </p:cNvSpPr>
            <p:nvPr/>
          </p:nvSpPr>
          <p:spPr bwMode="auto">
            <a:xfrm flipH="1">
              <a:off x="1533525" y="1635125"/>
              <a:ext cx="76200"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58" name="Line 15"/>
            <p:cNvSpPr>
              <a:spLocks noChangeShapeType="1"/>
            </p:cNvSpPr>
            <p:nvPr/>
          </p:nvSpPr>
          <p:spPr bwMode="auto">
            <a:xfrm flipH="1">
              <a:off x="1533525" y="1997075"/>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59" name="Line 16"/>
            <p:cNvSpPr>
              <a:spLocks noChangeShapeType="1"/>
            </p:cNvSpPr>
            <p:nvPr/>
          </p:nvSpPr>
          <p:spPr bwMode="auto">
            <a:xfrm flipH="1">
              <a:off x="1533525" y="2339975"/>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60" name="Line 17"/>
            <p:cNvSpPr>
              <a:spLocks noChangeShapeType="1"/>
            </p:cNvSpPr>
            <p:nvPr/>
          </p:nvSpPr>
          <p:spPr bwMode="auto">
            <a:xfrm flipH="1">
              <a:off x="1533525" y="2701925"/>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61" name="Line 18"/>
            <p:cNvSpPr>
              <a:spLocks noChangeShapeType="1"/>
            </p:cNvSpPr>
            <p:nvPr/>
          </p:nvSpPr>
          <p:spPr bwMode="auto">
            <a:xfrm flipH="1">
              <a:off x="1533525" y="3044825"/>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62" name="Line 19"/>
            <p:cNvSpPr>
              <a:spLocks noChangeShapeType="1"/>
            </p:cNvSpPr>
            <p:nvPr/>
          </p:nvSpPr>
          <p:spPr bwMode="auto">
            <a:xfrm flipH="1">
              <a:off x="1533525" y="3406775"/>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63" name="Line 20"/>
            <p:cNvSpPr>
              <a:spLocks noChangeShapeType="1"/>
            </p:cNvSpPr>
            <p:nvPr/>
          </p:nvSpPr>
          <p:spPr bwMode="auto">
            <a:xfrm flipH="1">
              <a:off x="1533525" y="3754438"/>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64" name="Line 21"/>
            <p:cNvSpPr>
              <a:spLocks noChangeShapeType="1"/>
            </p:cNvSpPr>
            <p:nvPr/>
          </p:nvSpPr>
          <p:spPr bwMode="auto">
            <a:xfrm flipH="1">
              <a:off x="1533525" y="4111625"/>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65" name="Line 22"/>
            <p:cNvSpPr>
              <a:spLocks noChangeShapeType="1"/>
            </p:cNvSpPr>
            <p:nvPr/>
          </p:nvSpPr>
          <p:spPr bwMode="auto">
            <a:xfrm flipH="1">
              <a:off x="1533525" y="4468813"/>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66" name="Line 23"/>
            <p:cNvSpPr>
              <a:spLocks noChangeShapeType="1"/>
            </p:cNvSpPr>
            <p:nvPr/>
          </p:nvSpPr>
          <p:spPr bwMode="auto">
            <a:xfrm flipH="1">
              <a:off x="1533525" y="4826000"/>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67" name="Line 24"/>
            <p:cNvSpPr>
              <a:spLocks noChangeShapeType="1"/>
            </p:cNvSpPr>
            <p:nvPr/>
          </p:nvSpPr>
          <p:spPr bwMode="auto">
            <a:xfrm flipH="1">
              <a:off x="1533525" y="5173663"/>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68" name="Line 25"/>
            <p:cNvSpPr>
              <a:spLocks noChangeShapeType="1"/>
            </p:cNvSpPr>
            <p:nvPr/>
          </p:nvSpPr>
          <p:spPr bwMode="auto">
            <a:xfrm rot="16200000" flipH="1">
              <a:off x="1614487" y="5256213"/>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69" name="Line 28"/>
            <p:cNvSpPr>
              <a:spLocks noChangeShapeType="1"/>
            </p:cNvSpPr>
            <p:nvPr/>
          </p:nvSpPr>
          <p:spPr bwMode="auto">
            <a:xfrm rot="16200000" flipH="1">
              <a:off x="2568575" y="5256213"/>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70" name="Line 31"/>
            <p:cNvSpPr>
              <a:spLocks noChangeShapeType="1"/>
            </p:cNvSpPr>
            <p:nvPr/>
          </p:nvSpPr>
          <p:spPr bwMode="auto">
            <a:xfrm rot="16200000" flipH="1">
              <a:off x="3530600" y="5256213"/>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71" name="Line 34"/>
            <p:cNvSpPr>
              <a:spLocks noChangeShapeType="1"/>
            </p:cNvSpPr>
            <p:nvPr/>
          </p:nvSpPr>
          <p:spPr bwMode="auto">
            <a:xfrm rot="16200000" flipH="1">
              <a:off x="4494212" y="5256213"/>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72" name="Line 37"/>
            <p:cNvSpPr>
              <a:spLocks noChangeShapeType="1"/>
            </p:cNvSpPr>
            <p:nvPr/>
          </p:nvSpPr>
          <p:spPr bwMode="auto">
            <a:xfrm rot="16200000" flipH="1">
              <a:off x="5446712" y="5256213"/>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73" name="Line 40"/>
            <p:cNvSpPr>
              <a:spLocks noChangeShapeType="1"/>
            </p:cNvSpPr>
            <p:nvPr/>
          </p:nvSpPr>
          <p:spPr bwMode="auto">
            <a:xfrm rot="16200000" flipH="1">
              <a:off x="6435725" y="5289551"/>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74" name="Line 43"/>
            <p:cNvSpPr>
              <a:spLocks noChangeShapeType="1"/>
            </p:cNvSpPr>
            <p:nvPr/>
          </p:nvSpPr>
          <p:spPr bwMode="auto">
            <a:xfrm rot="16200000" flipH="1">
              <a:off x="7377112" y="5256213"/>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sp>
          <p:nvSpPr>
            <p:cNvPr id="17475" name="Line 46"/>
            <p:cNvSpPr>
              <a:spLocks noChangeShapeType="1"/>
            </p:cNvSpPr>
            <p:nvPr/>
          </p:nvSpPr>
          <p:spPr bwMode="auto">
            <a:xfrm rot="16200000" flipH="1">
              <a:off x="8334375" y="5256213"/>
              <a:ext cx="60325" cy="0"/>
            </a:xfrm>
            <a:prstGeom prst="line">
              <a:avLst/>
            </a:prstGeom>
            <a:noFill/>
            <a:ln w="38100">
              <a:solidFill>
                <a:schemeClr val="bg1"/>
              </a:solidFill>
              <a:round/>
              <a:headEnd/>
              <a:tailEnd/>
            </a:ln>
          </p:spPr>
          <p:txBody>
            <a:bodyPr/>
            <a:lstStyle/>
            <a:p>
              <a:pPr fontAlgn="base">
                <a:spcBef>
                  <a:spcPct val="0"/>
                </a:spcBef>
                <a:spcAft>
                  <a:spcPct val="0"/>
                </a:spcAft>
              </a:pPr>
              <a:endParaRPr lang="en-US" sz="1200">
                <a:solidFill>
                  <a:srgbClr val="000000"/>
                </a:solidFill>
              </a:endParaRPr>
            </a:p>
          </p:txBody>
        </p:sp>
      </p:grpSp>
      <p:sp>
        <p:nvSpPr>
          <p:cNvPr id="3" name="TextBox 2"/>
          <p:cNvSpPr txBox="1"/>
          <p:nvPr/>
        </p:nvSpPr>
        <p:spPr>
          <a:xfrm>
            <a:off x="3797942" y="1691760"/>
            <a:ext cx="3113353" cy="400110"/>
          </a:xfrm>
          <a:prstGeom prst="rect">
            <a:avLst/>
          </a:prstGeom>
          <a:noFill/>
        </p:spPr>
        <p:txBody>
          <a:bodyPr wrap="none" rtlCol="0">
            <a:spAutoFit/>
          </a:bodyPr>
          <a:lstStyle/>
          <a:p>
            <a:r>
              <a:rPr lang="en-US" sz="2000" b="1" dirty="0">
                <a:solidFill>
                  <a:srgbClr val="FFC000"/>
                </a:solidFill>
              </a:rPr>
              <a:t>39% Risk Reduction</a:t>
            </a:r>
          </a:p>
        </p:txBody>
      </p:sp>
    </p:spTree>
    <p:extLst>
      <p:ext uri="{BB962C8B-B14F-4D97-AF65-F5344CB8AC3E}">
        <p14:creationId xmlns:p14="http://schemas.microsoft.com/office/powerpoint/2010/main" val="3157840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506" name="Title 1"/>
          <p:cNvSpPr>
            <a:spLocks noGrp="1"/>
          </p:cNvSpPr>
          <p:nvPr>
            <p:ph type="title" idx="4294967295"/>
          </p:nvPr>
        </p:nvSpPr>
        <p:spPr>
          <a:xfrm>
            <a:off x="0" y="0"/>
            <a:ext cx="9144000" cy="1103313"/>
          </a:xfrm>
        </p:spPr>
        <p:txBody>
          <a:bodyPr/>
          <a:lstStyle/>
          <a:p>
            <a:pPr algn="ctr"/>
            <a:r>
              <a:rPr lang="en-US" sz="2800" dirty="0"/>
              <a:t>ALSYMPCA Adverse Events of Interest</a:t>
            </a:r>
          </a:p>
        </p:txBody>
      </p:sp>
      <p:graphicFrame>
        <p:nvGraphicFramePr>
          <p:cNvPr id="21598" name="Group 94"/>
          <p:cNvGraphicFramePr>
            <a:graphicFrameLocks noGrp="1"/>
          </p:cNvGraphicFramePr>
          <p:nvPr>
            <p:ph idx="4294967295"/>
            <p:extLst>
              <p:ext uri="{D42A27DB-BD31-4B8C-83A1-F6EECF244321}">
                <p14:modId xmlns:p14="http://schemas.microsoft.com/office/powerpoint/2010/main" val="1410828946"/>
              </p:ext>
            </p:extLst>
          </p:nvPr>
        </p:nvGraphicFramePr>
        <p:xfrm>
          <a:off x="241300" y="1103313"/>
          <a:ext cx="8661400" cy="5074920"/>
        </p:xfrm>
        <a:graphic>
          <a:graphicData uri="http://schemas.openxmlformats.org/drawingml/2006/table">
            <a:tbl>
              <a:tblPr/>
              <a:tblGrid>
                <a:gridCol w="2593975">
                  <a:extLst>
                    <a:ext uri="{9D8B030D-6E8A-4147-A177-3AD203B41FA5}">
                      <a16:colId xmlns:a16="http://schemas.microsoft.com/office/drawing/2014/main" val="20000"/>
                    </a:ext>
                  </a:extLst>
                </a:gridCol>
                <a:gridCol w="1565275">
                  <a:extLst>
                    <a:ext uri="{9D8B030D-6E8A-4147-A177-3AD203B41FA5}">
                      <a16:colId xmlns:a16="http://schemas.microsoft.com/office/drawing/2014/main" val="20001"/>
                    </a:ext>
                  </a:extLst>
                </a:gridCol>
                <a:gridCol w="1528762">
                  <a:extLst>
                    <a:ext uri="{9D8B030D-6E8A-4147-A177-3AD203B41FA5}">
                      <a16:colId xmlns:a16="http://schemas.microsoft.com/office/drawing/2014/main" val="20002"/>
                    </a:ext>
                  </a:extLst>
                </a:gridCol>
                <a:gridCol w="1538288">
                  <a:extLst>
                    <a:ext uri="{9D8B030D-6E8A-4147-A177-3AD203B41FA5}">
                      <a16:colId xmlns:a16="http://schemas.microsoft.com/office/drawing/2014/main" val="20003"/>
                    </a:ext>
                  </a:extLst>
                </a:gridCol>
                <a:gridCol w="1435100">
                  <a:extLst>
                    <a:ext uri="{9D8B030D-6E8A-4147-A177-3AD203B41FA5}">
                      <a16:colId xmlns:a16="http://schemas.microsoft.com/office/drawing/2014/main" val="20004"/>
                    </a:ext>
                  </a:extLst>
                </a:gridCol>
              </a:tblGrid>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700" b="1" i="0" u="none" strike="noStrike" cap="none" normalizeH="0" baseline="0" dirty="0">
                        <a:ln>
                          <a:noFill/>
                        </a:ln>
                        <a:solidFill>
                          <a:schemeClr val="tx1"/>
                        </a:solidFill>
                        <a:effectLst/>
                        <a:latin typeface="Arial" pitchFamily="34" charset="0"/>
                      </a:endParaRPr>
                    </a:p>
                  </a:txBody>
                  <a:tcPr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itchFamily="34" charset="0"/>
                        </a:rPr>
                        <a:t>All Grades</a:t>
                      </a:r>
                    </a:p>
                  </a:txBody>
                  <a:tcPr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FFFF00"/>
                          </a:solidFill>
                          <a:effectLst/>
                          <a:latin typeface="Arial" pitchFamily="34" charset="0"/>
                        </a:rPr>
                        <a:t>Grades 3 or 4</a:t>
                      </a:r>
                    </a:p>
                  </a:txBody>
                  <a:tcPr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8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700" b="0" i="0" u="none" strike="noStrike" cap="none" normalizeH="0" baseline="0" dirty="0">
                        <a:ln>
                          <a:noFill/>
                        </a:ln>
                        <a:solidFill>
                          <a:schemeClr val="tx1"/>
                        </a:solidFill>
                        <a:effectLst/>
                        <a:latin typeface="Arial" pitchFamily="34" charset="0"/>
                      </a:endParaRPr>
                    </a:p>
                  </a:txBody>
                  <a:tcP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pitchFamily="34" charset="0"/>
                        </a:rPr>
                        <a:t>Radium-223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pitchFamily="34" charset="0"/>
                        </a:rPr>
                        <a:t>(n = 509)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pitchFamily="34" charset="0"/>
                        </a:rPr>
                        <a:t> n (%)</a:t>
                      </a:r>
                    </a:p>
                  </a:txBody>
                  <a:tcP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pitchFamily="34" charset="0"/>
                        </a:rPr>
                        <a:t>(n = 253)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pitchFamily="34" charset="0"/>
                        </a:rPr>
                        <a:t>n (%)</a:t>
                      </a:r>
                    </a:p>
                  </a:txBody>
                  <a:tcP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FFFF00"/>
                          </a:solidFill>
                          <a:effectLst/>
                          <a:latin typeface="Arial" pitchFamily="34" charset="0"/>
                        </a:rPr>
                        <a:t>Radium-223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FFFF00"/>
                          </a:solidFill>
                          <a:effectLst/>
                          <a:latin typeface="Arial" pitchFamily="34" charset="0"/>
                        </a:rPr>
                        <a:t>(n = 509)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FFFF00"/>
                          </a:solidFill>
                          <a:effectLst/>
                          <a:latin typeface="Arial" pitchFamily="34" charset="0"/>
                        </a:rPr>
                        <a:t>n (%)</a:t>
                      </a:r>
                    </a:p>
                  </a:txBody>
                  <a:tcP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FFFF00"/>
                          </a:solidFill>
                          <a:effectLst/>
                          <a:latin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FFFF00"/>
                          </a:solidFill>
                          <a:effectLst/>
                          <a:latin typeface="Arial" pitchFamily="34" charset="0"/>
                        </a:rPr>
                        <a:t>(n = 253)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FFFF00"/>
                          </a:solidFill>
                          <a:effectLst/>
                          <a:latin typeface="Arial" pitchFamily="34" charset="0"/>
                        </a:rPr>
                        <a:t>n (%)</a:t>
                      </a:r>
                    </a:p>
                  </a:txBody>
                  <a:tcP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rPr>
                        <a:t>Hematologic</a:t>
                      </a:r>
                    </a:p>
                  </a:txBody>
                  <a:tcP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700" b="0" i="0" u="none" strike="noStrike" cap="none" normalizeH="0" baseline="0" dirty="0">
                        <a:ln>
                          <a:noFill/>
                        </a:ln>
                        <a:solidFill>
                          <a:schemeClr val="tx1"/>
                        </a:solidFill>
                        <a:effectLst/>
                        <a:latin typeface="Arial"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700" b="0" i="0" u="none" strike="noStrike" cap="none" normalizeH="0" baseline="0">
                        <a:ln>
                          <a:noFill/>
                        </a:ln>
                        <a:solidFill>
                          <a:schemeClr val="tx1"/>
                        </a:solidFill>
                        <a:effectLst/>
                        <a:latin typeface="Arial"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700" b="0" i="0" u="none" strike="noStrike" cap="none" normalizeH="0" baseline="0">
                        <a:ln>
                          <a:noFill/>
                        </a:ln>
                        <a:solidFill>
                          <a:schemeClr val="bg1"/>
                        </a:solidFill>
                        <a:effectLst/>
                        <a:latin typeface="Arial"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700" b="0" i="0" u="none" strike="noStrike" cap="none" normalizeH="0" baseline="0">
                        <a:ln>
                          <a:noFill/>
                        </a:ln>
                        <a:solidFill>
                          <a:schemeClr val="bg1"/>
                        </a:solidFill>
                        <a:effectLst/>
                        <a:latin typeface="Arial"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FFFFFF">
                        <a:alpha val="20000"/>
                      </a:srgbClr>
                    </a:solidFill>
                  </a:tcPr>
                </a:tc>
                <a:extLst>
                  <a:ext uri="{0D108BD9-81ED-4DB2-BD59-A6C34878D82A}">
                    <a16:rowId xmlns:a16="http://schemas.microsoft.com/office/drawing/2014/main" val="10002"/>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rPr>
                        <a:t>    Anemia</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itchFamily="34" charset="0"/>
                        </a:rPr>
                        <a:t>136 (27)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itchFamily="34" charset="0"/>
                        </a:rPr>
                        <a:t>69 (27)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00"/>
                          </a:solidFill>
                          <a:effectLst/>
                          <a:latin typeface="Arial" pitchFamily="34" charset="0"/>
                        </a:rPr>
                        <a:t>54 (11)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00"/>
                          </a:solidFill>
                          <a:effectLst/>
                          <a:latin typeface="Arial" pitchFamily="34" charset="0"/>
                        </a:rPr>
                        <a:t>29 (12)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rPr>
                        <a:t>    Neutropenia</a:t>
                      </a: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itchFamily="34" charset="0"/>
                        </a:rPr>
                        <a:t>20 (4)</a:t>
                      </a: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itchFamily="34" charset="0"/>
                        </a:rPr>
                        <a:t>2 (1)</a:t>
                      </a: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FFFF00"/>
                          </a:solidFill>
                          <a:effectLst/>
                          <a:latin typeface="Arial" pitchFamily="34" charset="0"/>
                        </a:rPr>
                        <a:t>9 (2)</a:t>
                      </a: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00"/>
                          </a:solidFill>
                          <a:effectLst/>
                          <a:latin typeface="Arial" pitchFamily="34" charset="0"/>
                        </a:rPr>
                        <a:t>2 (1)</a:t>
                      </a:r>
                    </a:p>
                  </a:txBody>
                  <a:tcPr horzOverflow="overflow">
                    <a:lnL>
                      <a:noFill/>
                    </a:lnL>
                    <a:lnR>
                      <a:noFill/>
                    </a:lnR>
                    <a:lnT>
                      <a:noFill/>
                    </a:lnT>
                    <a:lnB>
                      <a:noFill/>
                    </a:lnB>
                    <a:lnTlToBr>
                      <a:noFill/>
                    </a:lnTlToBr>
                    <a:lnBlToTr>
                      <a:noFill/>
                    </a:lnBlToTr>
                    <a:solidFill>
                      <a:srgbClr val="FFFFFF">
                        <a:alpha val="20000"/>
                      </a:srgbClr>
                    </a:solidFill>
                  </a:tcPr>
                </a:tc>
                <a:extLst>
                  <a:ext uri="{0D108BD9-81ED-4DB2-BD59-A6C34878D82A}">
                    <a16:rowId xmlns:a16="http://schemas.microsoft.com/office/drawing/2014/main" val="10004"/>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rPr>
                        <a:t>    Thrombocytopenia</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itchFamily="34" charset="0"/>
                        </a:rPr>
                        <a:t>42 (8)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itchFamily="34" charset="0"/>
                        </a:rPr>
                        <a:t>14 (6)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FFFF00"/>
                          </a:solidFill>
                          <a:effectLst/>
                          <a:latin typeface="Arial" pitchFamily="34" charset="0"/>
                        </a:rPr>
                        <a:t>22 (4)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00"/>
                          </a:solidFill>
                          <a:effectLst/>
                          <a:latin typeface="Arial" pitchFamily="34" charset="0"/>
                        </a:rPr>
                        <a:t>4 (2)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700" b="0" i="0" u="none" strike="noStrike" cap="none" normalizeH="0" baseline="0" dirty="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sz="1700" b="0" i="0" u="none" strike="noStrike" cap="none" normalizeH="0" baseline="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sz="1700" b="0" i="0" u="none" strike="noStrike" cap="none" normalizeH="0" baseline="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sz="1700" b="0" i="0" u="none" strike="noStrike" cap="none" normalizeH="0" baseline="0">
                        <a:ln>
                          <a:noFill/>
                        </a:ln>
                        <a:solidFill>
                          <a:schemeClr val="bg1"/>
                        </a:solidFill>
                        <a:effectLst/>
                        <a:latin typeface="Arial" pitchFamily="34" charset="0"/>
                      </a:endParaRP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sz="1700" b="0" i="0" u="none" strike="noStrike" cap="none" normalizeH="0" baseline="0">
                        <a:ln>
                          <a:noFill/>
                        </a:ln>
                        <a:solidFill>
                          <a:schemeClr val="bg1"/>
                        </a:solidFill>
                        <a:effectLst/>
                        <a:latin typeface="Arial" pitchFamily="34" charset="0"/>
                      </a:endParaRPr>
                    </a:p>
                  </a:txBody>
                  <a:tcPr horzOverflow="overflow">
                    <a:lnL>
                      <a:noFill/>
                    </a:lnL>
                    <a:lnR>
                      <a:noFill/>
                    </a:lnR>
                    <a:lnT>
                      <a:noFill/>
                    </a:lnT>
                    <a:lnB>
                      <a:noFill/>
                    </a:lnB>
                    <a:lnTlToBr>
                      <a:noFill/>
                    </a:lnTlToBr>
                    <a:lnBlToTr>
                      <a:noFill/>
                    </a:lnBlToTr>
                    <a:solidFill>
                      <a:srgbClr val="FFFFFF">
                        <a:alpha val="20000"/>
                      </a:srgbClr>
                    </a:solidFill>
                  </a:tcPr>
                </a:tc>
                <a:extLst>
                  <a:ext uri="{0D108BD9-81ED-4DB2-BD59-A6C34878D82A}">
                    <a16:rowId xmlns:a16="http://schemas.microsoft.com/office/drawing/2014/main" val="10006"/>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rPr>
                        <a:t>Non-Hematologic</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sz="1700" b="0" i="0" u="none" strike="noStrike" cap="none" normalizeH="0" baseline="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sz="1700" b="0" i="0" u="none" strike="noStrike" cap="none" normalizeH="0" baseline="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sz="1700" b="0" i="0" u="none" strike="noStrike" cap="none" normalizeH="0" baseline="0">
                        <a:ln>
                          <a:noFill/>
                        </a:ln>
                        <a:solidFill>
                          <a:schemeClr val="bg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sz="1700" b="0" i="0" u="none" strike="noStrike" cap="none" normalizeH="0" baseline="0">
                        <a:ln>
                          <a:noFill/>
                        </a:ln>
                        <a:solidFill>
                          <a:schemeClr val="bg1"/>
                        </a:solidFill>
                        <a:effectLst/>
                        <a:latin typeface="Arial" pitchFamily="34"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rPr>
                        <a:t>    Bone pain</a:t>
                      </a: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700" b="0" i="0" u="none" strike="noStrike" cap="none" normalizeH="0" baseline="0" dirty="0">
                          <a:ln>
                            <a:noFill/>
                          </a:ln>
                          <a:solidFill>
                            <a:schemeClr val="tx1"/>
                          </a:solidFill>
                          <a:effectLst/>
                          <a:latin typeface="Arial" pitchFamily="34" charset="0"/>
                        </a:rPr>
                        <a:t>217 (43)</a:t>
                      </a: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700" b="0" i="0" u="none" strike="noStrike" cap="none" normalizeH="0" baseline="0">
                          <a:ln>
                            <a:noFill/>
                          </a:ln>
                          <a:solidFill>
                            <a:schemeClr val="tx1"/>
                          </a:solidFill>
                          <a:effectLst/>
                          <a:latin typeface="Arial" pitchFamily="34" charset="0"/>
                        </a:rPr>
                        <a:t>147 (58)</a:t>
                      </a: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00"/>
                          </a:solidFill>
                          <a:effectLst/>
                          <a:latin typeface="Arial" pitchFamily="34" charset="0"/>
                        </a:rPr>
                        <a:t>89 (18)</a:t>
                      </a: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00"/>
                          </a:solidFill>
                          <a:effectLst/>
                          <a:latin typeface="Arial" pitchFamily="34" charset="0"/>
                        </a:rPr>
                        <a:t>59 (23)</a:t>
                      </a:r>
                    </a:p>
                  </a:txBody>
                  <a:tcPr horzOverflow="overflow">
                    <a:lnL>
                      <a:noFill/>
                    </a:lnL>
                    <a:lnR>
                      <a:noFill/>
                    </a:lnR>
                    <a:lnT>
                      <a:noFill/>
                    </a:lnT>
                    <a:lnB>
                      <a:noFill/>
                    </a:lnB>
                    <a:lnTlToBr>
                      <a:noFill/>
                    </a:lnTlToBr>
                    <a:lnBlToTr>
                      <a:noFill/>
                    </a:lnBlToTr>
                    <a:solidFill>
                      <a:srgbClr val="FFFFFF">
                        <a:alpha val="20000"/>
                      </a:srgbClr>
                    </a:solidFill>
                  </a:tcPr>
                </a:tc>
                <a:extLst>
                  <a:ext uri="{0D108BD9-81ED-4DB2-BD59-A6C34878D82A}">
                    <a16:rowId xmlns:a16="http://schemas.microsoft.com/office/drawing/2014/main" val="10008"/>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rPr>
                        <a:t>    Diarrhea</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pitchFamily="34" charset="0"/>
                        </a:rPr>
                        <a:t>112 (22)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rPr>
                        <a:t>34 (13)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00"/>
                          </a:solidFill>
                          <a:effectLst/>
                          <a:latin typeface="Arial" pitchFamily="34" charset="0"/>
                        </a:rPr>
                        <a:t>6 (1)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00"/>
                          </a:solidFill>
                          <a:effectLst/>
                          <a:latin typeface="Arial" pitchFamily="34" charset="0"/>
                        </a:rPr>
                        <a:t>3 (1)</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itchFamily="34" charset="0"/>
                        </a:rPr>
                        <a:t>    Nausea</a:t>
                      </a: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itchFamily="34" charset="0"/>
                        </a:rPr>
                        <a:t>174 (34)</a:t>
                      </a: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rPr>
                        <a:t>80 (32)</a:t>
                      </a: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FFFF00"/>
                          </a:solidFill>
                          <a:effectLst/>
                          <a:latin typeface="Arial" pitchFamily="34" charset="0"/>
                        </a:rPr>
                        <a:t>8 (2)</a:t>
                      </a:r>
                    </a:p>
                  </a:txBody>
                  <a:tcPr horzOverflow="overflow">
                    <a:lnL>
                      <a:noFill/>
                    </a:lnL>
                    <a:lnR>
                      <a:noFill/>
                    </a:lnR>
                    <a:lnT>
                      <a:noFill/>
                    </a:lnT>
                    <a:lnB>
                      <a:noFill/>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00"/>
                          </a:solidFill>
                          <a:effectLst/>
                          <a:latin typeface="Arial" pitchFamily="34" charset="0"/>
                        </a:rPr>
                        <a:t>4 (2)</a:t>
                      </a:r>
                    </a:p>
                  </a:txBody>
                  <a:tcPr horzOverflow="overflow">
                    <a:lnL>
                      <a:noFill/>
                    </a:lnL>
                    <a:lnR>
                      <a:noFill/>
                    </a:lnR>
                    <a:lnT>
                      <a:noFill/>
                    </a:lnT>
                    <a:lnB>
                      <a:noFill/>
                    </a:lnB>
                    <a:lnTlToBr>
                      <a:noFill/>
                    </a:lnTlToBr>
                    <a:lnBlToTr>
                      <a:noFill/>
                    </a:lnBlToTr>
                    <a:solidFill>
                      <a:srgbClr val="FFFFFF">
                        <a:alpha val="20000"/>
                      </a:srgbClr>
                    </a:solidFill>
                  </a:tcPr>
                </a:tc>
                <a:extLst>
                  <a:ext uri="{0D108BD9-81ED-4DB2-BD59-A6C34878D82A}">
                    <a16:rowId xmlns:a16="http://schemas.microsoft.com/office/drawing/2014/main" val="10010"/>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itchFamily="34" charset="0"/>
                        </a:rPr>
                        <a:t>    Vomiting</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itchFamily="34" charset="0"/>
                        </a:rPr>
                        <a:t>88 (17)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rPr>
                        <a:t>32 (13)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FFFF00"/>
                          </a:solidFill>
                          <a:effectLst/>
                          <a:latin typeface="Arial" pitchFamily="34" charset="0"/>
                        </a:rPr>
                        <a:t>10 (2)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00"/>
                          </a:solidFill>
                          <a:effectLst/>
                          <a:latin typeface="Arial" pitchFamily="34" charset="0"/>
                        </a:rPr>
                        <a:t>6 (2)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itchFamily="34" charset="0"/>
                        </a:rPr>
                        <a:t>    Constipation</a:t>
                      </a:r>
                    </a:p>
                  </a:txBody>
                  <a:tcPr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itchFamily="34" charset="0"/>
                        </a:rPr>
                        <a:t>89 (18)</a:t>
                      </a:r>
                    </a:p>
                  </a:txBody>
                  <a:tcPr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rPr>
                        <a:t>46 (18)</a:t>
                      </a:r>
                    </a:p>
                  </a:txBody>
                  <a:tcPr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00"/>
                          </a:solidFill>
                          <a:effectLst/>
                          <a:latin typeface="Arial" pitchFamily="34" charset="0"/>
                        </a:rPr>
                        <a:t>6 (1)</a:t>
                      </a:r>
                    </a:p>
                  </a:txBody>
                  <a:tcPr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FFFF00"/>
                          </a:solidFill>
                          <a:effectLst/>
                          <a:latin typeface="Arial" pitchFamily="34" charset="0"/>
                        </a:rPr>
                        <a:t>2 (1)</a:t>
                      </a:r>
                    </a:p>
                  </a:txBody>
                  <a:tcPr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extLst>
                  <a:ext uri="{0D108BD9-81ED-4DB2-BD59-A6C34878D82A}">
                    <a16:rowId xmlns:a16="http://schemas.microsoft.com/office/drawing/2014/main" val="10012"/>
                  </a:ext>
                </a:extLst>
              </a:tr>
            </a:tbl>
          </a:graphicData>
        </a:graphic>
      </p:graphicFrame>
      <p:sp>
        <p:nvSpPr>
          <p:cNvPr id="5" name="Oval 4"/>
          <p:cNvSpPr/>
          <p:nvPr/>
        </p:nvSpPr>
        <p:spPr>
          <a:xfrm>
            <a:off x="6159245" y="3398519"/>
            <a:ext cx="1001713" cy="282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200">
              <a:solidFill>
                <a:srgbClr val="FFFFFF"/>
              </a:solidFill>
            </a:endParaRPr>
          </a:p>
        </p:txBody>
      </p:sp>
      <p:sp>
        <p:nvSpPr>
          <p:cNvPr id="6" name="Oval 5"/>
          <p:cNvSpPr/>
          <p:nvPr/>
        </p:nvSpPr>
        <p:spPr>
          <a:xfrm>
            <a:off x="6168769" y="3038325"/>
            <a:ext cx="1001713" cy="282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200">
              <a:solidFill>
                <a:srgbClr val="FFFFFF"/>
              </a:solidFill>
            </a:endParaRPr>
          </a:p>
        </p:txBody>
      </p:sp>
      <p:sp>
        <p:nvSpPr>
          <p:cNvPr id="7" name="Oval 6"/>
          <p:cNvSpPr/>
          <p:nvPr/>
        </p:nvSpPr>
        <p:spPr>
          <a:xfrm>
            <a:off x="3036198" y="4794580"/>
            <a:ext cx="1131888" cy="327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200">
              <a:solidFill>
                <a:srgbClr val="FFFFFF"/>
              </a:solidFill>
            </a:endParaRPr>
          </a:p>
        </p:txBody>
      </p:sp>
    </p:spTree>
    <p:extLst>
      <p:ext uri="{BB962C8B-B14F-4D97-AF65-F5344CB8AC3E}">
        <p14:creationId xmlns:p14="http://schemas.microsoft.com/office/powerpoint/2010/main" val="2687843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0" y="0"/>
            <a:ext cx="9144000" cy="1103313"/>
          </a:xfrm>
        </p:spPr>
        <p:txBody>
          <a:bodyPr/>
          <a:lstStyle/>
          <a:p>
            <a:pPr algn="ctr"/>
            <a:r>
              <a:rPr lang="en-US" sz="2800" dirty="0"/>
              <a:t>177-Lu-PSMA-targeted Therapy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473" y="2007108"/>
            <a:ext cx="8292814" cy="4298442"/>
          </a:xfrm>
          <a:prstGeom prst="rect">
            <a:avLst/>
          </a:prstGeom>
        </p:spPr>
      </p:pic>
    </p:spTree>
    <p:extLst>
      <p:ext uri="{BB962C8B-B14F-4D97-AF65-F5344CB8AC3E}">
        <p14:creationId xmlns:p14="http://schemas.microsoft.com/office/powerpoint/2010/main" val="3637061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0" y="0"/>
            <a:ext cx="9144000" cy="1103313"/>
          </a:xfrm>
        </p:spPr>
        <p:txBody>
          <a:bodyPr/>
          <a:lstStyle/>
          <a:p>
            <a:pPr algn="ctr"/>
            <a:r>
              <a:rPr lang="en-US" sz="2800" dirty="0"/>
              <a:t>TRAPEZE Study</a:t>
            </a:r>
          </a:p>
        </p:txBody>
      </p:sp>
      <p:sp>
        <p:nvSpPr>
          <p:cNvPr id="3" name="Content Placeholder 2"/>
          <p:cNvSpPr>
            <a:spLocks noGrp="1"/>
          </p:cNvSpPr>
          <p:nvPr>
            <p:ph idx="1"/>
          </p:nvPr>
        </p:nvSpPr>
        <p:spPr>
          <a:xfrm>
            <a:off x="344487" y="1276350"/>
            <a:ext cx="8455025" cy="4546600"/>
          </a:xfrm>
        </p:spPr>
        <p:txBody>
          <a:bodyPr/>
          <a:lstStyle/>
          <a:p>
            <a:r>
              <a:rPr lang="en-US" dirty="0"/>
              <a:t>Patients with bone metastatic CRPC</a:t>
            </a:r>
          </a:p>
          <a:p>
            <a:r>
              <a:rPr lang="en-US" dirty="0"/>
              <a:t>Docetaxel ± </a:t>
            </a:r>
            <a:r>
              <a:rPr lang="en-US" dirty="0" err="1"/>
              <a:t>Zoledronic</a:t>
            </a:r>
            <a:r>
              <a:rPr lang="en-US" dirty="0"/>
              <a:t> Acid or Docetaxel ± Strontium89 (radioactive calcium mimic)</a:t>
            </a:r>
          </a:p>
          <a:p>
            <a:r>
              <a:rPr lang="en-US" dirty="0"/>
              <a:t>No Impact on Overall Survival, Pain Progression Free Interval or Clinical Progression Free Survival</a:t>
            </a:r>
          </a:p>
          <a:p>
            <a:r>
              <a:rPr lang="en-US" dirty="0" err="1"/>
              <a:t>Zoledronic</a:t>
            </a:r>
            <a:r>
              <a:rPr lang="en-US" dirty="0"/>
              <a:t> Acid prolonged SRE-free interval by 2.4 months</a:t>
            </a:r>
          </a:p>
          <a:p>
            <a:r>
              <a:rPr lang="en-US" dirty="0" err="1"/>
              <a:t>Zoledronic</a:t>
            </a:r>
            <a:r>
              <a:rPr lang="en-US" dirty="0"/>
              <a:t> Acid + Chemo decreased overall SREs by 30% (424 vs 605 docetaxel alone) and severe SREs by 54%</a:t>
            </a:r>
          </a:p>
          <a:p>
            <a:r>
              <a:rPr lang="en-US" dirty="0"/>
              <a:t>Sr89 had no effect on SREs</a:t>
            </a:r>
          </a:p>
        </p:txBody>
      </p:sp>
    </p:spTree>
    <p:extLst>
      <p:ext uri="{BB962C8B-B14F-4D97-AF65-F5344CB8AC3E}">
        <p14:creationId xmlns:p14="http://schemas.microsoft.com/office/powerpoint/2010/main" val="4030445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0" y="0"/>
            <a:ext cx="9144000" cy="1103313"/>
          </a:xfrm>
        </p:spPr>
        <p:txBody>
          <a:bodyPr/>
          <a:lstStyle/>
          <a:p>
            <a:pPr algn="ctr"/>
            <a:r>
              <a:rPr lang="en-US" sz="2800" dirty="0"/>
              <a:t>Effect of Enzalutamide</a:t>
            </a:r>
            <a:br>
              <a:rPr lang="en-US" sz="2800" dirty="0"/>
            </a:br>
            <a:r>
              <a:rPr lang="en-US" sz="2800" dirty="0"/>
              <a:t>Second Line Hormone Therapy on SREs</a:t>
            </a:r>
          </a:p>
        </p:txBody>
      </p:sp>
      <p:sp>
        <p:nvSpPr>
          <p:cNvPr id="3" name="Content Placeholder 2"/>
          <p:cNvSpPr>
            <a:spLocks noGrp="1"/>
          </p:cNvSpPr>
          <p:nvPr>
            <p:ph idx="1"/>
          </p:nvPr>
        </p:nvSpPr>
        <p:spPr>
          <a:xfrm>
            <a:off x="414338" y="1295400"/>
            <a:ext cx="8455025" cy="4546600"/>
          </a:xfrm>
        </p:spPr>
        <p:txBody>
          <a:bodyPr/>
          <a:lstStyle/>
          <a:p>
            <a:r>
              <a:rPr lang="en-US" dirty="0"/>
              <a:t>PREVAIL Study -Enzalutamide vs Placebo in chemotherapy naïve  men with CRPC</a:t>
            </a:r>
          </a:p>
          <a:p>
            <a:pPr lvl="1"/>
            <a:r>
              <a:rPr lang="en-US" dirty="0"/>
              <a:t>Enzalutamide reduced risk of first SRE by 5% vs placebo</a:t>
            </a:r>
          </a:p>
          <a:p>
            <a:pPr lvl="1"/>
            <a:r>
              <a:rPr lang="en-US" dirty="0"/>
              <a:t>No effect on Time to First SRE vs placebo</a:t>
            </a:r>
          </a:p>
          <a:p>
            <a:pPr lvl="1"/>
            <a:r>
              <a:rPr lang="en-US" dirty="0"/>
              <a:t>Enzalutamide showed more benefit on Progression Free Survival in those who did not receive BTAs</a:t>
            </a:r>
          </a:p>
          <a:p>
            <a:r>
              <a:rPr lang="en-US" dirty="0"/>
              <a:t>AFFIRM Study-Enzalutamide vs Placebo post- docetaxel chemotherapy in men with CRPC</a:t>
            </a:r>
          </a:p>
          <a:p>
            <a:pPr lvl="1"/>
            <a:r>
              <a:rPr lang="en-US" dirty="0"/>
              <a:t>Enzalutamide reduced Time to first SRE by 31% (16.7 v 13.3) and time to pain progression compared to placebo</a:t>
            </a:r>
          </a:p>
          <a:p>
            <a:endParaRPr lang="en-US" dirty="0"/>
          </a:p>
          <a:p>
            <a:endParaRPr lang="en-US" dirty="0"/>
          </a:p>
        </p:txBody>
      </p:sp>
      <p:sp>
        <p:nvSpPr>
          <p:cNvPr id="4" name="Text Box 3"/>
          <p:cNvSpPr txBox="1">
            <a:spLocks noChangeArrowheads="1"/>
          </p:cNvSpPr>
          <p:nvPr/>
        </p:nvSpPr>
        <p:spPr bwMode="auto">
          <a:xfrm>
            <a:off x="284163" y="6343650"/>
            <a:ext cx="8491537" cy="307975"/>
          </a:xfrm>
          <a:prstGeom prst="rect">
            <a:avLst/>
          </a:prstGeom>
          <a:noFill/>
          <a:ln w="9525">
            <a:noFill/>
            <a:miter lim="800000"/>
            <a:headEnd/>
            <a:tailEnd/>
          </a:ln>
        </p:spPr>
        <p:txBody>
          <a:bodyPr anchor="b">
            <a:spAutoFit/>
          </a:bodyPr>
          <a:lstStyle/>
          <a:p>
            <a:pPr>
              <a:lnSpc>
                <a:spcPct val="100000"/>
              </a:lnSpc>
              <a:spcBef>
                <a:spcPct val="0"/>
              </a:spcBef>
              <a:spcAft>
                <a:spcPct val="0"/>
              </a:spcAft>
              <a:buFont typeface="Arial" pitchFamily="34" charset="0"/>
              <a:buNone/>
            </a:pPr>
            <a:r>
              <a:rPr lang="en-US" sz="1400" b="0" dirty="0" err="1">
                <a:solidFill>
                  <a:srgbClr val="CDCDCF"/>
                </a:solidFill>
              </a:rPr>
              <a:t>Fizazi</a:t>
            </a:r>
            <a:r>
              <a:rPr lang="en-US" sz="1400" b="0" dirty="0">
                <a:solidFill>
                  <a:srgbClr val="CDCDCF"/>
                </a:solidFill>
              </a:rPr>
              <a:t> K et al. Lancet </a:t>
            </a:r>
            <a:r>
              <a:rPr lang="en-US" sz="1400" b="0" dirty="0" err="1">
                <a:solidFill>
                  <a:srgbClr val="CDCDCF"/>
                </a:solidFill>
              </a:rPr>
              <a:t>Oncol</a:t>
            </a:r>
            <a:r>
              <a:rPr lang="en-US" sz="1400" b="0" dirty="0">
                <a:solidFill>
                  <a:srgbClr val="CDCDCF"/>
                </a:solidFill>
              </a:rPr>
              <a:t>. 2014;15:1147-56</a:t>
            </a:r>
          </a:p>
        </p:txBody>
      </p:sp>
    </p:spTree>
    <p:extLst>
      <p:ext uri="{BB962C8B-B14F-4D97-AF65-F5344CB8AC3E}">
        <p14:creationId xmlns:p14="http://schemas.microsoft.com/office/powerpoint/2010/main" val="3522578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0" y="0"/>
            <a:ext cx="9144000" cy="1103313"/>
          </a:xfrm>
        </p:spPr>
        <p:txBody>
          <a:bodyPr/>
          <a:lstStyle/>
          <a:p>
            <a:pPr algn="ctr"/>
            <a:r>
              <a:rPr lang="en-US" sz="2800" dirty="0"/>
              <a:t>Bipolar Androgen Therapy (BAT) for </a:t>
            </a:r>
            <a:r>
              <a:rPr lang="en-US" sz="2800" dirty="0" err="1"/>
              <a:t>mCRPC</a:t>
            </a:r>
            <a:endParaRPr lang="en-US" sz="2800" dirty="0"/>
          </a:p>
        </p:txBody>
      </p:sp>
      <p:sp>
        <p:nvSpPr>
          <p:cNvPr id="3" name="Content Placeholder 2"/>
          <p:cNvSpPr>
            <a:spLocks noGrp="1"/>
          </p:cNvSpPr>
          <p:nvPr>
            <p:ph idx="1"/>
          </p:nvPr>
        </p:nvSpPr>
        <p:spPr>
          <a:xfrm>
            <a:off x="344487" y="1238250"/>
            <a:ext cx="8455025" cy="4546600"/>
          </a:xfrm>
        </p:spPr>
        <p:txBody>
          <a:bodyPr/>
          <a:lstStyle/>
          <a:p>
            <a:r>
              <a:rPr lang="en-US" dirty="0"/>
              <a:t>Two Studies evaluating effects of high dose testosterone in asymptomatic men with </a:t>
            </a:r>
            <a:r>
              <a:rPr lang="en-US" dirty="0" err="1"/>
              <a:t>mCRPC</a:t>
            </a:r>
            <a:endParaRPr lang="en-US" dirty="0"/>
          </a:p>
          <a:p>
            <a:r>
              <a:rPr lang="en-US" dirty="0"/>
              <a:t>RESTORE Study- 30% PSA response, 40% Objective Response in 30 men progressing on Enzalutamide</a:t>
            </a:r>
          </a:p>
          <a:p>
            <a:r>
              <a:rPr lang="en-US" dirty="0"/>
              <a:t>TRANSFORMER Study- </a:t>
            </a:r>
          </a:p>
          <a:p>
            <a:pPr lvl="1"/>
            <a:r>
              <a:rPr lang="en-US" dirty="0"/>
              <a:t>194 men progressing on ADT and </a:t>
            </a:r>
            <a:r>
              <a:rPr lang="en-US" dirty="0" err="1"/>
              <a:t>abiraterone</a:t>
            </a:r>
            <a:r>
              <a:rPr lang="en-US" dirty="0"/>
              <a:t> </a:t>
            </a:r>
          </a:p>
          <a:p>
            <a:pPr lvl="1"/>
            <a:r>
              <a:rPr lang="en-US" dirty="0"/>
              <a:t>Randomized 1:1 to receive Enzalutamide vs BAT</a:t>
            </a:r>
          </a:p>
          <a:p>
            <a:r>
              <a:rPr lang="en-US" dirty="0"/>
              <a:t>CT scan-based image analysis to determine effect of BAT on lean body mass and fat</a:t>
            </a:r>
          </a:p>
          <a:p>
            <a:r>
              <a:rPr lang="en-US" dirty="0"/>
              <a:t>Time to first SRE secondary endpoint.</a:t>
            </a:r>
          </a:p>
        </p:txBody>
      </p:sp>
    </p:spTree>
    <p:extLst>
      <p:ext uri="{BB962C8B-B14F-4D97-AF65-F5344CB8AC3E}">
        <p14:creationId xmlns:p14="http://schemas.microsoft.com/office/powerpoint/2010/main" val="376377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410" name="Rectangle 2"/>
          <p:cNvSpPr>
            <a:spLocks noGrp="1" noChangeArrowheads="1"/>
          </p:cNvSpPr>
          <p:nvPr>
            <p:ph type="title"/>
          </p:nvPr>
        </p:nvSpPr>
        <p:spPr>
          <a:xfrm>
            <a:off x="-1" y="5556"/>
            <a:ext cx="9074989" cy="1103313"/>
          </a:xfrm>
        </p:spPr>
        <p:txBody>
          <a:bodyPr/>
          <a:lstStyle/>
          <a:p>
            <a:pPr algn="ctr" eaLnBrk="1" hangingPunct="1"/>
            <a:r>
              <a:rPr lang="en-US" dirty="0"/>
              <a:t>Negative Impact of Bone Complications</a:t>
            </a:r>
          </a:p>
        </p:txBody>
      </p:sp>
      <p:sp>
        <p:nvSpPr>
          <p:cNvPr id="19459" name="Rectangle 4"/>
          <p:cNvSpPr>
            <a:spLocks noChangeArrowheads="1"/>
          </p:cNvSpPr>
          <p:nvPr/>
        </p:nvSpPr>
        <p:spPr bwMode="invGray">
          <a:xfrm>
            <a:off x="3465768" y="3403669"/>
            <a:ext cx="2212465" cy="707886"/>
          </a:xfrm>
          <a:prstGeom prst="rect">
            <a:avLst/>
          </a:prstGeom>
          <a:solidFill>
            <a:schemeClr val="accent2"/>
          </a:solidFill>
          <a:ln w="12700">
            <a:noFill/>
            <a:miter lim="800000"/>
            <a:headEnd/>
            <a:tailEnd/>
          </a:ln>
        </p:spPr>
        <p:txBody>
          <a:bodyPr wrap="none" anchor="ctr" anchorCtr="1">
            <a:spAutoFit/>
          </a:bodyPr>
          <a:lstStyle/>
          <a:p>
            <a:pPr algn="ctr" eaLnBrk="0" fontAlgn="base" hangingPunct="0">
              <a:spcBef>
                <a:spcPct val="0"/>
              </a:spcBef>
              <a:spcAft>
                <a:spcPct val="0"/>
              </a:spcAft>
              <a:defRPr/>
            </a:pPr>
            <a:r>
              <a:rPr lang="en-US" sz="2000" b="1" dirty="0">
                <a:solidFill>
                  <a:srgbClr val="CDCDCF">
                    <a:lumMod val="10000"/>
                  </a:srgbClr>
                </a:solidFill>
              </a:rPr>
              <a:t>Skeletal </a:t>
            </a:r>
          </a:p>
          <a:p>
            <a:pPr algn="ctr" eaLnBrk="0" fontAlgn="base" hangingPunct="0">
              <a:spcBef>
                <a:spcPct val="0"/>
              </a:spcBef>
              <a:spcAft>
                <a:spcPct val="0"/>
              </a:spcAft>
              <a:defRPr/>
            </a:pPr>
            <a:r>
              <a:rPr lang="en-US" sz="2000" b="1" dirty="0">
                <a:solidFill>
                  <a:srgbClr val="CDCDCF">
                    <a:lumMod val="10000"/>
                  </a:srgbClr>
                </a:solidFill>
              </a:rPr>
              <a:t>Complications</a:t>
            </a:r>
          </a:p>
        </p:txBody>
      </p:sp>
      <p:sp>
        <p:nvSpPr>
          <p:cNvPr id="17412" name="Rectangle 5"/>
          <p:cNvSpPr>
            <a:spLocks noChangeArrowheads="1"/>
          </p:cNvSpPr>
          <p:nvPr/>
        </p:nvSpPr>
        <p:spPr bwMode="auto">
          <a:xfrm>
            <a:off x="2552700" y="4775200"/>
            <a:ext cx="40386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90000"/>
              </a:lnSpc>
              <a:spcBef>
                <a:spcPct val="15000"/>
              </a:spcBef>
              <a:spcAft>
                <a:spcPct val="0"/>
              </a:spcAft>
              <a:buClr>
                <a:srgbClr val="FFCC00"/>
              </a:buClr>
              <a:buFont typeface="Symbol" pitchFamily="18" charset="2"/>
              <a:buNone/>
            </a:pPr>
            <a:r>
              <a:rPr lang="en-US" sz="2000">
                <a:solidFill>
                  <a:srgbClr val="F6A108"/>
                </a:solidFill>
              </a:rPr>
              <a:t>Negative impact on survival</a:t>
            </a:r>
            <a:r>
              <a:rPr lang="en-US" sz="2000" baseline="30000">
                <a:solidFill>
                  <a:srgbClr val="F6A108"/>
                </a:solidFill>
              </a:rPr>
              <a:t>[5]</a:t>
            </a:r>
          </a:p>
          <a:p>
            <a:pPr algn="ctr" fontAlgn="base">
              <a:lnSpc>
                <a:spcPct val="90000"/>
              </a:lnSpc>
              <a:spcBef>
                <a:spcPct val="15000"/>
              </a:spcBef>
              <a:spcAft>
                <a:spcPct val="0"/>
              </a:spcAft>
              <a:buClr>
                <a:srgbClr val="FFCC00"/>
              </a:buClr>
              <a:buFont typeface="Symbol" pitchFamily="18" charset="2"/>
              <a:buNone/>
            </a:pPr>
            <a:r>
              <a:rPr lang="en-US" sz="1600">
                <a:solidFill>
                  <a:srgbClr val="FFFFFF"/>
                </a:solidFill>
              </a:rPr>
              <a:t>Men with prostate cancer without </a:t>
            </a:r>
            <a:br>
              <a:rPr lang="en-US" sz="1600">
                <a:solidFill>
                  <a:srgbClr val="FFFFFF"/>
                </a:solidFill>
              </a:rPr>
            </a:br>
            <a:r>
              <a:rPr lang="en-US" sz="1600">
                <a:solidFill>
                  <a:srgbClr val="FFFFFF"/>
                </a:solidFill>
              </a:rPr>
              <a:t>skeletal fracture survived 39 mos longer than those with a fracture</a:t>
            </a:r>
          </a:p>
        </p:txBody>
      </p:sp>
      <p:sp>
        <p:nvSpPr>
          <p:cNvPr id="17413" name="Rectangle 6"/>
          <p:cNvSpPr>
            <a:spLocks noChangeArrowheads="1"/>
          </p:cNvSpPr>
          <p:nvPr/>
        </p:nvSpPr>
        <p:spPr bwMode="auto">
          <a:xfrm>
            <a:off x="2400300" y="1703388"/>
            <a:ext cx="4343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lnSpc>
                <a:spcPct val="90000"/>
              </a:lnSpc>
              <a:spcBef>
                <a:spcPct val="0"/>
              </a:spcBef>
              <a:spcAft>
                <a:spcPct val="0"/>
              </a:spcAft>
            </a:pPr>
            <a:r>
              <a:rPr lang="en-US" sz="2000">
                <a:solidFill>
                  <a:srgbClr val="F6A108"/>
                </a:solidFill>
              </a:rPr>
              <a:t>Increased medical costs</a:t>
            </a:r>
            <a:r>
              <a:rPr lang="en-US" sz="2000" baseline="30000">
                <a:solidFill>
                  <a:srgbClr val="F6A108"/>
                </a:solidFill>
              </a:rPr>
              <a:t>[1]</a:t>
            </a:r>
          </a:p>
          <a:p>
            <a:pPr algn="ctr" eaLnBrk="0" fontAlgn="base" hangingPunct="0">
              <a:lnSpc>
                <a:spcPct val="90000"/>
              </a:lnSpc>
              <a:spcBef>
                <a:spcPct val="0"/>
              </a:spcBef>
              <a:spcAft>
                <a:spcPct val="0"/>
              </a:spcAft>
            </a:pPr>
            <a:r>
              <a:rPr lang="en-US" sz="1600">
                <a:solidFill>
                  <a:srgbClr val="FFFFFF"/>
                </a:solidFill>
              </a:rPr>
              <a:t>Treatment of bone complications more than doubles the total treatment costs for patients with bone metastases</a:t>
            </a:r>
          </a:p>
        </p:txBody>
      </p:sp>
      <p:sp>
        <p:nvSpPr>
          <p:cNvPr id="17414" name="AutoShape 7"/>
          <p:cNvSpPr>
            <a:spLocks noChangeArrowheads="1"/>
          </p:cNvSpPr>
          <p:nvPr/>
        </p:nvSpPr>
        <p:spPr bwMode="auto">
          <a:xfrm>
            <a:off x="5778500" y="3567113"/>
            <a:ext cx="457200" cy="381000"/>
          </a:xfrm>
          <a:prstGeom prst="rightArrow">
            <a:avLst>
              <a:gd name="adj1" fmla="val 50000"/>
              <a:gd name="adj2" fmla="val 3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sz="2400" b="1">
              <a:solidFill>
                <a:srgbClr val="FFFFFF"/>
              </a:solidFill>
            </a:endParaRPr>
          </a:p>
        </p:txBody>
      </p:sp>
      <p:sp>
        <p:nvSpPr>
          <p:cNvPr id="17415" name="AutoShape 8"/>
          <p:cNvSpPr>
            <a:spLocks noChangeArrowheads="1"/>
          </p:cNvSpPr>
          <p:nvPr/>
        </p:nvSpPr>
        <p:spPr bwMode="auto">
          <a:xfrm rot="5400000">
            <a:off x="4343400" y="4313238"/>
            <a:ext cx="457200" cy="381000"/>
          </a:xfrm>
          <a:prstGeom prst="rightArrow">
            <a:avLst>
              <a:gd name="adj1" fmla="val 50000"/>
              <a:gd name="adj2" fmla="val 3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sz="2400" b="1">
              <a:solidFill>
                <a:srgbClr val="FFFFFF"/>
              </a:solidFill>
            </a:endParaRPr>
          </a:p>
        </p:txBody>
      </p:sp>
      <p:sp>
        <p:nvSpPr>
          <p:cNvPr id="17416" name="AutoShape 9"/>
          <p:cNvSpPr>
            <a:spLocks noChangeArrowheads="1"/>
          </p:cNvSpPr>
          <p:nvPr/>
        </p:nvSpPr>
        <p:spPr bwMode="auto">
          <a:xfrm rot="-5400000">
            <a:off x="4343400" y="2795588"/>
            <a:ext cx="457200" cy="381000"/>
          </a:xfrm>
          <a:prstGeom prst="rightArrow">
            <a:avLst>
              <a:gd name="adj1" fmla="val 50000"/>
              <a:gd name="adj2" fmla="val 3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sz="2400" b="1">
              <a:solidFill>
                <a:srgbClr val="FFFFFF"/>
              </a:solidFill>
            </a:endParaRPr>
          </a:p>
        </p:txBody>
      </p:sp>
      <p:sp>
        <p:nvSpPr>
          <p:cNvPr id="17417" name="AutoShape 10"/>
          <p:cNvSpPr>
            <a:spLocks noChangeArrowheads="1"/>
          </p:cNvSpPr>
          <p:nvPr/>
        </p:nvSpPr>
        <p:spPr bwMode="auto">
          <a:xfrm rot="10800000">
            <a:off x="2868613" y="3567113"/>
            <a:ext cx="457200" cy="381000"/>
          </a:xfrm>
          <a:prstGeom prst="rightArrow">
            <a:avLst>
              <a:gd name="adj1" fmla="val 50000"/>
              <a:gd name="adj2" fmla="val 30000"/>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sz="2400" b="1">
              <a:solidFill>
                <a:srgbClr val="FFFFFF"/>
              </a:solidFill>
            </a:endParaRPr>
          </a:p>
        </p:txBody>
      </p:sp>
      <p:sp>
        <p:nvSpPr>
          <p:cNvPr id="17418" name="Rectangle 11"/>
          <p:cNvSpPr>
            <a:spLocks noChangeArrowheads="1"/>
          </p:cNvSpPr>
          <p:nvPr/>
        </p:nvSpPr>
        <p:spPr bwMode="auto">
          <a:xfrm>
            <a:off x="254000" y="3017838"/>
            <a:ext cx="2590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lnSpc>
                <a:spcPct val="90000"/>
              </a:lnSpc>
              <a:spcBef>
                <a:spcPct val="0"/>
              </a:spcBef>
              <a:spcAft>
                <a:spcPct val="0"/>
              </a:spcAft>
            </a:pPr>
            <a:r>
              <a:rPr lang="en-US" sz="2000">
                <a:solidFill>
                  <a:srgbClr val="F6A108"/>
                </a:solidFill>
              </a:rPr>
              <a:t>Impaired mobility</a:t>
            </a:r>
            <a:r>
              <a:rPr lang="en-US" sz="2000" baseline="30000">
                <a:solidFill>
                  <a:srgbClr val="F6A108"/>
                </a:solidFill>
              </a:rPr>
              <a:t>[6]</a:t>
            </a:r>
            <a:endParaRPr lang="en-US" sz="2000">
              <a:solidFill>
                <a:srgbClr val="F6A108"/>
              </a:solidFill>
            </a:endParaRPr>
          </a:p>
          <a:p>
            <a:pPr algn="ctr" eaLnBrk="0" fontAlgn="base" hangingPunct="0">
              <a:lnSpc>
                <a:spcPct val="90000"/>
              </a:lnSpc>
              <a:spcBef>
                <a:spcPct val="0"/>
              </a:spcBef>
              <a:spcAft>
                <a:spcPct val="0"/>
              </a:spcAft>
            </a:pPr>
            <a:r>
              <a:rPr lang="en-US" sz="1600">
                <a:solidFill>
                  <a:srgbClr val="FFFFFF"/>
                </a:solidFill>
              </a:rPr>
              <a:t>Hip fracture  </a:t>
            </a:r>
            <a:br>
              <a:rPr lang="en-US" sz="1600">
                <a:solidFill>
                  <a:srgbClr val="FFFFFF"/>
                </a:solidFill>
              </a:rPr>
            </a:br>
            <a:r>
              <a:rPr lang="en-US" sz="1600">
                <a:solidFill>
                  <a:srgbClr val="FFFFFF"/>
                </a:solidFill>
              </a:rPr>
              <a:t>associated with a 50% disability rate; 25% of these require nursing home care</a:t>
            </a:r>
          </a:p>
        </p:txBody>
      </p:sp>
      <p:sp>
        <p:nvSpPr>
          <p:cNvPr id="17419" name="Rectangle 12"/>
          <p:cNvSpPr>
            <a:spLocks noChangeArrowheads="1"/>
          </p:cNvSpPr>
          <p:nvPr/>
        </p:nvSpPr>
        <p:spPr bwMode="auto">
          <a:xfrm>
            <a:off x="6243638" y="2879725"/>
            <a:ext cx="26670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lnSpc>
                <a:spcPct val="90000"/>
              </a:lnSpc>
              <a:spcBef>
                <a:spcPct val="0"/>
              </a:spcBef>
              <a:spcAft>
                <a:spcPct val="0"/>
              </a:spcAft>
            </a:pPr>
            <a:r>
              <a:rPr lang="en-US" sz="2000">
                <a:solidFill>
                  <a:srgbClr val="F6A108"/>
                </a:solidFill>
              </a:rPr>
              <a:t>Diminished </a:t>
            </a:r>
            <a:br>
              <a:rPr lang="en-US" sz="2000">
                <a:solidFill>
                  <a:srgbClr val="F6A108"/>
                </a:solidFill>
              </a:rPr>
            </a:br>
            <a:r>
              <a:rPr lang="en-US" sz="2000">
                <a:solidFill>
                  <a:srgbClr val="F6A108"/>
                </a:solidFill>
              </a:rPr>
              <a:t>quality of life</a:t>
            </a:r>
            <a:r>
              <a:rPr lang="en-US" sz="2000" baseline="30000">
                <a:solidFill>
                  <a:srgbClr val="F6A108"/>
                </a:solidFill>
              </a:rPr>
              <a:t>[2-4]</a:t>
            </a:r>
          </a:p>
          <a:p>
            <a:pPr algn="ctr" eaLnBrk="0" fontAlgn="base" hangingPunct="0">
              <a:lnSpc>
                <a:spcPct val="90000"/>
              </a:lnSpc>
              <a:spcBef>
                <a:spcPct val="0"/>
              </a:spcBef>
              <a:spcAft>
                <a:spcPct val="0"/>
              </a:spcAft>
            </a:pPr>
            <a:r>
              <a:rPr lang="en-US" sz="1600">
                <a:solidFill>
                  <a:srgbClr val="FFFFFF"/>
                </a:solidFill>
              </a:rPr>
              <a:t>History of a </a:t>
            </a:r>
            <a:br>
              <a:rPr lang="en-US" sz="1600">
                <a:solidFill>
                  <a:srgbClr val="FFFFFF"/>
                </a:solidFill>
              </a:rPr>
            </a:br>
            <a:r>
              <a:rPr lang="en-US" sz="1600">
                <a:solidFill>
                  <a:srgbClr val="FFFFFF"/>
                </a:solidFill>
              </a:rPr>
              <a:t>skeletal complication </a:t>
            </a:r>
            <a:br>
              <a:rPr lang="en-US" sz="1600">
                <a:solidFill>
                  <a:srgbClr val="FFFFFF"/>
                </a:solidFill>
              </a:rPr>
            </a:br>
            <a:r>
              <a:rPr lang="en-US" sz="1600">
                <a:solidFill>
                  <a:srgbClr val="FFFFFF"/>
                </a:solidFill>
              </a:rPr>
              <a:t>is associated with lower </a:t>
            </a:r>
            <a:br>
              <a:rPr lang="en-US" sz="1600">
                <a:solidFill>
                  <a:srgbClr val="FFFFFF"/>
                </a:solidFill>
              </a:rPr>
            </a:br>
            <a:r>
              <a:rPr lang="en-US" sz="1600">
                <a:solidFill>
                  <a:srgbClr val="FFFFFF"/>
                </a:solidFill>
              </a:rPr>
              <a:t>QoL in breast and </a:t>
            </a:r>
            <a:br>
              <a:rPr lang="en-US" sz="1600">
                <a:solidFill>
                  <a:srgbClr val="FFFFFF"/>
                </a:solidFill>
              </a:rPr>
            </a:br>
            <a:r>
              <a:rPr lang="en-US" sz="1600">
                <a:solidFill>
                  <a:srgbClr val="FFFFFF"/>
                </a:solidFill>
              </a:rPr>
              <a:t>prostate cancer</a:t>
            </a:r>
          </a:p>
        </p:txBody>
      </p:sp>
      <p:sp>
        <p:nvSpPr>
          <p:cNvPr id="17420" name="Text Box 15"/>
          <p:cNvSpPr txBox="1">
            <a:spLocks noChangeArrowheads="1"/>
          </p:cNvSpPr>
          <p:nvPr/>
        </p:nvSpPr>
        <p:spPr bwMode="auto">
          <a:xfrm>
            <a:off x="291306" y="6030119"/>
            <a:ext cx="85613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dirty="0">
                <a:solidFill>
                  <a:srgbClr val="CDCDCF"/>
                </a:solidFill>
              </a:rPr>
              <a:t>1. Groot MT, et al. </a:t>
            </a:r>
            <a:r>
              <a:rPr lang="en-US" sz="1400" dirty="0" err="1">
                <a:solidFill>
                  <a:srgbClr val="CDCDCF"/>
                </a:solidFill>
              </a:rPr>
              <a:t>Eur</a:t>
            </a:r>
            <a:r>
              <a:rPr lang="en-US" sz="1400" dirty="0">
                <a:solidFill>
                  <a:srgbClr val="CDCDCF"/>
                </a:solidFill>
              </a:rPr>
              <a:t> Urol. 2003;43:226-232. 2. </a:t>
            </a:r>
            <a:r>
              <a:rPr lang="en-US" sz="1400" dirty="0" err="1">
                <a:solidFill>
                  <a:srgbClr val="CDCDCF"/>
                </a:solidFill>
              </a:rPr>
              <a:t>Weinfurt</a:t>
            </a:r>
            <a:r>
              <a:rPr lang="en-US" sz="1400" dirty="0">
                <a:solidFill>
                  <a:srgbClr val="CDCDCF"/>
                </a:solidFill>
              </a:rPr>
              <a:t> KP, et al. Ann </a:t>
            </a:r>
            <a:r>
              <a:rPr lang="en-US" sz="1400" dirty="0" err="1">
                <a:solidFill>
                  <a:srgbClr val="CDCDCF"/>
                </a:solidFill>
              </a:rPr>
              <a:t>Oncol</a:t>
            </a:r>
            <a:r>
              <a:rPr lang="en-US" sz="1400" dirty="0">
                <a:solidFill>
                  <a:srgbClr val="CDCDCF"/>
                </a:solidFill>
              </a:rPr>
              <a:t>. 2002;13(</a:t>
            </a:r>
            <a:r>
              <a:rPr lang="en-US" sz="1400" dirty="0" err="1">
                <a:solidFill>
                  <a:srgbClr val="CDCDCF"/>
                </a:solidFill>
              </a:rPr>
              <a:t>suppl</a:t>
            </a:r>
            <a:r>
              <a:rPr lang="en-US" sz="1400" dirty="0">
                <a:solidFill>
                  <a:srgbClr val="CDCDCF"/>
                </a:solidFill>
              </a:rPr>
              <a:t> 5):180. </a:t>
            </a:r>
            <a:br>
              <a:rPr lang="en-US" sz="1400" dirty="0">
                <a:solidFill>
                  <a:srgbClr val="CDCDCF"/>
                </a:solidFill>
              </a:rPr>
            </a:br>
            <a:r>
              <a:rPr lang="en-US" sz="1400" dirty="0">
                <a:solidFill>
                  <a:srgbClr val="CDCDCF"/>
                </a:solidFill>
              </a:rPr>
              <a:t>3. </a:t>
            </a:r>
            <a:r>
              <a:rPr lang="en-US" sz="1400" dirty="0" err="1">
                <a:solidFill>
                  <a:srgbClr val="CDCDCF"/>
                </a:solidFill>
              </a:rPr>
              <a:t>Weinfurt</a:t>
            </a:r>
            <a:r>
              <a:rPr lang="en-US" sz="1400" dirty="0">
                <a:solidFill>
                  <a:srgbClr val="CDCDCF"/>
                </a:solidFill>
              </a:rPr>
              <a:t> KP, et al. Med Care. 2004;42:164-175. 4. </a:t>
            </a:r>
            <a:r>
              <a:rPr lang="en-US" sz="1400" dirty="0" err="1">
                <a:solidFill>
                  <a:srgbClr val="CDCDCF"/>
                </a:solidFill>
              </a:rPr>
              <a:t>Saad</a:t>
            </a:r>
            <a:r>
              <a:rPr lang="en-US" sz="1400" dirty="0">
                <a:solidFill>
                  <a:srgbClr val="CDCDCF"/>
                </a:solidFill>
              </a:rPr>
              <a:t> F, et al. </a:t>
            </a:r>
            <a:r>
              <a:rPr lang="en-US" sz="1400" dirty="0" err="1">
                <a:solidFill>
                  <a:srgbClr val="CDCDCF"/>
                </a:solidFill>
              </a:rPr>
              <a:t>Eur</a:t>
            </a:r>
            <a:r>
              <a:rPr lang="en-US" sz="1400" dirty="0">
                <a:solidFill>
                  <a:srgbClr val="CDCDCF"/>
                </a:solidFill>
              </a:rPr>
              <a:t> Urol. 2004;46:731-740. </a:t>
            </a:r>
            <a:br>
              <a:rPr lang="en-US" sz="1400" dirty="0">
                <a:solidFill>
                  <a:srgbClr val="CDCDCF"/>
                </a:solidFill>
              </a:rPr>
            </a:br>
            <a:r>
              <a:rPr lang="da-DK" sz="1400" dirty="0">
                <a:solidFill>
                  <a:srgbClr val="CDCDCF"/>
                </a:solidFill>
              </a:rPr>
              <a:t>5. Oefelein MG, et al. J Urol. 2002;168:1005-1007. 6. </a:t>
            </a:r>
            <a:r>
              <a:rPr lang="en-US" sz="1400" dirty="0">
                <a:solidFill>
                  <a:srgbClr val="CDCDCF"/>
                </a:solidFill>
              </a:rPr>
              <a:t>Riggs BL, et al. Bone. 1995;17:505S-511S. </a:t>
            </a:r>
          </a:p>
        </p:txBody>
      </p:sp>
    </p:spTree>
    <p:extLst>
      <p:ext uri="{BB962C8B-B14F-4D97-AF65-F5344CB8AC3E}">
        <p14:creationId xmlns:p14="http://schemas.microsoft.com/office/powerpoint/2010/main" val="74929464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9AE5E9-13A6-4685-AD9E-9480AE290A8D}"/>
              </a:ext>
            </a:extLst>
          </p:cNvPr>
          <p:cNvPicPr>
            <a:picLocks noChangeAspect="1"/>
          </p:cNvPicPr>
          <p:nvPr/>
        </p:nvPicPr>
        <p:blipFill rotWithShape="1">
          <a:blip r:embed="rId3"/>
          <a:srcRect t="9546"/>
          <a:stretch/>
        </p:blipFill>
        <p:spPr>
          <a:xfrm>
            <a:off x="571500" y="1332000"/>
            <a:ext cx="8001000" cy="5155680"/>
          </a:xfrm>
          <a:prstGeom prst="rect">
            <a:avLst/>
          </a:prstGeom>
        </p:spPr>
      </p:pic>
      <p:sp useBgFill="1">
        <p:nvSpPr>
          <p:cNvPr id="8" name="Rectangle 7">
            <a:extLst>
              <a:ext uri="{FF2B5EF4-FFF2-40B4-BE49-F238E27FC236}">
                <a16:creationId xmlns:a16="http://schemas.microsoft.com/office/drawing/2014/main" id="{01C96978-F8E2-4194-AB72-9EEB7A872282}"/>
              </a:ext>
            </a:extLst>
          </p:cNvPr>
          <p:cNvSpPr/>
          <p:nvPr/>
        </p:nvSpPr>
        <p:spPr bwMode="auto">
          <a:xfrm>
            <a:off x="0" y="50400"/>
            <a:ext cx="9144000" cy="885600"/>
          </a:xfrm>
          <a:prstGeom prst="rect">
            <a:avLst/>
          </a:prstGeom>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454483C3-7B2B-421C-AE2D-E24843E2EB3F}"/>
              </a:ext>
            </a:extLst>
          </p:cNvPr>
          <p:cNvSpPr txBox="1"/>
          <p:nvPr/>
        </p:nvSpPr>
        <p:spPr>
          <a:xfrm>
            <a:off x="1612800" y="231590"/>
            <a:ext cx="5756769" cy="523220"/>
          </a:xfrm>
          <a:prstGeom prst="rect">
            <a:avLst/>
          </a:prstGeom>
          <a:noFill/>
        </p:spPr>
        <p:txBody>
          <a:bodyPr wrap="none" rtlCol="0">
            <a:spAutoFit/>
          </a:bodyPr>
          <a:lstStyle/>
          <a:p>
            <a:r>
              <a:rPr lang="en-US" sz="2800" b="1" dirty="0">
                <a:solidFill>
                  <a:schemeClr val="tx2">
                    <a:lumMod val="60000"/>
                    <a:lumOff val="40000"/>
                  </a:schemeClr>
                </a:solidFill>
                <a:latin typeface="+mn-lt"/>
              </a:rPr>
              <a:t>Bipolar Androgen Therapy (BAT)</a:t>
            </a:r>
          </a:p>
        </p:txBody>
      </p:sp>
    </p:spTree>
    <p:extLst>
      <p:ext uri="{BB962C8B-B14F-4D97-AF65-F5344CB8AC3E}">
        <p14:creationId xmlns:p14="http://schemas.microsoft.com/office/powerpoint/2010/main" val="3113978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7"/>
          <p:cNvGrpSpPr>
            <a:grpSpLocks/>
          </p:cNvGrpSpPr>
          <p:nvPr/>
        </p:nvGrpSpPr>
        <p:grpSpPr bwMode="auto">
          <a:xfrm>
            <a:off x="53975" y="69853"/>
            <a:ext cx="8826500" cy="6556372"/>
            <a:chOff x="212388" y="-222328"/>
            <a:chExt cx="9605140" cy="7259304"/>
          </a:xfrm>
        </p:grpSpPr>
        <p:pic>
          <p:nvPicPr>
            <p:cNvPr id="184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88" y="-222328"/>
              <a:ext cx="9605140" cy="626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2529024" y="5803070"/>
              <a:ext cx="0" cy="4570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161305" y="5803070"/>
              <a:ext cx="0" cy="4570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477445" y="5803070"/>
              <a:ext cx="0" cy="45700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595661" y="5803070"/>
              <a:ext cx="0" cy="457002"/>
            </a:xfrm>
            <a:prstGeom prst="straightConnector1">
              <a:avLst/>
            </a:prstGeom>
            <a:ln w="19050">
              <a:solidFill>
                <a:schemeClr val="accent5">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441" name="TextBox 18"/>
            <p:cNvSpPr txBox="1">
              <a:spLocks noChangeArrowheads="1"/>
            </p:cNvSpPr>
            <p:nvPr/>
          </p:nvSpPr>
          <p:spPr bwMode="auto">
            <a:xfrm>
              <a:off x="2259613" y="6233177"/>
              <a:ext cx="1178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r>
                <a:rPr lang="en-US" altLang="en-US"/>
                <a:t>Testosterone </a:t>
              </a:r>
            </a:p>
            <a:p>
              <a:pPr eaLnBrk="1" hangingPunct="1"/>
              <a:r>
                <a:rPr lang="en-US" altLang="en-US"/>
                <a:t>+ Etoposide</a:t>
              </a:r>
            </a:p>
          </p:txBody>
        </p:sp>
        <p:sp>
          <p:nvSpPr>
            <p:cNvPr id="20" name="TextBox 19"/>
            <p:cNvSpPr txBox="1"/>
            <p:nvPr/>
          </p:nvSpPr>
          <p:spPr>
            <a:xfrm>
              <a:off x="3838502" y="6253041"/>
              <a:ext cx="2352914" cy="783935"/>
            </a:xfrm>
            <a:prstGeom prst="rect">
              <a:avLst/>
            </a:prstGeom>
            <a:noFill/>
          </p:spPr>
          <p:txBody>
            <a:bodyPr wrap="none">
              <a:spAutoFit/>
            </a:bodyPr>
            <a:lstStyle/>
            <a:p>
              <a:pPr eaLnBrk="1" hangingPunct="1">
                <a:defRPr/>
              </a:pPr>
              <a:r>
                <a:rPr lang="en-US" sz="2000" dirty="0">
                  <a:solidFill>
                    <a:schemeClr val="tx2">
                      <a:lumMod val="75000"/>
                    </a:schemeClr>
                  </a:solidFill>
                  <a:latin typeface="Calibri" pitchFamily="34" charset="0"/>
                </a:rPr>
                <a:t>Testosterone Only </a:t>
              </a:r>
            </a:p>
            <a:p>
              <a:pPr algn="ctr" eaLnBrk="1" hangingPunct="1">
                <a:defRPr/>
              </a:pPr>
              <a:r>
                <a:rPr lang="en-US" sz="2000" dirty="0">
                  <a:solidFill>
                    <a:schemeClr val="tx2">
                      <a:lumMod val="75000"/>
                    </a:schemeClr>
                  </a:solidFill>
                  <a:latin typeface="Calibri" pitchFamily="34" charset="0"/>
                </a:rPr>
                <a:t>(15 cycles)</a:t>
              </a:r>
            </a:p>
          </p:txBody>
        </p:sp>
        <p:cxnSp>
          <p:nvCxnSpPr>
            <p:cNvPr id="22" name="Straight Connector 21"/>
            <p:cNvCxnSpPr/>
            <p:nvPr/>
          </p:nvCxnSpPr>
          <p:spPr>
            <a:xfrm>
              <a:off x="2537661" y="6253041"/>
              <a:ext cx="6098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8444" name="TextBox 26"/>
            <p:cNvSpPr txBox="1">
              <a:spLocks noChangeArrowheads="1"/>
            </p:cNvSpPr>
            <p:nvPr/>
          </p:nvSpPr>
          <p:spPr bwMode="auto">
            <a:xfrm rot="-5400000">
              <a:off x="814467" y="2297756"/>
              <a:ext cx="1663747" cy="50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r>
                <a:rPr lang="en-US" altLang="en-US" sz="2400"/>
                <a:t>PSA ng/mL</a:t>
              </a:r>
            </a:p>
          </p:txBody>
        </p:sp>
        <p:cxnSp>
          <p:nvCxnSpPr>
            <p:cNvPr id="30" name="Straight Connector 29"/>
            <p:cNvCxnSpPr/>
            <p:nvPr/>
          </p:nvCxnSpPr>
          <p:spPr>
            <a:xfrm>
              <a:off x="3149211" y="6253041"/>
              <a:ext cx="3446449" cy="7031"/>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110468" y="4604317"/>
              <a:ext cx="1354394" cy="783935"/>
            </a:xfrm>
            <a:prstGeom prst="rect">
              <a:avLst/>
            </a:prstGeom>
            <a:solidFill>
              <a:schemeClr val="bg1"/>
            </a:solidFill>
            <a:ln>
              <a:solidFill>
                <a:schemeClr val="accent1">
                  <a:lumMod val="75000"/>
                </a:schemeClr>
              </a:solidFill>
            </a:ln>
          </p:spPr>
          <p:txBody>
            <a:bodyPr wrap="none">
              <a:spAutoFit/>
            </a:bodyPr>
            <a:lstStyle/>
            <a:p>
              <a:pPr algn="ctr" eaLnBrk="1" hangingPunct="1">
                <a:defRPr/>
              </a:pPr>
              <a:r>
                <a:rPr lang="en-US" sz="2000" dirty="0">
                  <a:latin typeface="Calibri" pitchFamily="34" charset="0"/>
                </a:rPr>
                <a:t>Back to</a:t>
              </a:r>
            </a:p>
            <a:p>
              <a:pPr algn="ctr" eaLnBrk="1" hangingPunct="1">
                <a:defRPr/>
              </a:pPr>
              <a:r>
                <a:rPr lang="en-US" sz="2000" dirty="0">
                  <a:latin typeface="Calibri" pitchFamily="34" charset="0"/>
                </a:rPr>
                <a:t>Castrate T</a:t>
              </a:r>
            </a:p>
          </p:txBody>
        </p:sp>
        <p:cxnSp>
          <p:nvCxnSpPr>
            <p:cNvPr id="28" name="Straight Arrow Connector 27"/>
            <p:cNvCxnSpPr/>
            <p:nvPr/>
          </p:nvCxnSpPr>
          <p:spPr>
            <a:xfrm flipV="1">
              <a:off x="2848619" y="5811859"/>
              <a:ext cx="0" cy="4570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8435" name="Picture 13"/>
          <p:cNvPicPr>
            <a:picLocks noChangeAspect="1" noChangeArrowheads="1"/>
          </p:cNvPicPr>
          <p:nvPr/>
        </p:nvPicPr>
        <p:blipFill>
          <a:blip r:embed="rId3">
            <a:extLst>
              <a:ext uri="{28A0092B-C50C-407E-A947-70E740481C1C}">
                <a14:useLocalDpi xmlns:a14="http://schemas.microsoft.com/office/drawing/2010/main" val="0"/>
              </a:ext>
            </a:extLst>
          </a:blip>
          <a:srcRect t="2789" b="8592"/>
          <a:stretch>
            <a:fillRect/>
          </a:stretch>
        </p:blipFill>
        <p:spPr bwMode="auto">
          <a:xfrm>
            <a:off x="3133725" y="523875"/>
            <a:ext cx="5675313"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003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7" name="Rectangle 56"/>
          <p:cNvSpPr/>
          <p:nvPr/>
        </p:nvSpPr>
        <p:spPr>
          <a:xfrm>
            <a:off x="-1" y="116759"/>
            <a:ext cx="9143999" cy="1201738"/>
          </a:xfrm>
          <a:prstGeom prst="rect">
            <a:avLst/>
          </a:prstGeom>
        </p:spPr>
        <p:txBody>
          <a:bodyPr wrap="square">
            <a:spAutoFit/>
          </a:bodyPr>
          <a:lstStyle/>
          <a:p>
            <a:pPr algn="ctr" eaLnBrk="1" hangingPunct="1">
              <a:defRPr/>
            </a:pPr>
            <a:r>
              <a:rPr lang="en-US" sz="2400" b="1" u="sng" dirty="0">
                <a:solidFill>
                  <a:schemeClr val="tx2">
                    <a:lumMod val="60000"/>
                    <a:lumOff val="40000"/>
                  </a:schemeClr>
                </a:solidFill>
                <a:latin typeface="+mn-lt"/>
              </a:rPr>
              <a:t>RE</a:t>
            </a:r>
            <a:r>
              <a:rPr lang="en-US" sz="2400" b="1" dirty="0">
                <a:solidFill>
                  <a:schemeClr val="tx2">
                    <a:lumMod val="60000"/>
                    <a:lumOff val="40000"/>
                  </a:schemeClr>
                </a:solidFill>
                <a:latin typeface="+mn-lt"/>
              </a:rPr>
              <a:t>-sensitizing with </a:t>
            </a:r>
            <a:r>
              <a:rPr lang="en-US" sz="2400" b="1" u="sng" dirty="0">
                <a:solidFill>
                  <a:schemeClr val="tx2">
                    <a:lumMod val="60000"/>
                    <a:lumOff val="40000"/>
                  </a:schemeClr>
                </a:solidFill>
                <a:latin typeface="+mn-lt"/>
              </a:rPr>
              <a:t>S</a:t>
            </a:r>
            <a:r>
              <a:rPr lang="en-US" sz="2400" b="1" dirty="0">
                <a:solidFill>
                  <a:schemeClr val="tx2">
                    <a:lumMod val="60000"/>
                    <a:lumOff val="40000"/>
                  </a:schemeClr>
                </a:solidFill>
                <a:latin typeface="+mn-lt"/>
              </a:rPr>
              <a:t>upraphysiologic </a:t>
            </a:r>
            <a:r>
              <a:rPr lang="en-US" sz="2400" b="1" u="sng" dirty="0">
                <a:solidFill>
                  <a:schemeClr val="tx2">
                    <a:lumMod val="60000"/>
                    <a:lumOff val="40000"/>
                  </a:schemeClr>
                </a:solidFill>
                <a:latin typeface="+mn-lt"/>
              </a:rPr>
              <a:t>T</a:t>
            </a:r>
            <a:r>
              <a:rPr lang="en-US" sz="2400" b="1" dirty="0">
                <a:solidFill>
                  <a:schemeClr val="tx2">
                    <a:lumMod val="60000"/>
                    <a:lumOff val="40000"/>
                  </a:schemeClr>
                </a:solidFill>
                <a:latin typeface="+mn-lt"/>
              </a:rPr>
              <a:t>estosterone </a:t>
            </a:r>
          </a:p>
          <a:p>
            <a:pPr algn="ctr" eaLnBrk="1" hangingPunct="1">
              <a:defRPr/>
            </a:pPr>
            <a:r>
              <a:rPr lang="en-US" sz="2400" b="1" dirty="0">
                <a:solidFill>
                  <a:schemeClr val="tx2">
                    <a:lumMod val="60000"/>
                    <a:lumOff val="40000"/>
                  </a:schemeClr>
                </a:solidFill>
                <a:latin typeface="+mn-lt"/>
              </a:rPr>
              <a:t>to </a:t>
            </a:r>
            <a:r>
              <a:rPr lang="en-US" sz="2400" b="1" u="sng" dirty="0">
                <a:solidFill>
                  <a:schemeClr val="tx2">
                    <a:lumMod val="60000"/>
                    <a:lumOff val="40000"/>
                  </a:schemeClr>
                </a:solidFill>
                <a:latin typeface="+mn-lt"/>
              </a:rPr>
              <a:t>O</a:t>
            </a:r>
            <a:r>
              <a:rPr lang="en-US" sz="2400" b="1" dirty="0">
                <a:solidFill>
                  <a:schemeClr val="tx2">
                    <a:lumMod val="60000"/>
                    <a:lumOff val="40000"/>
                  </a:schemeClr>
                </a:solidFill>
                <a:latin typeface="+mn-lt"/>
              </a:rPr>
              <a:t>vercome </a:t>
            </a:r>
            <a:r>
              <a:rPr lang="en-US" sz="2400" b="1" u="sng" dirty="0" err="1">
                <a:solidFill>
                  <a:schemeClr val="tx2">
                    <a:lumMod val="60000"/>
                    <a:lumOff val="40000"/>
                  </a:schemeClr>
                </a:solidFill>
                <a:latin typeface="+mn-lt"/>
              </a:rPr>
              <a:t>RE</a:t>
            </a:r>
            <a:r>
              <a:rPr lang="en-US" sz="2400" b="1" dirty="0" err="1">
                <a:solidFill>
                  <a:schemeClr val="tx2">
                    <a:lumMod val="60000"/>
                    <a:lumOff val="40000"/>
                  </a:schemeClr>
                </a:solidFill>
                <a:latin typeface="+mn-lt"/>
              </a:rPr>
              <a:t>sistance</a:t>
            </a:r>
            <a:endParaRPr lang="en-US" sz="2400" b="1" dirty="0">
              <a:solidFill>
                <a:schemeClr val="tx2">
                  <a:lumMod val="60000"/>
                  <a:lumOff val="40000"/>
                </a:schemeClr>
              </a:solidFill>
              <a:latin typeface="+mn-lt"/>
            </a:endParaRPr>
          </a:p>
          <a:p>
            <a:pPr algn="ctr" eaLnBrk="1" hangingPunct="1">
              <a:defRPr/>
            </a:pPr>
            <a:r>
              <a:rPr lang="en-US" sz="2400" b="1" dirty="0">
                <a:solidFill>
                  <a:schemeClr val="tx2">
                    <a:lumMod val="60000"/>
                    <a:lumOff val="40000"/>
                  </a:schemeClr>
                </a:solidFill>
                <a:latin typeface="+mn-lt"/>
              </a:rPr>
              <a:t>(The RESTORE Study)</a:t>
            </a:r>
          </a:p>
        </p:txBody>
      </p:sp>
      <p:pic>
        <p:nvPicPr>
          <p:cNvPr id="3" name="Picture 2">
            <a:extLst>
              <a:ext uri="{FF2B5EF4-FFF2-40B4-BE49-F238E27FC236}">
                <a16:creationId xmlns:a16="http://schemas.microsoft.com/office/drawing/2014/main" id="{DC338E4E-4E65-48BE-B9E2-9556BD2E0BEF}"/>
              </a:ext>
            </a:extLst>
          </p:cNvPr>
          <p:cNvPicPr>
            <a:picLocks noChangeAspect="1"/>
          </p:cNvPicPr>
          <p:nvPr/>
        </p:nvPicPr>
        <p:blipFill>
          <a:blip r:embed="rId3"/>
          <a:stretch>
            <a:fillRect/>
          </a:stretch>
        </p:blipFill>
        <p:spPr>
          <a:xfrm>
            <a:off x="30480" y="1493520"/>
            <a:ext cx="9083040" cy="3870960"/>
          </a:xfrm>
          <a:prstGeom prst="rect">
            <a:avLst/>
          </a:prstGeom>
        </p:spPr>
      </p:pic>
    </p:spTree>
    <p:extLst>
      <p:ext uri="{BB962C8B-B14F-4D97-AF65-F5344CB8AC3E}">
        <p14:creationId xmlns:p14="http://schemas.microsoft.com/office/powerpoint/2010/main" val="2045844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TextBox 5"/>
          <p:cNvSpPr txBox="1"/>
          <p:nvPr/>
        </p:nvSpPr>
        <p:spPr>
          <a:xfrm>
            <a:off x="0" y="24587"/>
            <a:ext cx="9143999" cy="954107"/>
          </a:xfrm>
          <a:prstGeom prst="rect">
            <a:avLst/>
          </a:prstGeom>
        </p:spPr>
        <p:txBody>
          <a:bodyPr wrap="square">
            <a:spAutoFit/>
          </a:bodyPr>
          <a:lstStyle/>
          <a:p>
            <a:pPr eaLnBrk="1" hangingPunct="1">
              <a:defRPr/>
            </a:pPr>
            <a:r>
              <a:rPr lang="en-US" sz="2800" b="1" dirty="0">
                <a:solidFill>
                  <a:schemeClr val="tx2">
                    <a:lumMod val="60000"/>
                    <a:lumOff val="40000"/>
                  </a:schemeClr>
                </a:solidFill>
                <a:latin typeface="+mn-lt"/>
              </a:rPr>
              <a:t>PSA Response to BAT in Post-Enzalutamide Patients</a:t>
            </a:r>
          </a:p>
          <a:p>
            <a:pPr eaLnBrk="1" hangingPunct="1">
              <a:defRPr/>
            </a:pPr>
            <a:endParaRPr lang="en-US" sz="2800" b="1" dirty="0">
              <a:solidFill>
                <a:schemeClr val="tx2">
                  <a:lumMod val="60000"/>
                  <a:lumOff val="40000"/>
                </a:schemeClr>
              </a:solidFill>
              <a:latin typeface="+mn-lt"/>
            </a:endParaRPr>
          </a:p>
        </p:txBody>
      </p:sp>
      <p:grpSp>
        <p:nvGrpSpPr>
          <p:cNvPr id="12" name="Group 29">
            <a:extLst>
              <a:ext uri="{FF2B5EF4-FFF2-40B4-BE49-F238E27FC236}">
                <a16:creationId xmlns:a16="http://schemas.microsoft.com/office/drawing/2014/main" id="{50F630AE-D156-4147-9AC0-787726D62631}"/>
              </a:ext>
            </a:extLst>
          </p:cNvPr>
          <p:cNvGrpSpPr>
            <a:grpSpLocks/>
          </p:cNvGrpSpPr>
          <p:nvPr/>
        </p:nvGrpSpPr>
        <p:grpSpPr bwMode="auto">
          <a:xfrm>
            <a:off x="357188" y="1195388"/>
            <a:ext cx="8056562" cy="4808537"/>
            <a:chOff x="378702" y="670246"/>
            <a:chExt cx="8056083" cy="4808635"/>
          </a:xfrm>
        </p:grpSpPr>
        <p:grpSp>
          <p:nvGrpSpPr>
            <p:cNvPr id="13" name="Group 28">
              <a:extLst>
                <a:ext uri="{FF2B5EF4-FFF2-40B4-BE49-F238E27FC236}">
                  <a16:creationId xmlns:a16="http://schemas.microsoft.com/office/drawing/2014/main" id="{94C7E2FF-A4B3-4218-A010-CF5FAC5F5003}"/>
                </a:ext>
              </a:extLst>
            </p:cNvPr>
            <p:cNvGrpSpPr>
              <a:grpSpLocks/>
            </p:cNvGrpSpPr>
            <p:nvPr/>
          </p:nvGrpSpPr>
          <p:grpSpPr bwMode="auto">
            <a:xfrm>
              <a:off x="378702" y="670246"/>
              <a:ext cx="7715430" cy="4808635"/>
              <a:chOff x="378702" y="670246"/>
              <a:chExt cx="7715430" cy="4808635"/>
            </a:xfrm>
          </p:grpSpPr>
          <p:pic>
            <p:nvPicPr>
              <p:cNvPr id="19" name="Picture 3">
                <a:extLst>
                  <a:ext uri="{FF2B5EF4-FFF2-40B4-BE49-F238E27FC236}">
                    <a16:creationId xmlns:a16="http://schemas.microsoft.com/office/drawing/2014/main" id="{761DD8CF-42C3-4B92-A6DA-52661A9C64CC}"/>
                  </a:ext>
                </a:extLst>
              </p:cNvPr>
              <p:cNvPicPr>
                <a:picLocks noChangeAspect="1"/>
              </p:cNvPicPr>
              <p:nvPr/>
            </p:nvPicPr>
            <p:blipFill>
              <a:blip r:embed="rId3"/>
              <a:srcRect/>
              <a:stretch>
                <a:fillRect/>
              </a:stretch>
            </p:blipFill>
            <p:spPr bwMode="auto">
              <a:xfrm>
                <a:off x="664509" y="670246"/>
                <a:ext cx="7429623" cy="4808635"/>
              </a:xfrm>
              <a:prstGeom prst="rect">
                <a:avLst/>
              </a:prstGeom>
              <a:noFill/>
              <a:ln w="9525">
                <a:noFill/>
                <a:miter lim="800000"/>
                <a:headEnd/>
                <a:tailEnd/>
              </a:ln>
            </p:spPr>
          </p:pic>
          <p:sp>
            <p:nvSpPr>
              <p:cNvPr id="20" name="TextBox 19">
                <a:extLst>
                  <a:ext uri="{FF2B5EF4-FFF2-40B4-BE49-F238E27FC236}">
                    <a16:creationId xmlns:a16="http://schemas.microsoft.com/office/drawing/2014/main" id="{AE5924CA-673D-4FF4-97F9-305BEA78C569}"/>
                  </a:ext>
                </a:extLst>
              </p:cNvPr>
              <p:cNvSpPr txBox="1"/>
              <p:nvPr/>
            </p:nvSpPr>
            <p:spPr>
              <a:xfrm rot="16200000">
                <a:off x="-1743051" y="2865026"/>
                <a:ext cx="4643532" cy="400026"/>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rPr>
                  <a:t>Percent Change in PSA in Response to BAT</a:t>
                </a:r>
              </a:p>
            </p:txBody>
          </p:sp>
        </p:grpSp>
        <p:grpSp>
          <p:nvGrpSpPr>
            <p:cNvPr id="14" name="Group 13">
              <a:extLst>
                <a:ext uri="{FF2B5EF4-FFF2-40B4-BE49-F238E27FC236}">
                  <a16:creationId xmlns:a16="http://schemas.microsoft.com/office/drawing/2014/main" id="{C43FE90B-BE7D-4F28-A6A8-9882F201C0AC}"/>
                </a:ext>
              </a:extLst>
            </p:cNvPr>
            <p:cNvGrpSpPr>
              <a:grpSpLocks/>
            </p:cNvGrpSpPr>
            <p:nvPr/>
          </p:nvGrpSpPr>
          <p:grpSpPr bwMode="auto">
            <a:xfrm>
              <a:off x="5190308" y="1249539"/>
              <a:ext cx="3244477" cy="661665"/>
              <a:chOff x="5747656" y="909905"/>
              <a:chExt cx="3244477" cy="661665"/>
            </a:xfrm>
          </p:grpSpPr>
          <p:sp>
            <p:nvSpPr>
              <p:cNvPr id="15" name="Rectangle 14">
                <a:extLst>
                  <a:ext uri="{FF2B5EF4-FFF2-40B4-BE49-F238E27FC236}">
                    <a16:creationId xmlns:a16="http://schemas.microsoft.com/office/drawing/2014/main" id="{760A06B6-0337-4593-89F3-CED6070B1462}"/>
                  </a:ext>
                </a:extLst>
              </p:cNvPr>
              <p:cNvSpPr/>
              <p:nvPr/>
            </p:nvSpPr>
            <p:spPr>
              <a:xfrm>
                <a:off x="5747476" y="1324407"/>
                <a:ext cx="122231" cy="157165"/>
              </a:xfrm>
              <a:prstGeom prst="rect">
                <a:avLst/>
              </a:prstGeom>
              <a:solidFill>
                <a:srgbClr val="1F497D">
                  <a:lumMod val="60000"/>
                  <a:lumOff val="40000"/>
                </a:srgbClr>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30474553-DFCB-4B81-B946-6AD0A855EFD9}"/>
                  </a:ext>
                </a:extLst>
              </p:cNvPr>
              <p:cNvSpPr/>
              <p:nvPr/>
            </p:nvSpPr>
            <p:spPr>
              <a:xfrm>
                <a:off x="5747476" y="1000551"/>
                <a:ext cx="122231" cy="157165"/>
              </a:xfrm>
              <a:prstGeom prst="rect">
                <a:avLst/>
              </a:prstGeom>
              <a:solidFill>
                <a:srgbClr val="F79646">
                  <a:lumMod val="75000"/>
                </a:srgbClr>
              </a:solidFill>
              <a:ln w="25400" cap="flat" cmpd="sng" algn="ctr">
                <a:solidFill>
                  <a:srgbClr val="F79646">
                    <a:lumMod val="7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41661D35-C741-4EFA-AD4B-8E5B38D0D01A}"/>
                  </a:ext>
                </a:extLst>
              </p:cNvPr>
              <p:cNvSpPr txBox="1"/>
              <p:nvPr/>
            </p:nvSpPr>
            <p:spPr>
              <a:xfrm>
                <a:off x="5955427" y="910061"/>
                <a:ext cx="1762020" cy="338145"/>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Post-Enzalutamide</a:t>
                </a:r>
              </a:p>
            </p:txBody>
          </p:sp>
          <p:sp>
            <p:nvSpPr>
              <p:cNvPr id="18" name="TextBox 17">
                <a:extLst>
                  <a:ext uri="{FF2B5EF4-FFF2-40B4-BE49-F238E27FC236}">
                    <a16:creationId xmlns:a16="http://schemas.microsoft.com/office/drawing/2014/main" id="{69EC1D9A-D5E6-44CE-A3D8-D788CE0B0AFC}"/>
                  </a:ext>
                </a:extLst>
              </p:cNvPr>
              <p:cNvSpPr txBox="1"/>
              <p:nvPr/>
            </p:nvSpPr>
            <p:spPr>
              <a:xfrm>
                <a:off x="5972888" y="1233917"/>
                <a:ext cx="3019245" cy="338145"/>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Post-Abiraterone &amp; Enzalutamide</a:t>
                </a:r>
              </a:p>
            </p:txBody>
          </p:sp>
        </p:grpSp>
      </p:grpSp>
    </p:spTree>
    <p:extLst>
      <p:ext uri="{BB962C8B-B14F-4D97-AF65-F5344CB8AC3E}">
        <p14:creationId xmlns:p14="http://schemas.microsoft.com/office/powerpoint/2010/main" val="816672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13747" y="1613767"/>
            <a:ext cx="8813105" cy="3681440"/>
          </a:xfrm>
          <a:prstGeom prst="rect">
            <a:avLst/>
          </a:prstGeom>
        </p:spPr>
      </p:pic>
      <p:sp useBgFill="1">
        <p:nvSpPr>
          <p:cNvPr id="3" name="TextBox 2"/>
          <p:cNvSpPr txBox="1"/>
          <p:nvPr/>
        </p:nvSpPr>
        <p:spPr>
          <a:xfrm>
            <a:off x="0" y="168917"/>
            <a:ext cx="9143999" cy="830997"/>
          </a:xfrm>
          <a:prstGeom prst="rect">
            <a:avLst/>
          </a:prstGeom>
        </p:spPr>
        <p:txBody>
          <a:bodyPr wrap="square" rtlCol="0">
            <a:spAutoFit/>
          </a:bodyPr>
          <a:lstStyle/>
          <a:p>
            <a:pPr algn="ctr"/>
            <a:r>
              <a:rPr lang="en-US" sz="2400" b="1" dirty="0">
                <a:solidFill>
                  <a:schemeClr val="tx2">
                    <a:lumMod val="60000"/>
                    <a:lumOff val="40000"/>
                  </a:schemeClr>
                </a:solidFill>
                <a:latin typeface="+mn-lt"/>
              </a:rPr>
              <a:t>Can BAT Potentiate Response to </a:t>
            </a:r>
          </a:p>
          <a:p>
            <a:pPr algn="ctr"/>
            <a:r>
              <a:rPr lang="en-US" sz="2400" b="1" dirty="0">
                <a:solidFill>
                  <a:schemeClr val="tx2">
                    <a:lumMod val="60000"/>
                    <a:lumOff val="40000"/>
                  </a:schemeClr>
                </a:solidFill>
                <a:latin typeface="+mn-lt"/>
              </a:rPr>
              <a:t>Immune Checkpoint Inhibition?</a:t>
            </a:r>
          </a:p>
        </p:txBody>
      </p:sp>
    </p:spTree>
    <p:extLst>
      <p:ext uri="{BB962C8B-B14F-4D97-AF65-F5344CB8AC3E}">
        <p14:creationId xmlns:p14="http://schemas.microsoft.com/office/powerpoint/2010/main" val="3665227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767843" y="2420839"/>
            <a:ext cx="7868038" cy="2460967"/>
          </a:xfrm>
          <a:prstGeom prst="rect">
            <a:avLst/>
          </a:prstGeom>
        </p:spPr>
      </p:pic>
      <p:sp>
        <p:nvSpPr>
          <p:cNvPr id="14" name="TextBox 13"/>
          <p:cNvSpPr txBox="1"/>
          <p:nvPr/>
        </p:nvSpPr>
        <p:spPr>
          <a:xfrm>
            <a:off x="767843" y="4979014"/>
            <a:ext cx="3578737" cy="1631216"/>
          </a:xfrm>
          <a:prstGeom prst="rect">
            <a:avLst/>
          </a:prstGeom>
          <a:noFill/>
        </p:spPr>
        <p:txBody>
          <a:bodyPr wrap="none" rtlCol="0">
            <a:spAutoFit/>
          </a:bodyPr>
          <a:lstStyle/>
          <a:p>
            <a:pPr marL="285750" indent="-285750">
              <a:buFont typeface="Arial" panose="020B0604020202020204" pitchFamily="34" charset="0"/>
              <a:buChar char="•"/>
            </a:pPr>
            <a:r>
              <a:rPr lang="en-US" sz="2000" b="1" dirty="0">
                <a:latin typeface="+mn-lt"/>
              </a:rPr>
              <a:t>J1812</a:t>
            </a:r>
          </a:p>
          <a:p>
            <a:pPr marL="285750" indent="-285750">
              <a:buFont typeface="Arial" panose="020B0604020202020204" pitchFamily="34" charset="0"/>
              <a:buChar char="•"/>
            </a:pPr>
            <a:r>
              <a:rPr lang="en-US" sz="2000" dirty="0">
                <a:latin typeface="+mn-lt"/>
              </a:rPr>
              <a:t>BMS-sponsored</a:t>
            </a:r>
            <a:endParaRPr lang="en-US" sz="2000" b="1" dirty="0">
              <a:latin typeface="+mn-lt"/>
            </a:endParaRPr>
          </a:p>
          <a:p>
            <a:pPr marL="285750" indent="-285750">
              <a:buFont typeface="Arial" panose="020B0604020202020204" pitchFamily="34" charset="0"/>
              <a:buChar char="•"/>
            </a:pPr>
            <a:r>
              <a:rPr lang="en-US" sz="2000" b="1" dirty="0">
                <a:latin typeface="+mn-lt"/>
              </a:rPr>
              <a:t>44 Patient Trial</a:t>
            </a:r>
          </a:p>
          <a:p>
            <a:pPr marL="285750" indent="-285750">
              <a:buFont typeface="Arial" panose="020B0604020202020204" pitchFamily="34" charset="0"/>
              <a:buChar char="•"/>
            </a:pPr>
            <a:r>
              <a:rPr lang="en-US" sz="2000" b="1" dirty="0">
                <a:latin typeface="+mn-lt"/>
              </a:rPr>
              <a:t>Opened August 2018</a:t>
            </a:r>
          </a:p>
          <a:p>
            <a:pPr marL="285750" indent="-285750">
              <a:buFont typeface="Arial" panose="020B0604020202020204" pitchFamily="34" charset="0"/>
              <a:buChar char="•"/>
            </a:pPr>
            <a:r>
              <a:rPr lang="en-US" sz="2000" b="1" dirty="0">
                <a:latin typeface="+mn-lt"/>
              </a:rPr>
              <a:t>Extensive Immune Correlates</a:t>
            </a:r>
          </a:p>
        </p:txBody>
      </p:sp>
      <p:sp useBgFill="1">
        <p:nvSpPr>
          <p:cNvPr id="5" name="TextBox 4"/>
          <p:cNvSpPr txBox="1"/>
          <p:nvPr/>
        </p:nvSpPr>
        <p:spPr>
          <a:xfrm>
            <a:off x="0" y="-33644"/>
            <a:ext cx="9144000" cy="1200329"/>
          </a:xfrm>
          <a:prstGeom prst="rect">
            <a:avLst/>
          </a:prstGeom>
        </p:spPr>
        <p:txBody>
          <a:bodyPr wrap="square" rtlCol="0">
            <a:spAutoFit/>
          </a:bodyPr>
          <a:lstStyle/>
          <a:p>
            <a:pPr algn="ctr"/>
            <a:r>
              <a:rPr lang="en-US" sz="2400" b="1" i="1" u="sng" dirty="0" err="1">
                <a:solidFill>
                  <a:schemeClr val="tx2">
                    <a:lumMod val="60000"/>
                    <a:lumOff val="40000"/>
                  </a:schemeClr>
                </a:solidFill>
                <a:latin typeface="Calibri" panose="020F0502020204030204" pitchFamily="34" charset="0"/>
                <a:cs typeface="Calibri" panose="020F0502020204030204" pitchFamily="34" charset="0"/>
              </a:rPr>
              <a:t>COM</a:t>
            </a:r>
            <a:r>
              <a:rPr lang="en-US" sz="2400" b="1" i="1" dirty="0" err="1">
                <a:solidFill>
                  <a:schemeClr val="tx2">
                    <a:lumMod val="60000"/>
                    <a:lumOff val="40000"/>
                  </a:schemeClr>
                </a:solidFill>
                <a:latin typeface="Calibri" panose="020F0502020204030204" pitchFamily="34" charset="0"/>
                <a:cs typeface="Calibri" panose="020F0502020204030204" pitchFamily="34" charset="0"/>
              </a:rPr>
              <a:t>bination</a:t>
            </a:r>
            <a:r>
              <a:rPr lang="en-US" sz="2400" b="1" i="1" dirty="0">
                <a:solidFill>
                  <a:schemeClr val="tx2">
                    <a:lumMod val="60000"/>
                    <a:lumOff val="40000"/>
                  </a:schemeClr>
                </a:solidFill>
                <a:latin typeface="Calibri" panose="020F0502020204030204" pitchFamily="34" charset="0"/>
                <a:cs typeface="Calibri" panose="020F0502020204030204" pitchFamily="34" charset="0"/>
              </a:rPr>
              <a:t> of </a:t>
            </a:r>
            <a:r>
              <a:rPr lang="en-US" sz="2400" b="1" i="1" u="sng" dirty="0">
                <a:solidFill>
                  <a:schemeClr val="tx2">
                    <a:lumMod val="60000"/>
                    <a:lumOff val="40000"/>
                  </a:schemeClr>
                </a:solidFill>
                <a:latin typeface="Calibri" panose="020F0502020204030204" pitchFamily="34" charset="0"/>
                <a:cs typeface="Calibri" panose="020F0502020204030204" pitchFamily="34" charset="0"/>
              </a:rPr>
              <a:t>B</a:t>
            </a:r>
            <a:r>
              <a:rPr lang="en-US" sz="2400" b="1" i="1" dirty="0">
                <a:solidFill>
                  <a:schemeClr val="tx2">
                    <a:lumMod val="60000"/>
                    <a:lumOff val="40000"/>
                  </a:schemeClr>
                </a:solidFill>
                <a:latin typeface="Calibri" panose="020F0502020204030204" pitchFamily="34" charset="0"/>
                <a:cs typeface="Calibri" panose="020F0502020204030204" pitchFamily="34" charset="0"/>
              </a:rPr>
              <a:t>ipolar </a:t>
            </a:r>
            <a:r>
              <a:rPr lang="en-US" sz="2400" b="1" i="1" u="sng" dirty="0">
                <a:solidFill>
                  <a:schemeClr val="tx2">
                    <a:lumMod val="60000"/>
                    <a:lumOff val="40000"/>
                  </a:schemeClr>
                </a:solidFill>
                <a:latin typeface="Calibri" panose="020F0502020204030204" pitchFamily="34" charset="0"/>
                <a:cs typeface="Calibri" panose="020F0502020204030204" pitchFamily="34" charset="0"/>
              </a:rPr>
              <a:t>A</a:t>
            </a:r>
            <a:r>
              <a:rPr lang="en-US" sz="2400" b="1" i="1" dirty="0">
                <a:solidFill>
                  <a:schemeClr val="tx2">
                    <a:lumMod val="60000"/>
                    <a:lumOff val="40000"/>
                  </a:schemeClr>
                </a:solidFill>
                <a:latin typeface="Calibri" panose="020F0502020204030204" pitchFamily="34" charset="0"/>
                <a:cs typeface="Calibri" panose="020F0502020204030204" pitchFamily="34" charset="0"/>
              </a:rPr>
              <a:t>ndrogen </a:t>
            </a:r>
            <a:r>
              <a:rPr lang="en-US" sz="2400" b="1" i="1" u="sng" dirty="0">
                <a:solidFill>
                  <a:schemeClr val="tx2">
                    <a:lumMod val="60000"/>
                    <a:lumOff val="40000"/>
                  </a:schemeClr>
                </a:solidFill>
                <a:latin typeface="Calibri" panose="020F0502020204030204" pitchFamily="34" charset="0"/>
                <a:cs typeface="Calibri" panose="020F0502020204030204" pitchFamily="34" charset="0"/>
              </a:rPr>
              <a:t>T</a:t>
            </a:r>
            <a:r>
              <a:rPr lang="en-US" sz="2400" b="1" i="1" dirty="0">
                <a:solidFill>
                  <a:schemeClr val="tx2">
                    <a:lumMod val="60000"/>
                    <a:lumOff val="40000"/>
                  </a:schemeClr>
                </a:solidFill>
                <a:latin typeface="Calibri" panose="020F0502020204030204" pitchFamily="34" charset="0"/>
                <a:cs typeface="Calibri" panose="020F0502020204030204" pitchFamily="34" charset="0"/>
              </a:rPr>
              <a:t>herapy and </a:t>
            </a:r>
            <a:r>
              <a:rPr lang="en-US" sz="2400" b="1" i="1" dirty="0" err="1">
                <a:solidFill>
                  <a:schemeClr val="tx2">
                    <a:lumMod val="60000"/>
                    <a:lumOff val="40000"/>
                  </a:schemeClr>
                </a:solidFill>
                <a:latin typeface="Calibri" panose="020F0502020204030204" pitchFamily="34" charset="0"/>
                <a:cs typeface="Calibri" panose="020F0502020204030204" pitchFamily="34" charset="0"/>
              </a:rPr>
              <a:t>Nivolumab</a:t>
            </a:r>
            <a:r>
              <a:rPr lang="en-US" sz="2400" b="1" i="1" dirty="0">
                <a:solidFill>
                  <a:schemeClr val="tx2">
                    <a:lumMod val="60000"/>
                    <a:lumOff val="40000"/>
                  </a:schemeClr>
                </a:solidFill>
                <a:latin typeface="Calibri" panose="020F0502020204030204" pitchFamily="34" charset="0"/>
                <a:cs typeface="Calibri" panose="020F0502020204030204" pitchFamily="34" charset="0"/>
              </a:rPr>
              <a:t> in Patients with Metastatic </a:t>
            </a:r>
            <a:r>
              <a:rPr lang="en-US" sz="2400" b="1" i="1" u="sng" dirty="0">
                <a:solidFill>
                  <a:schemeClr val="tx2">
                    <a:lumMod val="60000"/>
                    <a:lumOff val="40000"/>
                  </a:schemeClr>
                </a:solidFill>
                <a:latin typeface="Calibri" panose="020F0502020204030204" pitchFamily="34" charset="0"/>
                <a:cs typeface="Calibri" panose="020F0502020204030204" pitchFamily="34" charset="0"/>
              </a:rPr>
              <a:t>C</a:t>
            </a:r>
            <a:r>
              <a:rPr lang="en-US" sz="2400" b="1" i="1" dirty="0">
                <a:solidFill>
                  <a:schemeClr val="tx2">
                    <a:lumMod val="60000"/>
                    <a:lumOff val="40000"/>
                  </a:schemeClr>
                </a:solidFill>
                <a:latin typeface="Calibri" panose="020F0502020204030204" pitchFamily="34" charset="0"/>
                <a:cs typeface="Calibri" panose="020F0502020204030204" pitchFamily="34" charset="0"/>
              </a:rPr>
              <a:t>astration-</a:t>
            </a:r>
            <a:r>
              <a:rPr lang="en-US" sz="2400" b="1" i="1" u="sng" dirty="0">
                <a:solidFill>
                  <a:schemeClr val="tx2">
                    <a:lumMod val="60000"/>
                    <a:lumOff val="40000"/>
                  </a:schemeClr>
                </a:solidFill>
                <a:latin typeface="Calibri" panose="020F0502020204030204" pitchFamily="34" charset="0"/>
                <a:cs typeface="Calibri" panose="020F0502020204030204" pitchFamily="34" charset="0"/>
              </a:rPr>
              <a:t>R</a:t>
            </a:r>
            <a:r>
              <a:rPr lang="en-US" sz="2400" b="1" i="1" dirty="0">
                <a:solidFill>
                  <a:schemeClr val="tx2">
                    <a:lumMod val="60000"/>
                    <a:lumOff val="40000"/>
                  </a:schemeClr>
                </a:solidFill>
                <a:latin typeface="Calibri" panose="020F0502020204030204" pitchFamily="34" charset="0"/>
                <a:cs typeface="Calibri" panose="020F0502020204030204" pitchFamily="34" charset="0"/>
              </a:rPr>
              <a:t>esistant </a:t>
            </a:r>
            <a:r>
              <a:rPr lang="en-US" sz="2400" b="1" i="1" u="sng" dirty="0">
                <a:solidFill>
                  <a:schemeClr val="tx2">
                    <a:lumMod val="60000"/>
                    <a:lumOff val="40000"/>
                  </a:schemeClr>
                </a:solidFill>
                <a:latin typeface="Calibri" panose="020F0502020204030204" pitchFamily="34" charset="0"/>
                <a:cs typeface="Calibri" panose="020F0502020204030204" pitchFamily="34" charset="0"/>
              </a:rPr>
              <a:t>P</a:t>
            </a:r>
            <a:r>
              <a:rPr lang="en-US" sz="2400" b="1" i="1" dirty="0">
                <a:solidFill>
                  <a:schemeClr val="tx2">
                    <a:lumMod val="60000"/>
                    <a:lumOff val="40000"/>
                  </a:schemeClr>
                </a:solidFill>
                <a:latin typeface="Calibri" panose="020F0502020204030204" pitchFamily="34" charset="0"/>
                <a:cs typeface="Calibri" panose="020F0502020204030204" pitchFamily="34" charset="0"/>
              </a:rPr>
              <a:t>rostate </a:t>
            </a:r>
            <a:r>
              <a:rPr lang="en-US" sz="2400" b="1" i="1" u="sng" dirty="0">
                <a:solidFill>
                  <a:schemeClr val="tx2">
                    <a:lumMod val="60000"/>
                    <a:lumOff val="40000"/>
                  </a:schemeClr>
                </a:solidFill>
                <a:latin typeface="Calibri" panose="020F0502020204030204" pitchFamily="34" charset="0"/>
                <a:cs typeface="Calibri" panose="020F0502020204030204" pitchFamily="34" charset="0"/>
              </a:rPr>
              <a:t>C</a:t>
            </a:r>
            <a:r>
              <a:rPr lang="en-US" sz="2400" b="1" i="1" dirty="0">
                <a:solidFill>
                  <a:schemeClr val="tx2">
                    <a:lumMod val="60000"/>
                    <a:lumOff val="40000"/>
                  </a:schemeClr>
                </a:solidFill>
                <a:latin typeface="Calibri" panose="020F0502020204030204" pitchFamily="34" charset="0"/>
                <a:cs typeface="Calibri" panose="020F0502020204030204" pitchFamily="34" charset="0"/>
              </a:rPr>
              <a:t>ancer</a:t>
            </a:r>
          </a:p>
          <a:p>
            <a:pPr algn="ctr"/>
            <a:r>
              <a:rPr lang="en-US" sz="2400" b="1" i="1" dirty="0">
                <a:solidFill>
                  <a:schemeClr val="tx2">
                    <a:lumMod val="60000"/>
                    <a:lumOff val="40000"/>
                  </a:schemeClr>
                </a:solidFill>
                <a:latin typeface="Calibri" panose="020F0502020204030204" pitchFamily="34" charset="0"/>
                <a:cs typeface="Calibri" panose="020F0502020204030204" pitchFamily="34" charset="0"/>
              </a:rPr>
              <a:t>[COMBAT-CRPC]</a:t>
            </a:r>
          </a:p>
        </p:txBody>
      </p:sp>
      <p:sp>
        <p:nvSpPr>
          <p:cNvPr id="2" name="TextBox 1"/>
          <p:cNvSpPr txBox="1"/>
          <p:nvPr/>
        </p:nvSpPr>
        <p:spPr>
          <a:xfrm>
            <a:off x="3087240" y="1802416"/>
            <a:ext cx="3378874" cy="400110"/>
          </a:xfrm>
          <a:prstGeom prst="rect">
            <a:avLst/>
          </a:prstGeom>
          <a:noFill/>
        </p:spPr>
        <p:txBody>
          <a:bodyPr wrap="none" rtlCol="0">
            <a:spAutoFit/>
          </a:bodyPr>
          <a:lstStyle/>
          <a:p>
            <a:r>
              <a:rPr lang="en-US" sz="2000" dirty="0">
                <a:latin typeface="+mn-lt"/>
              </a:rPr>
              <a:t>PI: Mark Markowski, MD, PhD</a:t>
            </a:r>
          </a:p>
        </p:txBody>
      </p:sp>
      <p:sp>
        <p:nvSpPr>
          <p:cNvPr id="3" name="TextBox 2"/>
          <p:cNvSpPr txBox="1"/>
          <p:nvPr/>
        </p:nvSpPr>
        <p:spPr>
          <a:xfrm>
            <a:off x="1255222" y="3100647"/>
            <a:ext cx="777777" cy="338554"/>
          </a:xfrm>
          <a:prstGeom prst="rect">
            <a:avLst/>
          </a:prstGeom>
          <a:noFill/>
        </p:spPr>
        <p:txBody>
          <a:bodyPr wrap="none" rtlCol="0">
            <a:spAutoFit/>
          </a:bodyPr>
          <a:lstStyle/>
          <a:p>
            <a:r>
              <a:rPr lang="en-US" sz="1600" dirty="0"/>
              <a:t>Biopsy</a:t>
            </a:r>
          </a:p>
        </p:txBody>
      </p:sp>
    </p:spTree>
    <p:extLst>
      <p:ext uri="{BB962C8B-B14F-4D97-AF65-F5344CB8AC3E}">
        <p14:creationId xmlns:p14="http://schemas.microsoft.com/office/powerpoint/2010/main" val="7061050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41868" y="1407926"/>
            <a:ext cx="8249332" cy="4524874"/>
          </a:xfrm>
          <a:prstGeom prst="rect">
            <a:avLst/>
          </a:prstGeom>
          <a:noFill/>
          <a:ln>
            <a:noFill/>
          </a:ln>
        </p:spPr>
      </p:pic>
      <p:sp useBgFill="1">
        <p:nvSpPr>
          <p:cNvPr id="9" name="Title 1"/>
          <p:cNvSpPr txBox="1">
            <a:spLocks/>
          </p:cNvSpPr>
          <p:nvPr/>
        </p:nvSpPr>
        <p:spPr>
          <a:xfrm>
            <a:off x="0" y="72072"/>
            <a:ext cx="9144000" cy="11273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400" b="1" dirty="0">
                <a:solidFill>
                  <a:schemeClr val="tx2">
                    <a:lumMod val="60000"/>
                    <a:lumOff val="40000"/>
                  </a:schemeClr>
                </a:solidFill>
                <a:latin typeface="+mn-lt"/>
              </a:rPr>
              <a:t>Sex-mismatched haploidentical bone marrow transplantation as a platform therapy for metastatic prostate cancer</a:t>
            </a:r>
            <a:br>
              <a:rPr lang="en-US" sz="2400" b="1" dirty="0">
                <a:solidFill>
                  <a:schemeClr val="tx2">
                    <a:lumMod val="60000"/>
                    <a:lumOff val="40000"/>
                  </a:schemeClr>
                </a:solidFill>
                <a:latin typeface="+mn-lt"/>
              </a:rPr>
            </a:br>
            <a:endParaRPr lang="en-US" sz="2400" b="1" dirty="0">
              <a:solidFill>
                <a:schemeClr val="tx2">
                  <a:lumMod val="60000"/>
                  <a:lumOff val="40000"/>
                </a:schemeClr>
              </a:solidFill>
              <a:latin typeface="+mn-lt"/>
            </a:endParaRPr>
          </a:p>
        </p:txBody>
      </p:sp>
    </p:spTree>
    <p:extLst>
      <p:ext uri="{BB962C8B-B14F-4D97-AF65-F5344CB8AC3E}">
        <p14:creationId xmlns:p14="http://schemas.microsoft.com/office/powerpoint/2010/main" val="1942082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itle 3"/>
          <p:cNvSpPr>
            <a:spLocks noGrp="1"/>
          </p:cNvSpPr>
          <p:nvPr>
            <p:ph type="title"/>
          </p:nvPr>
        </p:nvSpPr>
        <p:spPr>
          <a:xfrm>
            <a:off x="0" y="0"/>
            <a:ext cx="9144000" cy="1103313"/>
          </a:xfrm>
        </p:spPr>
        <p:txBody>
          <a:bodyPr/>
          <a:lstStyle/>
          <a:p>
            <a:pPr algn="ctr"/>
            <a:r>
              <a:rPr lang="en-US" sz="2800" dirty="0"/>
              <a:t>Prostate Cancer-related Bone Disease</a:t>
            </a:r>
          </a:p>
        </p:txBody>
      </p:sp>
      <p:sp>
        <p:nvSpPr>
          <p:cNvPr id="5" name="Content Placeholder 4"/>
          <p:cNvSpPr>
            <a:spLocks noGrp="1"/>
          </p:cNvSpPr>
          <p:nvPr>
            <p:ph idx="1"/>
          </p:nvPr>
        </p:nvSpPr>
        <p:spPr>
          <a:xfrm>
            <a:off x="781050" y="1647825"/>
            <a:ext cx="7772400" cy="4114800"/>
          </a:xfrm>
        </p:spPr>
        <p:txBody>
          <a:bodyPr/>
          <a:lstStyle/>
          <a:p>
            <a:r>
              <a:rPr lang="en-US" dirty="0"/>
              <a:t>Continuum of bone related complications has produced greater understanding of biology and natural history</a:t>
            </a:r>
          </a:p>
          <a:p>
            <a:r>
              <a:rPr lang="en-US" dirty="0"/>
              <a:t>RANK </a:t>
            </a:r>
            <a:r>
              <a:rPr lang="en-US" dirty="0" err="1"/>
              <a:t>Ligand</a:t>
            </a:r>
            <a:r>
              <a:rPr lang="en-US" dirty="0"/>
              <a:t> inhibitors and </a:t>
            </a:r>
            <a:r>
              <a:rPr lang="en-US" dirty="0" err="1"/>
              <a:t>bisphosphonates</a:t>
            </a:r>
            <a:r>
              <a:rPr lang="en-US" dirty="0"/>
              <a:t> reduce SREs</a:t>
            </a:r>
          </a:p>
          <a:p>
            <a:r>
              <a:rPr lang="en-US" dirty="0"/>
              <a:t>Agents with direct anti-tumor activity in bone </a:t>
            </a:r>
            <a:r>
              <a:rPr lang="en-US" dirty="0" err="1"/>
              <a:t>mets</a:t>
            </a:r>
            <a:r>
              <a:rPr lang="en-US" dirty="0"/>
              <a:t> showing survival advantage </a:t>
            </a:r>
          </a:p>
          <a:p>
            <a:r>
              <a:rPr lang="en-US" dirty="0"/>
              <a:t>Exciting times, with lots more innovative therapies for prostate cancer on the way!</a:t>
            </a:r>
          </a:p>
          <a:p>
            <a:endParaRPr lang="en-US" dirty="0"/>
          </a:p>
        </p:txBody>
      </p:sp>
    </p:spTree>
    <p:extLst>
      <p:ext uri="{BB962C8B-B14F-4D97-AF65-F5344CB8AC3E}">
        <p14:creationId xmlns:p14="http://schemas.microsoft.com/office/powerpoint/2010/main" val="190569541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EF5D75-CAC4-4775-BBAB-7DD8A94584D5}"/>
              </a:ext>
            </a:extLst>
          </p:cNvPr>
          <p:cNvSpPr/>
          <p:nvPr/>
        </p:nvSpPr>
        <p:spPr bwMode="auto">
          <a:xfrm>
            <a:off x="0" y="0"/>
            <a:ext cx="9144000" cy="11949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pPr>
            <a:endParaRPr kumimoji="0" lang="en-US"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B2D7558B-E70C-4523-B85D-AE1AF03A83AA}"/>
              </a:ext>
            </a:extLst>
          </p:cNvPr>
          <p:cNvSpPr txBox="1"/>
          <p:nvPr/>
        </p:nvSpPr>
        <p:spPr>
          <a:xfrm>
            <a:off x="2710042" y="2862241"/>
            <a:ext cx="3222677" cy="707886"/>
          </a:xfrm>
          <a:prstGeom prst="rect">
            <a:avLst/>
          </a:prstGeom>
          <a:noFill/>
        </p:spPr>
        <p:txBody>
          <a:bodyPr wrap="none" rtlCol="0">
            <a:spAutoFit/>
          </a:bodyPr>
          <a:lstStyle/>
          <a:p>
            <a:r>
              <a:rPr lang="en-US" sz="4000" b="1" dirty="0">
                <a:solidFill>
                  <a:schemeClr val="tx2"/>
                </a:solidFill>
                <a:latin typeface="+mn-lt"/>
              </a:rPr>
              <a:t>THANK YOU</a:t>
            </a:r>
          </a:p>
        </p:txBody>
      </p:sp>
      <p:pic>
        <p:nvPicPr>
          <p:cNvPr id="7" name="Picture 6">
            <a:extLst>
              <a:ext uri="{FF2B5EF4-FFF2-40B4-BE49-F238E27FC236}">
                <a16:creationId xmlns:a16="http://schemas.microsoft.com/office/drawing/2014/main" id="{47ABD775-C7BE-49FF-8C93-A66A95EBF9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5461" y="1655608"/>
            <a:ext cx="1987296" cy="3121152"/>
          </a:xfrm>
          <a:prstGeom prst="rect">
            <a:avLst/>
          </a:prstGeom>
        </p:spPr>
      </p:pic>
    </p:spTree>
    <p:extLst>
      <p:ext uri="{BB962C8B-B14F-4D97-AF65-F5344CB8AC3E}">
        <p14:creationId xmlns:p14="http://schemas.microsoft.com/office/powerpoint/2010/main" val="272510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386" name="Rectangle 3"/>
          <p:cNvSpPr>
            <a:spLocks noGrp="1" noChangeArrowheads="1"/>
          </p:cNvSpPr>
          <p:nvPr>
            <p:ph type="title"/>
          </p:nvPr>
        </p:nvSpPr>
        <p:spPr>
          <a:xfrm>
            <a:off x="5556" y="41275"/>
            <a:ext cx="9138444" cy="1103313"/>
          </a:xfrm>
        </p:spPr>
        <p:txBody>
          <a:bodyPr/>
          <a:lstStyle/>
          <a:p>
            <a:pPr algn="ctr" eaLnBrk="1" hangingPunct="1"/>
            <a:r>
              <a:rPr lang="en-US" altLang="en-US" dirty="0"/>
              <a:t>ADT-Associated Bone Loss</a:t>
            </a:r>
          </a:p>
        </p:txBody>
      </p:sp>
      <p:grpSp>
        <p:nvGrpSpPr>
          <p:cNvPr id="2" name="Group 1"/>
          <p:cNvGrpSpPr/>
          <p:nvPr/>
        </p:nvGrpSpPr>
        <p:grpSpPr>
          <a:xfrm>
            <a:off x="498871" y="1440282"/>
            <a:ext cx="8151813" cy="3713162"/>
            <a:chOff x="552450" y="1931988"/>
            <a:chExt cx="8151813" cy="3713162"/>
          </a:xfrm>
        </p:grpSpPr>
        <p:sp>
          <p:nvSpPr>
            <p:cNvPr id="28676" name="Rectangle 5"/>
            <p:cNvSpPr>
              <a:spLocks noChangeArrowheads="1"/>
            </p:cNvSpPr>
            <p:nvPr/>
          </p:nvSpPr>
          <p:spPr bwMode="auto">
            <a:xfrm>
              <a:off x="2170113" y="2005013"/>
              <a:ext cx="2376487" cy="244475"/>
            </a:xfrm>
            <a:prstGeom prst="rect">
              <a:avLst/>
            </a:prstGeom>
            <a:noFill/>
            <a:ln w="9525">
              <a:noFill/>
              <a:miter lim="800000"/>
              <a:headEnd/>
              <a:tailEnd/>
            </a:ln>
          </p:spPr>
          <p:txBody>
            <a:bodyPr lIns="0" tIns="0" rIns="0" bIns="0">
              <a:spAutoFit/>
            </a:bodyPr>
            <a:lstStyle/>
            <a:p>
              <a:pPr algn="r" defTabSz="935038">
                <a:defRPr/>
              </a:pPr>
              <a:r>
                <a:rPr lang="en-US" sz="1600" b="1" dirty="0">
                  <a:solidFill>
                    <a:schemeClr val="accent3"/>
                  </a:solidFill>
                  <a:latin typeface="Arial" pitchFamily="34" charset="0"/>
                  <a:ea typeface="ＭＳ Ｐゴシック"/>
                  <a:cs typeface="Arial" pitchFamily="34" charset="0"/>
                </a:rPr>
                <a:t>Healthy men</a:t>
              </a:r>
              <a:r>
                <a:rPr lang="en-US" sz="1600" b="1" baseline="30000" dirty="0">
                  <a:solidFill>
                    <a:schemeClr val="accent3"/>
                  </a:solidFill>
                  <a:latin typeface="Arial" pitchFamily="34" charset="0"/>
                  <a:ea typeface="ＭＳ Ｐゴシック"/>
                  <a:cs typeface="Arial" pitchFamily="34" charset="0"/>
                </a:rPr>
                <a:t>[1] </a:t>
              </a:r>
              <a:endParaRPr lang="en-US" sz="1600" b="1" dirty="0">
                <a:solidFill>
                  <a:schemeClr val="accent3"/>
                </a:solidFill>
                <a:latin typeface="Arial" pitchFamily="34" charset="0"/>
                <a:ea typeface="ＭＳ Ｐゴシック"/>
                <a:cs typeface="Arial" pitchFamily="34" charset="0"/>
              </a:endParaRPr>
            </a:p>
          </p:txBody>
        </p:sp>
        <p:sp>
          <p:nvSpPr>
            <p:cNvPr id="16388" name="Rectangle 6"/>
            <p:cNvSpPr>
              <a:spLocks noChangeArrowheads="1"/>
            </p:cNvSpPr>
            <p:nvPr/>
          </p:nvSpPr>
          <p:spPr bwMode="auto">
            <a:xfrm>
              <a:off x="1631950" y="2751138"/>
              <a:ext cx="2914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5038" eaLnBrk="0" hangingPunct="0">
                <a:defRPr sz="2000">
                  <a:solidFill>
                    <a:schemeClr val="tx1"/>
                  </a:solidFill>
                  <a:latin typeface="Times New Roman" panose="02020603050405020304" pitchFamily="18" charset="0"/>
                </a:defRPr>
              </a:lvl1pPr>
              <a:lvl2pPr marL="742950" indent="-285750" defTabSz="935038" eaLnBrk="0" hangingPunct="0">
                <a:defRPr sz="2000">
                  <a:solidFill>
                    <a:schemeClr val="tx1"/>
                  </a:solidFill>
                  <a:latin typeface="Times New Roman" panose="02020603050405020304" pitchFamily="18" charset="0"/>
                </a:defRPr>
              </a:lvl2pPr>
              <a:lvl3pPr marL="1143000" indent="-228600" defTabSz="935038" eaLnBrk="0" hangingPunct="0">
                <a:defRPr sz="2000">
                  <a:solidFill>
                    <a:schemeClr val="tx1"/>
                  </a:solidFill>
                  <a:latin typeface="Times New Roman" panose="02020603050405020304" pitchFamily="18" charset="0"/>
                </a:defRPr>
              </a:lvl3pPr>
              <a:lvl4pPr marL="1600200" indent="-228600" defTabSz="935038" eaLnBrk="0" hangingPunct="0">
                <a:defRPr sz="2000">
                  <a:solidFill>
                    <a:schemeClr val="tx1"/>
                  </a:solidFill>
                  <a:latin typeface="Times New Roman" panose="02020603050405020304" pitchFamily="18" charset="0"/>
                </a:defRPr>
              </a:lvl4pPr>
              <a:lvl5pPr marL="2057400" indent="-228600" defTabSz="935038" eaLnBrk="0" hangingPunct="0">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pPr algn="r" eaLnBrk="1" hangingPunct="1"/>
              <a:r>
                <a:rPr lang="en-US" altLang="en-US" sz="1600" b="1">
                  <a:latin typeface="Arial" panose="020B0604020202020204" pitchFamily="34" charset="0"/>
                  <a:ea typeface="MS PGothic" panose="020B0600070205080204" pitchFamily="34" charset="-128"/>
                  <a:cs typeface="Arial" panose="020B0604020202020204" pitchFamily="34" charset="0"/>
                </a:rPr>
                <a:t>Early menopausal women</a:t>
              </a:r>
              <a:r>
                <a:rPr lang="en-US" altLang="en-US" sz="1600" b="1" baseline="30000">
                  <a:latin typeface="Arial" panose="020B0604020202020204" pitchFamily="34" charset="0"/>
                  <a:ea typeface="MS PGothic" panose="020B0600070205080204" pitchFamily="34" charset="-128"/>
                  <a:cs typeface="Arial" panose="020B0604020202020204" pitchFamily="34" charset="0"/>
                </a:rPr>
                <a:t>[1]</a:t>
              </a:r>
              <a:endParaRPr lang="en-US" altLang="en-US" sz="1600" b="1">
                <a:latin typeface="Arial" panose="020B0604020202020204" pitchFamily="34" charset="0"/>
                <a:ea typeface="MS PGothic" panose="020B0600070205080204" pitchFamily="34" charset="-128"/>
                <a:cs typeface="Arial" panose="020B0604020202020204" pitchFamily="34" charset="0"/>
              </a:endParaRPr>
            </a:p>
          </p:txBody>
        </p:sp>
        <p:sp>
          <p:nvSpPr>
            <p:cNvPr id="16389" name="Rectangle 7"/>
            <p:cNvSpPr>
              <a:spLocks noChangeArrowheads="1"/>
            </p:cNvSpPr>
            <p:nvPr/>
          </p:nvSpPr>
          <p:spPr bwMode="auto">
            <a:xfrm>
              <a:off x="1673225" y="2338388"/>
              <a:ext cx="29273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9" tIns="46741" rIns="93479" bIns="46741">
              <a:spAutoFit/>
            </a:bodyPr>
            <a:lstStyle>
              <a:lvl1pPr defTabSz="935038" eaLnBrk="0" hangingPunct="0">
                <a:defRPr sz="2000">
                  <a:solidFill>
                    <a:schemeClr val="tx1"/>
                  </a:solidFill>
                  <a:latin typeface="Times New Roman" panose="02020603050405020304" pitchFamily="18" charset="0"/>
                </a:defRPr>
              </a:lvl1pPr>
              <a:lvl2pPr marL="742950" indent="-285750" defTabSz="935038" eaLnBrk="0" hangingPunct="0">
                <a:defRPr sz="2000">
                  <a:solidFill>
                    <a:schemeClr val="tx1"/>
                  </a:solidFill>
                  <a:latin typeface="Times New Roman" panose="02020603050405020304" pitchFamily="18" charset="0"/>
                </a:defRPr>
              </a:lvl2pPr>
              <a:lvl3pPr marL="1143000" indent="-228600" defTabSz="935038" eaLnBrk="0" hangingPunct="0">
                <a:defRPr sz="2000">
                  <a:solidFill>
                    <a:schemeClr val="tx1"/>
                  </a:solidFill>
                  <a:latin typeface="Times New Roman" panose="02020603050405020304" pitchFamily="18" charset="0"/>
                </a:defRPr>
              </a:lvl3pPr>
              <a:lvl4pPr marL="1600200" indent="-228600" defTabSz="935038" eaLnBrk="0" hangingPunct="0">
                <a:defRPr sz="2000">
                  <a:solidFill>
                    <a:schemeClr val="tx1"/>
                  </a:solidFill>
                  <a:latin typeface="Times New Roman" panose="02020603050405020304" pitchFamily="18" charset="0"/>
                </a:defRPr>
              </a:lvl4pPr>
              <a:lvl5pPr marL="2057400" indent="-228600" defTabSz="935038" eaLnBrk="0" hangingPunct="0">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pPr algn="r" eaLnBrk="1" hangingPunct="1"/>
              <a:r>
                <a:rPr lang="en-US" altLang="en-US" sz="1600" b="1">
                  <a:latin typeface="Arial" panose="020B0604020202020204" pitchFamily="34" charset="0"/>
                  <a:ea typeface="MS PGothic" panose="020B0600070205080204" pitchFamily="34" charset="-128"/>
                  <a:cs typeface="Arial" panose="020B0604020202020204" pitchFamily="34" charset="0"/>
                </a:rPr>
                <a:t>Late menopausal women</a:t>
              </a:r>
              <a:r>
                <a:rPr lang="en-US" altLang="en-US" sz="1600" b="1" baseline="30000">
                  <a:latin typeface="Arial" panose="020B0604020202020204" pitchFamily="34" charset="0"/>
                  <a:ea typeface="MS PGothic" panose="020B0600070205080204" pitchFamily="34" charset="-128"/>
                  <a:cs typeface="Arial" panose="020B0604020202020204" pitchFamily="34" charset="0"/>
                </a:rPr>
                <a:t>[1]</a:t>
              </a:r>
            </a:p>
          </p:txBody>
        </p:sp>
        <p:sp>
          <p:nvSpPr>
            <p:cNvPr id="16390" name="Rectangle 8"/>
            <p:cNvSpPr>
              <a:spLocks noChangeArrowheads="1"/>
            </p:cNvSpPr>
            <p:nvPr/>
          </p:nvSpPr>
          <p:spPr bwMode="auto">
            <a:xfrm>
              <a:off x="552450" y="3154363"/>
              <a:ext cx="3994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5038" eaLnBrk="0" hangingPunct="0">
                <a:defRPr sz="2000">
                  <a:solidFill>
                    <a:schemeClr val="tx1"/>
                  </a:solidFill>
                  <a:latin typeface="Times New Roman" panose="02020603050405020304" pitchFamily="18" charset="0"/>
                </a:defRPr>
              </a:lvl1pPr>
              <a:lvl2pPr marL="742950" indent="-285750" defTabSz="935038" eaLnBrk="0" hangingPunct="0">
                <a:defRPr sz="2000">
                  <a:solidFill>
                    <a:schemeClr val="tx1"/>
                  </a:solidFill>
                  <a:latin typeface="Times New Roman" panose="02020603050405020304" pitchFamily="18" charset="0"/>
                </a:defRPr>
              </a:lvl2pPr>
              <a:lvl3pPr marL="1143000" indent="-228600" defTabSz="935038" eaLnBrk="0" hangingPunct="0">
                <a:defRPr sz="2000">
                  <a:solidFill>
                    <a:schemeClr val="tx1"/>
                  </a:solidFill>
                  <a:latin typeface="Times New Roman" panose="02020603050405020304" pitchFamily="18" charset="0"/>
                </a:defRPr>
              </a:lvl3pPr>
              <a:lvl4pPr marL="1600200" indent="-228600" defTabSz="935038" eaLnBrk="0" hangingPunct="0">
                <a:defRPr sz="2000">
                  <a:solidFill>
                    <a:schemeClr val="tx1"/>
                  </a:solidFill>
                  <a:latin typeface="Times New Roman" panose="02020603050405020304" pitchFamily="18" charset="0"/>
                </a:defRPr>
              </a:lvl4pPr>
              <a:lvl5pPr marL="2057400" indent="-228600" defTabSz="935038" eaLnBrk="0" hangingPunct="0">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pPr algn="r" eaLnBrk="1" hangingPunct="1"/>
              <a:r>
                <a:rPr lang="en-US" altLang="en-US" sz="1600" b="1" dirty="0">
                  <a:latin typeface="Arial" panose="020B0604020202020204" pitchFamily="34" charset="0"/>
                  <a:ea typeface="MS PGothic" panose="020B0600070205080204" pitchFamily="34" charset="-128"/>
                  <a:cs typeface="Arial" panose="020B0604020202020204" pitchFamily="34" charset="0"/>
                </a:rPr>
                <a:t>AI therapy in postmenopausal women</a:t>
              </a:r>
              <a:r>
                <a:rPr lang="en-US" altLang="en-US" sz="1600" b="1" baseline="30000" dirty="0">
                  <a:latin typeface="Arial" panose="020B0604020202020204" pitchFamily="34" charset="0"/>
                  <a:ea typeface="MS PGothic" panose="020B0600070205080204" pitchFamily="34" charset="-128"/>
                  <a:cs typeface="Arial" panose="020B0604020202020204" pitchFamily="34" charset="0"/>
                </a:rPr>
                <a:t>[2]</a:t>
              </a:r>
              <a:endParaRPr lang="en-US" altLang="en-US" sz="1600" b="1" dirty="0">
                <a:latin typeface="Arial" panose="020B0604020202020204" pitchFamily="34" charset="0"/>
                <a:ea typeface="MS PGothic" panose="020B0600070205080204" pitchFamily="34" charset="-128"/>
                <a:cs typeface="Arial" panose="020B0604020202020204" pitchFamily="34" charset="0"/>
              </a:endParaRPr>
            </a:p>
          </p:txBody>
        </p:sp>
        <p:sp>
          <p:nvSpPr>
            <p:cNvPr id="28680" name="Rectangle 9"/>
            <p:cNvSpPr>
              <a:spLocks noChangeArrowheads="1"/>
            </p:cNvSpPr>
            <p:nvPr/>
          </p:nvSpPr>
          <p:spPr bwMode="auto">
            <a:xfrm>
              <a:off x="1395413" y="3967163"/>
              <a:ext cx="3151187" cy="246062"/>
            </a:xfrm>
            <a:prstGeom prst="rect">
              <a:avLst/>
            </a:prstGeom>
            <a:noFill/>
            <a:ln w="9525">
              <a:noFill/>
              <a:miter lim="800000"/>
              <a:headEnd/>
              <a:tailEnd/>
            </a:ln>
          </p:spPr>
          <p:txBody>
            <a:bodyPr wrap="none" lIns="0" tIns="0" rIns="0" bIns="0">
              <a:spAutoFit/>
            </a:bodyPr>
            <a:lstStyle/>
            <a:p>
              <a:pPr algn="r" defTabSz="935038">
                <a:defRPr/>
              </a:pPr>
              <a:r>
                <a:rPr lang="en-US" sz="1600" b="1" dirty="0">
                  <a:solidFill>
                    <a:schemeClr val="accent3"/>
                  </a:solidFill>
                  <a:latin typeface="Arial" pitchFamily="34" charset="0"/>
                  <a:ea typeface="ＭＳ Ｐゴシック"/>
                  <a:cs typeface="Arial" pitchFamily="34" charset="0"/>
                </a:rPr>
                <a:t>Androgen deprivation therapy</a:t>
              </a:r>
              <a:r>
                <a:rPr lang="en-US" sz="1600" b="1" baseline="30000" dirty="0">
                  <a:solidFill>
                    <a:schemeClr val="accent3"/>
                  </a:solidFill>
                  <a:latin typeface="Arial" pitchFamily="34" charset="0"/>
                  <a:ea typeface="ＭＳ Ｐゴシック"/>
                  <a:cs typeface="Arial" pitchFamily="34" charset="0"/>
                </a:rPr>
                <a:t>[4]</a:t>
              </a:r>
              <a:endParaRPr lang="en-US" sz="1600" b="1" dirty="0">
                <a:solidFill>
                  <a:schemeClr val="accent3"/>
                </a:solidFill>
                <a:latin typeface="Arial" pitchFamily="34" charset="0"/>
                <a:ea typeface="ＭＳ Ｐゴシック"/>
                <a:cs typeface="Arial" pitchFamily="34" charset="0"/>
              </a:endParaRPr>
            </a:p>
          </p:txBody>
        </p:sp>
        <p:sp>
          <p:nvSpPr>
            <p:cNvPr id="16392" name="Rectangle 10"/>
            <p:cNvSpPr>
              <a:spLocks noChangeArrowheads="1"/>
            </p:cNvSpPr>
            <p:nvPr/>
          </p:nvSpPr>
          <p:spPr bwMode="auto">
            <a:xfrm>
              <a:off x="1447800" y="4367213"/>
              <a:ext cx="309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5038" eaLnBrk="0" hangingPunct="0">
                <a:defRPr sz="2000">
                  <a:solidFill>
                    <a:schemeClr val="tx1"/>
                  </a:solidFill>
                  <a:latin typeface="Times New Roman" panose="02020603050405020304" pitchFamily="18" charset="0"/>
                </a:defRPr>
              </a:lvl1pPr>
              <a:lvl2pPr marL="742950" indent="-285750" defTabSz="935038" eaLnBrk="0" hangingPunct="0">
                <a:defRPr sz="2000">
                  <a:solidFill>
                    <a:schemeClr val="tx1"/>
                  </a:solidFill>
                  <a:latin typeface="Times New Roman" panose="02020603050405020304" pitchFamily="18" charset="0"/>
                </a:defRPr>
              </a:lvl2pPr>
              <a:lvl3pPr marL="1143000" indent="-228600" defTabSz="935038" eaLnBrk="0" hangingPunct="0">
                <a:defRPr sz="2000">
                  <a:solidFill>
                    <a:schemeClr val="tx1"/>
                  </a:solidFill>
                  <a:latin typeface="Times New Roman" panose="02020603050405020304" pitchFamily="18" charset="0"/>
                </a:defRPr>
              </a:lvl3pPr>
              <a:lvl4pPr marL="1600200" indent="-228600" defTabSz="935038" eaLnBrk="0" hangingPunct="0">
                <a:defRPr sz="2000">
                  <a:solidFill>
                    <a:schemeClr val="tx1"/>
                  </a:solidFill>
                  <a:latin typeface="Times New Roman" panose="02020603050405020304" pitchFamily="18" charset="0"/>
                </a:defRPr>
              </a:lvl4pPr>
              <a:lvl5pPr marL="2057400" indent="-228600" defTabSz="935038" eaLnBrk="0" hangingPunct="0">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pPr algn="r" eaLnBrk="1" hangingPunct="1"/>
              <a:r>
                <a:rPr lang="en-US" altLang="en-US" sz="1600" b="1">
                  <a:latin typeface="Arial" panose="020B0604020202020204" pitchFamily="34" charset="0"/>
                  <a:ea typeface="MS PGothic" panose="020B0600070205080204" pitchFamily="34" charset="-128"/>
                  <a:cs typeface="Arial" panose="020B0604020202020204" pitchFamily="34" charset="0"/>
                </a:rPr>
                <a:t>AI therapy + GnRH agonist</a:t>
              </a:r>
              <a:r>
                <a:rPr lang="en-US" altLang="en-US" sz="1600" b="1" baseline="30000">
                  <a:latin typeface="Arial" panose="020B0604020202020204" pitchFamily="34" charset="0"/>
                  <a:ea typeface="MS PGothic" panose="020B0600070205080204" pitchFamily="34" charset="-128"/>
                  <a:cs typeface="Arial" panose="020B0604020202020204" pitchFamily="34" charset="0"/>
                </a:rPr>
                <a:t>[5]</a:t>
              </a:r>
              <a:endParaRPr lang="en-US" altLang="en-US" sz="1600" b="1">
                <a:latin typeface="Arial" panose="020B0604020202020204" pitchFamily="34" charset="0"/>
                <a:ea typeface="MS PGothic" panose="020B0600070205080204" pitchFamily="34" charset="-128"/>
                <a:cs typeface="Arial" panose="020B0604020202020204" pitchFamily="34" charset="0"/>
              </a:endParaRPr>
            </a:p>
          </p:txBody>
        </p:sp>
        <p:sp>
          <p:nvSpPr>
            <p:cNvPr id="16393" name="Rectangle 11"/>
            <p:cNvSpPr>
              <a:spLocks noChangeArrowheads="1"/>
            </p:cNvSpPr>
            <p:nvPr/>
          </p:nvSpPr>
          <p:spPr bwMode="auto">
            <a:xfrm>
              <a:off x="1095375" y="4622800"/>
              <a:ext cx="34512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9" tIns="46741" rIns="93479" bIns="46741">
              <a:spAutoFit/>
            </a:bodyPr>
            <a:lstStyle>
              <a:lvl1pPr defTabSz="935038" eaLnBrk="0" hangingPunct="0">
                <a:defRPr sz="2000">
                  <a:solidFill>
                    <a:schemeClr val="tx1"/>
                  </a:solidFill>
                  <a:latin typeface="Times New Roman" panose="02020603050405020304" pitchFamily="18" charset="0"/>
                </a:defRPr>
              </a:lvl1pPr>
              <a:lvl2pPr marL="742950" indent="-285750" defTabSz="935038" eaLnBrk="0" hangingPunct="0">
                <a:defRPr sz="2000">
                  <a:solidFill>
                    <a:schemeClr val="tx1"/>
                  </a:solidFill>
                  <a:latin typeface="Times New Roman" panose="02020603050405020304" pitchFamily="18" charset="0"/>
                </a:defRPr>
              </a:lvl2pPr>
              <a:lvl3pPr marL="1143000" indent="-228600" defTabSz="935038" eaLnBrk="0" hangingPunct="0">
                <a:defRPr sz="2000">
                  <a:solidFill>
                    <a:schemeClr val="tx1"/>
                  </a:solidFill>
                  <a:latin typeface="Times New Roman" panose="02020603050405020304" pitchFamily="18" charset="0"/>
                </a:defRPr>
              </a:lvl3pPr>
              <a:lvl4pPr marL="1600200" indent="-228600" defTabSz="935038" eaLnBrk="0" hangingPunct="0">
                <a:defRPr sz="2000">
                  <a:solidFill>
                    <a:schemeClr val="tx1"/>
                  </a:solidFill>
                  <a:latin typeface="Times New Roman" panose="02020603050405020304" pitchFamily="18" charset="0"/>
                </a:defRPr>
              </a:lvl4pPr>
              <a:lvl5pPr marL="2057400" indent="-228600" defTabSz="935038" eaLnBrk="0" hangingPunct="0">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pPr algn="r" eaLnBrk="1" hangingPunct="1">
                <a:lnSpc>
                  <a:spcPct val="90000"/>
                </a:lnSpc>
              </a:pPr>
              <a:r>
                <a:rPr lang="en-US" altLang="en-US" sz="1600" b="1">
                  <a:latin typeface="Arial" panose="020B0604020202020204" pitchFamily="34" charset="0"/>
                  <a:ea typeface="MS PGothic" panose="020B0600070205080204" pitchFamily="34" charset="-128"/>
                  <a:cs typeface="Arial" panose="020B0604020202020204" pitchFamily="34" charset="0"/>
                </a:rPr>
                <a:t>Ovarian failure </a:t>
              </a:r>
            </a:p>
            <a:p>
              <a:pPr algn="r" eaLnBrk="1" hangingPunct="1">
                <a:lnSpc>
                  <a:spcPct val="90000"/>
                </a:lnSpc>
              </a:pPr>
              <a:r>
                <a:rPr lang="en-US" altLang="en-US" sz="1600" b="1">
                  <a:latin typeface="Arial" panose="020B0604020202020204" pitchFamily="34" charset="0"/>
                  <a:ea typeface="MS PGothic" panose="020B0600070205080204" pitchFamily="34" charset="-128"/>
                  <a:cs typeface="Arial" panose="020B0604020202020204" pitchFamily="34" charset="0"/>
                </a:rPr>
                <a:t>secondary to chemotherapy</a:t>
              </a:r>
              <a:r>
                <a:rPr lang="en-US" altLang="en-US" sz="1600" b="1" baseline="30000">
                  <a:latin typeface="Arial" panose="020B0604020202020204" pitchFamily="34" charset="0"/>
                  <a:ea typeface="MS PGothic" panose="020B0600070205080204" pitchFamily="34" charset="-128"/>
                  <a:cs typeface="Arial" panose="020B0604020202020204" pitchFamily="34" charset="0"/>
                </a:rPr>
                <a:t>[6]</a:t>
              </a:r>
            </a:p>
          </p:txBody>
        </p:sp>
        <p:sp>
          <p:nvSpPr>
            <p:cNvPr id="16394" name="Rectangle 13"/>
            <p:cNvSpPr>
              <a:spLocks noChangeArrowheads="1"/>
            </p:cNvSpPr>
            <p:nvPr/>
          </p:nvSpPr>
          <p:spPr bwMode="auto">
            <a:xfrm>
              <a:off x="2020888" y="3567113"/>
              <a:ext cx="2525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000">
                  <a:solidFill>
                    <a:schemeClr val="tx1"/>
                  </a:solidFill>
                  <a:latin typeface="Times New Roman" panose="02020603050405020304" pitchFamily="18" charset="0"/>
                </a:defRPr>
              </a:lvl1pPr>
              <a:lvl2pPr marL="742950" indent="-285750" defTabSz="935038" eaLnBrk="0" hangingPunct="0">
                <a:defRPr sz="2000">
                  <a:solidFill>
                    <a:schemeClr val="tx1"/>
                  </a:solidFill>
                  <a:latin typeface="Times New Roman" panose="02020603050405020304" pitchFamily="18" charset="0"/>
                </a:defRPr>
              </a:lvl2pPr>
              <a:lvl3pPr marL="1143000" indent="-228600" defTabSz="935038" eaLnBrk="0" hangingPunct="0">
                <a:defRPr sz="2000">
                  <a:solidFill>
                    <a:schemeClr val="tx1"/>
                  </a:solidFill>
                  <a:latin typeface="Times New Roman" panose="02020603050405020304" pitchFamily="18" charset="0"/>
                </a:defRPr>
              </a:lvl3pPr>
              <a:lvl4pPr marL="1600200" indent="-228600" defTabSz="935038" eaLnBrk="0" hangingPunct="0">
                <a:defRPr sz="2000">
                  <a:solidFill>
                    <a:schemeClr val="tx1"/>
                  </a:solidFill>
                  <a:latin typeface="Times New Roman" panose="02020603050405020304" pitchFamily="18" charset="0"/>
                </a:defRPr>
              </a:lvl4pPr>
              <a:lvl5pPr marL="2057400" indent="-228600" defTabSz="935038" eaLnBrk="0" hangingPunct="0">
                <a:defRPr sz="20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000">
                  <a:solidFill>
                    <a:schemeClr val="tx1"/>
                  </a:solidFill>
                  <a:latin typeface="Times New Roman" panose="02020603050405020304" pitchFamily="18" charset="0"/>
                </a:defRPr>
              </a:lvl9pPr>
            </a:lstStyle>
            <a:p>
              <a:pPr algn="r" eaLnBrk="1" hangingPunct="1"/>
              <a:r>
                <a:rPr lang="en-US" altLang="en-US" sz="1600" b="1">
                  <a:latin typeface="Arial" panose="020B0604020202020204" pitchFamily="34" charset="0"/>
                  <a:ea typeface="MS PGothic" panose="020B0600070205080204" pitchFamily="34" charset="-128"/>
                  <a:cs typeface="Arial" panose="020B0604020202020204" pitchFamily="34" charset="0"/>
                </a:rPr>
                <a:t>Bone marrow transplant</a:t>
              </a:r>
              <a:r>
                <a:rPr lang="en-US" altLang="en-US" sz="1600" b="1" baseline="30000">
                  <a:latin typeface="Arial" panose="020B0604020202020204" pitchFamily="34" charset="0"/>
                  <a:ea typeface="MS PGothic" panose="020B0600070205080204" pitchFamily="34" charset="-128"/>
                  <a:cs typeface="Arial" panose="020B0604020202020204" pitchFamily="34" charset="0"/>
                </a:rPr>
                <a:t>[3]</a:t>
              </a:r>
              <a:endParaRPr lang="en-US" altLang="en-US" sz="1600" b="1">
                <a:latin typeface="Arial" panose="020B0604020202020204" pitchFamily="34" charset="0"/>
                <a:ea typeface="MS PGothic" panose="020B0600070205080204" pitchFamily="34" charset="-128"/>
                <a:cs typeface="Arial" panose="020B0604020202020204" pitchFamily="34" charset="0"/>
              </a:endParaRPr>
            </a:p>
          </p:txBody>
        </p:sp>
        <p:sp>
          <p:nvSpPr>
            <p:cNvPr id="16395" name="Rectangle 13"/>
            <p:cNvSpPr>
              <a:spLocks noChangeArrowheads="1"/>
            </p:cNvSpPr>
            <p:nvPr/>
          </p:nvSpPr>
          <p:spPr bwMode="auto">
            <a:xfrm>
              <a:off x="579438" y="1931988"/>
              <a:ext cx="7556500" cy="4111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fr-CA" altLang="en-US" sz="1600" b="1">
                <a:latin typeface="Arial" panose="020B0604020202020204" pitchFamily="34" charset="0"/>
                <a:ea typeface="MS PGothic" panose="020B0600070205080204" pitchFamily="34" charset="-128"/>
                <a:cs typeface="Arial" panose="020B0604020202020204" pitchFamily="34" charset="0"/>
              </a:endParaRPr>
            </a:p>
          </p:txBody>
        </p:sp>
        <p:sp>
          <p:nvSpPr>
            <p:cNvPr id="16396" name="Rectangle 14"/>
            <p:cNvSpPr>
              <a:spLocks noChangeArrowheads="1"/>
            </p:cNvSpPr>
            <p:nvPr/>
          </p:nvSpPr>
          <p:spPr bwMode="auto">
            <a:xfrm>
              <a:off x="579438" y="3890963"/>
              <a:ext cx="7073900" cy="4127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fr-CA" altLang="en-US" sz="1600" b="1">
                <a:latin typeface="Arial" panose="020B0604020202020204" pitchFamily="34" charset="0"/>
                <a:ea typeface="MS PGothic" panose="020B0600070205080204" pitchFamily="34" charset="-128"/>
                <a:cs typeface="Arial" panose="020B0604020202020204" pitchFamily="34" charset="0"/>
              </a:endParaRPr>
            </a:p>
          </p:txBody>
        </p:sp>
        <p:sp>
          <p:nvSpPr>
            <p:cNvPr id="16397" name="Line 36"/>
            <p:cNvSpPr>
              <a:spLocks noChangeShapeType="1"/>
            </p:cNvSpPr>
            <p:nvPr/>
          </p:nvSpPr>
          <p:spPr bwMode="auto">
            <a:xfrm flipH="1">
              <a:off x="4621213" y="5056188"/>
              <a:ext cx="6350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Line 37"/>
            <p:cNvSpPr>
              <a:spLocks noChangeShapeType="1"/>
            </p:cNvSpPr>
            <p:nvPr/>
          </p:nvSpPr>
          <p:spPr bwMode="auto">
            <a:xfrm flipH="1">
              <a:off x="4621213" y="4667250"/>
              <a:ext cx="63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9" name="Line 38"/>
            <p:cNvSpPr>
              <a:spLocks noChangeShapeType="1"/>
            </p:cNvSpPr>
            <p:nvPr/>
          </p:nvSpPr>
          <p:spPr bwMode="auto">
            <a:xfrm flipH="1">
              <a:off x="4621213" y="3898900"/>
              <a:ext cx="63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Line 39"/>
            <p:cNvSpPr>
              <a:spLocks noChangeShapeType="1"/>
            </p:cNvSpPr>
            <p:nvPr/>
          </p:nvSpPr>
          <p:spPr bwMode="auto">
            <a:xfrm flipH="1">
              <a:off x="4621213" y="3509963"/>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1" name="Line 43"/>
            <p:cNvSpPr>
              <a:spLocks noChangeShapeType="1"/>
            </p:cNvSpPr>
            <p:nvPr/>
          </p:nvSpPr>
          <p:spPr bwMode="auto">
            <a:xfrm flipV="1">
              <a:off x="4675188" y="5054600"/>
              <a:ext cx="37226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Line 44"/>
            <p:cNvSpPr>
              <a:spLocks noChangeShapeType="1"/>
            </p:cNvSpPr>
            <p:nvPr/>
          </p:nvSpPr>
          <p:spPr bwMode="auto">
            <a:xfrm>
              <a:off x="4689475" y="5064125"/>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3" name="Rectangle 10"/>
            <p:cNvSpPr>
              <a:spLocks noChangeArrowheads="1"/>
            </p:cNvSpPr>
            <p:nvPr/>
          </p:nvSpPr>
          <p:spPr bwMode="auto">
            <a:xfrm>
              <a:off x="4633913" y="5141913"/>
              <a:ext cx="114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0</a:t>
              </a:r>
            </a:p>
          </p:txBody>
        </p:sp>
        <p:sp>
          <p:nvSpPr>
            <p:cNvPr id="16404" name="Rectangle 10"/>
            <p:cNvSpPr>
              <a:spLocks noChangeArrowheads="1"/>
            </p:cNvSpPr>
            <p:nvPr/>
          </p:nvSpPr>
          <p:spPr bwMode="auto">
            <a:xfrm>
              <a:off x="4837113" y="5399088"/>
              <a:ext cx="3463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600" b="1">
                  <a:latin typeface="Arial" panose="020B0604020202020204" pitchFamily="34" charset="0"/>
                </a:rPr>
                <a:t>Lumbar Spine BMD Loss at 1 Yr (%)</a:t>
              </a:r>
            </a:p>
          </p:txBody>
        </p:sp>
        <p:sp>
          <p:nvSpPr>
            <p:cNvPr id="16405" name="Line 44"/>
            <p:cNvSpPr>
              <a:spLocks noChangeShapeType="1"/>
            </p:cNvSpPr>
            <p:nvPr/>
          </p:nvSpPr>
          <p:spPr bwMode="auto">
            <a:xfrm>
              <a:off x="5618163" y="5064125"/>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6" name="Rectangle 10"/>
            <p:cNvSpPr>
              <a:spLocks noChangeArrowheads="1"/>
            </p:cNvSpPr>
            <p:nvPr/>
          </p:nvSpPr>
          <p:spPr bwMode="auto">
            <a:xfrm>
              <a:off x="5568950" y="5141913"/>
              <a:ext cx="114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2</a:t>
              </a:r>
            </a:p>
          </p:txBody>
        </p:sp>
        <p:sp>
          <p:nvSpPr>
            <p:cNvPr id="16407" name="Line 44"/>
            <p:cNvSpPr>
              <a:spLocks noChangeShapeType="1"/>
            </p:cNvSpPr>
            <p:nvPr/>
          </p:nvSpPr>
          <p:spPr bwMode="auto">
            <a:xfrm>
              <a:off x="6540500" y="5064125"/>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Rectangle 10"/>
            <p:cNvSpPr>
              <a:spLocks noChangeArrowheads="1"/>
            </p:cNvSpPr>
            <p:nvPr/>
          </p:nvSpPr>
          <p:spPr bwMode="auto">
            <a:xfrm>
              <a:off x="6484938" y="5141913"/>
              <a:ext cx="114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4</a:t>
              </a:r>
            </a:p>
          </p:txBody>
        </p:sp>
        <p:sp>
          <p:nvSpPr>
            <p:cNvPr id="16409" name="Line 44"/>
            <p:cNvSpPr>
              <a:spLocks noChangeShapeType="1"/>
            </p:cNvSpPr>
            <p:nvPr/>
          </p:nvSpPr>
          <p:spPr bwMode="auto">
            <a:xfrm>
              <a:off x="7469188" y="5064125"/>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0" name="Rectangle 10"/>
            <p:cNvSpPr>
              <a:spLocks noChangeArrowheads="1"/>
            </p:cNvSpPr>
            <p:nvPr/>
          </p:nvSpPr>
          <p:spPr bwMode="auto">
            <a:xfrm>
              <a:off x="7419975" y="5141913"/>
              <a:ext cx="114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6</a:t>
              </a:r>
            </a:p>
          </p:txBody>
        </p:sp>
        <p:sp>
          <p:nvSpPr>
            <p:cNvPr id="16411" name="Line 44"/>
            <p:cNvSpPr>
              <a:spLocks noChangeShapeType="1"/>
            </p:cNvSpPr>
            <p:nvPr/>
          </p:nvSpPr>
          <p:spPr bwMode="auto">
            <a:xfrm>
              <a:off x="8383588" y="5064125"/>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2" name="Rectangle 10"/>
            <p:cNvSpPr>
              <a:spLocks noChangeArrowheads="1"/>
            </p:cNvSpPr>
            <p:nvPr/>
          </p:nvSpPr>
          <p:spPr bwMode="auto">
            <a:xfrm>
              <a:off x="8334375" y="5141913"/>
              <a:ext cx="114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8</a:t>
              </a:r>
            </a:p>
          </p:txBody>
        </p:sp>
        <p:sp>
          <p:nvSpPr>
            <p:cNvPr id="16413" name="Line 39"/>
            <p:cNvSpPr>
              <a:spLocks noChangeShapeType="1"/>
            </p:cNvSpPr>
            <p:nvPr/>
          </p:nvSpPr>
          <p:spPr bwMode="auto">
            <a:xfrm flipH="1">
              <a:off x="4621213" y="3121025"/>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4" name="Line 39"/>
            <p:cNvSpPr>
              <a:spLocks noChangeShapeType="1"/>
            </p:cNvSpPr>
            <p:nvPr/>
          </p:nvSpPr>
          <p:spPr bwMode="auto">
            <a:xfrm flipH="1">
              <a:off x="4621213" y="2744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5" name="Line 39"/>
            <p:cNvSpPr>
              <a:spLocks noChangeShapeType="1"/>
            </p:cNvSpPr>
            <p:nvPr/>
          </p:nvSpPr>
          <p:spPr bwMode="auto">
            <a:xfrm flipH="1">
              <a:off x="4621213" y="2360613"/>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6" name="Line 39"/>
            <p:cNvSpPr>
              <a:spLocks noChangeShapeType="1"/>
            </p:cNvSpPr>
            <p:nvPr/>
          </p:nvSpPr>
          <p:spPr bwMode="auto">
            <a:xfrm flipH="1">
              <a:off x="4621213" y="198913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7" name="Rectangle 10"/>
            <p:cNvSpPr>
              <a:spLocks noChangeArrowheads="1"/>
            </p:cNvSpPr>
            <p:nvPr/>
          </p:nvSpPr>
          <p:spPr bwMode="auto">
            <a:xfrm>
              <a:off x="4978400" y="2036763"/>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600" b="1">
                  <a:latin typeface="Arial" panose="020B0604020202020204" pitchFamily="34" charset="0"/>
                </a:rPr>
                <a:t>0.5%</a:t>
              </a:r>
            </a:p>
          </p:txBody>
        </p:sp>
        <p:sp>
          <p:nvSpPr>
            <p:cNvPr id="16418" name="Rectangle 10"/>
            <p:cNvSpPr>
              <a:spLocks noChangeArrowheads="1"/>
            </p:cNvSpPr>
            <p:nvPr/>
          </p:nvSpPr>
          <p:spPr bwMode="auto">
            <a:xfrm>
              <a:off x="5195888" y="2432050"/>
              <a:ext cx="468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600" b="1">
                  <a:latin typeface="Arial" panose="020B0604020202020204" pitchFamily="34" charset="0"/>
                </a:rPr>
                <a:t>1.0%</a:t>
              </a:r>
            </a:p>
          </p:txBody>
        </p:sp>
        <p:sp>
          <p:nvSpPr>
            <p:cNvPr id="16419" name="Rectangle 10"/>
            <p:cNvSpPr>
              <a:spLocks noChangeArrowheads="1"/>
            </p:cNvSpPr>
            <p:nvPr/>
          </p:nvSpPr>
          <p:spPr bwMode="auto">
            <a:xfrm>
              <a:off x="5664200" y="2814638"/>
              <a:ext cx="468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600" b="1">
                  <a:latin typeface="Arial" panose="020B0604020202020204" pitchFamily="34" charset="0"/>
                </a:rPr>
                <a:t>2.0%</a:t>
              </a:r>
            </a:p>
          </p:txBody>
        </p:sp>
        <p:sp>
          <p:nvSpPr>
            <p:cNvPr id="16420" name="Rectangle 10"/>
            <p:cNvSpPr>
              <a:spLocks noChangeArrowheads="1"/>
            </p:cNvSpPr>
            <p:nvPr/>
          </p:nvSpPr>
          <p:spPr bwMode="auto">
            <a:xfrm>
              <a:off x="5953125" y="3197225"/>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600" b="1">
                  <a:latin typeface="Arial" panose="020B0604020202020204" pitchFamily="34" charset="0"/>
                </a:rPr>
                <a:t>2.6%</a:t>
              </a:r>
            </a:p>
          </p:txBody>
        </p:sp>
        <p:sp>
          <p:nvSpPr>
            <p:cNvPr id="16421" name="Rectangle 10"/>
            <p:cNvSpPr>
              <a:spLocks noChangeArrowheads="1"/>
            </p:cNvSpPr>
            <p:nvPr/>
          </p:nvSpPr>
          <p:spPr bwMode="auto">
            <a:xfrm>
              <a:off x="6273800" y="3584575"/>
              <a:ext cx="468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600" b="1">
                  <a:latin typeface="Arial" panose="020B0604020202020204" pitchFamily="34" charset="0"/>
                </a:rPr>
                <a:t>3.3%</a:t>
              </a:r>
            </a:p>
          </p:txBody>
        </p:sp>
        <p:sp>
          <p:nvSpPr>
            <p:cNvPr id="16422" name="Rectangle 10"/>
            <p:cNvSpPr>
              <a:spLocks noChangeArrowheads="1"/>
            </p:cNvSpPr>
            <p:nvPr/>
          </p:nvSpPr>
          <p:spPr bwMode="auto">
            <a:xfrm>
              <a:off x="6869113" y="3975100"/>
              <a:ext cx="468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600" b="1">
                  <a:latin typeface="Arial" panose="020B0604020202020204" pitchFamily="34" charset="0"/>
                </a:rPr>
                <a:t>4.6%</a:t>
              </a:r>
            </a:p>
          </p:txBody>
        </p:sp>
        <p:sp>
          <p:nvSpPr>
            <p:cNvPr id="16423" name="Rectangle 10"/>
            <p:cNvSpPr>
              <a:spLocks noChangeArrowheads="1"/>
            </p:cNvSpPr>
            <p:nvPr/>
          </p:nvSpPr>
          <p:spPr bwMode="auto">
            <a:xfrm>
              <a:off x="7967663" y="4341813"/>
              <a:ext cx="468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600" b="1">
                  <a:latin typeface="Arial" panose="020B0604020202020204" pitchFamily="34" charset="0"/>
                </a:rPr>
                <a:t>7.0%</a:t>
              </a:r>
            </a:p>
          </p:txBody>
        </p:sp>
        <p:sp>
          <p:nvSpPr>
            <p:cNvPr id="16424" name="Rectangle 10"/>
            <p:cNvSpPr>
              <a:spLocks noChangeArrowheads="1"/>
            </p:cNvSpPr>
            <p:nvPr/>
          </p:nvSpPr>
          <p:spPr bwMode="auto">
            <a:xfrm>
              <a:off x="8235950" y="4737100"/>
              <a:ext cx="468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600" b="1">
                  <a:latin typeface="Arial" panose="020B0604020202020204" pitchFamily="34" charset="0"/>
                </a:rPr>
                <a:t>7.7%</a:t>
              </a:r>
            </a:p>
          </p:txBody>
        </p:sp>
        <p:sp>
          <p:nvSpPr>
            <p:cNvPr id="48" name="Rectangle 47"/>
            <p:cNvSpPr/>
            <p:nvPr/>
          </p:nvSpPr>
          <p:spPr bwMode="auto">
            <a:xfrm>
              <a:off x="4694238" y="2046288"/>
              <a:ext cx="234950" cy="2222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sz="1600" b="1" dirty="0">
                <a:latin typeface="Arial" charset="0"/>
              </a:endParaRPr>
            </a:p>
          </p:txBody>
        </p:sp>
        <p:sp>
          <p:nvSpPr>
            <p:cNvPr id="49" name="Rectangle 48"/>
            <p:cNvSpPr/>
            <p:nvPr/>
          </p:nvSpPr>
          <p:spPr bwMode="auto">
            <a:xfrm>
              <a:off x="4694238" y="2439988"/>
              <a:ext cx="461962" cy="220662"/>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sz="1600" b="1" dirty="0">
                <a:latin typeface="Arial" charset="0"/>
              </a:endParaRPr>
            </a:p>
          </p:txBody>
        </p:sp>
        <p:sp>
          <p:nvSpPr>
            <p:cNvPr id="50" name="Rectangle 49"/>
            <p:cNvSpPr/>
            <p:nvPr/>
          </p:nvSpPr>
          <p:spPr bwMode="auto">
            <a:xfrm>
              <a:off x="4694238" y="2824163"/>
              <a:ext cx="927100" cy="2222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sz="1600" b="1" dirty="0">
                <a:latin typeface="Arial" charset="0"/>
              </a:endParaRPr>
            </a:p>
          </p:txBody>
        </p:sp>
        <p:sp>
          <p:nvSpPr>
            <p:cNvPr id="51" name="Rectangle 50"/>
            <p:cNvSpPr/>
            <p:nvPr/>
          </p:nvSpPr>
          <p:spPr bwMode="auto">
            <a:xfrm>
              <a:off x="4694238" y="3203575"/>
              <a:ext cx="1212850" cy="2222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sz="1600" b="1" dirty="0">
                <a:latin typeface="Arial" charset="0"/>
              </a:endParaRPr>
            </a:p>
          </p:txBody>
        </p:sp>
        <p:sp>
          <p:nvSpPr>
            <p:cNvPr id="52" name="Rectangle 51"/>
            <p:cNvSpPr/>
            <p:nvPr/>
          </p:nvSpPr>
          <p:spPr bwMode="auto">
            <a:xfrm>
              <a:off x="4694238" y="3594100"/>
              <a:ext cx="1530350" cy="220663"/>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sz="1600" b="1" dirty="0">
                <a:latin typeface="Arial" charset="0"/>
              </a:endParaRPr>
            </a:p>
          </p:txBody>
        </p:sp>
        <p:sp>
          <p:nvSpPr>
            <p:cNvPr id="53" name="Rectangle 52"/>
            <p:cNvSpPr/>
            <p:nvPr/>
          </p:nvSpPr>
          <p:spPr bwMode="auto">
            <a:xfrm>
              <a:off x="4694238" y="3987800"/>
              <a:ext cx="2127250" cy="220663"/>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sz="1600" b="1" dirty="0">
                <a:latin typeface="Arial" charset="0"/>
              </a:endParaRPr>
            </a:p>
          </p:txBody>
        </p:sp>
        <p:sp>
          <p:nvSpPr>
            <p:cNvPr id="54" name="Rectangle 53"/>
            <p:cNvSpPr/>
            <p:nvPr/>
          </p:nvSpPr>
          <p:spPr bwMode="auto">
            <a:xfrm>
              <a:off x="4694238" y="4362450"/>
              <a:ext cx="3236912" cy="2222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sz="1600" b="1" dirty="0">
                <a:latin typeface="Arial" charset="0"/>
              </a:endParaRPr>
            </a:p>
          </p:txBody>
        </p:sp>
        <p:sp>
          <p:nvSpPr>
            <p:cNvPr id="55" name="Rectangle 54"/>
            <p:cNvSpPr/>
            <p:nvPr/>
          </p:nvSpPr>
          <p:spPr bwMode="auto">
            <a:xfrm>
              <a:off x="4694238" y="4743450"/>
              <a:ext cx="3516312" cy="2222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sz="1600" b="1" dirty="0">
                <a:latin typeface="Arial" charset="0"/>
              </a:endParaRPr>
            </a:p>
          </p:txBody>
        </p:sp>
        <p:sp>
          <p:nvSpPr>
            <p:cNvPr id="16433" name="Line 35"/>
            <p:cNvSpPr>
              <a:spLocks noChangeShapeType="1"/>
            </p:cNvSpPr>
            <p:nvPr/>
          </p:nvSpPr>
          <p:spPr bwMode="auto">
            <a:xfrm flipH="1" flipV="1">
              <a:off x="4689475" y="1974850"/>
              <a:ext cx="0" cy="30686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34" name="TextBox 55"/>
          <p:cNvSpPr txBox="1">
            <a:spLocks noChangeArrowheads="1"/>
          </p:cNvSpPr>
          <p:nvPr/>
        </p:nvSpPr>
        <p:spPr bwMode="auto">
          <a:xfrm>
            <a:off x="284163" y="5708650"/>
            <a:ext cx="8486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400">
                <a:solidFill>
                  <a:schemeClr val="bg2"/>
                </a:solidFill>
                <a:latin typeface="Arial" panose="020B0604020202020204" pitchFamily="34" charset="0"/>
                <a:ea typeface="MS PGothic" panose="020B0600070205080204" pitchFamily="34" charset="-128"/>
                <a:cs typeface="Arial" panose="020B0604020202020204" pitchFamily="34" charset="0"/>
              </a:rPr>
              <a:t>1. Kanis JA. Osteoporosis. Blackwell Healthcare Communications Ltd; 1997. 2. Eastell R, et al. J Bone Mineral Res. 2002;17(suppl 2). Abstract 1170. 3. Lee WY, et al. J Clin Endocrinol Metab. 2002;87:329-335. 4. Maillefert JF, et al. J Urol. 1999;161:1219-1222. 5. Gnant M. Breast Cancer Res Treat. 2002; 76(suppl 1):S31. Abstract 12. 6. Shapiro CL, et al. J Clin Oncol. 2001;19:3306-3311.</a:t>
            </a:r>
          </a:p>
        </p:txBody>
      </p:sp>
    </p:spTree>
    <p:custDataLst>
      <p:tags r:id="rId1"/>
    </p:custDataLst>
    <p:extLst>
      <p:ext uri="{BB962C8B-B14F-4D97-AF65-F5344CB8AC3E}">
        <p14:creationId xmlns:p14="http://schemas.microsoft.com/office/powerpoint/2010/main" val="3895204783"/>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434" name="Rectangle 5"/>
          <p:cNvSpPr>
            <a:spLocks noGrp="1" noChangeArrowheads="1"/>
          </p:cNvSpPr>
          <p:nvPr>
            <p:ph type="title"/>
          </p:nvPr>
        </p:nvSpPr>
        <p:spPr>
          <a:xfrm>
            <a:off x="0" y="0"/>
            <a:ext cx="9144000" cy="1103313"/>
          </a:xfrm>
        </p:spPr>
        <p:txBody>
          <a:bodyPr/>
          <a:lstStyle/>
          <a:p>
            <a:pPr algn="ctr" eaLnBrk="1" hangingPunct="1"/>
            <a:r>
              <a:rPr lang="en-US" altLang="en-US" sz="2800" dirty="0"/>
              <a:t>Fractures Impact Mortality and Life Expectancy</a:t>
            </a:r>
          </a:p>
        </p:txBody>
      </p:sp>
      <p:sp>
        <p:nvSpPr>
          <p:cNvPr id="18435" name="Rectangle 4"/>
          <p:cNvSpPr>
            <a:spLocks noGrp="1" noChangeArrowheads="1"/>
          </p:cNvSpPr>
          <p:nvPr>
            <p:ph idx="1"/>
          </p:nvPr>
        </p:nvSpPr>
        <p:spPr>
          <a:xfrm>
            <a:off x="411642" y="1181819"/>
            <a:ext cx="8455025" cy="4546600"/>
          </a:xfrm>
        </p:spPr>
        <p:txBody>
          <a:bodyPr/>
          <a:lstStyle/>
          <a:p>
            <a:pPr eaLnBrk="1" hangingPunct="1"/>
            <a:r>
              <a:rPr lang="en-US" altLang="en-US" sz="1800" b="1" dirty="0">
                <a:solidFill>
                  <a:srgbClr val="FFC000"/>
                </a:solidFill>
              </a:rPr>
              <a:t>Hip fracture</a:t>
            </a:r>
          </a:p>
          <a:p>
            <a:pPr lvl="1" eaLnBrk="1" hangingPunct="1"/>
            <a:r>
              <a:rPr lang="en-US" altLang="en-US" sz="1800" dirty="0"/>
              <a:t>Affects life expectancy dramatically</a:t>
            </a:r>
            <a:r>
              <a:rPr lang="en-US" altLang="en-US" sz="1800" baseline="30000" dirty="0">
                <a:ea typeface="MS PGothic" panose="020B0600070205080204" pitchFamily="34" charset="-128"/>
              </a:rPr>
              <a:t>[1,2]</a:t>
            </a:r>
            <a:r>
              <a:rPr lang="en-US" altLang="en-US" sz="1800" dirty="0"/>
              <a:t> </a:t>
            </a:r>
          </a:p>
          <a:p>
            <a:pPr lvl="2" eaLnBrk="1" hangingPunct="1"/>
            <a:r>
              <a:rPr lang="en-US" altLang="en-US" sz="1800" dirty="0"/>
              <a:t>Aged 60-69 </a:t>
            </a:r>
            <a:r>
              <a:rPr lang="en-US" altLang="en-US" sz="1800" dirty="0" err="1"/>
              <a:t>yrs</a:t>
            </a:r>
            <a:r>
              <a:rPr lang="en-US" altLang="en-US" sz="1800" dirty="0"/>
              <a:t>: 11.5 </a:t>
            </a:r>
            <a:r>
              <a:rPr lang="en-US" altLang="en-US" sz="1800" dirty="0" err="1"/>
              <a:t>yrs</a:t>
            </a:r>
            <a:r>
              <a:rPr lang="en-US" altLang="en-US" sz="1800" dirty="0"/>
              <a:t> of decreased life expectancy</a:t>
            </a:r>
          </a:p>
          <a:p>
            <a:pPr lvl="2" eaLnBrk="1" hangingPunct="1"/>
            <a:r>
              <a:rPr lang="en-US" altLang="en-US" sz="1800" dirty="0"/>
              <a:t>Aged 0-79 </a:t>
            </a:r>
            <a:r>
              <a:rPr lang="en-US" altLang="en-US" sz="1800" dirty="0" err="1"/>
              <a:t>yrs</a:t>
            </a:r>
            <a:r>
              <a:rPr lang="en-US" altLang="en-US" sz="1800" dirty="0"/>
              <a:t>: 5.0 </a:t>
            </a:r>
            <a:r>
              <a:rPr lang="en-US" altLang="en-US" sz="1800" dirty="0" err="1"/>
              <a:t>yrs</a:t>
            </a:r>
            <a:r>
              <a:rPr lang="en-US" altLang="en-US" sz="1800" dirty="0"/>
              <a:t> of decreased life expectancy</a:t>
            </a:r>
          </a:p>
          <a:p>
            <a:pPr eaLnBrk="1" hangingPunct="1"/>
            <a:r>
              <a:rPr lang="en-US" altLang="en-US" sz="1800" b="1" dirty="0">
                <a:solidFill>
                  <a:srgbClr val="FFC000"/>
                </a:solidFill>
              </a:rPr>
              <a:t>Vertebral facture</a:t>
            </a:r>
          </a:p>
          <a:p>
            <a:pPr lvl="1" eaLnBrk="1" hangingPunct="1"/>
            <a:r>
              <a:rPr lang="en-US" altLang="en-US" sz="1800" dirty="0"/>
              <a:t>Prevalence in men is high (20%)</a:t>
            </a:r>
            <a:r>
              <a:rPr lang="en-US" altLang="en-US" sz="1800" baseline="30000" dirty="0"/>
              <a:t>[3]</a:t>
            </a:r>
          </a:p>
          <a:p>
            <a:pPr lvl="1" eaLnBrk="1" hangingPunct="1"/>
            <a:r>
              <a:rPr lang="en-US" altLang="en-US" sz="1800" dirty="0"/>
              <a:t>Clinical consequences: pain, kyphosis, loss of height, respiratory problems</a:t>
            </a:r>
            <a:r>
              <a:rPr lang="en-US" altLang="en-US" sz="1800" baseline="30000" dirty="0">
                <a:ea typeface="MS PGothic" panose="020B0600070205080204" pitchFamily="34" charset="-128"/>
              </a:rPr>
              <a:t>[4,5]</a:t>
            </a:r>
            <a:r>
              <a:rPr lang="en-US" altLang="en-US" sz="1800" dirty="0"/>
              <a:t> </a:t>
            </a:r>
          </a:p>
          <a:p>
            <a:pPr lvl="2" eaLnBrk="1" hangingPunct="1"/>
            <a:r>
              <a:rPr lang="en-US" altLang="en-US" sz="1800" dirty="0"/>
              <a:t>4 x increased risk of subsequent fracture</a:t>
            </a:r>
            <a:r>
              <a:rPr lang="en-US" altLang="en-US" sz="1800" baseline="30000" dirty="0">
                <a:ea typeface="MS PGothic" panose="020B0600070205080204" pitchFamily="34" charset="-128"/>
              </a:rPr>
              <a:t>[6]</a:t>
            </a:r>
            <a:r>
              <a:rPr lang="en-US" altLang="en-US" sz="1800" dirty="0"/>
              <a:t> </a:t>
            </a:r>
          </a:p>
          <a:p>
            <a:pPr lvl="1" eaLnBrk="1" hangingPunct="1"/>
            <a:r>
              <a:rPr lang="en-US" altLang="en-US" sz="1800" dirty="0"/>
              <a:t>Predict increased mortality in men with a 10-yr HR of 2.4 </a:t>
            </a:r>
            <a:br>
              <a:rPr lang="en-US" altLang="en-US" sz="1800" dirty="0"/>
            </a:br>
            <a:r>
              <a:rPr lang="en-US" altLang="en-US" sz="1800" dirty="0"/>
              <a:t>(95% CI: 1.6-3.9)</a:t>
            </a:r>
            <a:r>
              <a:rPr lang="en-US" altLang="en-US" sz="1800" baseline="30000" dirty="0">
                <a:ea typeface="MS PGothic" panose="020B0600070205080204" pitchFamily="34" charset="-128"/>
                <a:cs typeface="Arial" panose="020B0604020202020204" pitchFamily="34" charset="0"/>
              </a:rPr>
              <a:t>[6,7]</a:t>
            </a:r>
            <a:r>
              <a:rPr lang="en-US" altLang="en-US" sz="1800" dirty="0"/>
              <a:t> </a:t>
            </a:r>
          </a:p>
        </p:txBody>
      </p:sp>
      <p:sp>
        <p:nvSpPr>
          <p:cNvPr id="18436" name="TextBox 6"/>
          <p:cNvSpPr txBox="1">
            <a:spLocks noChangeArrowheads="1"/>
          </p:cNvSpPr>
          <p:nvPr/>
        </p:nvSpPr>
        <p:spPr bwMode="auto">
          <a:xfrm>
            <a:off x="131763" y="5986463"/>
            <a:ext cx="8569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200">
                <a:solidFill>
                  <a:schemeClr val="bg2"/>
                </a:solidFill>
                <a:latin typeface="Arial" panose="020B0604020202020204" pitchFamily="34" charset="0"/>
                <a:cs typeface="Arial" panose="020B0604020202020204" pitchFamily="34" charset="0"/>
              </a:rPr>
              <a:t>1. Cree M, et al. J Am Geriatr Soc. 2000;48:283-288. 2. Center JR, et al. Lancet. 1999;353:878-882. 3. O’Neill TW, et al. J Bone Miner Res. 1996;11:1010-1018. 4. Matthis C, et al. Osteoporosis Int. 1998;8: 364-372. 5. Francis RM, et al. QJM. 2004;97:63-74. 6. Johnell O, et al. Osteoporos Int. 2004;15:175-179. 7. Lau E, et al. J Bone Joint Surg Am. 2008;90:1479-1486. 8. Hasserius R, et al. Osteoporos Int. 2003;14:61-68. </a:t>
            </a:r>
          </a:p>
        </p:txBody>
      </p:sp>
    </p:spTree>
    <p:extLst>
      <p:ext uri="{BB962C8B-B14F-4D97-AF65-F5344CB8AC3E}">
        <p14:creationId xmlns:p14="http://schemas.microsoft.com/office/powerpoint/2010/main" val="21813269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506" name="Title 1"/>
          <p:cNvSpPr>
            <a:spLocks noGrp="1"/>
          </p:cNvSpPr>
          <p:nvPr>
            <p:ph type="title"/>
          </p:nvPr>
        </p:nvSpPr>
        <p:spPr>
          <a:xfrm>
            <a:off x="0" y="140539"/>
            <a:ext cx="9075932" cy="1103313"/>
          </a:xfrm>
        </p:spPr>
        <p:txBody>
          <a:bodyPr/>
          <a:lstStyle/>
          <a:p>
            <a:pPr algn="ctr" eaLnBrk="1" hangingPunct="1"/>
            <a:r>
              <a:rPr lang="en-US" altLang="en-US" dirty="0"/>
              <a:t>Clinical Case</a:t>
            </a:r>
          </a:p>
        </p:txBody>
      </p:sp>
      <p:sp>
        <p:nvSpPr>
          <p:cNvPr id="21507" name="Content Placeholder 3"/>
          <p:cNvSpPr>
            <a:spLocks noGrp="1"/>
          </p:cNvSpPr>
          <p:nvPr>
            <p:ph idx="1"/>
          </p:nvPr>
        </p:nvSpPr>
        <p:spPr>
          <a:xfrm>
            <a:off x="308125" y="1354348"/>
            <a:ext cx="8455025" cy="4546600"/>
          </a:xfrm>
        </p:spPr>
        <p:txBody>
          <a:bodyPr/>
          <a:lstStyle/>
          <a:p>
            <a:pPr eaLnBrk="1" hangingPunct="1"/>
            <a:r>
              <a:rPr lang="en-US" altLang="en-US" dirty="0"/>
              <a:t>80-yr-old male with biochemically recurrent, </a:t>
            </a:r>
            <a:r>
              <a:rPr lang="en-US" altLang="en-US" dirty="0" err="1"/>
              <a:t>nonmetastatic</a:t>
            </a:r>
            <a:r>
              <a:rPr lang="en-US" altLang="en-US" dirty="0"/>
              <a:t> prostate cancer starting ADT for a PSA of 15</a:t>
            </a:r>
          </a:p>
          <a:p>
            <a:pPr eaLnBrk="1" hangingPunct="1"/>
            <a:r>
              <a:rPr lang="en-US" altLang="en-US" dirty="0"/>
              <a:t>5′9″ (175.3 cm), 158 </a:t>
            </a:r>
            <a:r>
              <a:rPr lang="en-US" altLang="en-US" dirty="0" err="1"/>
              <a:t>lbs</a:t>
            </a:r>
            <a:r>
              <a:rPr lang="en-US" altLang="en-US" dirty="0"/>
              <a:t> (72.1 kg)</a:t>
            </a:r>
          </a:p>
          <a:p>
            <a:pPr eaLnBrk="1" hangingPunct="1"/>
            <a:r>
              <a:rPr lang="en-US" altLang="en-US" dirty="0"/>
              <a:t>DEXA scan at baseline reveals T-score of -0.9 at the femoral neck of the left hip and -0.2 at the spine</a:t>
            </a:r>
          </a:p>
          <a:p>
            <a:pPr eaLnBrk="1" hangingPunct="1"/>
            <a:r>
              <a:rPr lang="en-US" altLang="en-US" dirty="0"/>
              <a:t>Patient also has Crohn’s disease and frequently receives steroid treatment</a:t>
            </a:r>
          </a:p>
          <a:p>
            <a:pPr eaLnBrk="1" hangingPunct="1"/>
            <a:r>
              <a:rPr lang="en-US" altLang="en-US" dirty="0"/>
              <a:t>Drinks 4 glasses of wine/day and is a 60 pack-</a:t>
            </a:r>
            <a:r>
              <a:rPr lang="en-US" altLang="en-US" dirty="0" err="1"/>
              <a:t>yr</a:t>
            </a:r>
            <a:r>
              <a:rPr lang="en-US" altLang="en-US" dirty="0"/>
              <a:t> cigarette smoker</a:t>
            </a:r>
          </a:p>
          <a:p>
            <a:pPr eaLnBrk="1" hangingPunct="1"/>
            <a:r>
              <a:rPr lang="en-US" altLang="en-US" dirty="0"/>
              <a:t>No previous history of fracture</a:t>
            </a:r>
          </a:p>
        </p:txBody>
      </p:sp>
    </p:spTree>
    <p:extLst>
      <p:ext uri="{BB962C8B-B14F-4D97-AF65-F5344CB8AC3E}">
        <p14:creationId xmlns:p14="http://schemas.microsoft.com/office/powerpoint/2010/main" val="189344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458" name="Rectangle 2"/>
          <p:cNvSpPr>
            <a:spLocks noGrp="1" noChangeArrowheads="1"/>
          </p:cNvSpPr>
          <p:nvPr>
            <p:ph type="title"/>
          </p:nvPr>
        </p:nvSpPr>
        <p:spPr>
          <a:xfrm>
            <a:off x="0" y="62901"/>
            <a:ext cx="9144000" cy="1103313"/>
          </a:xfrm>
        </p:spPr>
        <p:txBody>
          <a:bodyPr/>
          <a:lstStyle/>
          <a:p>
            <a:pPr algn="ctr" eaLnBrk="1" hangingPunct="1"/>
            <a:r>
              <a:rPr lang="en-US" altLang="en-US" sz="2800" dirty="0"/>
              <a:t>Screening for Bone Loss in Men: </a:t>
            </a:r>
            <a:br>
              <a:rPr lang="en-US" altLang="en-US" sz="2800" dirty="0"/>
            </a:br>
            <a:r>
              <a:rPr lang="en-US" altLang="en-US" sz="2800" dirty="0"/>
              <a:t>Who Is at Risk?</a:t>
            </a:r>
            <a:endParaRPr lang="en-CA" alt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748412483"/>
              </p:ext>
            </p:extLst>
          </p:nvPr>
        </p:nvGraphicFramePr>
        <p:xfrm>
          <a:off x="284163" y="1436089"/>
          <a:ext cx="8486775" cy="4444316"/>
        </p:xfrm>
        <a:graphic>
          <a:graphicData uri="http://schemas.openxmlformats.org/drawingml/2006/table">
            <a:tbl>
              <a:tblPr firstRow="1" bandRow="1">
                <a:tableStyleId>{5C22544A-7EE6-4342-B048-85BDC9FD1C3A}</a:tableStyleId>
              </a:tblPr>
              <a:tblGrid>
                <a:gridCol w="3095906">
                  <a:extLst>
                    <a:ext uri="{9D8B030D-6E8A-4147-A177-3AD203B41FA5}">
                      <a16:colId xmlns:a16="http://schemas.microsoft.com/office/drawing/2014/main" val="20000"/>
                    </a:ext>
                  </a:extLst>
                </a:gridCol>
                <a:gridCol w="5390869">
                  <a:extLst>
                    <a:ext uri="{9D8B030D-6E8A-4147-A177-3AD203B41FA5}">
                      <a16:colId xmlns:a16="http://schemas.microsoft.com/office/drawing/2014/main" val="20001"/>
                    </a:ext>
                  </a:extLst>
                </a:gridCol>
              </a:tblGrid>
              <a:tr h="256088">
                <a:tc>
                  <a:txBody>
                    <a:bodyPr/>
                    <a:lstStyle/>
                    <a:p>
                      <a:pPr>
                        <a:lnSpc>
                          <a:spcPct val="90000"/>
                        </a:lnSpc>
                      </a:pPr>
                      <a:r>
                        <a:rPr lang="en-US" sz="1200" dirty="0">
                          <a:solidFill>
                            <a:schemeClr val="tx1"/>
                          </a:solidFill>
                        </a:rPr>
                        <a:t>Demographic Factors</a:t>
                      </a:r>
                    </a:p>
                  </a:txBody>
                  <a:tcPr marT="45736" marB="457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90000"/>
                        </a:lnSpc>
                      </a:pPr>
                      <a:r>
                        <a:rPr lang="en-US" sz="1200" dirty="0">
                          <a:solidFill>
                            <a:schemeClr val="bg2">
                              <a:lumMod val="10000"/>
                            </a:schemeClr>
                          </a:solidFill>
                        </a:rPr>
                        <a:t>65 yrs of age or</a:t>
                      </a:r>
                      <a:r>
                        <a:rPr lang="en-US" sz="1200" baseline="0" dirty="0">
                          <a:solidFill>
                            <a:schemeClr val="bg2">
                              <a:lumMod val="10000"/>
                            </a:schemeClr>
                          </a:solidFill>
                        </a:rPr>
                        <a:t> older</a:t>
                      </a:r>
                      <a:endParaRPr lang="en-US" sz="1200" dirty="0">
                        <a:solidFill>
                          <a:schemeClr val="bg2">
                            <a:lumMod val="10000"/>
                          </a:schemeClr>
                        </a:solidFill>
                      </a:endParaRPr>
                    </a:p>
                  </a:txBody>
                  <a:tcPr marT="45736" marB="457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85317">
                <a:tc>
                  <a:txBody>
                    <a:bodyPr/>
                    <a:lstStyle/>
                    <a:p>
                      <a:pPr>
                        <a:lnSpc>
                          <a:spcPct val="90000"/>
                        </a:lnSpc>
                      </a:pPr>
                      <a:r>
                        <a:rPr lang="en-US" sz="1200" b="1" dirty="0">
                          <a:solidFill>
                            <a:schemeClr val="tx1"/>
                          </a:solidFill>
                        </a:rPr>
                        <a:t>History</a:t>
                      </a:r>
                    </a:p>
                  </a:txBody>
                  <a:tcPr marT="45736" marB="457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90000"/>
                        </a:lnSpc>
                      </a:pPr>
                      <a:r>
                        <a:rPr lang="en-US" sz="1600" b="1" dirty="0">
                          <a:solidFill>
                            <a:schemeClr val="bg2">
                              <a:lumMod val="10000"/>
                            </a:schemeClr>
                          </a:solidFill>
                        </a:rPr>
                        <a:t>Family history of osteoporotic</a:t>
                      </a:r>
                      <a:r>
                        <a:rPr lang="en-US" sz="1600" b="1" baseline="0" dirty="0">
                          <a:solidFill>
                            <a:schemeClr val="bg2">
                              <a:lumMod val="10000"/>
                            </a:schemeClr>
                          </a:solidFill>
                        </a:rPr>
                        <a:t> fracture</a:t>
                      </a:r>
                    </a:p>
                    <a:p>
                      <a:pPr>
                        <a:lnSpc>
                          <a:spcPct val="90000"/>
                        </a:lnSpc>
                      </a:pPr>
                      <a:r>
                        <a:rPr lang="en-US" sz="1600" b="1" baseline="0" dirty="0">
                          <a:solidFill>
                            <a:schemeClr val="bg2">
                              <a:lumMod val="10000"/>
                            </a:schemeClr>
                          </a:solidFill>
                        </a:rPr>
                        <a:t>Fragility fracture after 40 yrs of age</a:t>
                      </a:r>
                    </a:p>
                    <a:p>
                      <a:pPr>
                        <a:lnSpc>
                          <a:spcPct val="90000"/>
                        </a:lnSpc>
                      </a:pPr>
                      <a:r>
                        <a:rPr lang="en-US" sz="1200" baseline="0" dirty="0">
                          <a:solidFill>
                            <a:schemeClr val="bg2">
                              <a:lumMod val="10000"/>
                            </a:schemeClr>
                          </a:solidFill>
                        </a:rPr>
                        <a:t>Significant height loss</a:t>
                      </a:r>
                      <a:endParaRPr lang="en-US" sz="1200" dirty="0">
                        <a:solidFill>
                          <a:schemeClr val="bg2">
                            <a:lumMod val="10000"/>
                          </a:schemeClr>
                        </a:solidFill>
                      </a:endParaRPr>
                    </a:p>
                  </a:txBody>
                  <a:tcPr marT="45736" marB="457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1"/>
                  </a:ext>
                </a:extLst>
              </a:tr>
              <a:tr h="749932">
                <a:tc>
                  <a:txBody>
                    <a:bodyPr/>
                    <a:lstStyle/>
                    <a:p>
                      <a:pPr>
                        <a:lnSpc>
                          <a:spcPct val="90000"/>
                        </a:lnSpc>
                      </a:pPr>
                      <a:r>
                        <a:rPr lang="en-US" sz="1200" b="1" dirty="0">
                          <a:solidFill>
                            <a:schemeClr val="tx1"/>
                          </a:solidFill>
                        </a:rPr>
                        <a:t>Lifestyle and Dietary Factors</a:t>
                      </a:r>
                    </a:p>
                  </a:txBody>
                  <a:tcPr marT="45736" marB="457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90000"/>
                        </a:lnSpc>
                      </a:pPr>
                      <a:r>
                        <a:rPr lang="en-US" sz="1200" dirty="0">
                          <a:solidFill>
                            <a:schemeClr val="bg2">
                              <a:lumMod val="10000"/>
                            </a:schemeClr>
                          </a:solidFill>
                        </a:rPr>
                        <a:t>Smoking</a:t>
                      </a:r>
                    </a:p>
                    <a:p>
                      <a:pPr>
                        <a:lnSpc>
                          <a:spcPct val="90000"/>
                        </a:lnSpc>
                      </a:pPr>
                      <a:r>
                        <a:rPr lang="en-US" sz="1200" dirty="0">
                          <a:solidFill>
                            <a:schemeClr val="bg2">
                              <a:lumMod val="10000"/>
                            </a:schemeClr>
                          </a:solidFill>
                        </a:rPr>
                        <a:t>Excessive</a:t>
                      </a:r>
                      <a:r>
                        <a:rPr lang="en-US" sz="1200" baseline="0" dirty="0">
                          <a:solidFill>
                            <a:schemeClr val="bg2">
                              <a:lumMod val="10000"/>
                            </a:schemeClr>
                          </a:solidFill>
                        </a:rPr>
                        <a:t> intake of alcohol or caffeine (&gt; 4 cups/day)</a:t>
                      </a:r>
                    </a:p>
                    <a:p>
                      <a:pPr>
                        <a:lnSpc>
                          <a:spcPct val="90000"/>
                        </a:lnSpc>
                      </a:pPr>
                      <a:r>
                        <a:rPr lang="en-US" sz="1200" baseline="0" dirty="0">
                          <a:solidFill>
                            <a:schemeClr val="bg2">
                              <a:lumMod val="10000"/>
                            </a:schemeClr>
                          </a:solidFill>
                        </a:rPr>
                        <a:t>Inadequate dietary calcium intake</a:t>
                      </a:r>
                    </a:p>
                    <a:p>
                      <a:pPr>
                        <a:lnSpc>
                          <a:spcPct val="90000"/>
                        </a:lnSpc>
                      </a:pPr>
                      <a:r>
                        <a:rPr lang="en-US" sz="1200" baseline="0" dirty="0">
                          <a:solidFill>
                            <a:schemeClr val="bg2">
                              <a:lumMod val="10000"/>
                            </a:schemeClr>
                          </a:solidFill>
                        </a:rPr>
                        <a:t>Weight &lt; 57 kg (or loss of &gt; 10% of weight at 25 yrs of age)</a:t>
                      </a:r>
                      <a:endParaRPr lang="en-US" sz="1200" dirty="0">
                        <a:solidFill>
                          <a:schemeClr val="bg2">
                            <a:lumMod val="10000"/>
                          </a:schemeClr>
                        </a:solidFill>
                      </a:endParaRPr>
                    </a:p>
                  </a:txBody>
                  <a:tcPr marT="45736" marB="457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256088">
                <a:tc>
                  <a:txBody>
                    <a:bodyPr/>
                    <a:lstStyle/>
                    <a:p>
                      <a:pPr>
                        <a:lnSpc>
                          <a:spcPct val="90000"/>
                        </a:lnSpc>
                      </a:pPr>
                      <a:r>
                        <a:rPr lang="en-US" sz="1200" b="1" dirty="0">
                          <a:solidFill>
                            <a:schemeClr val="tx1"/>
                          </a:solidFill>
                        </a:rPr>
                        <a:t>Physical Findings</a:t>
                      </a:r>
                    </a:p>
                  </a:txBody>
                  <a:tcPr marT="45736" marB="457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90000"/>
                        </a:lnSpc>
                      </a:pPr>
                      <a:r>
                        <a:rPr lang="en-US" sz="1200" dirty="0">
                          <a:solidFill>
                            <a:schemeClr val="bg2">
                              <a:lumMod val="10000"/>
                            </a:schemeClr>
                          </a:solidFill>
                        </a:rPr>
                        <a:t>Vertebral deformity (eg, kyphosis) or osteopenia</a:t>
                      </a:r>
                      <a:r>
                        <a:rPr lang="en-US" sz="1200" baseline="0" dirty="0">
                          <a:solidFill>
                            <a:schemeClr val="bg2">
                              <a:lumMod val="10000"/>
                            </a:schemeClr>
                          </a:solidFill>
                        </a:rPr>
                        <a:t> evident on x-ray</a:t>
                      </a:r>
                      <a:endParaRPr lang="en-US" sz="1200" dirty="0">
                        <a:solidFill>
                          <a:schemeClr val="bg2">
                            <a:lumMod val="10000"/>
                          </a:schemeClr>
                        </a:solidFill>
                      </a:endParaRPr>
                    </a:p>
                  </a:txBody>
                  <a:tcPr marT="45736" marB="457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3"/>
                  </a:ext>
                </a:extLst>
              </a:tr>
              <a:tr h="1573006">
                <a:tc>
                  <a:txBody>
                    <a:bodyPr/>
                    <a:lstStyle/>
                    <a:p>
                      <a:pPr>
                        <a:lnSpc>
                          <a:spcPct val="90000"/>
                        </a:lnSpc>
                      </a:pPr>
                      <a:r>
                        <a:rPr lang="en-US" sz="1200" b="1" dirty="0">
                          <a:solidFill>
                            <a:schemeClr val="tx1"/>
                          </a:solidFill>
                        </a:rPr>
                        <a:t>Diseases Associated</a:t>
                      </a:r>
                      <a:r>
                        <a:rPr lang="en-US" sz="1200" b="1" baseline="0" dirty="0">
                          <a:solidFill>
                            <a:schemeClr val="tx1"/>
                          </a:solidFill>
                        </a:rPr>
                        <a:t> W</a:t>
                      </a:r>
                      <a:r>
                        <a:rPr lang="en-US" sz="1200" b="1" dirty="0">
                          <a:solidFill>
                            <a:schemeClr val="tx1"/>
                          </a:solidFill>
                        </a:rPr>
                        <a:t>ith Bone Loss</a:t>
                      </a:r>
                    </a:p>
                  </a:txBody>
                  <a:tcPr marT="45736" marB="457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90000"/>
                        </a:lnSpc>
                      </a:pPr>
                      <a:r>
                        <a:rPr lang="en-US" sz="1600" b="1" dirty="0">
                          <a:solidFill>
                            <a:schemeClr val="bg2">
                              <a:lumMod val="10000"/>
                            </a:schemeClr>
                          </a:solidFill>
                        </a:rPr>
                        <a:t>Prostate cancer</a:t>
                      </a:r>
                    </a:p>
                    <a:p>
                      <a:pPr>
                        <a:lnSpc>
                          <a:spcPct val="90000"/>
                        </a:lnSpc>
                      </a:pPr>
                      <a:r>
                        <a:rPr lang="en-US" sz="1200" dirty="0">
                          <a:solidFill>
                            <a:schemeClr val="bg2">
                              <a:lumMod val="10000"/>
                            </a:schemeClr>
                          </a:solidFill>
                        </a:rPr>
                        <a:t>COPD</a:t>
                      </a:r>
                    </a:p>
                    <a:p>
                      <a:pPr>
                        <a:lnSpc>
                          <a:spcPct val="90000"/>
                        </a:lnSpc>
                      </a:pPr>
                      <a:r>
                        <a:rPr lang="en-US" sz="1200" dirty="0">
                          <a:solidFill>
                            <a:schemeClr val="bg2">
                              <a:lumMod val="10000"/>
                            </a:schemeClr>
                          </a:solidFill>
                        </a:rPr>
                        <a:t>Malabsorption syndrome</a:t>
                      </a:r>
                    </a:p>
                    <a:p>
                      <a:pPr>
                        <a:lnSpc>
                          <a:spcPct val="90000"/>
                        </a:lnSpc>
                      </a:pPr>
                      <a:r>
                        <a:rPr lang="en-US" sz="1200" dirty="0">
                          <a:solidFill>
                            <a:schemeClr val="bg2">
                              <a:lumMod val="10000"/>
                            </a:schemeClr>
                          </a:solidFill>
                        </a:rPr>
                        <a:t>Hyperparathyroidism</a:t>
                      </a:r>
                    </a:p>
                    <a:p>
                      <a:pPr>
                        <a:lnSpc>
                          <a:spcPct val="90000"/>
                        </a:lnSpc>
                      </a:pPr>
                      <a:r>
                        <a:rPr lang="en-US" sz="1200" dirty="0">
                          <a:solidFill>
                            <a:schemeClr val="bg2">
                              <a:lumMod val="10000"/>
                            </a:schemeClr>
                          </a:solidFill>
                        </a:rPr>
                        <a:t>Hyperthyroidism</a:t>
                      </a:r>
                    </a:p>
                    <a:p>
                      <a:pPr>
                        <a:lnSpc>
                          <a:spcPct val="90000"/>
                        </a:lnSpc>
                      </a:pPr>
                      <a:r>
                        <a:rPr lang="en-US" sz="1600" b="1" dirty="0">
                          <a:solidFill>
                            <a:schemeClr val="bg2">
                              <a:lumMod val="10000"/>
                            </a:schemeClr>
                          </a:solidFill>
                        </a:rPr>
                        <a:t>Hypogonadism</a:t>
                      </a:r>
                    </a:p>
                    <a:p>
                      <a:pPr>
                        <a:lnSpc>
                          <a:spcPct val="90000"/>
                        </a:lnSpc>
                      </a:pPr>
                      <a:r>
                        <a:rPr lang="en-US" sz="1200" b="0" dirty="0">
                          <a:solidFill>
                            <a:schemeClr val="bg2">
                              <a:lumMod val="10000"/>
                            </a:schemeClr>
                          </a:solidFill>
                        </a:rPr>
                        <a:t>Rheumatoid</a:t>
                      </a:r>
                      <a:r>
                        <a:rPr lang="en-US" sz="1200" b="0" baseline="0" dirty="0">
                          <a:solidFill>
                            <a:schemeClr val="bg2">
                              <a:lumMod val="10000"/>
                            </a:schemeClr>
                          </a:solidFill>
                        </a:rPr>
                        <a:t> arthritis</a:t>
                      </a:r>
                    </a:p>
                    <a:p>
                      <a:pPr>
                        <a:lnSpc>
                          <a:spcPct val="90000"/>
                        </a:lnSpc>
                      </a:pPr>
                      <a:r>
                        <a:rPr lang="en-US" sz="1200" b="0" baseline="0" dirty="0">
                          <a:solidFill>
                            <a:schemeClr val="bg2">
                              <a:lumMod val="10000"/>
                            </a:schemeClr>
                          </a:solidFill>
                        </a:rPr>
                        <a:t>Renal insufficiency</a:t>
                      </a:r>
                    </a:p>
                    <a:p>
                      <a:pPr>
                        <a:lnSpc>
                          <a:spcPct val="90000"/>
                        </a:lnSpc>
                      </a:pPr>
                      <a:r>
                        <a:rPr lang="en-US" sz="1200" b="0" baseline="0" dirty="0">
                          <a:solidFill>
                            <a:schemeClr val="bg2">
                              <a:lumMod val="10000"/>
                            </a:schemeClr>
                          </a:solidFill>
                        </a:rPr>
                        <a:t>Vitamin D deficiency</a:t>
                      </a:r>
                      <a:endParaRPr lang="en-US" sz="1200" b="0" dirty="0">
                        <a:solidFill>
                          <a:schemeClr val="bg2">
                            <a:lumMod val="10000"/>
                          </a:schemeClr>
                        </a:solidFill>
                      </a:endParaRPr>
                    </a:p>
                  </a:txBody>
                  <a:tcPr marT="45736" marB="457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749932">
                <a:tc>
                  <a:txBody>
                    <a:bodyPr/>
                    <a:lstStyle/>
                    <a:p>
                      <a:pPr>
                        <a:lnSpc>
                          <a:spcPct val="90000"/>
                        </a:lnSpc>
                      </a:pPr>
                      <a:r>
                        <a:rPr lang="en-US" sz="1200" b="1" dirty="0">
                          <a:solidFill>
                            <a:schemeClr val="tx1"/>
                          </a:solidFill>
                        </a:rPr>
                        <a:t>Treatments Associated With Bone Loss</a:t>
                      </a:r>
                    </a:p>
                  </a:txBody>
                  <a:tcPr marT="45736" marB="457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90000"/>
                        </a:lnSpc>
                      </a:pPr>
                      <a:r>
                        <a:rPr lang="en-US" sz="1600" b="1" dirty="0">
                          <a:solidFill>
                            <a:schemeClr val="bg2">
                              <a:lumMod val="10000"/>
                            </a:schemeClr>
                          </a:solidFill>
                        </a:rPr>
                        <a:t>ADT</a:t>
                      </a:r>
                    </a:p>
                    <a:p>
                      <a:pPr>
                        <a:lnSpc>
                          <a:spcPct val="90000"/>
                        </a:lnSpc>
                      </a:pPr>
                      <a:r>
                        <a:rPr lang="en-US" sz="1200" dirty="0">
                          <a:solidFill>
                            <a:schemeClr val="bg2">
                              <a:lumMod val="10000"/>
                            </a:schemeClr>
                          </a:solidFill>
                        </a:rPr>
                        <a:t>Anticonvulsants</a:t>
                      </a:r>
                    </a:p>
                    <a:p>
                      <a:pPr>
                        <a:lnSpc>
                          <a:spcPct val="90000"/>
                        </a:lnSpc>
                      </a:pPr>
                      <a:r>
                        <a:rPr lang="en-US" sz="1200" dirty="0">
                          <a:solidFill>
                            <a:schemeClr val="bg2">
                              <a:lumMod val="10000"/>
                            </a:schemeClr>
                          </a:solidFill>
                        </a:rPr>
                        <a:t>Heparin</a:t>
                      </a:r>
                    </a:p>
                    <a:p>
                      <a:pPr>
                        <a:lnSpc>
                          <a:spcPct val="90000"/>
                        </a:lnSpc>
                      </a:pPr>
                      <a:r>
                        <a:rPr lang="en-US" sz="1200" dirty="0">
                          <a:solidFill>
                            <a:schemeClr val="bg2">
                              <a:lumMod val="10000"/>
                            </a:schemeClr>
                          </a:solidFill>
                        </a:rPr>
                        <a:t>Systemic glucocorticoids (duration</a:t>
                      </a:r>
                      <a:r>
                        <a:rPr lang="en-US" sz="1200" baseline="0" dirty="0">
                          <a:solidFill>
                            <a:schemeClr val="bg2">
                              <a:lumMod val="10000"/>
                            </a:schemeClr>
                          </a:solidFill>
                        </a:rPr>
                        <a:t> &gt; 3 mos)</a:t>
                      </a:r>
                      <a:endParaRPr lang="en-US" sz="1200" dirty="0">
                        <a:solidFill>
                          <a:schemeClr val="bg2">
                            <a:lumMod val="10000"/>
                          </a:schemeClr>
                        </a:solidFill>
                      </a:endParaRPr>
                    </a:p>
                  </a:txBody>
                  <a:tcPr marT="45736" marB="457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5"/>
                  </a:ext>
                </a:extLst>
              </a:tr>
            </a:tbl>
          </a:graphicData>
        </a:graphic>
      </p:graphicFrame>
      <p:sp>
        <p:nvSpPr>
          <p:cNvPr id="19477" name="ZoneTexte 3"/>
          <p:cNvSpPr txBox="1">
            <a:spLocks noChangeArrowheads="1"/>
          </p:cNvSpPr>
          <p:nvPr/>
        </p:nvSpPr>
        <p:spPr bwMode="auto">
          <a:xfrm>
            <a:off x="284163" y="6354763"/>
            <a:ext cx="775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CA" altLang="en-US" sz="1400">
                <a:solidFill>
                  <a:schemeClr val="bg2"/>
                </a:solidFill>
                <a:latin typeface="Arial" panose="020B0604020202020204" pitchFamily="34" charset="0"/>
                <a:ea typeface="MS PGothic" panose="020B0600070205080204" pitchFamily="34" charset="-128"/>
                <a:cs typeface="Arial" panose="020B0604020202020204" pitchFamily="34" charset="0"/>
              </a:rPr>
              <a:t>Brown JP, et al. CMAJ. 2002;167:S1-S34. Greenspan SL. J Clin Endocrinol Metab. 2008;93:2-7.</a:t>
            </a:r>
            <a:endParaRPr lang="en-US" altLang="en-US" sz="1400">
              <a:solidFill>
                <a:schemeClr val="bg2"/>
              </a:solidFill>
              <a:latin typeface="Arial" panose="020B0604020202020204" pitchFamily="34" charset="0"/>
              <a:ea typeface="MS PGothic" panose="020B0600070205080204" pitchFamily="34" charset="-128"/>
              <a:cs typeface="Arial" panose="020B0604020202020204" pitchFamily="34" charset="0"/>
            </a:endParaRPr>
          </a:p>
        </p:txBody>
      </p:sp>
      <p:sp>
        <p:nvSpPr>
          <p:cNvPr id="2" name="TextBox 1"/>
          <p:cNvSpPr txBox="1"/>
          <p:nvPr/>
        </p:nvSpPr>
        <p:spPr>
          <a:xfrm>
            <a:off x="284163" y="5880405"/>
            <a:ext cx="5557932" cy="369332"/>
          </a:xfrm>
          <a:prstGeom prst="rect">
            <a:avLst/>
          </a:prstGeom>
          <a:noFill/>
        </p:spPr>
        <p:txBody>
          <a:bodyPr wrap="none">
            <a:spAutoFit/>
          </a:bodyPr>
          <a:lstStyle/>
          <a:p>
            <a:pPr>
              <a:defRPr/>
            </a:pPr>
            <a:r>
              <a:rPr lang="en-US" b="1" dirty="0">
                <a:latin typeface="+mn-lt"/>
              </a:rPr>
              <a:t>Entries in bold are considered major risk factors.</a:t>
            </a:r>
          </a:p>
        </p:txBody>
      </p:sp>
    </p:spTree>
    <p:extLst>
      <p:ext uri="{BB962C8B-B14F-4D97-AF65-F5344CB8AC3E}">
        <p14:creationId xmlns:p14="http://schemas.microsoft.com/office/powerpoint/2010/main" val="1011879928"/>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9270CA88894B4A9AAC88A7AB7A0302" ma:contentTypeVersion="1" ma:contentTypeDescription="Create a new document." ma:contentTypeScope="" ma:versionID="8b49cf7faab73c899e3a9a15ae5e3037">
  <xsd:schema xmlns:xsd="http://www.w3.org/2001/XMLSchema" xmlns:p="http://schemas.microsoft.com/office/2006/metadata/properties" xmlns:ns2="0afef91d-5ab4-44d7-9b57-5ceffbff7549" targetNamespace="http://schemas.microsoft.com/office/2006/metadata/properties" ma:root="true" ma:fieldsID="f16ef4ab5944631a0cd132d04586ac03" ns2:_="">
    <xsd:import namespace="0afef91d-5ab4-44d7-9b57-5ceffbff7549"/>
    <xsd:element name="properties">
      <xsd:complexType>
        <xsd:sequence>
          <xsd:element name="documentManagement">
            <xsd:complexType>
              <xsd:all>
                <xsd:element ref="ns2:Document_x0020_Category" minOccurs="0"/>
              </xsd:all>
            </xsd:complexType>
          </xsd:element>
        </xsd:sequence>
      </xsd:complexType>
    </xsd:element>
  </xsd:schema>
  <xsd:schema xmlns:xsd="http://www.w3.org/2001/XMLSchema" xmlns:dms="http://schemas.microsoft.com/office/2006/documentManagement/types" targetNamespace="0afef91d-5ab4-44d7-9b57-5ceffbff7549" elementFormDefault="qualified">
    <xsd:import namespace="http://schemas.microsoft.com/office/2006/documentManagement/types"/>
    <xsd:element name="Document_x0020_Category" ma:index="8" nillable="true" ma:displayName="Document Category" ma:internalName="Document_x0020_Category">
      <xsd:simpleType>
        <xsd:restriction base="dms:Choice">
          <xsd:enumeration value="Slides"/>
          <xsd:enumeration value="Print"/>
          <xsd:enumeration value="Peer Review"/>
          <xsd:enumeration value="Permission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_x0020_Category xmlns="0afef91d-5ab4-44d7-9b57-5ceffbff7549">Slides</Document_x0020_Category>
  </documentManagement>
</p:properties>
</file>

<file path=customXml/itemProps1.xml><?xml version="1.0" encoding="utf-8"?>
<ds:datastoreItem xmlns:ds="http://schemas.openxmlformats.org/officeDocument/2006/customXml" ds:itemID="{6FAE7F49-ACF1-4F64-9E32-97CED97DCF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fef91d-5ab4-44d7-9b57-5ceffbff754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F54DE59-E103-4923-98AA-9A3C0AB75527}">
  <ds:schemaRefs>
    <ds:schemaRef ds:uri="http://schemas.microsoft.com/office/2006/metadata/longProperties"/>
  </ds:schemaRefs>
</ds:datastoreItem>
</file>

<file path=customXml/itemProps3.xml><?xml version="1.0" encoding="utf-8"?>
<ds:datastoreItem xmlns:ds="http://schemas.openxmlformats.org/officeDocument/2006/customXml" ds:itemID="{5FB3F1E8-C2D8-4548-A1AC-696395DDE66D}">
  <ds:schemaRefs>
    <ds:schemaRef ds:uri="http://schemas.microsoft.com/sharepoint/v3/contenttype/forms"/>
  </ds:schemaRefs>
</ds:datastoreItem>
</file>

<file path=customXml/itemProps4.xml><?xml version="1.0" encoding="utf-8"?>
<ds:datastoreItem xmlns:ds="http://schemas.openxmlformats.org/officeDocument/2006/customXml" ds:itemID="{D3CBE1D0-6E98-4CEA-B536-089539A3FE26}">
  <ds:schemaRefs>
    <ds:schemaRef ds:uri="http://schemas.microsoft.com/office/2006/metadata/properties"/>
    <ds:schemaRef ds:uri="0afef91d-5ab4-44d7-9b57-5ceffbff7549"/>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AUA_Satellite_TU_2011_SlideTemplate</Template>
  <TotalTime>6768</TotalTime>
  <Words>4035</Words>
  <Application>Microsoft Office PowerPoint</Application>
  <PresentationFormat>On-screen Show (4:3)</PresentationFormat>
  <Paragraphs>800</Paragraphs>
  <Slides>58</Slides>
  <Notes>27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58</vt:i4>
      </vt:variant>
    </vt:vector>
  </HeadingPairs>
  <TitlesOfParts>
    <vt:vector size="71" baseType="lpstr">
      <vt:lpstr>MS PGothic</vt:lpstr>
      <vt:lpstr>MS PGothic</vt:lpstr>
      <vt:lpstr>Arial</vt:lpstr>
      <vt:lpstr>Calibri</vt:lpstr>
      <vt:lpstr>Segoe UI</vt:lpstr>
      <vt:lpstr>Symbol</vt:lpstr>
      <vt:lpstr>Tahoma</vt:lpstr>
      <vt:lpstr>Times</vt:lpstr>
      <vt:lpstr>Times New Roman</vt:lpstr>
      <vt:lpstr>Verdana</vt:lpstr>
      <vt:lpstr>Wingdings</vt:lpstr>
      <vt:lpstr>Custom Design</vt:lpstr>
      <vt:lpstr>1_Custom Design</vt:lpstr>
      <vt:lpstr>PowerPoint Presentation</vt:lpstr>
      <vt:lpstr>Spectrum of Therapy and Bone Disease in Prostate Cancer</vt:lpstr>
      <vt:lpstr>PowerPoint Presentation</vt:lpstr>
      <vt:lpstr>PowerPoint Presentation</vt:lpstr>
      <vt:lpstr>Negative Impact of Bone Complications</vt:lpstr>
      <vt:lpstr>ADT-Associated Bone Loss</vt:lpstr>
      <vt:lpstr>Fractures Impact Mortality and Life Expectancy</vt:lpstr>
      <vt:lpstr>Clinical Case</vt:lpstr>
      <vt:lpstr>Screening for Bone Loss in Men:  Who Is at Risk?</vt:lpstr>
      <vt:lpstr>FRAX Calculation Tool</vt:lpstr>
      <vt:lpstr>National Osteoporosis Foundation Fracture Prevention Guidelines for Men</vt:lpstr>
      <vt:lpstr>Overview: Bone-Targeted Agents</vt:lpstr>
      <vt:lpstr>FDA-Approved Agents to Increase Bone Mass in Men With Osteoporosis</vt:lpstr>
      <vt:lpstr>Conclusions</vt:lpstr>
      <vt:lpstr>Spectrum of Therapy and Bone Disease in Prostate Cancer</vt:lpstr>
      <vt:lpstr>Randomized Controlled Clinical Trials in CSPC Patients</vt:lpstr>
      <vt:lpstr>STAMPEDE Study- CSPC</vt:lpstr>
      <vt:lpstr>The Alliance Study</vt:lpstr>
      <vt:lpstr>Spectrum of Therapy and Bone Disease in Prostate Cancer</vt:lpstr>
      <vt:lpstr>Predicting Bone Metastases in  Non-Metastatic CRPC </vt:lpstr>
      <vt:lpstr>Denosumab to Prevent Metastases</vt:lpstr>
      <vt:lpstr>Primary Endpoint: Bone Metastasis-Free Survival</vt:lpstr>
      <vt:lpstr>Spectrum of Therapy and Bone Disease in Prostate Cancer</vt:lpstr>
      <vt:lpstr>Skeletal-Related Events (SREs)</vt:lpstr>
      <vt:lpstr>Randomized Controlled Clinical Trials in  CRPC Patients</vt:lpstr>
      <vt:lpstr>Zoledronic Acid in mCRPC</vt:lpstr>
      <vt:lpstr>Zoledronic Acid vs Placebo</vt:lpstr>
      <vt:lpstr>Zoledronic Acid Inhibits uNTx, a Specific Marker of Osteoclast Activity</vt:lpstr>
      <vt:lpstr>Effect of Longer-Interval vs Standard Dosing of Zoledronic Acid on Skeletal Events in Patients With Bone Metastases</vt:lpstr>
      <vt:lpstr>Denosumab vs Zoledronic Acid</vt:lpstr>
      <vt:lpstr>Denosumab vs Zoledronic Acid</vt:lpstr>
      <vt:lpstr>Denosumab vs Zoledronic Acid:  Time to First On-Study SRE</vt:lpstr>
      <vt:lpstr>Denosumab vs Zoledronic Acid</vt:lpstr>
      <vt:lpstr>Osteonecrosis of the Jaw</vt:lpstr>
      <vt:lpstr>FDA-Approved Agents for Prevention of SREs in Metastatic Prostate Cancer</vt:lpstr>
      <vt:lpstr>Prostate Cancer Drug Costs</vt:lpstr>
      <vt:lpstr>National Institute for Health and Care Excellence (NICE)</vt:lpstr>
      <vt:lpstr>The Report of the Advanced Prostate Cancer Consensus Conference APCCC 2015 and 2017</vt:lpstr>
      <vt:lpstr>Conclusions</vt:lpstr>
      <vt:lpstr>PowerPoint Presentation</vt:lpstr>
      <vt:lpstr>Strategies to Target Bony Metastatic CRPC</vt:lpstr>
      <vt:lpstr>Radium-223 Targets Bone Metastases</vt:lpstr>
      <vt:lpstr>Radium-223 Targets Bone Metastases</vt:lpstr>
      <vt:lpstr>ALSYMPCA Time to  First Skeletal-Related Event</vt:lpstr>
      <vt:lpstr>ALSYMPCA Adverse Events of Interest</vt:lpstr>
      <vt:lpstr>177-Lu-PSMA-targeted Therapy</vt:lpstr>
      <vt:lpstr>TRAPEZE Study</vt:lpstr>
      <vt:lpstr>Effect of Enzalutamide Second Line Hormone Therapy on SREs</vt:lpstr>
      <vt:lpstr>Bipolar Androgen Therapy (BAT) for mCRPC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Prostate Cancer-related Bone Disease</vt:lpstr>
      <vt:lpstr>PowerPoint Presentation</vt:lpstr>
    </vt:vector>
  </TitlesOfParts>
  <Company>Karmanos Cancer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Health in Patients with Metastatic Prostate Cancer</dc:title>
  <dc:creator>heathe</dc:creator>
  <cp:lastModifiedBy>Samuel Denmeade</cp:lastModifiedBy>
  <cp:revision>222</cp:revision>
  <dcterms:created xsi:type="dcterms:W3CDTF">2011-04-11T15:40:13Z</dcterms:created>
  <dcterms:modified xsi:type="dcterms:W3CDTF">2018-10-13T17:51:52Z</dcterms:modified>
</cp:coreProperties>
</file>