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 id="2147483697" r:id="rId3"/>
    <p:sldMasterId id="2147483712" r:id="rId4"/>
    <p:sldMasterId id="2147483730" r:id="rId5"/>
    <p:sldMasterId id="2147483797" r:id="rId6"/>
    <p:sldMasterId id="2147483803" r:id="rId7"/>
    <p:sldMasterId id="2147483832" r:id="rId8"/>
    <p:sldMasterId id="2147483852" r:id="rId9"/>
    <p:sldMasterId id="2147483884" r:id="rId10"/>
  </p:sldMasterIdLst>
  <p:notesMasterIdLst>
    <p:notesMasterId r:id="rId33"/>
  </p:notesMasterIdLst>
  <p:sldIdLst>
    <p:sldId id="278" r:id="rId11"/>
    <p:sldId id="1142" r:id="rId12"/>
    <p:sldId id="1140" r:id="rId13"/>
    <p:sldId id="1130" r:id="rId14"/>
    <p:sldId id="298" r:id="rId15"/>
    <p:sldId id="261" r:id="rId16"/>
    <p:sldId id="349" r:id="rId17"/>
    <p:sldId id="428" r:id="rId18"/>
    <p:sldId id="310" r:id="rId19"/>
    <p:sldId id="312" r:id="rId20"/>
    <p:sldId id="313" r:id="rId21"/>
    <p:sldId id="354" r:id="rId22"/>
    <p:sldId id="1141" r:id="rId23"/>
    <p:sldId id="311" r:id="rId24"/>
    <p:sldId id="434" r:id="rId25"/>
    <p:sldId id="435" r:id="rId26"/>
    <p:sldId id="309" r:id="rId27"/>
    <p:sldId id="307" r:id="rId28"/>
    <p:sldId id="321" r:id="rId29"/>
    <p:sldId id="1149" r:id="rId30"/>
    <p:sldId id="345" r:id="rId31"/>
    <p:sldId id="11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94798" autoAdjust="0"/>
  </p:normalViewPr>
  <p:slideViewPr>
    <p:cSldViewPr snapToGrid="0" snapToObjects="1">
      <p:cViewPr varScale="1">
        <p:scale>
          <a:sx n="87" d="100"/>
          <a:sy n="87" d="100"/>
        </p:scale>
        <p:origin x="40" y="188"/>
      </p:cViewPr>
      <p:guideLst/>
    </p:cSldViewPr>
  </p:slideViewPr>
  <p:notesTextViewPr>
    <p:cViewPr>
      <p:scale>
        <a:sx n="1" d="1"/>
        <a:sy n="1" d="1"/>
      </p:scale>
      <p:origin x="0" y="0"/>
    </p:cViewPr>
  </p:notesTextViewPr>
  <p:notesViewPr>
    <p:cSldViewPr snapToGrid="0" snapToObjects="1">
      <p:cViewPr varScale="1">
        <p:scale>
          <a:sx n="76" d="100"/>
          <a:sy n="76" d="100"/>
        </p:scale>
        <p:origin x="2632"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ashindel\Desktop\Speaker%20Deck\alternative%20for%20adverse%20pathology%20slide.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356824878713"/>
          <c:y val="0"/>
          <c:w val="0.69524211546194903"/>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70-477C-ADD8-759788D8C4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70-477C-ADD8-759788D8C4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70-477C-ADD8-759788D8C4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70-477C-ADD8-759788D8C4C0}"/>
              </c:ext>
            </c:extLst>
          </c:dPt>
          <c:val>
            <c:numRef>
              <c:f>Sheet1!$J$7:$M$7</c:f>
              <c:numCache>
                <c:formatCode>General</c:formatCode>
                <c:ptCount val="4"/>
                <c:pt idx="0">
                  <c:v>1</c:v>
                </c:pt>
                <c:pt idx="1">
                  <c:v>0</c:v>
                </c:pt>
                <c:pt idx="2">
                  <c:v>0</c:v>
                </c:pt>
                <c:pt idx="3">
                  <c:v>0</c:v>
                </c:pt>
              </c:numCache>
            </c:numRef>
          </c:val>
          <c:extLst>
            <c:ext xmlns:c16="http://schemas.microsoft.com/office/drawing/2014/chart" uri="{C3380CC4-5D6E-409C-BE32-E72D297353CC}">
              <c16:uniqueId val="{00000008-F470-477C-ADD8-759788D8C4C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315336220606304E-2"/>
          <c:y val="0"/>
          <c:w val="0.86625241300673295"/>
          <c:h val="0.90813447580438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B7-4642-86EB-4E4B7DC165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B7-4642-86EB-4E4B7DC165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B7-4642-86EB-4E4B7DC165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B7-4642-86EB-4E4B7DC16506}"/>
              </c:ext>
            </c:extLst>
          </c:dPt>
          <c:val>
            <c:numRef>
              <c:f>Sheet1!$J$7:$M$7</c:f>
              <c:numCache>
                <c:formatCode>General</c:formatCode>
                <c:ptCount val="4"/>
                <c:pt idx="0">
                  <c:v>1</c:v>
                </c:pt>
                <c:pt idx="1">
                  <c:v>0</c:v>
                </c:pt>
                <c:pt idx="2">
                  <c:v>0</c:v>
                </c:pt>
                <c:pt idx="3">
                  <c:v>0</c:v>
                </c:pt>
              </c:numCache>
            </c:numRef>
          </c:val>
          <c:extLst>
            <c:ext xmlns:c16="http://schemas.microsoft.com/office/drawing/2014/chart" uri="{C3380CC4-5D6E-409C-BE32-E72D297353CC}">
              <c16:uniqueId val="{00000008-8FB7-4642-86EB-4E4B7DC1650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267886644788"/>
          <c:y val="0"/>
          <c:w val="0.60911057295765203"/>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56-46A0-8D76-EDB4A72F62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56-46A0-8D76-EDB4A72F62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56-46A0-8D76-EDB4A72F62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56-46A0-8D76-EDB4A72F6299}"/>
              </c:ext>
            </c:extLst>
          </c:dPt>
          <c:val>
            <c:numRef>
              <c:f>Sheet1!$J$8:$M$8</c:f>
              <c:numCache>
                <c:formatCode>General</c:formatCode>
                <c:ptCount val="4"/>
                <c:pt idx="0">
                  <c:v>0.46</c:v>
                </c:pt>
                <c:pt idx="1">
                  <c:v>0.64000000000000401</c:v>
                </c:pt>
                <c:pt idx="2">
                  <c:v>0</c:v>
                </c:pt>
                <c:pt idx="3">
                  <c:v>0</c:v>
                </c:pt>
              </c:numCache>
            </c:numRef>
          </c:val>
          <c:extLst>
            <c:ext xmlns:c16="http://schemas.microsoft.com/office/drawing/2014/chart" uri="{C3380CC4-5D6E-409C-BE32-E72D297353CC}">
              <c16:uniqueId val="{00000008-7D56-46A0-8D76-EDB4A72F629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2"/>
                </a:solidFill>
                <a:latin typeface="Gotham Light"/>
              </a:rPr>
              <a:t>  </a:t>
            </a:r>
          </a:p>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2"/>
                </a:solidFill>
                <a:latin typeface="Gotham Light"/>
              </a:rPr>
              <a:t>  </a:t>
            </a:r>
          </a:p>
        </c:rich>
      </c:tx>
      <c:layout>
        <c:manualLayout>
          <c:xMode val="edge"/>
          <c:yMode val="edge"/>
          <c:x val="0.38293223822143502"/>
          <c:y val="8.1642134026812904E-2"/>
        </c:manualLayout>
      </c:layout>
      <c:overlay val="0"/>
      <c:spPr>
        <a:noFill/>
        <a:ln>
          <a:noFill/>
        </a:ln>
        <a:effectLst/>
      </c:spPr>
    </c:title>
    <c:autoTitleDeleted val="0"/>
    <c:plotArea>
      <c:layout>
        <c:manualLayout>
          <c:layoutTarget val="inner"/>
          <c:xMode val="edge"/>
          <c:yMode val="edge"/>
          <c:x val="0.11701517426533201"/>
          <c:y val="8.9262066535984202E-2"/>
          <c:w val="0.71763757516208704"/>
          <c:h val="0.8889666977235339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F5-4BA5-BCC7-966EF456E8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F5-4BA5-BCC7-966EF456E8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F5-4BA5-BCC7-966EF456E83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F5-4BA5-BCC7-966EF456E83D}"/>
              </c:ext>
            </c:extLst>
          </c:dPt>
          <c:val>
            <c:numRef>
              <c:f>Sheet1!$J$17:$M$17</c:f>
              <c:numCache>
                <c:formatCode>General</c:formatCode>
                <c:ptCount val="4"/>
                <c:pt idx="0">
                  <c:v>0.92</c:v>
                </c:pt>
                <c:pt idx="1">
                  <c:v>0.08</c:v>
                </c:pt>
                <c:pt idx="2">
                  <c:v>0</c:v>
                </c:pt>
                <c:pt idx="3">
                  <c:v>0</c:v>
                </c:pt>
              </c:numCache>
            </c:numRef>
          </c:val>
          <c:extLst>
            <c:ext xmlns:c16="http://schemas.microsoft.com/office/drawing/2014/chart" uri="{C3380CC4-5D6E-409C-BE32-E72D297353CC}">
              <c16:uniqueId val="{00000008-24F5-4BA5-BCC7-966EF456E83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72336842047001"/>
          <c:y val="0"/>
          <c:w val="0.594245100701153"/>
          <c:h val="0.9456106419155040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24-4542-9325-18B2ACE78E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24-4542-9325-18B2ACE78E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24-4542-9325-18B2ACE78E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24-4542-9325-18B2ACE78E79}"/>
              </c:ext>
            </c:extLst>
          </c:dPt>
          <c:val>
            <c:numRef>
              <c:f>Sheet1!$J$9:$M$9</c:f>
              <c:numCache>
                <c:formatCode>General</c:formatCode>
                <c:ptCount val="4"/>
                <c:pt idx="0">
                  <c:v>0.46</c:v>
                </c:pt>
                <c:pt idx="1">
                  <c:v>0.24</c:v>
                </c:pt>
                <c:pt idx="2">
                  <c:v>0.3</c:v>
                </c:pt>
                <c:pt idx="3">
                  <c:v>0</c:v>
                </c:pt>
              </c:numCache>
            </c:numRef>
          </c:val>
          <c:extLst>
            <c:ext xmlns:c16="http://schemas.microsoft.com/office/drawing/2014/chart" uri="{C3380CC4-5D6E-409C-BE32-E72D297353CC}">
              <c16:uniqueId val="{00000008-8E24-4542-9325-18B2ACE78E7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3"/>
                </a:solidFill>
                <a:latin typeface="Gotham Light"/>
              </a:rPr>
              <a:t>  </a:t>
            </a:r>
          </a:p>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accent3"/>
                </a:solidFill>
                <a:latin typeface="Gotham Light"/>
              </a:rPr>
              <a:t>  </a:t>
            </a:r>
          </a:p>
        </c:rich>
      </c:tx>
      <c:layout>
        <c:manualLayout>
          <c:xMode val="edge"/>
          <c:yMode val="edge"/>
          <c:x val="0.37545060429155402"/>
          <c:y val="7.6271924424732504E-2"/>
        </c:manualLayout>
      </c:layout>
      <c:overlay val="0"/>
      <c:spPr>
        <a:noFill/>
        <a:ln>
          <a:noFill/>
        </a:ln>
        <a:effectLst/>
      </c:spPr>
    </c:title>
    <c:autoTitleDeleted val="0"/>
    <c:plotArea>
      <c:layout>
        <c:manualLayout>
          <c:layoutTarget val="inner"/>
          <c:xMode val="edge"/>
          <c:yMode val="edge"/>
          <c:x val="0.12449638117125"/>
          <c:y val="0"/>
          <c:w val="0.72924656816514699"/>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C1-4C40-9B88-B13C97F4FF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C1-4C40-9B88-B13C97F4FF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C1-4C40-9B88-B13C97F4FF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C1-4C40-9B88-B13C97F4FFB0}"/>
              </c:ext>
            </c:extLst>
          </c:dPt>
          <c:val>
            <c:numRef>
              <c:f>Sheet1!$J$18:$M$18</c:f>
              <c:numCache>
                <c:formatCode>General</c:formatCode>
                <c:ptCount val="4"/>
                <c:pt idx="0">
                  <c:v>0.92</c:v>
                </c:pt>
                <c:pt idx="1">
                  <c:v>0.05</c:v>
                </c:pt>
                <c:pt idx="2">
                  <c:v>0.03</c:v>
                </c:pt>
                <c:pt idx="3">
                  <c:v>0</c:v>
                </c:pt>
              </c:numCache>
            </c:numRef>
          </c:val>
          <c:extLst>
            <c:ext xmlns:c16="http://schemas.microsoft.com/office/drawing/2014/chart" uri="{C3380CC4-5D6E-409C-BE32-E72D297353CC}">
              <c16:uniqueId val="{00000008-80C1-4C40-9B88-B13C97F4FFB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54536076774099"/>
          <c:y val="5.8799325257179902E-2"/>
          <c:w val="0.61627655707468099"/>
          <c:h val="0.8475151961623680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79-4101-ACB4-74E0308F66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79-4101-ACB4-74E0308F66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79-4101-ACB4-74E0308F66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179-4101-ACB4-74E0308F669A}"/>
              </c:ext>
            </c:extLst>
          </c:dPt>
          <c:val>
            <c:numRef>
              <c:f>Sheet1!$J$10:$M$10</c:f>
              <c:numCache>
                <c:formatCode>General</c:formatCode>
                <c:ptCount val="4"/>
                <c:pt idx="0">
                  <c:v>0.46</c:v>
                </c:pt>
                <c:pt idx="1">
                  <c:v>0.24</c:v>
                </c:pt>
                <c:pt idx="2">
                  <c:v>0.1</c:v>
                </c:pt>
                <c:pt idx="3">
                  <c:v>0.2</c:v>
                </c:pt>
              </c:numCache>
            </c:numRef>
          </c:val>
          <c:extLst>
            <c:ext xmlns:c16="http://schemas.microsoft.com/office/drawing/2014/chart" uri="{C3380CC4-5D6E-409C-BE32-E72D297353CC}">
              <c16:uniqueId val="{00000008-0179-4101-ACB4-74E0308F669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latin typeface="Gotham Light"/>
              </a:rPr>
              <a:t> </a:t>
            </a:r>
          </a:p>
          <a:p>
            <a:pPr>
              <a:defRPr sz="1600" b="0" i="0" u="none" strike="noStrike" kern="1200" spc="0" baseline="0">
                <a:solidFill>
                  <a:schemeClr val="tx1">
                    <a:lumMod val="65000"/>
                    <a:lumOff val="35000"/>
                  </a:schemeClr>
                </a:solidFill>
                <a:latin typeface="+mn-lt"/>
                <a:ea typeface="+mn-ea"/>
                <a:cs typeface="+mn-cs"/>
              </a:defRPr>
            </a:pPr>
            <a:r>
              <a:rPr lang="en-US" sz="1600" b="1" dirty="0">
                <a:latin typeface="Gotham Light"/>
              </a:rPr>
              <a:t> </a:t>
            </a:r>
          </a:p>
        </c:rich>
      </c:tx>
      <c:layout>
        <c:manualLayout>
          <c:xMode val="edge"/>
          <c:yMode val="edge"/>
          <c:x val="0.37772702481592602"/>
          <c:y val="9.5495742377052703E-2"/>
        </c:manualLayout>
      </c:layout>
      <c:overlay val="0"/>
      <c:spPr>
        <a:noFill/>
        <a:ln>
          <a:noFill/>
        </a:ln>
        <a:effectLst/>
      </c:spPr>
    </c:title>
    <c:autoTitleDeleted val="0"/>
    <c:plotArea>
      <c:layout>
        <c:manualLayout>
          <c:layoutTarget val="inner"/>
          <c:xMode val="edge"/>
          <c:yMode val="edge"/>
          <c:x val="9.0134220080587704E-2"/>
          <c:y val="9.0797581329029695E-2"/>
          <c:w val="0.763286646444849"/>
          <c:h val="0.8645836516086460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F9-4D45-860F-BC97B09096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F9-4D45-860F-BC97B09096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F9-4D45-860F-BC97B09096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F9-4D45-860F-BC97B0909660}"/>
              </c:ext>
            </c:extLst>
          </c:dPt>
          <c:val>
            <c:numRef>
              <c:f>Sheet1!$J$19:$M$19</c:f>
              <c:numCache>
                <c:formatCode>General</c:formatCode>
                <c:ptCount val="4"/>
                <c:pt idx="0">
                  <c:v>0.92</c:v>
                </c:pt>
                <c:pt idx="1">
                  <c:v>0.05</c:v>
                </c:pt>
                <c:pt idx="2">
                  <c:v>0.01</c:v>
                </c:pt>
                <c:pt idx="3">
                  <c:v>0.02</c:v>
                </c:pt>
              </c:numCache>
            </c:numRef>
          </c:val>
          <c:extLst>
            <c:ext xmlns:c16="http://schemas.microsoft.com/office/drawing/2014/chart" uri="{C3380CC4-5D6E-409C-BE32-E72D297353CC}">
              <c16:uniqueId val="{00000008-49F9-4D45-860F-BC97B090966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40D5B-15F1-B74E-9063-D6785C693E2D}" type="datetimeFigureOut">
              <a:rPr lang="en-US" smtClean="0"/>
              <a:t>10/12/2018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96D97-CDB7-3747-9A00-F5B71F405006}" type="slidenum">
              <a:rPr lang="en-US" smtClean="0"/>
              <a:t>‹#›</a:t>
            </a:fld>
            <a:endParaRPr lang="en-US" dirty="0"/>
          </a:p>
        </p:txBody>
      </p:sp>
    </p:spTree>
    <p:extLst>
      <p:ext uri="{BB962C8B-B14F-4D97-AF65-F5344CB8AC3E}">
        <p14:creationId xmlns:p14="http://schemas.microsoft.com/office/powerpoint/2010/main" val="136531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dx.doi.org/10.1016/j.eururo.2015.06.0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assays on improving pt outcomes by changing pt management</a:t>
            </a:r>
          </a:p>
          <a:p>
            <a:endParaRPr lang="en-US" dirty="0"/>
          </a:p>
          <a:p>
            <a:r>
              <a:rPr lang="en-US" dirty="0"/>
              <a:t>Informing treatment decisions through tests designed to individualize treatment</a:t>
            </a:r>
          </a:p>
        </p:txBody>
      </p:sp>
    </p:spTree>
    <p:extLst>
      <p:ext uri="{BB962C8B-B14F-4D97-AF65-F5344CB8AC3E}">
        <p14:creationId xmlns:p14="http://schemas.microsoft.com/office/powerpoint/2010/main" val="263204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3200400"/>
            <a:ext cx="6543040" cy="4183380"/>
          </a:xfrm>
        </p:spPr>
        <p:txBody>
          <a:bodyPr/>
          <a:lstStyle/>
          <a:p>
            <a:r>
              <a:rPr lang="en-US" sz="600" b="1" kern="1200" dirty="0">
                <a:solidFill>
                  <a:schemeClr val="tx1"/>
                </a:solidFill>
                <a:effectLst/>
                <a:latin typeface="Gotham Light"/>
                <a:ea typeface="+mn-ea"/>
                <a:cs typeface="+mn-cs"/>
              </a:rPr>
              <a:t>Key Messages</a:t>
            </a:r>
            <a:endParaRPr lang="en-US" sz="600" kern="1200" dirty="0">
              <a:solidFill>
                <a:schemeClr val="tx1"/>
              </a:solidFill>
              <a:effectLst/>
              <a:latin typeface="Gotham Light"/>
              <a:ea typeface="+mn-ea"/>
              <a:cs typeface="+mn-cs"/>
            </a:endParaRPr>
          </a:p>
          <a:p>
            <a:pPr lvl="0">
              <a:buFont typeface="Arial" pitchFamily="34" charset="0"/>
              <a:buChar char="•"/>
            </a:pPr>
            <a:r>
              <a:rPr lang="en-US" sz="600" i="1" kern="1200" dirty="0">
                <a:solidFill>
                  <a:schemeClr val="tx1"/>
                </a:solidFill>
                <a:effectLst/>
                <a:latin typeface="Gotham Light"/>
                <a:ea typeface="+mn-ea"/>
                <a:cs typeface="+mn-cs"/>
              </a:rPr>
              <a:t> Approximately 70%-80% of men who have favorable pathology on initial biopsy will have favorable pathology on RP, in contemporary series. Favorable pathology on biopsy in the setting of clinically low-risk disease is in most cases predictive</a:t>
            </a:r>
            <a:r>
              <a:rPr lang="en-US" sz="600" i="1" kern="1200" baseline="0" dirty="0">
                <a:solidFill>
                  <a:schemeClr val="tx1"/>
                </a:solidFill>
                <a:effectLst/>
                <a:latin typeface="Gotham Light"/>
                <a:ea typeface="+mn-ea"/>
                <a:cs typeface="+mn-cs"/>
              </a:rPr>
              <a:t> of</a:t>
            </a:r>
            <a:r>
              <a:rPr lang="en-US" sz="600" i="1" kern="1200" dirty="0">
                <a:solidFill>
                  <a:schemeClr val="tx1"/>
                </a:solidFill>
                <a:effectLst/>
                <a:latin typeface="Gotham Light"/>
                <a:ea typeface="+mn-ea"/>
                <a:cs typeface="+mn-cs"/>
              </a:rPr>
              <a:t> favorable pathology on radical prostatectomy (RP). However, between 20%-30% of men who are clinically low risk on biopsy will harbor occult adverse pathology (AP) features on surgical pathology after RP. AP is a critical determinant of long-term prognosis. </a:t>
            </a:r>
            <a:endParaRPr lang="en-US" sz="600" kern="1200" dirty="0">
              <a:solidFill>
                <a:schemeClr val="tx1"/>
              </a:solidFill>
              <a:effectLst/>
              <a:latin typeface="Gotham Light"/>
              <a:ea typeface="+mn-ea"/>
              <a:cs typeface="+mn-cs"/>
            </a:endParaRPr>
          </a:p>
          <a:p>
            <a:pPr lvl="0">
              <a:buFont typeface="Arial" pitchFamily="34" charset="0"/>
              <a:buChar char="•"/>
            </a:pPr>
            <a:r>
              <a:rPr lang="en-US" sz="600" i="1" kern="1200" dirty="0">
                <a:solidFill>
                  <a:schemeClr val="tx1"/>
                </a:solidFill>
                <a:effectLst/>
                <a:latin typeface="Gotham Light"/>
                <a:ea typeface="+mn-ea"/>
                <a:cs typeface="+mn-cs"/>
              </a:rPr>
              <a:t> Because the men who have AP at surgery are the ones at greatest risk of disease progression, accurately determining which patients are at high risk of having AP at surgery (and hence benefit from immediate treatment) should be determined BEFORE surgery. Similarly, men who are at low risk for AP and have favorable disease are the best candidates to defer treatment and consider active surveillance.</a:t>
            </a:r>
            <a:endParaRPr lang="en-US" sz="600" kern="1200" dirty="0">
              <a:solidFill>
                <a:schemeClr val="tx1"/>
              </a:solidFill>
              <a:effectLst/>
              <a:latin typeface="Gotham Light"/>
              <a:ea typeface="+mn-ea"/>
              <a:cs typeface="+mn-cs"/>
            </a:endParaRPr>
          </a:p>
          <a:p>
            <a:pPr lvl="0">
              <a:buFont typeface="Arial" pitchFamily="34" charset="0"/>
              <a:buChar char="•"/>
            </a:pPr>
            <a:r>
              <a:rPr lang="en-US" sz="600" i="1" kern="1200" dirty="0">
                <a:solidFill>
                  <a:schemeClr val="tx1"/>
                </a:solidFill>
                <a:effectLst/>
                <a:latin typeface="Gotham Light"/>
                <a:ea typeface="+mn-ea"/>
                <a:cs typeface="+mn-cs"/>
              </a:rPr>
              <a:t> A genomic test can provide the actionable information about who is at risk for AP.</a:t>
            </a:r>
            <a:endParaRPr lang="en-US" sz="600" kern="1200" dirty="0">
              <a:solidFill>
                <a:schemeClr val="tx1"/>
              </a:solidFill>
              <a:effectLst/>
              <a:latin typeface="Gotham Light"/>
              <a:ea typeface="+mn-ea"/>
              <a:cs typeface="+mn-cs"/>
            </a:endParaRPr>
          </a:p>
          <a:p>
            <a:endParaRPr lang="en-US" sz="600" b="1" kern="1200" dirty="0">
              <a:solidFill>
                <a:schemeClr val="tx1"/>
              </a:solidFill>
              <a:effectLst/>
              <a:latin typeface="Gotham Light"/>
              <a:ea typeface="+mn-ea"/>
              <a:cs typeface="+mn-cs"/>
            </a:endParaRPr>
          </a:p>
          <a:p>
            <a:r>
              <a:rPr lang="en-US" sz="600" b="1" kern="1200" dirty="0">
                <a:solidFill>
                  <a:schemeClr val="tx1"/>
                </a:solidFill>
                <a:effectLst/>
                <a:latin typeface="Gotham Light"/>
                <a:ea typeface="+mn-ea"/>
                <a:cs typeface="+mn-cs"/>
              </a:rPr>
              <a:t>Speaker Notes</a:t>
            </a:r>
            <a:endParaRPr lang="en-US" sz="600"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How do we most accurately answer </a:t>
            </a:r>
            <a:r>
              <a:rPr lang="en-US" sz="600" i="1" kern="1200" dirty="0">
                <a:solidFill>
                  <a:schemeClr val="tx1"/>
                </a:solidFill>
                <a:effectLst/>
                <a:latin typeface="Gotham Light"/>
                <a:ea typeface="+mn-ea"/>
                <a:cs typeface="+mn-cs"/>
              </a:rPr>
              <a:t>these</a:t>
            </a:r>
            <a:r>
              <a:rPr lang="en-US" sz="600" kern="1200" dirty="0">
                <a:solidFill>
                  <a:schemeClr val="tx1"/>
                </a:solidFill>
                <a:effectLst/>
                <a:latin typeface="Gotham Light"/>
                <a:ea typeface="+mn-ea"/>
                <a:cs typeface="+mn-cs"/>
              </a:rPr>
              <a:t> questions: “How bad is my cancer?” and “What are my treatment options?”</a:t>
            </a:r>
          </a:p>
          <a:p>
            <a:r>
              <a:rPr lang="en-US" sz="600" kern="1200" dirty="0">
                <a:solidFill>
                  <a:schemeClr val="tx1"/>
                </a:solidFill>
                <a:effectLst/>
                <a:latin typeface="Gotham Light"/>
                <a:ea typeface="+mn-ea"/>
                <a:cs typeface="+mn-cs"/>
              </a:rPr>
              <a:t>	Gleason score on surgical pathology is the best indicator of long-term prognosis in men with prostate cancer (PCa). Existing metrics to predict surgical pathology (prostate-specific</a:t>
            </a:r>
            <a:r>
              <a:rPr lang="en-US" sz="600" kern="1200" baseline="0" dirty="0">
                <a:solidFill>
                  <a:schemeClr val="tx1"/>
                </a:solidFill>
                <a:effectLst/>
                <a:latin typeface="Gotham Light"/>
                <a:ea typeface="+mn-ea"/>
                <a:cs typeface="+mn-cs"/>
              </a:rPr>
              <a:t> antigen [</a:t>
            </a:r>
            <a:r>
              <a:rPr lang="en-US" sz="600" kern="1200" dirty="0">
                <a:solidFill>
                  <a:schemeClr val="tx1"/>
                </a:solidFill>
                <a:effectLst/>
                <a:latin typeface="Gotham Light"/>
                <a:ea typeface="+mn-ea"/>
                <a:cs typeface="+mn-cs"/>
              </a:rPr>
              <a:t>PSA], biopsy Gleason score, age, clinical stage, etc) are helpful but limited in their ability to accurately predict surgical pathology. In cases where these parameters suggest high risk, there is minimal controversy about whether treatment is indicated. Much of the contemporary controversy about PCa detection and treatment is centered on patients who are clinically low risk based on existing metrics. Many of these men will do well with Active Surveillance; however, a small but important percentage may be under-sampled due to limitations of current</a:t>
            </a:r>
            <a:r>
              <a:rPr lang="en-US" sz="600" kern="1200" baseline="0" dirty="0">
                <a:solidFill>
                  <a:schemeClr val="tx1"/>
                </a:solidFill>
                <a:effectLst/>
                <a:latin typeface="Gotham Light"/>
                <a:ea typeface="+mn-ea"/>
                <a:cs typeface="+mn-cs"/>
              </a:rPr>
              <a:t> imaging and biopsy techniques</a:t>
            </a:r>
            <a:r>
              <a:rPr lang="en-US" sz="600" kern="1200" dirty="0">
                <a:solidFill>
                  <a:schemeClr val="tx1"/>
                </a:solidFill>
                <a:effectLst/>
                <a:latin typeface="Gotham Light"/>
                <a:ea typeface="+mn-ea"/>
                <a:cs typeface="+mn-cs"/>
              </a:rPr>
              <a:t>. A way to predict which patients have AP will help inform management discussions and facilitate optimal patient management.</a:t>
            </a:r>
          </a:p>
          <a:p>
            <a:r>
              <a:rPr lang="en-US" sz="600" b="1" kern="1200" dirty="0">
                <a:solidFill>
                  <a:schemeClr val="tx1"/>
                </a:solidFill>
                <a:effectLst/>
                <a:latin typeface="Gotham Light"/>
                <a:ea typeface="+mn-ea"/>
                <a:cs typeface="+mn-cs"/>
              </a:rPr>
              <a:t>[builds]</a:t>
            </a:r>
          </a:p>
          <a:p>
            <a:r>
              <a:rPr lang="en-US" sz="600" dirty="0"/>
              <a:t>Approximately 70%-80% of men who have favorable pathology on initial biopsy will have favorable pathology on RP</a:t>
            </a:r>
            <a:r>
              <a:rPr lang="en-US" sz="600" kern="1200" dirty="0">
                <a:solidFill>
                  <a:schemeClr val="tx1"/>
                </a:solidFill>
                <a:effectLst/>
                <a:latin typeface="Gotham Light"/>
                <a:ea typeface="+mn-ea"/>
                <a:cs typeface="+mn-cs"/>
              </a:rPr>
              <a:t>. However, between 20%-30% of men who are clinically low risk harbor occult AP features on surgical pathology after RP. AP</a:t>
            </a:r>
            <a:r>
              <a:rPr lang="en-US" sz="600" kern="1200" baseline="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rPr>
              <a:t>(defined here as Gleason </a:t>
            </a:r>
            <a:r>
              <a:rPr lang="en-US" sz="600" u="sng" kern="1200" dirty="0">
                <a:solidFill>
                  <a:schemeClr val="tx1"/>
                </a:solidFill>
                <a:effectLst/>
                <a:latin typeface="Gotham Light"/>
                <a:ea typeface="+mn-ea"/>
                <a:cs typeface="+mn-cs"/>
              </a:rPr>
              <a:t>&gt;</a:t>
            </a:r>
            <a:r>
              <a:rPr lang="en-US" sz="600" kern="1200" dirty="0">
                <a:solidFill>
                  <a:schemeClr val="tx1"/>
                </a:solidFill>
                <a:effectLst/>
                <a:latin typeface="Gotham Light"/>
                <a:ea typeface="+mn-ea"/>
                <a:cs typeface="+mn-cs"/>
              </a:rPr>
              <a:t>4+3 and/or pT3+) at the time of surgery is a critical determinant of long-term prognosis. </a:t>
            </a:r>
          </a:p>
          <a:p>
            <a:r>
              <a:rPr lang="en-US" sz="600" kern="1200" dirty="0">
                <a:solidFill>
                  <a:schemeClr val="tx1"/>
                </a:solidFill>
                <a:effectLst/>
                <a:latin typeface="Gotham Light"/>
                <a:ea typeface="+mn-ea"/>
                <a:cs typeface="+mn-cs"/>
              </a:rPr>
              <a:t>	Over time, few men with favorable pathology on prostatectomy specimens progress to biochemical recurrence, metastasis, and prostate cancer–specific mortality. Men with adverse surgical pathology are likely to have significantly worse outcomes over time; they are more likely to progress to biochemical recurrence (BCR), metastases, and death. Because the men who have AP at surgery are the ones at greatest risk of disease progression, accurately determining which patients have AP (and hence benefit from immediate treatment) should be determined BEFORE surgery. </a:t>
            </a:r>
            <a:br>
              <a:rPr lang="en-US" sz="600" kern="1200" dirty="0">
                <a:solidFill>
                  <a:schemeClr val="tx1"/>
                </a:solidFill>
                <a:effectLst/>
                <a:latin typeface="Gotham Light"/>
                <a:ea typeface="+mn-ea"/>
                <a:cs typeface="+mn-cs"/>
              </a:rPr>
            </a:br>
            <a:r>
              <a:rPr lang="en-US" sz="600" kern="1200" dirty="0">
                <a:solidFill>
                  <a:schemeClr val="tx1"/>
                </a:solidFill>
                <a:effectLst/>
                <a:latin typeface="Gotham Light"/>
                <a:ea typeface="+mn-ea"/>
                <a:cs typeface="+mn-cs"/>
              </a:rPr>
              <a:t>	What is needed is a tool that can predict the likelihood of favorable pathology and provide both physicians and patients with the confidence that they have made the appropriate management decision. </a:t>
            </a:r>
            <a:r>
              <a:rPr lang="en-US" sz="600" b="1" kern="1200" dirty="0">
                <a:solidFill>
                  <a:schemeClr val="tx1"/>
                </a:solidFill>
                <a:effectLst/>
                <a:latin typeface="Gotham Light"/>
                <a:ea typeface="+mn-ea"/>
                <a:cs typeface="+mn-cs"/>
              </a:rPr>
              <a:t>The GPS was designed to provide this actionable information</a:t>
            </a:r>
            <a:r>
              <a:rPr lang="en-US" sz="600" kern="1200" dirty="0">
                <a:solidFill>
                  <a:schemeClr val="tx1"/>
                </a:solidFill>
                <a:effectLst/>
                <a:latin typeface="Gotham Light"/>
                <a:ea typeface="+mn-ea"/>
                <a:cs typeface="+mn-cs"/>
              </a:rPr>
              <a:t>.</a:t>
            </a:r>
            <a:br>
              <a:rPr lang="en-US" sz="600" b="1" kern="1200" dirty="0">
                <a:solidFill>
                  <a:schemeClr val="tx1"/>
                </a:solidFill>
                <a:effectLst/>
                <a:latin typeface="Gotham Light"/>
                <a:ea typeface="+mn-ea"/>
                <a:cs typeface="+mn-cs"/>
              </a:rPr>
            </a:br>
            <a:br>
              <a:rPr lang="en-US" sz="600" b="1" kern="1200" dirty="0">
                <a:solidFill>
                  <a:schemeClr val="tx1"/>
                </a:solidFill>
                <a:effectLst/>
                <a:latin typeface="Gotham Light"/>
                <a:ea typeface="+mn-ea"/>
                <a:cs typeface="+mn-cs"/>
              </a:rPr>
            </a:br>
            <a:r>
              <a:rPr lang="en-US" sz="600" b="1" kern="1200" dirty="0">
                <a:solidFill>
                  <a:schemeClr val="tx1"/>
                </a:solidFill>
                <a:effectLst/>
                <a:latin typeface="Gotham Light"/>
                <a:ea typeface="+mn-ea"/>
                <a:cs typeface="+mn-cs"/>
              </a:rPr>
              <a:t>How the pie chart proportions were generated</a:t>
            </a:r>
            <a:endParaRPr lang="en-US" sz="600"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The estimates for rate of adverse versus favorable pathology have been gleaned from a variety of studies including Epstein, Eggener, and Dinh.</a:t>
            </a:r>
            <a:r>
              <a:rPr lang="en-US" sz="600" kern="1200" baseline="30000" dirty="0">
                <a:solidFill>
                  <a:schemeClr val="tx1"/>
                </a:solidFill>
                <a:effectLst/>
                <a:latin typeface="Gotham Light"/>
                <a:ea typeface="+mn-ea"/>
                <a:cs typeface="+mn-cs"/>
              </a:rPr>
              <a:t>1-3</a:t>
            </a:r>
            <a:r>
              <a:rPr lang="en-US" sz="600" kern="1200" dirty="0">
                <a:solidFill>
                  <a:schemeClr val="tx1"/>
                </a:solidFill>
                <a:effectLst/>
                <a:latin typeface="Gotham Light"/>
                <a:ea typeface="+mn-ea"/>
                <a:cs typeface="+mn-cs"/>
              </a:rPr>
              <a:t> There is obvious variability in rate of pathologic upgrading in different patient populations but this range is broadly reflective of current trends.</a:t>
            </a:r>
          </a:p>
          <a:p>
            <a:r>
              <a:rPr lang="en-US" sz="600" kern="1200" dirty="0">
                <a:solidFill>
                  <a:schemeClr val="tx1"/>
                </a:solidFill>
                <a:effectLst/>
                <a:latin typeface="Gotham Light"/>
                <a:ea typeface="+mn-ea"/>
                <a:cs typeface="+mn-cs"/>
              </a:rPr>
              <a:t>	The estimates for rates of biochemical recurrence, metastasis, and death from PCa are composites from Epstein (BCR within 5 years),</a:t>
            </a:r>
            <a:r>
              <a:rPr lang="en-US" sz="600" kern="1200" baseline="30000" dirty="0">
                <a:solidFill>
                  <a:schemeClr val="tx1"/>
                </a:solidFill>
                <a:effectLst/>
                <a:latin typeface="Gotham Light"/>
                <a:ea typeface="+mn-ea"/>
                <a:cs typeface="+mn-cs"/>
              </a:rPr>
              <a:t>1</a:t>
            </a:r>
            <a:r>
              <a:rPr lang="en-US" sz="600" kern="1200" dirty="0">
                <a:solidFill>
                  <a:schemeClr val="tx1"/>
                </a:solidFill>
                <a:effectLst/>
                <a:latin typeface="Gotham Light"/>
                <a:ea typeface="+mn-ea"/>
                <a:cs typeface="+mn-cs"/>
              </a:rPr>
              <a:t> Cooperberg and Tilki (metastasis within 10 years),</a:t>
            </a:r>
            <a:r>
              <a:rPr lang="en-US" sz="600" kern="1200" baseline="30000" dirty="0">
                <a:solidFill>
                  <a:schemeClr val="tx1"/>
                </a:solidFill>
                <a:effectLst/>
                <a:latin typeface="Gotham Light"/>
                <a:ea typeface="+mn-ea"/>
                <a:cs typeface="+mn-cs"/>
              </a:rPr>
              <a:t>4,5</a:t>
            </a:r>
            <a:r>
              <a:rPr lang="en-US" sz="600" kern="1200" dirty="0">
                <a:solidFill>
                  <a:schemeClr val="tx1"/>
                </a:solidFill>
                <a:effectLst/>
                <a:latin typeface="Gotham Light"/>
                <a:ea typeface="+mn-ea"/>
                <a:cs typeface="+mn-cs"/>
              </a:rPr>
              <a:t> and Eggener (prostate cancer–specific mortality within 15 years),</a:t>
            </a:r>
            <a:r>
              <a:rPr lang="en-US" sz="600" kern="1200" baseline="30000" dirty="0">
                <a:solidFill>
                  <a:schemeClr val="tx1"/>
                </a:solidFill>
                <a:effectLst/>
                <a:latin typeface="Gotham Light"/>
                <a:ea typeface="+mn-ea"/>
                <a:cs typeface="+mn-cs"/>
              </a:rPr>
              <a:t>2</a:t>
            </a:r>
            <a:r>
              <a:rPr lang="en-US" sz="600" kern="1200" dirty="0">
                <a:solidFill>
                  <a:schemeClr val="tx1"/>
                </a:solidFill>
                <a:effectLst/>
                <a:latin typeface="Gotham Light"/>
                <a:ea typeface="+mn-ea"/>
                <a:cs typeface="+mn-cs"/>
              </a:rPr>
              <a:t> respectively. In the raw data, the rate of metastasis at 10 years (reported by Cooperberg</a:t>
            </a:r>
            <a:r>
              <a:rPr lang="en-US" sz="600" kern="1200" baseline="30000" dirty="0">
                <a:solidFill>
                  <a:schemeClr val="tx1"/>
                </a:solidFill>
                <a:effectLst/>
                <a:latin typeface="Gotham Light"/>
                <a:ea typeface="+mn-ea"/>
                <a:cs typeface="+mn-cs"/>
              </a:rPr>
              <a:t>4</a:t>
            </a:r>
            <a:r>
              <a:rPr lang="en-US" sz="600" kern="1200" dirty="0">
                <a:solidFill>
                  <a:schemeClr val="tx1"/>
                </a:solidFill>
                <a:effectLst/>
                <a:latin typeface="Gotham Light"/>
                <a:ea typeface="+mn-ea"/>
                <a:cs typeface="+mn-cs"/>
              </a:rPr>
              <a:t> and Tilki</a:t>
            </a:r>
            <a:r>
              <a:rPr lang="en-US" sz="600" kern="1200" baseline="30000" dirty="0">
                <a:solidFill>
                  <a:schemeClr val="tx1"/>
                </a:solidFill>
                <a:effectLst/>
                <a:latin typeface="Gotham Light"/>
                <a:ea typeface="+mn-ea"/>
                <a:cs typeface="+mn-cs"/>
              </a:rPr>
              <a:t>5</a:t>
            </a:r>
            <a:r>
              <a:rPr lang="en-US" sz="600" kern="1200" dirty="0">
                <a:solidFill>
                  <a:schemeClr val="tx1"/>
                </a:solidFill>
                <a:effectLst/>
                <a:latin typeface="Gotham Light"/>
                <a:ea typeface="+mn-ea"/>
                <a:cs typeface="+mn-cs"/>
              </a:rPr>
              <a:t>) was somewhat lower than the rate of death at 15 years reported by Eggener.</a:t>
            </a:r>
            <a:r>
              <a:rPr lang="en-US" sz="600" kern="1200" baseline="30000" dirty="0">
                <a:solidFill>
                  <a:schemeClr val="tx1"/>
                </a:solidFill>
                <a:effectLst/>
                <a:latin typeface="Gotham Light"/>
                <a:ea typeface="+mn-ea"/>
                <a:cs typeface="+mn-cs"/>
              </a:rPr>
              <a:t>2</a:t>
            </a:r>
            <a:r>
              <a:rPr lang="en-US" sz="600" kern="1200" dirty="0">
                <a:solidFill>
                  <a:schemeClr val="tx1"/>
                </a:solidFill>
                <a:effectLst/>
                <a:latin typeface="Gotham Light"/>
                <a:ea typeface="+mn-ea"/>
                <a:cs typeface="+mn-cs"/>
              </a:rPr>
              <a:t> This led to some formatting issues with the way the data would be presented so the metastasis slice of pie is a bit higher than Tilki and Cooperberg reported but within an approximate range.</a:t>
            </a:r>
          </a:p>
          <a:p>
            <a:r>
              <a:rPr lang="en-US" sz="600" kern="1200" dirty="0">
                <a:solidFill>
                  <a:schemeClr val="tx1"/>
                </a:solidFill>
                <a:effectLst/>
                <a:latin typeface="Gotham Light"/>
                <a:ea typeface="+mn-ea"/>
                <a:cs typeface="+mn-cs"/>
              </a:rPr>
              <a:t>	Because AP as defined in the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DX</a:t>
            </a:r>
            <a:r>
              <a:rPr lang="en-US" sz="600" kern="1200" dirty="0">
                <a:solidFill>
                  <a:schemeClr val="tx1"/>
                </a:solidFill>
                <a:effectLst/>
                <a:latin typeface="Gotham LIGHT"/>
                <a:ea typeface="+mn-ea"/>
                <a:cs typeface="Gotham LIGHT"/>
              </a:rPr>
              <a:t>®</a:t>
            </a:r>
            <a:r>
              <a:rPr lang="en-US" sz="600" kern="1200" dirty="0">
                <a:solidFill>
                  <a:schemeClr val="tx1"/>
                </a:solidFill>
                <a:effectLst/>
                <a:latin typeface="Gotham Light"/>
                <a:ea typeface="+mn-ea"/>
                <a:cs typeface="+mn-cs"/>
              </a:rPr>
              <a:t> test comprises a wide range of aggressiveness (Gleason 4+3 to Gleason 5+5 and pT3a to pT4), the percentage estimates are derived from averaging between prognostic groups. Compared with the percentages depicted here, the rate of BCR/mets/death is lower in men with Gleason 4+3 and higher in men with Gleason 8-10, but to keep the slide simple all these groups were collapsed together.</a:t>
            </a:r>
          </a:p>
          <a:p>
            <a:r>
              <a:rPr lang="en-US" sz="600" kern="1200" dirty="0">
                <a:solidFill>
                  <a:schemeClr val="tx1"/>
                </a:solidFill>
                <a:effectLst/>
                <a:latin typeface="Gotham Light"/>
                <a:ea typeface="+mn-ea"/>
                <a:cs typeface="+mn-cs"/>
              </a:rPr>
              <a:t>	The pie chart depicting the Favorable Pathology group includes men ranging from low volume Gleason 3+3=6 to men with higher volume but organ-confined Gleason 3+4=7 disease. Hence, the ranges depicted here are also a composite of a variety of percentage estimates which were collapsed together. The difference in rate of various adverse events is obviously lower in this group compared with the AP group because outcomes are generally similar for organ-confined Gleason 3+3 and organ-confined Gleason 3+4.</a:t>
            </a:r>
          </a:p>
          <a:p>
            <a:r>
              <a:rPr lang="en-US" sz="600" kern="1200" dirty="0">
                <a:solidFill>
                  <a:schemeClr val="tx1"/>
                </a:solidFill>
                <a:effectLst/>
                <a:latin typeface="Gotham Light"/>
                <a:ea typeface="+mn-ea"/>
                <a:cs typeface="+mn-cs"/>
              </a:rPr>
              <a:t>	The outcomes</a:t>
            </a:r>
            <a:r>
              <a:rPr lang="en-US" sz="600" kern="1200" baseline="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rPr>
              <a:t>data is an approximation based on multiple sources.</a:t>
            </a:r>
          </a:p>
          <a:p>
            <a:r>
              <a:rPr lang="en-US" sz="600" b="1" kern="1200" dirty="0">
                <a:solidFill>
                  <a:schemeClr val="tx1"/>
                </a:solidFill>
                <a:effectLst/>
                <a:latin typeface="Gotham Light"/>
                <a:ea typeface="+mn-ea"/>
                <a:cs typeface="+mn-cs"/>
              </a:rPr>
              <a:t> </a:t>
            </a:r>
            <a:br>
              <a:rPr lang="en-US" sz="600" b="1" kern="1200" dirty="0">
                <a:solidFill>
                  <a:schemeClr val="tx1"/>
                </a:solidFill>
                <a:effectLst/>
                <a:latin typeface="Gotham Light"/>
                <a:ea typeface="+mn-ea"/>
                <a:cs typeface="+mn-cs"/>
              </a:rPr>
            </a:br>
            <a:r>
              <a:rPr lang="en-US" sz="600" b="1" kern="1200" dirty="0">
                <a:solidFill>
                  <a:schemeClr val="tx1"/>
                </a:solidFill>
                <a:effectLst/>
                <a:latin typeface="Gotham Light"/>
                <a:ea typeface="+mn-ea"/>
                <a:cs typeface="+mn-cs"/>
              </a:rPr>
              <a:t>Transition Note</a:t>
            </a:r>
          </a:p>
          <a:p>
            <a:r>
              <a:rPr lang="en-US" sz="600" b="0" kern="1200" dirty="0">
                <a:solidFill>
                  <a:schemeClr val="tx1"/>
                </a:solidFill>
                <a:effectLst/>
                <a:latin typeface="Gotham Light"/>
                <a:ea typeface="+mn-ea"/>
                <a:cs typeface="+mn-cs"/>
              </a:rPr>
              <a:t>On</a:t>
            </a:r>
            <a:r>
              <a:rPr lang="en-US" sz="600" b="0" kern="1200" baseline="0" dirty="0">
                <a:solidFill>
                  <a:schemeClr val="tx1"/>
                </a:solidFill>
                <a:effectLst/>
                <a:latin typeface="Gotham Light"/>
                <a:ea typeface="+mn-ea"/>
                <a:cs typeface="+mn-cs"/>
              </a:rPr>
              <a:t> the next slide, we discuss the Onco</a:t>
            </a:r>
            <a:r>
              <a:rPr lang="en-US" sz="600" b="0" i="1" kern="1200" baseline="0" dirty="0">
                <a:solidFill>
                  <a:schemeClr val="tx1"/>
                </a:solidFill>
                <a:effectLst/>
                <a:latin typeface="Gotham Light"/>
                <a:ea typeface="+mn-ea"/>
                <a:cs typeface="+mn-cs"/>
              </a:rPr>
              <a:t>type</a:t>
            </a:r>
            <a:r>
              <a:rPr lang="en-US" sz="600" b="0" kern="1200" baseline="0" dirty="0">
                <a:solidFill>
                  <a:schemeClr val="tx1"/>
                </a:solidFill>
                <a:effectLst/>
                <a:latin typeface="Gotham Light"/>
                <a:ea typeface="+mn-ea"/>
                <a:cs typeface="+mn-cs"/>
              </a:rPr>
              <a:t> DX</a:t>
            </a:r>
            <a:r>
              <a:rPr lang="en-US" sz="600" b="0" kern="1200" baseline="0" dirty="0">
                <a:solidFill>
                  <a:schemeClr val="tx1"/>
                </a:solidFill>
                <a:effectLst/>
                <a:latin typeface="GothAM LIGHT"/>
                <a:cs typeface="GothAM LIGHT"/>
              </a:rPr>
              <a:t>®</a:t>
            </a:r>
            <a:r>
              <a:rPr lang="en-US" sz="600" b="0" kern="1200" baseline="0" dirty="0">
                <a:solidFill>
                  <a:schemeClr val="tx1"/>
                </a:solidFill>
                <a:effectLst/>
                <a:latin typeface="Gotham Light"/>
                <a:ea typeface="+mn-ea"/>
                <a:cs typeface="+mn-cs"/>
              </a:rPr>
              <a:t> family of tests, which have been developed and widely utilized to help patients facing cancer make more informed and personalized decisions. Consider a transition statement along the lines of “We need better tools to help patients determine their likelihood of prostate cancer that merits immediate action (ie, cancer with adverse pathological features).”</a:t>
            </a:r>
            <a:br>
              <a:rPr lang="en-US" sz="600" b="1" kern="1200" dirty="0">
                <a:solidFill>
                  <a:schemeClr val="tx1"/>
                </a:solidFill>
                <a:effectLst/>
                <a:latin typeface="Gotham Light"/>
                <a:ea typeface="+mn-ea"/>
                <a:cs typeface="+mn-cs"/>
              </a:rPr>
            </a:br>
            <a:br>
              <a:rPr lang="en-US" sz="600" b="1" kern="1200" dirty="0">
                <a:solidFill>
                  <a:schemeClr val="tx1"/>
                </a:solidFill>
                <a:effectLst/>
                <a:latin typeface="Gotham Light"/>
                <a:ea typeface="+mn-ea"/>
                <a:cs typeface="+mn-cs"/>
              </a:rPr>
            </a:br>
            <a:endParaRPr lang="en-US" sz="600" kern="1200" dirty="0">
              <a:solidFill>
                <a:schemeClr val="tx1"/>
              </a:solidFill>
              <a:effectLst/>
              <a:latin typeface="Gotham Light"/>
              <a:ea typeface="+mn-ea"/>
              <a:cs typeface="+mn-cs"/>
            </a:endParaRPr>
          </a:p>
          <a:p>
            <a:r>
              <a:rPr lang="en-US" sz="600" b="1" kern="1200" dirty="0">
                <a:solidFill>
                  <a:schemeClr val="tx1"/>
                </a:solidFill>
                <a:effectLst/>
                <a:latin typeface="Gotham Light"/>
                <a:ea typeface="+mn-ea"/>
                <a:cs typeface="+mn-cs"/>
              </a:rPr>
              <a:t>References</a:t>
            </a:r>
            <a:endParaRPr lang="en-US" sz="600" dirty="0"/>
          </a:p>
          <a:p>
            <a:r>
              <a:rPr lang="en-US" sz="600" kern="1200" dirty="0">
                <a:solidFill>
                  <a:schemeClr val="tx1"/>
                </a:solidFill>
                <a:effectLst/>
                <a:latin typeface="Gotham Light"/>
                <a:ea typeface="+mn-ea"/>
                <a:cs typeface="+mn-cs"/>
              </a:rPr>
              <a:t>1. Epstein JI, Zelefsky MJ, Sjoberg DD, et al. A contemporary prostate cancer grading system: a validated alternative to the Gleason score. </a:t>
            </a:r>
            <a:r>
              <a:rPr lang="en-US" sz="600" i="1" kern="1200" dirty="0">
                <a:solidFill>
                  <a:schemeClr val="tx1"/>
                </a:solidFill>
                <a:effectLst/>
                <a:latin typeface="Gotham Light"/>
                <a:ea typeface="+mn-ea"/>
                <a:cs typeface="+mn-cs"/>
              </a:rPr>
              <a:t>Eur Urol</a:t>
            </a:r>
            <a:r>
              <a:rPr lang="en-US" sz="600" kern="120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hlinkClick r:id="rId3"/>
              </a:rPr>
              <a:t>http://dx.doi.org/10.1016/j.eururo.2015.06.046</a:t>
            </a:r>
            <a:r>
              <a:rPr lang="en-US" sz="600" kern="1200" dirty="0">
                <a:solidFill>
                  <a:schemeClr val="tx1"/>
                </a:solidFill>
                <a:effectLst/>
                <a:latin typeface="Gotham Light"/>
                <a:ea typeface="+mn-ea"/>
                <a:cs typeface="+mn-cs"/>
              </a:rPr>
              <a:t>.</a:t>
            </a:r>
          </a:p>
          <a:p>
            <a:r>
              <a:rPr lang="en-US" sz="600" dirty="0"/>
              <a:t>2. Eggener SE, Scardino PT, Walsh PC, et al. Predicting fifteen-year cancer-specific mortality based on the pathological features of prostate cancer. </a:t>
            </a:r>
            <a:r>
              <a:rPr lang="en-US" sz="600" i="1" dirty="0"/>
              <a:t>J Urol</a:t>
            </a:r>
            <a:r>
              <a:rPr lang="en-US" sz="600" dirty="0"/>
              <a:t>. 2011;185:869-875.</a:t>
            </a:r>
          </a:p>
          <a:p>
            <a:r>
              <a:rPr lang="en-US" sz="600" dirty="0"/>
              <a:t>3. Dinh KT, Mahal BA, Ziehr DR, et al. Incidence and Predictors of Upgrading and Up Staging among 10,000 contemporary patients with low risk prostate cancer. </a:t>
            </a:r>
            <a:r>
              <a:rPr lang="en-US" sz="600" i="1" dirty="0"/>
              <a:t>J Urol. </a:t>
            </a:r>
            <a:r>
              <a:rPr lang="en-US" sz="600" dirty="0"/>
              <a:t>2015;194:343-349.</a:t>
            </a:r>
          </a:p>
          <a:p>
            <a:r>
              <a:rPr lang="en-US" sz="600" dirty="0"/>
              <a:t>4. Cooperberg MR, Hilton JF, Carroll PR. The CAPRA-S score: a straightforward tool for improved prediction of outcomes after radical prostatectomy. </a:t>
            </a:r>
            <a:r>
              <a:rPr lang="en-US" sz="600" i="1" dirty="0"/>
              <a:t>Cancer</a:t>
            </a:r>
            <a:r>
              <a:rPr lang="en-US" sz="600" dirty="0"/>
              <a:t>. 2011;117:5039-5046.</a:t>
            </a:r>
          </a:p>
          <a:p>
            <a:r>
              <a:rPr lang="en-US" sz="600" kern="1200" dirty="0">
                <a:solidFill>
                  <a:schemeClr val="tx1"/>
                </a:solidFill>
                <a:effectLst/>
                <a:latin typeface="Gotham Light"/>
                <a:ea typeface="+mn-ea"/>
                <a:cs typeface="+mn-cs"/>
              </a:rPr>
              <a:t>5. Tilki D, Mandel P, Schlomm T, et al. External validation of the CAPRA-S score to predict biochemical recurrence, metastasis and mortality after radical prostatectomy in a European cohort.</a:t>
            </a:r>
            <a:r>
              <a:rPr lang="en-US" sz="600" i="1" kern="1200" dirty="0">
                <a:solidFill>
                  <a:schemeClr val="tx1"/>
                </a:solidFill>
                <a:effectLst/>
                <a:latin typeface="Gotham Light"/>
                <a:ea typeface="+mn-ea"/>
                <a:cs typeface="+mn-cs"/>
              </a:rPr>
              <a:t> J Urol.</a:t>
            </a:r>
            <a:r>
              <a:rPr lang="en-US" sz="600" kern="1200" dirty="0">
                <a:solidFill>
                  <a:schemeClr val="tx1"/>
                </a:solidFill>
                <a:effectLst/>
                <a:latin typeface="Gotham Light"/>
                <a:ea typeface="+mn-ea"/>
                <a:cs typeface="+mn-cs"/>
              </a:rPr>
              <a:t> 2015;193:1970-1975. </a:t>
            </a:r>
          </a:p>
          <a:p>
            <a:pPr lvl="0"/>
            <a:endParaRPr lang="en-US" sz="600"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91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5787" y="3276600"/>
            <a:ext cx="6698827" cy="4183380"/>
          </a:xfrm>
        </p:spPr>
        <p:txBody>
          <a:bodyPr/>
          <a:lstStyle/>
          <a:p>
            <a:pPr marL="178005" marR="0" indent="-178005" algn="l" defTabSz="457200" rtl="0" eaLnBrk="1" fontAlgn="auto" latinLnBrk="0" hangingPunct="1">
              <a:lnSpc>
                <a:spcPct val="100000"/>
              </a:lnSpc>
              <a:spcBef>
                <a:spcPts val="0"/>
              </a:spcBef>
              <a:spcAft>
                <a:spcPts val="0"/>
              </a:spcAft>
              <a:buClrTx/>
              <a:buSzTx/>
              <a:buFont typeface="Arial"/>
              <a:buNone/>
              <a:tabLst/>
              <a:defRPr/>
            </a:pPr>
            <a:r>
              <a:rPr lang="en-US" sz="1000" b="1" dirty="0">
                <a:latin typeface="Gotham LIGHT"/>
              </a:rPr>
              <a:t>Key Messages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00" i="1" dirty="0">
                <a:latin typeface="Gotham LIGHT"/>
              </a:rPr>
              <a:t> Oncotype DX</a:t>
            </a:r>
            <a:r>
              <a:rPr lang="en-US" sz="1000" i="1" dirty="0">
                <a:latin typeface="Gotham LIGHT"/>
                <a:cs typeface="Gotham LIGHT"/>
              </a:rPr>
              <a:t>®</a:t>
            </a:r>
            <a:r>
              <a:rPr lang="en-US" sz="1000" i="1" dirty="0">
                <a:latin typeface="Gotham LIGHT"/>
              </a:rPr>
              <a:t> is biopsy-based genomic assay is designed to provide additional information on the biology of the tumor at the time of biopsy, when important management decisions need to be made.</a:t>
            </a:r>
            <a:endParaRPr lang="en-US" sz="1000" b="0" i="1" dirty="0">
              <a:latin typeface="Gotham LIGHT"/>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00" i="1" dirty="0">
                <a:latin typeface="Gotham LIGHT"/>
              </a:rPr>
              <a:t> Oncotype DX uses prostate tumor tissue from a needle biopsy to measure the activity of genes that regulate four SPECIFIC cellular pathways that</a:t>
            </a:r>
            <a:r>
              <a:rPr lang="en-US" sz="1000" i="1" baseline="0" dirty="0">
                <a:latin typeface="Gotham LIGHT"/>
              </a:rPr>
              <a:t> are</a:t>
            </a:r>
            <a:r>
              <a:rPr lang="en-US" sz="1000" i="1" dirty="0">
                <a:latin typeface="Gotham LIGHT"/>
              </a:rPr>
              <a:t> known to be associated with prostate cancer biology, and is designed to provide additional information on the biology of the tumor at the time of biopsy.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00" i="1" dirty="0">
                <a:latin typeface="Gotham LIGHT"/>
                <a:cs typeface="GothAM LIGHT"/>
              </a:rPr>
              <a:t> Oncotype DX was designed and is intended for men newly diagnosed with low- to low-intermediate risk prostate cancer.</a:t>
            </a:r>
            <a:endParaRPr lang="en-US" sz="1000" b="0" i="1" dirty="0">
              <a:latin typeface="Gotham LIGHT"/>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00" i="1" dirty="0">
                <a:latin typeface="Gotham LIGHT"/>
              </a:rPr>
              <a:t> The Oncotype DX GPS, in conjunction with NCCN risk group, provides a percentage estimate representing the Likelihood of Favorable Pathology, defined as the freedom from high-grade (primary pattern 4 or any pattern 5) and/or non-organ-confined disease (pT3 or higher)</a:t>
            </a:r>
            <a:r>
              <a:rPr lang="en-US" sz="1000" b="1" i="1" baseline="0" dirty="0">
                <a:latin typeface="Gotham LIGHT"/>
              </a:rPr>
              <a:t> </a:t>
            </a:r>
            <a:r>
              <a:rPr lang="en-US" sz="1000" i="1" baseline="0" dirty="0">
                <a:latin typeface="Gotham LIGHT"/>
              </a:rPr>
              <a:t>on surgical pathology</a:t>
            </a:r>
            <a:r>
              <a:rPr lang="en-US" sz="1000" b="1" i="1" baseline="0" dirty="0">
                <a:latin typeface="Gotham LIGHT"/>
              </a:rPr>
              <a:t>.</a:t>
            </a:r>
          </a:p>
          <a:p>
            <a:pPr marL="178005" marR="0" indent="-178005" algn="l" defTabSz="457200" rtl="0" eaLnBrk="1" fontAlgn="auto" latinLnBrk="0" hangingPunct="1">
              <a:lnSpc>
                <a:spcPct val="100000"/>
              </a:lnSpc>
              <a:spcBef>
                <a:spcPts val="0"/>
              </a:spcBef>
              <a:spcAft>
                <a:spcPts val="0"/>
              </a:spcAft>
              <a:buClrTx/>
              <a:buSzTx/>
              <a:buFont typeface="Arial"/>
              <a:buNone/>
              <a:tabLst/>
              <a:defRPr/>
            </a:pPr>
            <a:endParaRPr lang="en-US" sz="1000" b="0" dirty="0">
              <a:latin typeface="Gotham LIGHT"/>
            </a:endParaRPr>
          </a:p>
          <a:p>
            <a:pPr marL="178005" marR="0" indent="-178005" algn="l" defTabSz="457200" rtl="0" eaLnBrk="1" fontAlgn="auto" latinLnBrk="0" hangingPunct="1">
              <a:lnSpc>
                <a:spcPct val="100000"/>
              </a:lnSpc>
              <a:spcBef>
                <a:spcPts val="0"/>
              </a:spcBef>
              <a:spcAft>
                <a:spcPts val="0"/>
              </a:spcAft>
              <a:buClrTx/>
              <a:buSzTx/>
              <a:buFont typeface="Arial"/>
              <a:buNone/>
              <a:tabLst/>
              <a:defRPr/>
            </a:pPr>
            <a:r>
              <a:rPr lang="en-US" sz="1000" b="1" dirty="0">
                <a:latin typeface="Gotham LIGHT"/>
              </a:rPr>
              <a:t>Speaker Notes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900" b="0" dirty="0">
                <a:latin typeface="Gotham LIGHT"/>
              </a:rPr>
              <a:t>WHY DO THE TEST?  The</a:t>
            </a:r>
            <a:r>
              <a:rPr lang="en-US" sz="900" b="1" dirty="0">
                <a:latin typeface="Gotham LIGHT"/>
              </a:rPr>
              <a:t> </a:t>
            </a:r>
            <a:r>
              <a:rPr lang="en-US" sz="900" dirty="0">
                <a:latin typeface="Gotham LIGHT"/>
              </a:rPr>
              <a:t>Onco</a:t>
            </a:r>
            <a:r>
              <a:rPr lang="en-US" sz="900" i="1" dirty="0">
                <a:latin typeface="Gotham LIGHT"/>
              </a:rPr>
              <a:t>type</a:t>
            </a:r>
            <a:r>
              <a:rPr lang="en-US" sz="900" dirty="0">
                <a:latin typeface="Gotham LIGHT"/>
              </a:rPr>
              <a:t> DX test provides a personalized and nuanced assessment of tumor activity that can help predict adverse pathology and thus inform</a:t>
            </a:r>
            <a:r>
              <a:rPr lang="en-US" sz="900" baseline="0" dirty="0">
                <a:latin typeface="Gotham LIGHT"/>
              </a:rPr>
              <a:t> management</a:t>
            </a:r>
            <a:r>
              <a:rPr lang="en-US" sz="900" dirty="0">
                <a:latin typeface="Gotham LIGHT"/>
              </a:rPr>
              <a:t> recommendations. This biopsy-based genomic assay is designed to provide additional information on the biology of the tumor at the time of biopsy, when important management decisions need to be made.</a:t>
            </a:r>
          </a:p>
          <a:p>
            <a:pPr marL="0" indent="0">
              <a:buFont typeface="Arial"/>
              <a:buNone/>
            </a:pPr>
            <a:r>
              <a:rPr lang="en-US" sz="900" b="1" baseline="0" dirty="0">
                <a:latin typeface="Gotham LIGHT"/>
              </a:rPr>
              <a:t>[build]</a:t>
            </a:r>
            <a:endParaRPr lang="en-US" sz="900" b="1" dirty="0">
              <a:latin typeface="Gotham LIGHT"/>
            </a:endParaRPr>
          </a:p>
          <a:p>
            <a:pPr marL="0" indent="0">
              <a:buFont typeface="Arial"/>
              <a:buNone/>
            </a:pPr>
            <a:r>
              <a:rPr lang="en-US" sz="900" b="0" dirty="0">
                <a:latin typeface="Gotham LIGHT"/>
              </a:rPr>
              <a:t>WHAT IS THE TEST? </a:t>
            </a:r>
            <a:r>
              <a:rPr lang="en-US" sz="900" dirty="0">
                <a:latin typeface="Gotham LIGHT"/>
              </a:rPr>
              <a:t>Onco</a:t>
            </a:r>
            <a:r>
              <a:rPr lang="en-US" sz="900" i="1" dirty="0">
                <a:latin typeface="Gotham LIGHT"/>
              </a:rPr>
              <a:t>type</a:t>
            </a:r>
            <a:r>
              <a:rPr lang="en-US" sz="900" dirty="0">
                <a:latin typeface="Gotham LIGHT"/>
              </a:rPr>
              <a:t> DX uses prostate tumor tissue from a needle biopsy to measure the activity of genes that regulate four SPECIFIC cellular pathways that</a:t>
            </a:r>
            <a:r>
              <a:rPr lang="en-US" sz="900" baseline="0" dirty="0">
                <a:latin typeface="Gotham LIGHT"/>
              </a:rPr>
              <a:t> are</a:t>
            </a:r>
            <a:r>
              <a:rPr lang="en-US" sz="900" dirty="0">
                <a:latin typeface="Gotham LIGHT"/>
              </a:rPr>
              <a:t> known to be associated with prostate cancer biology. This gene expression information is used to calculate a Genomic Prostate Score (GPS). The GPS provides important</a:t>
            </a:r>
            <a:r>
              <a:rPr lang="en-US" sz="900" baseline="0" dirty="0">
                <a:latin typeface="Gotham LIGHT"/>
              </a:rPr>
              <a:t> information on </a:t>
            </a:r>
            <a:r>
              <a:rPr lang="en-US" sz="900" dirty="0">
                <a:latin typeface="Gotham LIGHT"/>
              </a:rPr>
              <a:t>the biology of a patient’s cancer and its propensity to have aggressive</a:t>
            </a:r>
            <a:r>
              <a:rPr lang="en-US" sz="900" baseline="0" dirty="0">
                <a:latin typeface="Gotham LIGHT"/>
              </a:rPr>
              <a:t> features</a:t>
            </a:r>
            <a:r>
              <a:rPr lang="en-US" sz="900" dirty="0">
                <a:latin typeface="Gotham LIGHT"/>
              </a:rPr>
              <a:t>;</a:t>
            </a:r>
            <a:r>
              <a:rPr lang="en-US" sz="900" baseline="0" dirty="0">
                <a:latin typeface="Gotham LIGHT"/>
              </a:rPr>
              <a:t> </a:t>
            </a:r>
            <a:r>
              <a:rPr lang="en-US" sz="900" dirty="0">
                <a:latin typeface="Gotham LIGHT"/>
              </a:rPr>
              <a:t>this information can be used in conjunction with other clinical parameters to guide management decisions.</a:t>
            </a:r>
          </a:p>
          <a:p>
            <a:pPr marL="0" indent="0">
              <a:buFont typeface="Arial"/>
              <a:buNone/>
            </a:pPr>
            <a:r>
              <a:rPr lang="en-US" sz="900" dirty="0">
                <a:latin typeface="Gotham LIGHT"/>
              </a:rPr>
              <a:t>[</a:t>
            </a:r>
            <a:r>
              <a:rPr lang="en-US" sz="900" b="1" dirty="0">
                <a:latin typeface="Gotham LIGHT"/>
              </a:rPr>
              <a:t>build]</a:t>
            </a:r>
          </a:p>
          <a:p>
            <a:pPr>
              <a:defRPr/>
            </a:pPr>
            <a:r>
              <a:rPr lang="en-US" sz="900" b="0" dirty="0">
                <a:latin typeface="Gotham LIGHT"/>
                <a:cs typeface="GothAM LIGHT"/>
              </a:rPr>
              <a:t>WHO IS THE TEST APPROPRIATE FOR? </a:t>
            </a:r>
            <a:r>
              <a:rPr lang="en-US" sz="900" dirty="0">
                <a:latin typeface="Gotham LIGHT"/>
                <a:cs typeface="GothAM LIGHT"/>
              </a:rPr>
              <a:t>Onco</a:t>
            </a:r>
            <a:r>
              <a:rPr lang="en-US" sz="900" i="1" dirty="0">
                <a:latin typeface="Gotham LIGHT"/>
                <a:cs typeface="GothAM LIGHT"/>
              </a:rPr>
              <a:t>type</a:t>
            </a:r>
            <a:r>
              <a:rPr lang="en-US" sz="900" dirty="0">
                <a:latin typeface="Gotham LIGHT"/>
                <a:cs typeface="GothAM LIGHT"/>
              </a:rPr>
              <a:t> DX was designed and is intended for men newly diagnosed with low- to low-intermediate risk prostate cancer. Onco</a:t>
            </a:r>
            <a:r>
              <a:rPr lang="en-US" sz="900" i="1" dirty="0">
                <a:latin typeface="Gotham LIGHT"/>
                <a:cs typeface="GothAM LIGHT"/>
              </a:rPr>
              <a:t>type </a:t>
            </a:r>
            <a:r>
              <a:rPr lang="en-US" sz="900" dirty="0">
                <a:latin typeface="Gotham LIGHT"/>
                <a:cs typeface="GothAM LIGHT"/>
              </a:rPr>
              <a:t>DX was designed to answer a </a:t>
            </a:r>
            <a:r>
              <a:rPr lang="en-US" sz="900" b="1" dirty="0">
                <a:latin typeface="Gotham LIGHT"/>
                <a:cs typeface="GothAM LIGHT"/>
              </a:rPr>
              <a:t>SPECIFIC</a:t>
            </a:r>
            <a:r>
              <a:rPr lang="en-US" sz="900" dirty="0">
                <a:latin typeface="Gotham LIGHT"/>
                <a:cs typeface="GothAM LIGHT"/>
              </a:rPr>
              <a:t> question in a </a:t>
            </a:r>
            <a:r>
              <a:rPr lang="en-US" sz="900" b="1" dirty="0">
                <a:latin typeface="Gotham LIGHT"/>
                <a:cs typeface="GothAM LIGHT"/>
              </a:rPr>
              <a:t>PRECISELY</a:t>
            </a:r>
            <a:r>
              <a:rPr lang="en-US" sz="900" dirty="0">
                <a:latin typeface="Gotham LIGHT"/>
                <a:cs typeface="GothAM LIGHT"/>
              </a:rPr>
              <a:t> defined target population…this “fit</a:t>
            </a:r>
            <a:r>
              <a:rPr lang="en-US" sz="900" baseline="0" dirty="0">
                <a:latin typeface="Gotham LIGHT"/>
                <a:cs typeface="GothAM LIGHT"/>
              </a:rPr>
              <a:t> for purpose” approach enhances the ability to provide clinically meaningful information for men with clinically low-risk cancer. The NCCN 2015</a:t>
            </a:r>
            <a:r>
              <a:rPr lang="en-US" sz="900" dirty="0">
                <a:latin typeface="Gotham LIGHT"/>
                <a:cs typeface="GothAM LIGHT"/>
              </a:rPr>
              <a:t> </a:t>
            </a:r>
            <a:r>
              <a:rPr lang="en-US" sz="900" baseline="0" dirty="0">
                <a:latin typeface="Gotham LIGHT"/>
                <a:cs typeface="GothAM LIGHT"/>
              </a:rPr>
              <a:t>Prostate Cancer Clinical Practice</a:t>
            </a:r>
            <a:r>
              <a:rPr lang="en-US" sz="900" dirty="0">
                <a:latin typeface="Gotham LIGHT"/>
                <a:cs typeface="GothAM LIGHT"/>
              </a:rPr>
              <a:t> Guidelines recognizes the role of Onco</a:t>
            </a:r>
            <a:r>
              <a:rPr lang="en-US" sz="900" i="1" dirty="0">
                <a:latin typeface="Gotham LIGHT"/>
                <a:cs typeface="GothAM LIGHT"/>
              </a:rPr>
              <a:t>type</a:t>
            </a:r>
            <a:r>
              <a:rPr lang="en-US" sz="900" dirty="0">
                <a:latin typeface="Gotham LIGHT"/>
                <a:cs typeface="GothAM LIGHT"/>
              </a:rPr>
              <a:t> DX in the initial clinical assessment of prostate cancer: “Men with clinically localized disease could consider use of a tumor-based molecular assay to stratify better risk of adverse pathology at radical prostatectomy or chance of biochemical recurrence or disease-specific mortality after radical prostatectomy.” </a:t>
            </a:r>
          </a:p>
          <a:p>
            <a:pPr marL="0" indent="0">
              <a:buFont typeface="Arial"/>
              <a:buNone/>
            </a:pPr>
            <a:r>
              <a:rPr lang="en-US" sz="900" b="1" dirty="0">
                <a:latin typeface="Gotham LIGHT"/>
              </a:rPr>
              <a:t>[build]</a:t>
            </a:r>
          </a:p>
          <a:p>
            <a:pPr marL="0" indent="0">
              <a:buFont typeface="Arial"/>
              <a:buNone/>
            </a:pPr>
            <a:r>
              <a:rPr lang="en-US" sz="900" b="0" dirty="0">
                <a:latin typeface="Gotham LIGHT"/>
              </a:rPr>
              <a:t>HOW ARE THE RESULTS REPORTED? </a:t>
            </a:r>
            <a:r>
              <a:rPr lang="en-US" sz="900" dirty="0">
                <a:latin typeface="Gotham LIGHT"/>
              </a:rPr>
              <a:t>The Onco</a:t>
            </a:r>
            <a:r>
              <a:rPr lang="en-US" sz="900" i="1" dirty="0">
                <a:latin typeface="Gotham LIGHT"/>
              </a:rPr>
              <a:t>type</a:t>
            </a:r>
            <a:r>
              <a:rPr lang="en-US" sz="900" dirty="0">
                <a:latin typeface="Gotham LIGHT"/>
              </a:rPr>
              <a:t> DX GPS, in conjunction with NCCN risk group, provides a percentage estimate representing the Likelihood of Favorable Pathology, defined as the </a:t>
            </a:r>
            <a:r>
              <a:rPr lang="en-US" sz="900" b="1" dirty="0">
                <a:latin typeface="Gotham LIGHT"/>
              </a:rPr>
              <a:t>freedom from</a:t>
            </a:r>
            <a:r>
              <a:rPr lang="en-US" sz="900" dirty="0">
                <a:latin typeface="Gotham LIGHT"/>
              </a:rPr>
              <a:t> high-grade (primary pattern 4 or any pattern 5) and/or non-organ-confined disease (pT3 or higher)</a:t>
            </a:r>
            <a:r>
              <a:rPr lang="en-US" sz="900" baseline="0" dirty="0">
                <a:latin typeface="Gotham LIGHT"/>
              </a:rPr>
              <a:t> </a:t>
            </a:r>
            <a:r>
              <a:rPr lang="en-US" sz="900" b="1" baseline="0" dirty="0">
                <a:latin typeface="Gotham LIGHT"/>
              </a:rPr>
              <a:t>on surgical pathology.</a:t>
            </a:r>
            <a:br>
              <a:rPr lang="en-US" sz="900" b="1" baseline="0" dirty="0">
                <a:latin typeface="Gotham LIGHT"/>
              </a:rPr>
            </a:br>
            <a:br>
              <a:rPr lang="en-US" sz="900" b="1" baseline="0" dirty="0">
                <a:latin typeface="Gotham LIGHT"/>
              </a:rPr>
            </a:br>
            <a:r>
              <a:rPr lang="en-US" sz="900" b="1" baseline="0" dirty="0">
                <a:latin typeface="Gotham LIGHT"/>
              </a:rPr>
              <a:t>Transition Note</a:t>
            </a:r>
          </a:p>
          <a:p>
            <a:pPr marL="0" indent="0">
              <a:buFont typeface="Arial"/>
              <a:buNone/>
            </a:pPr>
            <a:r>
              <a:rPr lang="en-US" sz="900" b="0" baseline="0" dirty="0">
                <a:latin typeface="Gotham LIGHT"/>
              </a:rPr>
              <a:t>On the next slide, we discuss the aspects of Onc</a:t>
            </a:r>
            <a:r>
              <a:rPr lang="en-US" sz="900" b="0" i="1" baseline="0" dirty="0">
                <a:latin typeface="Gotham LIGHT"/>
              </a:rPr>
              <a:t>otype DX</a:t>
            </a:r>
            <a:r>
              <a:rPr lang="en-US" sz="900" b="0" baseline="0" dirty="0">
                <a:latin typeface="Gotham LIGHT"/>
              </a:rPr>
              <a:t> that make it superior to the competitors’ text. Consider a transition question along the lines of  “So why should you use Onco</a:t>
            </a:r>
            <a:r>
              <a:rPr lang="en-US" sz="900" b="0" i="1" baseline="0" dirty="0">
                <a:latin typeface="Gotham LIGHT"/>
              </a:rPr>
              <a:t>type </a:t>
            </a:r>
            <a:r>
              <a:rPr lang="en-US" sz="900" b="0" baseline="0" dirty="0">
                <a:latin typeface="Gotham LIGHT"/>
              </a:rPr>
              <a:t>DX instead of one of the competing molecular assays?”</a:t>
            </a:r>
            <a:endParaRPr lang="en-US" sz="1100" dirty="0">
              <a:cs typeface="GothAM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1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3352801"/>
            <a:ext cx="6629400" cy="5477166"/>
          </a:xfrm>
        </p:spPr>
        <p:txBody>
          <a:bodyPr/>
          <a:lstStyle/>
          <a:p>
            <a:r>
              <a:rPr lang="en-US" sz="600" b="1" kern="1200" dirty="0">
                <a:solidFill>
                  <a:schemeClr val="tx1"/>
                </a:solidFill>
                <a:effectLst/>
                <a:latin typeface="Gotham Light"/>
                <a:ea typeface="+mn-ea"/>
                <a:cs typeface="+mn-cs"/>
              </a:rPr>
              <a:t>Key Messages</a:t>
            </a:r>
          </a:p>
          <a:p>
            <a:pPr>
              <a:buFont typeface="Arial" pitchFamily="34" charset="0"/>
              <a:buChar char="•"/>
            </a:pPr>
            <a:r>
              <a:rPr lang="en-US" sz="600" i="1" kern="1200" dirty="0">
                <a:solidFill>
                  <a:schemeClr val="tx1"/>
                </a:solidFill>
                <a:effectLst/>
                <a:latin typeface="Gotham Light"/>
                <a:ea typeface="+mn-ea"/>
                <a:cs typeface="+mn-cs"/>
              </a:rPr>
              <a:t> Oncotype DX</a:t>
            </a:r>
            <a:r>
              <a:rPr lang="en-US" sz="600" i="1" kern="1200" dirty="0">
                <a:solidFill>
                  <a:schemeClr val="tx1"/>
                </a:solidFill>
                <a:effectLst/>
                <a:latin typeface="Gotham LIGHT"/>
                <a:ea typeface="+mn-ea"/>
                <a:cs typeface="Gotham LIGHT"/>
              </a:rPr>
              <a:t>®</a:t>
            </a:r>
            <a:r>
              <a:rPr lang="en-US" sz="600" i="1" kern="1200" dirty="0">
                <a:solidFill>
                  <a:schemeClr val="tx1"/>
                </a:solidFill>
                <a:effectLst/>
                <a:latin typeface="Gotham Light"/>
                <a:ea typeface="+mn-ea"/>
                <a:cs typeface="+mn-cs"/>
              </a:rPr>
              <a:t> is unique in that it was custom built from scratch to address the need of patients with clinically low-risk prostate cancer for additional prognostic information that can be used to inform management decisions. </a:t>
            </a:r>
            <a:endParaRPr lang="en-US" sz="600" b="1" i="1" kern="1200" dirty="0">
              <a:solidFill>
                <a:schemeClr val="tx1"/>
              </a:solidFill>
              <a:effectLst/>
              <a:latin typeface="Gotham Light"/>
              <a:ea typeface="+mn-ea"/>
              <a:cs typeface="+mn-cs"/>
            </a:endParaRPr>
          </a:p>
          <a:p>
            <a:pPr>
              <a:buFont typeface="Arial" pitchFamily="34" charset="0"/>
              <a:buChar char="•"/>
            </a:pPr>
            <a:r>
              <a:rPr lang="en-US" sz="600" i="1" kern="1200" dirty="0">
                <a:solidFill>
                  <a:schemeClr val="tx1"/>
                </a:solidFill>
                <a:effectLst/>
                <a:latin typeface="Gotham Light"/>
                <a:ea typeface="+mn-ea"/>
                <a:cs typeface="+mn-cs"/>
              </a:rPr>
              <a:t> Oncotype DX is RELEVANT because it was developed in contemporary cohort of men with clinically low-risk prostate cancer, most of whom were diagnosed with cancer based on PSA screening. This focus on a narrow population allowed for better customization of the assay to the specific needs of this population.</a:t>
            </a:r>
            <a:endParaRPr lang="en-US" sz="600" b="1" i="1" kern="1200" dirty="0">
              <a:solidFill>
                <a:schemeClr val="tx1"/>
              </a:solidFill>
              <a:effectLst/>
              <a:latin typeface="Gotham Light"/>
              <a:ea typeface="+mn-ea"/>
              <a:cs typeface="+mn-cs"/>
            </a:endParaRPr>
          </a:p>
          <a:p>
            <a:pPr>
              <a:buFont typeface="Arial" pitchFamily="34" charset="0"/>
              <a:buChar char="•"/>
            </a:pPr>
            <a:r>
              <a:rPr lang="en-US" sz="600" i="1" kern="1200" dirty="0">
                <a:solidFill>
                  <a:schemeClr val="tx1"/>
                </a:solidFill>
                <a:effectLst/>
                <a:latin typeface="Gotham Light"/>
                <a:ea typeface="+mn-ea"/>
                <a:cs typeface="+mn-cs"/>
              </a:rPr>
              <a:t> Oncotype DX</a:t>
            </a:r>
            <a:r>
              <a:rPr lang="en-US" sz="600" i="1" kern="1200" dirty="0">
                <a:solidFill>
                  <a:schemeClr val="tx1"/>
                </a:solidFill>
                <a:effectLst/>
                <a:latin typeface="Gotham LIGHT"/>
                <a:ea typeface="+mn-ea"/>
                <a:cs typeface="Gotham LIGHT"/>
              </a:rPr>
              <a:t> </a:t>
            </a:r>
            <a:r>
              <a:rPr lang="en-US" sz="600" i="1" kern="1200" dirty="0">
                <a:solidFill>
                  <a:schemeClr val="tx1"/>
                </a:solidFill>
                <a:effectLst/>
                <a:latin typeface="Gotham Light"/>
                <a:ea typeface="+mn-ea"/>
                <a:cs typeface="+mn-cs"/>
              </a:rPr>
              <a:t>is COMPREHENSIVE because it assesses 4 gene pathways (androgen receptor, stromal response, cellular organization, and proliferation) that are known to be relevant specifically to prostate cancer. </a:t>
            </a:r>
          </a:p>
          <a:p>
            <a:pPr>
              <a:buFont typeface="Arial" pitchFamily="34" charset="0"/>
              <a:buChar char="•"/>
            </a:pPr>
            <a:r>
              <a:rPr lang="en-US" sz="600" i="1" kern="1200" dirty="0">
                <a:solidFill>
                  <a:schemeClr val="tx1"/>
                </a:solidFill>
                <a:effectLst/>
                <a:latin typeface="Gotham Light"/>
                <a:ea typeface="+mn-ea"/>
                <a:cs typeface="+mn-cs"/>
              </a:rPr>
              <a:t> Oncotype DX is ACTIONABLE because it refines estimation of likelihood of favorable pathology, an immediately relevant endpoint that is highly prognostic .</a:t>
            </a:r>
          </a:p>
          <a:p>
            <a:endParaRPr lang="en-US" sz="600" b="1" kern="1200" dirty="0">
              <a:solidFill>
                <a:schemeClr val="tx1"/>
              </a:solidFill>
              <a:effectLst/>
              <a:latin typeface="Gotham Light"/>
              <a:ea typeface="+mn-ea"/>
              <a:cs typeface="+mn-cs"/>
            </a:endParaRPr>
          </a:p>
          <a:p>
            <a:r>
              <a:rPr lang="en-US" sz="600" b="1" kern="1200" dirty="0">
                <a:solidFill>
                  <a:schemeClr val="tx1"/>
                </a:solidFill>
                <a:effectLst/>
                <a:latin typeface="Gotham Light"/>
                <a:ea typeface="+mn-ea"/>
                <a:cs typeface="+mn-cs"/>
              </a:rPr>
              <a:t>Speaker Notes</a:t>
            </a:r>
            <a:endParaRPr lang="en-US" sz="600"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DX</a:t>
            </a:r>
            <a:r>
              <a:rPr lang="en-US" sz="600" kern="1200" dirty="0">
                <a:solidFill>
                  <a:schemeClr val="tx1"/>
                </a:solidFill>
                <a:effectLst/>
                <a:latin typeface="Gotham Light"/>
                <a:ea typeface="+mn-ea"/>
                <a:cs typeface="+mn-cs"/>
              </a:rPr>
              <a:t> is unique in that it was custom built from scratch to address the need of patients with clinically low-risk prostate cancer for additional prognostic information that can be used to inform management decisions.  </a:t>
            </a:r>
          </a:p>
          <a:p>
            <a:r>
              <a:rPr lang="en-US" sz="600" kern="1200" dirty="0">
                <a:solidFill>
                  <a:schemeClr val="tx1"/>
                </a:solidFill>
                <a:effectLst/>
                <a:latin typeface="Gotham Light"/>
                <a:ea typeface="+mn-ea"/>
                <a:cs typeface="+mn-cs"/>
              </a:rPr>
              <a:t>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DX</a:t>
            </a:r>
            <a:r>
              <a:rPr lang="en-US" sz="600" kern="1200" dirty="0">
                <a:solidFill>
                  <a:schemeClr val="tx1"/>
                </a:solidFill>
                <a:effectLst/>
                <a:latin typeface="Gotham Light"/>
                <a:ea typeface="+mn-ea"/>
                <a:cs typeface="+mn-cs"/>
              </a:rPr>
              <a:t> is RELEVANT because it was developed in contemporary cohort of men with clinically low-risk prostate cancer, most of whom were diagnosed with cancer based on PSA screening. This focus on a narrow population allowed for better customization of the assay to the specific needs of this population; it is not meant to be a “one size fits all” prostate cancer assay.  Because long term outcomes in this population are generally favorable, this population is faced with the difficult decision of treatment versus Active Surveillance.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DX</a:t>
            </a:r>
            <a:r>
              <a:rPr lang="en-US" sz="600" i="0" kern="1200" dirty="0">
                <a:solidFill>
                  <a:schemeClr val="tx1"/>
                </a:solidFill>
                <a:effectLst/>
                <a:latin typeface="Gotham LIGHT"/>
                <a:ea typeface="+mn-ea"/>
                <a:cs typeface="Gotham LIGHT"/>
              </a:rPr>
              <a:t>® </a:t>
            </a:r>
            <a:r>
              <a:rPr lang="en-US" sz="600" kern="1200" dirty="0">
                <a:solidFill>
                  <a:schemeClr val="tx1"/>
                </a:solidFill>
                <a:effectLst/>
                <a:latin typeface="Gotham Light"/>
                <a:ea typeface="+mn-ea"/>
                <a:cs typeface="+mn-cs"/>
              </a:rPr>
              <a:t>provides information that helps men better estimate their risks of long-term morbidity/mortality from prostate cancer.</a:t>
            </a:r>
          </a:p>
          <a:p>
            <a:r>
              <a:rPr lang="en-US" sz="600" kern="1200" dirty="0">
                <a:solidFill>
                  <a:schemeClr val="tx1"/>
                </a:solidFill>
                <a:effectLst/>
                <a:latin typeface="Gotham Light"/>
                <a:ea typeface="+mn-ea"/>
                <a:cs typeface="+mn-cs"/>
              </a:rPr>
              <a:t>	The</a:t>
            </a:r>
            <a:r>
              <a:rPr lang="en-US" sz="600" kern="1200" baseline="0" dirty="0">
                <a:solidFill>
                  <a:schemeClr val="tx1"/>
                </a:solidFill>
                <a:effectLst/>
                <a:latin typeface="Gotham Light"/>
                <a:ea typeface="+mn-ea"/>
                <a:cs typeface="+mn-cs"/>
              </a:rPr>
              <a:t> Prolaris® assay was initially reported on a cohort of men diagnosed largely by TURP and managed by Watchful Waiting in the United Kingdom.</a:t>
            </a:r>
            <a:r>
              <a:rPr lang="en-US" sz="600" kern="1200" baseline="30000" dirty="0">
                <a:solidFill>
                  <a:schemeClr val="tx1"/>
                </a:solidFill>
                <a:effectLst/>
                <a:latin typeface="Gotham Light"/>
                <a:ea typeface="+mn-ea"/>
                <a:cs typeface="+mn-cs"/>
              </a:rPr>
              <a:t>1</a:t>
            </a:r>
            <a:r>
              <a:rPr lang="en-US" sz="600" kern="1200" baseline="0" dirty="0">
                <a:solidFill>
                  <a:schemeClr val="tx1"/>
                </a:solidFill>
                <a:effectLst/>
                <a:latin typeface="Gotham Light"/>
                <a:ea typeface="+mn-ea"/>
                <a:cs typeface="+mn-cs"/>
              </a:rPr>
              <a:t>  A follow-up validation study for the endpoint of metastatic disease was conducted to prove that a cell-cycle progression (CCP; the actual result of the Prolaris test) could be calculated on biopsy tissue; interestingly, in the first phase of this research project, 48% of the biopsy tissues utilized were “simulated” biopsies, created by sampling a needle core of paraffin-embedded prostatectomy tissue and subjecting that needle core to the Prolaris assay…hence 48% of the tissues used in this analysis were not actual TRUS-guided prostate biopsy tissue.</a:t>
            </a:r>
            <a:r>
              <a:rPr lang="en-US" sz="600" kern="1200" baseline="30000" dirty="0">
                <a:solidFill>
                  <a:schemeClr val="tx1"/>
                </a:solidFill>
                <a:effectLst/>
                <a:latin typeface="Gotham Light"/>
                <a:ea typeface="+mn-ea"/>
                <a:cs typeface="+mn-cs"/>
              </a:rPr>
              <a:t>2</a:t>
            </a:r>
            <a:r>
              <a:rPr lang="en-US" sz="600" kern="1200" baseline="0" dirty="0">
                <a:solidFill>
                  <a:schemeClr val="tx1"/>
                </a:solidFill>
                <a:effectLst/>
                <a:latin typeface="Gotham Light"/>
                <a:ea typeface="+mn-ea"/>
                <a:cs typeface="+mn-cs"/>
              </a:rPr>
              <a:t> </a:t>
            </a:r>
            <a:br>
              <a:rPr lang="en-US" sz="600" kern="1200" dirty="0">
                <a:solidFill>
                  <a:schemeClr val="tx1"/>
                </a:solidFill>
                <a:effectLst/>
                <a:latin typeface="Gotham Light"/>
                <a:ea typeface="+mn-ea"/>
                <a:cs typeface="+mn-cs"/>
              </a:rPr>
            </a:br>
            <a:r>
              <a:rPr lang="en-US" sz="600" kern="1200" dirty="0">
                <a:solidFill>
                  <a:schemeClr val="tx1"/>
                </a:solidFill>
                <a:effectLst/>
                <a:latin typeface="Gotham Light"/>
                <a:ea typeface="+mn-ea"/>
                <a:cs typeface="+mn-cs"/>
              </a:rPr>
              <a:t>	Furthermore, although the Prolaris test has been validated</a:t>
            </a:r>
            <a:r>
              <a:rPr lang="en-US" sz="600" kern="1200" baseline="0" dirty="0">
                <a:solidFill>
                  <a:schemeClr val="tx1"/>
                </a:solidFill>
                <a:effectLst/>
                <a:latin typeface="Gotham Light"/>
                <a:ea typeface="+mn-ea"/>
                <a:cs typeface="+mn-cs"/>
              </a:rPr>
              <a:t> as a significant predictor of outcomes in </a:t>
            </a:r>
            <a:r>
              <a:rPr lang="en-US" sz="600" kern="1200" dirty="0">
                <a:solidFill>
                  <a:schemeClr val="tx1"/>
                </a:solidFill>
                <a:effectLst/>
                <a:latin typeface="Gotham Light"/>
                <a:ea typeface="+mn-ea"/>
                <a:cs typeface="+mn-cs"/>
              </a:rPr>
              <a:t>high-risk patients, in two separate multivariable analyses the prognostic performance of the test did not meet criteria for statistical significance for men with Gleason 3+3=6, PSA &lt;4 ng/mL,</a:t>
            </a:r>
            <a:r>
              <a:rPr lang="en-US" sz="600" kern="1200" baseline="30000" dirty="0">
                <a:solidFill>
                  <a:schemeClr val="tx1"/>
                </a:solidFill>
                <a:effectLst/>
                <a:latin typeface="Gotham Light"/>
                <a:ea typeface="+mn-ea"/>
                <a:cs typeface="+mn-cs"/>
              </a:rPr>
              <a:t>3,4</a:t>
            </a:r>
            <a:r>
              <a:rPr lang="en-US" sz="600" kern="1200" dirty="0">
                <a:solidFill>
                  <a:schemeClr val="tx1"/>
                </a:solidFill>
                <a:effectLst/>
                <a:latin typeface="Gotham Light"/>
                <a:ea typeface="+mn-ea"/>
                <a:cs typeface="+mn-cs"/>
              </a:rPr>
              <a:t> CAPRA scores 2-7 of 10,</a:t>
            </a:r>
            <a:r>
              <a:rPr lang="en-US" sz="600" baseline="30000" dirty="0"/>
              <a:t>4</a:t>
            </a:r>
            <a:r>
              <a:rPr lang="en-US" sz="600" kern="1200" dirty="0">
                <a:solidFill>
                  <a:schemeClr val="tx1"/>
                </a:solidFill>
                <a:effectLst/>
                <a:latin typeface="Gotham Light"/>
                <a:ea typeface="+mn-ea"/>
                <a:cs typeface="+mn-cs"/>
              </a:rPr>
              <a:t> and Gleason 7 cancer.</a:t>
            </a:r>
            <a:r>
              <a:rPr lang="en-US" sz="600" kern="1200" baseline="30000" dirty="0">
                <a:solidFill>
                  <a:schemeClr val="tx1"/>
                </a:solidFill>
                <a:effectLst/>
                <a:latin typeface="Gotham Light"/>
                <a:ea typeface="+mn-ea"/>
                <a:cs typeface="+mn-cs"/>
              </a:rPr>
              <a:t>3</a:t>
            </a:r>
            <a:r>
              <a:rPr lang="en-US" sz="600" kern="1200" dirty="0">
                <a:solidFill>
                  <a:schemeClr val="tx1"/>
                </a:solidFill>
                <a:effectLst/>
                <a:latin typeface="Gotham Light"/>
                <a:ea typeface="+mn-ea"/>
                <a:cs typeface="+mn-cs"/>
              </a:rPr>
              <a:t> The predicted hazard ratio in all of these cases was &gt; 1 so there is evidence of some efficacy, but the wide confidence intervals imply that the test is not robust at the lower ends of prostate cancer risk.</a:t>
            </a:r>
          </a:p>
          <a:p>
            <a:r>
              <a:rPr lang="en-US" sz="600" kern="1200" dirty="0">
                <a:solidFill>
                  <a:schemeClr val="tx1"/>
                </a:solidFill>
                <a:effectLst/>
                <a:latin typeface="Gotham Light"/>
                <a:ea typeface="+mn-ea"/>
                <a:cs typeface="+mn-cs"/>
              </a:rPr>
              <a:t>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DX</a:t>
            </a:r>
            <a:r>
              <a:rPr lang="en-US" sz="600" i="0" kern="1200" dirty="0">
                <a:solidFill>
                  <a:schemeClr val="tx1"/>
                </a:solidFill>
                <a:effectLst/>
                <a:latin typeface="Gotham LIGHT"/>
                <a:ea typeface="+mn-ea"/>
                <a:cs typeface="Gotham LIGHT"/>
              </a:rPr>
              <a:t> </a:t>
            </a:r>
            <a:r>
              <a:rPr lang="en-US" sz="600" kern="1200" dirty="0">
                <a:solidFill>
                  <a:schemeClr val="tx1"/>
                </a:solidFill>
                <a:effectLst/>
                <a:latin typeface="Gotham Light"/>
                <a:ea typeface="+mn-ea"/>
                <a:cs typeface="+mn-cs"/>
              </a:rPr>
              <a:t>is COMPREHENSIVE because it assesses 4 gene pathways (androgen receptor, stromal response, cellular organization, and proliferation) that are known to be relevant specifically to prostate cancer. In the development/validation studies, it was determined that the combination of 4 separate pathways was a more accurate predictor than any single pathway.  </a:t>
            </a:r>
          </a:p>
          <a:p>
            <a:r>
              <a:rPr lang="en-US" sz="600" kern="1200" dirty="0">
                <a:solidFill>
                  <a:schemeClr val="tx1"/>
                </a:solidFill>
                <a:effectLst/>
                <a:latin typeface="Gotham Light"/>
                <a:ea typeface="+mn-ea"/>
                <a:cs typeface="+mn-cs"/>
              </a:rPr>
              <a:t>	The single genomic pathway</a:t>
            </a:r>
            <a:r>
              <a:rPr lang="en-US" sz="600" kern="1200" baseline="0" dirty="0">
                <a:solidFill>
                  <a:schemeClr val="tx1"/>
                </a:solidFill>
                <a:effectLst/>
                <a:latin typeface="Gotham Light"/>
                <a:ea typeface="+mn-ea"/>
                <a:cs typeface="+mn-cs"/>
              </a:rPr>
              <a:t> assessed by Prolaris incorporates 31 cancer -related genes, all of which deal with cell cycle progression.  As intimated on prior slides, CCP is an important determinant of cancer behavior but the performance of this single pathway in low-risk cancer is less robust.  Furthermore, a single pathway approach neglects the importance other cancer-specific pathways in prostate cancer, specifically androgen signaling., a key pathway with which urologists are very familiar as a determinant of prostate cancer biology.</a:t>
            </a:r>
            <a:endParaRPr lang="en-US" sz="600"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DX</a:t>
            </a:r>
            <a:r>
              <a:rPr lang="en-US" sz="600" kern="1200" dirty="0">
                <a:solidFill>
                  <a:schemeClr val="tx1"/>
                </a:solidFill>
                <a:effectLst/>
                <a:latin typeface="Gotham Light"/>
                <a:ea typeface="+mn-ea"/>
                <a:cs typeface="+mn-cs"/>
              </a:rPr>
              <a:t> is ACTIONABLE because it refines estimation of likelihood of favorable pathology, an immediately relevant endpoint that is highly prognostic.</a:t>
            </a:r>
            <a:r>
              <a:rPr lang="en-US" sz="600" kern="1200" baseline="30000" dirty="0">
                <a:solidFill>
                  <a:schemeClr val="tx1"/>
                </a:solidFill>
                <a:effectLst/>
                <a:latin typeface="Gotham Light"/>
                <a:ea typeface="+mn-ea"/>
                <a:cs typeface="+mn-cs"/>
              </a:rPr>
              <a:t>5,6</a:t>
            </a:r>
            <a:r>
              <a:rPr lang="en-US" sz="600" kern="1200" dirty="0">
                <a:solidFill>
                  <a:schemeClr val="tx1"/>
                </a:solidFill>
                <a:effectLst/>
                <a:latin typeface="Gotham Light"/>
                <a:ea typeface="+mn-ea"/>
                <a:cs typeface="+mn-cs"/>
              </a:rPr>
              <a:t>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DX</a:t>
            </a:r>
            <a:r>
              <a:rPr lang="en-US" sz="600" i="0" kern="1200" dirty="0">
                <a:solidFill>
                  <a:schemeClr val="tx1"/>
                </a:solidFill>
                <a:effectLst/>
                <a:latin typeface="Gotham LIGHT"/>
                <a:ea typeface="+mn-ea"/>
                <a:cs typeface="Gotham LIGHT"/>
              </a:rPr>
              <a:t> </a:t>
            </a:r>
            <a:r>
              <a:rPr lang="en-US" sz="600" kern="1200" dirty="0">
                <a:solidFill>
                  <a:schemeClr val="tx1"/>
                </a:solidFill>
                <a:effectLst/>
                <a:latin typeface="Gotham Light"/>
                <a:ea typeface="+mn-ea"/>
                <a:cs typeface="+mn-cs"/>
              </a:rPr>
              <a:t>was also validated for prognostication of biochemical recurrence in the second validation study</a:t>
            </a:r>
            <a:r>
              <a:rPr lang="en-US" sz="600" i="0" kern="1200" dirty="0">
                <a:solidFill>
                  <a:schemeClr val="tx1"/>
                </a:solidFill>
                <a:effectLst/>
                <a:latin typeface="Gotham Light"/>
                <a:ea typeface="+mn-ea"/>
                <a:cs typeface="+mn-cs"/>
              </a:rPr>
              <a:t>.</a:t>
            </a:r>
            <a:r>
              <a:rPr lang="en-US" sz="600" i="0" kern="1200" baseline="30000" dirty="0">
                <a:solidFill>
                  <a:schemeClr val="tx1"/>
                </a:solidFill>
                <a:effectLst/>
                <a:latin typeface="Gotham Light"/>
                <a:ea typeface="+mn-ea"/>
                <a:cs typeface="+mn-cs"/>
              </a:rPr>
              <a:t>6</a:t>
            </a:r>
            <a:r>
              <a:rPr lang="en-US" sz="600" i="0" kern="120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rPr>
              <a:t>The longer term outcomes, including metastasis and death, are clearly relevant but the rate of each of these is so low in clinically low-risk patients that the absolute changes in risk estimates obtained in the majority of patients assessed with Prolaris are quite low</a:t>
            </a:r>
            <a:r>
              <a:rPr lang="en-US" sz="600" kern="1200" dirty="0">
                <a:solidFill>
                  <a:schemeClr val="tx1"/>
                </a:solidFill>
                <a:effectLst/>
                <a:latin typeface="Gotham LIGHT"/>
                <a:ea typeface="+mn-ea"/>
                <a:cs typeface="+mn-cs"/>
              </a:rPr>
              <a:t>—</a:t>
            </a:r>
            <a:r>
              <a:rPr lang="en-US" sz="600" kern="1200" dirty="0">
                <a:solidFill>
                  <a:schemeClr val="tx1"/>
                </a:solidFill>
                <a:effectLst/>
                <a:latin typeface="Gotham Light"/>
                <a:ea typeface="+mn-ea"/>
                <a:cs typeface="+mn-cs"/>
              </a:rPr>
              <a:t>a few percentage-point change in likelihood of prostate cancer–specific mortality at 10 years is less immediately relevant to a patient confronting the choice of immediate treatment versus Active Surveillance.</a:t>
            </a:r>
            <a:br>
              <a:rPr lang="en-US" sz="600" kern="1200" dirty="0">
                <a:solidFill>
                  <a:schemeClr val="tx1"/>
                </a:solidFill>
                <a:effectLst/>
                <a:latin typeface="Gotham Light"/>
                <a:ea typeface="+mn-ea"/>
                <a:cs typeface="+mn-cs"/>
              </a:rPr>
            </a:br>
            <a:endParaRPr lang="en-US" sz="600" kern="1200" dirty="0">
              <a:solidFill>
                <a:schemeClr val="tx1"/>
              </a:solidFill>
              <a:effectLst/>
              <a:latin typeface="Gotham Light"/>
              <a:ea typeface="+mn-ea"/>
              <a:cs typeface="+mn-cs"/>
            </a:endParaRPr>
          </a:p>
          <a:p>
            <a:r>
              <a:rPr lang="en-US" sz="600" b="1" dirty="0"/>
              <a:t>More Information</a:t>
            </a:r>
          </a:p>
          <a:p>
            <a:r>
              <a:rPr lang="en-US" sz="600" kern="1200" dirty="0">
                <a:solidFill>
                  <a:schemeClr val="tx1"/>
                </a:solidFill>
                <a:effectLst/>
                <a:latin typeface="Gotham Light"/>
                <a:ea typeface="+mn-ea"/>
                <a:cs typeface="+mn-cs"/>
              </a:rPr>
              <a:t>There is marked confusion in the urology community about genomic testing. Many practicing urologists have difficulty distinguishing between assays due to the newness of the technology and similar trade names. </a:t>
            </a:r>
            <a:r>
              <a:rPr lang="en-US" sz="600" b="1" kern="1200" dirty="0">
                <a:solidFill>
                  <a:schemeClr val="tx1"/>
                </a:solidFill>
                <a:effectLst/>
                <a:latin typeface="Gotham Light"/>
                <a:ea typeface="+mn-ea"/>
                <a:cs typeface="+mn-cs"/>
              </a:rPr>
              <a:t>[A table listing the various genomic and related assays for prostate cancer is included in the APPENDIX slides.]</a:t>
            </a:r>
          </a:p>
          <a:p>
            <a:r>
              <a:rPr lang="en-US" sz="600" kern="1200" dirty="0">
                <a:solidFill>
                  <a:schemeClr val="tx1"/>
                </a:solidFill>
                <a:effectLst/>
                <a:latin typeface="Gotham Light"/>
                <a:ea typeface="+mn-ea"/>
                <a:cs typeface="+mn-cs"/>
              </a:rPr>
              <a:t>	Prolaris (Myriad, Salt Lake City, UT) and Promark (Metamark, Cambridge, MA) are the only other assays that are specifically indicated in patients who are making initial treatment decisions for prostate cancer. The Prolaris assay is a 46-gene PCR-based test that assesses 31 genes relevant to cell cycle progression. Prolaris is the same 46-gene assay used by Myriad for prognostication in lung cancer.</a:t>
            </a:r>
            <a:r>
              <a:rPr lang="en-US" sz="600" kern="1200" baseline="30000" dirty="0">
                <a:solidFill>
                  <a:schemeClr val="tx1"/>
                </a:solidFill>
                <a:effectLst/>
                <a:latin typeface="Gotham Light"/>
                <a:ea typeface="+mn-ea"/>
                <a:cs typeface="+mn-cs"/>
              </a:rPr>
              <a:t>7</a:t>
            </a:r>
            <a:r>
              <a:rPr lang="en-US" sz="600" kern="1200" dirty="0">
                <a:solidFill>
                  <a:schemeClr val="tx1"/>
                </a:solidFill>
                <a:effectLst/>
                <a:latin typeface="Gotham Light"/>
                <a:ea typeface="+mn-ea"/>
                <a:cs typeface="+mn-cs"/>
              </a:rPr>
              <a:t>; it was not custom built with clinically low-risk prostate cancer in mind.</a:t>
            </a:r>
            <a:r>
              <a:rPr lang="en-US" sz="600" kern="1200" baseline="0" dirty="0">
                <a:solidFill>
                  <a:schemeClr val="tx1"/>
                </a:solidFill>
                <a:effectLst/>
                <a:latin typeface="Gotham Light"/>
                <a:ea typeface="+mn-ea"/>
                <a:cs typeface="+mn-cs"/>
              </a:rPr>
              <a:t> </a:t>
            </a:r>
            <a:r>
              <a:rPr lang="en-US" sz="600" kern="1200" dirty="0">
                <a:solidFill>
                  <a:schemeClr val="tx1"/>
                </a:solidFill>
                <a:effectLst/>
                <a:latin typeface="Gotham Light"/>
                <a:ea typeface="+mn-ea"/>
                <a:cs typeface="+mn-cs"/>
              </a:rPr>
              <a:t>It was validated for prognostication of death from prostate cancer and designed to be broadly inclusive of all prostate cancer patients, before or after radical prostatectomy. Of note, the test was initially validated in a cohort of patients managed by Watchful Waiting in the UK, some of whom were diagnosed with prostate cancer at TURP.</a:t>
            </a:r>
            <a:r>
              <a:rPr lang="en-US" sz="600" kern="1200" baseline="30000" dirty="0">
                <a:solidFill>
                  <a:schemeClr val="tx1"/>
                </a:solidFill>
                <a:effectLst/>
                <a:latin typeface="Gotham Light"/>
                <a:ea typeface="+mn-ea"/>
                <a:cs typeface="+mn-cs"/>
              </a:rPr>
              <a:t>1</a:t>
            </a:r>
          </a:p>
          <a:p>
            <a:r>
              <a:rPr lang="en-US" sz="600" kern="1200" dirty="0">
                <a:solidFill>
                  <a:schemeClr val="tx1"/>
                </a:solidFill>
                <a:effectLst/>
                <a:latin typeface="Gotham Light"/>
                <a:ea typeface="+mn-ea"/>
                <a:cs typeface="+mn-cs"/>
              </a:rPr>
              <a:t>	The Promark test is a proteomic assay that assesses the 8 protein molecules identified in prostate biopsy specimens. It is validated for prognostication of adverse pathology (defined similar to the Onco</a:t>
            </a:r>
            <a:r>
              <a:rPr lang="en-US" sz="600" i="1" kern="1200" dirty="0">
                <a:solidFill>
                  <a:schemeClr val="tx1"/>
                </a:solidFill>
                <a:effectLst/>
                <a:latin typeface="Gotham Light"/>
                <a:ea typeface="+mn-ea"/>
                <a:cs typeface="+mn-cs"/>
              </a:rPr>
              <a:t>type</a:t>
            </a:r>
            <a:r>
              <a:rPr lang="en-US" sz="600" kern="1200" dirty="0">
                <a:solidFill>
                  <a:schemeClr val="tx1"/>
                </a:solidFill>
                <a:effectLst/>
                <a:latin typeface="Gotham Light"/>
                <a:ea typeface="+mn-ea"/>
                <a:cs typeface="+mn-cs"/>
              </a:rPr>
              <a:t> DX assay) in men with clinically low-risk prostate cancer. The Promark test is a newcomer to the market and has relatively few publications at this time.</a:t>
            </a:r>
          </a:p>
          <a:p>
            <a:endParaRPr lang="en-US" sz="600" kern="1200" dirty="0">
              <a:solidFill>
                <a:schemeClr val="tx1"/>
              </a:solidFill>
              <a:effectLst/>
              <a:latin typeface="Gotham Light"/>
              <a:ea typeface="+mn-ea"/>
              <a:cs typeface="+mn-cs"/>
            </a:endParaRPr>
          </a:p>
          <a:p>
            <a:r>
              <a:rPr lang="en-US" sz="600" b="1" dirty="0"/>
              <a:t>Transition Note</a:t>
            </a:r>
            <a:endParaRPr lang="en-US" sz="600" b="1" kern="1200" dirty="0">
              <a:solidFill>
                <a:schemeClr val="tx1"/>
              </a:solidFill>
              <a:effectLst/>
              <a:latin typeface="Gotham Light"/>
              <a:ea typeface="+mn-ea"/>
              <a:cs typeface="+mn-cs"/>
            </a:endParaRPr>
          </a:p>
          <a:p>
            <a:r>
              <a:rPr lang="en-US" sz="600" kern="1200" dirty="0">
                <a:solidFill>
                  <a:schemeClr val="tx1"/>
                </a:solidFill>
                <a:effectLst/>
                <a:latin typeface="Gotham Light"/>
                <a:ea typeface="+mn-ea"/>
                <a:cs typeface="+mn-cs"/>
              </a:rPr>
              <a:t>On the next slide, we discuss</a:t>
            </a:r>
            <a:r>
              <a:rPr lang="en-US" sz="600" kern="1200" baseline="0" dirty="0">
                <a:solidFill>
                  <a:schemeClr val="tx1"/>
                </a:solidFill>
                <a:effectLst/>
                <a:latin typeface="Gotham Light"/>
                <a:ea typeface="+mn-ea"/>
                <a:cs typeface="+mn-cs"/>
              </a:rPr>
              <a:t> how the Onco</a:t>
            </a:r>
            <a:r>
              <a:rPr lang="en-US" sz="600" i="1" kern="1200" baseline="0" dirty="0">
                <a:solidFill>
                  <a:schemeClr val="tx1"/>
                </a:solidFill>
                <a:effectLst/>
                <a:latin typeface="Gotham Light"/>
                <a:ea typeface="+mn-ea"/>
                <a:cs typeface="+mn-cs"/>
              </a:rPr>
              <a:t>type </a:t>
            </a:r>
            <a:r>
              <a:rPr lang="en-US" sz="600" kern="1200" baseline="0" dirty="0">
                <a:solidFill>
                  <a:schemeClr val="tx1"/>
                </a:solidFill>
                <a:effectLst/>
                <a:latin typeface="Gotham Light"/>
                <a:ea typeface="+mn-ea"/>
                <a:cs typeface="+mn-cs"/>
              </a:rPr>
              <a:t>DX was developed to be a superior diagnostic test to help guide treatment decisions in clinically low-risk prostate cancer. Consider a transition along the lines of “On the next slide, we’ll discuss how this relevant, comprehensive, and actionable test was developed.”</a:t>
            </a:r>
            <a:endParaRPr lang="en-US" sz="600" kern="1200" dirty="0">
              <a:solidFill>
                <a:schemeClr val="tx1"/>
              </a:solidFill>
              <a:effectLst/>
              <a:latin typeface="Gotham Light"/>
              <a:ea typeface="+mn-ea"/>
              <a:cs typeface="+mn-cs"/>
            </a:endParaRPr>
          </a:p>
          <a:p>
            <a:endParaRPr lang="en-US" sz="600" dirty="0"/>
          </a:p>
          <a:p>
            <a:r>
              <a:rPr lang="en-US" sz="600" b="1" i="0" kern="1200" dirty="0">
                <a:solidFill>
                  <a:schemeClr val="tx1"/>
                </a:solidFill>
                <a:effectLst/>
                <a:latin typeface="Gotham Light"/>
                <a:ea typeface="+mn-ea"/>
                <a:cs typeface="+mn-cs"/>
              </a:rPr>
              <a:t>References</a:t>
            </a:r>
          </a:p>
          <a:p>
            <a:r>
              <a:rPr lang="en-US" sz="600" dirty="0"/>
              <a:t>1. Cuzick J, Swanson GP, Fisher G, et al. Prognostic value of an RNA expression signature derived from cell cycle proliferation genes in patients with prostate cancer: a retrospective study. </a:t>
            </a:r>
            <a:r>
              <a:rPr lang="en-US" sz="600" i="1" dirty="0"/>
              <a:t>Lancet Oncol.</a:t>
            </a:r>
            <a:r>
              <a:rPr lang="en-US" sz="600" dirty="0"/>
              <a:t> 2011;12:245-255.</a:t>
            </a:r>
          </a:p>
          <a:p>
            <a:r>
              <a:rPr lang="en-US" sz="600" dirty="0"/>
              <a:t>2. (</a:t>
            </a:r>
            <a:r>
              <a:rPr lang="en-US" sz="600" dirty="0" err="1"/>
              <a:t>Bishoff</a:t>
            </a:r>
            <a:r>
              <a:rPr lang="en-US" sz="600" dirty="0"/>
              <a:t> 2014)</a:t>
            </a:r>
            <a:endParaRPr lang="en-US" sz="600" b="1" dirty="0"/>
          </a:p>
          <a:p>
            <a:r>
              <a:rPr lang="en-US" sz="600" dirty="0"/>
              <a:t>3. </a:t>
            </a:r>
            <a:r>
              <a:rPr lang="en-US" sz="600" dirty="0" err="1"/>
              <a:t>Cuzick</a:t>
            </a:r>
            <a:r>
              <a:rPr lang="en-US" sz="600" dirty="0"/>
              <a:t> J, </a:t>
            </a:r>
            <a:r>
              <a:rPr lang="en-US" sz="600" dirty="0" err="1"/>
              <a:t>Berney</a:t>
            </a:r>
            <a:r>
              <a:rPr lang="en-US" sz="600" dirty="0"/>
              <a:t> DM, Fisher G, et al.  Prognostic value of a cell cycle progression signature for prostate cancer death in a conservatively managed needle biopsy cohort. </a:t>
            </a:r>
            <a:r>
              <a:rPr lang="en-US" sz="600" i="1" dirty="0"/>
              <a:t>Br J Cancer.</a:t>
            </a:r>
            <a:r>
              <a:rPr lang="en-US" sz="600" dirty="0"/>
              <a:t> 2012;106:1095-1099.</a:t>
            </a:r>
          </a:p>
          <a:p>
            <a:r>
              <a:rPr lang="en-US" sz="600" dirty="0"/>
              <a:t>4. </a:t>
            </a:r>
            <a:r>
              <a:rPr lang="en-US" sz="600" dirty="0" err="1"/>
              <a:t>Cuzick</a:t>
            </a:r>
            <a:r>
              <a:rPr lang="en-US" sz="600" dirty="0"/>
              <a:t> J, Stone S, Fisher G, et al. Validation of an RNA cell cycle progression score for predicting death from prostate cancer in a conservatively managed needle biopsy cohort. </a:t>
            </a:r>
            <a:r>
              <a:rPr lang="en-US" sz="600" i="1" dirty="0"/>
              <a:t>Br J Cancer.</a:t>
            </a:r>
            <a:r>
              <a:rPr lang="en-US" sz="600" dirty="0"/>
              <a:t> 2015;113:382-389.</a:t>
            </a:r>
          </a:p>
          <a:p>
            <a:pPr marL="0" marR="0" indent="0" algn="l" defTabSz="457200" rtl="0" eaLnBrk="1" fontAlgn="auto" latinLnBrk="0" hangingPunct="1">
              <a:lnSpc>
                <a:spcPct val="100000"/>
              </a:lnSpc>
              <a:spcBef>
                <a:spcPts val="0"/>
              </a:spcBef>
              <a:spcAft>
                <a:spcPts val="0"/>
              </a:spcAft>
              <a:buClrTx/>
              <a:buSzTx/>
              <a:buFontTx/>
              <a:buNone/>
              <a:tabLst/>
              <a:defRPr/>
            </a:pPr>
            <a:r>
              <a:rPr lang="en-US" sz="600" i="0" kern="1200" dirty="0">
                <a:solidFill>
                  <a:schemeClr val="tx1"/>
                </a:solidFill>
                <a:effectLst/>
                <a:latin typeface="Gotham Light"/>
                <a:ea typeface="+mn-ea"/>
                <a:cs typeface="+mn-cs"/>
              </a:rPr>
              <a:t>5. Klein EA, </a:t>
            </a:r>
            <a:r>
              <a:rPr lang="en-US" sz="600" i="0" kern="1200" dirty="0" err="1">
                <a:solidFill>
                  <a:schemeClr val="tx1"/>
                </a:solidFill>
                <a:effectLst/>
                <a:latin typeface="Gotham Light"/>
                <a:ea typeface="+mn-ea"/>
                <a:cs typeface="+mn-cs"/>
              </a:rPr>
              <a:t>Cooperberg</a:t>
            </a:r>
            <a:r>
              <a:rPr lang="en-US" sz="600" i="0" kern="1200" dirty="0">
                <a:solidFill>
                  <a:schemeClr val="tx1"/>
                </a:solidFill>
                <a:effectLst/>
                <a:latin typeface="Gotham Light"/>
                <a:ea typeface="+mn-ea"/>
                <a:cs typeface="+mn-cs"/>
              </a:rPr>
              <a:t> MR, Magi-</a:t>
            </a:r>
            <a:r>
              <a:rPr lang="en-US" sz="600" i="0" kern="1200" dirty="0" err="1">
                <a:solidFill>
                  <a:schemeClr val="tx1"/>
                </a:solidFill>
                <a:effectLst/>
                <a:latin typeface="Gotham Light"/>
                <a:ea typeface="+mn-ea"/>
                <a:cs typeface="+mn-cs"/>
              </a:rPr>
              <a:t>Galluzzi</a:t>
            </a:r>
            <a:r>
              <a:rPr lang="en-US" sz="600" i="0" kern="1200" dirty="0">
                <a:solidFill>
                  <a:schemeClr val="tx1"/>
                </a:solidFill>
                <a:effectLst/>
                <a:latin typeface="Gotham Light"/>
                <a:ea typeface="+mn-ea"/>
                <a:cs typeface="+mn-cs"/>
              </a:rPr>
              <a:t> C, et al. A 17-gene assay to predict prostate cancer aggressiveness in the context of Gleason grade heterogeneity, tumor multifocality, and biopsy undersampling. </a:t>
            </a:r>
            <a:r>
              <a:rPr lang="en-US" sz="600" i="1" kern="1200" dirty="0" err="1">
                <a:solidFill>
                  <a:schemeClr val="tx1"/>
                </a:solidFill>
                <a:effectLst/>
                <a:latin typeface="Gotham Light"/>
                <a:ea typeface="+mn-ea"/>
                <a:cs typeface="+mn-cs"/>
              </a:rPr>
              <a:t>Eur</a:t>
            </a:r>
            <a:r>
              <a:rPr lang="en-US" sz="600" i="1" kern="1200" dirty="0">
                <a:solidFill>
                  <a:schemeClr val="tx1"/>
                </a:solidFill>
                <a:effectLst/>
                <a:latin typeface="Gotham Light"/>
                <a:ea typeface="+mn-ea"/>
                <a:cs typeface="+mn-cs"/>
              </a:rPr>
              <a:t> Urol</a:t>
            </a:r>
            <a:r>
              <a:rPr lang="en-US" sz="600" i="0" kern="1200" dirty="0">
                <a:solidFill>
                  <a:schemeClr val="tx1"/>
                </a:solidFill>
                <a:effectLst/>
                <a:latin typeface="Gotham Light"/>
                <a:ea typeface="+mn-ea"/>
                <a:cs typeface="+mn-cs"/>
              </a:rPr>
              <a:t>. 2014;66:550-560.</a:t>
            </a:r>
          </a:p>
          <a:p>
            <a:r>
              <a:rPr lang="en-US" sz="600" i="0" kern="1200" dirty="0">
                <a:solidFill>
                  <a:schemeClr val="tx1"/>
                </a:solidFill>
                <a:effectLst/>
                <a:latin typeface="Gotham Light"/>
                <a:ea typeface="+mn-ea"/>
                <a:cs typeface="+mn-cs"/>
              </a:rPr>
              <a:t>6.</a:t>
            </a:r>
            <a:r>
              <a:rPr lang="en-US" sz="600" i="0" kern="1200" baseline="0" dirty="0">
                <a:solidFill>
                  <a:schemeClr val="tx1"/>
                </a:solidFill>
                <a:effectLst/>
                <a:latin typeface="Gotham Light"/>
                <a:ea typeface="+mn-ea"/>
                <a:cs typeface="+mn-cs"/>
              </a:rPr>
              <a:t> </a:t>
            </a:r>
            <a:r>
              <a:rPr lang="en-US" sz="600" i="0" kern="1200" dirty="0">
                <a:solidFill>
                  <a:schemeClr val="tx1"/>
                </a:solidFill>
                <a:effectLst/>
                <a:latin typeface="Gotham Light"/>
                <a:ea typeface="+mn-ea"/>
                <a:cs typeface="+mn-cs"/>
              </a:rPr>
              <a:t>Cullen J, Rosner IL, Brand TC, et al. A biopsy-based 17-gene Genomic Prostate Score predicts recurrence after radical prostatectomy and adverse surgical pathology in a racially diverse population of men with clinically low- and intermediate-risk prostate cancer. </a:t>
            </a:r>
            <a:r>
              <a:rPr lang="en-US" sz="600" i="1" kern="1200" dirty="0" err="1">
                <a:solidFill>
                  <a:schemeClr val="tx1"/>
                </a:solidFill>
                <a:effectLst/>
                <a:latin typeface="Gotham Light"/>
                <a:ea typeface="+mn-ea"/>
                <a:cs typeface="+mn-cs"/>
              </a:rPr>
              <a:t>Eur</a:t>
            </a:r>
            <a:r>
              <a:rPr lang="en-US" sz="600" i="1" kern="1200" dirty="0">
                <a:solidFill>
                  <a:schemeClr val="tx1"/>
                </a:solidFill>
                <a:effectLst/>
                <a:latin typeface="Gotham Light"/>
                <a:ea typeface="+mn-ea"/>
                <a:cs typeface="+mn-cs"/>
              </a:rPr>
              <a:t> Urol</a:t>
            </a:r>
            <a:r>
              <a:rPr lang="en-US" sz="600" i="0" kern="1200" dirty="0">
                <a:solidFill>
                  <a:schemeClr val="tx1"/>
                </a:solidFill>
                <a:effectLst/>
                <a:latin typeface="Gotham Light"/>
                <a:ea typeface="+mn-ea"/>
                <a:cs typeface="+mn-cs"/>
              </a:rPr>
              <a:t>. 2015;68:123-131. </a:t>
            </a:r>
          </a:p>
          <a:p>
            <a:pPr marL="0" marR="0" indent="0" algn="l" defTabSz="457200" rtl="0" eaLnBrk="1" fontAlgn="auto" latinLnBrk="0" hangingPunct="1">
              <a:lnSpc>
                <a:spcPct val="100000"/>
              </a:lnSpc>
              <a:spcBef>
                <a:spcPts val="0"/>
              </a:spcBef>
              <a:spcAft>
                <a:spcPts val="0"/>
              </a:spcAft>
              <a:buClrTx/>
              <a:buSzTx/>
              <a:buFontTx/>
              <a:buNone/>
              <a:tabLst/>
              <a:defRPr/>
            </a:pPr>
            <a:r>
              <a:rPr lang="en-US" sz="600" i="0" kern="1200" dirty="0">
                <a:solidFill>
                  <a:schemeClr val="tx1"/>
                </a:solidFill>
                <a:effectLst/>
                <a:latin typeface="Gotham Light"/>
                <a:ea typeface="+mn-ea"/>
                <a:cs typeface="+mn-cs"/>
              </a:rPr>
              <a:t>7. </a:t>
            </a:r>
            <a:r>
              <a:rPr lang="en-US" sz="600" i="0" kern="1200" dirty="0" err="1">
                <a:solidFill>
                  <a:schemeClr val="tx1"/>
                </a:solidFill>
                <a:effectLst/>
                <a:latin typeface="Gotham Light"/>
                <a:ea typeface="+mn-ea"/>
                <a:cs typeface="+mn-cs"/>
              </a:rPr>
              <a:t>Wistuba</a:t>
            </a:r>
            <a:r>
              <a:rPr lang="en-US" sz="600" i="0" kern="1200" dirty="0">
                <a:solidFill>
                  <a:schemeClr val="tx1"/>
                </a:solidFill>
                <a:effectLst/>
                <a:latin typeface="Gotham Light"/>
                <a:ea typeface="+mn-ea"/>
                <a:cs typeface="+mn-cs"/>
              </a:rPr>
              <a:t> II, </a:t>
            </a:r>
            <a:r>
              <a:rPr lang="en-US" sz="600" i="0" kern="1200" dirty="0" err="1">
                <a:solidFill>
                  <a:schemeClr val="tx1"/>
                </a:solidFill>
                <a:effectLst/>
                <a:latin typeface="Gotham Light"/>
                <a:ea typeface="+mn-ea"/>
                <a:cs typeface="+mn-cs"/>
              </a:rPr>
              <a:t>Bherens</a:t>
            </a:r>
            <a:r>
              <a:rPr lang="en-US" sz="600" i="0" kern="1200" dirty="0">
                <a:solidFill>
                  <a:schemeClr val="tx1"/>
                </a:solidFill>
                <a:effectLst/>
                <a:latin typeface="Gotham Light"/>
                <a:ea typeface="+mn-ea"/>
                <a:cs typeface="+mn-cs"/>
              </a:rPr>
              <a:t> C, Lombardi F, et al.  Validation of a proliferation-based expression signature as prognostic marker in early stage lung adenocarcinoma. </a:t>
            </a:r>
            <a:r>
              <a:rPr lang="en-US" sz="600" i="1" kern="1200" dirty="0" err="1">
                <a:solidFill>
                  <a:schemeClr val="tx1"/>
                </a:solidFill>
                <a:effectLst/>
                <a:latin typeface="Gotham Light"/>
                <a:ea typeface="+mn-ea"/>
                <a:cs typeface="+mn-cs"/>
              </a:rPr>
              <a:t>Clin</a:t>
            </a:r>
            <a:r>
              <a:rPr lang="en-US" sz="600" i="1" kern="1200" dirty="0">
                <a:solidFill>
                  <a:schemeClr val="tx1"/>
                </a:solidFill>
                <a:effectLst/>
                <a:latin typeface="Gotham Light"/>
                <a:ea typeface="+mn-ea"/>
                <a:cs typeface="+mn-cs"/>
              </a:rPr>
              <a:t> Cancer Res</a:t>
            </a:r>
            <a:r>
              <a:rPr lang="en-US" sz="600" i="0" kern="1200" dirty="0">
                <a:solidFill>
                  <a:schemeClr val="tx1"/>
                </a:solidFill>
                <a:effectLst/>
                <a:latin typeface="Gotham Light"/>
                <a:ea typeface="+mn-ea"/>
                <a:cs typeface="+mn-cs"/>
              </a:rPr>
              <a:t>. 2013;19:6261-6271.</a:t>
            </a:r>
          </a:p>
          <a:p>
            <a:endParaRPr lang="en-US" sz="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5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2D0BD7-0CFF-2F47-B18C-5CE6D6B9B6A9}" type="slidenum">
              <a:rPr lang="en-US" smtClean="0"/>
              <a:t>19</a:t>
            </a:fld>
            <a:endParaRPr lang="en-US"/>
          </a:p>
        </p:txBody>
      </p:sp>
    </p:spTree>
    <p:extLst>
      <p:ext uri="{BB962C8B-B14F-4D97-AF65-F5344CB8AC3E}">
        <p14:creationId xmlns:p14="http://schemas.microsoft.com/office/powerpoint/2010/main" val="27419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34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ceholder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pPr marL="113476" indent="-113476"/>
            <a:r>
              <a:rPr lang="en-US" sz="1000" dirty="0">
                <a:latin typeface="Calibri" pitchFamily="34" charset="0"/>
                <a:ea typeface="ＭＳ Ｐゴシック" pitchFamily="34" charset="-128"/>
              </a:rPr>
              <a:t>Main point: Genomic-based diagnostics are important in clinical decision-making.</a:t>
            </a:r>
          </a:p>
          <a:p>
            <a:pPr marL="113476" indent="-113476">
              <a:buFontTx/>
              <a:buChar char="•"/>
            </a:pPr>
            <a:r>
              <a:rPr lang="en-US" sz="1000" dirty="0">
                <a:latin typeface="Calibri" pitchFamily="34" charset="0"/>
                <a:ea typeface="ＭＳ Ｐゴシック" pitchFamily="34" charset="-128"/>
              </a:rPr>
              <a:t>Cancer genomics is the study of genes that contribute to the development of a cancer and its progression from a localized cancer to one that grows uncontrolled and metastasizes.</a:t>
            </a:r>
          </a:p>
          <a:p>
            <a:pPr marL="113476" indent="-113476">
              <a:buFontTx/>
              <a:buChar char="•"/>
            </a:pPr>
            <a:r>
              <a:rPr lang="en-US" sz="1000" dirty="0">
                <a:latin typeface="Calibri" pitchFamily="34" charset="0"/>
                <a:ea typeface="ＭＳ Ｐゴシック" pitchFamily="34" charset="-128"/>
              </a:rPr>
              <a:t>The use of genomics in oncology is expanding, including in breast cancer.</a:t>
            </a:r>
          </a:p>
          <a:p>
            <a:pPr marL="113476" indent="-113476">
              <a:buFontTx/>
              <a:buChar char="•"/>
            </a:pPr>
            <a:r>
              <a:rPr lang="en-US" sz="1000" dirty="0">
                <a:latin typeface="Calibri" pitchFamily="34" charset="0"/>
                <a:ea typeface="ＭＳ Ｐゴシック" pitchFamily="34" charset="-128"/>
              </a:rPr>
              <a:t>Genomic assays are multi-gene expression assays that provide clinical classification of a tumor based on the expression levels of specific component genes.</a:t>
            </a:r>
          </a:p>
          <a:p>
            <a:pPr marL="113476" indent="-113476">
              <a:buFontTx/>
              <a:buChar char="•"/>
            </a:pPr>
            <a:r>
              <a:rPr lang="en-US" sz="1000" dirty="0">
                <a:latin typeface="Calibri" pitchFamily="34" charset="0"/>
                <a:ea typeface="ＭＳ Ｐゴシック" pitchFamily="34" charset="-128"/>
              </a:rPr>
              <a:t>These genomic assays can be used to evaluate prognosis and prediction of treatment benefit.</a:t>
            </a:r>
          </a:p>
          <a:p>
            <a:pPr marL="113476" indent="-113476"/>
            <a:endParaRPr lang="en-US" sz="1000" dirty="0">
              <a:latin typeface="Calibri" pitchFamily="34" charset="0"/>
              <a:ea typeface="ＭＳ Ｐゴシック" pitchFamily="34" charset="-128"/>
            </a:endParaRPr>
          </a:p>
          <a:p>
            <a:pPr marL="113476" indent="-113476">
              <a:spcBef>
                <a:spcPct val="0"/>
              </a:spcBef>
              <a:buClr>
                <a:srgbClr val="FF6600"/>
              </a:buClr>
            </a:pPr>
            <a:r>
              <a:rPr lang="en-US" sz="1000" dirty="0">
                <a:latin typeface="Calibri" pitchFamily="34" charset="0"/>
                <a:ea typeface="PMingLiU" pitchFamily="18" charset="-120"/>
              </a:rPr>
              <a:t>National Cancer Institute. Available at: http://www.cancer.gov/cancertopics/understandingcancer/cancergenomics.</a:t>
            </a:r>
          </a:p>
          <a:p>
            <a:pPr marL="113476" indent="-113476">
              <a:spcBef>
                <a:spcPct val="0"/>
              </a:spcBef>
              <a:buClr>
                <a:srgbClr val="FF6600"/>
              </a:buClr>
            </a:pPr>
            <a:r>
              <a:rPr lang="en-US" sz="1000" dirty="0">
                <a:latin typeface="Calibri" pitchFamily="34" charset="0"/>
                <a:ea typeface="PMingLiU" pitchFamily="18" charset="-120"/>
              </a:rPr>
              <a:t>Simon R. </a:t>
            </a:r>
            <a:r>
              <a:rPr lang="en-US" sz="1000" i="1" dirty="0">
                <a:latin typeface="Calibri" pitchFamily="34" charset="0"/>
                <a:ea typeface="PMingLiU" pitchFamily="18" charset="-120"/>
              </a:rPr>
              <a:t>J Clin Oncol</a:t>
            </a:r>
            <a:r>
              <a:rPr lang="en-US" sz="1000" dirty="0">
                <a:latin typeface="Calibri" pitchFamily="34" charset="0"/>
                <a:ea typeface="PMingLiU" pitchFamily="18" charset="-120"/>
              </a:rPr>
              <a:t>. 2005;23:7332-7341.</a:t>
            </a:r>
            <a:endParaRPr lang="en-US" sz="1000" dirty="0">
              <a:latin typeface="Calibri" pitchFamily="34" charset="0"/>
              <a:ea typeface="ＭＳ Ｐゴシック" pitchFamily="34" charset="-128"/>
            </a:endParaRPr>
          </a:p>
        </p:txBody>
      </p:sp>
    </p:spTree>
    <p:extLst>
      <p:ext uri="{BB962C8B-B14F-4D97-AF65-F5344CB8AC3E}">
        <p14:creationId xmlns:p14="http://schemas.microsoft.com/office/powerpoint/2010/main" val="137548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GHI40101_0914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4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C6A00-48EB-0049-8D84-1AC6B410F9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25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D5195-BBF0-4620-AD31-32364BCE8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4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96D97-CDB7-3747-9A00-F5B71F405006}" type="slidenum">
              <a:rPr lang="en-US" smtClean="0"/>
              <a:t>11</a:t>
            </a:fld>
            <a:endParaRPr lang="en-US" dirty="0"/>
          </a:p>
        </p:txBody>
      </p:sp>
    </p:spTree>
    <p:extLst>
      <p:ext uri="{BB962C8B-B14F-4D97-AF65-F5344CB8AC3E}">
        <p14:creationId xmlns:p14="http://schemas.microsoft.com/office/powerpoint/2010/main" val="301795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04800" y="3200400"/>
            <a:ext cx="6400800" cy="5867400"/>
          </a:xfrm>
        </p:spPr>
        <p:txBody>
          <a:bodyPr>
            <a:normAutofit fontScale="25000" lnSpcReduction="20000"/>
          </a:bodyPr>
          <a:lstStyle/>
          <a:p>
            <a:pPr>
              <a:lnSpc>
                <a:spcPct val="120000"/>
              </a:lnSpc>
            </a:pPr>
            <a:r>
              <a:rPr lang="en-US" sz="2400" b="1" dirty="0"/>
              <a:t>Key Messages</a:t>
            </a:r>
          </a:p>
          <a:p>
            <a:pPr marL="0" marR="0" indent="0" algn="l" defTabSz="457200" rtl="0" eaLnBrk="1" fontAlgn="auto" latinLnBrk="0" hangingPunct="1">
              <a:lnSpc>
                <a:spcPct val="120000"/>
              </a:lnSpc>
              <a:buClrTx/>
              <a:buSzTx/>
              <a:buFont typeface="Arial" pitchFamily="34" charset="0"/>
              <a:buChar char="•"/>
              <a:tabLst/>
              <a:defRPr/>
            </a:pPr>
            <a:r>
              <a:rPr lang="en-US" sz="2400" i="1" dirty="0">
                <a:solidFill>
                  <a:prstClr val="black"/>
                </a:solidFill>
                <a:latin typeface="Gotham Light"/>
                <a:ea typeface="ＭＳ Ｐゴシック" charset="-128"/>
                <a:cs typeface="ＭＳ Ｐゴシック" charset="-128"/>
              </a:rPr>
              <a:t> Genes were selected from </a:t>
            </a:r>
            <a:r>
              <a:rPr lang="en-US" sz="2400" b="0" i="1" dirty="0">
                <a:solidFill>
                  <a:prstClr val="black"/>
                </a:solidFill>
                <a:latin typeface="Gotham Light"/>
                <a:ea typeface="ＭＳ Ｐゴシック" charset="-128"/>
                <a:cs typeface="ＭＳ Ｐゴシック" charset="-128"/>
              </a:rPr>
              <a:t>multiple relevant pathways </a:t>
            </a:r>
            <a:r>
              <a:rPr lang="en-US" sz="2400" i="1" dirty="0">
                <a:solidFill>
                  <a:prstClr val="black"/>
                </a:solidFill>
                <a:latin typeface="Gotham Light"/>
                <a:ea typeface="ＭＳ Ｐゴシック" charset="-128"/>
                <a:cs typeface="ＭＳ Ｐゴシック" charset="-128"/>
              </a:rPr>
              <a:t>in prostate cancer (PCa)</a:t>
            </a:r>
            <a:r>
              <a:rPr lang="en-US" sz="2400" b="1" i="1" dirty="0">
                <a:solidFill>
                  <a:prstClr val="black"/>
                </a:solidFill>
                <a:latin typeface="Gotham Light"/>
                <a:ea typeface="ＭＳ Ｐゴシック" charset="-128"/>
                <a:cs typeface="ＭＳ Ｐゴシック" charset="-128"/>
              </a:rPr>
              <a:t> </a:t>
            </a:r>
            <a:r>
              <a:rPr lang="en-US" sz="2400" i="1" dirty="0">
                <a:solidFill>
                  <a:prstClr val="black"/>
                </a:solidFill>
                <a:latin typeface="Gotham Light"/>
                <a:ea typeface="ＭＳ Ｐゴシック" charset="-128"/>
                <a:cs typeface="ＭＳ Ｐゴシック" charset="-128"/>
              </a:rPr>
              <a:t>for </a:t>
            </a:r>
            <a:r>
              <a:rPr lang="en-US" sz="2400" i="1" dirty="0">
                <a:solidFill>
                  <a:prstClr val="black"/>
                </a:solidFill>
                <a:latin typeface="Gotham Light"/>
              </a:rPr>
              <a:t>performance in biopsies and prediction of adverse pathology, biochemical recurrence, clinical metastasis, and cancer-specific survival.</a:t>
            </a:r>
          </a:p>
          <a:p>
            <a:pPr marL="0" marR="0" indent="0" algn="l" defTabSz="457200" rtl="0" eaLnBrk="1" fontAlgn="auto" latinLnBrk="0" hangingPunct="1">
              <a:lnSpc>
                <a:spcPct val="120000"/>
              </a:lnSpc>
              <a:buClrTx/>
              <a:buSzTx/>
              <a:buFont typeface="Arial" pitchFamily="34" charset="0"/>
              <a:buChar char="•"/>
              <a:tabLst/>
              <a:defRPr/>
            </a:pPr>
            <a:r>
              <a:rPr lang="en-US" sz="2400" i="1" dirty="0">
                <a:solidFill>
                  <a:prstClr val="black"/>
                </a:solidFill>
                <a:latin typeface="Gotham Light"/>
              </a:rPr>
              <a:t> The combination of multiple pathways is more predictive than any single pathway.</a:t>
            </a:r>
          </a:p>
          <a:p>
            <a:pPr>
              <a:lnSpc>
                <a:spcPct val="120000"/>
              </a:lnSpc>
            </a:pPr>
            <a:endParaRPr lang="en-US" sz="2400" dirty="0"/>
          </a:p>
          <a:p>
            <a:pPr>
              <a:lnSpc>
                <a:spcPct val="120000"/>
              </a:lnSpc>
            </a:pPr>
            <a:r>
              <a:rPr lang="en-US" sz="2400" b="1" dirty="0"/>
              <a:t>Speaker Notes</a:t>
            </a:r>
          </a:p>
          <a:p>
            <a:pPr>
              <a:lnSpc>
                <a:spcPct val="120000"/>
              </a:lnSpc>
            </a:pPr>
            <a:r>
              <a:rPr lang="en-US" sz="2400" dirty="0"/>
              <a:t>The</a:t>
            </a:r>
            <a:r>
              <a:rPr lang="en-US" sz="2400" baseline="0" dirty="0"/>
              <a:t> initial development study assessed expression of 727 cancer-related genes in prostatectomy specimens from the Cleveland Clinic. Men who developed clinical recurrence (distant metastasis or local recurrence) were included in the dataset </a:t>
            </a:r>
            <a:r>
              <a:rPr lang="en-US" sz="2400" dirty="0"/>
              <a:t>along with men</a:t>
            </a:r>
            <a:r>
              <a:rPr lang="en-US" sz="2400" baseline="0" dirty="0"/>
              <a:t> who did not; differential gene expression was independently assessed in two distinct areas of each prostate specimen; the highest Gleason grade present and the dominant (most common) Gleason grade present. If only a single Gleason grade was present, two spatially distinct specimens were obtained. The purpose of this extra step was to identify genes that were reliably modulated in both areas of tumor in an effort to address issues of heterogeneity and multifocality. </a:t>
            </a:r>
            <a:endParaRPr lang="en-US" sz="2400" dirty="0"/>
          </a:p>
          <a:p>
            <a:pPr>
              <a:lnSpc>
                <a:spcPct val="120000"/>
              </a:lnSpc>
            </a:pPr>
            <a:r>
              <a:rPr lang="en-US" sz="2400" dirty="0"/>
              <a:t>	</a:t>
            </a:r>
          </a:p>
          <a:p>
            <a:pPr>
              <a:lnSpc>
                <a:spcPct val="120000"/>
              </a:lnSpc>
            </a:pPr>
            <a:r>
              <a:rPr lang="en-US" sz="2400" b="1" dirty="0"/>
              <a:t>Transition Note</a:t>
            </a:r>
          </a:p>
          <a:p>
            <a:pPr>
              <a:lnSpc>
                <a:spcPct val="120000"/>
              </a:lnSpc>
            </a:pPr>
            <a:r>
              <a:rPr lang="en-US" sz="2400" dirty="0"/>
              <a:t>Consider</a:t>
            </a:r>
            <a:r>
              <a:rPr lang="en-US" sz="2400" baseline="0" dirty="0"/>
              <a:t> a slide transition along the lines of “Once genes relevant to outcomes were determined, it was essential to confirm that the RNA could be extracted from prostate biopsy cores. The second development study was designed to identify relevant genes that were predictive of meaningful endpoints (ie, adverse pathology) and expressed RNA which could be recovered from needle biopsy cores.”</a:t>
            </a:r>
            <a:endParaRPr lang="en-US" sz="2400" dirty="0"/>
          </a:p>
          <a:p>
            <a:pPr>
              <a:lnSpc>
                <a:spcPct val="120000"/>
              </a:lnSpc>
            </a:pPr>
            <a:endParaRPr lang="en-US" sz="2400" dirty="0"/>
          </a:p>
          <a:p>
            <a:pPr>
              <a:lnSpc>
                <a:spcPct val="120000"/>
              </a:lnSpc>
            </a:pPr>
            <a:r>
              <a:rPr lang="en-US" sz="2400" b="1" dirty="0"/>
              <a:t>Reference</a:t>
            </a:r>
          </a:p>
          <a:p>
            <a:pPr>
              <a:lnSpc>
                <a:spcPct val="120000"/>
              </a:lnSpc>
            </a:pPr>
            <a:r>
              <a:rPr lang="en-US" sz="2400" dirty="0"/>
              <a:t>1. Knezevic D, Goddard AD, Natraj N, et al. Analytical validation of the Onco</a:t>
            </a:r>
            <a:r>
              <a:rPr lang="en-US" sz="2400" i="1" dirty="0"/>
              <a:t>type</a:t>
            </a:r>
            <a:r>
              <a:rPr lang="en-US" sz="2400" dirty="0"/>
              <a:t> DX prostate cancer assay—a clinical RT-PCR assay optimized for prostate needle biopsies. </a:t>
            </a:r>
            <a:r>
              <a:rPr lang="en-US" sz="2400" i="1" dirty="0"/>
              <a:t>BMC Genomics</a:t>
            </a:r>
            <a:r>
              <a:rPr lang="en-US" sz="2400" dirty="0"/>
              <a:t>. 2013;14:690. </a:t>
            </a:r>
          </a:p>
          <a:p>
            <a:pPr>
              <a:lnSpc>
                <a:spcPct val="120000"/>
              </a:lnSpc>
            </a:pPr>
            <a:endParaRPr lang="en-US" sz="2400" dirty="0"/>
          </a:p>
          <a:p>
            <a:pPr>
              <a:lnSpc>
                <a:spcPct val="120000"/>
              </a:lnSpc>
            </a:pPr>
            <a:r>
              <a:rPr lang="en-US" sz="2400" b="1" dirty="0"/>
              <a:t>More Information</a:t>
            </a:r>
          </a:p>
          <a:p>
            <a:pPr>
              <a:lnSpc>
                <a:spcPct val="120000"/>
              </a:lnSpc>
            </a:pPr>
            <a:r>
              <a:rPr lang="en-US" sz="2400" b="0" dirty="0"/>
              <a:t>Please see the following APPENDIX</a:t>
            </a:r>
            <a:r>
              <a:rPr lang="en-US" sz="2400" b="0" baseline="0" dirty="0"/>
              <a:t> slides for more information about the development studies:</a:t>
            </a:r>
          </a:p>
          <a:p>
            <a:pPr>
              <a:lnSpc>
                <a:spcPct val="120000"/>
              </a:lnSpc>
            </a:pPr>
            <a:r>
              <a:rPr lang="en-US" sz="2400" b="0" baseline="0" dirty="0"/>
              <a:t>	GPS Specifically Designed to Work in Biopsy Tissue</a:t>
            </a:r>
          </a:p>
          <a:p>
            <a:pPr>
              <a:lnSpc>
                <a:spcPct val="120000"/>
              </a:lnSpc>
            </a:pPr>
            <a:r>
              <a:rPr lang="en-US" sz="2400" b="0" baseline="0" dirty="0"/>
              <a:t>	Gene Expression in Both Primary and Highest Gleason Score</a:t>
            </a:r>
          </a:p>
          <a:p>
            <a:pPr>
              <a:lnSpc>
                <a:spcPct val="120000"/>
              </a:lnSpc>
            </a:pPr>
            <a:endParaRPr lang="en-US" sz="2400" b="0" baseline="0" dirty="0"/>
          </a:p>
          <a:p>
            <a:pPr>
              <a:lnSpc>
                <a:spcPct val="120000"/>
              </a:lnSpc>
            </a:pPr>
            <a:r>
              <a:rPr lang="en-US" sz="2400" dirty="0"/>
              <a:t>More detailed information about the biologic pathways and genes:</a:t>
            </a:r>
          </a:p>
          <a:p>
            <a:pPr>
              <a:lnSpc>
                <a:spcPct val="120000"/>
              </a:lnSpc>
            </a:pPr>
            <a:endParaRPr lang="en-US" sz="2400" dirty="0"/>
          </a:p>
          <a:p>
            <a:pPr>
              <a:lnSpc>
                <a:spcPct val="120000"/>
              </a:lnSpc>
            </a:pPr>
            <a:r>
              <a:rPr lang="en-US" sz="2400" b="1" dirty="0"/>
              <a:t>Androgen Pathway</a:t>
            </a:r>
          </a:p>
          <a:p>
            <a:pPr>
              <a:lnSpc>
                <a:spcPct val="120000"/>
              </a:lnSpc>
              <a:buFont typeface="Arial" pitchFamily="34" charset="0"/>
              <a:buChar char="•"/>
            </a:pPr>
            <a:r>
              <a:rPr lang="en-US" sz="2400" dirty="0"/>
              <a:t> AZGP1, KLK2, SRD5A2, FAM13C</a:t>
            </a:r>
          </a:p>
          <a:p>
            <a:pPr>
              <a:lnSpc>
                <a:spcPct val="120000"/>
              </a:lnSpc>
              <a:buFont typeface="Arial" pitchFamily="34" charset="0"/>
              <a:buChar char="•"/>
            </a:pPr>
            <a:r>
              <a:rPr lang="en-US" sz="2400" dirty="0"/>
              <a:t> Androgen receptor signaling is critically important for the growth and maintenance of the normal prostate gland as well as development of prostate cancers (PCa). More aggressive tumors show downregulation of genes in the androgen signaling pathway. Higher expression of the androgen signaling genes is thus associated with less aggressive PCa biology.</a:t>
            </a:r>
          </a:p>
          <a:p>
            <a:pPr>
              <a:lnSpc>
                <a:spcPct val="120000"/>
              </a:lnSpc>
            </a:pPr>
            <a:endParaRPr lang="en-US" sz="2400" b="1" dirty="0"/>
          </a:p>
          <a:p>
            <a:pPr>
              <a:lnSpc>
                <a:spcPct val="120000"/>
              </a:lnSpc>
            </a:pPr>
            <a:r>
              <a:rPr lang="en-US" sz="2400" b="1" dirty="0"/>
              <a:t>Cellular Organization</a:t>
            </a:r>
          </a:p>
          <a:p>
            <a:pPr>
              <a:lnSpc>
                <a:spcPct val="120000"/>
              </a:lnSpc>
              <a:buFont typeface="Arial" pitchFamily="34" charset="0"/>
              <a:buChar char="•"/>
            </a:pPr>
            <a:r>
              <a:rPr lang="en-US" sz="2400" dirty="0"/>
              <a:t> FLNC, GSN, TPM2, GSTM2</a:t>
            </a:r>
          </a:p>
          <a:p>
            <a:pPr>
              <a:lnSpc>
                <a:spcPct val="120000"/>
              </a:lnSpc>
              <a:buFont typeface="Arial" pitchFamily="34" charset="0"/>
              <a:buChar char="•"/>
            </a:pPr>
            <a:r>
              <a:rPr lang="en-US" sz="2400" dirty="0"/>
              <a:t> Members of the cellular organization gene group are critical in maintenance of cellular structural integrity, including normal cell shape and cell-cell adhesion. Low expression of these genes is indicative of impaired tissue integrity, de-differentiation, and greater metastatic potential. </a:t>
            </a:r>
          </a:p>
          <a:p>
            <a:pPr>
              <a:lnSpc>
                <a:spcPct val="120000"/>
              </a:lnSpc>
            </a:pPr>
            <a:endParaRPr lang="en-US" sz="2400" b="1" dirty="0"/>
          </a:p>
          <a:p>
            <a:pPr>
              <a:lnSpc>
                <a:spcPct val="120000"/>
              </a:lnSpc>
            </a:pPr>
            <a:r>
              <a:rPr lang="en-US" sz="2400" b="1" dirty="0"/>
              <a:t>Stromal Response</a:t>
            </a:r>
          </a:p>
          <a:p>
            <a:pPr>
              <a:lnSpc>
                <a:spcPct val="120000"/>
              </a:lnSpc>
              <a:buFont typeface="Arial" pitchFamily="34" charset="0"/>
              <a:buChar char="•"/>
            </a:pPr>
            <a:r>
              <a:rPr lang="en-US" sz="2400" dirty="0"/>
              <a:t> BGN, COL1A1, SFRP4</a:t>
            </a:r>
          </a:p>
          <a:p>
            <a:pPr>
              <a:lnSpc>
                <a:spcPct val="120000"/>
              </a:lnSpc>
              <a:buFont typeface="Arial" pitchFamily="34" charset="0"/>
              <a:buChar char="•"/>
            </a:pPr>
            <a:r>
              <a:rPr lang="en-US" sz="2400" dirty="0"/>
              <a:t> Tissue stroma provides a supportive framework for normal epithelium and becomes activated in the setting of wound healing and organ regeneration. This pathway is often co-opted by tumors to provide structure and growth factors to support tumor growth and metastasis,</a:t>
            </a:r>
            <a:r>
              <a:rPr lang="en-US" sz="2400" baseline="30000" dirty="0"/>
              <a:t>1</a:t>
            </a:r>
            <a:r>
              <a:rPr lang="en-US" sz="2400" dirty="0"/>
              <a:t> and thus activation of stromal response is associated with poor prognosis in several tumors, including prostate. </a:t>
            </a:r>
          </a:p>
          <a:p>
            <a:pPr>
              <a:lnSpc>
                <a:spcPct val="120000"/>
              </a:lnSpc>
            </a:pPr>
            <a:endParaRPr lang="en-US" sz="2400" dirty="0"/>
          </a:p>
          <a:p>
            <a:pPr>
              <a:lnSpc>
                <a:spcPct val="120000"/>
              </a:lnSpc>
            </a:pPr>
            <a:r>
              <a:rPr lang="en-US" sz="2400" b="1" dirty="0"/>
              <a:t>Proliferation</a:t>
            </a:r>
          </a:p>
          <a:p>
            <a:pPr>
              <a:lnSpc>
                <a:spcPct val="120000"/>
              </a:lnSpc>
              <a:buFont typeface="Arial" pitchFamily="34" charset="0"/>
              <a:buChar char="•"/>
            </a:pPr>
            <a:r>
              <a:rPr lang="en-US" sz="2400" dirty="0"/>
              <a:t> TPX2</a:t>
            </a:r>
          </a:p>
          <a:p>
            <a:pPr>
              <a:lnSpc>
                <a:spcPct val="120000"/>
              </a:lnSpc>
              <a:buFont typeface="Arial" pitchFamily="34" charset="0"/>
              <a:buChar char="•"/>
            </a:pPr>
            <a:r>
              <a:rPr lang="en-US" sz="2400" dirty="0"/>
              <a:t> The expression of this group is indicative of how fast tumor cells divide. High expression of this group is found in rapidly growing and more aggressive PCa. </a:t>
            </a:r>
          </a:p>
          <a:p>
            <a:pPr defTabSz="469655">
              <a:lnSpc>
                <a:spcPct val="120000"/>
              </a:lnSpc>
              <a:defRPr/>
            </a:pPr>
            <a:r>
              <a:rPr lang="en-US" sz="2400" dirty="0"/>
              <a:t>The assay requirements and analytical performance provide physicians with test results from a robust and reliable assay. </a:t>
            </a:r>
          </a:p>
          <a:p>
            <a:pPr>
              <a:lnSpc>
                <a:spcPct val="120000"/>
              </a:lnSpc>
            </a:pPr>
            <a:endParaRPr lang="en-US" sz="2800" b="0" baseline="0" dirty="0"/>
          </a:p>
          <a:p>
            <a:pPr>
              <a:spcBef>
                <a:spcPts val="1211"/>
              </a:spcBef>
            </a:pPr>
            <a:r>
              <a:rPr lang="en-US" sz="2400" b="0" baseline="0" dirty="0"/>
              <a:t>	</a:t>
            </a:r>
          </a:p>
          <a:p>
            <a:pPr>
              <a:spcBef>
                <a:spcPts val="1200"/>
              </a:spcBef>
            </a:pPr>
            <a:endParaRPr lang="en-US" sz="2400" dirty="0"/>
          </a:p>
          <a:p>
            <a:pPr>
              <a:spcBef>
                <a:spcPts val="1200"/>
              </a:spcBef>
            </a:pPr>
            <a:endParaRPr lang="en-US" sz="2400" dirty="0"/>
          </a:p>
          <a:p>
            <a:pPr>
              <a:spcBef>
                <a:spcPts val="1200"/>
              </a:spcBef>
            </a:pPr>
            <a:endParaRPr lang="en-US" sz="2400" dirty="0"/>
          </a:p>
        </p:txBody>
      </p:sp>
      <p:sp>
        <p:nvSpPr>
          <p:cNvPr id="4" name="Rectangle 7"/>
          <p:cNvSpPr>
            <a:spLocks noGrp="1" noChangeArrowheads="1"/>
          </p:cNvSpPr>
          <p:nvPr>
            <p:ph type="sldNum" sz="quarter" idx="5"/>
          </p:nvPr>
        </p:nvSpPr>
        <p:spPr>
          <a:xfrm>
            <a:off x="3970734" y="8830665"/>
            <a:ext cx="3038145" cy="464205"/>
          </a:xfrm>
          <a:prstGeom prst="rect">
            <a:avLst/>
          </a:prstGeom>
          <a:ln/>
        </p:spPr>
        <p:txBody>
          <a:bodyPr lIns="88103" tIns="44053" rIns="88103" bIns="44053"/>
          <a:lstStyle/>
          <a:p>
            <a:pPr marL="0" marR="0" lvl="0" indent="0" algn="r" defTabSz="914400" rtl="0" eaLnBrk="1" fontAlgn="auto" latinLnBrk="0" hangingPunct="1">
              <a:lnSpc>
                <a:spcPct val="100000"/>
              </a:lnSpc>
              <a:spcBef>
                <a:spcPts val="0"/>
              </a:spcBef>
              <a:spcAft>
                <a:spcPts val="0"/>
              </a:spcAft>
              <a:buClrTx/>
              <a:buSzTx/>
              <a:buFontTx/>
              <a:buNone/>
              <a:tabLst/>
              <a:defRPr/>
            </a:pPr>
            <a:fld id="{3EC66638-EEB7-4CC8-9821-B7CF2F19D65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91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A3FAE-53A9-7C42-A869-2F34B4D0C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285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NULL"/><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38389" y="217512"/>
            <a:ext cx="3759393" cy="626142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348289" y="2806701"/>
            <a:ext cx="6495537" cy="1333823"/>
          </a:xfrm>
          <a:prstGeom prst="rect">
            <a:avLst/>
          </a:prstGeom>
        </p:spPr>
      </p:pic>
    </p:spTree>
    <p:extLst>
      <p:ext uri="{BB962C8B-B14F-4D97-AF65-F5344CB8AC3E}">
        <p14:creationId xmlns:p14="http://schemas.microsoft.com/office/powerpoint/2010/main" val="725767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US" dirty="0"/>
          </a:p>
        </p:txBody>
      </p:sp>
      <p:sp>
        <p:nvSpPr>
          <p:cNvPr id="16"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Tree>
    <p:extLst>
      <p:ext uri="{BB962C8B-B14F-4D97-AF65-F5344CB8AC3E}">
        <p14:creationId xmlns:p14="http://schemas.microsoft.com/office/powerpoint/2010/main" val="20844465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53D07E5-EDF7-411C-A2CE-F113C8B13E9A}"/>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13652425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6B65E5-A30D-4879-8671-8C78CF3AE0E4}"/>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21286283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BFAB5F5F-0676-41C1-A29D-605A81CE2A27}"/>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28515014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CD276E99-B723-49DE-8B2F-6F27CFB3158D}"/>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26480971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BAFDAF3-F3CB-4D82-81E6-8CF13C985B9D}"/>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4223381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20C78B1-4A38-495F-A5DD-2D0CE175138E}"/>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4136613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C16EABEF-4622-440F-B698-2B49BBF9A76A}"/>
              </a:ext>
            </a:extLst>
          </p:cNvPr>
          <p:cNvSpPr txBox="1"/>
          <p:nvPr userDrawn="1"/>
        </p:nvSpPr>
        <p:spPr>
          <a:xfrm>
            <a:off x="5840330" y="6350727"/>
            <a:ext cx="2617871"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7A9DD"/>
                </a:solidFill>
                <a:effectLst/>
                <a:uLnTx/>
                <a:uFillTx/>
                <a:latin typeface="Trebuchet MS"/>
                <a:ea typeface="+mn-ea"/>
                <a:cs typeface="+mn-cs"/>
              </a:rPr>
              <a:t>Joseph A. Sparano, MD</a:t>
            </a:r>
          </a:p>
        </p:txBody>
      </p:sp>
      <p:sp>
        <p:nvSpPr>
          <p:cNvPr id="7" name="Slide Number Placeholder 5">
            <a:extLst>
              <a:ext uri="{FF2B5EF4-FFF2-40B4-BE49-F238E27FC236}">
                <a16:creationId xmlns:a16="http://schemas.microsoft.com/office/drawing/2014/main" id="{CAB7531B-6136-4BE3-A165-74DA79D0E11F}"/>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1935514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35E4CC0-026C-4E69-B9EE-8D4F411B9A1B}"/>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3617173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C2E12E17-2938-437A-A05F-282778F1CF8E}"/>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5207293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64263D6-D00B-4D26-858E-62DAA4D0CC69}"/>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62554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aluta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76" y="0"/>
            <a:ext cx="12214576"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38389" y="217512"/>
            <a:ext cx="3759393" cy="6261423"/>
          </a:xfrm>
          <a:prstGeom prst="rect">
            <a:avLst/>
          </a:prstGeom>
        </p:spPr>
      </p:pic>
      <p:sp>
        <p:nvSpPr>
          <p:cNvPr id="9" name="Title 1"/>
          <p:cNvSpPr>
            <a:spLocks noGrp="1"/>
          </p:cNvSpPr>
          <p:nvPr>
            <p:ph type="ctrTitle"/>
          </p:nvPr>
        </p:nvSpPr>
        <p:spPr>
          <a:xfrm>
            <a:off x="508000" y="3131270"/>
            <a:ext cx="10668000" cy="543739"/>
          </a:xfrm>
          <a:prstGeom prst="rect">
            <a:avLst/>
          </a:prstGeom>
        </p:spPr>
        <p:txBody>
          <a:bodyPr wrap="square" anchor="b" anchorCtr="0">
            <a:spAutoFit/>
          </a:bodyPr>
          <a:lstStyle>
            <a:lvl1pPr algn="l">
              <a:defRPr sz="3200" b="1" i="0">
                <a:solidFill>
                  <a:schemeClr val="bg1"/>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508000" y="3822231"/>
            <a:ext cx="9753600" cy="1116659"/>
          </a:xfrm>
          <a:prstGeom prst="rect">
            <a:avLst/>
          </a:prstGeom>
        </p:spPr>
        <p:txBody>
          <a:bodyPr>
            <a:normAutofit/>
          </a:bodyPr>
          <a:lstStyle>
            <a:lvl1pPr marL="0" indent="0" algn="l">
              <a:buNone/>
              <a:defRPr sz="2000" b="1" i="0">
                <a:solidFill>
                  <a:srgbClr val="ADD392"/>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GHI Logo.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1000" y="438728"/>
            <a:ext cx="2505360" cy="659305"/>
          </a:xfrm>
          <a:prstGeom prst="rect">
            <a:avLst/>
          </a:prstGeom>
        </p:spPr>
      </p:pic>
    </p:spTree>
    <p:extLst>
      <p:ext uri="{BB962C8B-B14F-4D97-AF65-F5344CB8AC3E}">
        <p14:creationId xmlns:p14="http://schemas.microsoft.com/office/powerpoint/2010/main" val="2782266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fontAlgn="auto">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auto">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panose="020B0604020202020204" pitchFamily="34" charset="0"/>
              <a:buNone/>
              <a:defRPr>
                <a:ea typeface="PMingLiU" panose="02020500000000000000" pitchFamily="18" charset="-120"/>
              </a:defRPr>
            </a:lvl1pPr>
          </a:lstStyle>
          <a:p>
            <a:fld id="{5E8ED5B0-4D50-487B-9B25-BC64B566A1B0}" type="slidenum">
              <a:rPr lang="en-US" altLang="en-US"/>
              <a:pPr/>
              <a:t>‹#›</a:t>
            </a:fld>
            <a:endParaRPr lang="en-US" altLang="en-US" dirty="0"/>
          </a:p>
        </p:txBody>
      </p:sp>
    </p:spTree>
    <p:extLst>
      <p:ext uri="{BB962C8B-B14F-4D97-AF65-F5344CB8AC3E}">
        <p14:creationId xmlns:p14="http://schemas.microsoft.com/office/powerpoint/2010/main" val="24196133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auto">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fontAlgn="auto">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panose="020B0604020202020204" pitchFamily="34" charset="0"/>
              <a:buNone/>
              <a:defRPr>
                <a:ea typeface="PMingLiU" panose="02020500000000000000" pitchFamily="18" charset="-120"/>
              </a:defRPr>
            </a:lvl1pPr>
          </a:lstStyle>
          <a:p>
            <a:fld id="{2F01E38B-39E9-47AE-A18D-4F407B3DCEF9}" type="slidenum">
              <a:rPr lang="en-US" altLang="en-US"/>
              <a:pPr/>
              <a:t>‹#›</a:t>
            </a:fld>
            <a:endParaRPr lang="en-US" altLang="en-US" dirty="0"/>
          </a:p>
        </p:txBody>
      </p:sp>
    </p:spTree>
    <p:extLst>
      <p:ext uri="{BB962C8B-B14F-4D97-AF65-F5344CB8AC3E}">
        <p14:creationId xmlns:p14="http://schemas.microsoft.com/office/powerpoint/2010/main" val="5701201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nchor="ct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sz="2000"/>
            </a:lvl1pPr>
          </a:lstStyle>
          <a:p>
            <a:r>
              <a:rPr lang="en-US" dirty="0"/>
              <a:t>Click to edit Master subtitle style</a:t>
            </a:r>
          </a:p>
        </p:txBody>
      </p:sp>
      <p:sp>
        <p:nvSpPr>
          <p:cNvPr id="4" name="Rectangle 6"/>
          <p:cNvSpPr>
            <a:spLocks noGrp="1" noChangeArrowheads="1"/>
          </p:cNvSpPr>
          <p:nvPr>
            <p:ph type="sldNum" sz="quarter" idx="10"/>
          </p:nvPr>
        </p:nvSpPr>
        <p:spPr/>
        <p:txBody>
          <a:bodyPr/>
          <a:lstStyle>
            <a:lvl1pPr>
              <a:defRPr/>
            </a:lvl1pPr>
          </a:lstStyle>
          <a:p>
            <a:fld id="{0FB1CCE9-A1C5-4960-95A4-1CDE66072233}" type="slidenum">
              <a:rPr lang="en-US" altLang="en-US"/>
              <a:pPr/>
              <a:t>‹#›</a:t>
            </a:fld>
            <a:endParaRPr lang="en-US" altLang="en-US" dirty="0"/>
          </a:p>
        </p:txBody>
      </p:sp>
    </p:spTree>
    <p:extLst>
      <p:ext uri="{BB962C8B-B14F-4D97-AF65-F5344CB8AC3E}">
        <p14:creationId xmlns:p14="http://schemas.microsoft.com/office/powerpoint/2010/main" val="120943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4938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defRPr/>
            </a:lvl1pPr>
          </a:lstStyle>
          <a:p>
            <a:pPr>
              <a:defRPr/>
            </a:pPr>
            <a:endParaRPr lang="en-US" dirty="0"/>
          </a:p>
        </p:txBody>
      </p:sp>
      <p:sp>
        <p:nvSpPr>
          <p:cNvPr id="8" name="Footer Placeholder 7"/>
          <p:cNvSpPr>
            <a:spLocks noGrp="1"/>
          </p:cNvSpPr>
          <p:nvPr>
            <p:ph type="ftr" sz="quarter" idx="11"/>
          </p:nvPr>
        </p:nvSpPr>
        <p:spPr/>
        <p:txBody>
          <a:bodyPr/>
          <a:lstStyle>
            <a:lvl1pPr fontAlgn="auto">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AB6C2ED9-F423-4679-9C41-17DDD048F559}" type="slidenum">
              <a:rPr lang="en-US" altLang="en-US"/>
              <a:pPr/>
              <a:t>‹#›</a:t>
            </a:fld>
            <a:endParaRPr lang="en-US" altLang="en-US" dirty="0"/>
          </a:p>
        </p:txBody>
      </p:sp>
    </p:spTree>
    <p:extLst>
      <p:ext uri="{BB962C8B-B14F-4D97-AF65-F5344CB8AC3E}">
        <p14:creationId xmlns:p14="http://schemas.microsoft.com/office/powerpoint/2010/main" val="18793109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22867" y="304800"/>
            <a:ext cx="10365317" cy="1143000"/>
          </a:xfrm>
        </p:spPr>
        <p:txBody>
          <a:bodyPr/>
          <a:lstStyle/>
          <a:p>
            <a:r>
              <a:rPr lang="en-US"/>
              <a:t>Click to edit Master title style</a:t>
            </a:r>
          </a:p>
        </p:txBody>
      </p:sp>
      <p:sp>
        <p:nvSpPr>
          <p:cNvPr id="3" name="Text Placeholder 2"/>
          <p:cNvSpPr>
            <a:spLocks noGrp="1"/>
          </p:cNvSpPr>
          <p:nvPr>
            <p:ph type="body" sz="half" idx="1"/>
          </p:nvPr>
        </p:nvSpPr>
        <p:spPr>
          <a:xfrm>
            <a:off x="922867" y="1949451"/>
            <a:ext cx="5080000" cy="4443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206067" y="1949451"/>
            <a:ext cx="5082117" cy="214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06067" y="4246563"/>
            <a:ext cx="5082117" cy="214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p:txBody>
          <a:bodyPr/>
          <a:lstStyle>
            <a:lvl1pPr>
              <a:defRPr/>
            </a:lvl1pPr>
          </a:lstStyle>
          <a:p>
            <a:fld id="{0A3A16A0-C810-4BC5-A109-B519382860DE}" type="slidenum">
              <a:rPr lang="en-US" altLang="en-US"/>
              <a:pPr/>
              <a:t>‹#›</a:t>
            </a:fld>
            <a:endParaRPr lang="en-US" altLang="en-US" dirty="0"/>
          </a:p>
        </p:txBody>
      </p:sp>
    </p:spTree>
    <p:extLst>
      <p:ext uri="{BB962C8B-B14F-4D97-AF65-F5344CB8AC3E}">
        <p14:creationId xmlns:p14="http://schemas.microsoft.com/office/powerpoint/2010/main" val="509982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1" y="0"/>
            <a:ext cx="12191999" cy="6705600"/>
          </a:xfrm>
          <a:prstGeom prst="rect">
            <a:avLst/>
          </a:prstGeom>
          <a:solidFill>
            <a:schemeClr val="bg1"/>
          </a:solidFill>
          <a:ln>
            <a:noFill/>
          </a:ln>
        </p:spPr>
        <p:txBody>
          <a:bodyPr wrap="square" rtlCol="0">
            <a:noAutofit/>
          </a:bodyPr>
          <a:lstStyle/>
          <a:p>
            <a:pPr defTabSz="457200"/>
            <a:endParaRPr lang="en-US" sz="1800" dirty="0">
              <a:solidFill>
                <a:prstClr val="black"/>
              </a:solidFill>
              <a:latin typeface="Gotham Light"/>
            </a:endParaRPr>
          </a:p>
        </p:txBody>
      </p:sp>
      <p:sp>
        <p:nvSpPr>
          <p:cNvPr id="8" name="L-Shape 7"/>
          <p:cNvSpPr/>
          <p:nvPr userDrawn="1"/>
        </p:nvSpPr>
        <p:spPr>
          <a:xfrm flipV="1">
            <a:off x="203200" y="152400"/>
            <a:ext cx="731520" cy="548640"/>
          </a:xfrm>
          <a:prstGeom prst="corner">
            <a:avLst>
              <a:gd name="adj1" fmla="val 41438"/>
              <a:gd name="adj2" fmla="val 37760"/>
            </a:avLst>
          </a:prstGeom>
          <a:solidFill>
            <a:srgbClr val="711471">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Gotham Light"/>
            </a:endParaRPr>
          </a:p>
        </p:txBody>
      </p:sp>
      <p:sp>
        <p:nvSpPr>
          <p:cNvPr id="9" name="Title 1"/>
          <p:cNvSpPr>
            <a:spLocks noGrp="1"/>
          </p:cNvSpPr>
          <p:nvPr>
            <p:ph type="ctrTitle"/>
          </p:nvPr>
        </p:nvSpPr>
        <p:spPr>
          <a:xfrm>
            <a:off x="1016000" y="2511426"/>
            <a:ext cx="10363200" cy="1470025"/>
          </a:xfrm>
        </p:spPr>
        <p:txBody>
          <a:bodyPr>
            <a:normAutofit/>
          </a:bodyPr>
          <a:lstStyle>
            <a:lvl1pPr>
              <a:defRPr sz="4000" b="1">
                <a:solidFill>
                  <a:srgbClr val="711471"/>
                </a:solidFill>
                <a:effectLst/>
                <a:latin typeface="Gotham Light"/>
              </a:defRPr>
            </a:lvl1pPr>
          </a:lstStyle>
          <a:p>
            <a:r>
              <a:rPr lang="en-US" dirty="0"/>
              <a:t>Click to edit Master title style</a:t>
            </a:r>
          </a:p>
        </p:txBody>
      </p:sp>
      <p:sp>
        <p:nvSpPr>
          <p:cNvPr id="10" name="Subtitle 2"/>
          <p:cNvSpPr>
            <a:spLocks noGrp="1"/>
          </p:cNvSpPr>
          <p:nvPr>
            <p:ph type="subTitle" idx="1"/>
          </p:nvPr>
        </p:nvSpPr>
        <p:spPr>
          <a:xfrm>
            <a:off x="1930400" y="4114800"/>
            <a:ext cx="8534400" cy="1752600"/>
          </a:xfrm>
          <a:prstGeom prst="rect">
            <a:avLst/>
          </a:prstGeom>
        </p:spPr>
        <p:txBody>
          <a:bodyPr/>
          <a:lstStyle>
            <a:lvl1pPr marL="0" indent="0" algn="ctr">
              <a:buNone/>
              <a:defRPr>
                <a:solidFill>
                  <a:srgbClr val="6A737B"/>
                </a:solidFill>
                <a:effectLst/>
                <a:latin typeface="Gotham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rame 10"/>
          <p:cNvSpPr/>
          <p:nvPr userDrawn="1"/>
        </p:nvSpPr>
        <p:spPr>
          <a:xfrm flipV="1">
            <a:off x="0" y="0"/>
            <a:ext cx="12204192" cy="6867144"/>
          </a:xfrm>
          <a:prstGeom prst="frame">
            <a:avLst>
              <a:gd name="adj1" fmla="val 2755"/>
            </a:avLst>
          </a:prstGeom>
          <a:solidFill>
            <a:srgbClr val="6A7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Gotham Light"/>
            </a:endParaRPr>
          </a:p>
        </p:txBody>
      </p:sp>
      <p:sp>
        <p:nvSpPr>
          <p:cNvPr id="12" name="Frame 11"/>
          <p:cNvSpPr/>
          <p:nvPr userDrawn="1"/>
        </p:nvSpPr>
        <p:spPr>
          <a:xfrm flipV="1">
            <a:off x="304800" y="228600"/>
            <a:ext cx="11582400" cy="6400800"/>
          </a:xfrm>
          <a:prstGeom prst="frame">
            <a:avLst>
              <a:gd name="adj1" fmla="val 1158"/>
            </a:avLst>
          </a:prstGeom>
          <a:solidFill>
            <a:srgbClr val="7114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srgbClr val="6A737B"/>
              </a:solidFill>
              <a:latin typeface="Gotham Light"/>
            </a:endParaRPr>
          </a:p>
        </p:txBody>
      </p:sp>
      <p:sp>
        <p:nvSpPr>
          <p:cNvPr id="13" name="L-Shape 12"/>
          <p:cNvSpPr/>
          <p:nvPr userDrawn="1"/>
        </p:nvSpPr>
        <p:spPr>
          <a:xfrm flipH="1" flipV="1">
            <a:off x="11277600" y="152400"/>
            <a:ext cx="731520" cy="548640"/>
          </a:xfrm>
          <a:prstGeom prst="corner">
            <a:avLst>
              <a:gd name="adj1" fmla="val 41438"/>
              <a:gd name="adj2" fmla="val 37760"/>
            </a:avLst>
          </a:prstGeom>
          <a:solidFill>
            <a:srgbClr val="711471">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Gotham Light"/>
            </a:endParaRPr>
          </a:p>
        </p:txBody>
      </p:sp>
      <p:sp>
        <p:nvSpPr>
          <p:cNvPr id="14" name="L-Shape 13"/>
          <p:cNvSpPr/>
          <p:nvPr userDrawn="1"/>
        </p:nvSpPr>
        <p:spPr>
          <a:xfrm>
            <a:off x="203200" y="6172200"/>
            <a:ext cx="731520" cy="548640"/>
          </a:xfrm>
          <a:prstGeom prst="corner">
            <a:avLst>
              <a:gd name="adj1" fmla="val 41438"/>
              <a:gd name="adj2" fmla="val 37760"/>
            </a:avLst>
          </a:prstGeom>
          <a:solidFill>
            <a:srgbClr val="711471">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Gotham Light"/>
            </a:endParaRPr>
          </a:p>
        </p:txBody>
      </p:sp>
      <p:sp>
        <p:nvSpPr>
          <p:cNvPr id="15" name="L-Shape 14"/>
          <p:cNvSpPr/>
          <p:nvPr userDrawn="1"/>
        </p:nvSpPr>
        <p:spPr>
          <a:xfrm flipH="1">
            <a:off x="11277600" y="6172200"/>
            <a:ext cx="731520" cy="548640"/>
          </a:xfrm>
          <a:prstGeom prst="corner">
            <a:avLst>
              <a:gd name="adj1" fmla="val 41438"/>
              <a:gd name="adj2" fmla="val 37760"/>
            </a:avLst>
          </a:prstGeom>
          <a:solidFill>
            <a:srgbClr val="711471">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Gotham Light"/>
            </a:endParaRPr>
          </a:p>
        </p:txBody>
      </p:sp>
      <p:pic>
        <p:nvPicPr>
          <p:cNvPr id="16" name="Picture 15"/>
          <p:cNvPicPr>
            <a:picLocks noChangeAspect="1"/>
          </p:cNvPicPr>
          <p:nvPr userDrawn="1"/>
        </p:nvPicPr>
        <p:blipFill>
          <a:blip cstate="email">
            <a:extLst>
              <a:ext uri="{28A0092B-C50C-407E-A947-70E740481C1C}">
                <a14:useLocalDpi xmlns:a14="http://schemas.microsoft.com/office/drawing/2010/main"/>
              </a:ext>
            </a:extLst>
          </a:blip>
          <a:stretch>
            <a:fillRect/>
          </a:stretch>
        </p:blipFill>
        <p:spPr>
          <a:xfrm>
            <a:off x="2892982" y="960352"/>
            <a:ext cx="6150361" cy="1264117"/>
          </a:xfrm>
          <a:prstGeom prst="rect">
            <a:avLst/>
          </a:prstGeom>
        </p:spPr>
      </p:pic>
    </p:spTree>
    <p:extLst>
      <p:ext uri="{BB962C8B-B14F-4D97-AF65-F5344CB8AC3E}">
        <p14:creationId xmlns:p14="http://schemas.microsoft.com/office/powerpoint/2010/main" val="2756403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6690439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8579173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4744665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85620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9585260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0108606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4787656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1023298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40653253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4979477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Gotham Light"/>
              </a:defRPr>
            </a:lvl1p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DBFEEF21-D2D5-1D4F-894E-A1104073CB87}"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7591324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85973" y="6610350"/>
            <a:ext cx="806027" cy="247650"/>
          </a:xfrm>
          <a:prstGeom prst="rect">
            <a:avLst/>
          </a:prstGeom>
        </p:spPr>
        <p:txBody>
          <a:bodyPr/>
          <a:lstStyle>
            <a:lvl1pPr>
              <a:defRPr>
                <a:noFill/>
                <a:latin typeface="Gotham Light"/>
              </a:defRPr>
            </a:lvl1pPr>
          </a:lstStyle>
          <a:p>
            <a:pPr defTabSz="457200"/>
            <a:endParaRPr lang="en-US" dirty="0"/>
          </a:p>
        </p:txBody>
      </p:sp>
      <p:sp>
        <p:nvSpPr>
          <p:cNvPr id="5" name="Footer Placeholder 4"/>
          <p:cNvSpPr>
            <a:spLocks noGrp="1"/>
          </p:cNvSpPr>
          <p:nvPr>
            <p:ph type="ftr" sz="quarter" idx="11"/>
          </p:nvPr>
        </p:nvSpPr>
        <p:spPr>
          <a:xfrm>
            <a:off x="10566400" y="6610350"/>
            <a:ext cx="806027" cy="247650"/>
          </a:xfrm>
          <a:prstGeom prst="rect">
            <a:avLst/>
          </a:prstGeom>
        </p:spPr>
        <p:txBody>
          <a:bodyPr/>
          <a:lstStyle>
            <a:lvl1pPr>
              <a:defRPr>
                <a:noFill/>
                <a:latin typeface="Gotham Light"/>
              </a:defRPr>
            </a:lvl1pPr>
          </a:lstStyle>
          <a:p>
            <a:pPr defTabSz="457200"/>
            <a:endParaRPr lang="en-US" dirty="0"/>
          </a:p>
        </p:txBody>
      </p:sp>
      <p:sp>
        <p:nvSpPr>
          <p:cNvPr id="6" name="Slide Number Placeholder 5"/>
          <p:cNvSpPr>
            <a:spLocks noGrp="1"/>
          </p:cNvSpPr>
          <p:nvPr>
            <p:ph type="sldNum" sz="quarter" idx="12"/>
          </p:nvPr>
        </p:nvSpPr>
        <p:spPr/>
        <p:txBody>
          <a:bodyPr/>
          <a:lstStyle/>
          <a:p>
            <a:fld id="{7B783A85-86FE-4F25-9B07-0C1ADD94BE3D}" type="slidenum">
              <a:rPr lang="en-US" smtClean="0">
                <a:solidFill>
                  <a:prstClr val="white"/>
                </a:solidFill>
              </a:rPr>
              <a:pPr/>
              <a:t>‹#›</a:t>
            </a:fld>
            <a:endParaRPr lang="en-US" dirty="0">
              <a:solidFill>
                <a:prstClr val="white"/>
              </a:solidFill>
            </a:endParaRPr>
          </a:p>
        </p:txBody>
      </p:sp>
      <p:sp>
        <p:nvSpPr>
          <p:cNvPr id="7" name="Text Placeholder 7"/>
          <p:cNvSpPr>
            <a:spLocks noGrp="1"/>
          </p:cNvSpPr>
          <p:nvPr>
            <p:ph type="body" sz="quarter" idx="13"/>
          </p:nvPr>
        </p:nvSpPr>
        <p:spPr>
          <a:xfrm>
            <a:off x="711200" y="6427343"/>
            <a:ext cx="8636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r>
              <a:rPr lang="en-US"/>
              <a:t>Click to edit Master text styles</a:t>
            </a:r>
          </a:p>
        </p:txBody>
      </p:sp>
    </p:spTree>
    <p:extLst>
      <p:ext uri="{BB962C8B-B14F-4D97-AF65-F5344CB8AC3E}">
        <p14:creationId xmlns:p14="http://schemas.microsoft.com/office/powerpoint/2010/main" val="26296643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plash Slide">
    <p:spTree>
      <p:nvGrpSpPr>
        <p:cNvPr id="1" name=""/>
        <p:cNvGrpSpPr/>
        <p:nvPr/>
      </p:nvGrpSpPr>
      <p:grpSpPr>
        <a:xfrm>
          <a:off x="0" y="0"/>
          <a:ext cx="0" cy="0"/>
          <a:chOff x="0" y="0"/>
          <a:chExt cx="0" cy="0"/>
        </a:xfrm>
      </p:grpSpPr>
      <p:sp>
        <p:nvSpPr>
          <p:cNvPr id="9" name="Rectangle 8"/>
          <p:cNvSpPr/>
          <p:nvPr userDrawn="1"/>
        </p:nvSpPr>
        <p:spPr>
          <a:xfrm>
            <a:off x="0" y="1"/>
            <a:ext cx="12192000" cy="6858000"/>
          </a:xfrm>
          <a:prstGeom prst="rect">
            <a:avLst/>
          </a:prstGeom>
          <a:gradFill flip="none" rotWithShape="1">
            <a:gsLst>
              <a:gs pos="5000">
                <a:srgbClr val="275215"/>
              </a:gs>
              <a:gs pos="100000">
                <a:srgbClr val="5AB12D"/>
              </a:gs>
              <a:gs pos="40000">
                <a:srgbClr val="438A01"/>
              </a:gs>
              <a:gs pos="73000">
                <a:srgbClr val="60BD0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 name="Picture 1" descr="bigG-splash-150.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556000" y="304800"/>
            <a:ext cx="5129091" cy="6400800"/>
          </a:xfrm>
          <a:prstGeom prst="rect">
            <a:avLst/>
          </a:prstGeom>
        </p:spPr>
      </p:pic>
      <p:pic>
        <p:nvPicPr>
          <p:cNvPr id="3" name="Picture 2" descr="logo-splash.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5485" y="2835729"/>
            <a:ext cx="7125547" cy="1113367"/>
          </a:xfrm>
          <a:prstGeom prst="rect">
            <a:avLst/>
          </a:prstGeom>
        </p:spPr>
      </p:pic>
    </p:spTree>
    <p:extLst>
      <p:ext uri="{BB962C8B-B14F-4D97-AF65-F5344CB8AC3E}">
        <p14:creationId xmlns:p14="http://schemas.microsoft.com/office/powerpoint/2010/main" val="27199587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7506"/>
            <a:ext cx="12192000" cy="6875505"/>
          </a:xfrm>
          <a:prstGeom prst="rect">
            <a:avLst/>
          </a:prstGeom>
          <a:gradFill>
            <a:gsLst>
              <a:gs pos="5000">
                <a:srgbClr val="285315"/>
              </a:gs>
              <a:gs pos="100000">
                <a:srgbClr val="5BB232"/>
              </a:gs>
              <a:gs pos="70000">
                <a:srgbClr val="60BD00"/>
              </a:gs>
              <a:gs pos="33000">
                <a:srgbClr val="3D7D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descr="bigG-splash-150.pn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518401" y="76200"/>
            <a:ext cx="4518484" cy="5638800"/>
          </a:xfrm>
          <a:prstGeom prst="rect">
            <a:avLst/>
          </a:prstGeom>
        </p:spPr>
      </p:pic>
      <p:sp>
        <p:nvSpPr>
          <p:cNvPr id="2" name="Title 1"/>
          <p:cNvSpPr>
            <a:spLocks noGrp="1"/>
          </p:cNvSpPr>
          <p:nvPr>
            <p:ph type="ctrTitle"/>
          </p:nvPr>
        </p:nvSpPr>
        <p:spPr>
          <a:xfrm>
            <a:off x="508000" y="3804833"/>
            <a:ext cx="10668000" cy="543739"/>
          </a:xfrm>
        </p:spPr>
        <p:txBody>
          <a:bodyPr wrap="square" anchor="b" anchorCtr="0">
            <a:spAutoFit/>
          </a:bodyPr>
          <a:lstStyle>
            <a:lvl1pPr algn="l">
              <a:defRPr sz="3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08000" y="4495800"/>
            <a:ext cx="9753600" cy="2057400"/>
          </a:xfrm>
        </p:spPr>
        <p:txBody>
          <a:bodyPr>
            <a:normAutofit/>
          </a:bodyPr>
          <a:lstStyle>
            <a:lvl1pPr marL="0" indent="0" algn="l">
              <a:buNone/>
              <a:defRPr sz="2000" b="1">
                <a:solidFill>
                  <a:srgbClr val="ADD3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54263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noFill/>
              </a:defRPr>
            </a:lvl1pPr>
          </a:lstStyle>
          <a:p>
            <a:endParaRPr lang="en-US" dirty="0"/>
          </a:p>
        </p:txBody>
      </p:sp>
      <p:sp>
        <p:nvSpPr>
          <p:cNvPr id="5" name="Footer Placeholder 4"/>
          <p:cNvSpPr>
            <a:spLocks noGrp="1"/>
          </p:cNvSpPr>
          <p:nvPr>
            <p:ph type="ftr" sz="quarter" idx="11"/>
          </p:nvPr>
        </p:nvSpPr>
        <p:spPr/>
        <p:txBody>
          <a:bodyPr/>
          <a:lstStyle>
            <a:lvl1pPr>
              <a:defRPr>
                <a:noFill/>
              </a:defRPr>
            </a:lvl1pPr>
          </a:lstStyle>
          <a:p>
            <a:endParaRPr lang="en-US" dirty="0"/>
          </a:p>
        </p:txBody>
      </p:sp>
      <p:sp>
        <p:nvSpPr>
          <p:cNvPr id="6" name="Slide Number Placeholder 5"/>
          <p:cNvSpPr>
            <a:spLocks noGrp="1"/>
          </p:cNvSpPr>
          <p:nvPr>
            <p:ph type="sldNum" sz="quarter" idx="12"/>
          </p:nvPr>
        </p:nvSpPr>
        <p:spPr/>
        <p:txBody>
          <a:bodyPr/>
          <a:lstStyle/>
          <a:p>
            <a:fld id="{479D14D9-8B48-F841-AE58-C821675697D0}" type="slidenum">
              <a:rPr/>
              <a:pPr/>
              <a:t>‹#›</a:t>
            </a:fld>
            <a:endParaRPr lang="en-US" dirty="0"/>
          </a:p>
        </p:txBody>
      </p:sp>
      <p:sp>
        <p:nvSpPr>
          <p:cNvPr id="7" name="Text Placeholder 7"/>
          <p:cNvSpPr>
            <a:spLocks noGrp="1"/>
          </p:cNvSpPr>
          <p:nvPr>
            <p:ph type="body" sz="quarter" idx="13"/>
          </p:nvPr>
        </p:nvSpPr>
        <p:spPr>
          <a:xfrm>
            <a:off x="711200" y="6433883"/>
            <a:ext cx="8636000" cy="21005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Tree>
    <p:extLst>
      <p:ext uri="{BB962C8B-B14F-4D97-AF65-F5344CB8AC3E}">
        <p14:creationId xmlns:p14="http://schemas.microsoft.com/office/powerpoint/2010/main" val="2910331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604476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Title - 1">
    <p:spTree>
      <p:nvGrpSpPr>
        <p:cNvPr id="1" name=""/>
        <p:cNvGrpSpPr/>
        <p:nvPr/>
      </p:nvGrpSpPr>
      <p:grpSpPr>
        <a:xfrm>
          <a:off x="0" y="0"/>
          <a:ext cx="0" cy="0"/>
          <a:chOff x="0" y="0"/>
          <a:chExt cx="0" cy="0"/>
        </a:xfrm>
      </p:grpSpPr>
      <p:sp>
        <p:nvSpPr>
          <p:cNvPr id="7" name="Rectangle 6"/>
          <p:cNvSpPr/>
          <p:nvPr userDrawn="1"/>
        </p:nvSpPr>
        <p:spPr>
          <a:xfrm>
            <a:off x="0" y="-17506"/>
            <a:ext cx="12192000" cy="6875505"/>
          </a:xfrm>
          <a:prstGeom prst="rect">
            <a:avLst/>
          </a:prstGeom>
          <a:gradFill>
            <a:gsLst>
              <a:gs pos="5000">
                <a:srgbClr val="285315"/>
              </a:gs>
              <a:gs pos="100000">
                <a:srgbClr val="5BB232"/>
              </a:gs>
              <a:gs pos="70000">
                <a:srgbClr val="60BD00"/>
              </a:gs>
              <a:gs pos="33000">
                <a:srgbClr val="3D7D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08000" y="4495802"/>
            <a:ext cx="10769600" cy="487313"/>
          </a:xfrm>
        </p:spPr>
        <p:txBody>
          <a:bodyPr anchor="t">
            <a:spAutoFit/>
          </a:bodyPr>
          <a:lstStyle>
            <a:lvl1pPr algn="l">
              <a:defRPr sz="2800"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08000" y="5105401"/>
            <a:ext cx="9855200" cy="1371600"/>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6135" b="13822"/>
          <a:stretch/>
        </p:blipFill>
        <p:spPr>
          <a:xfrm>
            <a:off x="304800" y="1371600"/>
            <a:ext cx="11582400" cy="2677160"/>
          </a:xfrm>
          <a:prstGeom prst="rect">
            <a:avLst/>
          </a:prstGeom>
          <a:ln w="19050" cmpd="sng">
            <a:solidFill>
              <a:schemeClr val="bg1"/>
            </a:solidFill>
          </a:ln>
          <a:effectLst>
            <a:outerShdw blurRad="50800" dist="38100" dir="2700000" algn="tl" rotWithShape="0">
              <a:prstClr val="black">
                <a:alpha val="40000"/>
              </a:prstClr>
            </a:outerShdw>
          </a:effectLst>
        </p:spPr>
      </p:pic>
      <p:pic>
        <p:nvPicPr>
          <p:cNvPr id="13" name="Picture 12" descr="lifechanging.png"/>
          <p:cNvPicPr>
            <a:picLocks noChangeAspect="1"/>
          </p:cNvPicPr>
          <p:nvPr userDrawn="1"/>
        </p:nvPicPr>
        <p:blipFill rotWithShape="1">
          <a:blip r:embed="rId3">
            <a:extLst>
              <a:ext uri="{28A0092B-C50C-407E-A947-70E740481C1C}">
                <a14:useLocalDpi xmlns:a14="http://schemas.microsoft.com/office/drawing/2010/main" val="0"/>
              </a:ext>
            </a:extLst>
          </a:blip>
          <a:srcRect l="33997" t="34644" r="14953" b="33250"/>
          <a:stretch/>
        </p:blipFill>
        <p:spPr>
          <a:xfrm>
            <a:off x="7823201" y="3352800"/>
            <a:ext cx="3747681" cy="538480"/>
          </a:xfrm>
          <a:prstGeom prst="rect">
            <a:avLst/>
          </a:prstGeom>
        </p:spPr>
      </p:pic>
    </p:spTree>
    <p:extLst>
      <p:ext uri="{BB962C8B-B14F-4D97-AF65-F5344CB8AC3E}">
        <p14:creationId xmlns:p14="http://schemas.microsoft.com/office/powerpoint/2010/main" val="8502568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 2">
    <p:spTree>
      <p:nvGrpSpPr>
        <p:cNvPr id="1" name=""/>
        <p:cNvGrpSpPr/>
        <p:nvPr/>
      </p:nvGrpSpPr>
      <p:grpSpPr>
        <a:xfrm>
          <a:off x="0" y="0"/>
          <a:ext cx="0" cy="0"/>
          <a:chOff x="0" y="0"/>
          <a:chExt cx="0" cy="0"/>
        </a:xfrm>
      </p:grpSpPr>
      <p:sp>
        <p:nvSpPr>
          <p:cNvPr id="6" name="Rectangle 5"/>
          <p:cNvSpPr/>
          <p:nvPr userDrawn="1"/>
        </p:nvSpPr>
        <p:spPr>
          <a:xfrm>
            <a:off x="0" y="-17506"/>
            <a:ext cx="12192000" cy="6875505"/>
          </a:xfrm>
          <a:prstGeom prst="rect">
            <a:avLst/>
          </a:prstGeom>
          <a:gradFill>
            <a:gsLst>
              <a:gs pos="5000">
                <a:srgbClr val="285315"/>
              </a:gs>
              <a:gs pos="100000">
                <a:srgbClr val="5BB232"/>
              </a:gs>
              <a:gs pos="70000">
                <a:srgbClr val="60BD00"/>
              </a:gs>
              <a:gs pos="33000">
                <a:srgbClr val="3D7D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itle 1"/>
          <p:cNvSpPr>
            <a:spLocks noGrp="1"/>
          </p:cNvSpPr>
          <p:nvPr>
            <p:ph type="title"/>
          </p:nvPr>
        </p:nvSpPr>
        <p:spPr>
          <a:xfrm>
            <a:off x="508000" y="4495802"/>
            <a:ext cx="10769600" cy="487313"/>
          </a:xfrm>
        </p:spPr>
        <p:txBody>
          <a:bodyPr anchor="t">
            <a:spAutoFit/>
          </a:bodyPr>
          <a:lstStyle>
            <a:lvl1pPr algn="l">
              <a:defRPr sz="2800" b="1" cap="none">
                <a:solidFill>
                  <a:schemeClr val="bg1"/>
                </a:solidFill>
              </a:defRPr>
            </a:lvl1pPr>
          </a:lstStyle>
          <a:p>
            <a:r>
              <a:rPr lang="en-US"/>
              <a:t>Click to edit Master title style</a:t>
            </a:r>
          </a:p>
        </p:txBody>
      </p:sp>
      <p:sp>
        <p:nvSpPr>
          <p:cNvPr id="8" name="Text Placeholder 2"/>
          <p:cNvSpPr>
            <a:spLocks noGrp="1"/>
          </p:cNvSpPr>
          <p:nvPr>
            <p:ph type="body" idx="1"/>
          </p:nvPr>
        </p:nvSpPr>
        <p:spPr>
          <a:xfrm>
            <a:off x="508000" y="5105401"/>
            <a:ext cx="9855200" cy="1371600"/>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1392936"/>
            <a:ext cx="11582400" cy="2645664"/>
          </a:xfrm>
          <a:prstGeom prst="rect">
            <a:avLst/>
          </a:prstGeom>
          <a:ln w="19050" cmpd="sng">
            <a:solidFill>
              <a:schemeClr val="bg1"/>
            </a:solidFill>
          </a:ln>
          <a:effectLst>
            <a:outerShdw blurRad="50800" dist="38100" dir="2700000" algn="tl" rotWithShape="0">
              <a:prstClr val="black">
                <a:alpha val="40000"/>
              </a:prstClr>
            </a:outerShdw>
          </a:effectLst>
        </p:spPr>
      </p:pic>
      <p:pic>
        <p:nvPicPr>
          <p:cNvPr id="10" name="Picture 9" descr="lifechanging.png"/>
          <p:cNvPicPr>
            <a:picLocks noChangeAspect="1"/>
          </p:cNvPicPr>
          <p:nvPr userDrawn="1"/>
        </p:nvPicPr>
        <p:blipFill rotWithShape="1">
          <a:blip r:embed="rId3">
            <a:extLst>
              <a:ext uri="{28A0092B-C50C-407E-A947-70E740481C1C}">
                <a14:useLocalDpi xmlns:a14="http://schemas.microsoft.com/office/drawing/2010/main" val="0"/>
              </a:ext>
            </a:extLst>
          </a:blip>
          <a:srcRect l="33997" t="34644" r="14953" b="33250"/>
          <a:stretch/>
        </p:blipFill>
        <p:spPr>
          <a:xfrm>
            <a:off x="6400801" y="3429000"/>
            <a:ext cx="3747681" cy="538480"/>
          </a:xfrm>
          <a:prstGeom prst="rect">
            <a:avLst/>
          </a:prstGeom>
        </p:spPr>
      </p:pic>
    </p:spTree>
    <p:extLst>
      <p:ext uri="{BB962C8B-B14F-4D97-AF65-F5344CB8AC3E}">
        <p14:creationId xmlns:p14="http://schemas.microsoft.com/office/powerpoint/2010/main" val="11965559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 3">
    <p:spTree>
      <p:nvGrpSpPr>
        <p:cNvPr id="1" name=""/>
        <p:cNvGrpSpPr/>
        <p:nvPr/>
      </p:nvGrpSpPr>
      <p:grpSpPr>
        <a:xfrm>
          <a:off x="0" y="0"/>
          <a:ext cx="0" cy="0"/>
          <a:chOff x="0" y="0"/>
          <a:chExt cx="0" cy="0"/>
        </a:xfrm>
      </p:grpSpPr>
      <p:sp>
        <p:nvSpPr>
          <p:cNvPr id="6" name="Rectangle 5"/>
          <p:cNvSpPr/>
          <p:nvPr userDrawn="1"/>
        </p:nvSpPr>
        <p:spPr>
          <a:xfrm>
            <a:off x="0" y="-17506"/>
            <a:ext cx="12192000" cy="6875505"/>
          </a:xfrm>
          <a:prstGeom prst="rect">
            <a:avLst/>
          </a:prstGeom>
          <a:gradFill>
            <a:gsLst>
              <a:gs pos="5000">
                <a:srgbClr val="285315"/>
              </a:gs>
              <a:gs pos="100000">
                <a:srgbClr val="5BB232"/>
              </a:gs>
              <a:gs pos="70000">
                <a:srgbClr val="60BD00"/>
              </a:gs>
              <a:gs pos="33000">
                <a:srgbClr val="3D7D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itle 1"/>
          <p:cNvSpPr>
            <a:spLocks noGrp="1"/>
          </p:cNvSpPr>
          <p:nvPr>
            <p:ph type="title"/>
          </p:nvPr>
        </p:nvSpPr>
        <p:spPr>
          <a:xfrm>
            <a:off x="508000" y="4495802"/>
            <a:ext cx="10769600" cy="487313"/>
          </a:xfrm>
        </p:spPr>
        <p:txBody>
          <a:bodyPr anchor="t">
            <a:spAutoFit/>
          </a:bodyPr>
          <a:lstStyle>
            <a:lvl1pPr algn="l">
              <a:defRPr sz="2800" b="1" cap="none">
                <a:solidFill>
                  <a:schemeClr val="bg1"/>
                </a:solidFill>
              </a:defRPr>
            </a:lvl1pPr>
          </a:lstStyle>
          <a:p>
            <a:r>
              <a:rPr lang="en-US"/>
              <a:t>Click to edit Master title style</a:t>
            </a:r>
          </a:p>
        </p:txBody>
      </p:sp>
      <p:sp>
        <p:nvSpPr>
          <p:cNvPr id="8" name="Text Placeholder 2"/>
          <p:cNvSpPr>
            <a:spLocks noGrp="1"/>
          </p:cNvSpPr>
          <p:nvPr>
            <p:ph type="body" idx="1"/>
          </p:nvPr>
        </p:nvSpPr>
        <p:spPr>
          <a:xfrm>
            <a:off x="508000" y="5105401"/>
            <a:ext cx="9855200" cy="1371600"/>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1392936"/>
            <a:ext cx="11582400" cy="2645664"/>
          </a:xfrm>
          <a:prstGeom prst="rect">
            <a:avLst/>
          </a:prstGeom>
          <a:ln w="19050" cmpd="sng">
            <a:solidFill>
              <a:schemeClr val="bg1"/>
            </a:solidFill>
          </a:ln>
          <a:effectLst>
            <a:outerShdw blurRad="50800" dist="38100" dir="2700000" algn="tl" rotWithShape="0">
              <a:prstClr val="black">
                <a:alpha val="40000"/>
              </a:prstClr>
            </a:outerShdw>
          </a:effectLst>
        </p:spPr>
      </p:pic>
      <p:pic>
        <p:nvPicPr>
          <p:cNvPr id="10" name="Picture 9" descr="lifechanging.png"/>
          <p:cNvPicPr>
            <a:picLocks noChangeAspect="1"/>
          </p:cNvPicPr>
          <p:nvPr userDrawn="1"/>
        </p:nvPicPr>
        <p:blipFill rotWithShape="1">
          <a:blip r:embed="rId3">
            <a:extLst>
              <a:ext uri="{28A0092B-C50C-407E-A947-70E740481C1C}">
                <a14:useLocalDpi xmlns:a14="http://schemas.microsoft.com/office/drawing/2010/main" val="0"/>
              </a:ext>
            </a:extLst>
          </a:blip>
          <a:srcRect l="33997" t="34644" r="14953" b="33250"/>
          <a:stretch/>
        </p:blipFill>
        <p:spPr>
          <a:xfrm>
            <a:off x="5396319" y="2357120"/>
            <a:ext cx="3747681" cy="538480"/>
          </a:xfrm>
          <a:prstGeom prst="rect">
            <a:avLst/>
          </a:prstGeom>
        </p:spPr>
      </p:pic>
    </p:spTree>
    <p:extLst>
      <p:ext uri="{BB962C8B-B14F-4D97-AF65-F5344CB8AC3E}">
        <p14:creationId xmlns:p14="http://schemas.microsoft.com/office/powerpoint/2010/main" val="24577860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 4">
    <p:spTree>
      <p:nvGrpSpPr>
        <p:cNvPr id="1" name=""/>
        <p:cNvGrpSpPr/>
        <p:nvPr/>
      </p:nvGrpSpPr>
      <p:grpSpPr>
        <a:xfrm>
          <a:off x="0" y="0"/>
          <a:ext cx="0" cy="0"/>
          <a:chOff x="0" y="0"/>
          <a:chExt cx="0" cy="0"/>
        </a:xfrm>
      </p:grpSpPr>
      <p:sp>
        <p:nvSpPr>
          <p:cNvPr id="6" name="Rectangle 5"/>
          <p:cNvSpPr/>
          <p:nvPr userDrawn="1"/>
        </p:nvSpPr>
        <p:spPr>
          <a:xfrm>
            <a:off x="0" y="-17506"/>
            <a:ext cx="12192000" cy="6875505"/>
          </a:xfrm>
          <a:prstGeom prst="rect">
            <a:avLst/>
          </a:prstGeom>
          <a:gradFill>
            <a:gsLst>
              <a:gs pos="5000">
                <a:srgbClr val="285315"/>
              </a:gs>
              <a:gs pos="100000">
                <a:srgbClr val="5BB232"/>
              </a:gs>
              <a:gs pos="70000">
                <a:srgbClr val="60BD00"/>
              </a:gs>
              <a:gs pos="33000">
                <a:srgbClr val="3D7D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itle 1"/>
          <p:cNvSpPr>
            <a:spLocks noGrp="1"/>
          </p:cNvSpPr>
          <p:nvPr>
            <p:ph type="title"/>
          </p:nvPr>
        </p:nvSpPr>
        <p:spPr>
          <a:xfrm>
            <a:off x="508000" y="4495802"/>
            <a:ext cx="10769600" cy="487313"/>
          </a:xfrm>
        </p:spPr>
        <p:txBody>
          <a:bodyPr anchor="t">
            <a:spAutoFit/>
          </a:bodyPr>
          <a:lstStyle>
            <a:lvl1pPr algn="l">
              <a:defRPr sz="2800" b="1" cap="none">
                <a:solidFill>
                  <a:schemeClr val="bg1"/>
                </a:solidFill>
              </a:defRPr>
            </a:lvl1pPr>
          </a:lstStyle>
          <a:p>
            <a:r>
              <a:rPr lang="en-US"/>
              <a:t>Click to edit Master title style</a:t>
            </a:r>
          </a:p>
        </p:txBody>
      </p:sp>
      <p:sp>
        <p:nvSpPr>
          <p:cNvPr id="8" name="Text Placeholder 2"/>
          <p:cNvSpPr>
            <a:spLocks noGrp="1"/>
          </p:cNvSpPr>
          <p:nvPr>
            <p:ph type="body" idx="1"/>
          </p:nvPr>
        </p:nvSpPr>
        <p:spPr>
          <a:xfrm>
            <a:off x="508000" y="5105401"/>
            <a:ext cx="9855200" cy="1371600"/>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114" y="1392936"/>
            <a:ext cx="11555773" cy="2645664"/>
          </a:xfrm>
          <a:prstGeom prst="rect">
            <a:avLst/>
          </a:prstGeom>
          <a:ln w="19050" cmpd="sng">
            <a:solidFill>
              <a:schemeClr val="bg1"/>
            </a:solidFill>
          </a:ln>
          <a:effectLst>
            <a:outerShdw blurRad="50800" dist="38100" dir="2700000" algn="tl" rotWithShape="0">
              <a:prstClr val="black">
                <a:alpha val="40000"/>
              </a:prstClr>
            </a:outerShdw>
          </a:effectLst>
        </p:spPr>
      </p:pic>
      <p:pic>
        <p:nvPicPr>
          <p:cNvPr id="10" name="Picture 9" descr="lifechanging.png"/>
          <p:cNvPicPr>
            <a:picLocks noChangeAspect="1"/>
          </p:cNvPicPr>
          <p:nvPr userDrawn="1"/>
        </p:nvPicPr>
        <p:blipFill rotWithShape="1">
          <a:blip r:embed="rId3">
            <a:extLst>
              <a:ext uri="{28A0092B-C50C-407E-A947-70E740481C1C}">
                <a14:useLocalDpi xmlns:a14="http://schemas.microsoft.com/office/drawing/2010/main" val="0"/>
              </a:ext>
            </a:extLst>
          </a:blip>
          <a:srcRect l="33997" t="34644" r="14953" b="33250"/>
          <a:stretch/>
        </p:blipFill>
        <p:spPr>
          <a:xfrm>
            <a:off x="8026401" y="3500120"/>
            <a:ext cx="3747681" cy="538480"/>
          </a:xfrm>
          <a:prstGeom prst="rect">
            <a:avLst/>
          </a:prstGeom>
        </p:spPr>
      </p:pic>
    </p:spTree>
    <p:extLst>
      <p:ext uri="{BB962C8B-B14F-4D97-AF65-F5344CB8AC3E}">
        <p14:creationId xmlns:p14="http://schemas.microsoft.com/office/powerpoint/2010/main" val="15457263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 5">
    <p:spTree>
      <p:nvGrpSpPr>
        <p:cNvPr id="1" name=""/>
        <p:cNvGrpSpPr/>
        <p:nvPr/>
      </p:nvGrpSpPr>
      <p:grpSpPr>
        <a:xfrm>
          <a:off x="0" y="0"/>
          <a:ext cx="0" cy="0"/>
          <a:chOff x="0" y="0"/>
          <a:chExt cx="0" cy="0"/>
        </a:xfrm>
      </p:grpSpPr>
      <p:sp>
        <p:nvSpPr>
          <p:cNvPr id="6" name="Rectangle 5"/>
          <p:cNvSpPr/>
          <p:nvPr userDrawn="1"/>
        </p:nvSpPr>
        <p:spPr>
          <a:xfrm>
            <a:off x="0" y="-17506"/>
            <a:ext cx="12192000" cy="6875505"/>
          </a:xfrm>
          <a:prstGeom prst="rect">
            <a:avLst/>
          </a:prstGeom>
          <a:gradFill>
            <a:gsLst>
              <a:gs pos="5000">
                <a:srgbClr val="285315"/>
              </a:gs>
              <a:gs pos="100000">
                <a:srgbClr val="5BB232"/>
              </a:gs>
              <a:gs pos="70000">
                <a:srgbClr val="60BD00"/>
              </a:gs>
              <a:gs pos="33000">
                <a:srgbClr val="3D7D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itle 1"/>
          <p:cNvSpPr>
            <a:spLocks noGrp="1"/>
          </p:cNvSpPr>
          <p:nvPr>
            <p:ph type="title"/>
          </p:nvPr>
        </p:nvSpPr>
        <p:spPr>
          <a:xfrm>
            <a:off x="508000" y="4495802"/>
            <a:ext cx="10769600" cy="487313"/>
          </a:xfrm>
        </p:spPr>
        <p:txBody>
          <a:bodyPr anchor="t">
            <a:spAutoFit/>
          </a:bodyPr>
          <a:lstStyle>
            <a:lvl1pPr algn="l">
              <a:defRPr sz="2800" b="1" cap="none">
                <a:solidFill>
                  <a:schemeClr val="bg1"/>
                </a:solidFill>
              </a:defRPr>
            </a:lvl1pPr>
          </a:lstStyle>
          <a:p>
            <a:r>
              <a:rPr lang="en-US"/>
              <a:t>Click to edit Master title style</a:t>
            </a:r>
          </a:p>
        </p:txBody>
      </p:sp>
      <p:sp>
        <p:nvSpPr>
          <p:cNvPr id="8" name="Text Placeholder 2"/>
          <p:cNvSpPr>
            <a:spLocks noGrp="1"/>
          </p:cNvSpPr>
          <p:nvPr>
            <p:ph type="body" idx="1"/>
          </p:nvPr>
        </p:nvSpPr>
        <p:spPr>
          <a:xfrm>
            <a:off x="508000" y="5105401"/>
            <a:ext cx="9855200" cy="1371600"/>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114" y="1395978"/>
            <a:ext cx="11555773" cy="2639581"/>
          </a:xfrm>
          <a:prstGeom prst="rect">
            <a:avLst/>
          </a:prstGeom>
          <a:ln w="19050" cmpd="sng">
            <a:solidFill>
              <a:schemeClr val="bg1"/>
            </a:solidFill>
          </a:ln>
          <a:effectLst>
            <a:outerShdw blurRad="50800" dist="38100" dir="2700000" algn="tl" rotWithShape="0">
              <a:prstClr val="black">
                <a:alpha val="40000"/>
              </a:prstClr>
            </a:outerShdw>
          </a:effectLst>
        </p:spPr>
      </p:pic>
      <p:pic>
        <p:nvPicPr>
          <p:cNvPr id="10" name="Picture 9" descr="lifechanging.png"/>
          <p:cNvPicPr>
            <a:picLocks noChangeAspect="1"/>
          </p:cNvPicPr>
          <p:nvPr userDrawn="1"/>
        </p:nvPicPr>
        <p:blipFill rotWithShape="1">
          <a:blip r:embed="rId3">
            <a:extLst>
              <a:ext uri="{28A0092B-C50C-407E-A947-70E740481C1C}">
                <a14:useLocalDpi xmlns:a14="http://schemas.microsoft.com/office/drawing/2010/main" val="0"/>
              </a:ext>
            </a:extLst>
          </a:blip>
          <a:srcRect l="33997" t="34644" r="14953" b="33250"/>
          <a:stretch/>
        </p:blipFill>
        <p:spPr>
          <a:xfrm>
            <a:off x="1625601" y="3276600"/>
            <a:ext cx="3747681" cy="538480"/>
          </a:xfrm>
          <a:prstGeom prst="rect">
            <a:avLst/>
          </a:prstGeom>
        </p:spPr>
      </p:pic>
    </p:spTree>
    <p:extLst>
      <p:ext uri="{BB962C8B-B14F-4D97-AF65-F5344CB8AC3E}">
        <p14:creationId xmlns:p14="http://schemas.microsoft.com/office/powerpoint/2010/main" val="4561258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08000" y="1066800"/>
            <a:ext cx="11176000" cy="609600"/>
          </a:xfrm>
        </p:spPr>
        <p:txBody>
          <a:bodyPr anchor="b" anchorCtr="0">
            <a:normAutofit/>
          </a:bodyPr>
          <a:lstStyle>
            <a:lvl1pPr marL="0" indent="0">
              <a:buNone/>
              <a:defRPr sz="2000" b="1">
                <a:solidFill>
                  <a:schemeClr val="accent5"/>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9D14D9-8B48-F841-AE58-C821675697D0}" type="slidenum">
              <a:rPr lang="en-US"/>
              <a:pPr/>
              <a:t>‹#›</a:t>
            </a:fld>
            <a:endParaRPr lang="en-US" dirty="0"/>
          </a:p>
        </p:txBody>
      </p:sp>
      <p:sp>
        <p:nvSpPr>
          <p:cNvPr id="6" name="Content Placeholder 2"/>
          <p:cNvSpPr>
            <a:spLocks noGrp="1"/>
          </p:cNvSpPr>
          <p:nvPr>
            <p:ph idx="1"/>
          </p:nvPr>
        </p:nvSpPr>
        <p:spPr>
          <a:xfrm>
            <a:off x="508000" y="1752601"/>
            <a:ext cx="111760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711200" y="6433883"/>
            <a:ext cx="8636000" cy="21005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Tree>
    <p:extLst>
      <p:ext uri="{BB962C8B-B14F-4D97-AF65-F5344CB8AC3E}">
        <p14:creationId xmlns:p14="http://schemas.microsoft.com/office/powerpoint/2010/main" val="7185810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219201"/>
            <a:ext cx="5486400" cy="4906963"/>
          </a:xfrm>
        </p:spPr>
        <p:txBody>
          <a:bodyPr/>
          <a:lstStyle>
            <a:lvl1pPr>
              <a:defRPr sz="2300"/>
            </a:lvl1pPr>
            <a:lvl2pPr>
              <a:defRPr sz="1900"/>
            </a:lvl2pPr>
            <a:lvl3pPr>
              <a:defRPr sz="1700"/>
            </a:lvl3pPr>
            <a:lvl4pPr>
              <a:defRPr sz="17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1"/>
            <a:ext cx="5486400" cy="4906963"/>
          </a:xfrm>
        </p:spPr>
        <p:txBody>
          <a:bodyPr/>
          <a:lstStyle>
            <a:lvl1pPr>
              <a:defRPr sz="2300"/>
            </a:lvl1pPr>
            <a:lvl2pPr>
              <a:defRPr sz="1900"/>
            </a:lvl2pPr>
            <a:lvl3pPr>
              <a:defRPr sz="1700"/>
            </a:lvl3pPr>
            <a:lvl4pPr>
              <a:defRPr sz="17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9D14D9-8B48-F841-AE58-C821675697D0}" type="slidenum">
              <a:rPr/>
              <a:pPr/>
              <a:t>‹#›</a:t>
            </a:fld>
            <a:endParaRPr lang="en-US" dirty="0"/>
          </a:p>
        </p:txBody>
      </p:sp>
    </p:spTree>
    <p:extLst>
      <p:ext uri="{BB962C8B-B14F-4D97-AF65-F5344CB8AC3E}">
        <p14:creationId xmlns:p14="http://schemas.microsoft.com/office/powerpoint/2010/main" val="31513531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9D14D9-8B48-F841-AE58-C821675697D0}" type="slidenum">
              <a:rPr/>
              <a:pPr/>
              <a:t>‹#›</a:t>
            </a:fld>
            <a:endParaRPr lang="en-US" dirty="0"/>
          </a:p>
        </p:txBody>
      </p:sp>
    </p:spTree>
    <p:extLst>
      <p:ext uri="{BB962C8B-B14F-4D97-AF65-F5344CB8AC3E}">
        <p14:creationId xmlns:p14="http://schemas.microsoft.com/office/powerpoint/2010/main" val="1134341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9D14D9-8B48-F841-AE58-C821675697D0}" type="slidenum">
              <a:rPr/>
              <a:pPr/>
              <a:t>‹#›</a:t>
            </a:fld>
            <a:endParaRPr lang="en-US" dirty="0"/>
          </a:p>
        </p:txBody>
      </p:sp>
    </p:spTree>
    <p:extLst>
      <p:ext uri="{BB962C8B-B14F-4D97-AF65-F5344CB8AC3E}">
        <p14:creationId xmlns:p14="http://schemas.microsoft.com/office/powerpoint/2010/main" val="6784312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ln/>
        </p:spPr>
        <p:txBody>
          <a:bodyPr/>
          <a:lstStyle>
            <a:lvl1pPr>
              <a:defRPr/>
            </a:lvl1pPr>
          </a:lstStyle>
          <a:p>
            <a:pPr>
              <a:defRPr/>
            </a:pPr>
            <a:fld id="{F5EBF349-26D8-4189-8D72-5E3E53C5F3AA}" type="slidenum">
              <a:rPr lang="en-US"/>
              <a:pPr>
                <a:defRPr/>
              </a:pPr>
              <a:t>‹#›</a:t>
            </a:fld>
            <a:endParaRPr lang="en-US" dirty="0"/>
          </a:p>
        </p:txBody>
      </p:sp>
    </p:spTree>
    <p:extLst>
      <p:ext uri="{BB962C8B-B14F-4D97-AF65-F5344CB8AC3E}">
        <p14:creationId xmlns:p14="http://schemas.microsoft.com/office/powerpoint/2010/main" val="159555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a:off x="0" y="-1"/>
            <a:ext cx="12192000" cy="1143001"/>
          </a:xfrm>
          <a:prstGeom prst="rect">
            <a:avLst/>
          </a:prstGeom>
          <a:solidFill>
            <a:srgbClr val="6A7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sz="2400" dirty="0">
              <a:latin typeface="Gotham"/>
            </a:endParaRPr>
          </a:p>
        </p:txBody>
      </p:sp>
      <p:sp>
        <p:nvSpPr>
          <p:cNvPr id="6" name="Title 1"/>
          <p:cNvSpPr>
            <a:spLocks noGrp="1"/>
          </p:cNvSpPr>
          <p:nvPr>
            <p:ph type="title"/>
          </p:nvPr>
        </p:nvSpPr>
        <p:spPr>
          <a:xfrm>
            <a:off x="0" y="-7501"/>
            <a:ext cx="12192000" cy="1070848"/>
          </a:xfrm>
        </p:spPr>
        <p:txBody>
          <a:bodyPr lIns="182880">
            <a:noAutofit/>
          </a:bodyPr>
          <a:lstStyle>
            <a:lvl1pPr algn="l">
              <a:defRPr sz="2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7" name="Straight Connector 6"/>
          <p:cNvCxnSpPr/>
          <p:nvPr userDrawn="1"/>
        </p:nvCxnSpPr>
        <p:spPr>
          <a:xfrm>
            <a:off x="342472" y="6232989"/>
            <a:ext cx="11534453" cy="0"/>
          </a:xfrm>
          <a:prstGeom prst="line">
            <a:avLst/>
          </a:prstGeom>
          <a:ln w="15875">
            <a:solidFill>
              <a:srgbClr val="ABB3BA"/>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4CB633C2-E5F7-488D-B415-21A24D213ED8}"/>
              </a:ext>
            </a:extLst>
          </p:cNvPr>
          <p:cNvSpPr/>
          <p:nvPr userDrawn="1"/>
        </p:nvSpPr>
        <p:spPr>
          <a:xfrm>
            <a:off x="10313377" y="6312877"/>
            <a:ext cx="1651471" cy="47892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8" name="Picture 7">
            <a:extLst>
              <a:ext uri="{FF2B5EF4-FFF2-40B4-BE49-F238E27FC236}">
                <a16:creationId xmlns:a16="http://schemas.microsoft.com/office/drawing/2014/main" id="{F6951351-0678-4BD3-B85F-4E902B0903C3}"/>
              </a:ext>
            </a:extLst>
          </p:cNvPr>
          <p:cNvPicPr>
            <a:picLocks noChangeAspect="1"/>
          </p:cNvPicPr>
          <p:nvPr userDrawn="1"/>
        </p:nvPicPr>
        <p:blipFill rotWithShape="1">
          <a:blip r:embed="rId3"/>
          <a:srcRect t="12942" b="13916"/>
          <a:stretch/>
        </p:blipFill>
        <p:spPr>
          <a:xfrm>
            <a:off x="10430222" y="6261564"/>
            <a:ext cx="1494328" cy="522585"/>
          </a:xfrm>
          <a:prstGeom prst="rect">
            <a:avLst/>
          </a:prstGeom>
          <a:solidFill>
            <a:schemeClr val="bg1"/>
          </a:solidFill>
          <a:ln>
            <a:solidFill>
              <a:schemeClr val="bg1"/>
            </a:solidFill>
          </a:ln>
        </p:spPr>
      </p:pic>
    </p:spTree>
    <p:custDataLst>
      <p:tags r:id="rId1"/>
    </p:custDataLst>
    <p:extLst>
      <p:ext uri="{BB962C8B-B14F-4D97-AF65-F5344CB8AC3E}">
        <p14:creationId xmlns:p14="http://schemas.microsoft.com/office/powerpoint/2010/main" val="2038683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p:cNvSpPr>
            <a:spLocks noGrp="1"/>
          </p:cNvSpPr>
          <p:nvPr>
            <p:ph type="body" sz="quarter" idx="14"/>
          </p:nvPr>
        </p:nvSpPr>
        <p:spPr>
          <a:xfrm>
            <a:off x="711200" y="6248400"/>
            <a:ext cx="8636000" cy="533400"/>
          </a:xfrm>
        </p:spPr>
        <p:txBody>
          <a:bodyPr lIns="0" rIns="0" anchor="ctr">
            <a:norm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r>
              <a:rPr lang="en-US"/>
              <a:t>Click to edit Master text styles</a:t>
            </a:r>
          </a:p>
        </p:txBody>
      </p:sp>
      <p:sp>
        <p:nvSpPr>
          <p:cNvPr id="4" name="Date Placeholder 2"/>
          <p:cNvSpPr>
            <a:spLocks noGrp="1"/>
          </p:cNvSpPr>
          <p:nvPr>
            <p:ph type="dt" sz="half" idx="15"/>
          </p:nvPr>
        </p:nvSpPr>
        <p:spPr/>
        <p:txBody>
          <a:bodyPr/>
          <a:lstStyle>
            <a:lvl1pPr>
              <a:defRPr/>
            </a:lvl1pPr>
          </a:lstStyle>
          <a:p>
            <a:pPr>
              <a:defRPr/>
            </a:pPr>
            <a:endParaRPr lang="en-US" dirty="0"/>
          </a:p>
        </p:txBody>
      </p:sp>
      <p:sp>
        <p:nvSpPr>
          <p:cNvPr id="5" name="Footer Placeholder 3"/>
          <p:cNvSpPr>
            <a:spLocks noGrp="1"/>
          </p:cNvSpPr>
          <p:nvPr>
            <p:ph type="ftr" sz="quarter" idx="16"/>
          </p:nvPr>
        </p:nvSpPr>
        <p:spPr/>
        <p:txBody>
          <a:bodyPr/>
          <a:lstStyle>
            <a:lvl1pPr>
              <a:defRPr/>
            </a:lvl1pPr>
          </a:lstStyle>
          <a:p>
            <a:pPr>
              <a:defRPr/>
            </a:pPr>
            <a:endParaRPr lang="en-US" dirty="0"/>
          </a:p>
        </p:txBody>
      </p:sp>
      <p:sp>
        <p:nvSpPr>
          <p:cNvPr id="7" name="Slide Number Placeholder 4"/>
          <p:cNvSpPr>
            <a:spLocks noGrp="1"/>
          </p:cNvSpPr>
          <p:nvPr>
            <p:ph type="sldNum" sz="quarter" idx="17"/>
          </p:nvPr>
        </p:nvSpPr>
        <p:spPr/>
        <p:txBody>
          <a:bodyPr/>
          <a:lstStyle>
            <a:lvl1pPr>
              <a:defRPr/>
            </a:lvl1pPr>
          </a:lstStyle>
          <a:p>
            <a:pPr>
              <a:defRPr/>
            </a:pPr>
            <a:fld id="{DB536DC9-B1F2-4A82-8199-76C11235DF55}" type="slidenum">
              <a:rPr/>
              <a:pPr>
                <a:defRPr/>
              </a:pPr>
              <a:t>‹#›</a:t>
            </a:fld>
            <a:endParaRPr lang="en-US" dirty="0"/>
          </a:p>
        </p:txBody>
      </p:sp>
    </p:spTree>
    <p:extLst>
      <p:ext uri="{BB962C8B-B14F-4D97-AF65-F5344CB8AC3E}">
        <p14:creationId xmlns:p14="http://schemas.microsoft.com/office/powerpoint/2010/main" val="3854260715"/>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noFill/>
              </a:defRPr>
            </a:lvl1pPr>
          </a:lstStyle>
          <a:p>
            <a:endParaRPr lang="en-US" dirty="0"/>
          </a:p>
        </p:txBody>
      </p:sp>
      <p:sp>
        <p:nvSpPr>
          <p:cNvPr id="5" name="Footer Placeholder 4"/>
          <p:cNvSpPr>
            <a:spLocks noGrp="1"/>
          </p:cNvSpPr>
          <p:nvPr>
            <p:ph type="ftr" sz="quarter" idx="11"/>
          </p:nvPr>
        </p:nvSpPr>
        <p:spPr/>
        <p:txBody>
          <a:bodyPr/>
          <a:lstStyle>
            <a:lvl1pPr>
              <a:defRPr>
                <a:noFill/>
              </a:defRPr>
            </a:lvl1pPr>
          </a:lstStyle>
          <a:p>
            <a:endParaRPr lang="en-US" dirty="0"/>
          </a:p>
        </p:txBody>
      </p:sp>
      <p:sp>
        <p:nvSpPr>
          <p:cNvPr id="6" name="Slide Number Placeholder 5"/>
          <p:cNvSpPr>
            <a:spLocks noGrp="1"/>
          </p:cNvSpPr>
          <p:nvPr>
            <p:ph type="sldNum" sz="quarter" idx="12"/>
          </p:nvPr>
        </p:nvSpPr>
        <p:spPr/>
        <p:txBody>
          <a:bodyPr/>
          <a:lstStyle/>
          <a:p>
            <a:fld id="{479D14D9-8B48-F841-AE58-C821675697D0}" type="slidenum">
              <a:rPr lang="en-US" smtClean="0"/>
              <a:t>‹#›</a:t>
            </a:fld>
            <a:endParaRPr lang="en-US" dirty="0"/>
          </a:p>
        </p:txBody>
      </p:sp>
      <p:sp>
        <p:nvSpPr>
          <p:cNvPr id="7" name="Text Placeholder 7"/>
          <p:cNvSpPr>
            <a:spLocks noGrp="1"/>
          </p:cNvSpPr>
          <p:nvPr>
            <p:ph type="body" sz="quarter" idx="13"/>
          </p:nvPr>
        </p:nvSpPr>
        <p:spPr>
          <a:xfrm>
            <a:off x="711200" y="6448567"/>
            <a:ext cx="8636000" cy="180690"/>
          </a:xfrm>
        </p:spPr>
        <p:txBody>
          <a:bodyPr lIns="0" rIns="0" anchor="ctr">
            <a:sp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r>
              <a:rPr lang="en-US"/>
              <a:t>Click to edit Master text styles</a:t>
            </a:r>
          </a:p>
        </p:txBody>
      </p:sp>
    </p:spTree>
    <p:extLst>
      <p:ext uri="{BB962C8B-B14F-4D97-AF65-F5344CB8AC3E}">
        <p14:creationId xmlns:p14="http://schemas.microsoft.com/office/powerpoint/2010/main" val="40365277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p:cNvSpPr>
            <a:spLocks noGrp="1"/>
          </p:cNvSpPr>
          <p:nvPr>
            <p:ph type="body" sz="quarter" idx="14"/>
          </p:nvPr>
        </p:nvSpPr>
        <p:spPr>
          <a:xfrm>
            <a:off x="711200" y="6248400"/>
            <a:ext cx="8636000" cy="533400"/>
          </a:xfrm>
        </p:spPr>
        <p:txBody>
          <a:bodyPr lIns="0" rIns="0" anchor="ctr">
            <a:normAutofit/>
          </a:bodyPr>
          <a:lstStyle>
            <a:lvl1pPr marL="55563" indent="-55563">
              <a:spcBef>
                <a:spcPts val="0"/>
              </a:spcBef>
              <a:buFontTx/>
              <a:buNone/>
              <a:tabLst>
                <a:tab pos="55563" algn="l"/>
              </a:tabLst>
              <a:defRPr sz="850" i="1">
                <a:solidFill>
                  <a:schemeClr val="bg1">
                    <a:alpha val="65000"/>
                  </a:schemeClr>
                </a:solidFill>
              </a:defRPr>
            </a:lvl1pPr>
          </a:lstStyle>
          <a:p>
            <a:pPr lvl="0"/>
            <a:r>
              <a:rPr lang="en-US" dirty="0"/>
              <a:t>Click to edit Master text styles</a:t>
            </a:r>
          </a:p>
        </p:txBody>
      </p:sp>
      <p:sp>
        <p:nvSpPr>
          <p:cNvPr id="4" name="Date Placeholder 2"/>
          <p:cNvSpPr>
            <a:spLocks noGrp="1"/>
          </p:cNvSpPr>
          <p:nvPr>
            <p:ph type="dt" sz="half" idx="15"/>
          </p:nvPr>
        </p:nvSpPr>
        <p:spPr/>
        <p:txBody>
          <a:bodyPr/>
          <a:lstStyle>
            <a:lvl1pPr>
              <a:defRPr/>
            </a:lvl1pPr>
          </a:lstStyle>
          <a:p>
            <a:pPr>
              <a:defRPr/>
            </a:pPr>
            <a:endParaRPr lang="en-US" dirty="0"/>
          </a:p>
        </p:txBody>
      </p:sp>
      <p:sp>
        <p:nvSpPr>
          <p:cNvPr id="5" name="Footer Placeholder 3"/>
          <p:cNvSpPr>
            <a:spLocks noGrp="1"/>
          </p:cNvSpPr>
          <p:nvPr>
            <p:ph type="ftr" sz="quarter" idx="16"/>
          </p:nvPr>
        </p:nvSpPr>
        <p:spPr/>
        <p:txBody>
          <a:bodyPr/>
          <a:lstStyle>
            <a:lvl1pPr>
              <a:defRPr/>
            </a:lvl1pPr>
          </a:lstStyle>
          <a:p>
            <a:pPr>
              <a:defRPr/>
            </a:pPr>
            <a:endParaRPr lang="en-US" dirty="0"/>
          </a:p>
        </p:txBody>
      </p:sp>
      <p:sp>
        <p:nvSpPr>
          <p:cNvPr id="7" name="Slide Number Placeholder 4"/>
          <p:cNvSpPr>
            <a:spLocks noGrp="1"/>
          </p:cNvSpPr>
          <p:nvPr>
            <p:ph type="sldNum" sz="quarter" idx="17"/>
          </p:nvPr>
        </p:nvSpPr>
        <p:spPr/>
        <p:txBody>
          <a:bodyPr/>
          <a:lstStyle>
            <a:lvl1pPr>
              <a:defRPr/>
            </a:lvl1pPr>
          </a:lstStyle>
          <a:p>
            <a:pPr>
              <a:defRPr/>
            </a:pPr>
            <a:fld id="{2C3E2A51-9B1F-42BB-99CD-6079D435269C}" type="slidenum">
              <a:rPr/>
              <a:pPr>
                <a:defRPr/>
              </a:pPr>
              <a:t>‹#›</a:t>
            </a:fld>
            <a:endParaRPr lang="en-US" dirty="0"/>
          </a:p>
        </p:txBody>
      </p:sp>
    </p:spTree>
    <p:extLst>
      <p:ext uri="{BB962C8B-B14F-4D97-AF65-F5344CB8AC3E}">
        <p14:creationId xmlns:p14="http://schemas.microsoft.com/office/powerpoint/2010/main" val="14900226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85553" y="6610350"/>
            <a:ext cx="806449" cy="247650"/>
          </a:xfrm>
          <a:prstGeom prst="rect">
            <a:avLst/>
          </a:prstGeom>
        </p:spPr>
        <p:txBody>
          <a:bodyPr/>
          <a:lstStyle>
            <a:lvl1pPr>
              <a:defRPr/>
            </a:lvl1pPr>
          </a:lstStyle>
          <a:p>
            <a:pPr>
              <a:defRPr/>
            </a:pPr>
            <a:endParaRPr lang="en-US" dirty="0"/>
          </a:p>
        </p:txBody>
      </p:sp>
      <p:sp>
        <p:nvSpPr>
          <p:cNvPr id="3" name="Footer Placeholder 2"/>
          <p:cNvSpPr>
            <a:spLocks noGrp="1"/>
          </p:cNvSpPr>
          <p:nvPr>
            <p:ph type="ftr" sz="quarter" idx="11"/>
          </p:nvPr>
        </p:nvSpPr>
        <p:spPr>
          <a:xfrm>
            <a:off x="10566401" y="6611065"/>
            <a:ext cx="806451" cy="246221"/>
          </a:xfrm>
          <a:prstGeom prst="rect">
            <a:avLst/>
          </a:prstGeom>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9D40B519-84C8-44B3-B8D8-B97D5765BD6C}" type="slidenum">
              <a:rPr>
                <a:solidFill>
                  <a:prstClr val="white"/>
                </a:solidFill>
              </a:rPr>
              <a:pPr>
                <a:defRPr/>
              </a:pPr>
              <a:t>‹#›</a:t>
            </a:fld>
            <a:endParaRPr lang="en-US" dirty="0">
              <a:solidFill>
                <a:prstClr val="white"/>
              </a:solidFill>
            </a:endParaRPr>
          </a:p>
        </p:txBody>
      </p:sp>
      <p:sp>
        <p:nvSpPr>
          <p:cNvPr id="5" name="Text Placeholder 7"/>
          <p:cNvSpPr>
            <a:spLocks noGrp="1"/>
          </p:cNvSpPr>
          <p:nvPr>
            <p:ph type="body" sz="quarter" idx="14"/>
          </p:nvPr>
        </p:nvSpPr>
        <p:spPr>
          <a:xfrm>
            <a:off x="711200" y="6248400"/>
            <a:ext cx="8636000" cy="533400"/>
          </a:xfrm>
        </p:spPr>
        <p:txBody>
          <a:bodyPr lIns="0" rIns="0" anchor="ctr">
            <a:normAutofit/>
          </a:bodyPr>
          <a:lstStyle>
            <a:lvl1pPr marL="41672" indent="-41672">
              <a:spcBef>
                <a:spcPts val="0"/>
              </a:spcBef>
              <a:buFontTx/>
              <a:buNone/>
              <a:tabLst>
                <a:tab pos="41672" algn="l"/>
              </a:tabLst>
              <a:defRPr sz="638" i="1">
                <a:solidFill>
                  <a:schemeClr val="bg1">
                    <a:alpha val="65000"/>
                  </a:schemeClr>
                </a:solidFill>
              </a:defRPr>
            </a:lvl1pPr>
          </a:lstStyle>
          <a:p>
            <a:pPr lvl="0"/>
            <a:r>
              <a:rPr lang="en-US" dirty="0"/>
              <a:t>Click to edit Master text styles</a:t>
            </a:r>
          </a:p>
        </p:txBody>
      </p:sp>
    </p:spTree>
    <p:extLst>
      <p:ext uri="{BB962C8B-B14F-4D97-AF65-F5344CB8AC3E}">
        <p14:creationId xmlns:p14="http://schemas.microsoft.com/office/powerpoint/2010/main" val="37190936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85976" y="6610350"/>
            <a:ext cx="806027" cy="247650"/>
          </a:xfrm>
          <a:prstGeom prst="rect">
            <a:avLst/>
          </a:prstGeom>
        </p:spPr>
        <p:txBody>
          <a:bodyPr/>
          <a:lstStyle>
            <a:lvl1pPr>
              <a:defRPr>
                <a:noFill/>
              </a:defRPr>
            </a:lvl1pPr>
          </a:lstStyle>
          <a:p>
            <a:endParaRPr lang="en-US" dirty="0"/>
          </a:p>
        </p:txBody>
      </p:sp>
      <p:sp>
        <p:nvSpPr>
          <p:cNvPr id="5" name="Footer Placeholder 4"/>
          <p:cNvSpPr>
            <a:spLocks noGrp="1"/>
          </p:cNvSpPr>
          <p:nvPr>
            <p:ph type="ftr" sz="quarter" idx="11"/>
          </p:nvPr>
        </p:nvSpPr>
        <p:spPr>
          <a:xfrm>
            <a:off x="10566403" y="6611070"/>
            <a:ext cx="806027" cy="246221"/>
          </a:xfrm>
          <a:prstGeom prst="rect">
            <a:avLst/>
          </a:prstGeom>
        </p:spPr>
        <p:txBody>
          <a:bodyPr/>
          <a:lstStyle>
            <a:lvl1pPr>
              <a:defRPr>
                <a:noFill/>
              </a:defRPr>
            </a:lvl1pPr>
          </a:lstStyle>
          <a:p>
            <a:endParaRPr lang="en-US" dirty="0"/>
          </a:p>
        </p:txBody>
      </p:sp>
      <p:sp>
        <p:nvSpPr>
          <p:cNvPr id="6" name="Slide Number Placeholder 5"/>
          <p:cNvSpPr>
            <a:spLocks noGrp="1"/>
          </p:cNvSpPr>
          <p:nvPr>
            <p:ph type="sldNum" sz="quarter" idx="12"/>
          </p:nvPr>
        </p:nvSpPr>
        <p:spPr/>
        <p:txBody>
          <a:bodyPr/>
          <a:lstStyle/>
          <a:p>
            <a:fld id="{479D14D9-8B48-F841-AE58-C821675697D0}" type="slidenum">
              <a:rPr>
                <a:solidFill>
                  <a:prstClr val="white"/>
                </a:solidFill>
              </a:rPr>
              <a:pPr/>
              <a:t>‹#›</a:t>
            </a:fld>
            <a:endParaRPr lang="en-US" dirty="0">
              <a:solidFill>
                <a:prstClr val="white"/>
              </a:solidFill>
            </a:endParaRPr>
          </a:p>
        </p:txBody>
      </p:sp>
      <p:sp>
        <p:nvSpPr>
          <p:cNvPr id="7" name="Text Placeholder 7"/>
          <p:cNvSpPr>
            <a:spLocks noGrp="1"/>
          </p:cNvSpPr>
          <p:nvPr>
            <p:ph type="body" sz="quarter" idx="13"/>
          </p:nvPr>
        </p:nvSpPr>
        <p:spPr>
          <a:xfrm>
            <a:off x="711200" y="6432793"/>
            <a:ext cx="8636000" cy="2122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Tree>
    <p:extLst>
      <p:ext uri="{BB962C8B-B14F-4D97-AF65-F5344CB8AC3E}">
        <p14:creationId xmlns:p14="http://schemas.microsoft.com/office/powerpoint/2010/main" val="2603879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1385553" y="6610350"/>
            <a:ext cx="806449" cy="247650"/>
          </a:xfrm>
          <a:prstGeom prst="rect">
            <a:avLst/>
          </a:prstGeom>
        </p:spPr>
        <p:txBody>
          <a:bodyPr/>
          <a:lstStyle>
            <a:lvl1pPr>
              <a:defRPr/>
            </a:lvl1pPr>
          </a:lstStyle>
          <a:p>
            <a:pPr>
              <a:defRPr/>
            </a:pPr>
            <a:endParaRPr lang="en-US" dirty="0"/>
          </a:p>
        </p:txBody>
      </p:sp>
      <p:sp>
        <p:nvSpPr>
          <p:cNvPr id="4" name="Footer Placeholder 3"/>
          <p:cNvSpPr>
            <a:spLocks noGrp="1"/>
          </p:cNvSpPr>
          <p:nvPr>
            <p:ph type="ftr" sz="quarter" idx="11"/>
          </p:nvPr>
        </p:nvSpPr>
        <p:spPr>
          <a:xfrm>
            <a:off x="10566401" y="6611065"/>
            <a:ext cx="806451" cy="246221"/>
          </a:xfrm>
          <a:prstGeom prst="rect">
            <a:avLst/>
          </a:prstGeom>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91D37471-C3C5-40A5-9B23-53035648A9F4}" type="slidenum">
              <a:rPr>
                <a:solidFill>
                  <a:prstClr val="white"/>
                </a:solidFill>
              </a:rPr>
              <a:pPr>
                <a:defRPr/>
              </a:pPr>
              <a:t>‹#›</a:t>
            </a:fld>
            <a:endParaRPr lang="en-US" dirty="0">
              <a:solidFill>
                <a:prstClr val="white"/>
              </a:solidFill>
            </a:endParaRPr>
          </a:p>
        </p:txBody>
      </p:sp>
      <p:sp>
        <p:nvSpPr>
          <p:cNvPr id="6" name="Text Placeholder 7"/>
          <p:cNvSpPr>
            <a:spLocks noGrp="1"/>
          </p:cNvSpPr>
          <p:nvPr>
            <p:ph type="body" sz="quarter" idx="14"/>
          </p:nvPr>
        </p:nvSpPr>
        <p:spPr>
          <a:xfrm>
            <a:off x="711200" y="6248400"/>
            <a:ext cx="8636000" cy="533400"/>
          </a:xfrm>
        </p:spPr>
        <p:txBody>
          <a:bodyPr lIns="0" rIns="0" anchor="ctr">
            <a:normAutofit/>
          </a:bodyPr>
          <a:lstStyle>
            <a:lvl1pPr marL="41672" indent="-41672">
              <a:spcBef>
                <a:spcPts val="0"/>
              </a:spcBef>
              <a:buFontTx/>
              <a:buNone/>
              <a:tabLst>
                <a:tab pos="41672" algn="l"/>
              </a:tabLst>
              <a:defRPr sz="638" i="1">
                <a:solidFill>
                  <a:schemeClr val="bg1">
                    <a:alpha val="65000"/>
                  </a:schemeClr>
                </a:solidFill>
              </a:defRPr>
            </a:lvl1pPr>
          </a:lstStyle>
          <a:p>
            <a:pPr lvl="0"/>
            <a:r>
              <a:rPr lang="en-US" dirty="0"/>
              <a:t>Click to edit Master text styles</a:t>
            </a:r>
          </a:p>
        </p:txBody>
      </p:sp>
    </p:spTree>
    <p:extLst>
      <p:ext uri="{BB962C8B-B14F-4D97-AF65-F5344CB8AC3E}">
        <p14:creationId xmlns:p14="http://schemas.microsoft.com/office/powerpoint/2010/main" val="35574847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79D14D9-8B48-F841-AE58-C821675697D0}" type="slidenum">
              <a:rPr>
                <a:solidFill>
                  <a:prstClr val="white"/>
                </a:solidFill>
              </a:rPr>
              <a:pPr/>
              <a:t>‹#›</a:t>
            </a:fld>
            <a:endParaRPr lang="en-US" dirty="0">
              <a:solidFill>
                <a:prstClr val="white"/>
              </a:solidFill>
            </a:endParaRPr>
          </a:p>
        </p:txBody>
      </p:sp>
      <p:sp>
        <p:nvSpPr>
          <p:cNvPr id="7" name="Text Placeholder 7"/>
          <p:cNvSpPr>
            <a:spLocks noGrp="1"/>
          </p:cNvSpPr>
          <p:nvPr>
            <p:ph type="body" sz="quarter" idx="13"/>
          </p:nvPr>
        </p:nvSpPr>
        <p:spPr>
          <a:xfrm>
            <a:off x="711200" y="6448567"/>
            <a:ext cx="8636000" cy="180690"/>
          </a:xfrm>
        </p:spPr>
        <p:txBody>
          <a:bodyPr lIns="0" rIns="0" anchor="ctr">
            <a:sp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endParaRPr lang="en-US"/>
          </a:p>
        </p:txBody>
      </p:sp>
    </p:spTree>
    <p:extLst>
      <p:ext uri="{BB962C8B-B14F-4D97-AF65-F5344CB8AC3E}">
        <p14:creationId xmlns:p14="http://schemas.microsoft.com/office/powerpoint/2010/main" val="2955795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04010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sz="4400"/>
            </a:lvl1pPr>
          </a:lstStyle>
          <a:p>
            <a:r>
              <a:rPr lang="en-US" dirty="0"/>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20361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F683678-9E41-874A-A387-B04B0AA8841A}" type="slidenum">
              <a:rPr lang="en-US"/>
              <a:pPr>
                <a:defRPr/>
              </a:pPr>
              <a:t>‹#›</a:t>
            </a:fld>
            <a:endParaRPr lang="en-US" dirty="0"/>
          </a:p>
        </p:txBody>
      </p:sp>
    </p:spTree>
    <p:extLst>
      <p:ext uri="{BB962C8B-B14F-4D97-AF65-F5344CB8AC3E}">
        <p14:creationId xmlns:p14="http://schemas.microsoft.com/office/powerpoint/2010/main" val="2272497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CDA207CF-7661-4A48-8B0E-F46D685ADA96}" type="slidenum">
              <a:rPr lang="en-US"/>
              <a:pPr>
                <a:defRPr/>
              </a:pPr>
              <a:t>‹#›</a:t>
            </a:fld>
            <a:endParaRPr lang="en-US" dirty="0"/>
          </a:p>
        </p:txBody>
      </p:sp>
    </p:spTree>
    <p:extLst>
      <p:ext uri="{BB962C8B-B14F-4D97-AF65-F5344CB8AC3E}">
        <p14:creationId xmlns:p14="http://schemas.microsoft.com/office/powerpoint/2010/main" val="231405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6"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7"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sz="1200"/>
            </a:lvl1pPr>
          </a:lstStyle>
          <a:p>
            <a:pPr>
              <a:defRPr/>
            </a:pPr>
            <a:fld id="{5E4D33E9-D67C-2D4D-A6E4-B48CB3531F31}" type="slidenum">
              <a:rPr lang="en-US"/>
              <a:pPr>
                <a:defRPr/>
              </a:pPr>
              <a:t>‹#›</a:t>
            </a:fld>
            <a:endParaRPr lang="en-US" dirty="0"/>
          </a:p>
        </p:txBody>
      </p:sp>
    </p:spTree>
    <p:extLst>
      <p:ext uri="{BB962C8B-B14F-4D97-AF65-F5344CB8AC3E}">
        <p14:creationId xmlns:p14="http://schemas.microsoft.com/office/powerpoint/2010/main" val="18259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38389" y="217512"/>
            <a:ext cx="3759393" cy="6261423"/>
          </a:xfrm>
          <a:prstGeom prst="rect">
            <a:avLst/>
          </a:prstGeom>
        </p:spPr>
      </p:pic>
      <p:sp>
        <p:nvSpPr>
          <p:cNvPr id="6" name="Title 1"/>
          <p:cNvSpPr>
            <a:spLocks noGrp="1"/>
          </p:cNvSpPr>
          <p:nvPr>
            <p:ph type="ctrTitle"/>
          </p:nvPr>
        </p:nvSpPr>
        <p:spPr>
          <a:xfrm>
            <a:off x="508000" y="3131270"/>
            <a:ext cx="10668000" cy="543739"/>
          </a:xfrm>
          <a:prstGeom prst="rect">
            <a:avLst/>
          </a:prstGeom>
        </p:spPr>
        <p:txBody>
          <a:bodyPr wrap="square" anchor="b" anchorCtr="0">
            <a:spAutoFit/>
          </a:bodyPr>
          <a:lstStyle>
            <a:lvl1pPr algn="l">
              <a:defRPr sz="3200" b="1" i="0">
                <a:solidFill>
                  <a:schemeClr val="bg1"/>
                </a:solidFill>
                <a:latin typeface="Arial" charset="0"/>
                <a:ea typeface="Arial" charset="0"/>
                <a:cs typeface="Arial" charset="0"/>
              </a:defRPr>
            </a:lvl1pPr>
          </a:lstStyle>
          <a:p>
            <a:r>
              <a:rPr lang="en-US"/>
              <a:t>Click to edit Master title style</a:t>
            </a:r>
            <a:endParaRPr lang="en-US" dirty="0"/>
          </a:p>
        </p:txBody>
      </p:sp>
      <p:sp>
        <p:nvSpPr>
          <p:cNvPr id="7" name="Subtitle 2"/>
          <p:cNvSpPr>
            <a:spLocks noGrp="1"/>
          </p:cNvSpPr>
          <p:nvPr>
            <p:ph type="subTitle" idx="1"/>
          </p:nvPr>
        </p:nvSpPr>
        <p:spPr>
          <a:xfrm>
            <a:off x="508000" y="3822231"/>
            <a:ext cx="9753600" cy="1116659"/>
          </a:xfrm>
          <a:prstGeom prst="rect">
            <a:avLst/>
          </a:prstGeom>
        </p:spPr>
        <p:txBody>
          <a:bodyPr>
            <a:normAutofit/>
          </a:bodyPr>
          <a:lstStyle>
            <a:lvl1pPr marL="0" indent="0" algn="l">
              <a:buNone/>
              <a:defRPr sz="2000" b="1" i="0">
                <a:solidFill>
                  <a:srgbClr val="ADD392"/>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descr="GHI Logo.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1000" y="438728"/>
            <a:ext cx="2505360" cy="659305"/>
          </a:xfrm>
          <a:prstGeom prst="rect">
            <a:avLst/>
          </a:prstGeom>
        </p:spPr>
      </p:pic>
    </p:spTree>
    <p:extLst>
      <p:ext uri="{BB962C8B-B14F-4D97-AF65-F5344CB8AC3E}">
        <p14:creationId xmlns:p14="http://schemas.microsoft.com/office/powerpoint/2010/main" val="1201523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8"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9"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2EA035A4-146A-BC4B-9E7F-3D3C4C634FD2}" type="slidenum">
              <a:rPr lang="en-US"/>
              <a:pPr>
                <a:defRPr/>
              </a:pPr>
              <a:t>‹#›</a:t>
            </a:fld>
            <a:endParaRPr lang="en-US" dirty="0"/>
          </a:p>
        </p:txBody>
      </p:sp>
    </p:spTree>
    <p:extLst>
      <p:ext uri="{BB962C8B-B14F-4D97-AF65-F5344CB8AC3E}">
        <p14:creationId xmlns:p14="http://schemas.microsoft.com/office/powerpoint/2010/main" val="89413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5"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5F4FA097-00B9-0B49-9D17-3BA3D1295C17}" type="slidenum">
              <a:rPr lang="en-US"/>
              <a:pPr>
                <a:defRPr/>
              </a:pPr>
              <a:t>‹#›</a:t>
            </a:fld>
            <a:endParaRPr lang="en-US" dirty="0"/>
          </a:p>
        </p:txBody>
      </p:sp>
    </p:spTree>
    <p:extLst>
      <p:ext uri="{BB962C8B-B14F-4D97-AF65-F5344CB8AC3E}">
        <p14:creationId xmlns:p14="http://schemas.microsoft.com/office/powerpoint/2010/main" val="301647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3" name="Rectangle 5"/>
          <p:cNvSpPr>
            <a:spLocks noGrp="1" noChangeArrowheads="1"/>
          </p:cNvSpPr>
          <p:nvPr>
            <p:ph type="ftr" sz="quarter" idx="11"/>
          </p:nvPr>
        </p:nvSpPr>
        <p:spPr/>
        <p:txBody>
          <a:bodyPr/>
          <a:lstStyle>
            <a:lvl1pPr>
              <a:lnSpc>
                <a:spcPct val="90000"/>
              </a:lnSpc>
              <a:spcBef>
                <a:spcPct val="25000"/>
              </a:spcBef>
              <a:spcAft>
                <a:spcPct val="25000"/>
              </a:spcAft>
              <a:buClr>
                <a:srgbClr val="FF6600"/>
              </a:buClr>
              <a:buFont typeface="Arial" pitchFamily="34" charset="0"/>
              <a:buNone/>
              <a:defRPr>
                <a:ea typeface="PMingLiU" pitchFamily="18" charset="-120"/>
              </a:defRPr>
            </a:lvl1pPr>
          </a:lstStyle>
          <a:p>
            <a:pPr>
              <a:defRPr/>
            </a:pPr>
            <a:endParaRPr lang="en-US" dirty="0"/>
          </a:p>
        </p:txBody>
      </p:sp>
      <p:sp>
        <p:nvSpPr>
          <p:cNvPr id="4" name="Rectangle 6"/>
          <p:cNvSpPr>
            <a:spLocks noGrp="1" noChangeArrowheads="1"/>
          </p:cNvSpPr>
          <p:nvPr>
            <p:ph type="sldNum" sz="quarter" idx="12"/>
          </p:nvPr>
        </p:nvSpPr>
        <p:spPr/>
        <p:txBody>
          <a:bodyPr/>
          <a:lstStyle>
            <a:lvl1pPr>
              <a:lnSpc>
                <a:spcPct val="90000"/>
              </a:lnSpc>
              <a:spcBef>
                <a:spcPct val="25000"/>
              </a:spcBef>
              <a:spcAft>
                <a:spcPct val="25000"/>
              </a:spcAft>
              <a:buClr>
                <a:srgbClr val="FF6600"/>
              </a:buClr>
              <a:buFont typeface="Arial" charset="0"/>
              <a:buNone/>
              <a:defRPr/>
            </a:lvl1pPr>
          </a:lstStyle>
          <a:p>
            <a:pPr>
              <a:defRPr/>
            </a:pPr>
            <a:fld id="{B5EA69C0-0459-7E41-B7C3-79C586D66ED2}" type="slidenum">
              <a:rPr lang="en-US"/>
              <a:pPr>
                <a:defRPr/>
              </a:pPr>
              <a:t>‹#›</a:t>
            </a:fld>
            <a:endParaRPr lang="en-US" dirty="0"/>
          </a:p>
        </p:txBody>
      </p:sp>
    </p:spTree>
    <p:extLst>
      <p:ext uri="{BB962C8B-B14F-4D97-AF65-F5344CB8AC3E}">
        <p14:creationId xmlns:p14="http://schemas.microsoft.com/office/powerpoint/2010/main" val="3010196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711200" y="6427343"/>
            <a:ext cx="8636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defRPr>
            </a:lvl1pPr>
          </a:lstStyle>
          <a:p>
            <a:pPr>
              <a:defRPr/>
            </a:pPr>
            <a:endParaRPr lang="en-US" dirty="0"/>
          </a:p>
        </p:txBody>
      </p:sp>
      <p:sp>
        <p:nvSpPr>
          <p:cNvPr id="6" name="Footer Placeholder 4"/>
          <p:cNvSpPr>
            <a:spLocks noGrp="1"/>
          </p:cNvSpPr>
          <p:nvPr>
            <p:ph type="ftr" sz="quarter" idx="15"/>
          </p:nvPr>
        </p:nvSpPr>
        <p:spPr>
          <a:xfrm>
            <a:off x="10566400" y="6610350"/>
            <a:ext cx="806451" cy="247650"/>
          </a:xfrm>
          <a:prstGeom prst="rect">
            <a:avLst/>
          </a:prstGeom>
        </p:spPr>
        <p:txBody>
          <a:bodyPr/>
          <a:lstStyle>
            <a:lvl1pPr>
              <a:defRPr>
                <a:noFill/>
              </a:defRPr>
            </a:lvl1pPr>
          </a:lstStyle>
          <a:p>
            <a:pPr>
              <a:defRPr/>
            </a:pPr>
            <a:endParaRPr lang="en-US" dirty="0"/>
          </a:p>
        </p:txBody>
      </p:sp>
      <p:sp>
        <p:nvSpPr>
          <p:cNvPr id="8" name="Slide Number Placeholder 5"/>
          <p:cNvSpPr>
            <a:spLocks noGrp="1"/>
          </p:cNvSpPr>
          <p:nvPr>
            <p:ph type="sldNum" sz="quarter" idx="16"/>
          </p:nvPr>
        </p:nvSpPr>
        <p:spPr>
          <a:xfrm>
            <a:off x="0" y="6356351"/>
            <a:ext cx="609600" cy="365125"/>
          </a:xfrm>
          <a:prstGeom prst="rect">
            <a:avLst/>
          </a:prstGeom>
        </p:spPr>
        <p:txBody>
          <a:bodyPr/>
          <a:lstStyle>
            <a:lvl1pPr>
              <a:defRPr/>
            </a:lvl1pPr>
          </a:lstStyle>
          <a:p>
            <a:pPr>
              <a:defRPr/>
            </a:pPr>
            <a:fld id="{2C71A4C6-4305-4BB6-B218-D3567C6484BF}"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89873882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4"/>
            <a:ext cx="109728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45388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84861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711200" y="6427343"/>
            <a:ext cx="8636000" cy="223138"/>
          </a:xfrm>
        </p:spPr>
        <p:txBody>
          <a:bodyPr lIns="0" rIns="0" anchor="ctr">
            <a:spAutoFit/>
          </a:bodyPr>
          <a:lstStyle>
            <a:lvl1pPr marL="111125" indent="-111125">
              <a:spcBef>
                <a:spcPts val="0"/>
              </a:spcBef>
              <a:buFontTx/>
              <a:buNone/>
              <a:tabLst>
                <a:tab pos="111125" algn="l"/>
              </a:tabLst>
              <a:defRPr sz="85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p:txBody>
          <a:bodyPr/>
          <a:lstStyle>
            <a:lvl1pPr>
              <a:defRPr>
                <a:noFill/>
                <a:latin typeface="Calibri"/>
              </a:defRPr>
            </a:lvl1pPr>
          </a:lstStyle>
          <a:p>
            <a:pPr>
              <a:defRPr/>
            </a:pPr>
            <a:endParaRPr lang="en-US" dirty="0"/>
          </a:p>
        </p:txBody>
      </p:sp>
      <p:sp>
        <p:nvSpPr>
          <p:cNvPr id="6" name="Footer Placeholder 4"/>
          <p:cNvSpPr>
            <a:spLocks noGrp="1"/>
          </p:cNvSpPr>
          <p:nvPr>
            <p:ph type="ftr" sz="quarter" idx="15"/>
          </p:nvPr>
        </p:nvSpPr>
        <p:spPr>
          <a:xfrm>
            <a:off x="10566400" y="6610350"/>
            <a:ext cx="806451" cy="247650"/>
          </a:xfrm>
          <a:prstGeom prst="rect">
            <a:avLst/>
          </a:prstGeom>
        </p:spPr>
        <p:txBody>
          <a:bodyPr/>
          <a:lstStyle>
            <a:lvl1pPr>
              <a:defRPr>
                <a:noFill/>
                <a:latin typeface="Calibri"/>
              </a:defRPr>
            </a:lvl1pPr>
          </a:lstStyle>
          <a:p>
            <a:pPr>
              <a:defRPr/>
            </a:pPr>
            <a:endParaRPr lang="en-US" dirty="0"/>
          </a:p>
        </p:txBody>
      </p:sp>
      <p:sp>
        <p:nvSpPr>
          <p:cNvPr id="8" name="Slide Number Placeholder 5"/>
          <p:cNvSpPr>
            <a:spLocks noGrp="1"/>
          </p:cNvSpPr>
          <p:nvPr>
            <p:ph type="sldNum" sz="quarter" idx="16"/>
          </p:nvPr>
        </p:nvSpPr>
        <p:spPr>
          <a:xfrm>
            <a:off x="0" y="6356351"/>
            <a:ext cx="609600" cy="365125"/>
          </a:xfrm>
          <a:prstGeom prst="rect">
            <a:avLst/>
          </a:prstGeom>
        </p:spPr>
        <p:txBody>
          <a:bodyPr/>
          <a:lstStyle>
            <a:lvl1pPr>
              <a:defRPr>
                <a:latin typeface="Calibri"/>
              </a:defRPr>
            </a:lvl1pPr>
          </a:lstStyle>
          <a:p>
            <a:pPr>
              <a:defRPr/>
            </a:pPr>
            <a:fld id="{2C71A4C6-4305-4BB6-B218-D3567C6484B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4747002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Calibri"/>
              </a:defRPr>
            </a:lvl1pPr>
          </a:lstStyle>
          <a:p>
            <a:fld id="{F364B494-B618-CD42-89AB-CA791A0F4221}"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4"/>
            <a:ext cx="109728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650971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plash Slide">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gradFill flip="none" rotWithShape="1">
            <a:gsLst>
              <a:gs pos="5000">
                <a:srgbClr val="275215"/>
              </a:gs>
              <a:gs pos="100000">
                <a:srgbClr val="5AB12D"/>
              </a:gs>
              <a:gs pos="40000">
                <a:srgbClr val="438A01"/>
              </a:gs>
              <a:gs pos="73000">
                <a:srgbClr val="60BD0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 name="Picture 1" descr="bigG-splash-150.png"/>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3556000" y="304800"/>
            <a:ext cx="5129091" cy="6400800"/>
          </a:xfrm>
          <a:prstGeom prst="rect">
            <a:avLst/>
          </a:prstGeom>
        </p:spPr>
      </p:pic>
      <p:pic>
        <p:nvPicPr>
          <p:cNvPr id="3" name="Picture 2" descr="logo-splas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5485" y="2835729"/>
            <a:ext cx="7125547" cy="1113367"/>
          </a:xfrm>
          <a:prstGeom prst="rect">
            <a:avLst/>
          </a:prstGeom>
        </p:spPr>
      </p:pic>
    </p:spTree>
    <p:extLst>
      <p:ext uri="{BB962C8B-B14F-4D97-AF65-F5344CB8AC3E}">
        <p14:creationId xmlns:p14="http://schemas.microsoft.com/office/powerpoint/2010/main" val="349678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10509" y="-1"/>
            <a:ext cx="12324431"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4" name="Picture 3"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10511" y="-2"/>
            <a:ext cx="12324432" cy="6339899"/>
          </a:xfrm>
          <a:prstGeom prst="rect">
            <a:avLst/>
          </a:prstGeom>
        </p:spPr>
      </p:pic>
      <p:sp>
        <p:nvSpPr>
          <p:cNvPr id="13" name="Title 1"/>
          <p:cNvSpPr>
            <a:spLocks noGrp="1"/>
          </p:cNvSpPr>
          <p:nvPr>
            <p:ph type="ctrTitle"/>
          </p:nvPr>
        </p:nvSpPr>
        <p:spPr>
          <a:xfrm>
            <a:off x="914401" y="1394932"/>
            <a:ext cx="6524787" cy="2439392"/>
          </a:xfrm>
        </p:spPr>
        <p:txBody>
          <a:bodyPr>
            <a:normAutofit/>
          </a:bodyPr>
          <a:lstStyle>
            <a:lvl1pPr algn="l">
              <a:defRPr sz="3000" b="0">
                <a:solidFill>
                  <a:srgbClr val="711471"/>
                </a:solidFill>
                <a:effectLst/>
                <a:latin typeface="Gotham Light"/>
              </a:defRPr>
            </a:lvl1pPr>
          </a:lstStyle>
          <a:p>
            <a:r>
              <a:rPr lang="en-US" dirty="0"/>
              <a:t>Click to edit Master title style</a:t>
            </a:r>
          </a:p>
        </p:txBody>
      </p:sp>
      <p:sp>
        <p:nvSpPr>
          <p:cNvPr id="14" name="Subtitle 2"/>
          <p:cNvSpPr>
            <a:spLocks noGrp="1"/>
          </p:cNvSpPr>
          <p:nvPr>
            <p:ph type="subTitle" idx="1"/>
          </p:nvPr>
        </p:nvSpPr>
        <p:spPr>
          <a:xfrm>
            <a:off x="883087" y="3892090"/>
            <a:ext cx="5670048" cy="1752600"/>
          </a:xfrm>
          <a:prstGeom prst="rect">
            <a:avLst/>
          </a:prstGeom>
        </p:spPr>
        <p:txBody>
          <a:bodyPr>
            <a:normAutofit/>
          </a:bodyPr>
          <a:lstStyle>
            <a:lvl1pPr marL="0" indent="0" algn="l">
              <a:buNone/>
              <a:defRPr sz="2100" b="0">
                <a:solidFill>
                  <a:srgbClr val="595959"/>
                </a:solidFill>
                <a:effectLst/>
                <a:latin typeface="Gotham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flipV="1">
            <a:off x="-10511" y="3444095"/>
            <a:ext cx="123139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9" name="Picture 8"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12313920" cy="538734"/>
          </a:xfrm>
          <a:prstGeom prst="rect">
            <a:avLst/>
          </a:prstGeom>
          <a:solidFill>
            <a:srgbClr val="4B5760"/>
          </a:solidFill>
        </p:spPr>
      </p:pic>
    </p:spTree>
    <p:extLst>
      <p:ext uri="{BB962C8B-B14F-4D97-AF65-F5344CB8AC3E}">
        <p14:creationId xmlns:p14="http://schemas.microsoft.com/office/powerpoint/2010/main" val="363191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567297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48386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10509" y="-1"/>
            <a:ext cx="12324431"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11" name="Picture 10"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10511" y="-2"/>
            <a:ext cx="12324432" cy="6339899"/>
          </a:xfrm>
          <a:prstGeom prst="rect">
            <a:avLst/>
          </a:prstGeom>
        </p:spPr>
      </p:pic>
      <p:sp>
        <p:nvSpPr>
          <p:cNvPr id="12" name="Title 1"/>
          <p:cNvSpPr>
            <a:spLocks noGrp="1"/>
          </p:cNvSpPr>
          <p:nvPr>
            <p:ph type="ctrTitle"/>
          </p:nvPr>
        </p:nvSpPr>
        <p:spPr>
          <a:xfrm>
            <a:off x="914401" y="1394932"/>
            <a:ext cx="6524787" cy="2439392"/>
          </a:xfrm>
        </p:spPr>
        <p:txBody>
          <a:bodyPr>
            <a:normAutofit/>
          </a:bodyPr>
          <a:lstStyle>
            <a:lvl1pPr algn="l">
              <a:defRPr sz="3000" b="0">
                <a:solidFill>
                  <a:srgbClr val="711471"/>
                </a:solidFill>
                <a:effectLst/>
                <a:latin typeface="Gotham Light"/>
              </a:defRPr>
            </a:lvl1pPr>
          </a:lstStyle>
          <a:p>
            <a:r>
              <a:rPr lang="en-US" dirty="0"/>
              <a:t>Click to edit Master title style</a:t>
            </a:r>
          </a:p>
        </p:txBody>
      </p:sp>
      <p:sp>
        <p:nvSpPr>
          <p:cNvPr id="13" name="Subtitle 2"/>
          <p:cNvSpPr>
            <a:spLocks noGrp="1"/>
          </p:cNvSpPr>
          <p:nvPr>
            <p:ph type="subTitle" idx="1"/>
          </p:nvPr>
        </p:nvSpPr>
        <p:spPr>
          <a:xfrm>
            <a:off x="883087" y="3892090"/>
            <a:ext cx="5670048" cy="1752600"/>
          </a:xfrm>
          <a:prstGeom prst="rect">
            <a:avLst/>
          </a:prstGeom>
        </p:spPr>
        <p:txBody>
          <a:bodyPr>
            <a:normAutofit/>
          </a:bodyPr>
          <a:lstStyle>
            <a:lvl1pPr marL="0" indent="0" algn="l">
              <a:buNone/>
              <a:defRPr sz="2100" b="0">
                <a:solidFill>
                  <a:srgbClr val="595959"/>
                </a:solidFill>
                <a:effectLst/>
                <a:latin typeface="Gotham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Rectangle 15"/>
          <p:cNvSpPr/>
          <p:nvPr userDrawn="1"/>
        </p:nvSpPr>
        <p:spPr>
          <a:xfrm flipV="1">
            <a:off x="-10511" y="3444095"/>
            <a:ext cx="123139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18" name="Picture 17"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12313920" cy="538734"/>
          </a:xfrm>
          <a:prstGeom prst="rect">
            <a:avLst/>
          </a:prstGeom>
          <a:solidFill>
            <a:srgbClr val="4B5760"/>
          </a:solidFill>
        </p:spPr>
      </p:pic>
    </p:spTree>
    <p:extLst>
      <p:ext uri="{BB962C8B-B14F-4D97-AF65-F5344CB8AC3E}">
        <p14:creationId xmlns:p14="http://schemas.microsoft.com/office/powerpoint/2010/main" val="1333064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3809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4692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2259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4804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8"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24871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7" name="Slide Number Placeholder 6"/>
          <p:cNvSpPr>
            <a:spLocks noGrp="1"/>
          </p:cNvSpPr>
          <p:nvPr>
            <p:ph type="sldNum" sz="quarter" idx="12"/>
          </p:nvPr>
        </p:nvSpPr>
        <p:spPr>
          <a:xfrm>
            <a:off x="5652400" y="6479539"/>
            <a:ext cx="706901"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3851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5652400" y="6479539"/>
            <a:ext cx="706901"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54989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5652400" y="6479539"/>
            <a:ext cx="706901"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24294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14"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260682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5423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62379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7"/>
          <p:cNvSpPr>
            <a:spLocks noGrp="1"/>
          </p:cNvSpPr>
          <p:nvPr>
            <p:ph type="body" sz="quarter" idx="14"/>
          </p:nvPr>
        </p:nvSpPr>
        <p:spPr>
          <a:xfrm>
            <a:off x="711200" y="6248400"/>
            <a:ext cx="8636000" cy="533400"/>
          </a:xfrm>
        </p:spPr>
        <p:txBody>
          <a:bodyPr lIns="0" rIns="0" anchor="ctr">
            <a:norm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r>
              <a:rPr lang="en-US"/>
              <a:t>Click to edit Master text styles</a:t>
            </a:r>
          </a:p>
        </p:txBody>
      </p:sp>
      <p:sp>
        <p:nvSpPr>
          <p:cNvPr id="4" name="Date Placeholder 2"/>
          <p:cNvSpPr>
            <a:spLocks noGrp="1"/>
          </p:cNvSpPr>
          <p:nvPr>
            <p:ph type="dt" sz="half" idx="15"/>
          </p:nvPr>
        </p:nvSpPr>
        <p:spPr>
          <a:xfrm>
            <a:off x="11385553" y="6610350"/>
            <a:ext cx="806449" cy="247650"/>
          </a:xfrm>
          <a:prstGeom prst="rect">
            <a:avLst/>
          </a:prstGeom>
        </p:spPr>
        <p:txBody>
          <a:bodyPr/>
          <a:lstStyle>
            <a:lvl1pPr>
              <a:defRPr/>
            </a:lvl1pPr>
          </a:lstStyle>
          <a:p>
            <a:pPr>
              <a:defRPr/>
            </a:pPr>
            <a:endParaRPr lang="en-US" dirty="0">
              <a:solidFill>
                <a:prstClr val="black"/>
              </a:solidFill>
            </a:endParaRPr>
          </a:p>
        </p:txBody>
      </p:sp>
      <p:sp>
        <p:nvSpPr>
          <p:cNvPr id="5" name="Footer Placeholder 3"/>
          <p:cNvSpPr>
            <a:spLocks noGrp="1"/>
          </p:cNvSpPr>
          <p:nvPr>
            <p:ph type="ftr" sz="quarter" idx="16"/>
          </p:nvPr>
        </p:nvSpPr>
        <p:spPr>
          <a:xfrm>
            <a:off x="10566401" y="6610350"/>
            <a:ext cx="806451" cy="247650"/>
          </a:xfrm>
          <a:prstGeom prst="rect">
            <a:avLst/>
          </a:prstGeom>
        </p:spPr>
        <p:txBody>
          <a:bodyPr/>
          <a:lstStyle>
            <a:lvl1pPr>
              <a:defRPr/>
            </a:lvl1pPr>
          </a:lstStyle>
          <a:p>
            <a:pPr>
              <a:defRPr/>
            </a:pPr>
            <a:endParaRPr lang="en-US" dirty="0">
              <a:solidFill>
                <a:prstClr val="black"/>
              </a:solidFill>
            </a:endParaRPr>
          </a:p>
        </p:txBody>
      </p:sp>
      <p:sp>
        <p:nvSpPr>
          <p:cNvPr id="7" name="Slide Number Placeholder 4"/>
          <p:cNvSpPr>
            <a:spLocks noGrp="1"/>
          </p:cNvSpPr>
          <p:nvPr>
            <p:ph type="sldNum" sz="quarter" idx="17"/>
          </p:nvPr>
        </p:nvSpPr>
        <p:spPr/>
        <p:txBody>
          <a:bodyPr/>
          <a:lstStyle>
            <a:lvl1pPr>
              <a:defRPr/>
            </a:lvl1pPr>
          </a:lstStyle>
          <a:p>
            <a:pPr>
              <a:defRPr/>
            </a:pPr>
            <a:fld id="{DB536DC9-B1F2-4A82-8199-76C11235DF55}" type="slidenum">
              <a:rPr>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6636079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10509" y="-1"/>
            <a:ext cx="12324431"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4" name="Picture 3"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10511" y="-2"/>
            <a:ext cx="12324432" cy="6339899"/>
          </a:xfrm>
          <a:prstGeom prst="rect">
            <a:avLst/>
          </a:prstGeom>
        </p:spPr>
      </p:pic>
      <p:sp>
        <p:nvSpPr>
          <p:cNvPr id="13" name="Title 1"/>
          <p:cNvSpPr>
            <a:spLocks noGrp="1"/>
          </p:cNvSpPr>
          <p:nvPr>
            <p:ph type="ctrTitle"/>
          </p:nvPr>
        </p:nvSpPr>
        <p:spPr>
          <a:xfrm>
            <a:off x="914401" y="1394932"/>
            <a:ext cx="6524787" cy="2439392"/>
          </a:xfrm>
        </p:spPr>
        <p:txBody>
          <a:bodyPr>
            <a:normAutofit/>
          </a:bodyPr>
          <a:lstStyle>
            <a:lvl1pPr algn="l">
              <a:defRPr sz="3000" b="0">
                <a:solidFill>
                  <a:srgbClr val="711471"/>
                </a:solidFill>
                <a:effectLst/>
                <a:latin typeface="Gotham Light"/>
              </a:defRPr>
            </a:lvl1pPr>
          </a:lstStyle>
          <a:p>
            <a:r>
              <a:rPr lang="en-US" dirty="0"/>
              <a:t>Click to edit Master title style</a:t>
            </a:r>
          </a:p>
        </p:txBody>
      </p:sp>
      <p:sp>
        <p:nvSpPr>
          <p:cNvPr id="14" name="Subtitle 2"/>
          <p:cNvSpPr>
            <a:spLocks noGrp="1"/>
          </p:cNvSpPr>
          <p:nvPr>
            <p:ph type="subTitle" idx="1"/>
          </p:nvPr>
        </p:nvSpPr>
        <p:spPr>
          <a:xfrm>
            <a:off x="883087" y="3892090"/>
            <a:ext cx="5670048" cy="1752600"/>
          </a:xfrm>
          <a:prstGeom prst="rect">
            <a:avLst/>
          </a:prstGeom>
        </p:spPr>
        <p:txBody>
          <a:bodyPr>
            <a:normAutofit/>
          </a:bodyPr>
          <a:lstStyle>
            <a:lvl1pPr marL="0" indent="0" algn="l">
              <a:buNone/>
              <a:defRPr sz="2100" b="0">
                <a:solidFill>
                  <a:srgbClr val="595959"/>
                </a:solidFill>
                <a:effectLst/>
                <a:latin typeface="Gotham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flipV="1">
            <a:off x="-10511" y="3444095"/>
            <a:ext cx="123139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9" name="Picture 8"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12313920" cy="538734"/>
          </a:xfrm>
          <a:prstGeom prst="rect">
            <a:avLst/>
          </a:prstGeom>
          <a:solidFill>
            <a:srgbClr val="4B5760"/>
          </a:solidFill>
        </p:spPr>
      </p:pic>
    </p:spTree>
    <p:extLst>
      <p:ext uri="{BB962C8B-B14F-4D97-AF65-F5344CB8AC3E}">
        <p14:creationId xmlns:p14="http://schemas.microsoft.com/office/powerpoint/2010/main" val="2052373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54240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10509" y="-1"/>
            <a:ext cx="12324431" cy="633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11" name="Picture 10" descr="Concept 10b.jpg"/>
          <p:cNvPicPr>
            <a:picLocks noChangeAspect="1"/>
          </p:cNvPicPr>
          <p:nvPr userDrawn="1"/>
        </p:nvPicPr>
        <p:blipFill>
          <a:blip r:embed="rId2" cstate="screen">
            <a:alphaModFix amt="59000"/>
            <a:extLst>
              <a:ext uri="{28A0092B-C50C-407E-A947-70E740481C1C}">
                <a14:useLocalDpi xmlns:a14="http://schemas.microsoft.com/office/drawing/2010/main"/>
              </a:ext>
            </a:extLst>
          </a:blip>
          <a:stretch>
            <a:fillRect/>
          </a:stretch>
        </p:blipFill>
        <p:spPr>
          <a:xfrm>
            <a:off x="-10511" y="-2"/>
            <a:ext cx="12324432" cy="6339899"/>
          </a:xfrm>
          <a:prstGeom prst="rect">
            <a:avLst/>
          </a:prstGeom>
        </p:spPr>
      </p:pic>
      <p:sp>
        <p:nvSpPr>
          <p:cNvPr id="12" name="Title 1"/>
          <p:cNvSpPr>
            <a:spLocks noGrp="1"/>
          </p:cNvSpPr>
          <p:nvPr>
            <p:ph type="ctrTitle"/>
          </p:nvPr>
        </p:nvSpPr>
        <p:spPr>
          <a:xfrm>
            <a:off x="914401" y="1394932"/>
            <a:ext cx="6524787" cy="2439392"/>
          </a:xfrm>
        </p:spPr>
        <p:txBody>
          <a:bodyPr>
            <a:normAutofit/>
          </a:bodyPr>
          <a:lstStyle>
            <a:lvl1pPr algn="l">
              <a:defRPr sz="3000" b="0">
                <a:solidFill>
                  <a:srgbClr val="711471"/>
                </a:solidFill>
                <a:effectLst/>
                <a:latin typeface="Gotham Light"/>
              </a:defRPr>
            </a:lvl1pPr>
          </a:lstStyle>
          <a:p>
            <a:r>
              <a:rPr lang="en-US" dirty="0"/>
              <a:t>Click to edit Master title style</a:t>
            </a:r>
          </a:p>
        </p:txBody>
      </p:sp>
      <p:sp>
        <p:nvSpPr>
          <p:cNvPr id="13" name="Subtitle 2"/>
          <p:cNvSpPr>
            <a:spLocks noGrp="1"/>
          </p:cNvSpPr>
          <p:nvPr>
            <p:ph type="subTitle" idx="1"/>
          </p:nvPr>
        </p:nvSpPr>
        <p:spPr>
          <a:xfrm>
            <a:off x="883087" y="3892090"/>
            <a:ext cx="5670048" cy="1752600"/>
          </a:xfrm>
          <a:prstGeom prst="rect">
            <a:avLst/>
          </a:prstGeom>
        </p:spPr>
        <p:txBody>
          <a:bodyPr>
            <a:normAutofit/>
          </a:bodyPr>
          <a:lstStyle>
            <a:lvl1pPr marL="0" indent="0" algn="l">
              <a:buNone/>
              <a:defRPr sz="2100" b="0">
                <a:solidFill>
                  <a:srgbClr val="595959"/>
                </a:solidFill>
                <a:effectLst/>
                <a:latin typeface="Gotham 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Rectangle 15"/>
          <p:cNvSpPr/>
          <p:nvPr userDrawn="1"/>
        </p:nvSpPr>
        <p:spPr>
          <a:xfrm flipV="1">
            <a:off x="-10511" y="3444095"/>
            <a:ext cx="1231392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pic>
        <p:nvPicPr>
          <p:cNvPr id="18" name="Picture 17" descr="Bottom Bar.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339898"/>
            <a:ext cx="12313920" cy="538734"/>
          </a:xfrm>
          <a:prstGeom prst="rect">
            <a:avLst/>
          </a:prstGeom>
          <a:solidFill>
            <a:srgbClr val="4B5760"/>
          </a:solidFill>
        </p:spPr>
      </p:pic>
    </p:spTree>
    <p:extLst>
      <p:ext uri="{BB962C8B-B14F-4D97-AF65-F5344CB8AC3E}">
        <p14:creationId xmlns:p14="http://schemas.microsoft.com/office/powerpoint/2010/main" val="543753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913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14199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4974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2914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142782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8"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447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7" name="Slide Number Placeholder 6"/>
          <p:cNvSpPr>
            <a:spLocks noGrp="1"/>
          </p:cNvSpPr>
          <p:nvPr>
            <p:ph type="sldNum" sz="quarter" idx="12"/>
          </p:nvPr>
        </p:nvSpPr>
        <p:spPr>
          <a:xfrm>
            <a:off x="5652400" y="6479539"/>
            <a:ext cx="706901"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87974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5652400" y="6479539"/>
            <a:ext cx="706901"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92715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Gotham Light"/>
              </a:defRPr>
            </a:lvl1pPr>
          </a:lstStyle>
          <a:p>
            <a:pPr defTabSz="342900"/>
            <a:endParaRPr lang="en-US" dirty="0">
              <a:solidFill>
                <a:prstClr val="black"/>
              </a:solidFill>
            </a:endParaRPr>
          </a:p>
        </p:txBody>
      </p:sp>
      <p:sp>
        <p:nvSpPr>
          <p:cNvPr id="6" name="Slide Number Placeholder 5"/>
          <p:cNvSpPr>
            <a:spLocks noGrp="1"/>
          </p:cNvSpPr>
          <p:nvPr>
            <p:ph type="sldNum" sz="quarter" idx="12"/>
          </p:nvPr>
        </p:nvSpPr>
        <p:spPr>
          <a:xfrm>
            <a:off x="5652400" y="6479539"/>
            <a:ext cx="706901" cy="278387"/>
          </a:xfrm>
          <a:prstGeom prst="rect">
            <a:avLst/>
          </a:prstGeom>
        </p:spPr>
        <p:txBody>
          <a:body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55702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46784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0504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364B494-B618-CD42-89AB-CA791A0F4221}" type="slidenum">
              <a:rPr lang="en-US"/>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3"/>
          </p:nvPr>
        </p:nvSpPr>
        <p:spPr>
          <a:xfrm>
            <a:off x="0" y="6452654"/>
            <a:ext cx="10972800" cy="405347"/>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82538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plash Slide">
    <p:spTree>
      <p:nvGrpSpPr>
        <p:cNvPr id="1" name=""/>
        <p:cNvGrpSpPr/>
        <p:nvPr/>
      </p:nvGrpSpPr>
      <p:grpSpPr>
        <a:xfrm>
          <a:off x="0" y="0"/>
          <a:ext cx="0" cy="0"/>
          <a:chOff x="0" y="0"/>
          <a:chExt cx="0" cy="0"/>
        </a:xfrm>
      </p:grpSpPr>
      <p:pic>
        <p:nvPicPr>
          <p:cNvPr id="3" name="Picture 2" descr="GHI_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216" y="499534"/>
            <a:ext cx="3836416" cy="47914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6" y="0"/>
            <a:ext cx="12214576" cy="6858000"/>
          </a:xfrm>
          <a:prstGeom prst="rect">
            <a:avLst/>
          </a:prstGeom>
        </p:spPr>
      </p:pic>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8936180" y="217512"/>
            <a:ext cx="3763811" cy="62614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89" y="2802408"/>
            <a:ext cx="6495537" cy="1342410"/>
          </a:xfrm>
          <a:prstGeom prst="rect">
            <a:avLst/>
          </a:prstGeom>
        </p:spPr>
      </p:pic>
    </p:spTree>
    <p:extLst>
      <p:ext uri="{BB962C8B-B14F-4D97-AF65-F5344CB8AC3E}">
        <p14:creationId xmlns:p14="http://schemas.microsoft.com/office/powerpoint/2010/main" val="2733745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936180" y="217512"/>
            <a:ext cx="3763811" cy="6261423"/>
          </a:xfrm>
          <a:prstGeom prst="rect">
            <a:avLst/>
          </a:prstGeom>
        </p:spPr>
      </p:pic>
      <p:sp>
        <p:nvSpPr>
          <p:cNvPr id="2" name="Title 1"/>
          <p:cNvSpPr>
            <a:spLocks noGrp="1"/>
          </p:cNvSpPr>
          <p:nvPr>
            <p:ph type="ctrTitle"/>
          </p:nvPr>
        </p:nvSpPr>
        <p:spPr>
          <a:xfrm>
            <a:off x="508000" y="3131270"/>
            <a:ext cx="10668000" cy="543739"/>
          </a:xfrm>
        </p:spPr>
        <p:txBody>
          <a:bodyPr wrap="square" anchor="b" anchorCtr="0">
            <a:spAutoFit/>
          </a:bodyPr>
          <a:lstStyle>
            <a:lvl1pPr algn="l">
              <a:defRPr sz="32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08000" y="3822231"/>
            <a:ext cx="9753600" cy="1116659"/>
          </a:xfrm>
        </p:spPr>
        <p:txBody>
          <a:bodyPr>
            <a:normAutofit/>
          </a:bodyPr>
          <a:lstStyle>
            <a:lvl1pPr marL="0" indent="0" algn="l">
              <a:buNone/>
              <a:defRPr sz="2000" b="1">
                <a:solidFill>
                  <a:srgbClr val="ADD3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GHI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00" y="438728"/>
            <a:ext cx="2505360" cy="659305"/>
          </a:xfrm>
          <a:prstGeom prst="rect">
            <a:avLst/>
          </a:prstGeom>
        </p:spPr>
      </p:pic>
    </p:spTree>
    <p:extLst>
      <p:ext uri="{BB962C8B-B14F-4D97-AF65-F5344CB8AC3E}">
        <p14:creationId xmlns:p14="http://schemas.microsoft.com/office/powerpoint/2010/main" val="2490890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4191000"/>
          </a:xfrm>
          <a:prstGeom prst="rect">
            <a:avLst/>
          </a:prstGeom>
          <a:scene3d>
            <a:camera prst="orthographicFront">
              <a:rot lat="0" lon="10800000" rev="0"/>
            </a:camera>
            <a:lightRig rig="threePt" dir="t"/>
          </a:scene3d>
        </p:spPr>
      </p:pic>
      <p:pic>
        <p:nvPicPr>
          <p:cNvPr id="12" name="Picture 11" descr="grad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0" name="Picture 9" descr="GHI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1" name="Picture 10"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327501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13" name="Picture Placeholder 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354829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77"/>
            <a:ext cx="12192000" cy="4190047"/>
          </a:xfrm>
          <a:prstGeom prst="rect">
            <a:avLst/>
          </a:prstGeom>
          <a:scene3d>
            <a:camera prst="orthographicFront">
              <a:rot lat="0" lon="10800000" rev="0"/>
            </a:camera>
            <a:lightRig rig="threePt" dir="t"/>
          </a:scene3d>
        </p:spPr>
      </p:pic>
      <p:pic>
        <p:nvPicPr>
          <p:cNvPr id="4" name="Picture 3" descr="grad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pic>
        <p:nvPicPr>
          <p:cNvPr id="11" name="Picture 10" descr="GHI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spTree>
    <p:extLst>
      <p:ext uri="{BB962C8B-B14F-4D97-AF65-F5344CB8AC3E}">
        <p14:creationId xmlns:p14="http://schemas.microsoft.com/office/powerpoint/2010/main" val="3595018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4" name="Picture 3"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1" name="Picture 10"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887620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
            <a:ext cx="12192000" cy="4190047"/>
          </a:xfrm>
          <a:prstGeom prst="rect">
            <a:avLst/>
          </a:prstGeom>
        </p:spPr>
      </p:pic>
      <p:pic>
        <p:nvPicPr>
          <p:cNvPr id="9" name="Picture 8" descr="GHI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4" name="Picture 3"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2608502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9" name="Picture 8" descr="GHI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4" name="Picture 3"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2073884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
            <a:ext cx="12188952" cy="4189952"/>
          </a:xfrm>
          <a:prstGeom prst="rect">
            <a:avLst/>
          </a:prstGeom>
          <a:scene3d>
            <a:camera prst="orthographicFront">
              <a:rot lat="0" lon="10800000" rev="0"/>
            </a:camera>
            <a:lightRig rig="threePt" dir="t"/>
          </a:scene3d>
        </p:spPr>
      </p:pic>
      <p:pic>
        <p:nvPicPr>
          <p:cNvPr id="5" name="Picture 4"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240229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6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8952" cy="4189952"/>
          </a:xfrm>
          <a:prstGeom prst="rect">
            <a:avLst/>
          </a:prstGeom>
        </p:spPr>
      </p:pic>
      <p:pic>
        <p:nvPicPr>
          <p:cNvPr id="4" name="Picture 3"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62548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7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188952" cy="4189952"/>
          </a:xfrm>
          <a:prstGeom prst="rect">
            <a:avLst/>
          </a:prstGeom>
        </p:spPr>
      </p:pic>
      <p:pic>
        <p:nvPicPr>
          <p:cNvPr id="12" name="Picture 11"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1714573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8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
            <a:ext cx="12188952" cy="4189952"/>
          </a:xfrm>
          <a:prstGeom prst="rect">
            <a:avLst/>
          </a:prstGeom>
        </p:spPr>
      </p:pic>
      <p:pic>
        <p:nvPicPr>
          <p:cNvPr id="13" name="Picture 12" descr="gradi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957016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88952" cy="4189952"/>
          </a:xfrm>
          <a:prstGeom prst="rect">
            <a:avLst/>
          </a:prstGeom>
        </p:spPr>
      </p:pic>
      <p:pic>
        <p:nvPicPr>
          <p:cNvPr id="12" name="Picture 11" descr="grad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4265123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4" name="Picture 13" descr="grad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0" name="Picture 9" descr="Life, chang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spTree>
    <p:extLst>
      <p:ext uri="{BB962C8B-B14F-4D97-AF65-F5344CB8AC3E}">
        <p14:creationId xmlns:p14="http://schemas.microsoft.com/office/powerpoint/2010/main" val="344053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Image Slide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8952" cy="6843613"/>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55513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1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4191000"/>
          </a:xfrm>
          <a:prstGeom prst="rect">
            <a:avLst/>
          </a:prstGeom>
          <a:scene3d>
            <a:camera prst="orthographicFront">
              <a:rot lat="0" lon="10800000" rev="0"/>
            </a:camera>
            <a:lightRig rig="threePt" dir="t"/>
          </a:scene3d>
        </p:spPr>
      </p:pic>
      <p:pic>
        <p:nvPicPr>
          <p:cNvPr id="14" name="Picture 13" descr="grad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3796311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2_Section Title - 1">
    <p:spTree>
      <p:nvGrpSpPr>
        <p:cNvPr id="1" name=""/>
        <p:cNvGrpSpPr/>
        <p:nvPr/>
      </p:nvGrpSpPr>
      <p:grpSpPr>
        <a:xfrm>
          <a:off x="0" y="0"/>
          <a:ext cx="0" cy="0"/>
          <a:chOff x="0" y="0"/>
          <a:chExt cx="0" cy="0"/>
        </a:xfrm>
      </p:grpSpPr>
      <p:pic>
        <p:nvPicPr>
          <p:cNvPr id="8" name="Picture 7" descr="GrnGradientBk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pic>
        <p:nvPicPr>
          <p:cNvPr id="13" name="Picture 12" descr="grad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191000"/>
          </a:xfrm>
          <a:prstGeom prst="rect">
            <a:avLst/>
          </a:prstGeom>
        </p:spPr>
      </p:pic>
      <p:sp>
        <p:nvSpPr>
          <p:cNvPr id="2" name="Title 1"/>
          <p:cNvSpPr>
            <a:spLocks noGrp="1"/>
          </p:cNvSpPr>
          <p:nvPr>
            <p:ph type="title"/>
          </p:nvPr>
        </p:nvSpPr>
        <p:spPr>
          <a:xfrm>
            <a:off x="508000" y="4693357"/>
            <a:ext cx="10769600" cy="487313"/>
          </a:xfrm>
        </p:spPr>
        <p:txBody>
          <a:bodyPr anchor="t">
            <a:spAutoFit/>
          </a:bodyPr>
          <a:lstStyle>
            <a:lvl1pPr algn="l">
              <a:defRPr sz="28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8000" y="5302956"/>
            <a:ext cx="10768345" cy="811858"/>
          </a:xfrm>
        </p:spPr>
        <p:txBody>
          <a:bodyPr anchor="t" anchorCtr="0"/>
          <a:lstStyle>
            <a:lvl1pPr marL="0" indent="0">
              <a:buNone/>
              <a:defRPr sz="2000" b="1">
                <a:solidFill>
                  <a:srgbClr val="ADD39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9" name="Picture 8" descr="GHI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8174" y="6155030"/>
            <a:ext cx="1980293" cy="521130"/>
          </a:xfrm>
          <a:prstGeom prst="rect">
            <a:avLst/>
          </a:prstGeom>
        </p:spPr>
      </p:pic>
      <p:pic>
        <p:nvPicPr>
          <p:cNvPr id="10" name="Picture 9" descr="Life, chang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57" y="393603"/>
            <a:ext cx="2972939" cy="723416"/>
          </a:xfrm>
          <a:prstGeom prst="rect">
            <a:avLst/>
          </a:prstGeom>
        </p:spPr>
      </p:pic>
    </p:spTree>
    <p:extLst>
      <p:ext uri="{BB962C8B-B14F-4D97-AF65-F5344CB8AC3E}">
        <p14:creationId xmlns:p14="http://schemas.microsoft.com/office/powerpoint/2010/main" val="2586699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t>‹#›</a:t>
            </a:fld>
            <a:endParaRPr lang="en-US" dirty="0"/>
          </a:p>
        </p:txBody>
      </p:sp>
    </p:spTree>
    <p:extLst>
      <p:ext uri="{BB962C8B-B14F-4D97-AF65-F5344CB8AC3E}">
        <p14:creationId xmlns:p14="http://schemas.microsoft.com/office/powerpoint/2010/main" val="1271377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08000" y="1066800"/>
            <a:ext cx="11176000" cy="609600"/>
          </a:xfrm>
        </p:spPr>
        <p:txBody>
          <a:bodyPr anchor="b" anchorCtr="0">
            <a:normAutofit/>
          </a:bodyPr>
          <a:lstStyle>
            <a:lvl1pPr marL="0" indent="0">
              <a:buNone/>
              <a:defRPr sz="2000" b="1">
                <a:solidFill>
                  <a:schemeClr val="accent5"/>
                </a:soli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508000" y="1752601"/>
            <a:ext cx="11176000" cy="4373563"/>
          </a:xfrm>
        </p:spPr>
        <p:txBody>
          <a:bodyPr/>
          <a:lstStyle>
            <a:lvl1pPr>
              <a:defRPr sz="24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Tree>
    <p:extLst>
      <p:ext uri="{BB962C8B-B14F-4D97-AF65-F5344CB8AC3E}">
        <p14:creationId xmlns:p14="http://schemas.microsoft.com/office/powerpoint/2010/main" val="1530195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219201"/>
            <a:ext cx="5486400" cy="4906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19201"/>
            <a:ext cx="5486400" cy="4906963"/>
          </a:xfrm>
        </p:spPr>
        <p:txBody>
          <a:bodyPr/>
          <a:lstStyle>
            <a:lvl1pPr marL="173038" marR="0" indent="-173038" algn="l" defTabSz="457200" rtl="0" eaLnBrk="1" fontAlgn="auto" latinLnBrk="0" hangingPunct="1">
              <a:lnSpc>
                <a:spcPct val="90000"/>
              </a:lnSpc>
              <a:spcBef>
                <a:spcPts val="800"/>
              </a:spcBef>
              <a:spcAft>
                <a:spcPts val="0"/>
              </a:spcAft>
              <a:buClr>
                <a:srgbClr val="6DB33F"/>
              </a:buClr>
              <a:buSzTx/>
              <a:buFont typeface="Arial"/>
              <a:buChar char="•"/>
              <a:tabLst/>
              <a:defRPr sz="2400"/>
            </a:lvl1pPr>
            <a:lvl2pPr marL="346075" marR="0" indent="-173038" algn="l" defTabSz="457200" rtl="0" eaLnBrk="1" fontAlgn="auto" latinLnBrk="0" hangingPunct="1">
              <a:lnSpc>
                <a:spcPct val="90000"/>
              </a:lnSpc>
              <a:spcBef>
                <a:spcPts val="800"/>
              </a:spcBef>
              <a:spcAft>
                <a:spcPts val="0"/>
              </a:spcAft>
              <a:buClr>
                <a:srgbClr val="6DB33F"/>
              </a:buClr>
              <a:buSzTx/>
              <a:buFont typeface="Arial"/>
              <a:buChar char="•"/>
              <a:tabLst/>
              <a:defRPr sz="2000"/>
            </a:lvl2pPr>
            <a:lvl3pPr marL="517525" marR="0" indent="-171450" algn="l" defTabSz="457200" rtl="0" eaLnBrk="1" fontAlgn="auto" latinLnBrk="0" hangingPunct="1">
              <a:lnSpc>
                <a:spcPct val="90000"/>
              </a:lnSpc>
              <a:spcBef>
                <a:spcPts val="600"/>
              </a:spcBef>
              <a:spcAft>
                <a:spcPts val="0"/>
              </a:spcAft>
              <a:buClr>
                <a:srgbClr val="6DB33F"/>
              </a:buClr>
              <a:buSzTx/>
              <a:buFont typeface="Arial"/>
              <a:buChar char="•"/>
              <a:tabLst/>
              <a:defRPr sz="1800"/>
            </a:lvl3pPr>
            <a:lvl4pPr marL="690563" marR="0" indent="-173038" algn="l" defTabSz="457200" rtl="0" eaLnBrk="1" fontAlgn="auto" latinLnBrk="0" hangingPunct="1">
              <a:lnSpc>
                <a:spcPct val="90000"/>
              </a:lnSpc>
              <a:spcBef>
                <a:spcPct val="20000"/>
              </a:spcBef>
              <a:spcAft>
                <a:spcPts val="0"/>
              </a:spcAft>
              <a:buClr>
                <a:srgbClr val="6DB33F"/>
              </a:buClr>
              <a:buSzTx/>
              <a:buFont typeface="Arial"/>
              <a:buChar char="–"/>
              <a:tabLst/>
              <a:defRPr sz="1600"/>
            </a:lvl4pPr>
            <a:lvl5pPr marL="854075" marR="0" indent="-163513" algn="l" defTabSz="457200" rtl="0" eaLnBrk="1" fontAlgn="auto" latinLnBrk="0" hangingPunct="1">
              <a:lnSpc>
                <a:spcPct val="90000"/>
              </a:lnSpc>
              <a:spcBef>
                <a:spcPts val="400"/>
              </a:spcBef>
              <a:spcAft>
                <a:spcPts val="0"/>
              </a:spcAft>
              <a:buClr>
                <a:srgbClr val="6DB33F"/>
              </a:buClr>
              <a:buSzTx/>
              <a:buFont typeface="Arial"/>
              <a:buChar char="»"/>
              <a:tabLst/>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Tree>
    <p:extLst>
      <p:ext uri="{BB962C8B-B14F-4D97-AF65-F5344CB8AC3E}">
        <p14:creationId xmlns:p14="http://schemas.microsoft.com/office/powerpoint/2010/main" val="1886380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Tree>
    <p:extLst>
      <p:ext uri="{BB962C8B-B14F-4D97-AF65-F5344CB8AC3E}">
        <p14:creationId xmlns:p14="http://schemas.microsoft.com/office/powerpoint/2010/main" val="40597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182880">
            <a:normAutofit/>
          </a:bodyPr>
          <a:lstStyle>
            <a:lvl1pPr>
              <a:defRPr sz="1500"/>
            </a:lvl1pPr>
            <a:lvl2pPr>
              <a:defRPr sz="1350"/>
            </a:lvl2pPr>
            <a:lvl3pPr>
              <a:buFont typeface="Arial" pitchFamily="34" charset="0"/>
              <a:buChar char="-"/>
              <a:defRPr sz="1200"/>
            </a:lvl3pPr>
            <a:lvl4pPr>
              <a:defRPr sz="105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p:cNvSpPr>
            <a:spLocks noGrp="1"/>
          </p:cNvSpPr>
          <p:nvPr>
            <p:ph type="title"/>
          </p:nvPr>
        </p:nvSpPr>
        <p:spPr/>
        <p:txBody>
          <a:bodyPr anchor="b" anchorCtr="0"/>
          <a:lstStyle/>
          <a:p>
            <a:r>
              <a:rPr lang="en-US"/>
              <a:t>Click to edit Master title style</a:t>
            </a:r>
            <a:endParaRPr lang="en-US" dirty="0"/>
          </a:p>
        </p:txBody>
      </p:sp>
      <p:sp>
        <p:nvSpPr>
          <p:cNvPr id="16" name="Date Placeholder 15"/>
          <p:cNvSpPr>
            <a:spLocks noGrp="1"/>
          </p:cNvSpPr>
          <p:nvPr>
            <p:ph type="dt" sz="half" idx="10"/>
          </p:nvPr>
        </p:nvSpPr>
        <p:spPr>
          <a:xfrm>
            <a:off x="5384800" y="6400803"/>
            <a:ext cx="1422400" cy="365125"/>
          </a:xfrm>
          <a:prstGeom prst="rect">
            <a:avLst/>
          </a:prstGeom>
        </p:spPr>
        <p:txBody>
          <a:bodyPr/>
          <a:lstStyle>
            <a:lvl1pPr>
              <a:defRPr sz="600"/>
            </a:lvl1pPr>
          </a:lstStyle>
          <a:p>
            <a:pPr defTabSz="342900"/>
            <a:endParaRPr lang="en-US" dirty="0">
              <a:solidFill>
                <a:srgbClr val="3B3B3B"/>
              </a:solidFill>
            </a:endParaRPr>
          </a:p>
        </p:txBody>
      </p:sp>
      <p:sp>
        <p:nvSpPr>
          <p:cNvPr id="10" name="Text Placeholder 9"/>
          <p:cNvSpPr>
            <a:spLocks noGrp="1"/>
          </p:cNvSpPr>
          <p:nvPr>
            <p:ph type="body" sz="quarter" idx="11" hasCustomPrompt="1"/>
          </p:nvPr>
        </p:nvSpPr>
        <p:spPr>
          <a:xfrm>
            <a:off x="304800" y="1143000"/>
            <a:ext cx="11582400" cy="304800"/>
          </a:xfrm>
        </p:spPr>
        <p:txBody>
          <a:bodyPr lIns="91440">
            <a:noAutofit/>
          </a:bodyPr>
          <a:lstStyle>
            <a:lvl1pPr>
              <a:buNone/>
              <a:defRPr sz="1350" b="1" cap="all" baseline="0">
                <a:solidFill>
                  <a:schemeClr val="tx2"/>
                </a:solidFill>
              </a:defRPr>
            </a:lvl1pPr>
          </a:lstStyle>
          <a:p>
            <a:pPr lvl="0"/>
            <a:r>
              <a:rPr lang="en-US" dirty="0"/>
              <a:t>Click to add Sub-header</a:t>
            </a:r>
          </a:p>
        </p:txBody>
      </p:sp>
    </p:spTree>
    <p:extLst>
      <p:ext uri="{BB962C8B-B14F-4D97-AF65-F5344CB8AC3E}">
        <p14:creationId xmlns:p14="http://schemas.microsoft.com/office/powerpoint/2010/main" val="2158981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85973" y="6610350"/>
            <a:ext cx="806027" cy="247650"/>
          </a:xfrm>
          <a:prstGeom prst="rect">
            <a:avLst/>
          </a:prstGeom>
        </p:spPr>
        <p:txBody>
          <a:bodyPr/>
          <a:lstStyle>
            <a:lvl1pPr>
              <a:defRPr>
                <a:noFill/>
              </a:defRPr>
            </a:lvl1pPr>
          </a:lstStyle>
          <a:p>
            <a:endParaRPr lang="en-US" dirty="0"/>
          </a:p>
        </p:txBody>
      </p:sp>
      <p:sp>
        <p:nvSpPr>
          <p:cNvPr id="5" name="Footer Placeholder 4"/>
          <p:cNvSpPr>
            <a:spLocks noGrp="1"/>
          </p:cNvSpPr>
          <p:nvPr>
            <p:ph type="ftr" sz="quarter" idx="11"/>
          </p:nvPr>
        </p:nvSpPr>
        <p:spPr>
          <a:xfrm>
            <a:off x="10566400" y="6630301"/>
            <a:ext cx="806027" cy="207749"/>
          </a:xfrm>
          <a:prstGeom prst="rect">
            <a:avLst/>
          </a:prstGeom>
        </p:spPr>
        <p:txBody>
          <a:bodyPr/>
          <a:lstStyle>
            <a:lvl1pPr>
              <a:defRPr>
                <a:noFill/>
              </a:defRPr>
            </a:lvl1pPr>
          </a:lstStyle>
          <a:p>
            <a:r>
              <a:rPr lang="en-US" dirty="0"/>
              <a:t>confidential</a:t>
            </a:r>
          </a:p>
        </p:txBody>
      </p:sp>
      <p:sp>
        <p:nvSpPr>
          <p:cNvPr id="6" name="Slide Number Placeholder 5"/>
          <p:cNvSpPr>
            <a:spLocks noGrp="1"/>
          </p:cNvSpPr>
          <p:nvPr>
            <p:ph type="sldNum" sz="quarter" idx="12"/>
          </p:nvPr>
        </p:nvSpPr>
        <p:spPr>
          <a:xfrm>
            <a:off x="0" y="6356353"/>
            <a:ext cx="609600" cy="365125"/>
          </a:xfrm>
          <a:prstGeom prst="rect">
            <a:avLst/>
          </a:prstGeom>
        </p:spPr>
        <p:txBody>
          <a:bodyPr/>
          <a:lstStyle/>
          <a:p>
            <a:fld id="{479D14D9-8B48-F841-AE58-C821675697D0}" type="slidenum">
              <a:rPr lang="en-US" smtClean="0"/>
              <a:pPr/>
              <a:t>‹#›</a:t>
            </a:fld>
            <a:endParaRPr lang="en-US" dirty="0"/>
          </a:p>
        </p:txBody>
      </p:sp>
      <p:sp>
        <p:nvSpPr>
          <p:cNvPr id="7" name="Text Placeholder 7"/>
          <p:cNvSpPr>
            <a:spLocks noGrp="1"/>
          </p:cNvSpPr>
          <p:nvPr>
            <p:ph type="body" sz="quarter" idx="13"/>
          </p:nvPr>
        </p:nvSpPr>
        <p:spPr>
          <a:xfrm>
            <a:off x="711200" y="6448567"/>
            <a:ext cx="8636000" cy="180690"/>
          </a:xfrm>
        </p:spPr>
        <p:txBody>
          <a:bodyPr lIns="0" rIns="0" anchor="ctr">
            <a:sp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r>
              <a:rPr lang="en-US"/>
              <a:t>Edit Master text styles</a:t>
            </a:r>
          </a:p>
        </p:txBody>
      </p:sp>
    </p:spTree>
    <p:extLst>
      <p:ext uri="{BB962C8B-B14F-4D97-AF65-F5344CB8AC3E}">
        <p14:creationId xmlns:p14="http://schemas.microsoft.com/office/powerpoint/2010/main" val="224808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38389" y="217512"/>
            <a:ext cx="3759393" cy="626142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348289" y="2806701"/>
            <a:ext cx="6495537" cy="1333823"/>
          </a:xfrm>
          <a:prstGeom prst="rect">
            <a:avLst/>
          </a:prstGeom>
        </p:spPr>
      </p:pic>
    </p:spTree>
    <p:extLst>
      <p:ext uri="{BB962C8B-B14F-4D97-AF65-F5344CB8AC3E}">
        <p14:creationId xmlns:p14="http://schemas.microsoft.com/office/powerpoint/2010/main" val="4209918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38389" y="217512"/>
            <a:ext cx="3759393" cy="6261423"/>
          </a:xfrm>
          <a:prstGeom prst="rect">
            <a:avLst/>
          </a:prstGeom>
        </p:spPr>
      </p:pic>
      <p:sp>
        <p:nvSpPr>
          <p:cNvPr id="6" name="Title 1"/>
          <p:cNvSpPr>
            <a:spLocks noGrp="1"/>
          </p:cNvSpPr>
          <p:nvPr>
            <p:ph type="ctrTitle"/>
          </p:nvPr>
        </p:nvSpPr>
        <p:spPr>
          <a:xfrm>
            <a:off x="508000" y="3131270"/>
            <a:ext cx="10668000" cy="543739"/>
          </a:xfrm>
          <a:prstGeom prst="rect">
            <a:avLst/>
          </a:prstGeom>
        </p:spPr>
        <p:txBody>
          <a:bodyPr wrap="square" anchor="b" anchorCtr="0">
            <a:spAutoFit/>
          </a:bodyPr>
          <a:lstStyle>
            <a:lvl1pPr algn="l">
              <a:defRPr sz="3200" b="1" i="0">
                <a:solidFill>
                  <a:schemeClr val="bg1"/>
                </a:solidFill>
                <a:latin typeface="Arial" charset="0"/>
                <a:ea typeface="Arial" charset="0"/>
                <a:cs typeface="Arial" charset="0"/>
              </a:defRPr>
            </a:lvl1pPr>
          </a:lstStyle>
          <a:p>
            <a:r>
              <a:rPr lang="en-US"/>
              <a:t>Click to edit Master title style</a:t>
            </a:r>
            <a:endParaRPr lang="en-US" dirty="0"/>
          </a:p>
        </p:txBody>
      </p:sp>
      <p:sp>
        <p:nvSpPr>
          <p:cNvPr id="7" name="Subtitle 2"/>
          <p:cNvSpPr>
            <a:spLocks noGrp="1"/>
          </p:cNvSpPr>
          <p:nvPr>
            <p:ph type="subTitle" idx="1"/>
          </p:nvPr>
        </p:nvSpPr>
        <p:spPr>
          <a:xfrm>
            <a:off x="508000" y="3822231"/>
            <a:ext cx="9753600" cy="1116659"/>
          </a:xfrm>
          <a:prstGeom prst="rect">
            <a:avLst/>
          </a:prstGeom>
        </p:spPr>
        <p:txBody>
          <a:bodyPr>
            <a:normAutofit/>
          </a:bodyPr>
          <a:lstStyle>
            <a:lvl1pPr marL="0" indent="0" algn="l">
              <a:buNone/>
              <a:defRPr sz="2000" b="1" i="0">
                <a:solidFill>
                  <a:srgbClr val="ADD392"/>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descr="GHI Logo.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1000" y="438728"/>
            <a:ext cx="2505360" cy="659305"/>
          </a:xfrm>
          <a:prstGeom prst="rect">
            <a:avLst/>
          </a:prstGeom>
        </p:spPr>
      </p:pic>
    </p:spTree>
    <p:extLst>
      <p:ext uri="{BB962C8B-B14F-4D97-AF65-F5344CB8AC3E}">
        <p14:creationId xmlns:p14="http://schemas.microsoft.com/office/powerpoint/2010/main" val="313791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372" y="6495682"/>
            <a:ext cx="1232628" cy="254743"/>
          </a:xfrm>
          <a:prstGeom prst="rect">
            <a:avLst/>
          </a:prstGeom>
        </p:spPr>
      </p:pic>
      <p:cxnSp>
        <p:nvCxnSpPr>
          <p:cNvPr id="11" name="Straight Connector 10"/>
          <p:cNvCxnSpPr/>
          <p:nvPr userDrawn="1"/>
        </p:nvCxnSpPr>
        <p:spPr>
          <a:xfrm flipV="1">
            <a:off x="0" y="1096578"/>
            <a:ext cx="12192000" cy="1602"/>
          </a:xfrm>
          <a:prstGeom prst="line">
            <a:avLst/>
          </a:prstGeom>
          <a:ln w="12700" cmpd="sng">
            <a:solidFill>
              <a:srgbClr val="6A737B"/>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507999" y="68938"/>
            <a:ext cx="11175999" cy="927627"/>
          </a:xfrm>
          <a:prstGeom prst="rect">
            <a:avLst/>
          </a:prstGeom>
        </p:spPr>
        <p:txBody>
          <a:bodyPr>
            <a:normAutofit/>
          </a:bodyPr>
          <a:lstStyle>
            <a:lvl1pPr>
              <a:defRPr sz="2800" b="0" i="0">
                <a:solidFill>
                  <a:schemeClr val="accent3"/>
                </a:solidFill>
                <a:latin typeface="Arial" charset="0"/>
                <a:ea typeface="Arial" charset="0"/>
                <a:cs typeface="Arial" charset="0"/>
              </a:defRPr>
            </a:lvl1pPr>
          </a:lstStyle>
          <a:p>
            <a:r>
              <a:rPr lang="en-US"/>
              <a:t>Click to edit Master title style</a:t>
            </a:r>
            <a:endParaRPr lang="en-US" dirty="0"/>
          </a:p>
        </p:txBody>
      </p:sp>
      <p:sp>
        <p:nvSpPr>
          <p:cNvPr id="8"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3" name="Text Placeholder 2"/>
          <p:cNvSpPr>
            <a:spLocks noGrp="1"/>
          </p:cNvSpPr>
          <p:nvPr>
            <p:ph idx="1"/>
          </p:nvPr>
        </p:nvSpPr>
        <p:spPr>
          <a:xfrm>
            <a:off x="508000" y="1219201"/>
            <a:ext cx="11176000" cy="1512209"/>
          </a:xfrm>
          <a:prstGeom prst="rect">
            <a:avLst/>
          </a:prstGeom>
        </p:spPr>
        <p:txBody>
          <a:bodyPr vert="horz" lIns="91440" tIns="45720" rIns="91440" bIns="45720" rtlCol="0">
            <a:spAutoFit/>
          </a:bodyPr>
          <a:lstStyle>
            <a:lvl1pPr marL="173038" indent="-173038">
              <a:buClr>
                <a:schemeClr val="accent3"/>
              </a:buClr>
              <a:buFont typeface="Arial" charset="0"/>
              <a:buChar char="•"/>
              <a:defRPr sz="2000"/>
            </a:lvl1pPr>
            <a:lvl2pPr marL="346075" indent="-173038">
              <a:buClr>
                <a:schemeClr val="accent3"/>
              </a:buClr>
              <a:buFont typeface="Arial" charset="0"/>
              <a:buChar char="•"/>
              <a:defRPr sz="1800"/>
            </a:lvl2pPr>
            <a:lvl3pPr marL="517525" indent="-171450">
              <a:buClr>
                <a:schemeClr val="accent3"/>
              </a:buClr>
              <a:buFont typeface="Arial" charset="0"/>
              <a:buChar char="•"/>
              <a:defRPr sz="1600"/>
            </a:lvl3pPr>
            <a:lvl4pPr marL="690563" indent="-173038">
              <a:buClr>
                <a:schemeClr val="accent3"/>
              </a:buClr>
              <a:buFont typeface="Arial" charset="0"/>
              <a:buChar char="•"/>
              <a:defRPr sz="1600"/>
            </a:lvl4pPr>
            <a:lvl5pPr marL="854075" indent="-163513">
              <a:buClr>
                <a:schemeClr val="accent3"/>
              </a:buClr>
              <a:buFont typeface="Arial"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377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954987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14"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2191368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23560913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Image Slide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8952" cy="6843613"/>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a:t>Click to edit Master title style</a:t>
            </a:r>
            <a:endParaRPr lang="en-US" dirty="0"/>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276171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Saluta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76" y="0"/>
            <a:ext cx="12214576"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38389" y="217512"/>
            <a:ext cx="3759393" cy="6261423"/>
          </a:xfrm>
          <a:prstGeom prst="rect">
            <a:avLst/>
          </a:prstGeom>
        </p:spPr>
      </p:pic>
      <p:sp>
        <p:nvSpPr>
          <p:cNvPr id="9" name="Title 1"/>
          <p:cNvSpPr>
            <a:spLocks noGrp="1"/>
          </p:cNvSpPr>
          <p:nvPr>
            <p:ph type="ctrTitle"/>
          </p:nvPr>
        </p:nvSpPr>
        <p:spPr>
          <a:xfrm>
            <a:off x="508000" y="3131270"/>
            <a:ext cx="10668000" cy="543739"/>
          </a:xfrm>
          <a:prstGeom prst="rect">
            <a:avLst/>
          </a:prstGeom>
        </p:spPr>
        <p:txBody>
          <a:bodyPr wrap="square" anchor="b" anchorCtr="0">
            <a:spAutoFit/>
          </a:bodyPr>
          <a:lstStyle>
            <a:lvl1pPr algn="l">
              <a:defRPr sz="3200" b="1" i="0">
                <a:solidFill>
                  <a:schemeClr val="bg1"/>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508000" y="3822231"/>
            <a:ext cx="9753600" cy="1116659"/>
          </a:xfrm>
          <a:prstGeom prst="rect">
            <a:avLst/>
          </a:prstGeom>
        </p:spPr>
        <p:txBody>
          <a:bodyPr>
            <a:normAutofit/>
          </a:bodyPr>
          <a:lstStyle>
            <a:lvl1pPr marL="0" indent="0" algn="l">
              <a:buNone/>
              <a:defRPr sz="2000" b="1" i="0">
                <a:solidFill>
                  <a:srgbClr val="ADD392"/>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GHI Logo.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1000" y="438728"/>
            <a:ext cx="2505360" cy="659305"/>
          </a:xfrm>
          <a:prstGeom prst="rect">
            <a:avLst/>
          </a:prstGeom>
        </p:spPr>
      </p:pic>
    </p:spTree>
    <p:extLst>
      <p:ext uri="{BB962C8B-B14F-4D97-AF65-F5344CB8AC3E}">
        <p14:creationId xmlns:p14="http://schemas.microsoft.com/office/powerpoint/2010/main" val="4115082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noFill/>
              </a:defRPr>
            </a:lvl1pPr>
          </a:lstStyle>
          <a:p>
            <a:endParaRPr lang="en-US" dirty="0"/>
          </a:p>
        </p:txBody>
      </p:sp>
      <p:sp>
        <p:nvSpPr>
          <p:cNvPr id="5" name="Footer Placeholder 4"/>
          <p:cNvSpPr>
            <a:spLocks noGrp="1"/>
          </p:cNvSpPr>
          <p:nvPr>
            <p:ph type="ftr" sz="quarter" idx="11"/>
          </p:nvPr>
        </p:nvSpPr>
        <p:spPr/>
        <p:txBody>
          <a:bodyPr/>
          <a:lstStyle>
            <a:lvl1pPr>
              <a:defRPr>
                <a:noFill/>
              </a:defRPr>
            </a:lvl1pPr>
          </a:lstStyle>
          <a:p>
            <a:endParaRPr lang="en-US" dirty="0"/>
          </a:p>
        </p:txBody>
      </p:sp>
      <p:sp>
        <p:nvSpPr>
          <p:cNvPr id="6" name="Slide Number Placeholder 5"/>
          <p:cNvSpPr>
            <a:spLocks noGrp="1"/>
          </p:cNvSpPr>
          <p:nvPr>
            <p:ph type="sldNum" sz="quarter" idx="12"/>
          </p:nvPr>
        </p:nvSpPr>
        <p:spPr/>
        <p:txBody>
          <a:bodyPr/>
          <a:lstStyle/>
          <a:p>
            <a:fld id="{479D14D9-8B48-F841-AE58-C821675697D0}" type="slidenum">
              <a:t>‹#›</a:t>
            </a:fld>
            <a:endParaRPr lang="en-US" dirty="0"/>
          </a:p>
        </p:txBody>
      </p:sp>
    </p:spTree>
    <p:extLst>
      <p:ext uri="{BB962C8B-B14F-4D97-AF65-F5344CB8AC3E}">
        <p14:creationId xmlns:p14="http://schemas.microsoft.com/office/powerpoint/2010/main" val="36852262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Image Slide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8952" cy="6843613"/>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dirty="0"/>
              <a:t>Click to edit Master title style</a:t>
            </a:r>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2547669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dirty="0"/>
              <a:t>Click to edit Master title style</a:t>
            </a:r>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37192181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dirty="0"/>
              <a:t>Click to edit Master title style</a:t>
            </a:r>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14"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8171509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dirty="0"/>
              <a:t>Click to edit Master title style</a:t>
            </a:r>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8" name="Picture Placeholder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144811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8938"/>
            <a:ext cx="11176000" cy="927627"/>
          </a:xfrm>
        </p:spPr>
        <p:txBody>
          <a:bodyPr>
            <a:normAutofit/>
          </a:bodyPr>
          <a:lstStyle>
            <a:lvl1pPr>
              <a:defRPr sz="2800">
                <a:solidFill>
                  <a:schemeClr val="accent3"/>
                </a:solidFill>
              </a:defRPr>
            </a:lvl1pPr>
          </a:lstStyle>
          <a:p>
            <a:r>
              <a:rPr lang="en-US"/>
              <a:t>Click to edit Master title style</a:t>
            </a:r>
            <a:endParaRPr lang="en-US" dirty="0"/>
          </a:p>
        </p:txBody>
      </p:sp>
      <p:sp>
        <p:nvSpPr>
          <p:cNvPr id="9" name="Text Placeholder 2"/>
          <p:cNvSpPr>
            <a:spLocks noGrp="1"/>
          </p:cNvSpPr>
          <p:nvPr>
            <p:ph idx="1"/>
          </p:nvPr>
        </p:nvSpPr>
        <p:spPr>
          <a:xfrm>
            <a:off x="508000" y="1219201"/>
            <a:ext cx="5486400" cy="4906963"/>
          </a:xfrm>
          <a:prstGeom prst="rect">
            <a:avLst/>
          </a:prstGeom>
        </p:spPr>
        <p:txBody>
          <a:bodyPr vert="horz" lIns="91440" tIns="45720" rIns="91440" bIns="45720" rtlCol="0">
            <a:normAutofit/>
          </a:bodyPr>
          <a:lstStyle>
            <a:lvl1pPr marL="173038" indent="-173038">
              <a:buClr>
                <a:schemeClr val="accent3"/>
              </a:buClr>
              <a:buFont typeface="Arial" charset="0"/>
              <a:buChar char="•"/>
              <a:defRPr sz="2000"/>
            </a:lvl1pPr>
            <a:lvl2pPr marL="346075" indent="-173038">
              <a:buClr>
                <a:schemeClr val="accent3"/>
              </a:buClr>
              <a:buFont typeface="Arial" charset="0"/>
              <a:buChar char="•"/>
              <a:defRPr sz="1800"/>
            </a:lvl2pPr>
            <a:lvl3pPr marL="517525" indent="-171450">
              <a:buClr>
                <a:schemeClr val="accent3"/>
              </a:buClr>
              <a:buFont typeface="Arial" charset="0"/>
              <a:buChar char="•"/>
              <a:defRPr sz="1600"/>
            </a:lvl3pPr>
            <a:lvl4pPr marL="690563" indent="-173038">
              <a:buClr>
                <a:schemeClr val="accent3"/>
              </a:buClr>
              <a:buFont typeface="Arial" charset="0"/>
              <a:buChar char="•"/>
              <a:defRPr sz="1600"/>
            </a:lvl4pPr>
            <a:lvl5pPr marL="854075" indent="-163513">
              <a:buClr>
                <a:schemeClr val="accent3"/>
              </a:buClr>
              <a:buFont typeface="Arial"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
        <p:nvSpPr>
          <p:cNvPr id="10" name="Text Placeholder 2"/>
          <p:cNvSpPr>
            <a:spLocks noGrp="1"/>
          </p:cNvSpPr>
          <p:nvPr>
            <p:ph idx="10"/>
          </p:nvPr>
        </p:nvSpPr>
        <p:spPr>
          <a:xfrm>
            <a:off x="6197600" y="1219201"/>
            <a:ext cx="5486400" cy="4906963"/>
          </a:xfrm>
          <a:prstGeom prst="rect">
            <a:avLst/>
          </a:prstGeom>
        </p:spPr>
        <p:txBody>
          <a:bodyPr vert="horz" lIns="91440" tIns="45720" rIns="91440" bIns="45720" rtlCol="0">
            <a:normAutofit/>
          </a:bodyPr>
          <a:lstStyle>
            <a:lvl1pPr marL="173038" indent="-173038">
              <a:buClr>
                <a:schemeClr val="accent3"/>
              </a:buClr>
              <a:buFont typeface="Arial" charset="0"/>
              <a:buChar char="•"/>
              <a:defRPr sz="2000"/>
            </a:lvl1pPr>
            <a:lvl2pPr marL="346075" indent="-173038">
              <a:buClr>
                <a:schemeClr val="accent3"/>
              </a:buClr>
              <a:buFont typeface="Arial" charset="0"/>
              <a:buChar char="•"/>
              <a:defRPr sz="1800"/>
            </a:lvl2pPr>
            <a:lvl3pPr marL="517525" indent="-171450">
              <a:buClr>
                <a:schemeClr val="accent3"/>
              </a:buClr>
              <a:buFont typeface="Arial" charset="0"/>
              <a:buChar char="•"/>
              <a:defRPr sz="1600"/>
            </a:lvl3pPr>
            <a:lvl4pPr marL="690563" indent="-173038">
              <a:buClr>
                <a:schemeClr val="accent3"/>
              </a:buClr>
              <a:buFont typeface="Arial" charset="0"/>
              <a:buChar char="•"/>
              <a:defRPr sz="1600"/>
            </a:lvl4pPr>
            <a:lvl5pPr marL="854075" indent="-163513">
              <a:buClr>
                <a:schemeClr val="accent3"/>
              </a:buClr>
              <a:buFont typeface="Arial" charset="0"/>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7449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Image Slide ">
    <p:spTree>
      <p:nvGrpSpPr>
        <p:cNvPr id="1" name=""/>
        <p:cNvGrpSpPr/>
        <p:nvPr/>
      </p:nvGrpSpPr>
      <p:grpSpPr>
        <a:xfrm>
          <a:off x="0" y="0"/>
          <a:ext cx="0" cy="0"/>
          <a:chOff x="0" y="0"/>
          <a:chExt cx="0" cy="0"/>
        </a:xfrm>
      </p:grpSpPr>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Slide Number Placeholder 5"/>
          <p:cNvSpPr txBox="1">
            <a:spLocks/>
          </p:cNvSpPr>
          <p:nvPr userDrawn="1"/>
        </p:nvSpPr>
        <p:spPr>
          <a:xfrm>
            <a:off x="508000" y="6538620"/>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mtClean="0">
                <a:solidFill>
                  <a:srgbClr val="FFFFFF"/>
                </a:solidFill>
                <a:latin typeface="Arial"/>
              </a:rPr>
              <a:pPr/>
              <a:t>‹#›</a:t>
            </a:fld>
            <a:endParaRPr lang="en-US" dirty="0">
              <a:solidFill>
                <a:srgbClr val="FFFFFF"/>
              </a:solidFill>
              <a:latin typeface="Arial"/>
            </a:endParaRPr>
          </a:p>
        </p:txBody>
      </p:sp>
      <p:sp>
        <p:nvSpPr>
          <p:cNvPr id="10" name="Title 1"/>
          <p:cNvSpPr>
            <a:spLocks noGrp="1"/>
          </p:cNvSpPr>
          <p:nvPr>
            <p:ph type="title"/>
          </p:nvPr>
        </p:nvSpPr>
        <p:spPr>
          <a:xfrm>
            <a:off x="508000" y="4693357"/>
            <a:ext cx="10769600" cy="487313"/>
          </a:xfrm>
          <a:prstGeom prst="rect">
            <a:avLst/>
          </a:prstGeom>
        </p:spPr>
        <p:txBody>
          <a:bodyPr anchor="t">
            <a:spAutoFit/>
          </a:bodyPr>
          <a:lstStyle>
            <a:lvl1pPr algn="l">
              <a:defRPr sz="2800" b="1" i="0" cap="none">
                <a:solidFill>
                  <a:schemeClr val="bg1"/>
                </a:solidFill>
                <a:latin typeface="Arial" charset="0"/>
                <a:ea typeface="Arial" charset="0"/>
                <a:cs typeface="Arial" charset="0"/>
              </a:defRPr>
            </a:lvl1pPr>
          </a:lstStyle>
          <a:p>
            <a:r>
              <a:rPr lang="en-US" dirty="0"/>
              <a:t>Click to edit Master title style</a:t>
            </a:r>
          </a:p>
        </p:txBody>
      </p:sp>
      <p:sp>
        <p:nvSpPr>
          <p:cNvPr id="11" name="Text Placeholder 2"/>
          <p:cNvSpPr>
            <a:spLocks noGrp="1"/>
          </p:cNvSpPr>
          <p:nvPr>
            <p:ph type="body" idx="1"/>
          </p:nvPr>
        </p:nvSpPr>
        <p:spPr>
          <a:xfrm>
            <a:off x="508000" y="5302956"/>
            <a:ext cx="10768345" cy="811858"/>
          </a:xfrm>
          <a:prstGeom prst="rect">
            <a:avLst/>
          </a:prstGeom>
        </p:spPr>
        <p:txBody>
          <a:bodyPr anchor="t" anchorCtr="0"/>
          <a:lstStyle>
            <a:lvl1pPr marL="0" indent="0">
              <a:buNone/>
              <a:defRPr sz="2000" b="1" i="0">
                <a:solidFill>
                  <a:srgbClr val="ADD392"/>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2" name="Picture 11" descr="GHI 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78174" y="6155030"/>
            <a:ext cx="1980293" cy="521130"/>
          </a:xfrm>
          <a:prstGeom prst="rect">
            <a:avLst/>
          </a:prstGeom>
        </p:spPr>
      </p:pic>
      <p:pic>
        <p:nvPicPr>
          <p:cNvPr id="13" name="Picture Placeholder 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0"/>
            <a:ext cx="12192000" cy="4187952"/>
          </a:xfrm>
          <a:prstGeom prst="rect">
            <a:avLst/>
          </a:prstGeom>
        </p:spPr>
      </p:pic>
    </p:spTree>
    <p:extLst>
      <p:ext uri="{BB962C8B-B14F-4D97-AF65-F5344CB8AC3E}">
        <p14:creationId xmlns:p14="http://schemas.microsoft.com/office/powerpoint/2010/main" val="836882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8938"/>
            <a:ext cx="11176000" cy="927627"/>
          </a:xfrm>
        </p:spPr>
        <p:txBody>
          <a:bodyPr>
            <a:normAutofit/>
          </a:bodyPr>
          <a:lstStyle>
            <a:lvl1pPr>
              <a:defRPr sz="2800">
                <a:solidFill>
                  <a:schemeClr val="accent3"/>
                </a:solidFill>
              </a:defRPr>
            </a:lvl1pPr>
          </a:lstStyle>
          <a:p>
            <a:r>
              <a:rPr lang="en-US" dirty="0"/>
              <a:t>Click to edit Master title style</a:t>
            </a:r>
          </a:p>
        </p:txBody>
      </p:sp>
      <p:sp>
        <p:nvSpPr>
          <p:cNvPr id="9" name="Text Placeholder 2"/>
          <p:cNvSpPr>
            <a:spLocks noGrp="1"/>
          </p:cNvSpPr>
          <p:nvPr>
            <p:ph idx="1"/>
          </p:nvPr>
        </p:nvSpPr>
        <p:spPr>
          <a:xfrm>
            <a:off x="508000" y="1219201"/>
            <a:ext cx="5486400" cy="4906963"/>
          </a:xfrm>
          <a:prstGeom prst="rect">
            <a:avLst/>
          </a:prstGeom>
        </p:spPr>
        <p:txBody>
          <a:bodyPr vert="horz" lIns="91440" tIns="45720" rIns="91440" bIns="45720" rtlCol="0">
            <a:normAutofit/>
          </a:bodyPr>
          <a:lstStyle>
            <a:lvl1pPr marL="173038" indent="-173038">
              <a:buClr>
                <a:schemeClr val="accent3"/>
              </a:buClr>
              <a:buFont typeface="Arial" charset="0"/>
              <a:buChar char="•"/>
              <a:defRPr sz="2000"/>
            </a:lvl1pPr>
            <a:lvl2pPr marL="346075" indent="-173038">
              <a:buClr>
                <a:schemeClr val="accent3"/>
              </a:buClr>
              <a:buFont typeface="Arial" charset="0"/>
              <a:buChar char="•"/>
              <a:defRPr sz="1800"/>
            </a:lvl2pPr>
            <a:lvl3pPr marL="517525" indent="-171450">
              <a:buClr>
                <a:schemeClr val="accent3"/>
              </a:buClr>
              <a:buFont typeface="Arial" charset="0"/>
              <a:buChar char="•"/>
              <a:defRPr sz="1600"/>
            </a:lvl3pPr>
            <a:lvl4pPr marL="690563" indent="-173038">
              <a:buClr>
                <a:schemeClr val="accent3"/>
              </a:buClr>
              <a:buFont typeface="Arial" charset="0"/>
              <a:buChar char="•"/>
              <a:defRPr sz="1600"/>
            </a:lvl4pPr>
            <a:lvl5pPr marL="854075" indent="-163513">
              <a:buClr>
                <a:schemeClr val="accent3"/>
              </a:buClr>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508000" y="6538620"/>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
        <p:nvSpPr>
          <p:cNvPr id="10" name="Text Placeholder 2"/>
          <p:cNvSpPr>
            <a:spLocks noGrp="1"/>
          </p:cNvSpPr>
          <p:nvPr>
            <p:ph idx="10"/>
          </p:nvPr>
        </p:nvSpPr>
        <p:spPr>
          <a:xfrm>
            <a:off x="6197600" y="1219201"/>
            <a:ext cx="5486400" cy="4906963"/>
          </a:xfrm>
          <a:prstGeom prst="rect">
            <a:avLst/>
          </a:prstGeom>
        </p:spPr>
        <p:txBody>
          <a:bodyPr vert="horz" lIns="91440" tIns="45720" rIns="91440" bIns="45720" rtlCol="0">
            <a:normAutofit/>
          </a:bodyPr>
          <a:lstStyle>
            <a:lvl1pPr marL="173038" indent="-173038">
              <a:buClr>
                <a:schemeClr val="accent3"/>
              </a:buClr>
              <a:buFont typeface="Arial" charset="0"/>
              <a:buChar char="•"/>
              <a:defRPr sz="2000"/>
            </a:lvl1pPr>
            <a:lvl2pPr marL="346075" indent="-173038">
              <a:buClr>
                <a:schemeClr val="accent3"/>
              </a:buClr>
              <a:buFont typeface="Arial" charset="0"/>
              <a:buChar char="•"/>
              <a:defRPr sz="1800"/>
            </a:lvl2pPr>
            <a:lvl3pPr marL="517525" indent="-171450">
              <a:buClr>
                <a:schemeClr val="accent3"/>
              </a:buClr>
              <a:buFont typeface="Arial" charset="0"/>
              <a:buChar char="•"/>
              <a:defRPr sz="1600"/>
            </a:lvl3pPr>
            <a:lvl4pPr marL="690563" indent="-173038">
              <a:buClr>
                <a:schemeClr val="accent3"/>
              </a:buClr>
              <a:buFont typeface="Arial" charset="0"/>
              <a:buChar char="•"/>
              <a:defRPr sz="1600"/>
            </a:lvl4pPr>
            <a:lvl5pPr marL="854075" indent="-163513">
              <a:buClr>
                <a:schemeClr val="accent3"/>
              </a:buClr>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51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219201"/>
            <a:ext cx="11176000" cy="4906963"/>
          </a:xfrm>
          <a:prstGeom prst="rect">
            <a:avLst/>
          </a:prstGeom>
        </p:spPr>
        <p:txBody>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27311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79D14D9-8B48-F841-AE58-C821675697D0}" type="slidenum">
              <a:rPr lang="en-US" smtClean="0"/>
              <a:pPr/>
              <a:t>‹#›</a:t>
            </a:fld>
            <a:endParaRPr lang="en-US" dirty="0"/>
          </a:p>
        </p:txBody>
      </p:sp>
      <p:sp>
        <p:nvSpPr>
          <p:cNvPr id="7" name="Text Placeholder 6"/>
          <p:cNvSpPr>
            <a:spLocks noGrp="1"/>
          </p:cNvSpPr>
          <p:nvPr>
            <p:ph type="body" sz="quarter" idx="12" hasCustomPrompt="1"/>
          </p:nvPr>
        </p:nvSpPr>
        <p:spPr>
          <a:xfrm>
            <a:off x="990600" y="6340726"/>
            <a:ext cx="9220200" cy="517273"/>
          </a:xfrm>
        </p:spPr>
        <p:txBody>
          <a:bodyPr anchor="ctr">
            <a:normAutofit/>
          </a:bodyPr>
          <a:lstStyle>
            <a:lvl1pPr marL="0" indent="0">
              <a:lnSpc>
                <a:spcPct val="90000"/>
              </a:lnSpc>
              <a:spcBef>
                <a:spcPts val="0"/>
              </a:spcBef>
              <a:spcAft>
                <a:spcPts val="200"/>
              </a:spcAft>
              <a:buNone/>
              <a:defRPr sz="800" i="1" baseline="0">
                <a:solidFill>
                  <a:srgbClr val="E2F1D7"/>
                </a:solidFill>
              </a:defRPr>
            </a:lvl1pPr>
          </a:lstStyle>
          <a:p>
            <a:pPr lvl="0"/>
            <a:r>
              <a:rPr lang="en-US" dirty="0"/>
              <a:t>Click for Notes</a:t>
            </a:r>
          </a:p>
        </p:txBody>
      </p:sp>
    </p:spTree>
    <p:extLst>
      <p:ext uri="{BB962C8B-B14F-4D97-AF65-F5344CB8AC3E}">
        <p14:creationId xmlns:p14="http://schemas.microsoft.com/office/powerpoint/2010/main" val="390477934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5" descr="invasive_elements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62995" y="2479300"/>
            <a:ext cx="8335229" cy="1451427"/>
          </a:xfr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35418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99F80D3-2A19-4B82-B050-D58B5A355886}"/>
              </a:ext>
            </a:extLst>
          </p:cNvPr>
          <p:cNvSpPr>
            <a:spLocks noGrp="1"/>
          </p:cNvSpPr>
          <p:nvPr>
            <p:ph type="body" sz="quarter" idx="10"/>
          </p:nvPr>
        </p:nvSpPr>
        <p:spPr>
          <a:xfrm>
            <a:off x="609600" y="6545263"/>
            <a:ext cx="5417820" cy="258762"/>
          </a:xfrm>
          <a:ln>
            <a:noFill/>
          </a:ln>
        </p:spPr>
        <p:txBody>
          <a:bodyPr/>
          <a:lstStyle>
            <a:lvl1pPr marL="0" indent="0">
              <a:buNone/>
              <a:defRPr sz="1000">
                <a:solidFill>
                  <a:srgbClr val="DED7D1"/>
                </a:solidFill>
              </a:defRPr>
            </a:lvl1pPr>
          </a:lstStyle>
          <a:p>
            <a:pPr lvl="0"/>
            <a:r>
              <a:rPr lang="en-US" dirty="0"/>
              <a:t>Edit Master text styles</a:t>
            </a:r>
          </a:p>
        </p:txBody>
      </p:sp>
    </p:spTree>
    <p:extLst>
      <p:ext uri="{BB962C8B-B14F-4D97-AF65-F5344CB8AC3E}">
        <p14:creationId xmlns:p14="http://schemas.microsoft.com/office/powerpoint/2010/main" val="14996775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fld id="{DBFEEF21-D2D5-1D4F-894E-A1104073CB8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35731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_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508000" y="68938"/>
            <a:ext cx="10972800" cy="927627"/>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508000" y="1219201"/>
            <a:ext cx="11176000" cy="1915396"/>
          </a:xfrm>
          <a:prstGeom prst="rect">
            <a:avLst/>
          </a:prstGeom>
        </p:spPr>
        <p:txBody>
          <a:bodyPr>
            <a:spAutoFit/>
          </a:bodyPr>
          <a:lstStyle>
            <a:lvl1pPr>
              <a:defRPr sz="2000"/>
            </a:lvl1pPr>
            <a:lvl2pPr>
              <a:defRPr sz="1800"/>
            </a:lvl2pPr>
            <a:lvl3pPr>
              <a:defRPr sz="1600"/>
            </a:lvl3pPr>
            <a:lvl4pPr marL="690563" indent="-173038">
              <a:buFont typeface="Arial" charset="0"/>
              <a:buChar char="•"/>
              <a:defRPr sz="1600"/>
            </a:lvl4pPr>
            <a:lvl5pPr marL="854075" indent="-163513">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5" name="Slide Number Placeholder 5"/>
          <p:cNvSpPr>
            <a:spLocks noGrp="1"/>
          </p:cNvSpPr>
          <p:nvPr>
            <p:ph type="sldNum" sz="quarter" idx="4"/>
          </p:nvPr>
        </p:nvSpPr>
        <p:spPr>
          <a:xfrm>
            <a:off x="508000" y="6529549"/>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Tree>
    <p:extLst>
      <p:ext uri="{BB962C8B-B14F-4D97-AF65-F5344CB8AC3E}">
        <p14:creationId xmlns:p14="http://schemas.microsoft.com/office/powerpoint/2010/main" val="3479513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170" y="397784"/>
            <a:ext cx="10061020" cy="358355"/>
          </a:xfrm>
        </p:spPr>
        <p:txBody>
          <a:bodyPr/>
          <a:lstStyle/>
          <a:p>
            <a:r>
              <a:rPr lang="en-US" dirty="0"/>
              <a:t>Click to edit master title style</a:t>
            </a:r>
          </a:p>
        </p:txBody>
      </p:sp>
      <p:sp>
        <p:nvSpPr>
          <p:cNvPr id="10" name="Footer Placeholder 9"/>
          <p:cNvSpPr>
            <a:spLocks noGrp="1"/>
          </p:cNvSpPr>
          <p:nvPr>
            <p:ph type="ftr" sz="quarter" idx="10"/>
          </p:nvPr>
        </p:nvSpPr>
        <p:spPr/>
        <p:txBody>
          <a:bodyPr/>
          <a:lstStyle/>
          <a:p>
            <a:r>
              <a:rPr lang="en-US" dirty="0"/>
              <a:t>Insert title of presentation</a:t>
            </a:r>
          </a:p>
        </p:txBody>
      </p:sp>
      <p:sp>
        <p:nvSpPr>
          <p:cNvPr id="11" name="Slide Number Placeholder 10"/>
          <p:cNvSpPr>
            <a:spLocks noGrp="1"/>
          </p:cNvSpPr>
          <p:nvPr>
            <p:ph type="sldNum" sz="quarter" idx="11"/>
          </p:nvPr>
        </p:nvSpPr>
        <p:spPr/>
        <p:txBody>
          <a:bodyPr/>
          <a:lstStyle/>
          <a:p>
            <a:fld id="{8D03785D-B813-448D-9F3E-CDE53758E5B2}" type="slidenum">
              <a:rPr lang="en-US" smtClean="0"/>
              <a:pPr/>
              <a:t>‹#›</a:t>
            </a:fld>
            <a:endParaRPr lang="en-US" dirty="0"/>
          </a:p>
        </p:txBody>
      </p:sp>
      <p:sp>
        <p:nvSpPr>
          <p:cNvPr id="14" name="Text Placeholder 3"/>
          <p:cNvSpPr>
            <a:spLocks noGrp="1"/>
          </p:cNvSpPr>
          <p:nvPr>
            <p:ph type="body" sz="quarter" idx="40" hasCustomPrompt="1"/>
          </p:nvPr>
        </p:nvSpPr>
        <p:spPr>
          <a:xfrm>
            <a:off x="608169" y="757210"/>
            <a:ext cx="10061020" cy="382103"/>
          </a:xfrm>
        </p:spPr>
        <p:txBody>
          <a:bodyPr anchor="t"/>
          <a:lstStyle>
            <a:lvl1pPr marL="0" indent="0">
              <a:buNone/>
              <a:defRPr sz="1999" spc="40" baseline="0">
                <a:solidFill>
                  <a:schemeClr val="accent2"/>
                </a:solidFill>
              </a:defRPr>
            </a:lvl1pPr>
            <a:lvl2pPr marL="457063" indent="0">
              <a:buNone/>
              <a:defRPr>
                <a:solidFill>
                  <a:schemeClr val="accent1"/>
                </a:solidFill>
              </a:defRPr>
            </a:lvl2pPr>
            <a:lvl3pPr marL="914126" indent="0">
              <a:buNone/>
              <a:defRPr>
                <a:solidFill>
                  <a:schemeClr val="accent1"/>
                </a:solidFill>
              </a:defRPr>
            </a:lvl3pPr>
            <a:lvl4pPr marL="1371189" indent="0">
              <a:buNone/>
              <a:defRPr>
                <a:solidFill>
                  <a:schemeClr val="accent1"/>
                </a:solidFill>
              </a:defRPr>
            </a:lvl4pPr>
            <a:lvl5pPr marL="1828251" indent="0">
              <a:buNone/>
              <a:defRPr>
                <a:solidFill>
                  <a:schemeClr val="accent1"/>
                </a:solidFill>
              </a:defRPr>
            </a:lvl5pPr>
          </a:lstStyle>
          <a:p>
            <a:pPr lvl="0"/>
            <a:r>
              <a:rPr lang="en-US" dirty="0"/>
              <a:t>Click to edit master title style</a:t>
            </a:r>
          </a:p>
        </p:txBody>
      </p:sp>
      <p:grpSp>
        <p:nvGrpSpPr>
          <p:cNvPr id="7" name="Group 4">
            <a:extLst>
              <a:ext uri="{FF2B5EF4-FFF2-40B4-BE49-F238E27FC236}">
                <a16:creationId xmlns:a16="http://schemas.microsoft.com/office/drawing/2014/main" id="{0CCD5682-B085-463F-8C37-740B8B6F024F}"/>
              </a:ext>
            </a:extLst>
          </p:cNvPr>
          <p:cNvGrpSpPr>
            <a:grpSpLocks noChangeAspect="1"/>
          </p:cNvGrpSpPr>
          <p:nvPr/>
        </p:nvGrpSpPr>
        <p:grpSpPr bwMode="auto">
          <a:xfrm>
            <a:off x="11034421" y="395289"/>
            <a:ext cx="563710" cy="412751"/>
            <a:chOff x="6936" y="259"/>
            <a:chExt cx="355" cy="260"/>
          </a:xfrm>
        </p:grpSpPr>
        <p:sp>
          <p:nvSpPr>
            <p:cNvPr id="8" name="Freeform 5">
              <a:extLst>
                <a:ext uri="{FF2B5EF4-FFF2-40B4-BE49-F238E27FC236}">
                  <a16:creationId xmlns:a16="http://schemas.microsoft.com/office/drawing/2014/main" id="{40F31B8D-155F-4178-9F7A-B67DBE133012}"/>
                </a:ext>
              </a:extLst>
            </p:cNvPr>
            <p:cNvSpPr>
              <a:spLocks/>
            </p:cNvSpPr>
            <p:nvPr/>
          </p:nvSpPr>
          <p:spPr bwMode="auto">
            <a:xfrm>
              <a:off x="7030" y="357"/>
              <a:ext cx="67" cy="67"/>
            </a:xfrm>
            <a:custGeom>
              <a:avLst/>
              <a:gdLst>
                <a:gd name="T0" fmla="*/ 726 w 726"/>
                <a:gd name="T1" fmla="*/ 363 h 725"/>
                <a:gd name="T2" fmla="*/ 726 w 726"/>
                <a:gd name="T3" fmla="*/ 363 h 725"/>
                <a:gd name="T4" fmla="*/ 363 w 726"/>
                <a:gd name="T5" fmla="*/ 725 h 725"/>
                <a:gd name="T6" fmla="*/ 0 w 726"/>
                <a:gd name="T7" fmla="*/ 363 h 725"/>
                <a:gd name="T8" fmla="*/ 363 w 726"/>
                <a:gd name="T9" fmla="*/ 0 h 725"/>
                <a:gd name="T10" fmla="*/ 726 w 726"/>
                <a:gd name="T11" fmla="*/ 363 h 725"/>
              </a:gdLst>
              <a:ahLst/>
              <a:cxnLst>
                <a:cxn ang="0">
                  <a:pos x="T0" y="T1"/>
                </a:cxn>
                <a:cxn ang="0">
                  <a:pos x="T2" y="T3"/>
                </a:cxn>
                <a:cxn ang="0">
                  <a:pos x="T4" y="T5"/>
                </a:cxn>
                <a:cxn ang="0">
                  <a:pos x="T6" y="T7"/>
                </a:cxn>
                <a:cxn ang="0">
                  <a:pos x="T8" y="T9"/>
                </a:cxn>
                <a:cxn ang="0">
                  <a:pos x="T10" y="T11"/>
                </a:cxn>
              </a:cxnLst>
              <a:rect l="0" t="0" r="r" b="b"/>
              <a:pathLst>
                <a:path w="726" h="725">
                  <a:moveTo>
                    <a:pt x="726" y="363"/>
                  </a:moveTo>
                  <a:lnTo>
                    <a:pt x="726" y="363"/>
                  </a:lnTo>
                  <a:cubicBezTo>
                    <a:pt x="726" y="563"/>
                    <a:pt x="564" y="725"/>
                    <a:pt x="363" y="725"/>
                  </a:cubicBezTo>
                  <a:cubicBezTo>
                    <a:pt x="163" y="725"/>
                    <a:pt x="0" y="563"/>
                    <a:pt x="0" y="363"/>
                  </a:cubicBezTo>
                  <a:cubicBezTo>
                    <a:pt x="0" y="162"/>
                    <a:pt x="163" y="0"/>
                    <a:pt x="363" y="0"/>
                  </a:cubicBezTo>
                  <a:cubicBezTo>
                    <a:pt x="564" y="0"/>
                    <a:pt x="726" y="162"/>
                    <a:pt x="726" y="363"/>
                  </a:cubicBezTo>
                  <a:close/>
                </a:path>
              </a:pathLst>
            </a:custGeom>
            <a:solidFill>
              <a:srgbClr val="285A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6">
              <a:extLst>
                <a:ext uri="{FF2B5EF4-FFF2-40B4-BE49-F238E27FC236}">
                  <a16:creationId xmlns:a16="http://schemas.microsoft.com/office/drawing/2014/main" id="{8B5105DC-7FA9-4C46-93D0-8FD86E806A73}"/>
                </a:ext>
              </a:extLst>
            </p:cNvPr>
            <p:cNvSpPr>
              <a:spLocks/>
            </p:cNvSpPr>
            <p:nvPr/>
          </p:nvSpPr>
          <p:spPr bwMode="auto">
            <a:xfrm>
              <a:off x="6936" y="452"/>
              <a:ext cx="164" cy="67"/>
            </a:xfrm>
            <a:custGeom>
              <a:avLst/>
              <a:gdLst>
                <a:gd name="T0" fmla="*/ 889 w 1779"/>
                <a:gd name="T1" fmla="*/ 539 h 725"/>
                <a:gd name="T2" fmla="*/ 889 w 1779"/>
                <a:gd name="T3" fmla="*/ 539 h 725"/>
                <a:gd name="T4" fmla="*/ 1416 w 1779"/>
                <a:gd name="T5" fmla="*/ 725 h 725"/>
                <a:gd name="T6" fmla="*/ 1779 w 1779"/>
                <a:gd name="T7" fmla="*/ 363 h 725"/>
                <a:gd name="T8" fmla="*/ 1416 w 1779"/>
                <a:gd name="T9" fmla="*/ 0 h 725"/>
                <a:gd name="T10" fmla="*/ 889 w 1779"/>
                <a:gd name="T11" fmla="*/ 186 h 725"/>
                <a:gd name="T12" fmla="*/ 362 w 1779"/>
                <a:gd name="T13" fmla="*/ 0 h 725"/>
                <a:gd name="T14" fmla="*/ 0 w 1779"/>
                <a:gd name="T15" fmla="*/ 363 h 725"/>
                <a:gd name="T16" fmla="*/ 362 w 1779"/>
                <a:gd name="T17" fmla="*/ 725 h 725"/>
                <a:gd name="T18" fmla="*/ 889 w 1779"/>
                <a:gd name="T19" fmla="*/ 539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9" h="725">
                  <a:moveTo>
                    <a:pt x="889" y="539"/>
                  </a:moveTo>
                  <a:lnTo>
                    <a:pt x="889" y="539"/>
                  </a:lnTo>
                  <a:cubicBezTo>
                    <a:pt x="1083" y="539"/>
                    <a:pt x="1231" y="725"/>
                    <a:pt x="1416" y="725"/>
                  </a:cubicBezTo>
                  <a:cubicBezTo>
                    <a:pt x="1616" y="725"/>
                    <a:pt x="1779" y="563"/>
                    <a:pt x="1779" y="363"/>
                  </a:cubicBezTo>
                  <a:cubicBezTo>
                    <a:pt x="1779" y="162"/>
                    <a:pt x="1616" y="0"/>
                    <a:pt x="1416" y="0"/>
                  </a:cubicBezTo>
                  <a:cubicBezTo>
                    <a:pt x="1202" y="0"/>
                    <a:pt x="1078" y="186"/>
                    <a:pt x="889" y="186"/>
                  </a:cubicBezTo>
                  <a:cubicBezTo>
                    <a:pt x="696" y="186"/>
                    <a:pt x="547" y="0"/>
                    <a:pt x="362" y="0"/>
                  </a:cubicBezTo>
                  <a:cubicBezTo>
                    <a:pt x="162" y="0"/>
                    <a:pt x="0" y="162"/>
                    <a:pt x="0" y="363"/>
                  </a:cubicBezTo>
                  <a:cubicBezTo>
                    <a:pt x="0" y="563"/>
                    <a:pt x="162" y="725"/>
                    <a:pt x="362" y="725"/>
                  </a:cubicBezTo>
                  <a:cubicBezTo>
                    <a:pt x="540" y="725"/>
                    <a:pt x="701" y="539"/>
                    <a:pt x="889" y="53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7">
              <a:extLst>
                <a:ext uri="{FF2B5EF4-FFF2-40B4-BE49-F238E27FC236}">
                  <a16:creationId xmlns:a16="http://schemas.microsoft.com/office/drawing/2014/main" id="{7728FC3E-1C62-48C2-B5C1-431EBE60163F}"/>
                </a:ext>
              </a:extLst>
            </p:cNvPr>
            <p:cNvSpPr>
              <a:spLocks/>
            </p:cNvSpPr>
            <p:nvPr/>
          </p:nvSpPr>
          <p:spPr bwMode="auto">
            <a:xfrm>
              <a:off x="7126" y="259"/>
              <a:ext cx="165" cy="165"/>
            </a:xfrm>
            <a:custGeom>
              <a:avLst/>
              <a:gdLst>
                <a:gd name="T0" fmla="*/ 507 w 1779"/>
                <a:gd name="T1" fmla="*/ 899 h 1778"/>
                <a:gd name="T2" fmla="*/ 507 w 1779"/>
                <a:gd name="T3" fmla="*/ 899 h 1778"/>
                <a:gd name="T4" fmla="*/ 604 w 1779"/>
                <a:gd name="T5" fmla="*/ 603 h 1778"/>
                <a:gd name="T6" fmla="*/ 900 w 1779"/>
                <a:gd name="T7" fmla="*/ 506 h 1778"/>
                <a:gd name="T8" fmla="*/ 1417 w 1779"/>
                <a:gd name="T9" fmla="*/ 725 h 1778"/>
                <a:gd name="T10" fmla="*/ 1779 w 1779"/>
                <a:gd name="T11" fmla="*/ 362 h 1778"/>
                <a:gd name="T12" fmla="*/ 1417 w 1779"/>
                <a:gd name="T13" fmla="*/ 0 h 1778"/>
                <a:gd name="T14" fmla="*/ 890 w 1779"/>
                <a:gd name="T15" fmla="*/ 186 h 1778"/>
                <a:gd name="T16" fmla="*/ 363 w 1779"/>
                <a:gd name="T17" fmla="*/ 0 h 1778"/>
                <a:gd name="T18" fmla="*/ 106 w 1779"/>
                <a:gd name="T19" fmla="*/ 105 h 1778"/>
                <a:gd name="T20" fmla="*/ 0 w 1779"/>
                <a:gd name="T21" fmla="*/ 362 h 1778"/>
                <a:gd name="T22" fmla="*/ 187 w 1779"/>
                <a:gd name="T23" fmla="*/ 889 h 1778"/>
                <a:gd name="T24" fmla="*/ 0 w 1779"/>
                <a:gd name="T25" fmla="*/ 1416 h 1778"/>
                <a:gd name="T26" fmla="*/ 363 w 1779"/>
                <a:gd name="T27" fmla="*/ 1778 h 1778"/>
                <a:gd name="T28" fmla="*/ 726 w 1779"/>
                <a:gd name="T29" fmla="*/ 1416 h 1778"/>
                <a:gd name="T30" fmla="*/ 507 w 1779"/>
                <a:gd name="T31" fmla="*/ 89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9" h="1778">
                  <a:moveTo>
                    <a:pt x="507" y="899"/>
                  </a:moveTo>
                  <a:lnTo>
                    <a:pt x="507" y="899"/>
                  </a:lnTo>
                  <a:cubicBezTo>
                    <a:pt x="493" y="763"/>
                    <a:pt x="537" y="670"/>
                    <a:pt x="604" y="603"/>
                  </a:cubicBezTo>
                  <a:cubicBezTo>
                    <a:pt x="671" y="536"/>
                    <a:pt x="764" y="492"/>
                    <a:pt x="900" y="506"/>
                  </a:cubicBezTo>
                  <a:cubicBezTo>
                    <a:pt x="1054" y="521"/>
                    <a:pt x="1239" y="725"/>
                    <a:pt x="1417" y="725"/>
                  </a:cubicBezTo>
                  <a:cubicBezTo>
                    <a:pt x="1617" y="725"/>
                    <a:pt x="1779" y="562"/>
                    <a:pt x="1779" y="362"/>
                  </a:cubicBezTo>
                  <a:cubicBezTo>
                    <a:pt x="1779" y="161"/>
                    <a:pt x="1617" y="0"/>
                    <a:pt x="1417" y="0"/>
                  </a:cubicBezTo>
                  <a:cubicBezTo>
                    <a:pt x="1232" y="0"/>
                    <a:pt x="1086" y="186"/>
                    <a:pt x="890" y="186"/>
                  </a:cubicBezTo>
                  <a:cubicBezTo>
                    <a:pt x="699" y="186"/>
                    <a:pt x="577" y="0"/>
                    <a:pt x="363" y="0"/>
                  </a:cubicBezTo>
                  <a:cubicBezTo>
                    <a:pt x="263" y="0"/>
                    <a:pt x="172" y="40"/>
                    <a:pt x="106" y="105"/>
                  </a:cubicBezTo>
                  <a:cubicBezTo>
                    <a:pt x="41" y="171"/>
                    <a:pt x="0" y="262"/>
                    <a:pt x="0" y="362"/>
                  </a:cubicBezTo>
                  <a:cubicBezTo>
                    <a:pt x="0" y="576"/>
                    <a:pt x="187" y="698"/>
                    <a:pt x="187" y="889"/>
                  </a:cubicBezTo>
                  <a:cubicBezTo>
                    <a:pt x="187" y="1084"/>
                    <a:pt x="0" y="1231"/>
                    <a:pt x="0" y="1416"/>
                  </a:cubicBezTo>
                  <a:cubicBezTo>
                    <a:pt x="0" y="1616"/>
                    <a:pt x="163" y="1778"/>
                    <a:pt x="363" y="1778"/>
                  </a:cubicBezTo>
                  <a:cubicBezTo>
                    <a:pt x="563" y="1778"/>
                    <a:pt x="726" y="1616"/>
                    <a:pt x="726" y="1416"/>
                  </a:cubicBezTo>
                  <a:cubicBezTo>
                    <a:pt x="726" y="1238"/>
                    <a:pt x="523" y="1053"/>
                    <a:pt x="507" y="89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8">
              <a:extLst>
                <a:ext uri="{FF2B5EF4-FFF2-40B4-BE49-F238E27FC236}">
                  <a16:creationId xmlns:a16="http://schemas.microsoft.com/office/drawing/2014/main" id="{6E399517-5361-4FA8-A8B3-2C04A5E4D483}"/>
                </a:ext>
              </a:extLst>
            </p:cNvPr>
            <p:cNvSpPr>
              <a:spLocks/>
            </p:cNvSpPr>
            <p:nvPr/>
          </p:nvSpPr>
          <p:spPr bwMode="auto">
            <a:xfrm>
              <a:off x="7126" y="354"/>
              <a:ext cx="165" cy="165"/>
            </a:xfrm>
            <a:custGeom>
              <a:avLst/>
              <a:gdLst>
                <a:gd name="T0" fmla="*/ 1273 w 1779"/>
                <a:gd name="T1" fmla="*/ 879 h 1780"/>
                <a:gd name="T2" fmla="*/ 1273 w 1779"/>
                <a:gd name="T3" fmla="*/ 879 h 1780"/>
                <a:gd name="T4" fmla="*/ 1176 w 1779"/>
                <a:gd name="T5" fmla="*/ 1176 h 1780"/>
                <a:gd name="T6" fmla="*/ 879 w 1779"/>
                <a:gd name="T7" fmla="*/ 1273 h 1780"/>
                <a:gd name="T8" fmla="*/ 363 w 1779"/>
                <a:gd name="T9" fmla="*/ 1054 h 1780"/>
                <a:gd name="T10" fmla="*/ 0 w 1779"/>
                <a:gd name="T11" fmla="*/ 1417 h 1780"/>
                <a:gd name="T12" fmla="*/ 363 w 1779"/>
                <a:gd name="T13" fmla="*/ 1780 h 1780"/>
                <a:gd name="T14" fmla="*/ 890 w 1779"/>
                <a:gd name="T15" fmla="*/ 1593 h 1780"/>
                <a:gd name="T16" fmla="*/ 1417 w 1779"/>
                <a:gd name="T17" fmla="*/ 1780 h 1780"/>
                <a:gd name="T18" fmla="*/ 1673 w 1779"/>
                <a:gd name="T19" fmla="*/ 1673 h 1780"/>
                <a:gd name="T20" fmla="*/ 1779 w 1779"/>
                <a:gd name="T21" fmla="*/ 1417 h 1780"/>
                <a:gd name="T22" fmla="*/ 1593 w 1779"/>
                <a:gd name="T23" fmla="*/ 890 h 1780"/>
                <a:gd name="T24" fmla="*/ 1779 w 1779"/>
                <a:gd name="T25" fmla="*/ 363 h 1780"/>
                <a:gd name="T26" fmla="*/ 1417 w 1779"/>
                <a:gd name="T27" fmla="*/ 0 h 1780"/>
                <a:gd name="T28" fmla="*/ 1054 w 1779"/>
                <a:gd name="T29" fmla="*/ 363 h 1780"/>
                <a:gd name="T30" fmla="*/ 1273 w 1779"/>
                <a:gd name="T31" fmla="*/ 87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9" h="1780">
                  <a:moveTo>
                    <a:pt x="1273" y="879"/>
                  </a:moveTo>
                  <a:lnTo>
                    <a:pt x="1273" y="879"/>
                  </a:lnTo>
                  <a:cubicBezTo>
                    <a:pt x="1287" y="1016"/>
                    <a:pt x="1243" y="1109"/>
                    <a:pt x="1176" y="1176"/>
                  </a:cubicBezTo>
                  <a:cubicBezTo>
                    <a:pt x="1109" y="1243"/>
                    <a:pt x="1016" y="1287"/>
                    <a:pt x="879" y="1273"/>
                  </a:cubicBezTo>
                  <a:cubicBezTo>
                    <a:pt x="725" y="1257"/>
                    <a:pt x="541" y="1054"/>
                    <a:pt x="363" y="1054"/>
                  </a:cubicBezTo>
                  <a:cubicBezTo>
                    <a:pt x="163" y="1054"/>
                    <a:pt x="0" y="1216"/>
                    <a:pt x="0" y="1417"/>
                  </a:cubicBezTo>
                  <a:cubicBezTo>
                    <a:pt x="0" y="1617"/>
                    <a:pt x="163" y="1780"/>
                    <a:pt x="363" y="1780"/>
                  </a:cubicBezTo>
                  <a:cubicBezTo>
                    <a:pt x="548" y="1780"/>
                    <a:pt x="694" y="1593"/>
                    <a:pt x="890" y="1593"/>
                  </a:cubicBezTo>
                  <a:cubicBezTo>
                    <a:pt x="1081" y="1593"/>
                    <a:pt x="1202" y="1780"/>
                    <a:pt x="1417" y="1780"/>
                  </a:cubicBezTo>
                  <a:cubicBezTo>
                    <a:pt x="1517" y="1780"/>
                    <a:pt x="1608" y="1739"/>
                    <a:pt x="1673" y="1673"/>
                  </a:cubicBezTo>
                  <a:cubicBezTo>
                    <a:pt x="1739" y="1608"/>
                    <a:pt x="1779" y="1517"/>
                    <a:pt x="1779" y="1417"/>
                  </a:cubicBezTo>
                  <a:cubicBezTo>
                    <a:pt x="1779" y="1202"/>
                    <a:pt x="1593" y="1081"/>
                    <a:pt x="1593" y="890"/>
                  </a:cubicBezTo>
                  <a:cubicBezTo>
                    <a:pt x="1593" y="694"/>
                    <a:pt x="1779" y="548"/>
                    <a:pt x="1779" y="363"/>
                  </a:cubicBezTo>
                  <a:cubicBezTo>
                    <a:pt x="1779" y="163"/>
                    <a:pt x="1617" y="0"/>
                    <a:pt x="1417" y="0"/>
                  </a:cubicBezTo>
                  <a:cubicBezTo>
                    <a:pt x="1216" y="0"/>
                    <a:pt x="1054" y="163"/>
                    <a:pt x="1054" y="363"/>
                  </a:cubicBezTo>
                  <a:cubicBezTo>
                    <a:pt x="1054" y="541"/>
                    <a:pt x="1257" y="725"/>
                    <a:pt x="1273" y="87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6" name="Freeform 9">
              <a:extLst>
                <a:ext uri="{FF2B5EF4-FFF2-40B4-BE49-F238E27FC236}">
                  <a16:creationId xmlns:a16="http://schemas.microsoft.com/office/drawing/2014/main" id="{A4EF5D45-F82E-4A6C-AF5E-351DE57BD0C5}"/>
                </a:ext>
              </a:extLst>
            </p:cNvPr>
            <p:cNvSpPr>
              <a:spLocks/>
            </p:cNvSpPr>
            <p:nvPr/>
          </p:nvSpPr>
          <p:spPr bwMode="auto">
            <a:xfrm>
              <a:off x="6936" y="259"/>
              <a:ext cx="164" cy="165"/>
            </a:xfrm>
            <a:custGeom>
              <a:avLst/>
              <a:gdLst>
                <a:gd name="T0" fmla="*/ 506 w 1779"/>
                <a:gd name="T1" fmla="*/ 899 h 1778"/>
                <a:gd name="T2" fmla="*/ 506 w 1779"/>
                <a:gd name="T3" fmla="*/ 899 h 1778"/>
                <a:gd name="T4" fmla="*/ 603 w 1779"/>
                <a:gd name="T5" fmla="*/ 603 h 1778"/>
                <a:gd name="T6" fmla="*/ 900 w 1779"/>
                <a:gd name="T7" fmla="*/ 506 h 1778"/>
                <a:gd name="T8" fmla="*/ 1416 w 1779"/>
                <a:gd name="T9" fmla="*/ 725 h 1778"/>
                <a:gd name="T10" fmla="*/ 1779 w 1779"/>
                <a:gd name="T11" fmla="*/ 362 h 1778"/>
                <a:gd name="T12" fmla="*/ 1416 w 1779"/>
                <a:gd name="T13" fmla="*/ 0 h 1778"/>
                <a:gd name="T14" fmla="*/ 889 w 1779"/>
                <a:gd name="T15" fmla="*/ 186 h 1778"/>
                <a:gd name="T16" fmla="*/ 362 w 1779"/>
                <a:gd name="T17" fmla="*/ 0 h 1778"/>
                <a:gd name="T18" fmla="*/ 106 w 1779"/>
                <a:gd name="T19" fmla="*/ 105 h 1778"/>
                <a:gd name="T20" fmla="*/ 0 w 1779"/>
                <a:gd name="T21" fmla="*/ 362 h 1778"/>
                <a:gd name="T22" fmla="*/ 186 w 1779"/>
                <a:gd name="T23" fmla="*/ 889 h 1778"/>
                <a:gd name="T24" fmla="*/ 0 w 1779"/>
                <a:gd name="T25" fmla="*/ 1416 h 1778"/>
                <a:gd name="T26" fmla="*/ 362 w 1779"/>
                <a:gd name="T27" fmla="*/ 1778 h 1778"/>
                <a:gd name="T28" fmla="*/ 725 w 1779"/>
                <a:gd name="T29" fmla="*/ 1416 h 1778"/>
                <a:gd name="T30" fmla="*/ 506 w 1779"/>
                <a:gd name="T31" fmla="*/ 89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9" h="1778">
                  <a:moveTo>
                    <a:pt x="506" y="899"/>
                  </a:moveTo>
                  <a:lnTo>
                    <a:pt x="506" y="899"/>
                  </a:lnTo>
                  <a:cubicBezTo>
                    <a:pt x="492" y="763"/>
                    <a:pt x="536" y="670"/>
                    <a:pt x="603" y="603"/>
                  </a:cubicBezTo>
                  <a:cubicBezTo>
                    <a:pt x="670" y="536"/>
                    <a:pt x="763" y="492"/>
                    <a:pt x="900" y="506"/>
                  </a:cubicBezTo>
                  <a:cubicBezTo>
                    <a:pt x="1054" y="521"/>
                    <a:pt x="1238" y="725"/>
                    <a:pt x="1416" y="725"/>
                  </a:cubicBezTo>
                  <a:cubicBezTo>
                    <a:pt x="1616" y="725"/>
                    <a:pt x="1779" y="562"/>
                    <a:pt x="1779" y="362"/>
                  </a:cubicBezTo>
                  <a:cubicBezTo>
                    <a:pt x="1779" y="161"/>
                    <a:pt x="1616" y="0"/>
                    <a:pt x="1416" y="0"/>
                  </a:cubicBezTo>
                  <a:cubicBezTo>
                    <a:pt x="1231" y="0"/>
                    <a:pt x="1085" y="186"/>
                    <a:pt x="889" y="186"/>
                  </a:cubicBezTo>
                  <a:cubicBezTo>
                    <a:pt x="698" y="186"/>
                    <a:pt x="577" y="0"/>
                    <a:pt x="362" y="0"/>
                  </a:cubicBezTo>
                  <a:cubicBezTo>
                    <a:pt x="262" y="0"/>
                    <a:pt x="171" y="40"/>
                    <a:pt x="106" y="105"/>
                  </a:cubicBezTo>
                  <a:cubicBezTo>
                    <a:pt x="40" y="171"/>
                    <a:pt x="0" y="262"/>
                    <a:pt x="0" y="362"/>
                  </a:cubicBezTo>
                  <a:cubicBezTo>
                    <a:pt x="0" y="576"/>
                    <a:pt x="186" y="698"/>
                    <a:pt x="186" y="889"/>
                  </a:cubicBezTo>
                  <a:cubicBezTo>
                    <a:pt x="186" y="1084"/>
                    <a:pt x="0" y="1231"/>
                    <a:pt x="0" y="1416"/>
                  </a:cubicBezTo>
                  <a:cubicBezTo>
                    <a:pt x="0" y="1616"/>
                    <a:pt x="162" y="1778"/>
                    <a:pt x="362" y="1778"/>
                  </a:cubicBezTo>
                  <a:cubicBezTo>
                    <a:pt x="563" y="1778"/>
                    <a:pt x="725" y="1616"/>
                    <a:pt x="725" y="1416"/>
                  </a:cubicBezTo>
                  <a:cubicBezTo>
                    <a:pt x="725" y="1238"/>
                    <a:pt x="522" y="1053"/>
                    <a:pt x="506" y="89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13" name="Content Placeholder 2">
            <a:extLst>
              <a:ext uri="{FF2B5EF4-FFF2-40B4-BE49-F238E27FC236}">
                <a16:creationId xmlns:a16="http://schemas.microsoft.com/office/drawing/2014/main" id="{1D099F16-6D5E-48CD-A450-35F541FCE7B0}"/>
              </a:ext>
            </a:extLst>
          </p:cNvPr>
          <p:cNvSpPr>
            <a:spLocks noGrp="1"/>
          </p:cNvSpPr>
          <p:nvPr>
            <p:ph idx="12" hasCustomPrompt="1"/>
          </p:nvPr>
        </p:nvSpPr>
        <p:spPr>
          <a:xfrm>
            <a:off x="608171" y="6346006"/>
            <a:ext cx="3994575" cy="229233"/>
          </a:xfrm>
        </p:spPr>
        <p:txBody>
          <a:bodyPr anchor="ctr"/>
          <a:lstStyle>
            <a:lvl1pPr marL="0" indent="0" algn="l">
              <a:buNone/>
              <a:defRPr sz="1000" i="1">
                <a:solidFill>
                  <a:schemeClr val="accent3"/>
                </a:solidFill>
                <a:latin typeface="Gotham Rounded Book" pitchFamily="50" charset="0"/>
              </a:defRPr>
            </a:lvl1pPr>
          </a:lstStyle>
          <a:p>
            <a:pPr lvl="0"/>
            <a:r>
              <a:rPr lang="en-US" dirty="0"/>
              <a:t>Citation </a:t>
            </a:r>
          </a:p>
        </p:txBody>
      </p:sp>
    </p:spTree>
    <p:extLst>
      <p:ext uri="{BB962C8B-B14F-4D97-AF65-F5344CB8AC3E}">
        <p14:creationId xmlns:p14="http://schemas.microsoft.com/office/powerpoint/2010/main" val="26989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170" y="397783"/>
            <a:ext cx="10061020" cy="82818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4">
            <a:extLst>
              <a:ext uri="{FF2B5EF4-FFF2-40B4-BE49-F238E27FC236}">
                <a16:creationId xmlns:a16="http://schemas.microsoft.com/office/drawing/2014/main" id="{4AA02798-A9A0-4B59-8762-CB52B68C3EB6}"/>
              </a:ext>
            </a:extLst>
          </p:cNvPr>
          <p:cNvGrpSpPr>
            <a:grpSpLocks noChangeAspect="1"/>
          </p:cNvGrpSpPr>
          <p:nvPr/>
        </p:nvGrpSpPr>
        <p:grpSpPr bwMode="auto">
          <a:xfrm>
            <a:off x="11034421" y="395289"/>
            <a:ext cx="563710" cy="412751"/>
            <a:chOff x="6936" y="259"/>
            <a:chExt cx="355" cy="260"/>
          </a:xfrm>
        </p:grpSpPr>
        <p:sp>
          <p:nvSpPr>
            <p:cNvPr id="8" name="Freeform 5">
              <a:extLst>
                <a:ext uri="{FF2B5EF4-FFF2-40B4-BE49-F238E27FC236}">
                  <a16:creationId xmlns:a16="http://schemas.microsoft.com/office/drawing/2014/main" id="{1F5456F0-D4E2-4665-9BA8-C15F90539F24}"/>
                </a:ext>
              </a:extLst>
            </p:cNvPr>
            <p:cNvSpPr>
              <a:spLocks/>
            </p:cNvSpPr>
            <p:nvPr/>
          </p:nvSpPr>
          <p:spPr bwMode="auto">
            <a:xfrm>
              <a:off x="7030" y="357"/>
              <a:ext cx="67" cy="67"/>
            </a:xfrm>
            <a:custGeom>
              <a:avLst/>
              <a:gdLst>
                <a:gd name="T0" fmla="*/ 726 w 726"/>
                <a:gd name="T1" fmla="*/ 363 h 725"/>
                <a:gd name="T2" fmla="*/ 726 w 726"/>
                <a:gd name="T3" fmla="*/ 363 h 725"/>
                <a:gd name="T4" fmla="*/ 363 w 726"/>
                <a:gd name="T5" fmla="*/ 725 h 725"/>
                <a:gd name="T6" fmla="*/ 0 w 726"/>
                <a:gd name="T7" fmla="*/ 363 h 725"/>
                <a:gd name="T8" fmla="*/ 363 w 726"/>
                <a:gd name="T9" fmla="*/ 0 h 725"/>
                <a:gd name="T10" fmla="*/ 726 w 726"/>
                <a:gd name="T11" fmla="*/ 363 h 725"/>
              </a:gdLst>
              <a:ahLst/>
              <a:cxnLst>
                <a:cxn ang="0">
                  <a:pos x="T0" y="T1"/>
                </a:cxn>
                <a:cxn ang="0">
                  <a:pos x="T2" y="T3"/>
                </a:cxn>
                <a:cxn ang="0">
                  <a:pos x="T4" y="T5"/>
                </a:cxn>
                <a:cxn ang="0">
                  <a:pos x="T6" y="T7"/>
                </a:cxn>
                <a:cxn ang="0">
                  <a:pos x="T8" y="T9"/>
                </a:cxn>
                <a:cxn ang="0">
                  <a:pos x="T10" y="T11"/>
                </a:cxn>
              </a:cxnLst>
              <a:rect l="0" t="0" r="r" b="b"/>
              <a:pathLst>
                <a:path w="726" h="725">
                  <a:moveTo>
                    <a:pt x="726" y="363"/>
                  </a:moveTo>
                  <a:lnTo>
                    <a:pt x="726" y="363"/>
                  </a:lnTo>
                  <a:cubicBezTo>
                    <a:pt x="726" y="563"/>
                    <a:pt x="564" y="725"/>
                    <a:pt x="363" y="725"/>
                  </a:cubicBezTo>
                  <a:cubicBezTo>
                    <a:pt x="163" y="725"/>
                    <a:pt x="0" y="563"/>
                    <a:pt x="0" y="363"/>
                  </a:cubicBezTo>
                  <a:cubicBezTo>
                    <a:pt x="0" y="162"/>
                    <a:pt x="163" y="0"/>
                    <a:pt x="363" y="0"/>
                  </a:cubicBezTo>
                  <a:cubicBezTo>
                    <a:pt x="564" y="0"/>
                    <a:pt x="726" y="162"/>
                    <a:pt x="726" y="363"/>
                  </a:cubicBezTo>
                  <a:close/>
                </a:path>
              </a:pathLst>
            </a:custGeom>
            <a:solidFill>
              <a:srgbClr val="285A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6">
              <a:extLst>
                <a:ext uri="{FF2B5EF4-FFF2-40B4-BE49-F238E27FC236}">
                  <a16:creationId xmlns:a16="http://schemas.microsoft.com/office/drawing/2014/main" id="{7FCAC89F-E3AB-4559-9FB2-85D5BC3223B9}"/>
                </a:ext>
              </a:extLst>
            </p:cNvPr>
            <p:cNvSpPr>
              <a:spLocks/>
            </p:cNvSpPr>
            <p:nvPr/>
          </p:nvSpPr>
          <p:spPr bwMode="auto">
            <a:xfrm>
              <a:off x="6936" y="452"/>
              <a:ext cx="164" cy="67"/>
            </a:xfrm>
            <a:custGeom>
              <a:avLst/>
              <a:gdLst>
                <a:gd name="T0" fmla="*/ 889 w 1779"/>
                <a:gd name="T1" fmla="*/ 539 h 725"/>
                <a:gd name="T2" fmla="*/ 889 w 1779"/>
                <a:gd name="T3" fmla="*/ 539 h 725"/>
                <a:gd name="T4" fmla="*/ 1416 w 1779"/>
                <a:gd name="T5" fmla="*/ 725 h 725"/>
                <a:gd name="T6" fmla="*/ 1779 w 1779"/>
                <a:gd name="T7" fmla="*/ 363 h 725"/>
                <a:gd name="T8" fmla="*/ 1416 w 1779"/>
                <a:gd name="T9" fmla="*/ 0 h 725"/>
                <a:gd name="T10" fmla="*/ 889 w 1779"/>
                <a:gd name="T11" fmla="*/ 186 h 725"/>
                <a:gd name="T12" fmla="*/ 362 w 1779"/>
                <a:gd name="T13" fmla="*/ 0 h 725"/>
                <a:gd name="T14" fmla="*/ 0 w 1779"/>
                <a:gd name="T15" fmla="*/ 363 h 725"/>
                <a:gd name="T16" fmla="*/ 362 w 1779"/>
                <a:gd name="T17" fmla="*/ 725 h 725"/>
                <a:gd name="T18" fmla="*/ 889 w 1779"/>
                <a:gd name="T19" fmla="*/ 539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9" h="725">
                  <a:moveTo>
                    <a:pt x="889" y="539"/>
                  </a:moveTo>
                  <a:lnTo>
                    <a:pt x="889" y="539"/>
                  </a:lnTo>
                  <a:cubicBezTo>
                    <a:pt x="1083" y="539"/>
                    <a:pt x="1231" y="725"/>
                    <a:pt x="1416" y="725"/>
                  </a:cubicBezTo>
                  <a:cubicBezTo>
                    <a:pt x="1616" y="725"/>
                    <a:pt x="1779" y="563"/>
                    <a:pt x="1779" y="363"/>
                  </a:cubicBezTo>
                  <a:cubicBezTo>
                    <a:pt x="1779" y="162"/>
                    <a:pt x="1616" y="0"/>
                    <a:pt x="1416" y="0"/>
                  </a:cubicBezTo>
                  <a:cubicBezTo>
                    <a:pt x="1202" y="0"/>
                    <a:pt x="1078" y="186"/>
                    <a:pt x="889" y="186"/>
                  </a:cubicBezTo>
                  <a:cubicBezTo>
                    <a:pt x="696" y="186"/>
                    <a:pt x="547" y="0"/>
                    <a:pt x="362" y="0"/>
                  </a:cubicBezTo>
                  <a:cubicBezTo>
                    <a:pt x="162" y="0"/>
                    <a:pt x="0" y="162"/>
                    <a:pt x="0" y="363"/>
                  </a:cubicBezTo>
                  <a:cubicBezTo>
                    <a:pt x="0" y="563"/>
                    <a:pt x="162" y="725"/>
                    <a:pt x="362" y="725"/>
                  </a:cubicBezTo>
                  <a:cubicBezTo>
                    <a:pt x="540" y="725"/>
                    <a:pt x="701" y="539"/>
                    <a:pt x="889" y="53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7">
              <a:extLst>
                <a:ext uri="{FF2B5EF4-FFF2-40B4-BE49-F238E27FC236}">
                  <a16:creationId xmlns:a16="http://schemas.microsoft.com/office/drawing/2014/main" id="{FC36736D-BA6B-4741-9A9B-58847D6CB00C}"/>
                </a:ext>
              </a:extLst>
            </p:cNvPr>
            <p:cNvSpPr>
              <a:spLocks/>
            </p:cNvSpPr>
            <p:nvPr/>
          </p:nvSpPr>
          <p:spPr bwMode="auto">
            <a:xfrm>
              <a:off x="7126" y="259"/>
              <a:ext cx="165" cy="165"/>
            </a:xfrm>
            <a:custGeom>
              <a:avLst/>
              <a:gdLst>
                <a:gd name="T0" fmla="*/ 507 w 1779"/>
                <a:gd name="T1" fmla="*/ 899 h 1778"/>
                <a:gd name="T2" fmla="*/ 507 w 1779"/>
                <a:gd name="T3" fmla="*/ 899 h 1778"/>
                <a:gd name="T4" fmla="*/ 604 w 1779"/>
                <a:gd name="T5" fmla="*/ 603 h 1778"/>
                <a:gd name="T6" fmla="*/ 900 w 1779"/>
                <a:gd name="T7" fmla="*/ 506 h 1778"/>
                <a:gd name="T8" fmla="*/ 1417 w 1779"/>
                <a:gd name="T9" fmla="*/ 725 h 1778"/>
                <a:gd name="T10" fmla="*/ 1779 w 1779"/>
                <a:gd name="T11" fmla="*/ 362 h 1778"/>
                <a:gd name="T12" fmla="*/ 1417 w 1779"/>
                <a:gd name="T13" fmla="*/ 0 h 1778"/>
                <a:gd name="T14" fmla="*/ 890 w 1779"/>
                <a:gd name="T15" fmla="*/ 186 h 1778"/>
                <a:gd name="T16" fmla="*/ 363 w 1779"/>
                <a:gd name="T17" fmla="*/ 0 h 1778"/>
                <a:gd name="T18" fmla="*/ 106 w 1779"/>
                <a:gd name="T19" fmla="*/ 105 h 1778"/>
                <a:gd name="T20" fmla="*/ 0 w 1779"/>
                <a:gd name="T21" fmla="*/ 362 h 1778"/>
                <a:gd name="T22" fmla="*/ 187 w 1779"/>
                <a:gd name="T23" fmla="*/ 889 h 1778"/>
                <a:gd name="T24" fmla="*/ 0 w 1779"/>
                <a:gd name="T25" fmla="*/ 1416 h 1778"/>
                <a:gd name="T26" fmla="*/ 363 w 1779"/>
                <a:gd name="T27" fmla="*/ 1778 h 1778"/>
                <a:gd name="T28" fmla="*/ 726 w 1779"/>
                <a:gd name="T29" fmla="*/ 1416 h 1778"/>
                <a:gd name="T30" fmla="*/ 507 w 1779"/>
                <a:gd name="T31" fmla="*/ 89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9" h="1778">
                  <a:moveTo>
                    <a:pt x="507" y="899"/>
                  </a:moveTo>
                  <a:lnTo>
                    <a:pt x="507" y="899"/>
                  </a:lnTo>
                  <a:cubicBezTo>
                    <a:pt x="493" y="763"/>
                    <a:pt x="537" y="670"/>
                    <a:pt x="604" y="603"/>
                  </a:cubicBezTo>
                  <a:cubicBezTo>
                    <a:pt x="671" y="536"/>
                    <a:pt x="764" y="492"/>
                    <a:pt x="900" y="506"/>
                  </a:cubicBezTo>
                  <a:cubicBezTo>
                    <a:pt x="1054" y="521"/>
                    <a:pt x="1239" y="725"/>
                    <a:pt x="1417" y="725"/>
                  </a:cubicBezTo>
                  <a:cubicBezTo>
                    <a:pt x="1617" y="725"/>
                    <a:pt x="1779" y="562"/>
                    <a:pt x="1779" y="362"/>
                  </a:cubicBezTo>
                  <a:cubicBezTo>
                    <a:pt x="1779" y="161"/>
                    <a:pt x="1617" y="0"/>
                    <a:pt x="1417" y="0"/>
                  </a:cubicBezTo>
                  <a:cubicBezTo>
                    <a:pt x="1232" y="0"/>
                    <a:pt x="1086" y="186"/>
                    <a:pt x="890" y="186"/>
                  </a:cubicBezTo>
                  <a:cubicBezTo>
                    <a:pt x="699" y="186"/>
                    <a:pt x="577" y="0"/>
                    <a:pt x="363" y="0"/>
                  </a:cubicBezTo>
                  <a:cubicBezTo>
                    <a:pt x="263" y="0"/>
                    <a:pt x="172" y="40"/>
                    <a:pt x="106" y="105"/>
                  </a:cubicBezTo>
                  <a:cubicBezTo>
                    <a:pt x="41" y="171"/>
                    <a:pt x="0" y="262"/>
                    <a:pt x="0" y="362"/>
                  </a:cubicBezTo>
                  <a:cubicBezTo>
                    <a:pt x="0" y="576"/>
                    <a:pt x="187" y="698"/>
                    <a:pt x="187" y="889"/>
                  </a:cubicBezTo>
                  <a:cubicBezTo>
                    <a:pt x="187" y="1084"/>
                    <a:pt x="0" y="1231"/>
                    <a:pt x="0" y="1416"/>
                  </a:cubicBezTo>
                  <a:cubicBezTo>
                    <a:pt x="0" y="1616"/>
                    <a:pt x="163" y="1778"/>
                    <a:pt x="363" y="1778"/>
                  </a:cubicBezTo>
                  <a:cubicBezTo>
                    <a:pt x="563" y="1778"/>
                    <a:pt x="726" y="1616"/>
                    <a:pt x="726" y="1416"/>
                  </a:cubicBezTo>
                  <a:cubicBezTo>
                    <a:pt x="726" y="1238"/>
                    <a:pt x="523" y="1053"/>
                    <a:pt x="507" y="89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8">
              <a:extLst>
                <a:ext uri="{FF2B5EF4-FFF2-40B4-BE49-F238E27FC236}">
                  <a16:creationId xmlns:a16="http://schemas.microsoft.com/office/drawing/2014/main" id="{E3BBACCA-F764-496F-9577-72ABED53A2AE}"/>
                </a:ext>
              </a:extLst>
            </p:cNvPr>
            <p:cNvSpPr>
              <a:spLocks/>
            </p:cNvSpPr>
            <p:nvPr/>
          </p:nvSpPr>
          <p:spPr bwMode="auto">
            <a:xfrm>
              <a:off x="7126" y="354"/>
              <a:ext cx="165" cy="165"/>
            </a:xfrm>
            <a:custGeom>
              <a:avLst/>
              <a:gdLst>
                <a:gd name="T0" fmla="*/ 1273 w 1779"/>
                <a:gd name="T1" fmla="*/ 879 h 1780"/>
                <a:gd name="T2" fmla="*/ 1273 w 1779"/>
                <a:gd name="T3" fmla="*/ 879 h 1780"/>
                <a:gd name="T4" fmla="*/ 1176 w 1779"/>
                <a:gd name="T5" fmla="*/ 1176 h 1780"/>
                <a:gd name="T6" fmla="*/ 879 w 1779"/>
                <a:gd name="T7" fmla="*/ 1273 h 1780"/>
                <a:gd name="T8" fmla="*/ 363 w 1779"/>
                <a:gd name="T9" fmla="*/ 1054 h 1780"/>
                <a:gd name="T10" fmla="*/ 0 w 1779"/>
                <a:gd name="T11" fmla="*/ 1417 h 1780"/>
                <a:gd name="T12" fmla="*/ 363 w 1779"/>
                <a:gd name="T13" fmla="*/ 1780 h 1780"/>
                <a:gd name="T14" fmla="*/ 890 w 1779"/>
                <a:gd name="T15" fmla="*/ 1593 h 1780"/>
                <a:gd name="T16" fmla="*/ 1417 w 1779"/>
                <a:gd name="T17" fmla="*/ 1780 h 1780"/>
                <a:gd name="T18" fmla="*/ 1673 w 1779"/>
                <a:gd name="T19" fmla="*/ 1673 h 1780"/>
                <a:gd name="T20" fmla="*/ 1779 w 1779"/>
                <a:gd name="T21" fmla="*/ 1417 h 1780"/>
                <a:gd name="T22" fmla="*/ 1593 w 1779"/>
                <a:gd name="T23" fmla="*/ 890 h 1780"/>
                <a:gd name="T24" fmla="*/ 1779 w 1779"/>
                <a:gd name="T25" fmla="*/ 363 h 1780"/>
                <a:gd name="T26" fmla="*/ 1417 w 1779"/>
                <a:gd name="T27" fmla="*/ 0 h 1780"/>
                <a:gd name="T28" fmla="*/ 1054 w 1779"/>
                <a:gd name="T29" fmla="*/ 363 h 1780"/>
                <a:gd name="T30" fmla="*/ 1273 w 1779"/>
                <a:gd name="T31" fmla="*/ 87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9" h="1780">
                  <a:moveTo>
                    <a:pt x="1273" y="879"/>
                  </a:moveTo>
                  <a:lnTo>
                    <a:pt x="1273" y="879"/>
                  </a:lnTo>
                  <a:cubicBezTo>
                    <a:pt x="1287" y="1016"/>
                    <a:pt x="1243" y="1109"/>
                    <a:pt x="1176" y="1176"/>
                  </a:cubicBezTo>
                  <a:cubicBezTo>
                    <a:pt x="1109" y="1243"/>
                    <a:pt x="1016" y="1287"/>
                    <a:pt x="879" y="1273"/>
                  </a:cubicBezTo>
                  <a:cubicBezTo>
                    <a:pt x="725" y="1257"/>
                    <a:pt x="541" y="1054"/>
                    <a:pt x="363" y="1054"/>
                  </a:cubicBezTo>
                  <a:cubicBezTo>
                    <a:pt x="163" y="1054"/>
                    <a:pt x="0" y="1216"/>
                    <a:pt x="0" y="1417"/>
                  </a:cubicBezTo>
                  <a:cubicBezTo>
                    <a:pt x="0" y="1617"/>
                    <a:pt x="163" y="1780"/>
                    <a:pt x="363" y="1780"/>
                  </a:cubicBezTo>
                  <a:cubicBezTo>
                    <a:pt x="548" y="1780"/>
                    <a:pt x="694" y="1593"/>
                    <a:pt x="890" y="1593"/>
                  </a:cubicBezTo>
                  <a:cubicBezTo>
                    <a:pt x="1081" y="1593"/>
                    <a:pt x="1202" y="1780"/>
                    <a:pt x="1417" y="1780"/>
                  </a:cubicBezTo>
                  <a:cubicBezTo>
                    <a:pt x="1517" y="1780"/>
                    <a:pt x="1608" y="1739"/>
                    <a:pt x="1673" y="1673"/>
                  </a:cubicBezTo>
                  <a:cubicBezTo>
                    <a:pt x="1739" y="1608"/>
                    <a:pt x="1779" y="1517"/>
                    <a:pt x="1779" y="1417"/>
                  </a:cubicBezTo>
                  <a:cubicBezTo>
                    <a:pt x="1779" y="1202"/>
                    <a:pt x="1593" y="1081"/>
                    <a:pt x="1593" y="890"/>
                  </a:cubicBezTo>
                  <a:cubicBezTo>
                    <a:pt x="1593" y="694"/>
                    <a:pt x="1779" y="548"/>
                    <a:pt x="1779" y="363"/>
                  </a:cubicBezTo>
                  <a:cubicBezTo>
                    <a:pt x="1779" y="163"/>
                    <a:pt x="1617" y="0"/>
                    <a:pt x="1417" y="0"/>
                  </a:cubicBezTo>
                  <a:cubicBezTo>
                    <a:pt x="1216" y="0"/>
                    <a:pt x="1054" y="163"/>
                    <a:pt x="1054" y="363"/>
                  </a:cubicBezTo>
                  <a:cubicBezTo>
                    <a:pt x="1054" y="541"/>
                    <a:pt x="1257" y="725"/>
                    <a:pt x="1273" y="87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9">
              <a:extLst>
                <a:ext uri="{FF2B5EF4-FFF2-40B4-BE49-F238E27FC236}">
                  <a16:creationId xmlns:a16="http://schemas.microsoft.com/office/drawing/2014/main" id="{2C4CB683-79EB-4F92-8383-83864A93239A}"/>
                </a:ext>
              </a:extLst>
            </p:cNvPr>
            <p:cNvSpPr>
              <a:spLocks/>
            </p:cNvSpPr>
            <p:nvPr/>
          </p:nvSpPr>
          <p:spPr bwMode="auto">
            <a:xfrm>
              <a:off x="6936" y="259"/>
              <a:ext cx="164" cy="165"/>
            </a:xfrm>
            <a:custGeom>
              <a:avLst/>
              <a:gdLst>
                <a:gd name="T0" fmla="*/ 506 w 1779"/>
                <a:gd name="T1" fmla="*/ 899 h 1778"/>
                <a:gd name="T2" fmla="*/ 506 w 1779"/>
                <a:gd name="T3" fmla="*/ 899 h 1778"/>
                <a:gd name="T4" fmla="*/ 603 w 1779"/>
                <a:gd name="T5" fmla="*/ 603 h 1778"/>
                <a:gd name="T6" fmla="*/ 900 w 1779"/>
                <a:gd name="T7" fmla="*/ 506 h 1778"/>
                <a:gd name="T8" fmla="*/ 1416 w 1779"/>
                <a:gd name="T9" fmla="*/ 725 h 1778"/>
                <a:gd name="T10" fmla="*/ 1779 w 1779"/>
                <a:gd name="T11" fmla="*/ 362 h 1778"/>
                <a:gd name="T12" fmla="*/ 1416 w 1779"/>
                <a:gd name="T13" fmla="*/ 0 h 1778"/>
                <a:gd name="T14" fmla="*/ 889 w 1779"/>
                <a:gd name="T15" fmla="*/ 186 h 1778"/>
                <a:gd name="T16" fmla="*/ 362 w 1779"/>
                <a:gd name="T17" fmla="*/ 0 h 1778"/>
                <a:gd name="T18" fmla="*/ 106 w 1779"/>
                <a:gd name="T19" fmla="*/ 105 h 1778"/>
                <a:gd name="T20" fmla="*/ 0 w 1779"/>
                <a:gd name="T21" fmla="*/ 362 h 1778"/>
                <a:gd name="T22" fmla="*/ 186 w 1779"/>
                <a:gd name="T23" fmla="*/ 889 h 1778"/>
                <a:gd name="T24" fmla="*/ 0 w 1779"/>
                <a:gd name="T25" fmla="*/ 1416 h 1778"/>
                <a:gd name="T26" fmla="*/ 362 w 1779"/>
                <a:gd name="T27" fmla="*/ 1778 h 1778"/>
                <a:gd name="T28" fmla="*/ 725 w 1779"/>
                <a:gd name="T29" fmla="*/ 1416 h 1778"/>
                <a:gd name="T30" fmla="*/ 506 w 1779"/>
                <a:gd name="T31" fmla="*/ 899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9" h="1778">
                  <a:moveTo>
                    <a:pt x="506" y="899"/>
                  </a:moveTo>
                  <a:lnTo>
                    <a:pt x="506" y="899"/>
                  </a:lnTo>
                  <a:cubicBezTo>
                    <a:pt x="492" y="763"/>
                    <a:pt x="536" y="670"/>
                    <a:pt x="603" y="603"/>
                  </a:cubicBezTo>
                  <a:cubicBezTo>
                    <a:pt x="670" y="536"/>
                    <a:pt x="763" y="492"/>
                    <a:pt x="900" y="506"/>
                  </a:cubicBezTo>
                  <a:cubicBezTo>
                    <a:pt x="1054" y="521"/>
                    <a:pt x="1238" y="725"/>
                    <a:pt x="1416" y="725"/>
                  </a:cubicBezTo>
                  <a:cubicBezTo>
                    <a:pt x="1616" y="725"/>
                    <a:pt x="1779" y="562"/>
                    <a:pt x="1779" y="362"/>
                  </a:cubicBezTo>
                  <a:cubicBezTo>
                    <a:pt x="1779" y="161"/>
                    <a:pt x="1616" y="0"/>
                    <a:pt x="1416" y="0"/>
                  </a:cubicBezTo>
                  <a:cubicBezTo>
                    <a:pt x="1231" y="0"/>
                    <a:pt x="1085" y="186"/>
                    <a:pt x="889" y="186"/>
                  </a:cubicBezTo>
                  <a:cubicBezTo>
                    <a:pt x="698" y="186"/>
                    <a:pt x="577" y="0"/>
                    <a:pt x="362" y="0"/>
                  </a:cubicBezTo>
                  <a:cubicBezTo>
                    <a:pt x="262" y="0"/>
                    <a:pt x="171" y="40"/>
                    <a:pt x="106" y="105"/>
                  </a:cubicBezTo>
                  <a:cubicBezTo>
                    <a:pt x="40" y="171"/>
                    <a:pt x="0" y="262"/>
                    <a:pt x="0" y="362"/>
                  </a:cubicBezTo>
                  <a:cubicBezTo>
                    <a:pt x="0" y="576"/>
                    <a:pt x="186" y="698"/>
                    <a:pt x="186" y="889"/>
                  </a:cubicBezTo>
                  <a:cubicBezTo>
                    <a:pt x="186" y="1084"/>
                    <a:pt x="0" y="1231"/>
                    <a:pt x="0" y="1416"/>
                  </a:cubicBezTo>
                  <a:cubicBezTo>
                    <a:pt x="0" y="1616"/>
                    <a:pt x="162" y="1778"/>
                    <a:pt x="362" y="1778"/>
                  </a:cubicBezTo>
                  <a:cubicBezTo>
                    <a:pt x="563" y="1778"/>
                    <a:pt x="725" y="1616"/>
                    <a:pt x="725" y="1416"/>
                  </a:cubicBezTo>
                  <a:cubicBezTo>
                    <a:pt x="725" y="1238"/>
                    <a:pt x="522" y="1053"/>
                    <a:pt x="506" y="899"/>
                  </a:cubicBezTo>
                  <a:close/>
                </a:path>
              </a:pathLst>
            </a:custGeom>
            <a:solidFill>
              <a:srgbClr val="6ECD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4" name="Footer Placeholder 3">
            <a:extLst>
              <a:ext uri="{FF2B5EF4-FFF2-40B4-BE49-F238E27FC236}">
                <a16:creationId xmlns:a16="http://schemas.microsoft.com/office/drawing/2014/main" id="{BBD35B5A-32BF-46F1-A01B-36E914633844}"/>
              </a:ext>
            </a:extLst>
          </p:cNvPr>
          <p:cNvSpPr>
            <a:spLocks noGrp="1"/>
          </p:cNvSpPr>
          <p:nvPr>
            <p:ph type="ftr" sz="quarter" idx="10"/>
          </p:nvPr>
        </p:nvSpPr>
        <p:spPr/>
        <p:txBody>
          <a:bodyPr/>
          <a:lstStyle/>
          <a:p>
            <a:r>
              <a:rPr lang="en-US" dirty="0"/>
              <a:t>Insert title of presentation</a:t>
            </a:r>
          </a:p>
        </p:txBody>
      </p:sp>
      <p:sp>
        <p:nvSpPr>
          <p:cNvPr id="12" name="Slide Number Placeholder 11">
            <a:extLst>
              <a:ext uri="{FF2B5EF4-FFF2-40B4-BE49-F238E27FC236}">
                <a16:creationId xmlns:a16="http://schemas.microsoft.com/office/drawing/2014/main" id="{ED5586C0-4336-416C-B21A-BCB317393239}"/>
              </a:ext>
            </a:extLst>
          </p:cNvPr>
          <p:cNvSpPr>
            <a:spLocks noGrp="1"/>
          </p:cNvSpPr>
          <p:nvPr>
            <p:ph type="sldNum" sz="quarter" idx="11"/>
          </p:nvPr>
        </p:nvSpPr>
        <p:spPr/>
        <p:txBody>
          <a:bodyPr/>
          <a:lstStyle/>
          <a:p>
            <a:fld id="{8D03785D-B813-448D-9F3E-CDE53758E5B2}" type="slidenum">
              <a:rPr lang="en-US" smtClean="0"/>
              <a:pPr/>
              <a:t>‹#›</a:t>
            </a:fld>
            <a:endParaRPr lang="en-US" dirty="0"/>
          </a:p>
        </p:txBody>
      </p:sp>
      <p:sp>
        <p:nvSpPr>
          <p:cNvPr id="14" name="Content Placeholder 2">
            <a:extLst>
              <a:ext uri="{FF2B5EF4-FFF2-40B4-BE49-F238E27FC236}">
                <a16:creationId xmlns:a16="http://schemas.microsoft.com/office/drawing/2014/main" id="{4E8CA184-7D03-4894-8849-F4D6DC51E900}"/>
              </a:ext>
            </a:extLst>
          </p:cNvPr>
          <p:cNvSpPr>
            <a:spLocks noGrp="1"/>
          </p:cNvSpPr>
          <p:nvPr>
            <p:ph idx="12" hasCustomPrompt="1"/>
          </p:nvPr>
        </p:nvSpPr>
        <p:spPr>
          <a:xfrm>
            <a:off x="608171" y="6346006"/>
            <a:ext cx="3994575" cy="229233"/>
          </a:xfrm>
        </p:spPr>
        <p:txBody>
          <a:bodyPr anchor="ctr"/>
          <a:lstStyle>
            <a:lvl1pPr marL="0" indent="0" algn="l">
              <a:buNone/>
              <a:defRPr sz="1000" i="1">
                <a:solidFill>
                  <a:schemeClr val="accent3"/>
                </a:solidFill>
                <a:latin typeface="Gotham Rounded Book" pitchFamily="50" charset="0"/>
              </a:defRPr>
            </a:lvl1pPr>
          </a:lstStyle>
          <a:p>
            <a:pPr lvl="0"/>
            <a:r>
              <a:rPr lang="en-US" dirty="0"/>
              <a:t>Citation </a:t>
            </a:r>
          </a:p>
        </p:txBody>
      </p:sp>
    </p:spTree>
    <p:extLst>
      <p:ext uri="{BB962C8B-B14F-4D97-AF65-F5344CB8AC3E}">
        <p14:creationId xmlns:p14="http://schemas.microsoft.com/office/powerpoint/2010/main" val="34704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theme" Target="../theme/theme10.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image" Target="../media/image40.png"/><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image" Target="../media/image3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41" Type="http://schemas.openxmlformats.org/officeDocument/2006/relationships/slideLayout" Target="../slideLayouts/slideLayout9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image" Target="../media/image16.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37.jp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6.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image" Target="../media/image37.jp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7.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theme" Target="../theme/theme8.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3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340728"/>
            <a:ext cx="12192000" cy="521207"/>
          </a:xfrm>
          <a:prstGeom prst="rect">
            <a:avLst/>
          </a:prstGeom>
          <a:solidFill>
            <a:srgbClr val="6DB33F"/>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3" name="Picture 12"/>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451372" y="6495682"/>
            <a:ext cx="1232628" cy="254743"/>
          </a:xfrm>
          <a:prstGeom prst="rect">
            <a:avLst/>
          </a:prstGeom>
        </p:spPr>
      </p:pic>
      <p:sp>
        <p:nvSpPr>
          <p:cNvPr id="14" name="Slide Number Placeholder 5"/>
          <p:cNvSpPr>
            <a:spLocks noGrp="1"/>
          </p:cNvSpPr>
          <p:nvPr>
            <p:ph type="sldNum" sz="quarter" idx="4"/>
          </p:nvPr>
        </p:nvSpPr>
        <p:spPr>
          <a:xfrm>
            <a:off x="508000" y="6529549"/>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
        <p:nvSpPr>
          <p:cNvPr id="15" name="Text Placeholder 5"/>
          <p:cNvSpPr txBox="1">
            <a:spLocks/>
          </p:cNvSpPr>
          <p:nvPr userDrawn="1"/>
        </p:nvSpPr>
        <p:spPr>
          <a:xfrm>
            <a:off x="977900" y="6535444"/>
            <a:ext cx="5200650" cy="212238"/>
          </a:xfrm>
          <a:prstGeom prst="rect">
            <a:avLst/>
          </a:prstGeom>
        </p:spPr>
        <p:txBody>
          <a:bodyPr vert="horz" lIns="91440" tIns="45720" rIns="91440" bIns="45720" rtlCol="0">
            <a:normAutofit/>
          </a:bodyPr>
          <a:lstStyle>
            <a:lvl1pPr marL="173038" indent="-173038" algn="l" defTabSz="457200" rtl="0" eaLnBrk="1" latinLnBrk="0" hangingPunct="1">
              <a:lnSpc>
                <a:spcPct val="90000"/>
              </a:lnSpc>
              <a:spcBef>
                <a:spcPts val="800"/>
              </a:spcBef>
              <a:buClr>
                <a:schemeClr val="accent3"/>
              </a:buClr>
              <a:buFont typeface="Arial"/>
              <a:buChar char="•"/>
              <a:defRPr sz="2300" kern="1200">
                <a:solidFill>
                  <a:schemeClr val="tx1"/>
                </a:solidFill>
                <a:latin typeface="+mn-lt"/>
                <a:ea typeface="+mn-ea"/>
                <a:cs typeface="+mn-cs"/>
              </a:defRPr>
            </a:lvl1pPr>
            <a:lvl2pPr marL="346075" indent="-173038" algn="l" defTabSz="457200" rtl="0" eaLnBrk="1" latinLnBrk="0" hangingPunct="1">
              <a:lnSpc>
                <a:spcPct val="90000"/>
              </a:lnSpc>
              <a:spcBef>
                <a:spcPts val="800"/>
              </a:spcBef>
              <a:buClr>
                <a:schemeClr val="accent3"/>
              </a:buClr>
              <a:buFont typeface="Arial"/>
              <a:buChar char="•"/>
              <a:defRPr sz="1900" kern="1200">
                <a:solidFill>
                  <a:schemeClr val="tx1"/>
                </a:solidFill>
                <a:latin typeface="+mn-lt"/>
                <a:ea typeface="+mn-ea"/>
                <a:cs typeface="+mn-cs"/>
              </a:defRPr>
            </a:lvl2pPr>
            <a:lvl3pPr marL="517525" indent="-171450" algn="l" defTabSz="457200" rtl="0" eaLnBrk="1" latinLnBrk="0" hangingPunct="1">
              <a:lnSpc>
                <a:spcPct val="90000"/>
              </a:lnSpc>
              <a:spcBef>
                <a:spcPts val="600"/>
              </a:spcBef>
              <a:buClr>
                <a:schemeClr val="accent3"/>
              </a:buClr>
              <a:buFont typeface="Arial"/>
              <a:buChar char="•"/>
              <a:defRPr sz="1700" kern="1200">
                <a:solidFill>
                  <a:schemeClr val="tx1"/>
                </a:solidFill>
                <a:latin typeface="+mn-lt"/>
                <a:ea typeface="+mn-ea"/>
                <a:cs typeface="+mn-cs"/>
              </a:defRPr>
            </a:lvl3pPr>
            <a:lvl4pPr marL="690563" indent="-173038" algn="l" defTabSz="457200" rtl="0" eaLnBrk="1" latinLnBrk="0" hangingPunct="1">
              <a:lnSpc>
                <a:spcPct val="90000"/>
              </a:lnSpc>
              <a:spcBef>
                <a:spcPct val="20000"/>
              </a:spcBef>
              <a:buClr>
                <a:schemeClr val="accent3"/>
              </a:buClr>
              <a:buFont typeface="Arial"/>
              <a:buChar char="–"/>
              <a:defRPr sz="1700" kern="1200">
                <a:solidFill>
                  <a:schemeClr val="tx1"/>
                </a:solidFill>
                <a:latin typeface="+mn-lt"/>
                <a:ea typeface="+mn-ea"/>
                <a:cs typeface="+mn-cs"/>
              </a:defRPr>
            </a:lvl4pPr>
            <a:lvl5pPr marL="854075" indent="-163513" algn="l" defTabSz="457200" rtl="0" eaLnBrk="1" latinLnBrk="0" hangingPunct="1">
              <a:lnSpc>
                <a:spcPct val="90000"/>
              </a:lnSpc>
              <a:spcBef>
                <a:spcPts val="400"/>
              </a:spcBef>
              <a:buClr>
                <a:schemeClr val="accent3"/>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800" i="1" dirty="0">
                <a:solidFill>
                  <a:srgbClr val="FFFFFF"/>
                </a:solidFill>
              </a:rPr>
              <a:t>Company Confidential</a:t>
            </a:r>
          </a:p>
        </p:txBody>
      </p:sp>
      <p:cxnSp>
        <p:nvCxnSpPr>
          <p:cNvPr id="16" name="Straight Connector 15"/>
          <p:cNvCxnSpPr/>
          <p:nvPr userDrawn="1"/>
        </p:nvCxnSpPr>
        <p:spPr>
          <a:xfrm flipV="1">
            <a:off x="0" y="1096578"/>
            <a:ext cx="12192000" cy="1602"/>
          </a:xfrm>
          <a:prstGeom prst="line">
            <a:avLst/>
          </a:prstGeom>
          <a:ln w="12700" cmpd="sng">
            <a:solidFill>
              <a:srgbClr val="6A737B"/>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Title Placeholder 1"/>
          <p:cNvSpPr>
            <a:spLocks noGrp="1"/>
          </p:cNvSpPr>
          <p:nvPr>
            <p:ph type="title"/>
          </p:nvPr>
        </p:nvSpPr>
        <p:spPr>
          <a:xfrm>
            <a:off x="508000" y="68938"/>
            <a:ext cx="10972800" cy="9276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316082257"/>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62" r:id="rId4"/>
    <p:sldLayoutId id="2147483663" r:id="rId5"/>
    <p:sldLayoutId id="2147483664" r:id="rId6"/>
    <p:sldLayoutId id="2147483665" r:id="rId7"/>
    <p:sldLayoutId id="2147483654" r:id="rId8"/>
    <p:sldLayoutId id="2147483657" r:id="rId9"/>
    <p:sldLayoutId id="2147483661" r:id="rId10"/>
    <p:sldLayoutId id="2147483656" r:id="rId11"/>
    <p:sldLayoutId id="2147483696" r:id="rId12"/>
    <p:sldLayoutId id="2147483788" r:id="rId13"/>
    <p:sldLayoutId id="2147483879" r:id="rId14"/>
    <p:sldLayoutId id="2147483880" r:id="rId15"/>
  </p:sldLayoutIdLst>
  <p:txStyles>
    <p:titleStyle>
      <a:lvl1pPr algn="l" defTabSz="914400" rtl="0" eaLnBrk="1" latinLnBrk="0" hangingPunct="1">
        <a:lnSpc>
          <a:spcPct val="90000"/>
        </a:lnSpc>
        <a:spcBef>
          <a:spcPct val="0"/>
        </a:spcBef>
        <a:buNone/>
        <a:defRPr sz="2800" b="0" i="0" kern="1200">
          <a:solidFill>
            <a:schemeClr val="accent3"/>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chemeClr val="accent3"/>
        </a:buClr>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188526"/>
            <a:ext cx="12192000" cy="669475"/>
          </a:xfrm>
          <a:prstGeom prst="rect">
            <a:avLst/>
          </a:prstGeom>
          <a:gradFill flip="none" rotWithShape="1">
            <a:gsLst>
              <a:gs pos="5000">
                <a:srgbClr val="275215"/>
              </a:gs>
              <a:gs pos="100000">
                <a:srgbClr val="5AB12D"/>
              </a:gs>
              <a:gs pos="40000">
                <a:srgbClr val="438A0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descr="logo-content.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768115" y="6426925"/>
            <a:ext cx="1954588" cy="298618"/>
          </a:xfrm>
          <a:prstGeom prst="rect">
            <a:avLst/>
          </a:prstGeom>
        </p:spPr>
      </p:pic>
      <p:pic>
        <p:nvPicPr>
          <p:cNvPr id="12" name="Picture 11" descr="G-icon-content.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466466" y="108858"/>
            <a:ext cx="675541" cy="841829"/>
          </a:xfrm>
          <a:prstGeom prst="rect">
            <a:avLst/>
          </a:prstGeom>
        </p:spPr>
      </p:pic>
      <p:cxnSp>
        <p:nvCxnSpPr>
          <p:cNvPr id="7" name="Straight Connector 6"/>
          <p:cNvCxnSpPr/>
          <p:nvPr userDrawn="1"/>
        </p:nvCxnSpPr>
        <p:spPr>
          <a:xfrm>
            <a:off x="81376" y="1029339"/>
            <a:ext cx="12110624" cy="0"/>
          </a:xfrm>
          <a:prstGeom prst="line">
            <a:avLst/>
          </a:prstGeom>
          <a:ln w="19050" cmpd="sng">
            <a:solidFill>
              <a:srgbClr val="64A70B"/>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508000" y="68938"/>
            <a:ext cx="10972800" cy="9276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1219201"/>
            <a:ext cx="11176000" cy="4906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385973" y="6610350"/>
            <a:ext cx="806027" cy="247650"/>
          </a:xfrm>
          <a:prstGeom prst="rect">
            <a:avLst/>
          </a:prstGeom>
        </p:spPr>
        <p:txBody>
          <a:bodyPr vert="horz" lIns="91440" tIns="45720" rIns="91440" bIns="45720" rtlCol="0" anchor="ctr"/>
          <a:lstStyle>
            <a:lvl1pPr algn="r">
              <a:defRPr sz="1000">
                <a:solidFill>
                  <a:srgbClr val="438A01"/>
                </a:solidFill>
              </a:defRPr>
            </a:lvl1pPr>
          </a:lstStyle>
          <a:p>
            <a:endParaRPr lang="en-US" dirty="0"/>
          </a:p>
        </p:txBody>
      </p:sp>
      <p:sp>
        <p:nvSpPr>
          <p:cNvPr id="5" name="Footer Placeholder 4"/>
          <p:cNvSpPr>
            <a:spLocks noGrp="1"/>
          </p:cNvSpPr>
          <p:nvPr>
            <p:ph type="ftr" sz="quarter" idx="3"/>
          </p:nvPr>
        </p:nvSpPr>
        <p:spPr>
          <a:xfrm>
            <a:off x="10566400" y="6610350"/>
            <a:ext cx="806027" cy="247650"/>
          </a:xfrm>
          <a:prstGeom prst="rect">
            <a:avLst/>
          </a:prstGeom>
        </p:spPr>
        <p:txBody>
          <a:bodyPr vert="horz" lIns="91440" tIns="45720" rIns="91440" bIns="45720" rtlCol="0" anchor="ctr">
            <a:spAutoFit/>
          </a:bodyPr>
          <a:lstStyle>
            <a:lvl1pPr algn="r">
              <a:defRPr sz="1000">
                <a:solidFill>
                  <a:srgbClr val="438A01"/>
                </a:solidFill>
              </a:defRPr>
            </a:lvl1pPr>
          </a:lstStyle>
          <a:p>
            <a:endParaRPr lang="en-US" dirty="0"/>
          </a:p>
        </p:txBody>
      </p:sp>
      <p:sp>
        <p:nvSpPr>
          <p:cNvPr id="6" name="Slide Number Placeholder 5"/>
          <p:cNvSpPr>
            <a:spLocks noGrp="1"/>
          </p:cNvSpPr>
          <p:nvPr>
            <p:ph type="sldNum" sz="quarter" idx="4"/>
          </p:nvPr>
        </p:nvSpPr>
        <p:spPr>
          <a:xfrm>
            <a:off x="0" y="6356351"/>
            <a:ext cx="609600" cy="365125"/>
          </a:xfrm>
          <a:prstGeom prst="rect">
            <a:avLst/>
          </a:prstGeom>
        </p:spPr>
        <p:txBody>
          <a:bodyPr vert="horz" lIns="91440" tIns="45720" rIns="91440" bIns="45720" rtlCol="0" anchor="ctr"/>
          <a:lstStyle>
            <a:lvl1pPr algn="ctr">
              <a:defRPr sz="1000">
                <a:solidFill>
                  <a:schemeClr val="bg1"/>
                </a:solidFill>
              </a:defRPr>
            </a:lvl1pPr>
          </a:lstStyle>
          <a:p>
            <a:fld id="{479D14D9-8B48-F841-AE58-C821675697D0}" type="slidenum">
              <a:rPr lang="en-US"/>
              <a:pPr/>
              <a:t>‹#›</a:t>
            </a:fld>
            <a:endParaRPr lang="en-US" dirty="0"/>
          </a:p>
        </p:txBody>
      </p:sp>
    </p:spTree>
    <p:extLst>
      <p:ext uri="{BB962C8B-B14F-4D97-AF65-F5344CB8AC3E}">
        <p14:creationId xmlns:p14="http://schemas.microsoft.com/office/powerpoint/2010/main" val="220703911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Lst>
  <p:hf hdr="0" ftr="0" dt="0"/>
  <p:txStyles>
    <p:titleStyle>
      <a:lvl1pPr algn="l" defTabSz="457200" rtl="0" eaLnBrk="1" latinLnBrk="0" hangingPunct="1">
        <a:lnSpc>
          <a:spcPct val="90000"/>
        </a:lnSpc>
        <a:spcBef>
          <a:spcPct val="0"/>
        </a:spcBef>
        <a:buNone/>
        <a:defRPr sz="2800" kern="1200">
          <a:solidFill>
            <a:schemeClr val="accent3"/>
          </a:solidFill>
          <a:latin typeface="Arial"/>
          <a:ea typeface="+mj-ea"/>
          <a:cs typeface="Arial"/>
        </a:defRPr>
      </a:lvl1pPr>
    </p:titleStyle>
    <p:bodyStyle>
      <a:lvl1pPr marL="173038" indent="-173038" algn="l" defTabSz="457200" rtl="0" eaLnBrk="1" latinLnBrk="0" hangingPunct="1">
        <a:lnSpc>
          <a:spcPct val="90000"/>
        </a:lnSpc>
        <a:spcBef>
          <a:spcPts val="800"/>
        </a:spcBef>
        <a:buClr>
          <a:schemeClr val="accent3"/>
        </a:buClr>
        <a:buFont typeface="Arial"/>
        <a:buChar char="•"/>
        <a:defRPr sz="2300" kern="1200">
          <a:solidFill>
            <a:schemeClr val="tx1"/>
          </a:solidFill>
          <a:latin typeface="+mn-lt"/>
          <a:ea typeface="+mn-ea"/>
          <a:cs typeface="+mn-cs"/>
        </a:defRPr>
      </a:lvl1pPr>
      <a:lvl2pPr marL="346075" indent="-173038" algn="l" defTabSz="457200" rtl="0" eaLnBrk="1" latinLnBrk="0" hangingPunct="1">
        <a:lnSpc>
          <a:spcPct val="90000"/>
        </a:lnSpc>
        <a:spcBef>
          <a:spcPts val="800"/>
        </a:spcBef>
        <a:buClr>
          <a:schemeClr val="accent3"/>
        </a:buClr>
        <a:buFont typeface="Arial"/>
        <a:buChar char="•"/>
        <a:defRPr sz="1900" kern="1200">
          <a:solidFill>
            <a:schemeClr val="tx1"/>
          </a:solidFill>
          <a:latin typeface="+mn-lt"/>
          <a:ea typeface="+mn-ea"/>
          <a:cs typeface="+mn-cs"/>
        </a:defRPr>
      </a:lvl2pPr>
      <a:lvl3pPr marL="517525" indent="-171450" algn="l" defTabSz="457200" rtl="0" eaLnBrk="1" latinLnBrk="0" hangingPunct="1">
        <a:lnSpc>
          <a:spcPct val="90000"/>
        </a:lnSpc>
        <a:spcBef>
          <a:spcPts val="600"/>
        </a:spcBef>
        <a:buClr>
          <a:schemeClr val="accent3"/>
        </a:buClr>
        <a:buFont typeface="Arial"/>
        <a:buChar char="•"/>
        <a:defRPr sz="1700" kern="1200">
          <a:solidFill>
            <a:schemeClr val="tx1"/>
          </a:solidFill>
          <a:latin typeface="+mn-lt"/>
          <a:ea typeface="+mn-ea"/>
          <a:cs typeface="+mn-cs"/>
        </a:defRPr>
      </a:lvl3pPr>
      <a:lvl4pPr marL="690563" indent="-173038" algn="l" defTabSz="457200" rtl="0" eaLnBrk="1" latinLnBrk="0" hangingPunct="1">
        <a:lnSpc>
          <a:spcPct val="90000"/>
        </a:lnSpc>
        <a:spcBef>
          <a:spcPct val="20000"/>
        </a:spcBef>
        <a:buClr>
          <a:schemeClr val="accent3"/>
        </a:buClr>
        <a:buFont typeface="Arial"/>
        <a:buChar char="–"/>
        <a:defRPr sz="1700" kern="1200">
          <a:solidFill>
            <a:schemeClr val="tx1"/>
          </a:solidFill>
          <a:latin typeface="+mn-lt"/>
          <a:ea typeface="+mn-ea"/>
          <a:cs typeface="+mn-cs"/>
        </a:defRPr>
      </a:lvl4pPr>
      <a:lvl5pPr marL="854075" indent="-163513" algn="l" defTabSz="457200" rtl="0" eaLnBrk="1" latinLnBrk="0" hangingPunct="1">
        <a:lnSpc>
          <a:spcPct val="90000"/>
        </a:lnSpc>
        <a:spcBef>
          <a:spcPts val="400"/>
        </a:spcBef>
        <a:buClr>
          <a:schemeClr val="accent3"/>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71220"/>
            </a:gs>
            <a:gs pos="100000">
              <a:srgbClr val="153153">
                <a:alpha val="93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44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341439"/>
            <a:ext cx="109728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400">
                <a:solidFill>
                  <a:srgbClr val="FFFFFF"/>
                </a:solidFill>
                <a:latin typeface="+mn-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11176000" y="6381750"/>
            <a:ext cx="101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FFFF"/>
                </a:solidFill>
                <a:latin typeface="+mn-lt"/>
              </a:defRPr>
            </a:lvl1pPr>
          </a:lstStyle>
          <a:p>
            <a:pPr>
              <a:defRPr/>
            </a:pPr>
            <a:fld id="{4080EB60-BE52-504F-BD13-AB647B409600}" type="slidenum">
              <a:rPr lang="en-US"/>
              <a:pPr>
                <a:defRPr/>
              </a:pPr>
              <a:t>‹#›</a:t>
            </a:fld>
            <a:endParaRPr lang="en-US" dirty="0"/>
          </a:p>
        </p:txBody>
      </p:sp>
      <p:cxnSp>
        <p:nvCxnSpPr>
          <p:cNvPr id="9" name="Straight Connector 8"/>
          <p:cNvCxnSpPr/>
          <p:nvPr/>
        </p:nvCxnSpPr>
        <p:spPr>
          <a:xfrm>
            <a:off x="0" y="1268413"/>
            <a:ext cx="12192000" cy="0"/>
          </a:xfrm>
          <a:prstGeom prst="line">
            <a:avLst/>
          </a:prstGeom>
          <a:ln w="47625" cap="rnd">
            <a:solidFill>
              <a:schemeClr val="bg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68936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ftr="0" dt="0"/>
  <p:txStyles>
    <p:titleStyle>
      <a:lvl1pPr algn="ctr" rtl="0" eaLnBrk="0" fontAlgn="base" hangingPunct="0">
        <a:spcBef>
          <a:spcPct val="0"/>
        </a:spcBef>
        <a:spcAft>
          <a:spcPct val="0"/>
        </a:spcAft>
        <a:defRPr sz="3200" b="0">
          <a:solidFill>
            <a:srgbClr val="E4CC4D"/>
          </a:solidFill>
          <a:latin typeface="+mn-lt"/>
          <a:ea typeface="ＭＳ Ｐゴシック" charset="-128"/>
          <a:cs typeface="ＭＳ Ｐゴシック" charset="-128"/>
        </a:defRPr>
      </a:lvl1pPr>
      <a:lvl2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3200" b="1">
          <a:solidFill>
            <a:srgbClr val="E4CC4D"/>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bg1"/>
        </a:buClr>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1"/>
        </a:buClr>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lr>
          <a:schemeClr val="bg1"/>
        </a:buClr>
        <a:buChar char="»"/>
        <a:defRPr sz="2000">
          <a:solidFill>
            <a:schemeClr val="bg1"/>
          </a:solidFill>
          <a:latin typeface="+mn-lt"/>
          <a:ea typeface="ＭＳ Ｐゴシック" charset="-128"/>
        </a:defRPr>
      </a:lvl5pPr>
      <a:lvl6pPr marL="2514600" indent="-228600" algn="l" rtl="0" fontAlgn="base">
        <a:spcBef>
          <a:spcPct val="20000"/>
        </a:spcBef>
        <a:spcAft>
          <a:spcPct val="0"/>
        </a:spcAft>
        <a:buClr>
          <a:srgbClr val="FFFF00"/>
        </a:buClr>
        <a:buChar char="»"/>
        <a:defRPr sz="2000">
          <a:solidFill>
            <a:schemeClr val="bg1"/>
          </a:solidFill>
          <a:latin typeface="+mn-lt"/>
        </a:defRPr>
      </a:lvl6pPr>
      <a:lvl7pPr marL="2971800" indent="-228600" algn="l" rtl="0" fontAlgn="base">
        <a:spcBef>
          <a:spcPct val="20000"/>
        </a:spcBef>
        <a:spcAft>
          <a:spcPct val="0"/>
        </a:spcAft>
        <a:buClr>
          <a:srgbClr val="FFFF00"/>
        </a:buClr>
        <a:buChar char="»"/>
        <a:defRPr sz="2000">
          <a:solidFill>
            <a:schemeClr val="bg1"/>
          </a:solidFill>
          <a:latin typeface="+mn-lt"/>
        </a:defRPr>
      </a:lvl7pPr>
      <a:lvl8pPr marL="3429000" indent="-228600" algn="l" rtl="0" fontAlgn="base">
        <a:spcBef>
          <a:spcPct val="20000"/>
        </a:spcBef>
        <a:spcAft>
          <a:spcPct val="0"/>
        </a:spcAft>
        <a:buClr>
          <a:srgbClr val="FFFF00"/>
        </a:buClr>
        <a:buChar char="»"/>
        <a:defRPr sz="2000">
          <a:solidFill>
            <a:schemeClr val="bg1"/>
          </a:solidFill>
          <a:latin typeface="+mn-lt"/>
        </a:defRPr>
      </a:lvl8pPr>
      <a:lvl9pPr marL="3886200" indent="-228600" algn="l" rtl="0" fontAlgn="base">
        <a:spcBef>
          <a:spcPct val="2000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27823"/>
            <a:ext cx="109728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flipV="1">
            <a:off x="-10511" y="1059459"/>
            <a:ext cx="1225296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sp>
        <p:nvSpPr>
          <p:cNvPr id="10"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pPr defTabSz="342900"/>
            <a:fld id="{DBFEEF21-D2D5-1D4F-894E-A1104073CB87}"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41038065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ctr" defTabSz="342900" rtl="0" eaLnBrk="1" latinLnBrk="0" hangingPunct="1">
        <a:spcBef>
          <a:spcPct val="0"/>
        </a:spcBef>
        <a:buNone/>
        <a:defRPr sz="2400" b="0" kern="1200">
          <a:solidFill>
            <a:srgbClr val="660066"/>
          </a:solidFill>
          <a:latin typeface="Gotham Ligh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Gotham Light"/>
          <a:ea typeface="+mn-ea"/>
          <a:cs typeface="Gotham Light"/>
        </a:defRPr>
      </a:lvl1pPr>
      <a:lvl2pPr marL="557213" indent="-214313" algn="l" defTabSz="342900" rtl="0" eaLnBrk="1" latinLnBrk="0" hangingPunct="1">
        <a:spcBef>
          <a:spcPct val="20000"/>
        </a:spcBef>
        <a:buFont typeface="Arial"/>
        <a:buChar char="–"/>
        <a:defRPr sz="2100" kern="1200">
          <a:solidFill>
            <a:schemeClr val="tx1"/>
          </a:solidFill>
          <a:latin typeface="Gotham Light"/>
          <a:ea typeface="+mn-ea"/>
          <a:cs typeface="Gotham Light"/>
        </a:defRPr>
      </a:lvl2pPr>
      <a:lvl3pPr marL="857250" indent="-171450" algn="l" defTabSz="342900" rtl="0" eaLnBrk="1" latinLnBrk="0" hangingPunct="1">
        <a:spcBef>
          <a:spcPct val="20000"/>
        </a:spcBef>
        <a:buFont typeface="Arial"/>
        <a:buChar char="•"/>
        <a:defRPr sz="1800" kern="1200">
          <a:solidFill>
            <a:schemeClr val="tx1"/>
          </a:solidFill>
          <a:latin typeface="Gotham Light"/>
          <a:ea typeface="+mn-ea"/>
          <a:cs typeface="Gotham Light"/>
        </a:defRPr>
      </a:lvl3pPr>
      <a:lvl4pPr marL="12001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4pPr>
      <a:lvl5pPr marL="15430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27823"/>
            <a:ext cx="109728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flipV="1">
            <a:off x="-10511" y="1059459"/>
            <a:ext cx="12252960" cy="82296"/>
          </a:xfrm>
          <a:prstGeom prst="rect">
            <a:avLst/>
          </a:prstGeom>
          <a:gradFill flip="none" rotWithShape="1">
            <a:gsLst>
              <a:gs pos="100000">
                <a:srgbClr val="008000"/>
              </a:gs>
              <a:gs pos="0">
                <a:srgbClr val="711471"/>
              </a:gs>
              <a:gs pos="50000">
                <a:srgbClr val="9E9E9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Gotham LIGHT"/>
            </a:endParaRPr>
          </a:p>
        </p:txBody>
      </p:sp>
      <p:sp>
        <p:nvSpPr>
          <p:cNvPr id="10" name="Slide Number Placeholder 5"/>
          <p:cNvSpPr>
            <a:spLocks noGrp="1"/>
          </p:cNvSpPr>
          <p:nvPr>
            <p:ph type="sldNum" sz="quarter" idx="4"/>
          </p:nvPr>
        </p:nvSpPr>
        <p:spPr>
          <a:xfrm>
            <a:off x="11423400" y="6562131"/>
            <a:ext cx="706901" cy="278387"/>
          </a:xfrm>
          <a:prstGeom prst="rect">
            <a:avLst/>
          </a:prstGeom>
          <a:noFill/>
        </p:spPr>
        <p:txBody>
          <a:bodyPr vert="horz" lIns="91440" tIns="45720" rIns="91440" bIns="45720" rtlCol="0" anchor="ctr"/>
          <a:lstStyle>
            <a:lvl1pPr algn="ctr">
              <a:defRPr sz="750">
                <a:solidFill>
                  <a:schemeClr val="tx1"/>
                </a:solidFill>
                <a:latin typeface="Gotham Light"/>
              </a:defRPr>
            </a:lvl1pPr>
          </a:lstStyle>
          <a:p>
            <a:pPr defTabSz="342900"/>
            <a:fld id="{DBFEEF21-D2D5-1D4F-894E-A1104073CB87}"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40303383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8" r:id="rId13"/>
    <p:sldLayoutId id="2147483729" r:id="rId14"/>
  </p:sldLayoutIdLst>
  <p:hf hdr="0" ftr="0" dt="0"/>
  <p:txStyles>
    <p:titleStyle>
      <a:lvl1pPr algn="ctr" defTabSz="342900" rtl="0" eaLnBrk="1" latinLnBrk="0" hangingPunct="1">
        <a:spcBef>
          <a:spcPct val="0"/>
        </a:spcBef>
        <a:buNone/>
        <a:defRPr sz="2400" b="0" kern="1200">
          <a:solidFill>
            <a:srgbClr val="660066"/>
          </a:solidFill>
          <a:latin typeface="Gotham Ligh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Gotham Light"/>
          <a:ea typeface="+mn-ea"/>
          <a:cs typeface="Gotham Light"/>
        </a:defRPr>
      </a:lvl1pPr>
      <a:lvl2pPr marL="557213" indent="-214313" algn="l" defTabSz="342900" rtl="0" eaLnBrk="1" latinLnBrk="0" hangingPunct="1">
        <a:spcBef>
          <a:spcPct val="20000"/>
        </a:spcBef>
        <a:buFont typeface="Arial"/>
        <a:buChar char="–"/>
        <a:defRPr sz="2100" kern="1200">
          <a:solidFill>
            <a:schemeClr val="tx1"/>
          </a:solidFill>
          <a:latin typeface="Gotham Light"/>
          <a:ea typeface="+mn-ea"/>
          <a:cs typeface="Gotham Light"/>
        </a:defRPr>
      </a:lvl2pPr>
      <a:lvl3pPr marL="857250" indent="-171450" algn="l" defTabSz="342900" rtl="0" eaLnBrk="1" latinLnBrk="0" hangingPunct="1">
        <a:spcBef>
          <a:spcPct val="20000"/>
        </a:spcBef>
        <a:buFont typeface="Arial"/>
        <a:buChar char="•"/>
        <a:defRPr sz="1800" kern="1200">
          <a:solidFill>
            <a:schemeClr val="tx1"/>
          </a:solidFill>
          <a:latin typeface="Gotham Light"/>
          <a:ea typeface="+mn-ea"/>
          <a:cs typeface="Gotham Light"/>
        </a:defRPr>
      </a:lvl3pPr>
      <a:lvl4pPr marL="12001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4pPr>
      <a:lvl5pPr marL="15430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flipV="1">
            <a:off x="0" y="1096578"/>
            <a:ext cx="12192000" cy="1602"/>
          </a:xfrm>
          <a:prstGeom prst="line">
            <a:avLst/>
          </a:prstGeom>
          <a:ln w="12700" cmpd="sng">
            <a:solidFill>
              <a:srgbClr val="6A737B"/>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0" y="6340728"/>
            <a:ext cx="12192000" cy="521207"/>
          </a:xfrm>
          <a:prstGeom prst="rect">
            <a:avLst/>
          </a:prstGeom>
          <a:solidFill>
            <a:srgbClr val="6DB33F"/>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Placeholder 1"/>
          <p:cNvSpPr>
            <a:spLocks noGrp="1"/>
          </p:cNvSpPr>
          <p:nvPr>
            <p:ph type="title"/>
          </p:nvPr>
        </p:nvSpPr>
        <p:spPr>
          <a:xfrm>
            <a:off x="508000" y="68938"/>
            <a:ext cx="10972800" cy="9276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000" y="1219201"/>
            <a:ext cx="11176000" cy="4906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0451372" y="6495682"/>
            <a:ext cx="1232628" cy="254743"/>
          </a:xfrm>
          <a:prstGeom prst="rect">
            <a:avLst/>
          </a:prstGeom>
        </p:spPr>
      </p:pic>
      <p:sp>
        <p:nvSpPr>
          <p:cNvPr id="20" name="Text Placeholder 5"/>
          <p:cNvSpPr txBox="1">
            <a:spLocks/>
          </p:cNvSpPr>
          <p:nvPr/>
        </p:nvSpPr>
        <p:spPr>
          <a:xfrm>
            <a:off x="1842874" y="6530764"/>
            <a:ext cx="5200650" cy="212238"/>
          </a:xfrm>
          <a:prstGeom prst="rect">
            <a:avLst/>
          </a:prstGeom>
        </p:spPr>
        <p:txBody>
          <a:bodyPr vert="horz" lIns="91440" tIns="45720" rIns="91440" bIns="45720" rtlCol="0">
            <a:normAutofit/>
          </a:bodyPr>
          <a:lstStyle>
            <a:lvl1pPr marL="173038" indent="-173038" algn="l" defTabSz="457200" rtl="0" eaLnBrk="1" latinLnBrk="0" hangingPunct="1">
              <a:lnSpc>
                <a:spcPct val="90000"/>
              </a:lnSpc>
              <a:spcBef>
                <a:spcPts val="800"/>
              </a:spcBef>
              <a:buClr>
                <a:schemeClr val="accent3"/>
              </a:buClr>
              <a:buFont typeface="Arial"/>
              <a:buChar char="•"/>
              <a:defRPr sz="2300" kern="1200">
                <a:solidFill>
                  <a:schemeClr val="tx1"/>
                </a:solidFill>
                <a:latin typeface="+mn-lt"/>
                <a:ea typeface="+mn-ea"/>
                <a:cs typeface="+mn-cs"/>
              </a:defRPr>
            </a:lvl1pPr>
            <a:lvl2pPr marL="346075" indent="-173038" algn="l" defTabSz="457200" rtl="0" eaLnBrk="1" latinLnBrk="0" hangingPunct="1">
              <a:lnSpc>
                <a:spcPct val="90000"/>
              </a:lnSpc>
              <a:spcBef>
                <a:spcPts val="800"/>
              </a:spcBef>
              <a:buClr>
                <a:schemeClr val="accent3"/>
              </a:buClr>
              <a:buFont typeface="Arial"/>
              <a:buChar char="•"/>
              <a:defRPr sz="1900" kern="1200">
                <a:solidFill>
                  <a:schemeClr val="tx1"/>
                </a:solidFill>
                <a:latin typeface="+mn-lt"/>
                <a:ea typeface="+mn-ea"/>
                <a:cs typeface="+mn-cs"/>
              </a:defRPr>
            </a:lvl2pPr>
            <a:lvl3pPr marL="517525" indent="-171450" algn="l" defTabSz="457200" rtl="0" eaLnBrk="1" latinLnBrk="0" hangingPunct="1">
              <a:lnSpc>
                <a:spcPct val="90000"/>
              </a:lnSpc>
              <a:spcBef>
                <a:spcPts val="600"/>
              </a:spcBef>
              <a:buClr>
                <a:schemeClr val="accent3"/>
              </a:buClr>
              <a:buFont typeface="Arial"/>
              <a:buChar char="•"/>
              <a:defRPr sz="1700" kern="1200">
                <a:solidFill>
                  <a:schemeClr val="tx1"/>
                </a:solidFill>
                <a:latin typeface="+mn-lt"/>
                <a:ea typeface="+mn-ea"/>
                <a:cs typeface="+mn-cs"/>
              </a:defRPr>
            </a:lvl3pPr>
            <a:lvl4pPr marL="690563" indent="-173038" algn="l" defTabSz="457200" rtl="0" eaLnBrk="1" latinLnBrk="0" hangingPunct="1">
              <a:lnSpc>
                <a:spcPct val="90000"/>
              </a:lnSpc>
              <a:spcBef>
                <a:spcPct val="20000"/>
              </a:spcBef>
              <a:buClr>
                <a:schemeClr val="accent3"/>
              </a:buClr>
              <a:buFont typeface="Arial"/>
              <a:buChar char="–"/>
              <a:defRPr sz="1700" kern="1200">
                <a:solidFill>
                  <a:schemeClr val="tx1"/>
                </a:solidFill>
                <a:latin typeface="+mn-lt"/>
                <a:ea typeface="+mn-ea"/>
                <a:cs typeface="+mn-cs"/>
              </a:defRPr>
            </a:lvl4pPr>
            <a:lvl5pPr marL="854075" indent="-163513" algn="l" defTabSz="457200" rtl="0" eaLnBrk="1" latinLnBrk="0" hangingPunct="1">
              <a:lnSpc>
                <a:spcPct val="90000"/>
              </a:lnSpc>
              <a:spcBef>
                <a:spcPts val="400"/>
              </a:spcBef>
              <a:buClr>
                <a:schemeClr val="accent3"/>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800" i="1" dirty="0">
                <a:solidFill>
                  <a:srgbClr val="FFFFFF"/>
                </a:solidFill>
              </a:rPr>
              <a:t>Company Confidential</a:t>
            </a:r>
          </a:p>
        </p:txBody>
      </p:sp>
      <p:sp>
        <p:nvSpPr>
          <p:cNvPr id="24" name="Slide Number Placeholder 5"/>
          <p:cNvSpPr>
            <a:spLocks noGrp="1"/>
          </p:cNvSpPr>
          <p:nvPr>
            <p:ph type="sldNum" sz="quarter" idx="4"/>
          </p:nvPr>
        </p:nvSpPr>
        <p:spPr>
          <a:xfrm>
            <a:off x="508000" y="6529549"/>
            <a:ext cx="469900" cy="205887"/>
          </a:xfrm>
          <a:prstGeom prst="rect">
            <a:avLst/>
          </a:prstGeom>
        </p:spPr>
        <p:txBody>
          <a:bodyPr vert="horz" lIns="91440" tIns="45720" rIns="91440" bIns="45720" rtlCol="0" anchor="ctr"/>
          <a:lstStyle>
            <a:lvl1pPr algn="ctr">
              <a:defRPr sz="800">
                <a:solidFill>
                  <a:schemeClr val="bg1"/>
                </a:solidFill>
              </a:defRPr>
            </a:lvl1pPr>
          </a:lstStyle>
          <a:p>
            <a:fld id="{479D14D9-8B48-F841-AE58-C821675697D0}" type="slidenum">
              <a:rPr lang="en-US" smtClean="0"/>
              <a:pPr/>
              <a:t>‹#›</a:t>
            </a:fld>
            <a:endParaRPr lang="en-US" dirty="0"/>
          </a:p>
        </p:txBody>
      </p:sp>
      <p:sp>
        <p:nvSpPr>
          <p:cNvPr id="9" name="Rectangle 8"/>
          <p:cNvSpPr/>
          <p:nvPr userDrawn="1"/>
        </p:nvSpPr>
        <p:spPr>
          <a:xfrm>
            <a:off x="0" y="6340728"/>
            <a:ext cx="12192000" cy="521207"/>
          </a:xfrm>
          <a:prstGeom prst="rect">
            <a:avLst/>
          </a:prstGeom>
          <a:solidFill>
            <a:srgbClr val="6DB33F"/>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1" name="Picture 10"/>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a:xfrm>
            <a:off x="10451372" y="6495682"/>
            <a:ext cx="1232628" cy="254743"/>
          </a:xfrm>
          <a:prstGeom prst="rect">
            <a:avLst/>
          </a:prstGeom>
        </p:spPr>
      </p:pic>
      <p:sp>
        <p:nvSpPr>
          <p:cNvPr id="12" name="Text Placeholder 5"/>
          <p:cNvSpPr txBox="1">
            <a:spLocks/>
          </p:cNvSpPr>
          <p:nvPr userDrawn="1"/>
        </p:nvSpPr>
        <p:spPr>
          <a:xfrm>
            <a:off x="977900" y="6535444"/>
            <a:ext cx="5200650" cy="212238"/>
          </a:xfrm>
          <a:prstGeom prst="rect">
            <a:avLst/>
          </a:prstGeom>
        </p:spPr>
        <p:txBody>
          <a:bodyPr vert="horz" lIns="91440" tIns="45720" rIns="91440" bIns="45720" rtlCol="0">
            <a:normAutofit/>
          </a:bodyPr>
          <a:lstStyle>
            <a:lvl1pPr marL="173038" indent="-173038" algn="l" defTabSz="457200" rtl="0" eaLnBrk="1" latinLnBrk="0" hangingPunct="1">
              <a:lnSpc>
                <a:spcPct val="90000"/>
              </a:lnSpc>
              <a:spcBef>
                <a:spcPts val="800"/>
              </a:spcBef>
              <a:buClr>
                <a:schemeClr val="accent3"/>
              </a:buClr>
              <a:buFont typeface="Arial"/>
              <a:buChar char="•"/>
              <a:defRPr sz="2300" kern="1200">
                <a:solidFill>
                  <a:schemeClr val="tx1"/>
                </a:solidFill>
                <a:latin typeface="+mn-lt"/>
                <a:ea typeface="+mn-ea"/>
                <a:cs typeface="+mn-cs"/>
              </a:defRPr>
            </a:lvl1pPr>
            <a:lvl2pPr marL="346075" indent="-173038" algn="l" defTabSz="457200" rtl="0" eaLnBrk="1" latinLnBrk="0" hangingPunct="1">
              <a:lnSpc>
                <a:spcPct val="90000"/>
              </a:lnSpc>
              <a:spcBef>
                <a:spcPts val="800"/>
              </a:spcBef>
              <a:buClr>
                <a:schemeClr val="accent3"/>
              </a:buClr>
              <a:buFont typeface="Arial"/>
              <a:buChar char="•"/>
              <a:defRPr sz="1900" kern="1200">
                <a:solidFill>
                  <a:schemeClr val="tx1"/>
                </a:solidFill>
                <a:latin typeface="+mn-lt"/>
                <a:ea typeface="+mn-ea"/>
                <a:cs typeface="+mn-cs"/>
              </a:defRPr>
            </a:lvl2pPr>
            <a:lvl3pPr marL="517525" indent="-171450" algn="l" defTabSz="457200" rtl="0" eaLnBrk="1" latinLnBrk="0" hangingPunct="1">
              <a:lnSpc>
                <a:spcPct val="90000"/>
              </a:lnSpc>
              <a:spcBef>
                <a:spcPts val="600"/>
              </a:spcBef>
              <a:buClr>
                <a:schemeClr val="accent3"/>
              </a:buClr>
              <a:buFont typeface="Arial"/>
              <a:buChar char="•"/>
              <a:defRPr sz="1700" kern="1200">
                <a:solidFill>
                  <a:schemeClr val="tx1"/>
                </a:solidFill>
                <a:latin typeface="+mn-lt"/>
                <a:ea typeface="+mn-ea"/>
                <a:cs typeface="+mn-cs"/>
              </a:defRPr>
            </a:lvl3pPr>
            <a:lvl4pPr marL="690563" indent="-173038" algn="l" defTabSz="457200" rtl="0" eaLnBrk="1" latinLnBrk="0" hangingPunct="1">
              <a:lnSpc>
                <a:spcPct val="90000"/>
              </a:lnSpc>
              <a:spcBef>
                <a:spcPct val="20000"/>
              </a:spcBef>
              <a:buClr>
                <a:schemeClr val="accent3"/>
              </a:buClr>
              <a:buFont typeface="Arial"/>
              <a:buChar char="–"/>
              <a:defRPr sz="1700" kern="1200">
                <a:solidFill>
                  <a:schemeClr val="tx1"/>
                </a:solidFill>
                <a:latin typeface="+mn-lt"/>
                <a:ea typeface="+mn-ea"/>
                <a:cs typeface="+mn-cs"/>
              </a:defRPr>
            </a:lvl4pPr>
            <a:lvl5pPr marL="854075" indent="-163513" algn="l" defTabSz="457200" rtl="0" eaLnBrk="1" latinLnBrk="0" hangingPunct="1">
              <a:lnSpc>
                <a:spcPct val="90000"/>
              </a:lnSpc>
              <a:spcBef>
                <a:spcPts val="400"/>
              </a:spcBef>
              <a:buClr>
                <a:schemeClr val="accent3"/>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800" i="1" dirty="0">
                <a:solidFill>
                  <a:srgbClr val="FFFFFF"/>
                </a:solidFill>
              </a:rPr>
              <a:t>Company Confidential</a:t>
            </a:r>
          </a:p>
        </p:txBody>
      </p:sp>
      <p:cxnSp>
        <p:nvCxnSpPr>
          <p:cNvPr id="13" name="Straight Connector 12"/>
          <p:cNvCxnSpPr/>
          <p:nvPr userDrawn="1"/>
        </p:nvCxnSpPr>
        <p:spPr>
          <a:xfrm flipV="1">
            <a:off x="0" y="1096578"/>
            <a:ext cx="12192000" cy="1602"/>
          </a:xfrm>
          <a:prstGeom prst="line">
            <a:avLst/>
          </a:prstGeom>
          <a:ln w="12700" cmpd="sng">
            <a:solidFill>
              <a:srgbClr val="6A737B"/>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60732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2" r:id="rId31"/>
    <p:sldLayoutId id="2147483773" r:id="rId32"/>
    <p:sldLayoutId id="2147483774" r:id="rId33"/>
    <p:sldLayoutId id="2147483775" r:id="rId34"/>
    <p:sldLayoutId id="2147483776"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Lst>
  <p:txStyles>
    <p:titleStyle>
      <a:lvl1pPr algn="l" defTabSz="457200" rtl="0" eaLnBrk="1" latinLnBrk="0" hangingPunct="1">
        <a:lnSpc>
          <a:spcPct val="90000"/>
        </a:lnSpc>
        <a:spcBef>
          <a:spcPct val="0"/>
        </a:spcBef>
        <a:buNone/>
        <a:defRPr sz="2800" kern="1200">
          <a:solidFill>
            <a:schemeClr val="accent3"/>
          </a:solidFill>
          <a:latin typeface="Arial"/>
          <a:ea typeface="+mj-ea"/>
          <a:cs typeface="Arial"/>
        </a:defRPr>
      </a:lvl1pPr>
    </p:titleStyle>
    <p:bodyStyle>
      <a:lvl1pPr marL="173038" indent="-173038" algn="l" defTabSz="457200" rtl="0" eaLnBrk="1" latinLnBrk="0" hangingPunct="1">
        <a:lnSpc>
          <a:spcPct val="90000"/>
        </a:lnSpc>
        <a:spcBef>
          <a:spcPts val="800"/>
        </a:spcBef>
        <a:buClr>
          <a:schemeClr val="accent3"/>
        </a:buClr>
        <a:buFont typeface="Arial"/>
        <a:buChar char="•"/>
        <a:defRPr sz="2300" kern="1200">
          <a:solidFill>
            <a:schemeClr val="tx1"/>
          </a:solidFill>
          <a:latin typeface="+mn-lt"/>
          <a:ea typeface="+mn-ea"/>
          <a:cs typeface="+mn-cs"/>
        </a:defRPr>
      </a:lvl1pPr>
      <a:lvl2pPr marL="346075" indent="-173038" algn="l" defTabSz="457200" rtl="0" eaLnBrk="1" latinLnBrk="0" hangingPunct="1">
        <a:lnSpc>
          <a:spcPct val="90000"/>
        </a:lnSpc>
        <a:spcBef>
          <a:spcPts val="800"/>
        </a:spcBef>
        <a:buClr>
          <a:schemeClr val="accent3"/>
        </a:buClr>
        <a:buFont typeface="Arial"/>
        <a:buChar char="•"/>
        <a:defRPr sz="1900" kern="1200">
          <a:solidFill>
            <a:schemeClr val="tx1"/>
          </a:solidFill>
          <a:latin typeface="+mn-lt"/>
          <a:ea typeface="+mn-ea"/>
          <a:cs typeface="+mn-cs"/>
        </a:defRPr>
      </a:lvl2pPr>
      <a:lvl3pPr marL="517525" indent="-171450" algn="l" defTabSz="457200" rtl="0" eaLnBrk="1" latinLnBrk="0" hangingPunct="1">
        <a:lnSpc>
          <a:spcPct val="90000"/>
        </a:lnSpc>
        <a:spcBef>
          <a:spcPts val="600"/>
        </a:spcBef>
        <a:buClr>
          <a:schemeClr val="accent3"/>
        </a:buClr>
        <a:buFont typeface="Arial"/>
        <a:buChar char="•"/>
        <a:defRPr sz="1700" kern="1200">
          <a:solidFill>
            <a:schemeClr val="tx1"/>
          </a:solidFill>
          <a:latin typeface="+mn-lt"/>
          <a:ea typeface="+mn-ea"/>
          <a:cs typeface="+mn-cs"/>
        </a:defRPr>
      </a:lvl3pPr>
      <a:lvl4pPr marL="690563" indent="-173038" algn="l" defTabSz="457200" rtl="0" eaLnBrk="1" latinLnBrk="0" hangingPunct="1">
        <a:lnSpc>
          <a:spcPct val="90000"/>
        </a:lnSpc>
        <a:spcBef>
          <a:spcPct val="20000"/>
        </a:spcBef>
        <a:buClr>
          <a:schemeClr val="accent3"/>
        </a:buClr>
        <a:buFont typeface="Arial"/>
        <a:buChar char="–"/>
        <a:defRPr sz="1700" kern="1200">
          <a:solidFill>
            <a:schemeClr val="tx1"/>
          </a:solidFill>
          <a:latin typeface="+mn-lt"/>
          <a:ea typeface="+mn-ea"/>
          <a:cs typeface="+mn-cs"/>
        </a:defRPr>
      </a:lvl4pPr>
      <a:lvl5pPr marL="854075" indent="-163513" algn="l" defTabSz="457200" rtl="0" eaLnBrk="1" latinLnBrk="0" hangingPunct="1">
        <a:lnSpc>
          <a:spcPct val="90000"/>
        </a:lnSpc>
        <a:spcBef>
          <a:spcPts val="400"/>
        </a:spcBef>
        <a:buClr>
          <a:schemeClr val="accent3"/>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13468"/>
        </a:solidFill>
        <a:effectLst/>
      </p:bgPr>
    </p:bg>
    <p:spTree>
      <p:nvGrpSpPr>
        <p:cNvPr id="1" name=""/>
        <p:cNvGrpSpPr/>
        <p:nvPr/>
      </p:nvGrpSpPr>
      <p:grpSpPr>
        <a:xfrm>
          <a:off x="0" y="0"/>
          <a:ext cx="0" cy="0"/>
          <a:chOff x="0" y="0"/>
          <a:chExt cx="0" cy="0"/>
        </a:xfrm>
      </p:grpSpPr>
      <p:pic>
        <p:nvPicPr>
          <p:cNvPr id="6" name="Picture 5" descr="ASC_1007 AM18 FacultySpeakerSlides_V5.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10429877" y="6515100"/>
            <a:ext cx="184731" cy="369332"/>
          </a:xfrm>
          <a:prstGeom prst="rect">
            <a:avLst/>
          </a:prstGeom>
          <a:noFill/>
        </p:spPr>
        <p:txBody>
          <a:bodyPr wrap="none" rtlCol="0">
            <a:spAutoFit/>
          </a:bodyPr>
          <a:lstStyle/>
          <a:p>
            <a:endParaRPr lang="en-US" sz="1800" dirty="0"/>
          </a:p>
        </p:txBody>
      </p:sp>
      <p:sp>
        <p:nvSpPr>
          <p:cNvPr id="8" name="Slide Number Placeholder 5">
            <a:extLst>
              <a:ext uri="{FF2B5EF4-FFF2-40B4-BE49-F238E27FC236}">
                <a16:creationId xmlns:a16="http://schemas.microsoft.com/office/drawing/2014/main" id="{183C073A-24FF-4FD6-8C27-2C5150E27F65}"/>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216948030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hf hdr="0" ftr="0" dt="0"/>
  <p:txStyles>
    <p:titleStyle>
      <a:lvl1pPr algn="l" defTabSz="914377" rtl="0" eaLnBrk="1" latinLnBrk="0" hangingPunct="1">
        <a:lnSpc>
          <a:spcPct val="90000"/>
        </a:lnSpc>
        <a:spcBef>
          <a:spcPct val="0"/>
        </a:spcBef>
        <a:buNone/>
        <a:defRPr sz="3800" b="1" i="0" kern="1200" baseline="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13468"/>
        </a:solidFill>
        <a:effectLst/>
      </p:bgPr>
    </p:bg>
    <p:spTree>
      <p:nvGrpSpPr>
        <p:cNvPr id="1" name=""/>
        <p:cNvGrpSpPr/>
        <p:nvPr/>
      </p:nvGrpSpPr>
      <p:grpSpPr>
        <a:xfrm>
          <a:off x="0" y="0"/>
          <a:ext cx="0" cy="0"/>
          <a:chOff x="0" y="0"/>
          <a:chExt cx="0" cy="0"/>
        </a:xfrm>
      </p:grpSpPr>
      <p:pic>
        <p:nvPicPr>
          <p:cNvPr id="6" name="Picture 5" descr="ASC_1007 AM18 FacultySpeakerSlides_V5.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10429877" y="6515100"/>
            <a:ext cx="184731" cy="369332"/>
          </a:xfrm>
          <a:prstGeom prst="rect">
            <a:avLst/>
          </a:prstGeom>
          <a:noFill/>
        </p:spPr>
        <p:txBody>
          <a:bodyPr wrap="none" rtlCol="0">
            <a:spAutoFit/>
          </a:bodyPr>
          <a:lstStyle/>
          <a:p>
            <a:endParaRPr lang="en-US" sz="1800" dirty="0"/>
          </a:p>
        </p:txBody>
      </p:sp>
      <p:sp>
        <p:nvSpPr>
          <p:cNvPr id="7" name="Slide Number Placeholder 5">
            <a:extLst>
              <a:ext uri="{FF2B5EF4-FFF2-40B4-BE49-F238E27FC236}">
                <a16:creationId xmlns:a16="http://schemas.microsoft.com/office/drawing/2014/main" id="{43A6C8EC-7861-4F3A-8B55-E6D045364DF6}"/>
              </a:ext>
            </a:extLst>
          </p:cNvPr>
          <p:cNvSpPr>
            <a:spLocks noGrp="1"/>
          </p:cNvSpPr>
          <p:nvPr>
            <p:ph type="sldNum" sz="quarter" idx="4"/>
          </p:nvPr>
        </p:nvSpPr>
        <p:spPr>
          <a:xfrm>
            <a:off x="11749009" y="6320280"/>
            <a:ext cx="442993" cy="365125"/>
          </a:xfrm>
          <a:prstGeom prst="rect">
            <a:avLst/>
          </a:prstGeom>
        </p:spPr>
        <p:txBody>
          <a:bodyPr vert="horz" lIns="91440" tIns="45720" rIns="91440" bIns="45720" rtlCol="0" anchor="ctr"/>
          <a:lstStyle>
            <a:lvl1pPr algn="r">
              <a:defRPr sz="1200">
                <a:solidFill>
                  <a:srgbClr val="000000"/>
                </a:solidFill>
                <a:latin typeface="Trebuchet MS" panose="020B0603020202020204" pitchFamily="34" charset="0"/>
              </a:defRPr>
            </a:lvl1pPr>
          </a:lstStyle>
          <a:p>
            <a:fld id="{A0C4BDE9-A220-4D20-A8D2-B048BCA1E8B8}" type="slidenum">
              <a:rPr lang="en-US" smtClean="0"/>
              <a:pPr/>
              <a:t>‹#›</a:t>
            </a:fld>
            <a:endParaRPr lang="en-US" dirty="0"/>
          </a:p>
        </p:txBody>
      </p:sp>
    </p:spTree>
    <p:extLst>
      <p:ext uri="{BB962C8B-B14F-4D97-AF65-F5344CB8AC3E}">
        <p14:creationId xmlns:p14="http://schemas.microsoft.com/office/powerpoint/2010/main" val="286692294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hf hdr="0" ftr="0" dt="0"/>
  <p:txStyles>
    <p:titleStyle>
      <a:lvl1pPr algn="l" defTabSz="914377" rtl="0" eaLnBrk="1" latinLnBrk="0" hangingPunct="1">
        <a:lnSpc>
          <a:spcPct val="90000"/>
        </a:lnSpc>
        <a:spcBef>
          <a:spcPct val="0"/>
        </a:spcBef>
        <a:buNone/>
        <a:defRPr sz="3800" b="1" i="0" kern="1200" baseline="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315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spcAft>
                <a:spcPct val="0"/>
              </a:spcAft>
              <a:buClrTx/>
              <a:buFontTx/>
              <a:buNone/>
              <a:defRPr sz="1400">
                <a:solidFill>
                  <a:srgbClr val="FFFFFF"/>
                </a:solidFill>
                <a:latin typeface="Arial" charset="0"/>
                <a:ea typeface="+mn-ea"/>
                <a:cs typeface="+mn-cs"/>
              </a:defRPr>
            </a:lvl1pPr>
          </a:lstStyle>
          <a:p>
            <a:pPr fontAlgn="base">
              <a:defRPr/>
            </a:pP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spcAft>
                <a:spcPct val="0"/>
              </a:spcAft>
              <a:buClrTx/>
              <a:buFontTx/>
              <a:buNone/>
              <a:defRPr sz="1400">
                <a:solidFill>
                  <a:srgbClr val="FFFFFF"/>
                </a:solidFill>
                <a:latin typeface="Arial" charset="0"/>
                <a:ea typeface="+mn-ea"/>
                <a:cs typeface="+mn-cs"/>
              </a:defRPr>
            </a:lvl1pPr>
          </a:lstStyle>
          <a:p>
            <a:pPr fontAlgn="base">
              <a:defRPr/>
            </a:pPr>
            <a:endParaRPr lang="en-US" dirty="0"/>
          </a:p>
        </p:txBody>
      </p:sp>
      <p:sp>
        <p:nvSpPr>
          <p:cNvPr id="1030" name="Rectangle 6"/>
          <p:cNvSpPr>
            <a:spLocks noGrp="1" noChangeArrowheads="1"/>
          </p:cNvSpPr>
          <p:nvPr>
            <p:ph type="sldNum" sz="quarter" idx="4"/>
          </p:nvPr>
        </p:nvSpPr>
        <p:spPr bwMode="auto">
          <a:xfrm>
            <a:off x="11176000" y="6381750"/>
            <a:ext cx="101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pPr fontAlgn="base">
              <a:spcBef>
                <a:spcPct val="0"/>
              </a:spcBef>
              <a:spcAft>
                <a:spcPct val="0"/>
              </a:spcAft>
            </a:pPr>
            <a:fld id="{AC8E00E3-35A0-457D-8DAA-184C9693F56A}" type="slidenum">
              <a:rPr lang="en-US" altLang="en-US" smtClean="0">
                <a:cs typeface="Arial" panose="020B0604020202020204" pitchFamily="34" charset="0"/>
              </a:rPr>
              <a:pPr fontAlgn="base">
                <a:spcBef>
                  <a:spcPct val="0"/>
                </a:spcBef>
                <a:spcAft>
                  <a:spcPct val="0"/>
                </a:spcAft>
              </a:pPr>
              <a:t>‹#›</a:t>
            </a:fld>
            <a:endParaRPr lang="en-US" altLang="en-US" dirty="0">
              <a:cs typeface="Arial" panose="020B0604020202020204" pitchFamily="34" charset="0"/>
            </a:endParaRPr>
          </a:p>
        </p:txBody>
      </p:sp>
      <p:cxnSp>
        <p:nvCxnSpPr>
          <p:cNvPr id="8" name="Straight Connector 7"/>
          <p:cNvCxnSpPr/>
          <p:nvPr/>
        </p:nvCxnSpPr>
        <p:spPr>
          <a:xfrm>
            <a:off x="563033" y="1495425"/>
            <a:ext cx="11074400" cy="15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54919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8" r:id="rId5"/>
  </p:sldLayoutIdLst>
  <p:hf hdr="0" ftr="0" dt="0"/>
  <p:txStyles>
    <p:titleStyle>
      <a:lvl1pPr algn="ctr" rtl="0" eaLnBrk="0" fontAlgn="base" hangingPunct="0">
        <a:spcBef>
          <a:spcPct val="0"/>
        </a:spcBef>
        <a:spcAft>
          <a:spcPct val="0"/>
        </a:spcAft>
        <a:defRPr sz="2800" b="1">
          <a:solidFill>
            <a:srgbClr val="FFFF00"/>
          </a:solidFill>
          <a:latin typeface="+mj-lt"/>
          <a:ea typeface="MS PGothic" pitchFamily="34" charset="-128"/>
          <a:cs typeface="ＭＳ Ｐゴシック" charset="-128"/>
        </a:defRPr>
      </a:lvl1pPr>
      <a:lvl2pPr algn="ctr" rtl="0" eaLnBrk="0" fontAlgn="base" hangingPunct="0">
        <a:spcBef>
          <a:spcPct val="0"/>
        </a:spcBef>
        <a:spcAft>
          <a:spcPct val="0"/>
        </a:spcAft>
        <a:defRPr sz="2800" b="1">
          <a:solidFill>
            <a:srgbClr val="FFFF00"/>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2800" b="1">
          <a:solidFill>
            <a:srgbClr val="FFFF00"/>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2800" b="1">
          <a:solidFill>
            <a:srgbClr val="FFFF00"/>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2800" b="1">
          <a:solidFill>
            <a:srgbClr val="FFFF00"/>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b="1">
          <a:solidFill>
            <a:srgbClr val="FFFF00"/>
          </a:solidFill>
          <a:latin typeface="Arial" charset="0"/>
        </a:defRPr>
      </a:lvl6pPr>
      <a:lvl7pPr marL="914400" algn="ctr" rtl="0" fontAlgn="base">
        <a:spcBef>
          <a:spcPct val="0"/>
        </a:spcBef>
        <a:spcAft>
          <a:spcPct val="0"/>
        </a:spcAft>
        <a:defRPr sz="4000" b="1">
          <a:solidFill>
            <a:srgbClr val="FFFF00"/>
          </a:solidFill>
          <a:latin typeface="Arial" charset="0"/>
        </a:defRPr>
      </a:lvl7pPr>
      <a:lvl8pPr marL="1371600" algn="ctr" rtl="0" fontAlgn="base">
        <a:spcBef>
          <a:spcPct val="0"/>
        </a:spcBef>
        <a:spcAft>
          <a:spcPct val="0"/>
        </a:spcAft>
        <a:defRPr sz="4000" b="1">
          <a:solidFill>
            <a:srgbClr val="FFFF00"/>
          </a:solidFill>
          <a:latin typeface="Arial" charset="0"/>
        </a:defRPr>
      </a:lvl8pPr>
      <a:lvl9pPr marL="1828800" algn="ctr" rtl="0" fontAlgn="base">
        <a:spcBef>
          <a:spcPct val="0"/>
        </a:spcBef>
        <a:spcAft>
          <a:spcPct val="0"/>
        </a:spcAft>
        <a:defRPr sz="40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800">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FFFF00"/>
        </a:buClr>
        <a:buChar char="–"/>
        <a:defRPr sz="2400">
          <a:solidFill>
            <a:schemeClr val="bg1"/>
          </a:solidFill>
          <a:latin typeface="+mn-lt"/>
          <a:ea typeface="MS PGothic" pitchFamily="34" charset="-128"/>
        </a:defRPr>
      </a:lvl2pPr>
      <a:lvl3pPr marL="1143000" indent="-228600" algn="l" rtl="0" eaLnBrk="0" fontAlgn="base" hangingPunct="0">
        <a:spcBef>
          <a:spcPct val="20000"/>
        </a:spcBef>
        <a:spcAft>
          <a:spcPct val="0"/>
        </a:spcAft>
        <a:buClr>
          <a:srgbClr val="FFFF00"/>
        </a:buClr>
        <a:buChar char="•"/>
        <a:defRPr sz="2000">
          <a:solidFill>
            <a:schemeClr val="bg1"/>
          </a:solidFill>
          <a:latin typeface="+mn-lt"/>
          <a:ea typeface="MS PGothic" pitchFamily="34" charset="-128"/>
        </a:defRPr>
      </a:lvl3pPr>
      <a:lvl4pPr marL="1600200" indent="-228600" algn="l" rtl="0" eaLnBrk="0" fontAlgn="base" hangingPunct="0">
        <a:spcBef>
          <a:spcPct val="20000"/>
        </a:spcBef>
        <a:spcAft>
          <a:spcPct val="0"/>
        </a:spcAft>
        <a:buClr>
          <a:srgbClr val="FFFF00"/>
        </a:buClr>
        <a:buChar char="–"/>
        <a:defRPr>
          <a:solidFill>
            <a:schemeClr val="bg1"/>
          </a:solidFill>
          <a:latin typeface="+mn-lt"/>
          <a:ea typeface="MS PGothic" pitchFamily="34" charset="-128"/>
        </a:defRPr>
      </a:lvl4pPr>
      <a:lvl5pPr marL="2057400" indent="-228600" algn="l" rtl="0" eaLnBrk="0" fontAlgn="base" hangingPunct="0">
        <a:spcBef>
          <a:spcPct val="20000"/>
        </a:spcBef>
        <a:spcAft>
          <a:spcPct val="0"/>
        </a:spcAft>
        <a:buClr>
          <a:srgbClr val="FFFF00"/>
        </a:buClr>
        <a:buChar char="»"/>
        <a:defRPr>
          <a:solidFill>
            <a:schemeClr val="bg1"/>
          </a:solidFill>
          <a:latin typeface="+mn-lt"/>
          <a:ea typeface="MS PGothic" pitchFamily="34" charset="-128"/>
        </a:defRPr>
      </a:lvl5pPr>
      <a:lvl6pPr marL="2514600" indent="-228600" algn="l" rtl="0" fontAlgn="base">
        <a:spcBef>
          <a:spcPct val="20000"/>
        </a:spcBef>
        <a:spcAft>
          <a:spcPct val="0"/>
        </a:spcAft>
        <a:buClr>
          <a:srgbClr val="FFFF00"/>
        </a:buClr>
        <a:buChar char="»"/>
        <a:defRPr sz="2000">
          <a:solidFill>
            <a:schemeClr val="bg1"/>
          </a:solidFill>
          <a:latin typeface="+mn-lt"/>
        </a:defRPr>
      </a:lvl6pPr>
      <a:lvl7pPr marL="2971800" indent="-228600" algn="l" rtl="0" fontAlgn="base">
        <a:spcBef>
          <a:spcPct val="20000"/>
        </a:spcBef>
        <a:spcAft>
          <a:spcPct val="0"/>
        </a:spcAft>
        <a:buClr>
          <a:srgbClr val="FFFF00"/>
        </a:buClr>
        <a:buChar char="»"/>
        <a:defRPr sz="2000">
          <a:solidFill>
            <a:schemeClr val="bg1"/>
          </a:solidFill>
          <a:latin typeface="+mn-lt"/>
        </a:defRPr>
      </a:lvl7pPr>
      <a:lvl8pPr marL="3429000" indent="-228600" algn="l" rtl="0" fontAlgn="base">
        <a:spcBef>
          <a:spcPct val="20000"/>
        </a:spcBef>
        <a:spcAft>
          <a:spcPct val="0"/>
        </a:spcAft>
        <a:buClr>
          <a:srgbClr val="FFFF00"/>
        </a:buClr>
        <a:buChar char="»"/>
        <a:defRPr sz="2000">
          <a:solidFill>
            <a:schemeClr val="bg1"/>
          </a:solidFill>
          <a:latin typeface="+mn-lt"/>
        </a:defRPr>
      </a:lvl8pPr>
      <a:lvl9pPr marL="3886200" indent="-228600" algn="l" rtl="0" fontAlgn="base">
        <a:spcBef>
          <a:spcPct val="20000"/>
        </a:spcBef>
        <a:spcAft>
          <a:spcPct val="0"/>
        </a:spcAft>
        <a:buClr>
          <a:srgbClr val="FFFF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27821"/>
            <a:ext cx="10972800" cy="47983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7410" y="6479537"/>
            <a:ext cx="706901" cy="278387"/>
          </a:xfrm>
          <a:prstGeom prst="rect">
            <a:avLst/>
          </a:prstGeom>
          <a:noFill/>
        </p:spPr>
        <p:txBody>
          <a:bodyPr vert="horz" lIns="91440" tIns="45720" rIns="91440" bIns="45720" rtlCol="0" anchor="ctr"/>
          <a:lstStyle>
            <a:lvl1pPr algn="ctr">
              <a:defRPr sz="1200">
                <a:solidFill>
                  <a:schemeClr val="tx1">
                    <a:lumMod val="75000"/>
                    <a:lumOff val="25000"/>
                  </a:schemeClr>
                </a:solidFill>
                <a:latin typeface="Gotham Light"/>
              </a:defRPr>
            </a:lvl1pPr>
          </a:lstStyle>
          <a:p>
            <a:pPr defTabSz="457200"/>
            <a:fld id="{DBFEEF21-D2D5-1D4F-894E-A1104073CB87}" type="slidenum">
              <a:rPr lang="en-US" smtClean="0">
                <a:solidFill>
                  <a:prstClr val="black">
                    <a:lumMod val="75000"/>
                    <a:lumOff val="25000"/>
                  </a:prstClr>
                </a:solidFill>
              </a:rPr>
              <a:pPr defTabSz="457200"/>
              <a:t>‹#›</a:t>
            </a:fld>
            <a:endParaRPr lang="en-US" dirty="0">
              <a:solidFill>
                <a:prstClr val="black">
                  <a:lumMod val="75000"/>
                  <a:lumOff val="25000"/>
                </a:prstClr>
              </a:solidFill>
            </a:endParaRPr>
          </a:p>
        </p:txBody>
      </p:sp>
      <p:sp>
        <p:nvSpPr>
          <p:cNvPr id="8" name="TextBox 7"/>
          <p:cNvSpPr txBox="1"/>
          <p:nvPr userDrawn="1"/>
        </p:nvSpPr>
        <p:spPr>
          <a:xfrm>
            <a:off x="0" y="1066800"/>
            <a:ext cx="7315200" cy="369332"/>
          </a:xfrm>
          <a:prstGeom prst="rect">
            <a:avLst/>
          </a:prstGeom>
          <a:solidFill>
            <a:srgbClr val="711471"/>
          </a:solidFill>
          <a:ln>
            <a:noFill/>
          </a:ln>
        </p:spPr>
        <p:txBody>
          <a:bodyPr wrap="square" rtlCol="0">
            <a:spAutoFit/>
          </a:bodyPr>
          <a:lstStyle/>
          <a:p>
            <a:pPr defTabSz="457200"/>
            <a:endParaRPr lang="en-US" sz="1800" dirty="0">
              <a:solidFill>
                <a:prstClr val="black"/>
              </a:solidFill>
              <a:latin typeface="Gotham Light"/>
            </a:endParaRPr>
          </a:p>
        </p:txBody>
      </p:sp>
      <p:sp>
        <p:nvSpPr>
          <p:cNvPr id="9" name="TextBox 8"/>
          <p:cNvSpPr txBox="1"/>
          <p:nvPr userDrawn="1"/>
        </p:nvSpPr>
        <p:spPr>
          <a:xfrm>
            <a:off x="7310069" y="1066800"/>
            <a:ext cx="3657600" cy="369332"/>
          </a:xfrm>
          <a:prstGeom prst="rect">
            <a:avLst/>
          </a:prstGeom>
          <a:solidFill>
            <a:srgbClr val="6A737B"/>
          </a:solidFill>
          <a:ln>
            <a:noFill/>
          </a:ln>
        </p:spPr>
        <p:txBody>
          <a:bodyPr wrap="square" rtlCol="0">
            <a:spAutoFit/>
          </a:bodyPr>
          <a:lstStyle/>
          <a:p>
            <a:pPr defTabSz="457200"/>
            <a:endParaRPr lang="en-US" sz="1800" dirty="0">
              <a:solidFill>
                <a:prstClr val="black"/>
              </a:solidFill>
              <a:latin typeface="Gotham Light"/>
            </a:endParaRPr>
          </a:p>
        </p:txBody>
      </p:sp>
      <p:sp>
        <p:nvSpPr>
          <p:cNvPr id="10" name="TextBox 9"/>
          <p:cNvSpPr txBox="1"/>
          <p:nvPr userDrawn="1"/>
        </p:nvSpPr>
        <p:spPr>
          <a:xfrm>
            <a:off x="10967669" y="1066800"/>
            <a:ext cx="1219200" cy="369332"/>
          </a:xfrm>
          <a:prstGeom prst="rect">
            <a:avLst/>
          </a:prstGeom>
          <a:solidFill>
            <a:srgbClr val="63A844"/>
          </a:solidFill>
          <a:ln>
            <a:noFill/>
          </a:ln>
        </p:spPr>
        <p:txBody>
          <a:bodyPr wrap="square" rtlCol="0">
            <a:spAutoFit/>
          </a:bodyPr>
          <a:lstStyle/>
          <a:p>
            <a:pPr defTabSz="457200"/>
            <a:endParaRPr lang="en-US" sz="1800" dirty="0">
              <a:solidFill>
                <a:prstClr val="black"/>
              </a:solidFill>
              <a:latin typeface="Gotham Light"/>
            </a:endParaRPr>
          </a:p>
        </p:txBody>
      </p:sp>
      <p:pic>
        <p:nvPicPr>
          <p:cNvPr id="12" name="Picture 11"/>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266950" y="6379677"/>
            <a:ext cx="1840301" cy="378247"/>
          </a:xfrm>
          <a:prstGeom prst="rect">
            <a:avLst/>
          </a:prstGeom>
        </p:spPr>
      </p:pic>
    </p:spTree>
    <p:extLst>
      <p:ext uri="{BB962C8B-B14F-4D97-AF65-F5344CB8AC3E}">
        <p14:creationId xmlns:p14="http://schemas.microsoft.com/office/powerpoint/2010/main" val="101404949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hdr="0" ftr="0" dt="0"/>
  <p:txStyles>
    <p:titleStyle>
      <a:lvl1pPr algn="ctr" defTabSz="457200" rtl="0" eaLnBrk="1" latinLnBrk="0" hangingPunct="1">
        <a:spcBef>
          <a:spcPct val="0"/>
        </a:spcBef>
        <a:buNone/>
        <a:defRPr sz="2800" b="1" kern="1200">
          <a:solidFill>
            <a:srgbClr val="660066"/>
          </a:solidFill>
          <a:latin typeface="Gotham Ligh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21.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chart" Target="../charts/chart8.xml"/><Relationship Id="rId3" Type="http://schemas.openxmlformats.org/officeDocument/2006/relationships/image" Target="../media/image62.png"/><Relationship Id="rId7" Type="http://schemas.openxmlformats.org/officeDocument/2006/relationships/chart" Target="../charts/chart3.xml"/><Relationship Id="rId12"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chart" Target="../charts/chart2.xml"/><Relationship Id="rId11" Type="http://schemas.openxmlformats.org/officeDocument/2006/relationships/chart" Target="../charts/chart6.xml"/><Relationship Id="rId5" Type="http://schemas.openxmlformats.org/officeDocument/2006/relationships/chart" Target="../charts/chart1.xml"/><Relationship Id="rId10" Type="http://schemas.openxmlformats.org/officeDocument/2006/relationships/chart" Target="../charts/chart5.xml"/><Relationship Id="rId4" Type="http://schemas.openxmlformats.org/officeDocument/2006/relationships/image" Target="../media/image63.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hyperlink" Target="https://www.myprostatecancertreatment.org/en-US/" TargetMode="External"/><Relationship Id="rId2" Type="http://schemas.openxmlformats.org/officeDocument/2006/relationships/hyperlink" Target="https://www.myprostatecancercoach.org/" TargetMode="Externa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hyperlink" Target="http://www.oncotypedxgps.com/" TargetMode="External"/><Relationship Id="rId2" Type="http://schemas.openxmlformats.org/officeDocument/2006/relationships/hyperlink" Target="mailto:customerservice@genomichealth.com" TargetMode="Externa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15.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hyperlink" Target="http://www.cancer.org/cancer/prostatecancer/detailedguide/prostate-cancer-key-statistics" TargetMode="Externa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00" y="2696280"/>
            <a:ext cx="10668000" cy="978729"/>
          </a:xfrm>
        </p:spPr>
        <p:txBody>
          <a:bodyPr/>
          <a:lstStyle/>
          <a:p>
            <a:r>
              <a:rPr lang="en-US" dirty="0"/>
              <a:t>Genomics and Prostate Cancer</a:t>
            </a:r>
            <a:br>
              <a:rPr lang="en-US" dirty="0"/>
            </a:br>
            <a:endParaRPr lang="en-US" dirty="0"/>
          </a:p>
        </p:txBody>
      </p:sp>
      <p:sp>
        <p:nvSpPr>
          <p:cNvPr id="3" name="Subtitle 2"/>
          <p:cNvSpPr>
            <a:spLocks noGrp="1"/>
          </p:cNvSpPr>
          <p:nvPr>
            <p:ph type="subTitle" idx="1"/>
          </p:nvPr>
        </p:nvSpPr>
        <p:spPr/>
        <p:txBody>
          <a:bodyPr>
            <a:normAutofit lnSpcReduction="10000"/>
          </a:bodyPr>
          <a:lstStyle/>
          <a:p>
            <a:r>
              <a:rPr lang="en-US" dirty="0"/>
              <a:t>Cecilia Hammond, MSN</a:t>
            </a:r>
          </a:p>
          <a:p>
            <a:r>
              <a:rPr lang="en-US" dirty="0"/>
              <a:t>Senior Medical Science Liaison</a:t>
            </a:r>
          </a:p>
          <a:p>
            <a:r>
              <a:rPr lang="en-US" dirty="0"/>
              <a:t>Genomic Health Medical Affairs</a:t>
            </a:r>
          </a:p>
        </p:txBody>
      </p:sp>
    </p:spTree>
    <p:extLst>
      <p:ext uri="{BB962C8B-B14F-4D97-AF65-F5344CB8AC3E}">
        <p14:creationId xmlns:p14="http://schemas.microsoft.com/office/powerpoint/2010/main" val="777756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2588" y="152401"/>
            <a:ext cx="8482013" cy="696515"/>
          </a:xfrm>
        </p:spPr>
        <p:txBody>
          <a:bodyPr>
            <a:normAutofit/>
          </a:bodyPr>
          <a:lstStyle/>
          <a:p>
            <a:r>
              <a:rPr lang="en-US" sz="3200" dirty="0"/>
              <a:t>The Importance of Getting it Right</a:t>
            </a:r>
            <a:endParaRPr lang="en-US" sz="3200" b="1" dirty="0">
              <a:solidFill>
                <a:srgbClr val="190EF8"/>
              </a:solidFill>
            </a:endParaRPr>
          </a:p>
        </p:txBody>
      </p:sp>
      <p:sp>
        <p:nvSpPr>
          <p:cNvPr id="8" name="Text Placeholder 7"/>
          <p:cNvSpPr>
            <a:spLocks noGrp="1"/>
          </p:cNvSpPr>
          <p:nvPr>
            <p:ph type="body" sz="quarter" idx="14"/>
          </p:nvPr>
        </p:nvSpPr>
        <p:spPr>
          <a:xfrm>
            <a:off x="3305556" y="6076950"/>
            <a:ext cx="6477000" cy="400050"/>
          </a:xfrm>
        </p:spPr>
        <p:txBody>
          <a:bodyPr>
            <a:normAutofit/>
          </a:bodyPr>
          <a:lstStyle/>
          <a:p>
            <a:r>
              <a:rPr lang="en-US" sz="1200" dirty="0">
                <a:solidFill>
                  <a:schemeClr val="tx1"/>
                </a:solidFill>
              </a:rPr>
              <a:t>Single Institution Experience (JHH) Matched Bx &amp; RP 2004-2014;J. Epstein 9-13-15</a:t>
            </a:r>
            <a:endParaRPr lang="en-US" sz="1050" dirty="0">
              <a:solidFill>
                <a:schemeClr val="tx1"/>
              </a:solidFill>
            </a:endParaRPr>
          </a:p>
        </p:txBody>
      </p:sp>
      <p:sp>
        <p:nvSpPr>
          <p:cNvPr id="5" name="Slide Number Placeholder 4"/>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74C016-2DC3-4FC2-93A6-E0DC643E93FF}" type="slidenum">
              <a:rPr kumimoji="0" lang="en-US" sz="750" b="0" i="0" u="none" strike="noStrike" kern="1200" cap="none" spc="0" normalizeH="0" baseline="0" noProof="0">
                <a:ln>
                  <a:noFill/>
                </a:ln>
                <a:solidFill>
                  <a:prstClr val="white"/>
                </a:solidFill>
                <a:effectLst/>
                <a:uLnTx/>
                <a:uFillTx/>
                <a:latin typeface="Gotham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750" b="0" i="0" u="none" strike="noStrike" kern="1200" cap="none" spc="0" normalizeH="0" baseline="0" noProof="0" dirty="0">
              <a:ln>
                <a:noFill/>
              </a:ln>
              <a:solidFill>
                <a:prstClr val="white"/>
              </a:solidFill>
              <a:effectLst/>
              <a:uLnTx/>
              <a:uFillTx/>
              <a:latin typeface="Gotham Light"/>
              <a:ea typeface="+mn-ea"/>
              <a:cs typeface="+mn-cs"/>
            </a:endParaRPr>
          </a:p>
        </p:txBody>
      </p:sp>
      <p:graphicFrame>
        <p:nvGraphicFramePr>
          <p:cNvPr id="6" name="Content Placeholder 6"/>
          <p:cNvGraphicFramePr>
            <a:graphicFrameLocks/>
          </p:cNvGraphicFramePr>
          <p:nvPr>
            <p:extLst/>
          </p:nvPr>
        </p:nvGraphicFramePr>
        <p:xfrm>
          <a:off x="2743200" y="1447799"/>
          <a:ext cx="6385970" cy="4038600"/>
        </p:xfrm>
        <a:graphic>
          <a:graphicData uri="http://schemas.openxmlformats.org/drawingml/2006/table">
            <a:tbl>
              <a:tblPr/>
              <a:tblGrid>
                <a:gridCol w="638597">
                  <a:extLst>
                    <a:ext uri="{9D8B030D-6E8A-4147-A177-3AD203B41FA5}">
                      <a16:colId xmlns:a16="http://schemas.microsoft.com/office/drawing/2014/main" val="20000"/>
                    </a:ext>
                  </a:extLst>
                </a:gridCol>
                <a:gridCol w="638597">
                  <a:extLst>
                    <a:ext uri="{9D8B030D-6E8A-4147-A177-3AD203B41FA5}">
                      <a16:colId xmlns:a16="http://schemas.microsoft.com/office/drawing/2014/main" val="20001"/>
                    </a:ext>
                  </a:extLst>
                </a:gridCol>
                <a:gridCol w="638597">
                  <a:extLst>
                    <a:ext uri="{9D8B030D-6E8A-4147-A177-3AD203B41FA5}">
                      <a16:colId xmlns:a16="http://schemas.microsoft.com/office/drawing/2014/main" val="20002"/>
                    </a:ext>
                  </a:extLst>
                </a:gridCol>
                <a:gridCol w="638597">
                  <a:extLst>
                    <a:ext uri="{9D8B030D-6E8A-4147-A177-3AD203B41FA5}">
                      <a16:colId xmlns:a16="http://schemas.microsoft.com/office/drawing/2014/main" val="20003"/>
                    </a:ext>
                  </a:extLst>
                </a:gridCol>
                <a:gridCol w="638597">
                  <a:extLst>
                    <a:ext uri="{9D8B030D-6E8A-4147-A177-3AD203B41FA5}">
                      <a16:colId xmlns:a16="http://schemas.microsoft.com/office/drawing/2014/main" val="20004"/>
                    </a:ext>
                  </a:extLst>
                </a:gridCol>
                <a:gridCol w="638597">
                  <a:extLst>
                    <a:ext uri="{9D8B030D-6E8A-4147-A177-3AD203B41FA5}">
                      <a16:colId xmlns:a16="http://schemas.microsoft.com/office/drawing/2014/main" val="20005"/>
                    </a:ext>
                  </a:extLst>
                </a:gridCol>
                <a:gridCol w="638597">
                  <a:extLst>
                    <a:ext uri="{9D8B030D-6E8A-4147-A177-3AD203B41FA5}">
                      <a16:colId xmlns:a16="http://schemas.microsoft.com/office/drawing/2014/main" val="20006"/>
                    </a:ext>
                  </a:extLst>
                </a:gridCol>
                <a:gridCol w="638597">
                  <a:extLst>
                    <a:ext uri="{9D8B030D-6E8A-4147-A177-3AD203B41FA5}">
                      <a16:colId xmlns:a16="http://schemas.microsoft.com/office/drawing/2014/main" val="20007"/>
                    </a:ext>
                  </a:extLst>
                </a:gridCol>
                <a:gridCol w="638597">
                  <a:extLst>
                    <a:ext uri="{9D8B030D-6E8A-4147-A177-3AD203B41FA5}">
                      <a16:colId xmlns:a16="http://schemas.microsoft.com/office/drawing/2014/main" val="20008"/>
                    </a:ext>
                  </a:extLst>
                </a:gridCol>
                <a:gridCol w="638597">
                  <a:extLst>
                    <a:ext uri="{9D8B030D-6E8A-4147-A177-3AD203B41FA5}">
                      <a16:colId xmlns:a16="http://schemas.microsoft.com/office/drawing/2014/main" val="20009"/>
                    </a:ext>
                  </a:extLst>
                </a:gridCol>
              </a:tblGrid>
              <a:tr h="403860">
                <a:tc rowSpan="9">
                  <a:txBody>
                    <a:bodyPr/>
                    <a:lstStyle/>
                    <a:p>
                      <a:pPr algn="ctr" fontAlgn="ctr"/>
                      <a:r>
                        <a:rPr lang="en-US" sz="1400" b="1" i="0" u="none" strike="noStrike" dirty="0">
                          <a:solidFill>
                            <a:schemeClr val="tx1"/>
                          </a:solidFill>
                          <a:effectLst/>
                          <a:latin typeface="Arial Black" panose="020B0A04020102020204" pitchFamily="34" charset="0"/>
                        </a:rPr>
                        <a:t>Biopsy Gleason Score </a:t>
                      </a:r>
                    </a:p>
                  </a:txBody>
                  <a:tcPr marL="5358" marR="5358" marT="5358" marB="0" vert="vert270" anchor="ctr">
                    <a:lnL>
                      <a:noFill/>
                    </a:lnL>
                    <a:lnR>
                      <a:noFill/>
                    </a:lnR>
                    <a:lnT>
                      <a:noFill/>
                    </a:lnT>
                    <a:lnB>
                      <a:noFill/>
                    </a:lnB>
                  </a:tcPr>
                </a:tc>
                <a:tc gridSpan="8">
                  <a:txBody>
                    <a:bodyPr/>
                    <a:lstStyle/>
                    <a:p>
                      <a:pPr algn="ctr" fontAlgn="b"/>
                      <a:r>
                        <a:rPr lang="en-US" sz="1200" b="1" i="0" u="none" strike="noStrike" dirty="0">
                          <a:solidFill>
                            <a:schemeClr val="tx1"/>
                          </a:solidFill>
                          <a:effectLst/>
                          <a:latin typeface="Arial Black" panose="020B0A04020102020204" pitchFamily="34" charset="0"/>
                        </a:rPr>
                        <a:t>Prostatectomy Gleason Score</a:t>
                      </a:r>
                    </a:p>
                  </a:txBody>
                  <a:tcPr marL="5358" marR="5358" marT="535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extLst>
                  <a:ext uri="{0D108BD9-81ED-4DB2-BD59-A6C34878D82A}">
                    <a16:rowId xmlns:a16="http://schemas.microsoft.com/office/drawing/2014/main" val="10000"/>
                  </a:ext>
                </a:extLst>
              </a:tr>
              <a:tr h="403860">
                <a:tc vMerge="1">
                  <a:txBody>
                    <a:bodyPr/>
                    <a:lstStyle/>
                    <a:p>
                      <a:endParaRPr lang="en-US"/>
                    </a:p>
                  </a:txBody>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tc>
                  <a:txBody>
                    <a:bodyPr/>
                    <a:lstStyle/>
                    <a:p>
                      <a:pPr algn="ctr" fontAlgn="b"/>
                      <a:r>
                        <a:rPr lang="en-US" sz="900" b="1" i="0" u="none" strike="noStrike" dirty="0">
                          <a:solidFill>
                            <a:schemeClr val="tx1"/>
                          </a:solidFill>
                          <a:effectLst/>
                          <a:latin typeface="Arial Black" panose="020B0A04020102020204" pitchFamily="34" charset="0"/>
                        </a:rPr>
                        <a:t>3+3=6</a:t>
                      </a:r>
                    </a:p>
                  </a:txBody>
                  <a:tcPr marL="5358" marR="5358" marT="5358" marB="0" anchor="b">
                    <a:lnL>
                      <a:noFill/>
                    </a:lnL>
                    <a:lnR>
                      <a:noFill/>
                    </a:lnR>
                    <a:lnT>
                      <a:noFill/>
                    </a:lnT>
                    <a:lnB>
                      <a:noFill/>
                    </a:lnB>
                    <a:solidFill>
                      <a:schemeClr val="accent3">
                        <a:lumMod val="40000"/>
                        <a:lumOff val="60000"/>
                      </a:schemeClr>
                    </a:solidFill>
                  </a:tcPr>
                </a:tc>
                <a:tc>
                  <a:txBody>
                    <a:bodyPr/>
                    <a:lstStyle/>
                    <a:p>
                      <a:pPr algn="ctr" fontAlgn="b"/>
                      <a:r>
                        <a:rPr lang="en-US" sz="900" b="1" i="0" u="none" strike="noStrike" dirty="0">
                          <a:solidFill>
                            <a:schemeClr val="tx1"/>
                          </a:solidFill>
                          <a:effectLst/>
                          <a:latin typeface="Arial Black" panose="020B0A04020102020204" pitchFamily="34" charset="0"/>
                        </a:rPr>
                        <a:t>3+4=7</a:t>
                      </a:r>
                    </a:p>
                  </a:txBody>
                  <a:tcPr marL="5358" marR="5358" marT="5358" marB="0" anchor="b">
                    <a:lnL>
                      <a:noFill/>
                    </a:lnL>
                    <a:lnR>
                      <a:noFill/>
                    </a:lnR>
                    <a:lnT>
                      <a:noFill/>
                    </a:lnT>
                    <a:lnB>
                      <a:noFill/>
                    </a:lnB>
                    <a:solidFill>
                      <a:schemeClr val="accent3">
                        <a:lumMod val="40000"/>
                        <a:lumOff val="60000"/>
                      </a:schemeClr>
                    </a:solidFill>
                  </a:tcPr>
                </a:tc>
                <a:tc>
                  <a:txBody>
                    <a:bodyPr/>
                    <a:lstStyle/>
                    <a:p>
                      <a:pPr algn="ctr" fontAlgn="b"/>
                      <a:r>
                        <a:rPr lang="en-US" sz="900" b="1" i="0" u="none" strike="noStrike" dirty="0">
                          <a:solidFill>
                            <a:schemeClr val="tx1"/>
                          </a:solidFill>
                          <a:effectLst/>
                          <a:latin typeface="Arial Black" panose="020B0A04020102020204" pitchFamily="34" charset="0"/>
                        </a:rPr>
                        <a:t>4+3=7</a:t>
                      </a:r>
                    </a:p>
                  </a:txBody>
                  <a:tcPr marL="5358" marR="5358" marT="5358" marB="0" anchor="b">
                    <a:lnL>
                      <a:noFill/>
                    </a:lnL>
                    <a:lnR>
                      <a:noFill/>
                    </a:lnR>
                    <a:lnT>
                      <a:noFill/>
                    </a:lnT>
                    <a:lnB>
                      <a:noFill/>
                    </a:lnB>
                    <a:solidFill>
                      <a:srgbClr val="F7E1F7"/>
                    </a:solidFill>
                  </a:tcPr>
                </a:tc>
                <a:tc>
                  <a:txBody>
                    <a:bodyPr/>
                    <a:lstStyle/>
                    <a:p>
                      <a:pPr algn="ctr" fontAlgn="b"/>
                      <a:r>
                        <a:rPr lang="en-US" sz="900" b="1" i="0" u="none" strike="noStrike" dirty="0">
                          <a:solidFill>
                            <a:schemeClr val="tx1"/>
                          </a:solidFill>
                          <a:effectLst/>
                          <a:latin typeface="Arial Black" panose="020B0A04020102020204" pitchFamily="34" charset="0"/>
                        </a:rPr>
                        <a:t>3+5=8</a:t>
                      </a:r>
                    </a:p>
                  </a:txBody>
                  <a:tcPr marL="5358" marR="5358" marT="5358" marB="0" anchor="b">
                    <a:lnL>
                      <a:noFill/>
                    </a:lnL>
                    <a:lnR>
                      <a:noFill/>
                    </a:lnR>
                    <a:lnT>
                      <a:noFill/>
                    </a:lnT>
                    <a:lnB>
                      <a:noFill/>
                    </a:lnB>
                    <a:solidFill>
                      <a:srgbClr val="F7E1F7"/>
                    </a:solidFill>
                  </a:tcPr>
                </a:tc>
                <a:tc>
                  <a:txBody>
                    <a:bodyPr/>
                    <a:lstStyle/>
                    <a:p>
                      <a:pPr algn="ctr" fontAlgn="b"/>
                      <a:r>
                        <a:rPr lang="en-US" sz="900" b="1" i="0" u="none" strike="noStrike" dirty="0">
                          <a:solidFill>
                            <a:schemeClr val="tx1"/>
                          </a:solidFill>
                          <a:effectLst/>
                          <a:latin typeface="Arial Black" panose="020B0A04020102020204" pitchFamily="34" charset="0"/>
                        </a:rPr>
                        <a:t>5+3=8</a:t>
                      </a:r>
                    </a:p>
                  </a:txBody>
                  <a:tcPr marL="5358" marR="5358" marT="5358" marB="0" anchor="b">
                    <a:lnL>
                      <a:noFill/>
                    </a:lnL>
                    <a:lnR>
                      <a:noFill/>
                    </a:lnR>
                    <a:lnT>
                      <a:noFill/>
                    </a:lnT>
                    <a:lnB>
                      <a:noFill/>
                    </a:lnB>
                    <a:solidFill>
                      <a:srgbClr val="F7E1F7"/>
                    </a:solidFill>
                  </a:tcPr>
                </a:tc>
                <a:tc>
                  <a:txBody>
                    <a:bodyPr/>
                    <a:lstStyle/>
                    <a:p>
                      <a:pPr algn="ctr" fontAlgn="b"/>
                      <a:r>
                        <a:rPr lang="en-US" sz="900" b="1" i="0" u="none" strike="noStrike" dirty="0">
                          <a:solidFill>
                            <a:schemeClr val="tx1"/>
                          </a:solidFill>
                          <a:effectLst/>
                          <a:latin typeface="Arial Black" panose="020B0A04020102020204" pitchFamily="34" charset="0"/>
                        </a:rPr>
                        <a:t>4+4=8</a:t>
                      </a:r>
                    </a:p>
                  </a:txBody>
                  <a:tcPr marL="5358" marR="5358" marT="5358" marB="0" anchor="b">
                    <a:lnL>
                      <a:noFill/>
                    </a:lnL>
                    <a:lnR>
                      <a:noFill/>
                    </a:lnR>
                    <a:lnT>
                      <a:noFill/>
                    </a:lnT>
                    <a:lnB>
                      <a:noFill/>
                    </a:lnB>
                    <a:solidFill>
                      <a:srgbClr val="F7E1F7"/>
                    </a:solidFill>
                  </a:tcPr>
                </a:tc>
                <a:tc>
                  <a:txBody>
                    <a:bodyPr/>
                    <a:lstStyle/>
                    <a:p>
                      <a:pPr algn="ctr" fontAlgn="b"/>
                      <a:r>
                        <a:rPr lang="en-US" sz="900" b="1" i="0" u="none" strike="noStrike" dirty="0">
                          <a:solidFill>
                            <a:schemeClr val="tx1"/>
                          </a:solidFill>
                          <a:effectLst/>
                          <a:latin typeface="Arial Black" panose="020B0A04020102020204" pitchFamily="34" charset="0"/>
                        </a:rPr>
                        <a:t>GS 9,10</a:t>
                      </a:r>
                    </a:p>
                  </a:txBody>
                  <a:tcPr marL="5358" marR="5358" marT="5358" marB="0" anchor="b">
                    <a:lnL>
                      <a:noFill/>
                    </a:lnL>
                    <a:lnR>
                      <a:noFill/>
                    </a:lnR>
                    <a:lnT>
                      <a:noFill/>
                    </a:lnT>
                    <a:lnB>
                      <a:noFill/>
                    </a:lnB>
                    <a:solidFill>
                      <a:srgbClr val="F7E1F7"/>
                    </a:solidFill>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extLst>
                  <a:ext uri="{0D108BD9-81ED-4DB2-BD59-A6C34878D82A}">
                    <a16:rowId xmlns:a16="http://schemas.microsoft.com/office/drawing/2014/main" val="10001"/>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3+3=6</a:t>
                      </a:r>
                    </a:p>
                  </a:txBody>
                  <a:tcPr marL="5358" marR="5358" marT="5358" marB="0" anchor="b">
                    <a:lnL>
                      <a:noFill/>
                    </a:lnL>
                    <a:lnR>
                      <a:noFill/>
                    </a:lnR>
                    <a:lnT>
                      <a:noFill/>
                    </a:lnT>
                    <a:lnB>
                      <a:noFill/>
                    </a:lnB>
                  </a:tcPr>
                </a:tc>
                <a:tc>
                  <a:txBody>
                    <a:bodyPr/>
                    <a:lstStyle/>
                    <a:p>
                      <a:pPr algn="ctr" fontAlgn="ctr"/>
                      <a:r>
                        <a:rPr lang="en-US" sz="1100" b="1" i="0" u="none" strike="noStrike" dirty="0">
                          <a:solidFill>
                            <a:schemeClr val="tx1"/>
                          </a:solidFill>
                          <a:effectLst/>
                          <a:latin typeface="Arial Black" panose="020B0A04020102020204" pitchFamily="34" charset="0"/>
                        </a:rPr>
                        <a:t>72%</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22%</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4%</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5610</a:t>
                      </a:r>
                    </a:p>
                  </a:txBody>
                  <a:tcPr marL="5358" marR="5358" marT="5358" marB="0" anchor="ctr">
                    <a:lnL>
                      <a:noFill/>
                    </a:lnL>
                    <a:lnR>
                      <a:noFill/>
                    </a:lnR>
                    <a:lnT>
                      <a:noFill/>
                    </a:lnT>
                    <a:lnB>
                      <a:noFill/>
                    </a:lnB>
                  </a:tcPr>
                </a:tc>
                <a:extLst>
                  <a:ext uri="{0D108BD9-81ED-4DB2-BD59-A6C34878D82A}">
                    <a16:rowId xmlns:a16="http://schemas.microsoft.com/office/drawing/2014/main" val="10002"/>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3+4=7</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21%</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1100" b="1" i="0" u="none" strike="noStrike" dirty="0">
                          <a:solidFill>
                            <a:schemeClr val="tx1"/>
                          </a:solidFill>
                          <a:effectLst/>
                          <a:latin typeface="Arial Black" panose="020B0A04020102020204" pitchFamily="34" charset="0"/>
                        </a:rPr>
                        <a:t>56%</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18%</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2216</a:t>
                      </a:r>
                    </a:p>
                  </a:txBody>
                  <a:tcPr marL="5358" marR="5358" marT="5358" marB="0" anchor="ctr">
                    <a:lnL>
                      <a:noFill/>
                    </a:lnL>
                    <a:lnR>
                      <a:noFill/>
                    </a:lnR>
                    <a:lnT>
                      <a:noFill/>
                    </a:lnT>
                    <a:lnB>
                      <a:noFill/>
                    </a:lnB>
                  </a:tcPr>
                </a:tc>
                <a:extLst>
                  <a:ext uri="{0D108BD9-81ED-4DB2-BD59-A6C34878D82A}">
                    <a16:rowId xmlns:a16="http://schemas.microsoft.com/office/drawing/2014/main" val="10003"/>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4+3=7</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32%</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1100" b="1" i="0" u="none" strike="noStrike" dirty="0">
                          <a:solidFill>
                            <a:schemeClr val="tx1"/>
                          </a:solidFill>
                          <a:effectLst/>
                          <a:latin typeface="Arial Black" panose="020B0A04020102020204" pitchFamily="34" charset="0"/>
                        </a:rPr>
                        <a:t>40%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1136</a:t>
                      </a:r>
                    </a:p>
                  </a:txBody>
                  <a:tcPr marL="5358" marR="5358" marT="5358" marB="0" anchor="ctr">
                    <a:lnL>
                      <a:noFill/>
                    </a:lnL>
                    <a:lnR>
                      <a:noFill/>
                    </a:lnR>
                    <a:lnT>
                      <a:noFill/>
                    </a:lnT>
                    <a:lnB>
                      <a:noFill/>
                    </a:lnB>
                  </a:tcPr>
                </a:tc>
                <a:extLst>
                  <a:ext uri="{0D108BD9-81ED-4DB2-BD59-A6C34878D82A}">
                    <a16:rowId xmlns:a16="http://schemas.microsoft.com/office/drawing/2014/main" val="10004"/>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3+5=8</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4%</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36%</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36%</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13%</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9%</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55</a:t>
                      </a:r>
                    </a:p>
                  </a:txBody>
                  <a:tcPr marL="5358" marR="5358" marT="5358" marB="0" anchor="ctr">
                    <a:lnL>
                      <a:noFill/>
                    </a:lnL>
                    <a:lnR>
                      <a:noFill/>
                    </a:lnR>
                    <a:lnT>
                      <a:noFill/>
                    </a:lnT>
                    <a:lnB>
                      <a:noFill/>
                    </a:lnB>
                  </a:tcPr>
                </a:tc>
                <a:extLst>
                  <a:ext uri="{0D108BD9-81ED-4DB2-BD59-A6C34878D82A}">
                    <a16:rowId xmlns:a16="http://schemas.microsoft.com/office/drawing/2014/main" val="10005"/>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5+3=8</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5%</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30%</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20%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15%</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20</a:t>
                      </a:r>
                    </a:p>
                  </a:txBody>
                  <a:tcPr marL="5358" marR="5358" marT="5358" marB="0" anchor="ctr">
                    <a:lnL>
                      <a:noFill/>
                    </a:lnL>
                    <a:lnR>
                      <a:noFill/>
                    </a:lnR>
                    <a:lnT>
                      <a:noFill/>
                    </a:lnT>
                    <a:lnB>
                      <a:noFill/>
                    </a:lnB>
                  </a:tcPr>
                </a:tc>
                <a:extLst>
                  <a:ext uri="{0D108BD9-81ED-4DB2-BD59-A6C34878D82A}">
                    <a16:rowId xmlns:a16="http://schemas.microsoft.com/office/drawing/2014/main" val="10006"/>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4+4=8</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11%</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26%</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38%</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21%</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436</a:t>
                      </a:r>
                    </a:p>
                  </a:txBody>
                  <a:tcPr marL="5358" marR="5358" marT="5358" marB="0" anchor="ctr">
                    <a:lnL>
                      <a:noFill/>
                    </a:lnL>
                    <a:lnR>
                      <a:noFill/>
                    </a:lnR>
                    <a:lnT>
                      <a:noFill/>
                    </a:lnT>
                    <a:lnB>
                      <a:noFill/>
                    </a:lnB>
                  </a:tcPr>
                </a:tc>
                <a:extLst>
                  <a:ext uri="{0D108BD9-81ED-4DB2-BD59-A6C34878D82A}">
                    <a16:rowId xmlns:a16="http://schemas.microsoft.com/office/drawing/2014/main" val="10007"/>
                  </a:ext>
                </a:extLst>
              </a:tr>
              <a:tr h="403860">
                <a:tc vMerge="1">
                  <a:txBody>
                    <a:bodyPr/>
                    <a:lstStyle/>
                    <a:p>
                      <a:endParaRPr lang="en-US"/>
                    </a:p>
                  </a:txBody>
                  <a:tcPr/>
                </a:tc>
                <a:tc>
                  <a:txBody>
                    <a:bodyPr/>
                    <a:lstStyle/>
                    <a:p>
                      <a:pPr algn="ctr" fontAlgn="b"/>
                      <a:r>
                        <a:rPr lang="en-US" sz="900" b="1" i="0" u="none" strike="noStrike" dirty="0">
                          <a:solidFill>
                            <a:schemeClr val="tx1"/>
                          </a:solidFill>
                          <a:effectLst/>
                          <a:latin typeface="Arial Black" panose="020B0A04020102020204" pitchFamily="34" charset="0"/>
                        </a:rPr>
                        <a:t>GS 9,10</a:t>
                      </a: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7%</a:t>
                      </a:r>
                    </a:p>
                  </a:txBody>
                  <a:tcPr marL="5358" marR="5358" marT="5358" marB="0" anchor="ctr">
                    <a:lnL>
                      <a:noFill/>
                    </a:lnL>
                    <a:lnR>
                      <a:noFill/>
                    </a:lnR>
                    <a:lnT>
                      <a:noFill/>
                    </a:lnT>
                    <a:lnB>
                      <a:noFill/>
                    </a:lnB>
                    <a:solidFill>
                      <a:schemeClr val="accent3">
                        <a:lumMod val="40000"/>
                        <a:lumOff val="60000"/>
                      </a:schemeClr>
                    </a:solidFill>
                  </a:tcPr>
                </a:tc>
                <a:tc>
                  <a:txBody>
                    <a:bodyPr/>
                    <a:lstStyle/>
                    <a:p>
                      <a:pPr algn="ctr" fontAlgn="ctr"/>
                      <a:r>
                        <a:rPr lang="en-US" sz="900" b="1" i="0" u="none" strike="noStrike" dirty="0">
                          <a:solidFill>
                            <a:schemeClr val="tx1"/>
                          </a:solidFill>
                          <a:effectLst/>
                          <a:latin typeface="Arial Black" panose="020B0A04020102020204" pitchFamily="34" charset="0"/>
                        </a:rPr>
                        <a:t>10%</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4%</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2%</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8%</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67%</a:t>
                      </a:r>
                    </a:p>
                  </a:txBody>
                  <a:tcPr marL="5358" marR="5358" marT="5358" marB="0" anchor="ctr">
                    <a:lnL>
                      <a:noFill/>
                    </a:lnL>
                    <a:lnR>
                      <a:noFill/>
                    </a:lnR>
                    <a:lnT>
                      <a:noFill/>
                    </a:lnT>
                    <a:lnB>
                      <a:noFill/>
                    </a:lnB>
                    <a:solidFill>
                      <a:srgbClr val="F7E1F7"/>
                    </a:solidFill>
                  </a:tcPr>
                </a:tc>
                <a:tc>
                  <a:txBody>
                    <a:bodyPr/>
                    <a:lstStyle/>
                    <a:p>
                      <a:pPr algn="ctr" fontAlgn="ctr"/>
                      <a:r>
                        <a:rPr lang="en-US" sz="900" b="1" i="0" u="none" strike="noStrike" dirty="0">
                          <a:solidFill>
                            <a:schemeClr val="tx1"/>
                          </a:solidFill>
                          <a:effectLst/>
                          <a:latin typeface="Arial Black" panose="020B0A04020102020204" pitchFamily="34" charset="0"/>
                        </a:rPr>
                        <a:t>338</a:t>
                      </a:r>
                    </a:p>
                  </a:txBody>
                  <a:tcPr marL="5358" marR="5358" marT="5358" marB="0" anchor="ctr">
                    <a:lnL>
                      <a:noFill/>
                    </a:lnL>
                    <a:lnR>
                      <a:noFill/>
                    </a:lnR>
                    <a:lnT>
                      <a:noFill/>
                    </a:lnT>
                    <a:lnB>
                      <a:noFill/>
                    </a:lnB>
                  </a:tcPr>
                </a:tc>
                <a:extLst>
                  <a:ext uri="{0D108BD9-81ED-4DB2-BD59-A6C34878D82A}">
                    <a16:rowId xmlns:a16="http://schemas.microsoft.com/office/drawing/2014/main" val="10008"/>
                  </a:ext>
                </a:extLst>
              </a:tr>
              <a:tr h="403860">
                <a:tc>
                  <a:txBody>
                    <a:bodyPr/>
                    <a:lstStyle/>
                    <a:p>
                      <a:pPr algn="l" fontAlgn="b"/>
                      <a:endParaRPr lang="en-US" sz="900" b="1" i="0" u="none" strike="noStrike" dirty="0">
                        <a:solidFill>
                          <a:schemeClr val="bg1"/>
                        </a:solidFill>
                        <a:effectLst/>
                        <a:latin typeface="Arial Black" panose="020B0A04020102020204" pitchFamily="34" charset="0"/>
                      </a:endParaRPr>
                    </a:p>
                  </a:txBody>
                  <a:tcPr marL="5358" marR="5358" marT="5358" marB="0" anchor="b">
                    <a:lnL>
                      <a:noFill/>
                    </a:lnL>
                    <a:lnR>
                      <a:noFill/>
                    </a:lnR>
                    <a:lnT>
                      <a:noFill/>
                    </a:lnT>
                    <a:lnB>
                      <a:noFill/>
                    </a:lnB>
                  </a:tcPr>
                </a:tc>
                <a:tc>
                  <a:txBody>
                    <a:bodyPr/>
                    <a:lstStyle/>
                    <a:p>
                      <a:pPr algn="l" fontAlgn="b"/>
                      <a:endParaRPr lang="en-US" sz="900" b="1" i="0" u="none" strike="noStrike" dirty="0">
                        <a:solidFill>
                          <a:schemeClr val="tx1"/>
                        </a:solidFill>
                        <a:effectLst/>
                        <a:latin typeface="Arial Black" panose="020B0A04020102020204" pitchFamily="34" charset="0"/>
                      </a:endParaRPr>
                    </a:p>
                  </a:txBody>
                  <a:tcPr marL="5358" marR="5358" marT="5358" marB="0" anchor="b">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4609</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2968</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1246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86</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18</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364</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520</a:t>
                      </a:r>
                    </a:p>
                  </a:txBody>
                  <a:tcPr marL="5358" marR="5358" marT="5358" marB="0" anchor="ctr">
                    <a:lnL>
                      <a:noFill/>
                    </a:lnL>
                    <a:lnR>
                      <a:noFill/>
                    </a:lnR>
                    <a:lnT>
                      <a:noFill/>
                    </a:lnT>
                    <a:lnB>
                      <a:noFill/>
                    </a:lnB>
                  </a:tcPr>
                </a:tc>
                <a:tc>
                  <a:txBody>
                    <a:bodyPr/>
                    <a:lstStyle/>
                    <a:p>
                      <a:pPr algn="ctr" fontAlgn="ctr"/>
                      <a:r>
                        <a:rPr lang="en-US" sz="900" b="1" i="0" u="none" strike="noStrike" dirty="0">
                          <a:solidFill>
                            <a:schemeClr val="tx1"/>
                          </a:solidFill>
                          <a:effectLst/>
                          <a:latin typeface="Arial Black" panose="020B0A04020102020204" pitchFamily="34" charset="0"/>
                        </a:rPr>
                        <a:t>9811</a:t>
                      </a:r>
                    </a:p>
                  </a:txBody>
                  <a:tcPr marL="5358" marR="5358" marT="5358" marB="0"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9" name="TextBox 8"/>
          <p:cNvSpPr txBox="1"/>
          <p:nvPr/>
        </p:nvSpPr>
        <p:spPr>
          <a:xfrm>
            <a:off x="3968442" y="1716838"/>
            <a:ext cx="18473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Oval 9"/>
          <p:cNvSpPr/>
          <p:nvPr/>
        </p:nvSpPr>
        <p:spPr>
          <a:xfrm>
            <a:off x="4038600" y="2324408"/>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Oval 10"/>
          <p:cNvSpPr/>
          <p:nvPr/>
        </p:nvSpPr>
        <p:spPr>
          <a:xfrm>
            <a:off x="4724400" y="2743201"/>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Oval 11"/>
          <p:cNvSpPr/>
          <p:nvPr/>
        </p:nvSpPr>
        <p:spPr>
          <a:xfrm>
            <a:off x="5334000" y="3124201"/>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Oval 12"/>
          <p:cNvSpPr/>
          <p:nvPr/>
        </p:nvSpPr>
        <p:spPr>
          <a:xfrm>
            <a:off x="5995988" y="3581401"/>
            <a:ext cx="514350" cy="2166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Oval 13"/>
          <p:cNvSpPr/>
          <p:nvPr/>
        </p:nvSpPr>
        <p:spPr>
          <a:xfrm>
            <a:off x="6624638" y="3986213"/>
            <a:ext cx="51435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Oval 14"/>
          <p:cNvSpPr/>
          <p:nvPr/>
        </p:nvSpPr>
        <p:spPr>
          <a:xfrm>
            <a:off x="7239000" y="4381808"/>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Oval 15"/>
          <p:cNvSpPr/>
          <p:nvPr/>
        </p:nvSpPr>
        <p:spPr>
          <a:xfrm>
            <a:off x="7881938" y="4762808"/>
            <a:ext cx="514350" cy="266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Rectangle 1"/>
          <p:cNvSpPr/>
          <p:nvPr/>
        </p:nvSpPr>
        <p:spPr>
          <a:xfrm>
            <a:off x="5333999" y="2347915"/>
            <a:ext cx="3156857" cy="115728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4038600" y="2309042"/>
            <a:ext cx="1254579" cy="1196159"/>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4038601" y="3520567"/>
            <a:ext cx="4452256" cy="16066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4456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3"/>
          <p:cNvSpPr>
            <a:spLocks noGrp="1"/>
          </p:cNvSpPr>
          <p:nvPr>
            <p:ph type="title"/>
          </p:nvPr>
        </p:nvSpPr>
        <p:spPr>
          <a:xfrm>
            <a:off x="2975372" y="155942"/>
            <a:ext cx="6172200" cy="857250"/>
          </a:xfrm>
        </p:spPr>
        <p:txBody>
          <a:bodyPr>
            <a:normAutofit/>
          </a:bodyPr>
          <a:lstStyle/>
          <a:p>
            <a:r>
              <a:rPr lang="en-US" sz="3200" dirty="0"/>
              <a:t>The Tools We Really Need</a:t>
            </a:r>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688" y="2160174"/>
            <a:ext cx="4510354" cy="346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20" name="TextBox 5"/>
          <p:cNvSpPr txBox="1">
            <a:spLocks noChangeArrowheads="1"/>
          </p:cNvSpPr>
          <p:nvPr/>
        </p:nvSpPr>
        <p:spPr bwMode="auto">
          <a:xfrm>
            <a:off x="7450706" y="3008158"/>
            <a:ext cx="60305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mn-ea"/>
                <a:cs typeface="+mn-cs"/>
              </a:rPr>
              <a:t>High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mn-ea"/>
                <a:cs typeface="+mn-cs"/>
              </a:rPr>
              <a:t>grade</a:t>
            </a:r>
          </a:p>
        </p:txBody>
      </p:sp>
      <p:sp>
        <p:nvSpPr>
          <p:cNvPr id="111621" name="Rectangle 7"/>
          <p:cNvSpPr>
            <a:spLocks noChangeArrowheads="1"/>
          </p:cNvSpPr>
          <p:nvPr/>
        </p:nvSpPr>
        <p:spPr bwMode="auto">
          <a:xfrm>
            <a:off x="5411678" y="2951008"/>
            <a:ext cx="5715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High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grade</a:t>
            </a:r>
          </a:p>
        </p:txBody>
      </p:sp>
      <p:sp>
        <p:nvSpPr>
          <p:cNvPr id="111622" name="Rectangle 8"/>
          <p:cNvSpPr>
            <a:spLocks noChangeArrowheads="1"/>
          </p:cNvSpPr>
          <p:nvPr/>
        </p:nvSpPr>
        <p:spPr bwMode="auto">
          <a:xfrm>
            <a:off x="4952775" y="4357985"/>
            <a:ext cx="5715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Low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grade</a:t>
            </a:r>
          </a:p>
        </p:txBody>
      </p:sp>
      <p:sp>
        <p:nvSpPr>
          <p:cNvPr id="10" name="Oval 9"/>
          <p:cNvSpPr/>
          <p:nvPr/>
        </p:nvSpPr>
        <p:spPr>
          <a:xfrm>
            <a:off x="4819650" y="4648200"/>
            <a:ext cx="971550" cy="9144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2" name="Straight Connector 11"/>
          <p:cNvCxnSpPr/>
          <p:nvPr/>
        </p:nvCxnSpPr>
        <p:spPr>
          <a:xfrm>
            <a:off x="3893119" y="5008406"/>
            <a:ext cx="8572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3094422" y="4857750"/>
            <a:ext cx="7617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itchFamily="34" charset="0"/>
                <a:ea typeface="+mn-ea"/>
                <a:cs typeface="+mn-cs"/>
              </a:rPr>
              <a:t>Biopsy</a:t>
            </a:r>
          </a:p>
        </p:txBody>
      </p:sp>
      <p:sp>
        <p:nvSpPr>
          <p:cNvPr id="15" name="Oval 14"/>
          <p:cNvSpPr/>
          <p:nvPr/>
        </p:nvSpPr>
        <p:spPr>
          <a:xfrm>
            <a:off x="4091688" y="2231572"/>
            <a:ext cx="4649542" cy="36576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TextBox 15"/>
          <p:cNvSpPr txBox="1">
            <a:spLocks noChangeArrowheads="1"/>
          </p:cNvSpPr>
          <p:nvPr/>
        </p:nvSpPr>
        <p:spPr bwMode="auto">
          <a:xfrm>
            <a:off x="2362200" y="2436657"/>
            <a:ext cx="1943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itchFamily="34" charset="0"/>
                <a:ea typeface="+mn-ea"/>
                <a:cs typeface="+mn-cs"/>
              </a:rPr>
              <a:t>The Ideal Biomarker</a:t>
            </a:r>
          </a:p>
        </p:txBody>
      </p:sp>
      <p:cxnSp>
        <p:nvCxnSpPr>
          <p:cNvPr id="18" name="Straight Connector 17"/>
          <p:cNvCxnSpPr>
            <a:cxnSpLocks/>
          </p:cNvCxnSpPr>
          <p:nvPr/>
        </p:nvCxnSpPr>
        <p:spPr>
          <a:xfrm>
            <a:off x="3631604" y="2757783"/>
            <a:ext cx="743290" cy="35248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984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779921" y="5798607"/>
            <a:ext cx="6858001" cy="323165"/>
          </a:xfrm>
          <a:prstGeom prst="rect">
            <a:avLst/>
          </a:prstGeom>
          <a:noFill/>
        </p:spPr>
        <p:txBody>
          <a:bodyPr wrap="square" rtlCol="0">
            <a:spAutoFit/>
          </a:bodyPr>
          <a:lstStyle/>
          <a:p>
            <a:r>
              <a:rPr lang="en-US" sz="750" dirty="0">
                <a:solidFill>
                  <a:prstClr val="black"/>
                </a:solidFill>
                <a:latin typeface="Gotham Light"/>
                <a:cs typeface="Gotham Light"/>
              </a:rPr>
              <a:t>Knezevic et al. </a:t>
            </a:r>
            <a:r>
              <a:rPr lang="en-US" sz="750" i="1" dirty="0">
                <a:solidFill>
                  <a:prstClr val="black"/>
                </a:solidFill>
                <a:latin typeface="Gotham Light"/>
                <a:cs typeface="Gotham Light"/>
              </a:rPr>
              <a:t>BMC Genomics</a:t>
            </a:r>
            <a:r>
              <a:rPr lang="en-US" sz="750" dirty="0">
                <a:solidFill>
                  <a:prstClr val="black"/>
                </a:solidFill>
                <a:latin typeface="Gotham Light"/>
                <a:cs typeface="Gotham Light"/>
              </a:rPr>
              <a:t>. 2013; Klein et al. </a:t>
            </a:r>
            <a:r>
              <a:rPr lang="en-US" sz="750" i="1" dirty="0">
                <a:solidFill>
                  <a:prstClr val="black"/>
                </a:solidFill>
                <a:latin typeface="Gotham Light"/>
                <a:cs typeface="Gotham Light"/>
              </a:rPr>
              <a:t>Eur Urol</a:t>
            </a:r>
            <a:r>
              <a:rPr lang="en-US" sz="750" dirty="0">
                <a:solidFill>
                  <a:prstClr val="black"/>
                </a:solidFill>
                <a:latin typeface="Gotham Light"/>
                <a:cs typeface="Gotham Light"/>
              </a:rPr>
              <a:t>. 2014.</a:t>
            </a:r>
            <a:endParaRPr lang="en-US" sz="750" dirty="0">
              <a:solidFill>
                <a:prstClr val="black"/>
              </a:solidFill>
              <a:latin typeface="Gotham Light"/>
            </a:endParaRPr>
          </a:p>
          <a:p>
            <a:endParaRPr lang="en-US" sz="750" dirty="0">
              <a:solidFill>
                <a:prstClr val="black"/>
              </a:solidFill>
              <a:latin typeface="Gotham Light"/>
            </a:endParaRPr>
          </a:p>
        </p:txBody>
      </p:sp>
      <p:sp>
        <p:nvSpPr>
          <p:cNvPr id="89" name="Rounded Rectangle 88"/>
          <p:cNvSpPr/>
          <p:nvPr/>
        </p:nvSpPr>
        <p:spPr>
          <a:xfrm>
            <a:off x="4793988" y="1885951"/>
            <a:ext cx="4593431" cy="3843220"/>
          </a:xfrm>
          <a:prstGeom prst="roundRect">
            <a:avLst>
              <a:gd name="adj" fmla="val 2177"/>
            </a:avLst>
          </a:prstGeom>
          <a:no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dirty="0">
              <a:solidFill>
                <a:prstClr val="white"/>
              </a:solidFill>
              <a:latin typeface="Gotham Light"/>
            </a:endParaRPr>
          </a:p>
        </p:txBody>
      </p:sp>
      <p:sp>
        <p:nvSpPr>
          <p:cNvPr id="14" name="Round Same Side Corner Rectangle 13"/>
          <p:cNvSpPr/>
          <p:nvPr/>
        </p:nvSpPr>
        <p:spPr>
          <a:xfrm>
            <a:off x="4793988" y="1891790"/>
            <a:ext cx="4593430" cy="337061"/>
          </a:xfrm>
          <a:prstGeom prst="round2Same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dirty="0">
              <a:solidFill>
                <a:prstClr val="white"/>
              </a:solidFill>
              <a:latin typeface="Gotham Light"/>
            </a:endParaRPr>
          </a:p>
        </p:txBody>
      </p:sp>
      <p:sp>
        <p:nvSpPr>
          <p:cNvPr id="5" name="Title 4"/>
          <p:cNvSpPr>
            <a:spLocks noGrp="1"/>
          </p:cNvSpPr>
          <p:nvPr>
            <p:ph type="title" idx="4294967295"/>
          </p:nvPr>
        </p:nvSpPr>
        <p:spPr>
          <a:xfrm>
            <a:off x="2427194" y="85717"/>
            <a:ext cx="6890147" cy="800100"/>
          </a:xfrm>
        </p:spPr>
        <p:txBody>
          <a:bodyPr>
            <a:normAutofit/>
          </a:bodyPr>
          <a:lstStyle/>
          <a:p>
            <a:r>
              <a:rPr lang="en-US" sz="2100" dirty="0">
                <a:latin typeface="Gotham light"/>
              </a:rPr>
              <a:t>GPS Is Based on Genes Relevant to Prostate Cancer</a:t>
            </a:r>
            <a:endParaRPr lang="en-US" sz="2100" dirty="0"/>
          </a:p>
        </p:txBody>
      </p:sp>
      <p:sp>
        <p:nvSpPr>
          <p:cNvPr id="16" name="Rectangle 15"/>
          <p:cNvSpPr/>
          <p:nvPr/>
        </p:nvSpPr>
        <p:spPr>
          <a:xfrm>
            <a:off x="4819957" y="1935229"/>
            <a:ext cx="3564398" cy="300082"/>
          </a:xfrm>
          <a:prstGeom prst="rect">
            <a:avLst/>
          </a:prstGeom>
        </p:spPr>
        <p:txBody>
          <a:bodyPr wrap="square">
            <a:spAutoFit/>
          </a:bodyPr>
          <a:lstStyle/>
          <a:p>
            <a:pPr>
              <a:lnSpc>
                <a:spcPct val="90000"/>
              </a:lnSpc>
            </a:pPr>
            <a:r>
              <a:rPr lang="en-US" sz="1500" b="1" dirty="0">
                <a:solidFill>
                  <a:srgbClr val="FFFFFF"/>
                </a:solidFill>
                <a:latin typeface="Gotham Light"/>
              </a:rPr>
              <a:t>Development Studies </a:t>
            </a:r>
          </a:p>
        </p:txBody>
      </p:sp>
      <p:sp>
        <p:nvSpPr>
          <p:cNvPr id="28" name="Rectangle 27"/>
          <p:cNvSpPr/>
          <p:nvPr/>
        </p:nvSpPr>
        <p:spPr>
          <a:xfrm>
            <a:off x="4879563" y="2400301"/>
            <a:ext cx="2144133" cy="2793072"/>
          </a:xfrm>
          <a:prstGeom prst="rect">
            <a:avLst/>
          </a:prstGeom>
        </p:spPr>
        <p:txBody>
          <a:bodyPr wrap="square">
            <a:spAutoFit/>
          </a:bodyPr>
          <a:lstStyle/>
          <a:p>
            <a:pPr marL="126206" indent="-126206">
              <a:buFont typeface="Arial"/>
              <a:buChar char="•"/>
            </a:pPr>
            <a:r>
              <a:rPr lang="en-US" sz="1350" dirty="0">
                <a:solidFill>
                  <a:prstClr val="black"/>
                </a:solidFill>
                <a:latin typeface="GothAM LIGHT"/>
              </a:rPr>
              <a:t>The expression of 727 cancer-specific genes was quantified in tissue from the </a:t>
            </a:r>
            <a:r>
              <a:rPr lang="en-US" sz="1350" b="1" dirty="0">
                <a:solidFill>
                  <a:prstClr val="black"/>
                </a:solidFill>
                <a:latin typeface="GothAM LIGHT"/>
              </a:rPr>
              <a:t>dominant</a:t>
            </a:r>
            <a:r>
              <a:rPr lang="en-US" sz="1350" dirty="0">
                <a:solidFill>
                  <a:prstClr val="black"/>
                </a:solidFill>
                <a:latin typeface="GothAM LIGHT"/>
              </a:rPr>
              <a:t> and </a:t>
            </a:r>
            <a:r>
              <a:rPr lang="en-US" sz="1350" b="1" dirty="0">
                <a:solidFill>
                  <a:prstClr val="black"/>
                </a:solidFill>
                <a:latin typeface="GothAM LIGHT"/>
              </a:rPr>
              <a:t>highest</a:t>
            </a:r>
            <a:r>
              <a:rPr lang="en-US" sz="1350" dirty="0">
                <a:solidFill>
                  <a:prstClr val="black"/>
                </a:solidFill>
                <a:latin typeface="GothAM LIGHT"/>
              </a:rPr>
              <a:t> </a:t>
            </a:r>
            <a:r>
              <a:rPr lang="en-US" sz="1350" b="1" dirty="0">
                <a:solidFill>
                  <a:prstClr val="black"/>
                </a:solidFill>
                <a:latin typeface="GothAM LIGHT"/>
              </a:rPr>
              <a:t>Gleason</a:t>
            </a:r>
            <a:r>
              <a:rPr lang="en-US" sz="1350" dirty="0">
                <a:solidFill>
                  <a:prstClr val="black"/>
                </a:solidFill>
                <a:latin typeface="GothAM LIGHT"/>
              </a:rPr>
              <a:t> patterns in prostatectomy specimens</a:t>
            </a:r>
          </a:p>
          <a:p>
            <a:pPr marL="126206" indent="-126206">
              <a:buFont typeface="Arial"/>
              <a:buChar char="•"/>
            </a:pPr>
            <a:endParaRPr lang="en-US" sz="1350" dirty="0">
              <a:solidFill>
                <a:prstClr val="black"/>
              </a:solidFill>
              <a:latin typeface="GothAM LIGHT"/>
            </a:endParaRPr>
          </a:p>
          <a:p>
            <a:pPr marL="126206" indent="-126206">
              <a:buFont typeface="Arial"/>
              <a:buChar char="•"/>
            </a:pPr>
            <a:r>
              <a:rPr lang="en-US" sz="1350" dirty="0">
                <a:solidFill>
                  <a:prstClr val="black"/>
                </a:solidFill>
                <a:latin typeface="GothAM LIGHT"/>
              </a:rPr>
              <a:t>Only genes predictive of                                                                 </a:t>
            </a:r>
            <a:r>
              <a:rPr lang="en-US" sz="1350" b="1" dirty="0">
                <a:solidFill>
                  <a:prstClr val="black"/>
                </a:solidFill>
                <a:latin typeface="GothAM LIGHT"/>
              </a:rPr>
              <a:t>clinical recurrence </a:t>
            </a:r>
            <a:r>
              <a:rPr lang="en-US" sz="1350" dirty="0">
                <a:solidFill>
                  <a:prstClr val="black"/>
                </a:solidFill>
                <a:latin typeface="GothAM LIGHT"/>
              </a:rPr>
              <a:t>in                                                                      </a:t>
            </a:r>
            <a:r>
              <a:rPr lang="en-US" sz="1350" b="1" dirty="0">
                <a:solidFill>
                  <a:prstClr val="black"/>
                </a:solidFill>
                <a:latin typeface="GothAM LIGHT"/>
              </a:rPr>
              <a:t>both</a:t>
            </a:r>
            <a:r>
              <a:rPr lang="en-US" sz="1350" dirty="0">
                <a:solidFill>
                  <a:prstClr val="black"/>
                </a:solidFill>
                <a:latin typeface="GothAM LIGHT"/>
              </a:rPr>
              <a:t> specimens were                                                                       selected for further                                                          development in biopsy                                                                    specimens</a:t>
            </a:r>
          </a:p>
        </p:txBody>
      </p:sp>
      <p:sp>
        <p:nvSpPr>
          <p:cNvPr id="3" name="Slide Number Placeholder 2"/>
          <p:cNvSpPr>
            <a:spLocks noGrp="1"/>
          </p:cNvSpPr>
          <p:nvPr>
            <p:ph type="sldNum" sz="quarter" idx="4294967295"/>
          </p:nvPr>
        </p:nvSpPr>
        <p:spPr>
          <a:xfrm>
            <a:off x="9092662" y="5778847"/>
            <a:ext cx="397632" cy="208790"/>
          </a:xfrm>
          <a:prstGeom prst="rect">
            <a:avLst/>
          </a:prstGeom>
        </p:spPr>
        <p:txBody>
          <a:bodyPr/>
          <a:lstStyle/>
          <a:p>
            <a:fld id="{DBFEEF21-D2D5-1D4F-894E-A1104073CB87}" type="slidenum">
              <a:rPr lang="en-US">
                <a:solidFill>
                  <a:prstClr val="black">
                    <a:tint val="75000"/>
                  </a:prstClr>
                </a:solidFill>
              </a:rPr>
              <a:pPr/>
              <a:t>12</a:t>
            </a:fld>
            <a:endParaRPr lang="en-US" dirty="0">
              <a:solidFill>
                <a:prstClr val="black">
                  <a:tint val="75000"/>
                </a:prstClr>
              </a:solidFill>
            </a:endParaRPr>
          </a:p>
        </p:txBody>
      </p:sp>
      <p:grpSp>
        <p:nvGrpSpPr>
          <p:cNvPr id="2" name="Group 1"/>
          <p:cNvGrpSpPr/>
          <p:nvPr/>
        </p:nvGrpSpPr>
        <p:grpSpPr>
          <a:xfrm>
            <a:off x="2803117" y="2619375"/>
            <a:ext cx="1912378" cy="2408331"/>
            <a:chOff x="181488" y="1732599"/>
            <a:chExt cx="2549837" cy="3211108"/>
          </a:xfrm>
        </p:grpSpPr>
        <p:sp>
          <p:nvSpPr>
            <p:cNvPr id="36" name="Rectangle 35"/>
            <p:cNvSpPr/>
            <p:nvPr/>
          </p:nvSpPr>
          <p:spPr>
            <a:xfrm>
              <a:off x="707621" y="3346246"/>
              <a:ext cx="1497570" cy="621708"/>
            </a:xfrm>
            <a:prstGeom prst="rect">
              <a:avLst/>
            </a:prstGeom>
            <a:noFill/>
            <a:ln>
              <a:noFill/>
            </a:ln>
          </p:spPr>
          <p:txBody>
            <a:bodyPr>
              <a:spAutoFit/>
            </a:bodyPr>
            <a:lstStyle/>
            <a:p>
              <a:pPr algn="ctr">
                <a:lnSpc>
                  <a:spcPct val="90000"/>
                </a:lnSpc>
              </a:pPr>
              <a:r>
                <a:rPr lang="en-US" sz="1050" b="1" dirty="0">
                  <a:solidFill>
                    <a:prstClr val="white"/>
                  </a:solidFill>
                  <a:latin typeface="Gotham Light"/>
                </a:rPr>
                <a:t>Clinical Utility </a:t>
              </a:r>
            </a:p>
            <a:p>
              <a:pPr algn="ctr">
                <a:lnSpc>
                  <a:spcPct val="90000"/>
                </a:lnSpc>
              </a:pPr>
              <a:r>
                <a:rPr lang="en-US" sz="825" dirty="0">
                  <a:solidFill>
                    <a:prstClr val="white"/>
                  </a:solidFill>
                  <a:latin typeface="Gotham Light"/>
                </a:rPr>
                <a:t>Study 1 (n = 158)</a:t>
              </a:r>
            </a:p>
            <a:p>
              <a:pPr algn="ctr">
                <a:lnSpc>
                  <a:spcPct val="90000"/>
                </a:lnSpc>
              </a:pPr>
              <a:r>
                <a:rPr lang="en-US" sz="825" dirty="0">
                  <a:solidFill>
                    <a:prstClr val="white"/>
                  </a:solidFill>
                  <a:latin typeface="Gotham Light"/>
                </a:rPr>
                <a:t>Study 2 (n = 211)</a:t>
              </a:r>
            </a:p>
          </p:txBody>
        </p:sp>
        <p:sp>
          <p:nvSpPr>
            <p:cNvPr id="39" name="Rectangle 38"/>
            <p:cNvSpPr/>
            <p:nvPr/>
          </p:nvSpPr>
          <p:spPr>
            <a:xfrm>
              <a:off x="617395" y="3924130"/>
              <a:ext cx="1678024" cy="681725"/>
            </a:xfrm>
            <a:prstGeom prst="rect">
              <a:avLst/>
            </a:prstGeom>
            <a:noFill/>
            <a:ln>
              <a:noFill/>
            </a:ln>
          </p:spPr>
          <p:txBody>
            <a:bodyPr>
              <a:spAutoFit/>
            </a:bodyPr>
            <a:lstStyle/>
            <a:p>
              <a:pPr algn="ctr">
                <a:lnSpc>
                  <a:spcPct val="110000"/>
                </a:lnSpc>
              </a:pPr>
              <a:endParaRPr lang="en-US" sz="675" b="1" dirty="0">
                <a:solidFill>
                  <a:prstClr val="white"/>
                </a:solidFill>
                <a:latin typeface="Gotham Light"/>
              </a:endParaRPr>
            </a:p>
            <a:p>
              <a:pPr algn="ctr">
                <a:lnSpc>
                  <a:spcPct val="110000"/>
                </a:lnSpc>
              </a:pPr>
              <a:r>
                <a:rPr lang="en-US" sz="900" b="1" dirty="0">
                  <a:solidFill>
                    <a:prstClr val="white"/>
                  </a:solidFill>
                  <a:latin typeface="Gotham Light"/>
                </a:rPr>
                <a:t>Validation </a:t>
              </a:r>
              <a:br>
                <a:rPr lang="en-US" sz="900" b="1" dirty="0">
                  <a:solidFill>
                    <a:prstClr val="white"/>
                  </a:solidFill>
                  <a:latin typeface="Gotham Light"/>
                </a:rPr>
              </a:br>
              <a:r>
                <a:rPr lang="en-US" sz="900" b="1" dirty="0">
                  <a:solidFill>
                    <a:prstClr val="white"/>
                  </a:solidFill>
                  <a:latin typeface="Gotham Light"/>
                </a:rPr>
                <a:t>Studies </a:t>
              </a:r>
            </a:p>
          </p:txBody>
        </p:sp>
        <p:sp>
          <p:nvSpPr>
            <p:cNvPr id="41" name="Pentagon 40"/>
            <p:cNvSpPr/>
            <p:nvPr/>
          </p:nvSpPr>
          <p:spPr>
            <a:xfrm rot="5400000">
              <a:off x="914154" y="3126536"/>
              <a:ext cx="1084505" cy="2549837"/>
            </a:xfrm>
            <a:prstGeom prst="homePlate">
              <a:avLst>
                <a:gd name="adj" fmla="val 21185"/>
              </a:avLst>
            </a:prstGeom>
            <a:solidFill>
              <a:schemeClr val="accent4">
                <a:lumMod val="40000"/>
                <a:lumOff val="60000"/>
              </a:schemeClr>
            </a:solidFill>
            <a:ln w="25400">
              <a:solidFill>
                <a:srgbClr val="FFFFFF"/>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lnSpc>
                  <a:spcPct val="90000"/>
                </a:lnSpc>
              </a:pPr>
              <a:endParaRPr lang="en-US" sz="788" dirty="0">
                <a:solidFill>
                  <a:srgbClr val="FFFFFF"/>
                </a:solidFill>
                <a:latin typeface="Gotham Light"/>
              </a:endParaRPr>
            </a:p>
          </p:txBody>
        </p:sp>
        <p:sp>
          <p:nvSpPr>
            <p:cNvPr id="42" name="Rectangle 41"/>
            <p:cNvSpPr/>
            <p:nvPr/>
          </p:nvSpPr>
          <p:spPr>
            <a:xfrm>
              <a:off x="181777" y="4216134"/>
              <a:ext cx="2549258" cy="529376"/>
            </a:xfrm>
            <a:prstGeom prst="rect">
              <a:avLst/>
            </a:prstGeom>
            <a:noFill/>
            <a:ln>
              <a:noFill/>
            </a:ln>
          </p:spPr>
          <p:txBody>
            <a:bodyPr>
              <a:spAutoFit/>
            </a:bodyPr>
            <a:lstStyle/>
            <a:p>
              <a:pPr algn="ctr">
                <a:lnSpc>
                  <a:spcPct val="110000"/>
                </a:lnSpc>
              </a:pPr>
              <a:r>
                <a:rPr lang="en-US" sz="900" b="1" dirty="0">
                  <a:solidFill>
                    <a:srgbClr val="FFFFFF"/>
                  </a:solidFill>
                  <a:latin typeface="Gotham Light"/>
                </a:rPr>
                <a:t>Clinical Practice</a:t>
              </a:r>
              <a:br>
                <a:rPr lang="en-US" sz="900" b="1" dirty="0">
                  <a:solidFill>
                    <a:srgbClr val="FFFFFF"/>
                  </a:solidFill>
                  <a:latin typeface="Gotham Light"/>
                </a:rPr>
              </a:br>
              <a:r>
                <a:rPr lang="en-US" sz="900" b="1" dirty="0">
                  <a:solidFill>
                    <a:srgbClr val="FFFFFF"/>
                  </a:solidFill>
                  <a:latin typeface="Gotham Light"/>
                </a:rPr>
                <a:t>Experience</a:t>
              </a:r>
            </a:p>
          </p:txBody>
        </p:sp>
        <p:sp>
          <p:nvSpPr>
            <p:cNvPr id="43" name="Pentagon 42"/>
            <p:cNvSpPr/>
            <p:nvPr/>
          </p:nvSpPr>
          <p:spPr>
            <a:xfrm rot="5400000">
              <a:off x="965807" y="2557450"/>
              <a:ext cx="981199" cy="2077877"/>
            </a:xfrm>
            <a:prstGeom prst="homePlate">
              <a:avLst>
                <a:gd name="adj" fmla="val 21185"/>
              </a:avLst>
            </a:prstGeom>
            <a:solidFill>
              <a:schemeClr val="accent4">
                <a:lumMod val="40000"/>
                <a:lumOff val="60000"/>
              </a:schemeClr>
            </a:solidFill>
            <a:ln w="25400">
              <a:solidFill>
                <a:srgbClr val="FFFFFF"/>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lnSpc>
                  <a:spcPct val="90000"/>
                </a:lnSpc>
              </a:pPr>
              <a:endParaRPr lang="en-US" sz="788" b="1" dirty="0">
                <a:solidFill>
                  <a:prstClr val="white"/>
                </a:solidFill>
                <a:latin typeface="Gotham Light"/>
              </a:endParaRPr>
            </a:p>
          </p:txBody>
        </p:sp>
        <p:sp>
          <p:nvSpPr>
            <p:cNvPr id="44" name="Rectangle 43"/>
            <p:cNvSpPr/>
            <p:nvPr/>
          </p:nvSpPr>
          <p:spPr>
            <a:xfrm>
              <a:off x="417703" y="3420256"/>
              <a:ext cx="2077406" cy="326243"/>
            </a:xfrm>
            <a:prstGeom prst="rect">
              <a:avLst/>
            </a:prstGeom>
            <a:noFill/>
            <a:ln>
              <a:noFill/>
            </a:ln>
          </p:spPr>
          <p:txBody>
            <a:bodyPr>
              <a:spAutoFit/>
            </a:bodyPr>
            <a:lstStyle/>
            <a:p>
              <a:pPr algn="ctr">
                <a:lnSpc>
                  <a:spcPct val="110000"/>
                </a:lnSpc>
              </a:pPr>
              <a:r>
                <a:rPr lang="en-US" sz="900" b="1" dirty="0">
                  <a:solidFill>
                    <a:prstClr val="white"/>
                  </a:solidFill>
                  <a:latin typeface="Gotham Light"/>
                </a:rPr>
                <a:t>Clinical Utility Studies</a:t>
              </a:r>
            </a:p>
          </p:txBody>
        </p:sp>
        <p:sp>
          <p:nvSpPr>
            <p:cNvPr id="45" name="Pentagon 44"/>
            <p:cNvSpPr/>
            <p:nvPr/>
          </p:nvSpPr>
          <p:spPr>
            <a:xfrm rot="5400000">
              <a:off x="991275" y="1960357"/>
              <a:ext cx="930262" cy="1678404"/>
            </a:xfrm>
            <a:prstGeom prst="homePlate">
              <a:avLst>
                <a:gd name="adj" fmla="val 15953"/>
              </a:avLst>
            </a:prstGeom>
            <a:solidFill>
              <a:schemeClr val="accent4">
                <a:lumMod val="40000"/>
                <a:lumOff val="60000"/>
              </a:schemeClr>
            </a:solidFill>
            <a:ln w="25400">
              <a:solidFill>
                <a:srgbClr val="FFFFFF"/>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lnSpc>
                  <a:spcPct val="90000"/>
                </a:lnSpc>
              </a:pPr>
              <a:endParaRPr lang="en-US" sz="788" b="1" dirty="0">
                <a:solidFill>
                  <a:prstClr val="white"/>
                </a:solidFill>
                <a:latin typeface="Gotham Light"/>
              </a:endParaRPr>
            </a:p>
          </p:txBody>
        </p:sp>
        <p:sp>
          <p:nvSpPr>
            <p:cNvPr id="46" name="Rectangle 45"/>
            <p:cNvSpPr/>
            <p:nvPr/>
          </p:nvSpPr>
          <p:spPr>
            <a:xfrm>
              <a:off x="707623" y="2726384"/>
              <a:ext cx="1497569" cy="289309"/>
            </a:xfrm>
            <a:prstGeom prst="rect">
              <a:avLst/>
            </a:prstGeom>
            <a:ln>
              <a:noFill/>
            </a:ln>
          </p:spPr>
          <p:txBody>
            <a:bodyPr>
              <a:spAutoFit/>
            </a:bodyPr>
            <a:lstStyle/>
            <a:p>
              <a:pPr algn="ctr">
                <a:lnSpc>
                  <a:spcPct val="90000"/>
                </a:lnSpc>
              </a:pPr>
              <a:r>
                <a:rPr lang="en-US" sz="900" b="1" dirty="0">
                  <a:solidFill>
                    <a:prstClr val="white"/>
                  </a:solidFill>
                  <a:latin typeface="Gotham Light"/>
                </a:rPr>
                <a:t>Validation Studies</a:t>
              </a:r>
            </a:p>
          </p:txBody>
        </p:sp>
        <p:sp>
          <p:nvSpPr>
            <p:cNvPr id="47" name="Pentagon 46"/>
            <p:cNvSpPr/>
            <p:nvPr/>
          </p:nvSpPr>
          <p:spPr>
            <a:xfrm rot="5400000">
              <a:off x="995415" y="1617415"/>
              <a:ext cx="921982" cy="1152349"/>
            </a:xfrm>
            <a:prstGeom prst="homePlate">
              <a:avLst>
                <a:gd name="adj" fmla="val 12402"/>
              </a:avLst>
            </a:prstGeom>
            <a:solidFill>
              <a:srgbClr val="711C71"/>
            </a:solidFill>
            <a:ln w="25400">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lnSpc>
                  <a:spcPct val="110000"/>
                </a:lnSpc>
              </a:pPr>
              <a:endParaRPr lang="en-US" sz="900" b="1" dirty="0">
                <a:solidFill>
                  <a:srgbClr val="FFFFFF"/>
                </a:solidFill>
                <a:latin typeface="Gotham Light"/>
              </a:endParaRPr>
            </a:p>
            <a:p>
              <a:pPr algn="ctr">
                <a:lnSpc>
                  <a:spcPct val="110000"/>
                </a:lnSpc>
              </a:pPr>
              <a:r>
                <a:rPr lang="en-US" sz="900" b="1" dirty="0">
                  <a:solidFill>
                    <a:srgbClr val="FFFFFF"/>
                  </a:solidFill>
                  <a:latin typeface="Gotham Light"/>
                </a:rPr>
                <a:t>Development Studies</a:t>
              </a:r>
            </a:p>
            <a:p>
              <a:pPr algn="ctr">
                <a:lnSpc>
                  <a:spcPct val="110000"/>
                </a:lnSpc>
              </a:pPr>
              <a:r>
                <a:rPr lang="en-US" sz="900" b="1" dirty="0">
                  <a:solidFill>
                    <a:srgbClr val="FFFFFF"/>
                  </a:solidFill>
                  <a:latin typeface="Gotham Light"/>
                </a:rPr>
                <a:t>(n = 712)</a:t>
              </a:r>
            </a:p>
            <a:p>
              <a:pPr algn="ctr">
                <a:lnSpc>
                  <a:spcPct val="110000"/>
                </a:lnSpc>
              </a:pPr>
              <a:endParaRPr lang="en-US" sz="788" dirty="0">
                <a:solidFill>
                  <a:srgbClr val="FFFFFF"/>
                </a:solidFill>
                <a:latin typeface="Gotham Light"/>
              </a:endParaRPr>
            </a:p>
          </p:txBody>
        </p:sp>
      </p:gr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039" t="4064" r="1183"/>
          <a:stretch/>
        </p:blipFill>
        <p:spPr bwMode="auto">
          <a:xfrm>
            <a:off x="7051676" y="2286000"/>
            <a:ext cx="2265665" cy="1491678"/>
          </a:xfrm>
          <a:prstGeom prst="roundRect">
            <a:avLst>
              <a:gd name="adj" fmla="val 10862"/>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059" y="3793582"/>
            <a:ext cx="2070428" cy="1925597"/>
          </a:xfrm>
          <a:prstGeom prst="rect">
            <a:avLst/>
          </a:prstGeom>
        </p:spPr>
      </p:pic>
      <p:sp>
        <p:nvSpPr>
          <p:cNvPr id="6" name="Oval 5"/>
          <p:cNvSpPr/>
          <p:nvPr/>
        </p:nvSpPr>
        <p:spPr>
          <a:xfrm>
            <a:off x="7876007" y="4390991"/>
            <a:ext cx="747690" cy="800463"/>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GothAM LIGHT"/>
            </a:endParaRPr>
          </a:p>
        </p:txBody>
      </p:sp>
      <p:sp>
        <p:nvSpPr>
          <p:cNvPr id="196" name="Oval 195"/>
          <p:cNvSpPr/>
          <p:nvPr/>
        </p:nvSpPr>
        <p:spPr>
          <a:xfrm>
            <a:off x="7410451" y="5119239"/>
            <a:ext cx="365829" cy="320087"/>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GothAM LIGHT"/>
            </a:endParaRPr>
          </a:p>
        </p:txBody>
      </p:sp>
    </p:spTree>
    <p:extLst>
      <p:ext uri="{BB962C8B-B14F-4D97-AF65-F5344CB8AC3E}">
        <p14:creationId xmlns:p14="http://schemas.microsoft.com/office/powerpoint/2010/main" val="6800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xEl>
                                              <p:pRg st="2" end="2"/>
                                            </p:txEl>
                                          </p:spTgt>
                                        </p:tgtEl>
                                        <p:attrNameLst>
                                          <p:attrName>style.visibility</p:attrName>
                                        </p:attrNameLst>
                                      </p:cBhvr>
                                      <p:to>
                                        <p:strVal val="visible"/>
                                      </p:to>
                                    </p:set>
                                    <p:animEffect transition="in" filter="fade">
                                      <p:cBhvr>
                                        <p:cTn id="16" dur="500"/>
                                        <p:tgtEl>
                                          <p:spTgt spid="28">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96"/>
                                        </p:tgtEl>
                                        <p:attrNameLst>
                                          <p:attrName>style.visibility</p:attrName>
                                        </p:attrNameLst>
                                      </p:cBhvr>
                                      <p:to>
                                        <p:strVal val="visible"/>
                                      </p:to>
                                    </p:set>
                                    <p:animEffect transition="in" filter="fade">
                                      <p:cBhvr>
                                        <p:cTn id="27"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Incorporating multiple genomic pathways</a:t>
            </a:r>
            <a:br>
              <a:rPr lang="en-US" dirty="0"/>
            </a:br>
            <a:r>
              <a:rPr lang="en-US" dirty="0"/>
              <a:t>important in prostate cancer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FEEF21-D2D5-1D4F-894E-A1104073CB87}" type="slidenum">
              <a:rPr kumimoji="0" lang="en-US" sz="1200" b="0" i="0" u="none" strike="noStrike" kern="1200" cap="none" spc="0" normalizeH="0" baseline="0" noProof="0">
                <a:ln>
                  <a:noFill/>
                </a:ln>
                <a:solidFill>
                  <a:prstClr val="black">
                    <a:lumMod val="75000"/>
                    <a:lumOff val="25000"/>
                  </a:prstClr>
                </a:solidFill>
                <a:effectLst/>
                <a:uLnTx/>
                <a:uFillTx/>
                <a:latin typeface="Gotham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lumMod val="75000"/>
                  <a:lumOff val="25000"/>
                </a:prstClr>
              </a:solidFill>
              <a:effectLst/>
              <a:uLnTx/>
              <a:uFillTx/>
              <a:latin typeface="Gotham Light"/>
              <a:ea typeface="+mn-ea"/>
              <a:cs typeface="+mn-cs"/>
            </a:endParaRPr>
          </a:p>
        </p:txBody>
      </p:sp>
      <p:pic>
        <p:nvPicPr>
          <p:cNvPr id="7" name="Content Placeholder 6"/>
          <p:cNvPicPr>
            <a:picLocks noGrp="1" noChangeAspect="1"/>
          </p:cNvPicPr>
          <p:nvPr>
            <p:ph idx="1"/>
          </p:nvPr>
        </p:nvPicPr>
        <p:blipFill>
          <a:blip r:embed="rId3"/>
          <a:stretch>
            <a:fillRect/>
          </a:stretch>
        </p:blipFill>
        <p:spPr>
          <a:xfrm>
            <a:off x="1720770" y="1249231"/>
            <a:ext cx="8897435" cy="2929231"/>
          </a:xfrm>
          <a:prstGeom prst="rect">
            <a:avLst/>
          </a:prstGeom>
        </p:spPr>
      </p:pic>
    </p:spTree>
    <p:extLst>
      <p:ext uri="{BB962C8B-B14F-4D97-AF65-F5344CB8AC3E}">
        <p14:creationId xmlns:p14="http://schemas.microsoft.com/office/powerpoint/2010/main" val="3345865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540000">
            <a:off x="5937913" y="4365350"/>
            <a:ext cx="3124200" cy="1803400"/>
          </a:xfrm>
          <a:prstGeom prst="rect">
            <a:avLst/>
          </a:prstGeom>
        </p:spPr>
      </p:pic>
      <p:pic>
        <p:nvPicPr>
          <p:cNvPr id="6" name="Picture 5"/>
          <p:cNvPicPr>
            <a:picLocks noChangeAspect="1"/>
          </p:cNvPicPr>
          <p:nvPr/>
        </p:nvPicPr>
        <p:blipFill>
          <a:blip r:embed="rId4"/>
          <a:stretch>
            <a:fillRect/>
          </a:stretch>
        </p:blipFill>
        <p:spPr>
          <a:xfrm>
            <a:off x="5761824" y="1206527"/>
            <a:ext cx="3327400" cy="1816100"/>
          </a:xfrm>
          <a:prstGeom prst="rect">
            <a:avLst/>
          </a:prstGeom>
        </p:spPr>
      </p:pic>
      <p:grpSp>
        <p:nvGrpSpPr>
          <p:cNvPr id="13" name="Group 81"/>
          <p:cNvGrpSpPr/>
          <p:nvPr/>
        </p:nvGrpSpPr>
        <p:grpSpPr>
          <a:xfrm>
            <a:off x="6944935" y="1224187"/>
            <a:ext cx="2760548" cy="4997450"/>
            <a:chOff x="4591050" y="1385888"/>
            <a:chExt cx="2760548" cy="4997450"/>
          </a:xfrm>
        </p:grpSpPr>
        <p:graphicFrame>
          <p:nvGraphicFramePr>
            <p:cNvPr id="83" name="Chart 82"/>
            <p:cNvGraphicFramePr>
              <a:graphicFrameLocks/>
            </p:cNvGraphicFramePr>
            <p:nvPr>
              <p:extLst/>
            </p:nvPr>
          </p:nvGraphicFramePr>
          <p:xfrm>
            <a:off x="4591050" y="4495800"/>
            <a:ext cx="2760548" cy="1887538"/>
          </p:xfrm>
          <a:graphic>
            <a:graphicData uri="http://schemas.openxmlformats.org/drawingml/2006/chart">
              <c:chart xmlns:c="http://schemas.openxmlformats.org/drawingml/2006/chart" xmlns:r="http://schemas.openxmlformats.org/officeDocument/2006/relationships" r:id="rId5"/>
            </a:graphicData>
          </a:graphic>
        </p:graphicFrame>
        <p:sp>
          <p:nvSpPr>
            <p:cNvPr id="84" name="Rectangle 83"/>
            <p:cNvSpPr/>
            <p:nvPr/>
          </p:nvSpPr>
          <p:spPr>
            <a:xfrm>
              <a:off x="5268395" y="3685774"/>
              <a:ext cx="1458223"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F8971D"/>
                  </a:solidFill>
                  <a:effectLst/>
                  <a:uLnTx/>
                  <a:uFillTx/>
                  <a:latin typeface="Gotham Light"/>
                  <a:ea typeface="+mn-ea"/>
                  <a:cs typeface="+mn-cs"/>
                </a:rPr>
                <a:t>Post RP</a:t>
              </a:r>
            </a:p>
          </p:txBody>
        </p:sp>
        <p:graphicFrame>
          <p:nvGraphicFramePr>
            <p:cNvPr id="85" name="Chart 84"/>
            <p:cNvGraphicFramePr>
              <a:graphicFrameLocks/>
            </p:cNvGraphicFramePr>
            <p:nvPr>
              <p:extLst/>
            </p:nvPr>
          </p:nvGraphicFramePr>
          <p:xfrm>
            <a:off x="4833020" y="1385888"/>
            <a:ext cx="2195396" cy="2020513"/>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8" name="Group 67"/>
          <p:cNvGrpSpPr/>
          <p:nvPr/>
        </p:nvGrpSpPr>
        <p:grpSpPr>
          <a:xfrm>
            <a:off x="6629400" y="1031135"/>
            <a:ext cx="3067042" cy="5239228"/>
            <a:chOff x="3962400" y="1143000"/>
            <a:chExt cx="3067042" cy="5239228"/>
          </a:xfrm>
        </p:grpSpPr>
        <p:grpSp>
          <p:nvGrpSpPr>
            <p:cNvPr id="69" name="Group 85"/>
            <p:cNvGrpSpPr/>
            <p:nvPr/>
          </p:nvGrpSpPr>
          <p:grpSpPr>
            <a:xfrm>
              <a:off x="3962400" y="1143000"/>
              <a:ext cx="3067042" cy="5239228"/>
              <a:chOff x="4254501" y="1188547"/>
              <a:chExt cx="3067042" cy="5239228"/>
            </a:xfrm>
          </p:grpSpPr>
          <p:graphicFrame>
            <p:nvGraphicFramePr>
              <p:cNvPr id="82" name="Chart 81"/>
              <p:cNvGraphicFramePr>
                <a:graphicFrameLocks/>
              </p:cNvGraphicFramePr>
              <p:nvPr>
                <p:extLst/>
              </p:nvPr>
            </p:nvGraphicFramePr>
            <p:xfrm>
              <a:off x="4254501" y="4440238"/>
              <a:ext cx="3067042" cy="1987537"/>
            </p:xfrm>
            <a:graphic>
              <a:graphicData uri="http://schemas.openxmlformats.org/drawingml/2006/chart">
                <c:chart xmlns:c="http://schemas.openxmlformats.org/drawingml/2006/chart" xmlns:r="http://schemas.openxmlformats.org/officeDocument/2006/relationships" r:id="rId7"/>
              </a:graphicData>
            </a:graphic>
          </p:graphicFrame>
          <p:sp>
            <p:nvSpPr>
              <p:cNvPr id="86" name="Rectangle 85"/>
              <p:cNvSpPr/>
              <p:nvPr/>
            </p:nvSpPr>
            <p:spPr>
              <a:xfrm>
                <a:off x="5289964" y="3549591"/>
                <a:ext cx="1458223"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711C71"/>
                    </a:solidFill>
                    <a:effectLst/>
                    <a:uLnTx/>
                    <a:uFillTx/>
                    <a:latin typeface="Gotham Light"/>
                    <a:ea typeface="+mn-ea"/>
                    <a:cs typeface="+mn-cs"/>
                  </a:rPr>
                  <a:t>5-Year</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711C71"/>
                    </a:solidFill>
                    <a:effectLst/>
                    <a:uLnTx/>
                    <a:uFillTx/>
                    <a:latin typeface="Gotham Light"/>
                    <a:ea typeface="+mn-ea"/>
                    <a:cs typeface="+mn-cs"/>
                  </a:rPr>
                  <a:t>BCR</a:t>
                </a:r>
              </a:p>
            </p:txBody>
          </p:sp>
          <p:graphicFrame>
            <p:nvGraphicFramePr>
              <p:cNvPr id="90" name="Chart 89"/>
              <p:cNvGraphicFramePr>
                <a:graphicFrameLocks/>
              </p:cNvGraphicFramePr>
              <p:nvPr>
                <p:extLst/>
              </p:nvPr>
            </p:nvGraphicFramePr>
            <p:xfrm>
              <a:off x="4739955" y="1188547"/>
              <a:ext cx="2581588" cy="2107246"/>
            </p:xfrm>
            <a:graphic>
              <a:graphicData uri="http://schemas.openxmlformats.org/drawingml/2006/chart">
                <c:chart xmlns:c="http://schemas.openxmlformats.org/drawingml/2006/chart" xmlns:r="http://schemas.openxmlformats.org/officeDocument/2006/relationships" r:id="rId8"/>
              </a:graphicData>
            </a:graphic>
          </p:graphicFrame>
        </p:grpSp>
        <p:pic>
          <p:nvPicPr>
            <p:cNvPr id="73" name="Picture 72"/>
            <p:cNvPicPr>
              <a:picLocks noChangeAspect="1"/>
            </p:cNvPicPr>
            <p:nvPr/>
          </p:nvPicPr>
          <p:blipFill rotWithShape="1">
            <a:blip r:embed="rId9"/>
            <a:srcRect l="46333" t="48366" r="21502" b="5393"/>
            <a:stretch/>
          </p:blipFill>
          <p:spPr>
            <a:xfrm>
              <a:off x="5657849" y="5401160"/>
              <a:ext cx="1024782" cy="936631"/>
            </a:xfrm>
            <a:prstGeom prst="rect">
              <a:avLst/>
            </a:prstGeom>
          </p:spPr>
        </p:pic>
        <p:sp>
          <p:nvSpPr>
            <p:cNvPr id="75" name="Oval 74"/>
            <p:cNvSpPr/>
            <p:nvPr/>
          </p:nvSpPr>
          <p:spPr>
            <a:xfrm>
              <a:off x="4743442" y="4455265"/>
              <a:ext cx="1866908" cy="1869335"/>
            </a:xfrm>
            <a:prstGeom prst="ellipse">
              <a:avLst/>
            </a:pr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9" name="Straight Connector 78"/>
            <p:cNvCxnSpPr/>
            <p:nvPr/>
          </p:nvCxnSpPr>
          <p:spPr>
            <a:xfrm>
              <a:off x="5676900" y="5394325"/>
              <a:ext cx="225425" cy="882650"/>
            </a:xfrm>
            <a:prstGeom prst="line">
              <a:avLst/>
            </a:prstGeom>
            <a:ln w="18415"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92"/>
          <p:cNvGrpSpPr/>
          <p:nvPr/>
        </p:nvGrpSpPr>
        <p:grpSpPr>
          <a:xfrm>
            <a:off x="6871093" y="1246445"/>
            <a:ext cx="3130550" cy="5064270"/>
            <a:chOff x="4527552" y="1393272"/>
            <a:chExt cx="3130550" cy="5064270"/>
          </a:xfrm>
        </p:grpSpPr>
        <p:graphicFrame>
          <p:nvGraphicFramePr>
            <p:cNvPr id="94" name="Chart 93"/>
            <p:cNvGraphicFramePr>
              <a:graphicFrameLocks/>
            </p:cNvGraphicFramePr>
            <p:nvPr>
              <p:extLst/>
            </p:nvPr>
          </p:nvGraphicFramePr>
          <p:xfrm>
            <a:off x="4527552" y="4490227"/>
            <a:ext cx="3130550" cy="1967315"/>
          </p:xfrm>
          <a:graphic>
            <a:graphicData uri="http://schemas.openxmlformats.org/drawingml/2006/chart">
              <c:chart xmlns:c="http://schemas.openxmlformats.org/drawingml/2006/chart" xmlns:r="http://schemas.openxmlformats.org/officeDocument/2006/relationships" r:id="rId10"/>
            </a:graphicData>
          </a:graphic>
        </p:graphicFrame>
        <p:sp>
          <p:nvSpPr>
            <p:cNvPr id="95" name="Rectangle 94"/>
            <p:cNvSpPr/>
            <p:nvPr/>
          </p:nvSpPr>
          <p:spPr>
            <a:xfrm>
              <a:off x="5273859" y="3546106"/>
              <a:ext cx="1458223"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6DB33F"/>
                  </a:solidFill>
                  <a:effectLst/>
                  <a:uLnTx/>
                  <a:uFillTx/>
                  <a:latin typeface="Gotham Light"/>
                  <a:ea typeface="+mn-ea"/>
                  <a:cs typeface="+mn-cs"/>
                </a:rPr>
                <a:t>10-Year</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6DB33F"/>
                  </a:solidFill>
                  <a:effectLst/>
                  <a:uLnTx/>
                  <a:uFillTx/>
                  <a:latin typeface="Gotham Light"/>
                  <a:ea typeface="+mn-ea"/>
                  <a:cs typeface="+mn-cs"/>
                </a:rPr>
                <a:t>Mets</a:t>
              </a:r>
            </a:p>
          </p:txBody>
        </p:sp>
        <p:graphicFrame>
          <p:nvGraphicFramePr>
            <p:cNvPr id="96" name="Chart 95"/>
            <p:cNvGraphicFramePr>
              <a:graphicFrameLocks/>
            </p:cNvGraphicFramePr>
            <p:nvPr>
              <p:extLst/>
            </p:nvPr>
          </p:nvGraphicFramePr>
          <p:xfrm>
            <a:off x="4599200" y="1393272"/>
            <a:ext cx="2840116" cy="1816373"/>
          </p:xfrm>
          <a:graphic>
            <a:graphicData uri="http://schemas.openxmlformats.org/drawingml/2006/chart">
              <c:chart xmlns:c="http://schemas.openxmlformats.org/drawingml/2006/chart" xmlns:r="http://schemas.openxmlformats.org/officeDocument/2006/relationships" r:id="rId11"/>
            </a:graphicData>
          </a:graphic>
        </p:graphicFrame>
      </p:grpSp>
      <p:grpSp>
        <p:nvGrpSpPr>
          <p:cNvPr id="20" name="Group 102"/>
          <p:cNvGrpSpPr/>
          <p:nvPr/>
        </p:nvGrpSpPr>
        <p:grpSpPr>
          <a:xfrm>
            <a:off x="6792929" y="1010139"/>
            <a:ext cx="3005845" cy="5398917"/>
            <a:chOff x="4436637" y="1109253"/>
            <a:chExt cx="3005845" cy="5398917"/>
          </a:xfrm>
        </p:grpSpPr>
        <p:sp>
          <p:nvSpPr>
            <p:cNvPr id="104" name="Rectangle 103"/>
            <p:cNvSpPr/>
            <p:nvPr/>
          </p:nvSpPr>
          <p:spPr>
            <a:xfrm>
              <a:off x="5062538" y="3492872"/>
              <a:ext cx="1833562"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prstClr val="black">
                      <a:lumMod val="65000"/>
                      <a:lumOff val="35000"/>
                    </a:prstClr>
                  </a:solidFill>
                  <a:effectLst/>
                  <a:uLnTx/>
                  <a:uFillTx/>
                  <a:latin typeface="Gotham Light"/>
                  <a:ea typeface="+mn-ea"/>
                  <a:cs typeface="+mn-cs"/>
                </a:rPr>
                <a:t>15-Year</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prstClr val="black">
                      <a:lumMod val="65000"/>
                      <a:lumOff val="35000"/>
                    </a:prstClr>
                  </a:solidFill>
                  <a:effectLst/>
                  <a:uLnTx/>
                  <a:uFillTx/>
                  <a:latin typeface="Gotham Light"/>
                  <a:ea typeface="+mn-ea"/>
                  <a:cs typeface="+mn-cs"/>
                </a:rPr>
                <a:t>PCSM</a:t>
              </a:r>
            </a:p>
          </p:txBody>
        </p:sp>
        <p:graphicFrame>
          <p:nvGraphicFramePr>
            <p:cNvPr id="105" name="Chart 104"/>
            <p:cNvGraphicFramePr>
              <a:graphicFrameLocks/>
            </p:cNvGraphicFramePr>
            <p:nvPr>
              <p:extLst/>
            </p:nvPr>
          </p:nvGraphicFramePr>
          <p:xfrm>
            <a:off x="4436637" y="4287573"/>
            <a:ext cx="3005845" cy="222059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6" name="Chart 105"/>
            <p:cNvGraphicFramePr>
              <a:graphicFrameLocks/>
            </p:cNvGraphicFramePr>
            <p:nvPr>
              <p:extLst/>
            </p:nvPr>
          </p:nvGraphicFramePr>
          <p:xfrm>
            <a:off x="4844607" y="1109253"/>
            <a:ext cx="2397623" cy="2219549"/>
          </p:xfrm>
          <a:graphic>
            <a:graphicData uri="http://schemas.openxmlformats.org/drawingml/2006/chart">
              <c:chart xmlns:c="http://schemas.openxmlformats.org/drawingml/2006/chart" xmlns:r="http://schemas.openxmlformats.org/officeDocument/2006/relationships" r:id="rId13"/>
            </a:graphicData>
          </a:graphic>
        </p:graphicFrame>
      </p:grpSp>
      <p:sp>
        <p:nvSpPr>
          <p:cNvPr id="21" name="Title 20"/>
          <p:cNvSpPr>
            <a:spLocks noGrp="1"/>
          </p:cNvSpPr>
          <p:nvPr>
            <p:ph type="title"/>
          </p:nvPr>
        </p:nvSpPr>
        <p:spPr>
          <a:xfrm>
            <a:off x="0" y="21166"/>
            <a:ext cx="12192000" cy="1066800"/>
          </a:xfrm>
        </p:spPr>
        <p:txBody>
          <a:bodyPr>
            <a:normAutofit/>
          </a:bodyPr>
          <a:lstStyle/>
          <a:p>
            <a:r>
              <a:rPr lang="en-US" sz="3200" dirty="0">
                <a:solidFill>
                  <a:srgbClr val="711C71"/>
                </a:solidFill>
              </a:rPr>
              <a:t>The Key Question to Drive Treatment Selection: </a:t>
            </a:r>
            <a:br>
              <a:rPr lang="en-US" sz="3200" dirty="0">
                <a:solidFill>
                  <a:srgbClr val="711C71"/>
                </a:solidFill>
              </a:rPr>
            </a:br>
            <a:r>
              <a:rPr lang="en-US" sz="3200" dirty="0">
                <a:solidFill>
                  <a:srgbClr val="711C71"/>
                </a:solidFill>
              </a:rPr>
              <a:t>Active Surveillance or Intervention</a:t>
            </a:r>
            <a:endParaRPr lang="en-US" sz="3200" dirty="0"/>
          </a:p>
        </p:txBody>
      </p:sp>
      <p:sp>
        <p:nvSpPr>
          <p:cNvPr id="2" name="Slide Number Placeholder 1"/>
          <p:cNvSpPr>
            <a:spLocks noGrp="1"/>
          </p:cNvSpPr>
          <p:nvPr>
            <p:ph type="sldNum" sz="quarter" idx="4"/>
          </p:nvPr>
        </p:nvSpPr>
        <p:spPr>
          <a:xfrm>
            <a:off x="11236898" y="6369821"/>
            <a:ext cx="530176" cy="2783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FEEF21-D2D5-1D4F-894E-A1104073CB87}" type="slidenum">
              <a:rPr kumimoji="0" lang="en-US" sz="750" b="0" i="0" u="none" strike="noStrike" kern="1200" cap="none" spc="0" normalizeH="0" baseline="0" noProof="0" smtClean="0">
                <a:ln>
                  <a:noFill/>
                </a:ln>
                <a:solidFill>
                  <a:prstClr val="black"/>
                </a:solidFill>
                <a:effectLst/>
                <a:uLnTx/>
                <a:uFillTx/>
                <a:latin typeface="Gotham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750" b="0" i="0" u="none" strike="noStrike" kern="1200" cap="none" spc="0" normalizeH="0" baseline="0" noProof="0" dirty="0">
              <a:ln>
                <a:noFill/>
              </a:ln>
              <a:solidFill>
                <a:prstClr val="black"/>
              </a:solidFill>
              <a:effectLst/>
              <a:uLnTx/>
              <a:uFillTx/>
              <a:latin typeface="Gotham Light"/>
              <a:ea typeface="+mn-ea"/>
              <a:cs typeface="+mn-cs"/>
            </a:endParaRPr>
          </a:p>
        </p:txBody>
      </p:sp>
      <p:grpSp>
        <p:nvGrpSpPr>
          <p:cNvPr id="5" name="Group 54"/>
          <p:cNvGrpSpPr/>
          <p:nvPr/>
        </p:nvGrpSpPr>
        <p:grpSpPr>
          <a:xfrm>
            <a:off x="2526955" y="6167736"/>
            <a:ext cx="1710735" cy="461665"/>
            <a:chOff x="6818318" y="1865503"/>
            <a:chExt cx="1710735" cy="461665"/>
          </a:xfrm>
        </p:grpSpPr>
        <p:sp>
          <p:nvSpPr>
            <p:cNvPr id="56" name="Rectangle 55"/>
            <p:cNvSpPr/>
            <p:nvPr/>
          </p:nvSpPr>
          <p:spPr>
            <a:xfrm>
              <a:off x="6982214" y="1865503"/>
              <a:ext cx="15468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Progression-free</a:t>
              </a:r>
              <a:br>
                <a:rPr kumimoji="0" lang="en-US" sz="1200" b="0" i="0" u="none" strike="noStrike" kern="1200" cap="none" spc="0" normalizeH="0" baseline="0" noProof="0" dirty="0">
                  <a:ln>
                    <a:noFill/>
                  </a:ln>
                  <a:solidFill>
                    <a:srgbClr val="000000"/>
                  </a:solidFill>
                  <a:effectLst/>
                  <a:uLnTx/>
                  <a:uFillTx/>
                  <a:latin typeface="Gotham Light"/>
                  <a:ea typeface="+mn-ea"/>
                  <a:cs typeface="+mn-cs"/>
                </a:rPr>
              </a:br>
              <a:r>
                <a:rPr kumimoji="0" lang="en-US" sz="1200" b="0" i="0" u="none" strike="noStrike" kern="1200" cap="none" spc="0" normalizeH="0" baseline="0" noProof="0" dirty="0">
                  <a:ln>
                    <a:noFill/>
                  </a:ln>
                  <a:solidFill>
                    <a:srgbClr val="000000"/>
                  </a:solidFill>
                  <a:effectLst/>
                  <a:uLnTx/>
                  <a:uFillTx/>
                  <a:latin typeface="Gotham Light"/>
                  <a:ea typeface="+mn-ea"/>
                  <a:cs typeface="+mn-cs"/>
                </a:rPr>
                <a:t>Survival (Time 0)</a:t>
              </a:r>
            </a:p>
          </p:txBody>
        </p:sp>
        <p:sp>
          <p:nvSpPr>
            <p:cNvPr id="57" name="Rectangle 56"/>
            <p:cNvSpPr/>
            <p:nvPr/>
          </p:nvSpPr>
          <p:spPr>
            <a:xfrm>
              <a:off x="6818318" y="1958483"/>
              <a:ext cx="182880" cy="1828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grpSp>
      <p:sp>
        <p:nvSpPr>
          <p:cNvPr id="58" name="Trapezoid 57"/>
          <p:cNvSpPr/>
          <p:nvPr/>
        </p:nvSpPr>
        <p:spPr>
          <a:xfrm rot="5400000">
            <a:off x="5236412" y="1435857"/>
            <a:ext cx="1783278" cy="1293095"/>
          </a:xfrm>
          <a:prstGeom prst="trapezoid">
            <a:avLst>
              <a:gd name="adj"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66" name="Rectangle 65"/>
          <p:cNvSpPr/>
          <p:nvPr/>
        </p:nvSpPr>
        <p:spPr>
          <a:xfrm>
            <a:off x="5598288" y="1133700"/>
            <a:ext cx="1358723" cy="19142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72" name="Rectangle 71"/>
          <p:cNvSpPr/>
          <p:nvPr/>
        </p:nvSpPr>
        <p:spPr>
          <a:xfrm rot="21540000">
            <a:off x="5264797" y="4354112"/>
            <a:ext cx="1358723" cy="14484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grpSp>
        <p:nvGrpSpPr>
          <p:cNvPr id="15" name="Group 89"/>
          <p:cNvGrpSpPr/>
          <p:nvPr/>
        </p:nvGrpSpPr>
        <p:grpSpPr>
          <a:xfrm>
            <a:off x="4134562" y="6166053"/>
            <a:ext cx="2256610" cy="461665"/>
            <a:chOff x="6818318" y="2324323"/>
            <a:chExt cx="2256610" cy="461665"/>
          </a:xfrm>
        </p:grpSpPr>
        <p:sp>
          <p:nvSpPr>
            <p:cNvPr id="91" name="Rectangle 90"/>
            <p:cNvSpPr/>
            <p:nvPr/>
          </p:nvSpPr>
          <p:spPr>
            <a:xfrm>
              <a:off x="6818318" y="2416421"/>
              <a:ext cx="182880" cy="1828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92" name="Rectangle 91"/>
            <p:cNvSpPr/>
            <p:nvPr/>
          </p:nvSpPr>
          <p:spPr>
            <a:xfrm>
              <a:off x="6987404" y="2324323"/>
              <a:ext cx="20875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Biochemical Recurrence</a:t>
              </a:r>
              <a:br>
                <a:rPr kumimoji="0" lang="en-US" sz="1200" b="0" i="0" u="none" strike="noStrike" kern="1200" cap="none" spc="0" normalizeH="0" baseline="0" noProof="0" dirty="0">
                  <a:ln>
                    <a:noFill/>
                  </a:ln>
                  <a:solidFill>
                    <a:srgbClr val="000000"/>
                  </a:solidFill>
                  <a:effectLst/>
                  <a:uLnTx/>
                  <a:uFillTx/>
                  <a:latin typeface="Gotham Light"/>
                  <a:ea typeface="+mn-ea"/>
                  <a:cs typeface="+mn-cs"/>
                </a:rPr>
              </a:br>
              <a:r>
                <a:rPr kumimoji="0" lang="en-US" sz="1200" b="0" i="0" u="none" strike="noStrike" kern="1200" cap="none" spc="0" normalizeH="0" baseline="0" noProof="0" dirty="0">
                  <a:ln>
                    <a:noFill/>
                  </a:ln>
                  <a:solidFill>
                    <a:srgbClr val="000000"/>
                  </a:solidFill>
                  <a:effectLst/>
                  <a:uLnTx/>
                  <a:uFillTx/>
                  <a:latin typeface="Gotham Light"/>
                  <a:ea typeface="+mn-ea"/>
                  <a:cs typeface="+mn-cs"/>
                </a:rPr>
                <a:t>(5 years)</a:t>
              </a:r>
            </a:p>
          </p:txBody>
        </p:sp>
      </p:grpSp>
      <p:grpSp>
        <p:nvGrpSpPr>
          <p:cNvPr id="17" name="Group 96"/>
          <p:cNvGrpSpPr/>
          <p:nvPr/>
        </p:nvGrpSpPr>
        <p:grpSpPr>
          <a:xfrm>
            <a:off x="6277140" y="6167579"/>
            <a:ext cx="2258842" cy="461665"/>
            <a:chOff x="6818318" y="2810270"/>
            <a:chExt cx="2258842" cy="461665"/>
          </a:xfrm>
        </p:grpSpPr>
        <p:sp>
          <p:nvSpPr>
            <p:cNvPr id="98" name="Rectangle 97"/>
            <p:cNvSpPr/>
            <p:nvPr/>
          </p:nvSpPr>
          <p:spPr>
            <a:xfrm>
              <a:off x="6818318" y="2900317"/>
              <a:ext cx="182880" cy="1828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99" name="Rectangle 98"/>
            <p:cNvSpPr/>
            <p:nvPr/>
          </p:nvSpPr>
          <p:spPr>
            <a:xfrm>
              <a:off x="6989636" y="2810270"/>
              <a:ext cx="20875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Metastasis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(10 years)</a:t>
              </a:r>
            </a:p>
          </p:txBody>
        </p:sp>
      </p:grpSp>
      <p:grpSp>
        <p:nvGrpSpPr>
          <p:cNvPr id="19" name="Group 99"/>
          <p:cNvGrpSpPr/>
          <p:nvPr/>
        </p:nvGrpSpPr>
        <p:grpSpPr>
          <a:xfrm>
            <a:off x="7502180" y="6151288"/>
            <a:ext cx="2251420" cy="461665"/>
            <a:chOff x="6818318" y="3039773"/>
            <a:chExt cx="2251420" cy="461665"/>
          </a:xfrm>
        </p:grpSpPr>
        <p:sp>
          <p:nvSpPr>
            <p:cNvPr id="101" name="Rectangle 100"/>
            <p:cNvSpPr/>
            <p:nvPr/>
          </p:nvSpPr>
          <p:spPr>
            <a:xfrm>
              <a:off x="6818318" y="3147577"/>
              <a:ext cx="182880" cy="1828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102" name="Rectangle 101"/>
            <p:cNvSpPr/>
            <p:nvPr/>
          </p:nvSpPr>
          <p:spPr>
            <a:xfrm>
              <a:off x="6982214" y="3039773"/>
              <a:ext cx="20875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otham Light"/>
                  <a:ea typeface="+mn-ea"/>
                  <a:cs typeface="+mn-cs"/>
                </a:rPr>
                <a:t>Prostate Cancer–specific Mortality (15 years)</a:t>
              </a:r>
            </a:p>
          </p:txBody>
        </p:sp>
      </p:grpSp>
      <p:grpSp>
        <p:nvGrpSpPr>
          <p:cNvPr id="25" name="Group 24"/>
          <p:cNvGrpSpPr/>
          <p:nvPr/>
        </p:nvGrpSpPr>
        <p:grpSpPr>
          <a:xfrm>
            <a:off x="4011859" y="1136871"/>
            <a:ext cx="3035010" cy="2210178"/>
            <a:chOff x="2487859" y="1298572"/>
            <a:chExt cx="3035010" cy="2210178"/>
          </a:xfrm>
        </p:grpSpPr>
        <p:grpSp>
          <p:nvGrpSpPr>
            <p:cNvPr id="23" name="Group 22"/>
            <p:cNvGrpSpPr/>
            <p:nvPr/>
          </p:nvGrpSpPr>
          <p:grpSpPr>
            <a:xfrm>
              <a:off x="2487859" y="1412192"/>
              <a:ext cx="2927379" cy="2096558"/>
              <a:chOff x="2487859" y="1412192"/>
              <a:chExt cx="2927379" cy="2096558"/>
            </a:xfrm>
          </p:grpSpPr>
          <p:grpSp>
            <p:nvGrpSpPr>
              <p:cNvPr id="7" name="Group 60"/>
              <p:cNvGrpSpPr/>
              <p:nvPr/>
            </p:nvGrpSpPr>
            <p:grpSpPr>
              <a:xfrm>
                <a:off x="2487859" y="2130038"/>
                <a:ext cx="2142762" cy="1378712"/>
                <a:chOff x="3024134" y="2061971"/>
                <a:chExt cx="1951789" cy="1378712"/>
              </a:xfrm>
            </p:grpSpPr>
            <p:sp>
              <p:nvSpPr>
                <p:cNvPr id="64" name="Diagonal Stripe 63"/>
                <p:cNvSpPr/>
                <p:nvPr/>
              </p:nvSpPr>
              <p:spPr>
                <a:xfrm rot="840000">
                  <a:off x="3024134" y="2061971"/>
                  <a:ext cx="1951789"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otham Light"/>
                    <a:ea typeface="+mn-ea"/>
                    <a:cs typeface="+mn-cs"/>
                  </a:endParaRPr>
                </a:p>
              </p:txBody>
            </p:sp>
            <p:sp>
              <p:nvSpPr>
                <p:cNvPr id="65" name="TextBox 64"/>
                <p:cNvSpPr txBox="1"/>
                <p:nvPr/>
              </p:nvSpPr>
              <p:spPr>
                <a:xfrm rot="20435053">
                  <a:off x="3365477" y="2465046"/>
                  <a:ext cx="892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Light"/>
                      <a:ea typeface="+mn-ea"/>
                      <a:cs typeface="+mn-cs"/>
                    </a:rPr>
                    <a:t>70-80%</a:t>
                  </a:r>
                </a:p>
              </p:txBody>
            </p:sp>
          </p:grpSp>
          <p:sp>
            <p:nvSpPr>
              <p:cNvPr id="62" name="Rounded Rectangle 61"/>
              <p:cNvSpPr/>
              <p:nvPr/>
            </p:nvSpPr>
            <p:spPr>
              <a:xfrm rot="5400000">
                <a:off x="3886271" y="1483424"/>
                <a:ext cx="1600200" cy="1457735"/>
              </a:xfrm>
              <a:prstGeom prst="roundRect">
                <a:avLst/>
              </a:prstGeom>
              <a:solidFill>
                <a:schemeClr val="accent3">
                  <a:lumMod val="20000"/>
                  <a:lumOff val="80000"/>
                </a:schemeClr>
              </a:solidFill>
              <a:ln w="19050" cmpd="sng">
                <a:solidFill>
                  <a:srgbClr val="6A737B"/>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otham Light"/>
                  <a:ea typeface="+mn-ea"/>
                  <a:cs typeface="+mn-cs"/>
                </a:endParaRPr>
              </a:p>
            </p:txBody>
          </p:sp>
        </p:grpSp>
        <p:sp>
          <p:nvSpPr>
            <p:cNvPr id="63" name="Trapezoid 62"/>
            <p:cNvSpPr/>
            <p:nvPr/>
          </p:nvSpPr>
          <p:spPr>
            <a:xfrm>
              <a:off x="3846703" y="1298572"/>
              <a:ext cx="1676166" cy="1907726"/>
            </a:xfrm>
            <a:prstGeom prst="trapezoid">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otham Light"/>
                  <a:ea typeface="+mn-ea"/>
                  <a:cs typeface="+mn-cs"/>
                </a:rPr>
                <a:t>Favorable Pathology @ RP</a:t>
              </a:r>
            </a:p>
            <a:p>
              <a:pPr marL="0" marR="0" lvl="0" indent="0" algn="ctr" defTabSz="533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Gotham Light"/>
                <a:ea typeface="+mn-ea"/>
                <a:cs typeface="+mn-cs"/>
              </a:endParaRP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 Light"/>
                  <a:ea typeface="+mn-ea"/>
                  <a:cs typeface="+mn-cs"/>
                </a:rPr>
                <a:t>Organ Confined</a:t>
              </a: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 Light"/>
                  <a:ea typeface="+mn-ea"/>
                  <a:cs typeface="+mn-cs"/>
                </a:rPr>
                <a:t>Gleason 3+3 OR Gleason 3+4</a:t>
              </a:r>
            </a:p>
          </p:txBody>
        </p:sp>
      </p:grpSp>
      <p:grpSp>
        <p:nvGrpSpPr>
          <p:cNvPr id="24" name="Group 23"/>
          <p:cNvGrpSpPr/>
          <p:nvPr/>
        </p:nvGrpSpPr>
        <p:grpSpPr>
          <a:xfrm>
            <a:off x="4074298" y="3733698"/>
            <a:ext cx="2916923" cy="2208594"/>
            <a:chOff x="2550297" y="3895399"/>
            <a:chExt cx="2916923" cy="2208594"/>
          </a:xfrm>
        </p:grpSpPr>
        <p:sp>
          <p:nvSpPr>
            <p:cNvPr id="70" name="Diagonal Stripe 69"/>
            <p:cNvSpPr/>
            <p:nvPr/>
          </p:nvSpPr>
          <p:spPr>
            <a:xfrm rot="21060000" flipV="1">
              <a:off x="2550297" y="3895399"/>
              <a:ext cx="2113651" cy="1378712"/>
            </a:xfrm>
            <a:prstGeom prst="diagStripe">
              <a:avLst>
                <a:gd name="adj" fmla="val 71466"/>
              </a:avLst>
            </a:prstGeom>
            <a:gradFill flip="none" rotWithShape="1">
              <a:gsLst>
                <a:gs pos="100000">
                  <a:schemeClr val="accent4">
                    <a:lumMod val="60000"/>
                    <a:lumOff val="40000"/>
                  </a:schemeClr>
                </a:gs>
                <a:gs pos="0">
                  <a:schemeClr val="accent4">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otham Light"/>
                <a:ea typeface="+mn-ea"/>
                <a:cs typeface="+mn-cs"/>
              </a:endParaRPr>
            </a:p>
          </p:txBody>
        </p:sp>
        <p:sp>
          <p:nvSpPr>
            <p:cNvPr id="71" name="TextBox 70"/>
            <p:cNvSpPr txBox="1"/>
            <p:nvPr/>
          </p:nvSpPr>
          <p:spPr>
            <a:xfrm rot="1489559">
              <a:off x="2869170" y="4458603"/>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Light"/>
                  <a:ea typeface="+mn-ea"/>
                  <a:cs typeface="+mn-cs"/>
                </a:rPr>
                <a:t>20-30%</a:t>
              </a:r>
            </a:p>
          </p:txBody>
        </p:sp>
        <p:sp>
          <p:nvSpPr>
            <p:cNvPr id="67" name="Rounded Rectangle 66"/>
            <p:cNvSpPr/>
            <p:nvPr/>
          </p:nvSpPr>
          <p:spPr>
            <a:xfrm rot="5400000">
              <a:off x="3940172" y="4576945"/>
              <a:ext cx="1600200" cy="1453896"/>
            </a:xfrm>
            <a:prstGeom prst="roundRect">
              <a:avLst/>
            </a:prstGeom>
            <a:solidFill>
              <a:srgbClr val="FF8E8B"/>
            </a:solidFill>
            <a:ln w="19050" cmpd="sng">
              <a:solidFill>
                <a:srgbClr val="6A737B"/>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otham Light"/>
                  <a:ea typeface="+mn-ea"/>
                  <a:cs typeface="+mn-cs"/>
                </a:rPr>
                <a:t>Adverse Pathology @ RP</a:t>
              </a:r>
            </a:p>
            <a:p>
              <a:pPr marL="0" marR="0" lvl="0" indent="0" algn="ctr" defTabSz="533400" rtl="0" eaLnBrk="1" fontAlgn="auto" latinLnBrk="0" hangingPunct="1">
                <a:lnSpc>
                  <a:spcPct val="100000"/>
                </a:lnSpc>
                <a:spcBef>
                  <a:spcPct val="0"/>
                </a:spcBef>
                <a:spcAft>
                  <a:spcPts val="0"/>
                </a:spcAft>
                <a:buClrTx/>
                <a:buSzTx/>
                <a:buFontTx/>
                <a:buNone/>
                <a:tabLst/>
                <a:defRPr/>
              </a:pPr>
              <a:endParaRPr kumimoji="0" lang="en-US" sz="500" b="1" i="0" u="none" strike="noStrike" kern="1200" cap="none" spc="0" normalizeH="0" baseline="0" noProof="0" dirty="0">
                <a:ln>
                  <a:noFill/>
                </a:ln>
                <a:solidFill>
                  <a:srgbClr val="000000"/>
                </a:solidFill>
                <a:effectLst/>
                <a:uLnTx/>
                <a:uFillTx/>
                <a:latin typeface="Gotham Light"/>
                <a:ea typeface="+mn-ea"/>
                <a:cs typeface="+mn-cs"/>
              </a:endParaRPr>
            </a:p>
            <a:p>
              <a:pPr marL="0" marR="0" lvl="0" indent="0" algn="ctr" defTabSz="533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otham Light"/>
                  <a:ea typeface="+mn-ea"/>
                  <a:cs typeface="+mn-cs"/>
                </a:rPr>
                <a:t> </a:t>
              </a:r>
              <a:r>
                <a:rPr kumimoji="0" lang="en-US" sz="1200" b="0" i="0" u="none" strike="noStrike" kern="1200" cap="none" spc="0" normalizeH="0" baseline="0" noProof="0" dirty="0">
                  <a:ln>
                    <a:noFill/>
                  </a:ln>
                  <a:solidFill>
                    <a:srgbClr val="000000"/>
                  </a:solidFill>
                  <a:effectLst/>
                  <a:uLnTx/>
                  <a:uFillTx/>
                  <a:latin typeface="Gotham Light"/>
                  <a:ea typeface="+mn-ea"/>
                  <a:cs typeface="+mn-cs"/>
                </a:rPr>
                <a:t>Gleason ≥4+3 and/or ≥pT3</a:t>
              </a:r>
            </a:p>
          </p:txBody>
        </p:sp>
      </p:grpSp>
      <p:grpSp>
        <p:nvGrpSpPr>
          <p:cNvPr id="11" name="Group 2"/>
          <p:cNvGrpSpPr/>
          <p:nvPr/>
        </p:nvGrpSpPr>
        <p:grpSpPr>
          <a:xfrm>
            <a:off x="2483181" y="2051259"/>
            <a:ext cx="1800582" cy="3154711"/>
            <a:chOff x="210150" y="2193228"/>
            <a:chExt cx="1800582" cy="2071948"/>
          </a:xfrm>
        </p:grpSpPr>
        <p:sp>
          <p:nvSpPr>
            <p:cNvPr id="77" name="Rectangle 76"/>
            <p:cNvSpPr/>
            <p:nvPr/>
          </p:nvSpPr>
          <p:spPr>
            <a:xfrm>
              <a:off x="210150" y="2193228"/>
              <a:ext cx="1742785" cy="2071948"/>
            </a:xfrm>
            <a:prstGeom prst="rect">
              <a:avLst/>
            </a:prstGeom>
            <a:effectLst>
              <a:outerShdw blurRad="50800" dist="38100" dir="2700000" algn="tl" rotWithShape="0">
                <a:srgbClr val="000000">
                  <a:alpha val="43000"/>
                </a:srgbClr>
              </a:outerShdw>
              <a:softEdge rad="91440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solidFill>
                      <a:prstClr val="white">
                        <a:alpha val="26000"/>
                      </a:prstClr>
                    </a:solidFill>
                  </a:ln>
                  <a:solidFill>
                    <a:srgbClr val="6A737B">
                      <a:lumMod val="60000"/>
                      <a:lumOff val="40000"/>
                    </a:srgbClr>
                  </a:solidFill>
                  <a:effectLst/>
                  <a:uLnTx/>
                  <a:uFillTx/>
                  <a:latin typeface="Gotham Light"/>
                  <a:ea typeface="+mn-ea"/>
                  <a:cs typeface="+mn-cs"/>
                </a:rPr>
                <a:t>?</a:t>
              </a:r>
            </a:p>
          </p:txBody>
        </p:sp>
        <p:sp>
          <p:nvSpPr>
            <p:cNvPr id="76" name="Rounded Rectangle 75"/>
            <p:cNvSpPr/>
            <p:nvPr/>
          </p:nvSpPr>
          <p:spPr>
            <a:xfrm>
              <a:off x="269597" y="2505097"/>
              <a:ext cx="1695062" cy="1372019"/>
            </a:xfrm>
            <a:prstGeom prst="roundRect">
              <a:avLst/>
            </a:prstGeom>
            <a:gradFill flip="none" rotWithShape="1">
              <a:gsLst>
                <a:gs pos="100000">
                  <a:schemeClr val="accent4">
                    <a:lumMod val="40000"/>
                    <a:lumOff val="60000"/>
                  </a:schemeClr>
                </a:gs>
                <a:gs pos="0">
                  <a:schemeClr val="accent4">
                    <a:lumMod val="75000"/>
                  </a:schemeClr>
                </a:gs>
              </a:gsLst>
              <a:lin ang="0" scaled="1"/>
              <a:tileRect/>
            </a:gra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Gotham Light"/>
                <a:ea typeface="+mn-ea"/>
                <a:cs typeface="+mn-cs"/>
              </a:endParaRPr>
            </a:p>
          </p:txBody>
        </p:sp>
        <p:sp>
          <p:nvSpPr>
            <p:cNvPr id="78" name="Rectangle 77"/>
            <p:cNvSpPr/>
            <p:nvPr/>
          </p:nvSpPr>
          <p:spPr>
            <a:xfrm>
              <a:off x="300868" y="2671260"/>
              <a:ext cx="1709864" cy="828779"/>
            </a:xfrm>
            <a:prstGeom prst="rect">
              <a:avLst/>
            </a:prstGeom>
            <a:no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glow rad="101600">
                      <a:prstClr val="black">
                        <a:alpha val="49000"/>
                      </a:prstClr>
                    </a:glow>
                  </a:effectLst>
                  <a:uLnTx/>
                  <a:uFillTx/>
                  <a:latin typeface="Gotham Light"/>
                  <a:ea typeface="+mn-ea"/>
                  <a:cs typeface="+mn-cs"/>
                </a:rPr>
                <a:t>Does my patient have </a:t>
              </a:r>
              <a:r>
                <a:rPr kumimoji="0" lang="en-US" sz="1900" b="0" i="0" u="none" strike="noStrike" kern="1200" cap="none" spc="0" normalizeH="0" baseline="0" noProof="0" dirty="0">
                  <a:ln>
                    <a:noFill/>
                  </a:ln>
                  <a:solidFill>
                    <a:srgbClr val="F8971D">
                      <a:lumMod val="40000"/>
                      <a:lumOff val="60000"/>
                    </a:srgbClr>
                  </a:solidFill>
                  <a:effectLst>
                    <a:glow rad="101600">
                      <a:prstClr val="black">
                        <a:alpha val="49000"/>
                      </a:prstClr>
                    </a:glow>
                  </a:effectLst>
                  <a:uLnTx/>
                  <a:uFillTx/>
                  <a:latin typeface="Gotham Light"/>
                  <a:ea typeface="+mn-ea"/>
                  <a:cs typeface="+mn-cs"/>
                </a:rPr>
                <a:t>occult high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glow rad="101600">
                      <a:prstClr val="black">
                        <a:alpha val="49000"/>
                      </a:prstClr>
                    </a:glow>
                  </a:effectLst>
                  <a:uLnTx/>
                  <a:uFillTx/>
                  <a:latin typeface="Gotham Light"/>
                  <a:ea typeface="+mn-ea"/>
                  <a:cs typeface="+mn-cs"/>
                </a:rPr>
                <a:t>disease?</a:t>
              </a:r>
            </a:p>
          </p:txBody>
        </p:sp>
      </p:grpSp>
      <p:sp>
        <p:nvSpPr>
          <p:cNvPr id="3" name="Rectangle 2"/>
          <p:cNvSpPr/>
          <p:nvPr/>
        </p:nvSpPr>
        <p:spPr>
          <a:xfrm>
            <a:off x="34218" y="6648208"/>
            <a:ext cx="1112813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err="1">
                <a:ln>
                  <a:noFill/>
                </a:ln>
                <a:solidFill>
                  <a:prstClr val="black"/>
                </a:solidFill>
                <a:effectLst/>
                <a:uLnTx/>
                <a:uFillTx/>
                <a:latin typeface="Gotham Light"/>
                <a:ea typeface="+mn-ea"/>
                <a:cs typeface="Gotham Light"/>
              </a:rPr>
              <a:t>Epstein</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 JI et al. </a:t>
            </a:r>
            <a:r>
              <a:rPr kumimoji="0" lang="da-DK" sz="800" b="0" i="1" u="none" strike="noStrike" kern="1200" cap="none" spc="0" normalizeH="0" baseline="0" noProof="0" dirty="0" err="1">
                <a:ln>
                  <a:noFill/>
                </a:ln>
                <a:solidFill>
                  <a:prstClr val="black"/>
                </a:solidFill>
                <a:effectLst/>
                <a:uLnTx/>
                <a:uFillTx/>
                <a:latin typeface="Gotham Light"/>
                <a:ea typeface="+mn-ea"/>
                <a:cs typeface="Gotham Light"/>
              </a:rPr>
              <a:t>Eur</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 </a:t>
            </a:r>
            <a:r>
              <a:rPr kumimoji="0" lang="da-DK" sz="800" b="0" i="1" u="none" strike="noStrike" kern="1200" cap="none" spc="0" normalizeH="0" baseline="0" noProof="0" dirty="0" err="1">
                <a:ln>
                  <a:noFill/>
                </a:ln>
                <a:solidFill>
                  <a:prstClr val="black"/>
                </a:solidFill>
                <a:effectLst/>
                <a:uLnTx/>
                <a:uFillTx/>
                <a:latin typeface="Gotham Light"/>
                <a:ea typeface="+mn-ea"/>
                <a:cs typeface="Gotham Light"/>
              </a:rPr>
              <a:t>Urol</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http://</a:t>
            </a:r>
            <a:r>
              <a:rPr kumimoji="0" lang="da-DK" sz="800" b="0" i="0" u="none" strike="noStrike" kern="1200" cap="none" spc="0" normalizeH="0" baseline="0" noProof="0" dirty="0" err="1">
                <a:ln>
                  <a:noFill/>
                </a:ln>
                <a:solidFill>
                  <a:prstClr val="black"/>
                </a:solidFill>
                <a:effectLst/>
                <a:uLnTx/>
                <a:uFillTx/>
                <a:latin typeface="Gotham Light"/>
                <a:ea typeface="+mn-ea"/>
                <a:cs typeface="Gotham Light"/>
              </a:rPr>
              <a:t>dx.doi.org</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/10.1016/j.eururo.2015.06.046; </a:t>
            </a:r>
            <a:r>
              <a:rPr kumimoji="0" lang="da-DK" sz="800" b="0" i="0" u="none" strike="noStrike" kern="1200" cap="none" spc="0" normalizeH="0" baseline="0" noProof="0" dirty="0" err="1">
                <a:ln>
                  <a:noFill/>
                </a:ln>
                <a:solidFill>
                  <a:prstClr val="black"/>
                </a:solidFill>
                <a:effectLst/>
                <a:uLnTx/>
                <a:uFillTx/>
                <a:latin typeface="Gotham Light"/>
                <a:ea typeface="+mn-ea"/>
                <a:cs typeface="Gotham Light"/>
              </a:rPr>
              <a:t>Eggener</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 SE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J Urol.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2011; Dinh KT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J Urol.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2015; Cooperberg MR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Cancer.</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 2011; nTilki D et al. </a:t>
            </a:r>
            <a:r>
              <a:rPr kumimoji="0" lang="da-DK" sz="800" b="0" i="1" u="none" strike="noStrike" kern="1200" cap="none" spc="0" normalizeH="0" baseline="0" noProof="0" dirty="0">
                <a:ln>
                  <a:noFill/>
                </a:ln>
                <a:solidFill>
                  <a:prstClr val="black"/>
                </a:solidFill>
                <a:effectLst/>
                <a:uLnTx/>
                <a:uFillTx/>
                <a:latin typeface="Gotham Light"/>
                <a:ea typeface="+mn-ea"/>
                <a:cs typeface="Gotham Light"/>
              </a:rPr>
              <a:t>J Urol. </a:t>
            </a:r>
            <a:r>
              <a:rPr kumimoji="0" lang="da-DK" sz="800" b="0" i="0" u="none" strike="noStrike" kern="1200" cap="none" spc="0" normalizeH="0" baseline="0" noProof="0" dirty="0">
                <a:ln>
                  <a:noFill/>
                </a:ln>
                <a:solidFill>
                  <a:prstClr val="black"/>
                </a:solidFill>
                <a:effectLst/>
                <a:uLnTx/>
                <a:uFillTx/>
                <a:latin typeface="Gotham Light"/>
                <a:ea typeface="+mn-ea"/>
                <a:cs typeface="Gotham Light"/>
              </a:rPr>
              <a:t>2015.</a:t>
            </a:r>
            <a:endParaRPr kumimoji="0" lang="en-US" sz="800" b="0" i="0" u="none" strike="noStrike" kern="1200" cap="none" spc="0" normalizeH="0" baseline="0" noProof="0" dirty="0">
              <a:ln>
                <a:noFill/>
              </a:ln>
              <a:solidFill>
                <a:prstClr val="black"/>
              </a:solidFill>
              <a:effectLst/>
              <a:uLnTx/>
              <a:uFillTx/>
              <a:latin typeface="Gotham Light"/>
              <a:ea typeface="+mn-ea"/>
              <a:cs typeface="Gotham Light"/>
            </a:endParaRPr>
          </a:p>
        </p:txBody>
      </p:sp>
      <p:sp>
        <p:nvSpPr>
          <p:cNvPr id="59" name="Rectangle 58"/>
          <p:cNvSpPr/>
          <p:nvPr/>
        </p:nvSpPr>
        <p:spPr>
          <a:xfrm>
            <a:off x="2327109" y="1232719"/>
            <a:ext cx="7859027" cy="540524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 LIGHT"/>
                <a:ea typeface="+mn-ea"/>
                <a:cs typeface="+mn-cs"/>
              </a:rPr>
              <a:t>`</a:t>
            </a:r>
          </a:p>
        </p:txBody>
      </p:sp>
      <p:grpSp>
        <p:nvGrpSpPr>
          <p:cNvPr id="12" name="Group 16"/>
          <p:cNvGrpSpPr/>
          <p:nvPr/>
        </p:nvGrpSpPr>
        <p:grpSpPr>
          <a:xfrm>
            <a:off x="4619296" y="3047808"/>
            <a:ext cx="3166560" cy="1096842"/>
            <a:chOff x="2247572" y="3303901"/>
            <a:chExt cx="6313276" cy="1096842"/>
          </a:xfrm>
        </p:grpSpPr>
        <p:sp>
          <p:nvSpPr>
            <p:cNvPr id="80" name="Rounded Rectangle 79"/>
            <p:cNvSpPr/>
            <p:nvPr/>
          </p:nvSpPr>
          <p:spPr>
            <a:xfrm>
              <a:off x="2666906" y="3303901"/>
              <a:ext cx="5338838" cy="1096437"/>
            </a:xfrm>
            <a:prstGeom prst="roundRect">
              <a:avLst/>
            </a:prstGeom>
            <a:noFill/>
            <a:ln w="28575"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28575" cmpd="sng">
                    <a:solidFill>
                      <a:prstClr val="black"/>
                    </a:solidFill>
                  </a:ln>
                  <a:solidFill>
                    <a:prstClr val="white"/>
                  </a:solidFill>
                  <a:effectLst/>
                  <a:uLnTx/>
                  <a:uFillTx/>
                  <a:latin typeface="Gotham Light"/>
                  <a:ea typeface="+mn-ea"/>
                  <a:cs typeface="+mn-cs"/>
                </a:rPr>
                <a:t>                   </a:t>
              </a:r>
            </a:p>
          </p:txBody>
        </p:sp>
        <p:sp>
          <p:nvSpPr>
            <p:cNvPr id="81" name="Content Placeholder 89"/>
            <p:cNvSpPr txBox="1">
              <a:spLocks/>
            </p:cNvSpPr>
            <p:nvPr/>
          </p:nvSpPr>
          <p:spPr>
            <a:xfrm>
              <a:off x="2247572" y="3328884"/>
              <a:ext cx="6313276" cy="1071859"/>
            </a:xfrm>
            <a:prstGeom prst="rect">
              <a:avLst/>
            </a:prstGeom>
            <a:noFill/>
            <a:ln w="28575" cmpd="sng">
              <a:noFill/>
            </a:ln>
          </p:spPr>
          <p:txBody>
            <a:bodyPr anchor="ctr">
              <a:no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Gotham Light"/>
                  <a:ea typeface="+mn-ea"/>
                </a:rPr>
                <a:t>Key Decision Point</a:t>
              </a:r>
              <a:endParaRPr kumimoji="0" lang="en-US" sz="1200" b="1" i="0" u="none" strike="noStrike" kern="1200" cap="none" spc="0" normalizeH="0" baseline="0" noProof="0" dirty="0">
                <a:ln>
                  <a:noFill/>
                </a:ln>
                <a:solidFill>
                  <a:prstClr val="black"/>
                </a:solidFill>
                <a:effectLst/>
                <a:uLnTx/>
                <a:uFillTx/>
                <a:latin typeface="Gotham Light"/>
                <a:ea typeface="+mn-ea"/>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Gotham Light"/>
                  <a:ea typeface="+mn-ea"/>
                </a:rPr>
                <a:t>Likelihood of </a:t>
              </a:r>
              <a:r>
                <a:rPr kumimoji="0" lang="en-US" sz="1200" b="1" i="0" u="none" strike="noStrike" kern="1200" cap="none" spc="0" normalizeH="0" baseline="0" noProof="0" dirty="0">
                  <a:ln>
                    <a:noFill/>
                  </a:ln>
                  <a:solidFill>
                    <a:prstClr val="black"/>
                  </a:solidFill>
                  <a:effectLst/>
                  <a:uLnTx/>
                  <a:uFillTx/>
                  <a:latin typeface="Gotham Light"/>
                  <a:ea typeface="+mn-ea"/>
                </a:rPr>
                <a:t>Adverse Pathology </a:t>
              </a:r>
              <a:br>
                <a:rPr kumimoji="0" lang="en-US" sz="1200" b="1" i="0" u="none" strike="noStrike" kern="1200" cap="none" spc="0" normalizeH="0" baseline="0" noProof="0" dirty="0">
                  <a:ln>
                    <a:noFill/>
                  </a:ln>
                  <a:solidFill>
                    <a:prstClr val="black"/>
                  </a:solidFill>
                  <a:effectLst/>
                  <a:uLnTx/>
                  <a:uFillTx/>
                  <a:latin typeface="Gotham Light"/>
                  <a:ea typeface="+mn-ea"/>
                </a:rPr>
              </a:br>
              <a:r>
                <a:rPr kumimoji="0" lang="en-US" sz="1200" b="0" i="0" u="none" strike="noStrike" kern="1200" cap="none" spc="0" normalizeH="0" baseline="0" noProof="0" dirty="0">
                  <a:ln>
                    <a:noFill/>
                  </a:ln>
                  <a:solidFill>
                    <a:prstClr val="black"/>
                  </a:solidFill>
                  <a:effectLst/>
                  <a:uLnTx/>
                  <a:uFillTx/>
                  <a:latin typeface="Gotham Light"/>
                  <a:ea typeface="+mn-ea"/>
                </a:rPr>
                <a:t>is pivotal in risk stratification &amp; initial management selection</a:t>
              </a:r>
            </a:p>
          </p:txBody>
        </p:sp>
      </p:grpSp>
    </p:spTree>
    <p:extLst>
      <p:ext uri="{BB962C8B-B14F-4D97-AF65-F5344CB8AC3E}">
        <p14:creationId xmlns:p14="http://schemas.microsoft.com/office/powerpoint/2010/main" val="23239801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6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13580"/>
            <a:ext cx="9143999" cy="1066800"/>
          </a:xfrm>
          <a:prstGeom prst="rect">
            <a:avLst/>
          </a:prstGeom>
        </p:spPr>
        <p:txBody>
          <a:bodyPr anchor="ctr">
            <a:noAutofit/>
          </a:bodyPr>
          <a:lstStyle>
            <a:lvl1pPr algn="l" defTabSz="457200" rtl="0" eaLnBrk="1" latinLnBrk="0" hangingPunct="1">
              <a:spcBef>
                <a:spcPct val="0"/>
              </a:spcBef>
              <a:buNone/>
              <a:defRPr sz="3200" b="1" kern="1200">
                <a:solidFill>
                  <a:srgbClr val="660066"/>
                </a:solidFill>
                <a:latin typeface="Gotham Ligh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660066"/>
                </a:solidFill>
                <a:effectLst/>
                <a:uLnTx/>
                <a:uFillTx/>
                <a:latin typeface="Gotham light"/>
                <a:ea typeface="+mj-ea"/>
                <a:cs typeface="Gotham light"/>
              </a:rPr>
              <a:t>The Onco</a:t>
            </a:r>
            <a:r>
              <a:rPr kumimoji="0" lang="en-US" sz="2800" b="0" i="1" u="none" strike="noStrike" kern="1200" cap="none" spc="0" normalizeH="0" baseline="0" noProof="0" dirty="0">
                <a:ln>
                  <a:noFill/>
                </a:ln>
                <a:solidFill>
                  <a:srgbClr val="660066"/>
                </a:solidFill>
                <a:effectLst/>
                <a:uLnTx/>
                <a:uFillTx/>
                <a:latin typeface="Gotham light"/>
                <a:ea typeface="+mj-ea"/>
                <a:cs typeface="Gotham light"/>
              </a:rPr>
              <a:t>type</a:t>
            </a:r>
            <a:r>
              <a:rPr kumimoji="0" lang="en-US" sz="2800" b="0" i="0" u="none" strike="noStrike" kern="1200" cap="none" spc="0" normalizeH="0" baseline="0" noProof="0" dirty="0">
                <a:ln>
                  <a:noFill/>
                </a:ln>
                <a:solidFill>
                  <a:srgbClr val="660066"/>
                </a:solidFill>
                <a:effectLst/>
                <a:uLnTx/>
                <a:uFillTx/>
                <a:latin typeface="Gotham light"/>
                <a:ea typeface="+mj-ea"/>
                <a:cs typeface="Gotham light"/>
              </a:rPr>
              <a:t> DX</a:t>
            </a:r>
            <a:r>
              <a:rPr kumimoji="0" lang="en-US" sz="2800" b="0" i="0" u="none" strike="noStrike" kern="1200" cap="none" spc="0" normalizeH="0" baseline="30000" noProof="0" dirty="0">
                <a:ln>
                  <a:noFill/>
                </a:ln>
                <a:solidFill>
                  <a:srgbClr val="660066"/>
                </a:solidFill>
                <a:effectLst/>
                <a:uLnTx/>
                <a:uFillTx/>
                <a:latin typeface="Gotham light"/>
                <a:ea typeface="+mj-ea"/>
                <a:cs typeface="Gotham light"/>
              </a:rPr>
              <a:t>®</a:t>
            </a:r>
            <a:r>
              <a:rPr kumimoji="0" lang="en-US" sz="2800" b="0" i="0" u="none" strike="noStrike" kern="1200" cap="none" spc="0" normalizeH="0" baseline="0" noProof="0" dirty="0">
                <a:ln>
                  <a:noFill/>
                </a:ln>
                <a:solidFill>
                  <a:srgbClr val="660066"/>
                </a:solidFill>
                <a:effectLst/>
                <a:uLnTx/>
                <a:uFillTx/>
                <a:latin typeface="Gotham light"/>
                <a:ea typeface="+mj-ea"/>
                <a:cs typeface="Gotham light"/>
              </a:rPr>
              <a:t> Genomic Prostate Score™</a:t>
            </a:r>
          </a:p>
        </p:txBody>
      </p:sp>
      <p:grpSp>
        <p:nvGrpSpPr>
          <p:cNvPr id="7" name="Group 27"/>
          <p:cNvGrpSpPr/>
          <p:nvPr/>
        </p:nvGrpSpPr>
        <p:grpSpPr>
          <a:xfrm>
            <a:off x="355942" y="2578720"/>
            <a:ext cx="6904829" cy="1375736"/>
            <a:chOff x="681664" y="1176964"/>
            <a:chExt cx="6904829" cy="1375736"/>
          </a:xfrm>
        </p:grpSpPr>
        <p:sp>
          <p:nvSpPr>
            <p:cNvPr id="20" name="Rounded Rectangle 19"/>
            <p:cNvSpPr/>
            <p:nvPr/>
          </p:nvSpPr>
          <p:spPr>
            <a:xfrm>
              <a:off x="1638847" y="1367384"/>
              <a:ext cx="5947646" cy="1096416"/>
            </a:xfrm>
            <a:prstGeom prst="round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6" name="Content Placeholder 2"/>
            <p:cNvSpPr txBox="1">
              <a:spLocks/>
            </p:cNvSpPr>
            <p:nvPr/>
          </p:nvSpPr>
          <p:spPr>
            <a:xfrm>
              <a:off x="2140998" y="1479392"/>
              <a:ext cx="5303981" cy="96749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ct val="20000"/>
                </a:spcBef>
                <a:spcAft>
                  <a:spcPts val="0"/>
                </a:spcAft>
                <a:buClrTx/>
                <a:buSzPct val="125000"/>
                <a:buFont typeface="Arial"/>
                <a:buNone/>
                <a:tabLst/>
                <a:defRPr/>
              </a:pPr>
              <a: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t>A gene expression assay that produces a Genomic Prostate Score (GPS) to help guide initial treatment decisions at the time of biopsy</a:t>
              </a:r>
            </a:p>
            <a:p>
              <a:pPr marL="0" marR="0" lvl="0" indent="0" algn="l" defTabSz="457200" rtl="0" eaLnBrk="1" fontAlgn="auto" latinLnBrk="0" hangingPunct="1">
                <a:lnSpc>
                  <a:spcPct val="100000"/>
                </a:lnSpc>
                <a:spcBef>
                  <a:spcPct val="20000"/>
                </a:spcBef>
                <a:spcAft>
                  <a:spcPts val="0"/>
                </a:spcAft>
                <a:buClrTx/>
                <a:buSzPct val="125000"/>
                <a:buFont typeface="Arial"/>
                <a:buNone/>
                <a:tabLst/>
                <a:defRPr/>
              </a:pPr>
              <a:endParaRPr kumimoji="0" lang="en-US" sz="1600" b="0" i="0" u="none" strike="noStrike" kern="1200" cap="none" spc="0" normalizeH="0" baseline="0" noProof="0" dirty="0">
                <a:ln>
                  <a:noFill/>
                </a:ln>
                <a:solidFill>
                  <a:srgbClr val="000000"/>
                </a:solidFill>
                <a:effectLst/>
                <a:uLnTx/>
                <a:uFillTx/>
                <a:latin typeface="Gotham light"/>
                <a:ea typeface="+mn-ea"/>
                <a:cs typeface="Gotham light"/>
              </a:endParaRPr>
            </a:p>
            <a:p>
              <a:pPr marL="0" marR="0" lvl="1" indent="0" algn="l" defTabSz="457200" rtl="0" eaLnBrk="1" fontAlgn="auto" latinLnBrk="0" hangingPunct="1">
                <a:lnSpc>
                  <a:spcPct val="100000"/>
                </a:lnSpc>
                <a:spcBef>
                  <a:spcPct val="20000"/>
                </a:spcBef>
                <a:spcAft>
                  <a:spcPts val="0"/>
                </a:spcAft>
                <a:buClrTx/>
                <a:buSzPct val="125000"/>
                <a:buFont typeface="Arial"/>
                <a:buNone/>
                <a:tabLst/>
                <a:defRPr/>
              </a:pPr>
              <a:endParaRPr kumimoji="0" lang="en-US" sz="1600" b="0" i="0" u="none" strike="noStrike" kern="1200" cap="none" spc="0" normalizeH="0" baseline="0" noProof="0" dirty="0">
                <a:ln>
                  <a:noFill/>
                </a:ln>
                <a:solidFill>
                  <a:srgbClr val="000000"/>
                </a:solidFill>
                <a:effectLst/>
                <a:uLnTx/>
                <a:uFillTx/>
                <a:latin typeface="Gotham light"/>
                <a:ea typeface="+mn-ea"/>
                <a:cs typeface="Gotham light"/>
              </a:endParaRPr>
            </a:p>
            <a:p>
              <a:pPr marL="0" marR="0" lvl="1" indent="0" algn="l" defTabSz="457200" rtl="0" eaLnBrk="1" fontAlgn="auto" latinLnBrk="0" hangingPunct="1">
                <a:lnSpc>
                  <a:spcPct val="100000"/>
                </a:lnSpc>
                <a:spcBef>
                  <a:spcPct val="20000"/>
                </a:spcBef>
                <a:spcAft>
                  <a:spcPts val="0"/>
                </a:spcAft>
                <a:buClrTx/>
                <a:buSzPct val="125000"/>
                <a:buFont typeface="Arial"/>
                <a:buNone/>
                <a:tabLst/>
                <a:defRPr/>
              </a:pPr>
              <a:endParaRPr kumimoji="0" lang="en-US" sz="1600" b="0" i="0" u="none" strike="noStrike" kern="1200" cap="none" spc="0" normalizeH="0" baseline="0" noProof="0" dirty="0">
                <a:ln>
                  <a:noFill/>
                </a:ln>
                <a:solidFill>
                  <a:srgbClr val="000000"/>
                </a:solidFill>
                <a:effectLst/>
                <a:uLnTx/>
                <a:uFillTx/>
                <a:latin typeface="Gotham light"/>
                <a:ea typeface="+mn-ea"/>
                <a:cs typeface="Gotham light"/>
              </a:endParaRPr>
            </a:p>
            <a:p>
              <a:pPr marL="0" marR="0" lvl="1" indent="0" algn="l" defTabSz="457200" rtl="0" eaLnBrk="1" fontAlgn="auto" latinLnBrk="0" hangingPunct="1">
                <a:lnSpc>
                  <a:spcPct val="100000"/>
                </a:lnSpc>
                <a:spcBef>
                  <a:spcPct val="20000"/>
                </a:spcBef>
                <a:spcAft>
                  <a:spcPts val="0"/>
                </a:spcAft>
                <a:buClrTx/>
                <a:buSzPct val="125000"/>
                <a:buFont typeface="Arial"/>
                <a:buNone/>
                <a:tabLst/>
                <a:defRPr/>
              </a:pPr>
              <a:endParaRPr kumimoji="0" lang="en-US" sz="1600" b="0" i="0" u="none" strike="noStrike" kern="1200" cap="none" spc="0" normalizeH="0" baseline="0" noProof="0" dirty="0">
                <a:ln>
                  <a:noFill/>
                </a:ln>
                <a:solidFill>
                  <a:srgbClr val="000000"/>
                </a:solidFill>
                <a:effectLst/>
                <a:uLnTx/>
                <a:uFillTx/>
                <a:latin typeface="Gotham light"/>
                <a:ea typeface="+mn-ea"/>
                <a:cs typeface="Gotham light"/>
              </a:endParaRPr>
            </a:p>
          </p:txBody>
        </p:sp>
        <p:sp>
          <p:nvSpPr>
            <p:cNvPr id="2" name="Oval 1"/>
            <p:cNvSpPr/>
            <p:nvPr/>
          </p:nvSpPr>
          <p:spPr>
            <a:xfrm>
              <a:off x="681664" y="1176964"/>
              <a:ext cx="1375736" cy="1375736"/>
            </a:xfrm>
            <a:prstGeom prst="ellipse">
              <a:avLst/>
            </a:prstGeom>
            <a:gradFill>
              <a:gsLst>
                <a:gs pos="0">
                  <a:schemeClr val="accent3"/>
                </a:gs>
                <a:gs pos="100000">
                  <a:schemeClr val="accent3">
                    <a:lumMod val="40000"/>
                    <a:lumOff val="6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3" name="Rectangle 2"/>
            <p:cNvSpPr/>
            <p:nvPr/>
          </p:nvSpPr>
          <p:spPr>
            <a:xfrm>
              <a:off x="784468" y="1526278"/>
              <a:ext cx="117012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2400" b="1" i="0" u="none" strike="noStrike" kern="1200" cap="none" spc="0" normalizeH="0" baseline="0" noProof="0" dirty="0">
                  <a:ln>
                    <a:noFill/>
                  </a:ln>
                  <a:solidFill>
                    <a:srgbClr val="FFFFFF"/>
                  </a:solidFill>
                  <a:effectLst/>
                  <a:uLnTx/>
                  <a:uFillTx/>
                  <a:latin typeface="Gotham light"/>
                  <a:ea typeface="+mn-ea"/>
                  <a:cs typeface="Gotham light"/>
                </a:rPr>
                <a:t>WHAT</a:t>
              </a:r>
              <a:r>
                <a:rPr kumimoji="0" lang="en-US" sz="2400" b="0" i="0" u="none" strike="noStrike" kern="1200" cap="none" spc="0" normalizeH="0" baseline="0" noProof="0" dirty="0">
                  <a:ln>
                    <a:noFill/>
                  </a:ln>
                  <a:solidFill>
                    <a:srgbClr val="FFFFFF"/>
                  </a:solidFill>
                  <a:effectLst/>
                  <a:uLnTx/>
                  <a:uFillTx/>
                  <a:latin typeface="Gotham light"/>
                  <a:ea typeface="+mn-ea"/>
                  <a:cs typeface="Gotham light"/>
                </a:rPr>
                <a:t> </a:t>
              </a:r>
            </a:p>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1400" b="0" i="0" u="none" strike="noStrike" kern="1200" cap="none" spc="0" normalizeH="0" baseline="0" noProof="0" dirty="0">
                  <a:ln>
                    <a:noFill/>
                  </a:ln>
                  <a:solidFill>
                    <a:srgbClr val="FFFFFF"/>
                  </a:solidFill>
                  <a:effectLst/>
                  <a:uLnTx/>
                  <a:uFillTx/>
                  <a:latin typeface="Gotham light"/>
                  <a:ea typeface="+mn-ea"/>
                  <a:cs typeface="Gotham light"/>
                </a:rPr>
                <a:t>is the test?</a:t>
              </a:r>
            </a:p>
          </p:txBody>
        </p:sp>
      </p:grpSp>
      <p:grpSp>
        <p:nvGrpSpPr>
          <p:cNvPr id="8" name="Group 25"/>
          <p:cNvGrpSpPr/>
          <p:nvPr/>
        </p:nvGrpSpPr>
        <p:grpSpPr>
          <a:xfrm>
            <a:off x="355941" y="1173890"/>
            <a:ext cx="6902770" cy="1375736"/>
            <a:chOff x="681664" y="3961750"/>
            <a:chExt cx="6902770" cy="1375736"/>
          </a:xfrm>
        </p:grpSpPr>
        <p:sp>
          <p:nvSpPr>
            <p:cNvPr id="22" name="Rounded Rectangle 21"/>
            <p:cNvSpPr/>
            <p:nvPr/>
          </p:nvSpPr>
          <p:spPr>
            <a:xfrm>
              <a:off x="1743799" y="4152170"/>
              <a:ext cx="5840635" cy="994897"/>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10" name="Rectangle 9"/>
            <p:cNvSpPr/>
            <p:nvPr/>
          </p:nvSpPr>
          <p:spPr>
            <a:xfrm>
              <a:off x="2137214" y="4313721"/>
              <a:ext cx="5447219" cy="584775"/>
            </a:xfrm>
            <a:prstGeom prst="rect">
              <a:avLst/>
            </a:prstGeom>
          </p:spPr>
          <p:txBody>
            <a:bodyPr wrap="square">
              <a:spAutoFit/>
            </a:bodyPr>
            <a:lstStyle/>
            <a:p>
              <a:pPr marL="0" marR="0" lvl="1" indent="0" defTabSz="914400" rtl="0" eaLnBrk="1" fontAlgn="auto" latinLnBrk="0" hangingPunct="1">
                <a:lnSpc>
                  <a:spcPct val="100000"/>
                </a:lnSpc>
                <a:spcBef>
                  <a:spcPts val="0"/>
                </a:spcBef>
                <a:spcAft>
                  <a:spcPts val="0"/>
                </a:spcAft>
                <a:buClrTx/>
                <a:buSzPct val="125000"/>
                <a:buFontTx/>
                <a:buNone/>
                <a:tabLst/>
                <a:defRPr/>
              </a:pPr>
              <a: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t>To improve risk stratification and treatment decisions by incorporating underlying tumor biology</a:t>
              </a:r>
            </a:p>
          </p:txBody>
        </p:sp>
        <p:sp>
          <p:nvSpPr>
            <p:cNvPr id="14" name="Oval 13"/>
            <p:cNvSpPr/>
            <p:nvPr/>
          </p:nvSpPr>
          <p:spPr>
            <a:xfrm>
              <a:off x="681664" y="3961750"/>
              <a:ext cx="1375736" cy="1375736"/>
            </a:xfrm>
            <a:prstGeom prst="ellipse">
              <a:avLst/>
            </a:prstGeom>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18" name="Rectangle 17"/>
            <p:cNvSpPr/>
            <p:nvPr/>
          </p:nvSpPr>
          <p:spPr>
            <a:xfrm>
              <a:off x="808064" y="4311064"/>
              <a:ext cx="112293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2400" b="1" i="0" u="none" strike="noStrike" kern="1200" cap="none" spc="0" normalizeH="0" baseline="0" noProof="0" dirty="0">
                  <a:ln>
                    <a:noFill/>
                  </a:ln>
                  <a:solidFill>
                    <a:prstClr val="white"/>
                  </a:solidFill>
                  <a:effectLst/>
                  <a:uLnTx/>
                  <a:uFillTx/>
                  <a:latin typeface="Gotham light"/>
                  <a:ea typeface="+mn-ea"/>
                  <a:cs typeface="Gotham light"/>
                </a:rPr>
                <a:t>WHY</a:t>
              </a:r>
              <a:r>
                <a:rPr kumimoji="0" lang="en-US" sz="2400" b="0" i="0" u="none" strike="noStrike" kern="1200" cap="none" spc="0" normalizeH="0" baseline="0" noProof="0" dirty="0">
                  <a:ln>
                    <a:noFill/>
                  </a:ln>
                  <a:solidFill>
                    <a:prstClr val="white"/>
                  </a:solidFill>
                  <a:effectLst/>
                  <a:uLnTx/>
                  <a:uFillTx/>
                  <a:latin typeface="Gotham light"/>
                  <a:ea typeface="+mn-ea"/>
                  <a:cs typeface="Gotham light"/>
                </a:rPr>
                <a:t> </a:t>
              </a:r>
            </a:p>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1400" b="0" i="0" u="none" strike="noStrike" kern="1200" cap="none" spc="0" normalizeH="0" baseline="0" noProof="0" dirty="0">
                  <a:ln>
                    <a:noFill/>
                  </a:ln>
                  <a:solidFill>
                    <a:prstClr val="white"/>
                  </a:solidFill>
                  <a:effectLst/>
                  <a:uLnTx/>
                  <a:uFillTx/>
                  <a:latin typeface="Gotham light"/>
                  <a:ea typeface="+mn-ea"/>
                  <a:cs typeface="Gotham light"/>
                </a:rPr>
                <a:t>do the test?</a:t>
              </a:r>
            </a:p>
          </p:txBody>
        </p:sp>
      </p:grpSp>
      <p:grpSp>
        <p:nvGrpSpPr>
          <p:cNvPr id="11" name="Group 24"/>
          <p:cNvGrpSpPr/>
          <p:nvPr/>
        </p:nvGrpSpPr>
        <p:grpSpPr>
          <a:xfrm>
            <a:off x="355820" y="5378040"/>
            <a:ext cx="6904951" cy="1375736"/>
            <a:chOff x="681664" y="5331242"/>
            <a:chExt cx="6904951" cy="1375736"/>
          </a:xfrm>
        </p:grpSpPr>
        <p:sp>
          <p:nvSpPr>
            <p:cNvPr id="23" name="Rounded Rectangle 22"/>
            <p:cNvSpPr/>
            <p:nvPr/>
          </p:nvSpPr>
          <p:spPr>
            <a:xfrm>
              <a:off x="1714500" y="5521662"/>
              <a:ext cx="5872115" cy="994897"/>
            </a:xfrm>
            <a:prstGeom prst="round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9" name="Rectangle 8"/>
            <p:cNvSpPr/>
            <p:nvPr/>
          </p:nvSpPr>
          <p:spPr>
            <a:xfrm>
              <a:off x="2128298" y="5605936"/>
              <a:ext cx="5458317" cy="1077218"/>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Pct val="125000"/>
                <a:buFontTx/>
                <a:buNone/>
                <a:tabLst/>
                <a:defRPr/>
              </a:pPr>
              <a: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t>Adverse Pathology: Presence of aggressive prostate cancer</a:t>
              </a:r>
            </a:p>
            <a:p>
              <a:pPr marL="0" marR="0" lvl="1" indent="0" algn="l" defTabSz="914400" rtl="0" eaLnBrk="1" fontAlgn="auto" latinLnBrk="0" hangingPunct="1">
                <a:lnSpc>
                  <a:spcPct val="100000"/>
                </a:lnSpc>
                <a:spcBef>
                  <a:spcPts val="0"/>
                </a:spcBef>
                <a:spcAft>
                  <a:spcPts val="0"/>
                </a:spcAft>
                <a:buClrTx/>
                <a:buSzPct val="125000"/>
                <a:buFontTx/>
                <a:buNone/>
                <a:tabLst/>
                <a:defRPr/>
              </a:pPr>
              <a:r>
                <a:rPr lang="en-US" sz="1600" dirty="0">
                  <a:solidFill>
                    <a:srgbClr val="000000"/>
                  </a:solidFill>
                  <a:latin typeface="Gotham light"/>
                  <a:cs typeface="Gotham light"/>
                </a:rPr>
                <a:t>Risk of mortality</a:t>
              </a:r>
            </a:p>
            <a:p>
              <a:pPr marL="0" marR="0" lvl="1" indent="0" algn="l" defTabSz="914400" rtl="0" eaLnBrk="1" fontAlgn="auto" latinLnBrk="0" hangingPunct="1">
                <a:lnSpc>
                  <a:spcPct val="100000"/>
                </a:lnSpc>
                <a:spcBef>
                  <a:spcPts val="0"/>
                </a:spcBef>
                <a:spcAft>
                  <a:spcPts val="0"/>
                </a:spcAft>
                <a:buClrTx/>
                <a:buSzPct val="125000"/>
                <a:buFontTx/>
                <a:buNone/>
                <a:tabLst/>
                <a:defRPr/>
              </a:pPr>
              <a: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t>Risk of metastasis</a:t>
              </a:r>
              <a:b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br>
              <a:endParaRPr kumimoji="0" lang="en-US" sz="1600" b="0" i="0" u="none" strike="noStrike" kern="1200" cap="none" spc="0" normalizeH="0" baseline="0" noProof="0" dirty="0">
                <a:ln>
                  <a:noFill/>
                </a:ln>
                <a:solidFill>
                  <a:srgbClr val="000000"/>
                </a:solidFill>
                <a:effectLst/>
                <a:uLnTx/>
                <a:uFillTx/>
                <a:latin typeface="Gotham light"/>
                <a:ea typeface="+mn-ea"/>
                <a:cs typeface="Gotham light"/>
              </a:endParaRPr>
            </a:p>
          </p:txBody>
        </p:sp>
        <p:sp>
          <p:nvSpPr>
            <p:cNvPr id="15" name="Oval 14"/>
            <p:cNvSpPr/>
            <p:nvPr/>
          </p:nvSpPr>
          <p:spPr>
            <a:xfrm>
              <a:off x="681664" y="5331242"/>
              <a:ext cx="1375736" cy="1375736"/>
            </a:xfrm>
            <a:prstGeom prst="ellipse">
              <a:avLst/>
            </a:prstGeom>
            <a:gradFill>
              <a:gsLst>
                <a:gs pos="0">
                  <a:schemeClr val="accent2"/>
                </a:gs>
                <a:gs pos="100000">
                  <a:schemeClr val="accent2">
                    <a:lumMod val="40000"/>
                    <a:lumOff val="6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19" name="Rectangle 18"/>
            <p:cNvSpPr/>
            <p:nvPr/>
          </p:nvSpPr>
          <p:spPr>
            <a:xfrm>
              <a:off x="828095" y="5465112"/>
              <a:ext cx="1082874"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2400" b="1" i="0" u="none" strike="noStrike" kern="1200" cap="none" spc="0" normalizeH="0" baseline="0" noProof="0" dirty="0">
                  <a:ln>
                    <a:noFill/>
                  </a:ln>
                  <a:solidFill>
                    <a:srgbClr val="FFFFFF"/>
                  </a:solidFill>
                  <a:effectLst/>
                  <a:uLnTx/>
                  <a:uFillTx/>
                  <a:latin typeface="Gotham light"/>
                  <a:ea typeface="+mn-ea"/>
                  <a:cs typeface="Gotham light"/>
                </a:rPr>
                <a:t>HOW</a:t>
              </a:r>
              <a:r>
                <a:rPr kumimoji="0" lang="en-US" sz="2400" b="0" i="0" u="none" strike="noStrike" kern="1200" cap="none" spc="0" normalizeH="0" baseline="0" noProof="0" dirty="0">
                  <a:ln>
                    <a:noFill/>
                  </a:ln>
                  <a:solidFill>
                    <a:srgbClr val="FFFFFF"/>
                  </a:solidFill>
                  <a:effectLst/>
                  <a:uLnTx/>
                  <a:uFillTx/>
                  <a:latin typeface="Gotham light"/>
                  <a:ea typeface="+mn-ea"/>
                  <a:cs typeface="Gotham light"/>
                </a:rPr>
                <a:t> </a:t>
              </a:r>
            </a:p>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1400" b="0" i="0" u="none" strike="noStrike" kern="1200" cap="none" spc="0" normalizeH="0" baseline="0" noProof="0" dirty="0">
                  <a:ln>
                    <a:noFill/>
                  </a:ln>
                  <a:solidFill>
                    <a:srgbClr val="FFFFFF"/>
                  </a:solidFill>
                  <a:effectLst/>
                  <a:uLnTx/>
                  <a:uFillTx/>
                  <a:latin typeface="Gotham light"/>
                  <a:ea typeface="+mn-ea"/>
                  <a:cs typeface="Gotham light"/>
                </a:rPr>
                <a:t>are the test</a:t>
              </a:r>
            </a:p>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1400" b="0" i="0" u="none" strike="noStrike" kern="1200" cap="none" spc="0" normalizeH="0" baseline="0" noProof="0" dirty="0">
                  <a:ln>
                    <a:noFill/>
                  </a:ln>
                  <a:solidFill>
                    <a:srgbClr val="FFFFFF"/>
                  </a:solidFill>
                  <a:effectLst/>
                  <a:uLnTx/>
                  <a:uFillTx/>
                  <a:latin typeface="Gotham light"/>
                  <a:ea typeface="+mn-ea"/>
                  <a:cs typeface="Gotham light"/>
                </a:rPr>
                <a:t>results </a:t>
              </a:r>
              <a:br>
                <a:rPr kumimoji="0" lang="en-US" sz="1400" b="0" i="0" u="none" strike="noStrike" kern="1200" cap="none" spc="0" normalizeH="0" baseline="0" noProof="0" dirty="0">
                  <a:ln>
                    <a:noFill/>
                  </a:ln>
                  <a:solidFill>
                    <a:srgbClr val="FFFFFF"/>
                  </a:solidFill>
                  <a:effectLst/>
                  <a:uLnTx/>
                  <a:uFillTx/>
                  <a:latin typeface="Gotham light"/>
                  <a:ea typeface="+mn-ea"/>
                  <a:cs typeface="Gotham light"/>
                </a:rPr>
              </a:br>
              <a:r>
                <a:rPr kumimoji="0" lang="en-US" sz="1400" b="0" i="0" u="none" strike="noStrike" kern="1200" cap="none" spc="0" normalizeH="0" baseline="0" noProof="0" dirty="0">
                  <a:ln>
                    <a:noFill/>
                  </a:ln>
                  <a:solidFill>
                    <a:srgbClr val="FFFFFF"/>
                  </a:solidFill>
                  <a:effectLst/>
                  <a:uLnTx/>
                  <a:uFillTx/>
                  <a:latin typeface="Gotham light"/>
                  <a:ea typeface="+mn-ea"/>
                  <a:cs typeface="Gotham light"/>
                </a:rPr>
                <a:t>reported?</a:t>
              </a:r>
            </a:p>
          </p:txBody>
        </p:sp>
      </p:grpSp>
      <p:grpSp>
        <p:nvGrpSpPr>
          <p:cNvPr id="12" name="Group 29"/>
          <p:cNvGrpSpPr/>
          <p:nvPr/>
        </p:nvGrpSpPr>
        <p:grpSpPr>
          <a:xfrm>
            <a:off x="7738341" y="1523204"/>
            <a:ext cx="3823480" cy="5323242"/>
            <a:chOff x="4001496" y="6682036"/>
            <a:chExt cx="2974406" cy="4764796"/>
          </a:xfrm>
        </p:grpSpPr>
        <p:sp>
          <p:nvSpPr>
            <p:cNvPr id="32" name="TextBox 31"/>
            <p:cNvSpPr txBox="1"/>
            <p:nvPr/>
          </p:nvSpPr>
          <p:spPr>
            <a:xfrm>
              <a:off x="4001496" y="10813208"/>
              <a:ext cx="2974406" cy="6336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Gotham Light"/>
                  <a:ea typeface="+mn-ea"/>
                  <a:cs typeface="+mn-cs"/>
                </a:rPr>
                <a:t>*NCCN Clinical Practice Guidelines in Oncology</a:t>
              </a:r>
              <a:r>
                <a:rPr kumimoji="0" lang="en-US" sz="800" b="0" i="0" u="none" strike="noStrike" kern="1200" cap="none" spc="0" normalizeH="0" baseline="30000" noProof="0" dirty="0">
                  <a:ln>
                    <a:noFill/>
                  </a:ln>
                  <a:solidFill>
                    <a:prstClr val="black"/>
                  </a:solidFill>
                  <a:effectLst/>
                  <a:uLnTx/>
                  <a:uFillTx/>
                  <a:latin typeface="Gotham LIGHT"/>
                  <a:ea typeface="+mn-ea"/>
                  <a:cs typeface="Gotham LIGHT"/>
                </a:rPr>
                <a:t>®</a:t>
              </a:r>
              <a:r>
                <a:rPr kumimoji="0" lang="en-US" sz="800" b="0" i="0" u="none" strike="noStrike" kern="1200" cap="none" spc="0" normalizeH="0" baseline="0" noProof="0" dirty="0">
                  <a:ln>
                    <a:noFill/>
                  </a:ln>
                  <a:solidFill>
                    <a:prstClr val="black"/>
                  </a:solidFill>
                  <a:effectLst/>
                  <a:uLnTx/>
                  <a:uFillTx/>
                  <a:latin typeface="Gotham Light"/>
                  <a:ea typeface="+mn-ea"/>
                  <a:cs typeface="+mn-cs"/>
                </a:rPr>
                <a:t>, Prostate Cancer v2.2016, page 7, footnote b.  </a:t>
              </a:r>
              <a:br>
                <a:rPr kumimoji="0" lang="en-US" sz="800" b="0" i="0" u="none" strike="noStrike" kern="1200" cap="none" spc="0" normalizeH="0" baseline="0" noProof="0" dirty="0">
                  <a:ln>
                    <a:noFill/>
                  </a:ln>
                  <a:solidFill>
                    <a:prstClr val="black"/>
                  </a:solidFill>
                  <a:effectLst/>
                  <a:uLnTx/>
                  <a:uFillTx/>
                  <a:latin typeface="Gotham Light"/>
                  <a:ea typeface="+mn-ea"/>
                  <a:cs typeface="+mn-cs"/>
                </a:rPr>
              </a:br>
              <a:r>
                <a:rPr kumimoji="0" lang="en-US" sz="800" b="0" i="0" u="none" strike="noStrike" kern="1200" cap="none" spc="0" normalizeH="0" baseline="0" noProof="0" dirty="0">
                  <a:ln>
                    <a:noFill/>
                  </a:ln>
                  <a:solidFill>
                    <a:prstClr val="black"/>
                  </a:solidFill>
                  <a:effectLst/>
                  <a:uLnTx/>
                  <a:uFillTx/>
                  <a:latin typeface="Gotham Light"/>
                  <a:ea typeface="+mn-ea"/>
                  <a:cs typeface="+mn-cs"/>
                </a:rPr>
                <a:t>© National Comprehensive Cancer Network,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Gotham Light"/>
                  <a:ea typeface="+mn-ea"/>
                  <a:cs typeface="+mn-cs"/>
                </a:rPr>
                <a:t>NCCN is a registered trademark of the National Comprehensive Cancer Network, which does not endorse any product or therapy.</a:t>
              </a:r>
            </a:p>
          </p:txBody>
        </p:sp>
        <p:grpSp>
          <p:nvGrpSpPr>
            <p:cNvPr id="13" name="Group 30"/>
            <p:cNvGrpSpPr/>
            <p:nvPr/>
          </p:nvGrpSpPr>
          <p:grpSpPr>
            <a:xfrm>
              <a:off x="4168897" y="6682036"/>
              <a:ext cx="2807005" cy="3534042"/>
              <a:chOff x="4168897" y="6682036"/>
              <a:chExt cx="2807005" cy="3534042"/>
            </a:xfrm>
          </p:grpSpPr>
          <p:sp>
            <p:nvSpPr>
              <p:cNvPr id="34" name="Rounded Rectangle 33"/>
              <p:cNvSpPr/>
              <p:nvPr/>
            </p:nvSpPr>
            <p:spPr>
              <a:xfrm>
                <a:off x="4168897" y="6682036"/>
                <a:ext cx="2807005" cy="3534042"/>
              </a:xfrm>
              <a:prstGeom prst="roundRect">
                <a:avLst>
                  <a:gd name="adj" fmla="val 3597"/>
                </a:avLst>
              </a:prstGeom>
              <a:gradFill flip="none" rotWithShape="1">
                <a:gsLst>
                  <a:gs pos="0">
                    <a:schemeClr val="accent4">
                      <a:lumMod val="50000"/>
                    </a:schemeClr>
                  </a:gs>
                  <a:gs pos="100000">
                    <a:schemeClr val="accent4">
                      <a:lumMod val="60000"/>
                      <a:lumOff val="40000"/>
                    </a:schemeClr>
                  </a:gs>
                </a:gsLst>
                <a:lin ang="5640000" scaled="0"/>
                <a:tileRect/>
              </a:gra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otham Light"/>
                  <a:ea typeface="+mn-ea"/>
                  <a:cs typeface="+mn-cs"/>
                </a:endParaRPr>
              </a:p>
            </p:txBody>
          </p:sp>
          <p:sp>
            <p:nvSpPr>
              <p:cNvPr id="35" name="Rectangle 34"/>
              <p:cNvSpPr/>
              <p:nvPr/>
            </p:nvSpPr>
            <p:spPr>
              <a:xfrm>
                <a:off x="4377010" y="6724231"/>
                <a:ext cx="2491209" cy="31956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otham light"/>
                  <a:ea typeface="+mn-ea"/>
                  <a:cs typeface="Gotham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 light"/>
                    <a:ea typeface="+mn-ea"/>
                    <a:cs typeface="Gotham light"/>
                  </a:rPr>
                  <a:t>Men with clinically localized disease may consider use of a tumor-based molecular assay. Retrospective case cohort studies have shown that molecular assays…provide prognostic information independent of NCCN risk groups.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Gotham light"/>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light"/>
                    <a:ea typeface="+mn-ea"/>
                    <a:cs typeface="Gotham light"/>
                  </a:rPr>
                  <a:t>NCCN 2016 Prostate Cancer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light"/>
                    <a:ea typeface="+mn-ea"/>
                    <a:cs typeface="Gotham light"/>
                  </a:rPr>
                  <a:t>Clinical Practice Guidelines v2*</a:t>
                </a:r>
              </a:p>
            </p:txBody>
          </p:sp>
        </p:grpSp>
      </p:grpSp>
      <p:grpSp>
        <p:nvGrpSpPr>
          <p:cNvPr id="16" name="Group 26"/>
          <p:cNvGrpSpPr/>
          <p:nvPr/>
        </p:nvGrpSpPr>
        <p:grpSpPr>
          <a:xfrm>
            <a:off x="352037" y="3981859"/>
            <a:ext cx="6906673" cy="1375736"/>
            <a:chOff x="681664" y="2572602"/>
            <a:chExt cx="6906673" cy="1375736"/>
          </a:xfrm>
        </p:grpSpPr>
        <p:sp>
          <p:nvSpPr>
            <p:cNvPr id="37" name="Rounded Rectangle 36"/>
            <p:cNvSpPr/>
            <p:nvPr/>
          </p:nvSpPr>
          <p:spPr>
            <a:xfrm>
              <a:off x="1684733" y="2763022"/>
              <a:ext cx="5903604" cy="994897"/>
            </a:xfrm>
            <a:prstGeom prst="round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38" name="Rectangle 37"/>
            <p:cNvSpPr/>
            <p:nvPr/>
          </p:nvSpPr>
          <p:spPr>
            <a:xfrm>
              <a:off x="2166787" y="2900638"/>
              <a:ext cx="5282097" cy="584775"/>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Pct val="125000"/>
                <a:buFontTx/>
                <a:buNone/>
                <a:tabLst/>
                <a:defRPr/>
              </a:pPr>
              <a: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t>Men with </a:t>
              </a:r>
              <a:r>
                <a:rPr kumimoji="0" lang="en-US" sz="1600" b="0" i="1" u="none" strike="noStrike" kern="1200" cap="none" spc="0" normalizeH="0" baseline="0" noProof="0" dirty="0">
                  <a:ln>
                    <a:noFill/>
                  </a:ln>
                  <a:solidFill>
                    <a:prstClr val="black"/>
                  </a:solidFill>
                  <a:effectLst/>
                  <a:uLnTx/>
                  <a:uFillTx/>
                  <a:latin typeface="Gotham light"/>
                  <a:ea typeface="+mn-ea"/>
                  <a:cs typeface="+mn-cs"/>
                </a:rPr>
                <a:t>clinically</a:t>
              </a:r>
              <a:r>
                <a:rPr kumimoji="0" lang="en-US" sz="1600" b="0" i="0" u="none" strike="noStrike" kern="1200" cap="none" spc="0" normalizeH="0" baseline="0" noProof="0" dirty="0">
                  <a:ln>
                    <a:noFill/>
                  </a:ln>
                  <a:solidFill>
                    <a:prstClr val="black"/>
                  </a:solidFill>
                  <a:effectLst/>
                  <a:uLnTx/>
                  <a:uFillTx/>
                  <a:latin typeface="Gotham light"/>
                  <a:ea typeface="+mn-ea"/>
                  <a:cs typeface="+mn-cs"/>
                </a:rPr>
                <a:t> low-risk and favorable intermediate disease (Gleason</a:t>
              </a:r>
              <a:r>
                <a:rPr kumimoji="0" lang="en-US" sz="1600" b="0" i="0" u="none" strike="noStrike" kern="1200" cap="none" spc="0" normalizeH="0" baseline="0" noProof="0" dirty="0">
                  <a:ln>
                    <a:noFill/>
                  </a:ln>
                  <a:solidFill>
                    <a:srgbClr val="000000"/>
                  </a:solidFill>
                  <a:effectLst/>
                  <a:uLnTx/>
                  <a:uFillTx/>
                  <a:latin typeface="Gotham light"/>
                  <a:ea typeface="+mn-ea"/>
                  <a:cs typeface="Gotham light"/>
                </a:rPr>
                <a:t> score 3+3 &amp; 3+4)  </a:t>
              </a:r>
            </a:p>
          </p:txBody>
        </p:sp>
        <p:sp>
          <p:nvSpPr>
            <p:cNvPr id="39" name="Oval 38"/>
            <p:cNvSpPr/>
            <p:nvPr/>
          </p:nvSpPr>
          <p:spPr>
            <a:xfrm>
              <a:off x="681664" y="2572602"/>
              <a:ext cx="1375736" cy="1375736"/>
            </a:xfrm>
            <a:prstGeom prst="ellipse">
              <a:avLst/>
            </a:prstGeom>
            <a:gradFill>
              <a:gsLst>
                <a:gs pos="0">
                  <a:schemeClr val="accent4"/>
                </a:gs>
                <a:gs pos="100000">
                  <a:schemeClr val="accent4">
                    <a:lumMod val="40000"/>
                    <a:lumOff val="6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40" name="Rectangle 39"/>
            <p:cNvSpPr/>
            <p:nvPr/>
          </p:nvSpPr>
          <p:spPr>
            <a:xfrm>
              <a:off x="858816" y="2814194"/>
              <a:ext cx="1021433" cy="89255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2400" b="1" i="0" u="none" strike="noStrike" kern="1200" cap="none" spc="0" normalizeH="0" baseline="0" noProof="0" dirty="0">
                  <a:ln>
                    <a:noFill/>
                  </a:ln>
                  <a:solidFill>
                    <a:prstClr val="white"/>
                  </a:solidFill>
                  <a:effectLst/>
                  <a:uLnTx/>
                  <a:uFillTx/>
                  <a:latin typeface="Gotham light"/>
                  <a:ea typeface="+mn-ea"/>
                  <a:cs typeface="Gotham light"/>
                </a:rPr>
                <a:t>WHO</a:t>
              </a:r>
              <a:r>
                <a:rPr kumimoji="0" lang="en-US" sz="2400" b="0" i="0" u="none" strike="noStrike" kern="1200" cap="none" spc="0" normalizeH="0" baseline="0" noProof="0" dirty="0">
                  <a:ln>
                    <a:noFill/>
                  </a:ln>
                  <a:solidFill>
                    <a:prstClr val="white"/>
                  </a:solidFill>
                  <a:effectLst/>
                  <a:uLnTx/>
                  <a:uFillTx/>
                  <a:latin typeface="Gotham light"/>
                  <a:ea typeface="+mn-ea"/>
                  <a:cs typeface="Gotham light"/>
                </a:rPr>
                <a:t> </a:t>
              </a:r>
            </a:p>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1400" b="0" i="0" u="none" strike="noStrike" kern="1200" cap="none" spc="0" normalizeH="0" baseline="0" noProof="0" dirty="0">
                  <a:ln>
                    <a:noFill/>
                  </a:ln>
                  <a:solidFill>
                    <a:prstClr val="white"/>
                  </a:solidFill>
                  <a:effectLst/>
                  <a:uLnTx/>
                  <a:uFillTx/>
                  <a:latin typeface="Gotham light"/>
                  <a:ea typeface="+mn-ea"/>
                  <a:cs typeface="Gotham light"/>
                </a:rPr>
                <a:t>is the </a:t>
              </a:r>
            </a:p>
            <a:p>
              <a:pPr marL="0" marR="0" lvl="0" indent="0" algn="ctr" defTabSz="914400" rtl="0" eaLnBrk="1" fontAlgn="auto" latinLnBrk="0" hangingPunct="1">
                <a:lnSpc>
                  <a:spcPct val="100000"/>
                </a:lnSpc>
                <a:spcBef>
                  <a:spcPts val="0"/>
                </a:spcBef>
                <a:spcAft>
                  <a:spcPts val="0"/>
                </a:spcAft>
                <a:buClr>
                  <a:prstClr val="black"/>
                </a:buClr>
                <a:buSzPct val="125000"/>
                <a:buFontTx/>
                <a:buNone/>
                <a:tabLst/>
                <a:defRPr/>
              </a:pPr>
              <a:r>
                <a:rPr kumimoji="0" lang="en-US" sz="1400" b="0" i="0" u="none" strike="noStrike" kern="1200" cap="none" spc="0" normalizeH="0" baseline="0" noProof="0" dirty="0">
                  <a:ln>
                    <a:noFill/>
                  </a:ln>
                  <a:solidFill>
                    <a:prstClr val="white"/>
                  </a:solidFill>
                  <a:effectLst/>
                  <a:uLnTx/>
                  <a:uFillTx/>
                  <a:latin typeface="Gotham light"/>
                  <a:ea typeface="+mn-ea"/>
                  <a:cs typeface="Gotham light"/>
                </a:rPr>
                <a:t>test for?</a:t>
              </a:r>
            </a:p>
          </p:txBody>
        </p:sp>
      </p:gr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FEEF21-D2D5-1D4F-894E-A1104073CB87}" type="slidenum">
              <a:rPr kumimoji="0" lang="en-US" sz="750" b="0" i="0" u="none" strike="noStrike" kern="1200" cap="none" spc="0" normalizeH="0" baseline="0" noProof="0" smtClean="0">
                <a:ln>
                  <a:noFill/>
                </a:ln>
                <a:solidFill>
                  <a:prstClr val="black"/>
                </a:solidFill>
                <a:effectLst/>
                <a:uLnTx/>
                <a:uFillTx/>
                <a:latin typeface="Gotham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750" b="0" i="0" u="none" strike="noStrike" kern="1200" cap="none" spc="0" normalizeH="0" baseline="0" noProof="0" dirty="0">
              <a:ln>
                <a:noFill/>
              </a:ln>
              <a:solidFill>
                <a:prstClr val="black"/>
              </a:solidFill>
              <a:effectLst/>
              <a:uLnTx/>
              <a:uFillTx/>
              <a:latin typeface="Gotham Light"/>
              <a:ea typeface="+mn-ea"/>
              <a:cs typeface="+mn-cs"/>
            </a:endParaRPr>
          </a:p>
        </p:txBody>
      </p:sp>
      <p:pic>
        <p:nvPicPr>
          <p:cNvPr id="46" name="Picture 45"/>
          <p:cNvPicPr>
            <a:picLocks noChangeAspect="1"/>
          </p:cNvPicPr>
          <p:nvPr/>
        </p:nvPicPr>
        <p:blipFill>
          <a:blip r:embed="rId3"/>
          <a:stretch>
            <a:fillRect/>
          </a:stretch>
        </p:blipFill>
        <p:spPr>
          <a:xfrm>
            <a:off x="7738341" y="1277764"/>
            <a:ext cx="3787253" cy="4901567"/>
          </a:xfrm>
          <a:prstGeom prst="rect">
            <a:avLst/>
          </a:prstGeom>
          <a:ln>
            <a:solidFill>
              <a:schemeClr val="tx1"/>
            </a:solidFill>
          </a:ln>
          <a:effectLst>
            <a:outerShdw blurRad="50800" dist="38100" dir="2700000" algn="tl" rotWithShape="0">
              <a:prstClr val="black">
                <a:alpha val="40000"/>
              </a:prstClr>
            </a:outerShdw>
          </a:effectLst>
        </p:spPr>
      </p:pic>
      <p:sp>
        <p:nvSpPr>
          <p:cNvPr id="47" name="Rectangle 46"/>
          <p:cNvSpPr/>
          <p:nvPr/>
        </p:nvSpPr>
        <p:spPr>
          <a:xfrm>
            <a:off x="7738340" y="1872343"/>
            <a:ext cx="1129889" cy="21771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9564914" y="4172279"/>
            <a:ext cx="1858485" cy="116565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p:cNvSpPr txBox="1"/>
          <p:nvPr/>
        </p:nvSpPr>
        <p:spPr>
          <a:xfrm>
            <a:off x="8253428" y="2345215"/>
            <a:ext cx="308382" cy="1692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6.0</a:t>
            </a:r>
          </a:p>
        </p:txBody>
      </p:sp>
      <p:sp>
        <p:nvSpPr>
          <p:cNvPr id="48" name="Rectangle 47"/>
          <p:cNvSpPr/>
          <p:nvPr/>
        </p:nvSpPr>
        <p:spPr>
          <a:xfrm>
            <a:off x="7883529" y="2215623"/>
            <a:ext cx="3060242" cy="17643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41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500"/>
                            </p:stCondLst>
                            <p:childTnLst>
                              <p:par>
                                <p:cTn id="24" presetID="10" presetClass="entr" presetSubtype="0" fill="hold" grpId="0" nodeType="afterEffect">
                                  <p:stCondLst>
                                    <p:cond delay="5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
                            </p:stCondLst>
                            <p:childTnLst>
                              <p:par>
                                <p:cTn id="33" presetID="10" presetClass="entr" presetSubtype="0" fill="hold" grpId="0" nodeType="afterEffect">
                                  <p:stCondLst>
                                    <p:cond delay="50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500"/>
                            </p:stCondLst>
                            <p:childTnLst>
                              <p:par>
                                <p:cTn id="42" presetID="10" presetClass="entr" presetSubtype="0" fill="hold" grpId="0" nodeType="afterEffect">
                                  <p:stCondLst>
                                    <p:cond delay="50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33"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01851" y="1307560"/>
            <a:ext cx="8261349" cy="1283241"/>
          </a:xfrm>
          <a:prstGeom prst="roundRect">
            <a:avLst>
              <a:gd name="adj" fmla="val 9325"/>
            </a:avLst>
          </a:prstGeom>
          <a:solidFill>
            <a:srgbClr val="FFFFFF"/>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12" name="Rounded Rectangle 11"/>
          <p:cNvSpPr/>
          <p:nvPr/>
        </p:nvSpPr>
        <p:spPr>
          <a:xfrm>
            <a:off x="2101851" y="2895600"/>
            <a:ext cx="8261349" cy="1600200"/>
          </a:xfrm>
          <a:prstGeom prst="roundRect">
            <a:avLst>
              <a:gd name="adj" fmla="val 9325"/>
            </a:avLst>
          </a:prstGeom>
          <a:solidFill>
            <a:srgbClr val="FFFFFF"/>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2" name="Title 1"/>
          <p:cNvSpPr>
            <a:spLocks noGrp="1"/>
          </p:cNvSpPr>
          <p:nvPr>
            <p:ph type="title" idx="4294967295"/>
          </p:nvPr>
        </p:nvSpPr>
        <p:spPr>
          <a:xfrm>
            <a:off x="1524000" y="55564"/>
            <a:ext cx="9144000" cy="993775"/>
          </a:xfrm>
        </p:spPr>
        <p:txBody>
          <a:bodyPr>
            <a:normAutofit/>
          </a:bodyPr>
          <a:lstStyle/>
          <a:p>
            <a:pPr algn="ctr"/>
            <a:r>
              <a:rPr lang="en-US" sz="2800" dirty="0"/>
              <a:t>What Makes Onco</a:t>
            </a:r>
            <a:r>
              <a:rPr lang="en-US" sz="2800" i="1" dirty="0"/>
              <a:t>type </a:t>
            </a:r>
            <a:r>
              <a:rPr lang="en-US" sz="2800" dirty="0"/>
              <a:t>DX</a:t>
            </a:r>
            <a:r>
              <a:rPr lang="en-US" sz="2800" baseline="30000" dirty="0">
                <a:latin typeface="Gotham light"/>
                <a:cs typeface="Gotham light"/>
              </a:rPr>
              <a:t>®</a:t>
            </a:r>
            <a:r>
              <a:rPr lang="en-US" sz="2800" dirty="0"/>
              <a:t> Different?</a:t>
            </a:r>
          </a:p>
        </p:txBody>
      </p:sp>
      <p:sp>
        <p:nvSpPr>
          <p:cNvPr id="3" name="Content Placeholder 2"/>
          <p:cNvSpPr>
            <a:spLocks noGrp="1"/>
          </p:cNvSpPr>
          <p:nvPr>
            <p:ph idx="4294967295"/>
          </p:nvPr>
        </p:nvSpPr>
        <p:spPr>
          <a:xfrm>
            <a:off x="2158012" y="1364909"/>
            <a:ext cx="8540468" cy="1774825"/>
          </a:xfrm>
        </p:spPr>
        <p:txBody>
          <a:bodyPr>
            <a:noAutofit/>
          </a:bodyPr>
          <a:lstStyle/>
          <a:p>
            <a:pPr marL="233363" indent="-233363">
              <a:buNone/>
            </a:pPr>
            <a:r>
              <a:rPr lang="en-US" sz="2400" b="1" dirty="0"/>
              <a:t>Relevant</a:t>
            </a:r>
          </a:p>
          <a:p>
            <a:pPr marL="233363" indent="-233363"/>
            <a:r>
              <a:rPr lang="en-US" sz="1800" dirty="0"/>
              <a:t>Developed specifically for men with </a:t>
            </a:r>
            <a:r>
              <a:rPr lang="en-US" sz="1800" b="1" dirty="0"/>
              <a:t>clinically low-risk prostate cancer</a:t>
            </a:r>
          </a:p>
          <a:p>
            <a:pPr marL="233363" indent="-233363"/>
            <a:r>
              <a:rPr lang="en-US" sz="1800" dirty="0"/>
              <a:t>Validated in </a:t>
            </a:r>
            <a:r>
              <a:rPr lang="en-US" sz="1800" b="1" dirty="0"/>
              <a:t>contemporary cohorts</a:t>
            </a:r>
            <a:endParaRPr lang="en-US" sz="1800" dirty="0"/>
          </a:p>
        </p:txBody>
      </p:sp>
      <p:sp>
        <p:nvSpPr>
          <p:cNvPr id="4" name="Content Placeholder 2"/>
          <p:cNvSpPr txBox="1">
            <a:spLocks/>
          </p:cNvSpPr>
          <p:nvPr/>
        </p:nvSpPr>
        <p:spPr>
          <a:xfrm>
            <a:off x="2203732" y="2963984"/>
            <a:ext cx="8007069" cy="14613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Gotham Light"/>
                <a:ea typeface="+mn-ea"/>
              </a:rPr>
              <a:t>Comprehensive</a:t>
            </a:r>
          </a:p>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Gotham Light"/>
                <a:ea typeface="+mn-ea"/>
              </a:rPr>
              <a:t>727 prostate cancer–related genes </a:t>
            </a:r>
            <a:r>
              <a:rPr kumimoji="0" lang="en-US" sz="1800" b="0" i="0" u="none" strike="noStrike" kern="1200" cap="none" spc="0" normalizeH="0" baseline="0" noProof="0" dirty="0">
                <a:ln>
                  <a:noFill/>
                </a:ln>
                <a:solidFill>
                  <a:prstClr val="black"/>
                </a:solidFill>
                <a:effectLst/>
                <a:uLnTx/>
                <a:uFillTx/>
                <a:latin typeface="Gotham Light"/>
                <a:ea typeface="+mn-ea"/>
              </a:rPr>
              <a:t>were screened </a:t>
            </a:r>
          </a:p>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Gotham Light"/>
                <a:ea typeface="+mn-ea"/>
              </a:rPr>
              <a:t>12 genes from 4 unique molecular pathways </a:t>
            </a:r>
            <a:r>
              <a:rPr kumimoji="0" lang="en-US" sz="1800" b="0" i="0" u="none" strike="noStrike" kern="1200" cap="none" spc="0" normalizeH="0" baseline="0" noProof="0" dirty="0">
                <a:ln>
                  <a:noFill/>
                </a:ln>
                <a:solidFill>
                  <a:prstClr val="black"/>
                </a:solidFill>
                <a:effectLst/>
                <a:uLnTx/>
                <a:uFillTx/>
                <a:latin typeface="Gotham Light"/>
                <a:ea typeface="+mn-ea"/>
              </a:rPr>
              <a:t>selected for the final assay</a:t>
            </a:r>
          </a:p>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Gotham Light"/>
                <a:ea typeface="+mn-ea"/>
              </a:rPr>
              <a:t>Synthesis of 4 pathways was </a:t>
            </a:r>
            <a:r>
              <a:rPr kumimoji="0" lang="en-US" sz="1800" b="1" i="0" u="none" strike="noStrike" kern="1200" cap="none" spc="0" normalizeH="0" baseline="0" noProof="0" dirty="0">
                <a:ln>
                  <a:noFill/>
                </a:ln>
                <a:solidFill>
                  <a:prstClr val="black"/>
                </a:solidFill>
                <a:effectLst/>
                <a:uLnTx/>
                <a:uFillTx/>
                <a:latin typeface="Gotham Light"/>
                <a:ea typeface="+mn-ea"/>
              </a:rPr>
              <a:t>more predictive </a:t>
            </a:r>
            <a:r>
              <a:rPr kumimoji="0" lang="en-US" sz="1800" b="0" i="0" u="none" strike="noStrike" kern="1200" cap="none" spc="0" normalizeH="0" baseline="0" noProof="0" dirty="0">
                <a:ln>
                  <a:noFill/>
                </a:ln>
                <a:solidFill>
                  <a:prstClr val="black"/>
                </a:solidFill>
                <a:effectLst/>
                <a:uLnTx/>
                <a:uFillTx/>
                <a:latin typeface="Gotham Light"/>
                <a:ea typeface="+mn-ea"/>
              </a:rPr>
              <a:t>than any single pathway</a:t>
            </a:r>
          </a:p>
        </p:txBody>
      </p:sp>
      <p:sp>
        <p:nvSpPr>
          <p:cNvPr id="8" name="Rounded Rectangle 7"/>
          <p:cNvSpPr/>
          <p:nvPr/>
        </p:nvSpPr>
        <p:spPr>
          <a:xfrm>
            <a:off x="2101851" y="4800600"/>
            <a:ext cx="8258417" cy="1287892"/>
          </a:xfrm>
          <a:prstGeom prst="roundRect">
            <a:avLst>
              <a:gd name="adj" fmla="val 9325"/>
            </a:avLst>
          </a:prstGeom>
          <a:solidFill>
            <a:srgbClr val="FFFFFF"/>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9" name="Content Placeholder 2"/>
          <p:cNvSpPr txBox="1">
            <a:spLocks/>
          </p:cNvSpPr>
          <p:nvPr/>
        </p:nvSpPr>
        <p:spPr>
          <a:xfrm>
            <a:off x="2203732" y="4859215"/>
            <a:ext cx="8311868" cy="12927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Gotham Light"/>
                <a:ea typeface="+mn-ea"/>
              </a:rPr>
              <a:t>Actionable</a:t>
            </a:r>
          </a:p>
          <a:p>
            <a:pPr marL="233363" marR="0" lvl="0" indent="-233363"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Gotham Light"/>
                <a:ea typeface="+mn-ea"/>
              </a:rPr>
              <a:t>Refines estimate of </a:t>
            </a:r>
            <a:r>
              <a:rPr kumimoji="0" lang="en-US" sz="1800" b="1" i="0" u="none" strike="noStrike" kern="1200" cap="none" spc="0" normalizeH="0" baseline="0" noProof="0" dirty="0">
                <a:ln>
                  <a:noFill/>
                </a:ln>
                <a:solidFill>
                  <a:prstClr val="black"/>
                </a:solidFill>
                <a:effectLst/>
                <a:uLnTx/>
                <a:uFillTx/>
                <a:latin typeface="Gotham Light"/>
                <a:ea typeface="+mn-ea"/>
              </a:rPr>
              <a:t>Likelihood of Adverse Pathology </a:t>
            </a:r>
            <a:r>
              <a:rPr kumimoji="0" lang="en-US" sz="1800" b="0" i="0" u="none" strike="noStrike" kern="1200" cap="none" spc="0" normalizeH="0" baseline="0" noProof="0" dirty="0">
                <a:ln>
                  <a:noFill/>
                </a:ln>
                <a:solidFill>
                  <a:prstClr val="black"/>
                </a:solidFill>
                <a:effectLst/>
                <a:uLnTx/>
                <a:uFillTx/>
                <a:latin typeface="Gotham Light"/>
                <a:ea typeface="+mn-ea"/>
              </a:rPr>
              <a:t>at surgery and long term outcomes (i.e. </a:t>
            </a:r>
            <a:r>
              <a:rPr lang="en-US" sz="1800" b="1" dirty="0">
                <a:solidFill>
                  <a:prstClr val="black"/>
                </a:solidFill>
              </a:rPr>
              <a:t>M</a:t>
            </a:r>
            <a:r>
              <a:rPr kumimoji="0" lang="en-US" sz="1800" b="1" i="0" u="none" strike="noStrike" kern="1200" cap="none" spc="0" normalizeH="0" baseline="0" noProof="0" dirty="0">
                <a:ln>
                  <a:noFill/>
                </a:ln>
                <a:solidFill>
                  <a:prstClr val="black"/>
                </a:solidFill>
                <a:effectLst/>
                <a:uLnTx/>
                <a:uFillTx/>
                <a:latin typeface="Gotham Light"/>
                <a:ea typeface="+mn-ea"/>
              </a:rPr>
              <a:t>etastasis and Death</a:t>
            </a:r>
            <a:r>
              <a:rPr kumimoji="0" lang="en-US" sz="1800" b="0" i="0" u="none" strike="noStrike" kern="1200" cap="none" spc="0" normalizeH="0" baseline="0" noProof="0" dirty="0">
                <a:ln>
                  <a:noFill/>
                </a:ln>
                <a:solidFill>
                  <a:prstClr val="black"/>
                </a:solidFill>
                <a:effectLst/>
                <a:uLnTx/>
                <a:uFillTx/>
                <a:latin typeface="Gotham Light"/>
                <a:ea typeface="+mn-ea"/>
              </a:rPr>
              <a:t>)</a:t>
            </a:r>
          </a:p>
        </p:txBody>
      </p:sp>
      <p:sp>
        <p:nvSpPr>
          <p:cNvPr id="10" name="TextBox 9"/>
          <p:cNvSpPr txBox="1"/>
          <p:nvPr/>
        </p:nvSpPr>
        <p:spPr>
          <a:xfrm>
            <a:off x="91440" y="6594295"/>
            <a:ext cx="91440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Gotham Light"/>
                <a:ea typeface="+mn-ea"/>
                <a:cs typeface="Gotham Light"/>
              </a:rPr>
              <a:t>Klein et al. </a:t>
            </a:r>
            <a:r>
              <a:rPr kumimoji="0" lang="en-US" sz="800" b="0" i="1" u="none" strike="noStrike" kern="1200" cap="none" spc="0" normalizeH="0" baseline="0" noProof="0" dirty="0">
                <a:ln>
                  <a:noFill/>
                </a:ln>
                <a:solidFill>
                  <a:prstClr val="black"/>
                </a:solidFill>
                <a:effectLst/>
                <a:uLnTx/>
                <a:uFillTx/>
                <a:latin typeface="Gotham Light"/>
                <a:ea typeface="+mn-ea"/>
                <a:cs typeface="Gotham Light"/>
              </a:rPr>
              <a:t>Eur Urol</a:t>
            </a:r>
            <a:r>
              <a:rPr kumimoji="0" lang="en-US" sz="800" b="0" i="0" u="none" strike="noStrike" kern="1200" cap="none" spc="0" normalizeH="0" baseline="0" noProof="0" dirty="0">
                <a:ln>
                  <a:noFill/>
                </a:ln>
                <a:solidFill>
                  <a:prstClr val="black"/>
                </a:solidFill>
                <a:effectLst/>
                <a:uLnTx/>
                <a:uFillTx/>
                <a:latin typeface="Gotham Light"/>
                <a:ea typeface="+mn-ea"/>
                <a:cs typeface="Gotham Light"/>
              </a:rPr>
              <a:t>. 2014;  </a:t>
            </a:r>
            <a:r>
              <a:rPr kumimoji="0" lang="en-US" sz="800" b="0" i="0" u="none" strike="noStrike" kern="1200" cap="none" spc="0" normalizeH="0" baseline="0" noProof="0" dirty="0">
                <a:ln>
                  <a:noFill/>
                </a:ln>
                <a:solidFill>
                  <a:prstClr val="black"/>
                </a:solidFill>
                <a:effectLst/>
                <a:uLnTx/>
                <a:uFillTx/>
                <a:latin typeface="Gotham Light"/>
                <a:ea typeface="+mn-ea"/>
                <a:cs typeface="+mn-cs"/>
              </a:rPr>
              <a:t>Cullen</a:t>
            </a:r>
            <a:r>
              <a:rPr kumimoji="0" lang="en-US" sz="800" b="0" i="0" u="none" strike="noStrike" kern="1200" cap="none" spc="0" normalizeH="0" baseline="0" noProof="0" dirty="0">
                <a:ln>
                  <a:noFill/>
                </a:ln>
                <a:solidFill>
                  <a:prstClr val="black"/>
                </a:solidFill>
                <a:effectLst/>
                <a:uLnTx/>
                <a:uFillTx/>
                <a:latin typeface="Gotham Light"/>
                <a:ea typeface="+mn-ea"/>
                <a:cs typeface="Gotham Light"/>
              </a:rPr>
              <a:t> et al. </a:t>
            </a:r>
            <a:r>
              <a:rPr kumimoji="0" lang="en-US" sz="800" b="0" i="1" u="none" strike="noStrike" kern="1200" cap="none" spc="0" normalizeH="0" baseline="0" noProof="0" dirty="0">
                <a:ln>
                  <a:noFill/>
                </a:ln>
                <a:solidFill>
                  <a:prstClr val="black"/>
                </a:solidFill>
                <a:effectLst/>
                <a:uLnTx/>
                <a:uFillTx/>
                <a:latin typeface="Gotham Light"/>
                <a:ea typeface="+mn-ea"/>
                <a:cs typeface="Gotham Light"/>
              </a:rPr>
              <a:t>Eur Urol. </a:t>
            </a:r>
            <a:r>
              <a:rPr kumimoji="0" lang="en-US" sz="800" b="0" i="0" u="none" strike="noStrike" kern="1200" cap="none" spc="0" normalizeH="0" baseline="0" noProof="0" dirty="0">
                <a:ln>
                  <a:noFill/>
                </a:ln>
                <a:solidFill>
                  <a:prstClr val="black"/>
                </a:solidFill>
                <a:effectLst/>
                <a:uLnTx/>
                <a:uFillTx/>
                <a:latin typeface="Gotham Light"/>
                <a:ea typeface="+mn-ea"/>
                <a:cs typeface="Gotham Light"/>
              </a:rPr>
              <a:t>2015.</a:t>
            </a:r>
            <a:endParaRPr kumimoji="0" lang="en-US" sz="800" b="0" i="0" u="none" strike="noStrike" kern="1200" cap="none" spc="0" normalizeH="0" baseline="0" noProof="0" dirty="0">
              <a:ln>
                <a:noFill/>
              </a:ln>
              <a:solidFill>
                <a:prstClr val="black"/>
              </a:solidFill>
              <a:effectLst/>
              <a:uLnTx/>
              <a:uFillTx/>
              <a:latin typeface="Gotham Light"/>
              <a:ea typeface="+mn-ea"/>
              <a:cs typeface="+mn-cs"/>
            </a:endParaRPr>
          </a:p>
        </p:txBody>
      </p:sp>
      <p:sp>
        <p:nvSpPr>
          <p:cNvPr id="6" name="Slide Number Placehold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FEEF21-D2D5-1D4F-894E-A1104073CB87}" type="slidenum">
              <a:rPr kumimoji="0" lang="en-US" sz="750" b="0" i="0" u="none" strike="noStrike" kern="1200" cap="none" spc="0" normalizeH="0" baseline="0" noProof="0" smtClean="0">
                <a:ln>
                  <a:noFill/>
                </a:ln>
                <a:solidFill>
                  <a:prstClr val="black"/>
                </a:solidFill>
                <a:effectLst/>
                <a:uLnTx/>
                <a:uFillTx/>
                <a:latin typeface="Gotham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750" b="0" i="0" u="none" strike="noStrike" kern="1200" cap="none" spc="0" normalizeH="0" baseline="0" noProof="0" dirty="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420967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2500"/>
                            </p:stCondLst>
                            <p:childTnLst>
                              <p:par>
                                <p:cTn id="16" presetID="10" presetClass="entr" presetSubtype="0" fill="hold" nodeType="after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1000"/>
                            </p:stCondLst>
                            <p:childTnLst>
                              <p:par>
                                <p:cTn id="32" presetID="10" presetClass="entr" presetSubtype="0" fill="hold" nodeType="afterEffect">
                                  <p:stCondLst>
                                    <p:cond delay="100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par>
                          <p:cTn id="35" fill="hold">
                            <p:stCondLst>
                              <p:cond delay="2500"/>
                            </p:stCondLst>
                            <p:childTnLst>
                              <p:par>
                                <p:cTn id="36" presetID="10" presetClass="entr" presetSubtype="0" fill="hold" nodeType="afterEffect">
                                  <p:stCondLst>
                                    <p:cond delay="100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childTnLst>
                          </p:cTn>
                        </p:par>
                        <p:par>
                          <p:cTn id="39" fill="hold">
                            <p:stCondLst>
                              <p:cond delay="4000"/>
                            </p:stCondLst>
                            <p:childTnLst>
                              <p:par>
                                <p:cTn id="40" presetID="10" presetClass="entr" presetSubtype="0" fill="hold" nodeType="afterEffect">
                                  <p:stCondLst>
                                    <p:cond delay="100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childTnLst>
                          </p:cTn>
                        </p:par>
                        <p:par>
                          <p:cTn id="51" fill="hold">
                            <p:stCondLst>
                              <p:cond delay="500"/>
                            </p:stCondLst>
                            <p:childTnLst>
                              <p:par>
                                <p:cTn id="52" presetID="10" presetClass="entr" presetSubtype="0" fill="hold" nodeType="afterEffect">
                                  <p:stCondLst>
                                    <p:cond delay="100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fade">
                                      <p:cBhvr>
                                        <p:cTn id="5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4"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5497D6-12A3-4C21-B16D-87F30301B579}"/>
              </a:ext>
            </a:extLst>
          </p:cNvPr>
          <p:cNvSpPr>
            <a:spLocks noGrp="1"/>
          </p:cNvSpPr>
          <p:nvPr>
            <p:ph type="title"/>
          </p:nvPr>
        </p:nvSpPr>
        <p:spPr/>
        <p:txBody>
          <a:bodyPr/>
          <a:lstStyle/>
          <a:p>
            <a:r>
              <a:rPr lang="en-US" dirty="0"/>
              <a:t>Raising the Bar for Patients’ Standard of Care</a:t>
            </a:r>
          </a:p>
        </p:txBody>
      </p:sp>
      <p:pic>
        <p:nvPicPr>
          <p:cNvPr id="13" name="Content Placeholder 5" descr="RiU_Optum.FINAL.2.2018.pdf - Adobe Reader">
            <a:extLst>
              <a:ext uri="{FF2B5EF4-FFF2-40B4-BE49-F238E27FC236}">
                <a16:creationId xmlns:a16="http://schemas.microsoft.com/office/drawing/2014/main" id="{11547338-B796-4F01-AAB6-510BABA9FE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337" t="47002" r="39086" b="13113"/>
          <a:stretch/>
        </p:blipFill>
        <p:spPr>
          <a:xfrm>
            <a:off x="5354977" y="1470728"/>
            <a:ext cx="6636544" cy="4780562"/>
          </a:xfrm>
        </p:spPr>
      </p:pic>
      <p:sp>
        <p:nvSpPr>
          <p:cNvPr id="2" name="TextBox 1">
            <a:extLst>
              <a:ext uri="{FF2B5EF4-FFF2-40B4-BE49-F238E27FC236}">
                <a16:creationId xmlns:a16="http://schemas.microsoft.com/office/drawing/2014/main" id="{E08BA2F0-C0CA-4B4E-93C3-F8E8BB9000EB}"/>
              </a:ext>
            </a:extLst>
          </p:cNvPr>
          <p:cNvSpPr txBox="1"/>
          <p:nvPr/>
        </p:nvSpPr>
        <p:spPr>
          <a:xfrm>
            <a:off x="5354070" y="6482122"/>
            <a:ext cx="46164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3B3B3B"/>
                </a:solidFill>
                <a:effectLst/>
                <a:uLnTx/>
                <a:uFillTx/>
                <a:latin typeface="Arial"/>
                <a:ea typeface="+mn-ea"/>
                <a:cs typeface="+mn-cs"/>
              </a:rPr>
              <a:t>Eure</a:t>
            </a:r>
            <a:r>
              <a:rPr kumimoji="0" lang="en-US" sz="1200" b="0" i="0" u="none" strike="noStrike" kern="1200" cap="none" spc="0" normalizeH="0" baseline="0" noProof="0" dirty="0">
                <a:ln>
                  <a:noFill/>
                </a:ln>
                <a:solidFill>
                  <a:srgbClr val="3B3B3B"/>
                </a:solidFill>
                <a:effectLst/>
                <a:uLnTx/>
                <a:uFillTx/>
                <a:latin typeface="Arial"/>
                <a:ea typeface="+mn-ea"/>
                <a:cs typeface="+mn-cs"/>
              </a:rPr>
              <a:t> et al. revealed 89% persistence on AS at one year</a:t>
            </a:r>
          </a:p>
        </p:txBody>
      </p:sp>
      <p:sp>
        <p:nvSpPr>
          <p:cNvPr id="3" name="TextBox 2">
            <a:extLst>
              <a:ext uri="{FF2B5EF4-FFF2-40B4-BE49-F238E27FC236}">
                <a16:creationId xmlns:a16="http://schemas.microsoft.com/office/drawing/2014/main" id="{329705AF-859F-4839-8CC4-9AE72DF08822}"/>
              </a:ext>
            </a:extLst>
          </p:cNvPr>
          <p:cNvSpPr txBox="1"/>
          <p:nvPr/>
        </p:nvSpPr>
        <p:spPr>
          <a:xfrm>
            <a:off x="6786364" y="1101396"/>
            <a:ext cx="3234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Canfield et al. Rev Urol. 2018</a:t>
            </a:r>
          </a:p>
        </p:txBody>
      </p:sp>
      <p:sp>
        <p:nvSpPr>
          <p:cNvPr id="5" name="TextBox 4">
            <a:extLst>
              <a:ext uri="{FF2B5EF4-FFF2-40B4-BE49-F238E27FC236}">
                <a16:creationId xmlns:a16="http://schemas.microsoft.com/office/drawing/2014/main" id="{D365400C-F7A0-40DF-B953-D179133B0B0E}"/>
              </a:ext>
            </a:extLst>
          </p:cNvPr>
          <p:cNvSpPr txBox="1"/>
          <p:nvPr/>
        </p:nvSpPr>
        <p:spPr>
          <a:xfrm>
            <a:off x="220436" y="1470728"/>
            <a:ext cx="4980214"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Largest clinical utility study of a genomic test in prostate cancer to date with nearly 9,000 patients assessed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30% growth in Active Surveillance among GPS tested compared to untested and MRI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&gt;90% persistence on AS at 1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GPS tested AS was strong across each year of assessment (2013, 2014, 2015, 2016)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Tree>
    <p:extLst>
      <p:ext uri="{BB962C8B-B14F-4D97-AF65-F5344CB8AC3E}">
        <p14:creationId xmlns:p14="http://schemas.microsoft.com/office/powerpoint/2010/main" val="307117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36EA-27DB-4015-B8D6-D7AEC14FB037}"/>
              </a:ext>
            </a:extLst>
          </p:cNvPr>
          <p:cNvSpPr>
            <a:spLocks noGrp="1"/>
          </p:cNvSpPr>
          <p:nvPr>
            <p:ph type="title"/>
          </p:nvPr>
        </p:nvSpPr>
        <p:spPr/>
        <p:txBody>
          <a:bodyPr/>
          <a:lstStyle/>
          <a:p>
            <a:r>
              <a:rPr lang="en-US" dirty="0"/>
              <a:t>Raising the Bar for Patients’ Standard of Care</a:t>
            </a:r>
          </a:p>
        </p:txBody>
      </p:sp>
      <p:grpSp>
        <p:nvGrpSpPr>
          <p:cNvPr id="3" name="Group 2">
            <a:extLst>
              <a:ext uri="{FF2B5EF4-FFF2-40B4-BE49-F238E27FC236}">
                <a16:creationId xmlns:a16="http://schemas.microsoft.com/office/drawing/2014/main" id="{01B582ED-2B75-434C-B8C0-1D69C7C7C334}"/>
              </a:ext>
            </a:extLst>
          </p:cNvPr>
          <p:cNvGrpSpPr/>
          <p:nvPr/>
        </p:nvGrpSpPr>
        <p:grpSpPr>
          <a:xfrm>
            <a:off x="747076" y="1629203"/>
            <a:ext cx="7800624" cy="3535888"/>
            <a:chOff x="1977567" y="2186301"/>
            <a:chExt cx="7800624" cy="3535888"/>
          </a:xfrm>
        </p:grpSpPr>
        <p:graphicFrame>
          <p:nvGraphicFramePr>
            <p:cNvPr id="4" name="Content Placeholder 3">
              <a:extLst>
                <a:ext uri="{FF2B5EF4-FFF2-40B4-BE49-F238E27FC236}">
                  <a16:creationId xmlns:a16="http://schemas.microsoft.com/office/drawing/2014/main" id="{492E8496-4C31-4764-9AE8-2E24F14E5EC2}"/>
                </a:ext>
              </a:extLst>
            </p:cNvPr>
            <p:cNvGraphicFramePr>
              <a:graphicFrameLocks/>
            </p:cNvGraphicFramePr>
            <p:nvPr>
              <p:extLst/>
            </p:nvPr>
          </p:nvGraphicFramePr>
          <p:xfrm>
            <a:off x="1977567" y="2186301"/>
            <a:ext cx="7800624" cy="3535888"/>
          </p:xfrm>
          <a:graphic>
            <a:graphicData uri="http://schemas.openxmlformats.org/drawingml/2006/table">
              <a:tbl>
                <a:tblPr firstRow="1" bandRow="1">
                  <a:tableStyleId>{5940675A-B579-460E-94D1-54222C63F5DA}</a:tableStyleId>
                </a:tblPr>
                <a:tblGrid>
                  <a:gridCol w="3185628">
                    <a:extLst>
                      <a:ext uri="{9D8B030D-6E8A-4147-A177-3AD203B41FA5}">
                        <a16:colId xmlns:a16="http://schemas.microsoft.com/office/drawing/2014/main" val="390159663"/>
                      </a:ext>
                    </a:extLst>
                  </a:gridCol>
                  <a:gridCol w="903770">
                    <a:extLst>
                      <a:ext uri="{9D8B030D-6E8A-4147-A177-3AD203B41FA5}">
                        <a16:colId xmlns:a16="http://schemas.microsoft.com/office/drawing/2014/main" val="1200085585"/>
                      </a:ext>
                    </a:extLst>
                  </a:gridCol>
                  <a:gridCol w="728514">
                    <a:extLst>
                      <a:ext uri="{9D8B030D-6E8A-4147-A177-3AD203B41FA5}">
                        <a16:colId xmlns:a16="http://schemas.microsoft.com/office/drawing/2014/main" val="897949744"/>
                      </a:ext>
                    </a:extLst>
                  </a:gridCol>
                  <a:gridCol w="926176">
                    <a:extLst>
                      <a:ext uri="{9D8B030D-6E8A-4147-A177-3AD203B41FA5}">
                        <a16:colId xmlns:a16="http://schemas.microsoft.com/office/drawing/2014/main" val="1792113486"/>
                      </a:ext>
                    </a:extLst>
                  </a:gridCol>
                  <a:gridCol w="1028268">
                    <a:extLst>
                      <a:ext uri="{9D8B030D-6E8A-4147-A177-3AD203B41FA5}">
                        <a16:colId xmlns:a16="http://schemas.microsoft.com/office/drawing/2014/main" val="28641341"/>
                      </a:ext>
                    </a:extLst>
                  </a:gridCol>
                  <a:gridCol w="1028268">
                    <a:extLst>
                      <a:ext uri="{9D8B030D-6E8A-4147-A177-3AD203B41FA5}">
                        <a16:colId xmlns:a16="http://schemas.microsoft.com/office/drawing/2014/main" val="2641451013"/>
                      </a:ext>
                    </a:extLst>
                  </a:gridCol>
                </a:tblGrid>
                <a:tr h="389539">
                  <a:tc rowSpan="2">
                    <a:txBody>
                      <a:bodyPr/>
                      <a:lstStyle/>
                      <a:p>
                        <a:pPr marL="0" marR="0">
                          <a:lnSpc>
                            <a:spcPct val="100000"/>
                          </a:lnSpc>
                          <a:spcBef>
                            <a:spcPts val="0"/>
                          </a:spcBef>
                          <a:spcAft>
                            <a:spcPts val="0"/>
                          </a:spcAft>
                        </a:pPr>
                        <a:r>
                          <a:rPr lang="en-US" sz="1100" dirty="0">
                            <a:effectLst/>
                          </a:rPr>
                          <a:t> </a:t>
                        </a:r>
                      </a:p>
                      <a:p>
                        <a:pPr marL="0" marR="0">
                          <a:lnSpc>
                            <a:spcPct val="100000"/>
                          </a:lnSpc>
                          <a:spcBef>
                            <a:spcPts val="0"/>
                          </a:spcBef>
                          <a:spcAft>
                            <a:spcPts val="0"/>
                          </a:spcAft>
                        </a:pPr>
                        <a:r>
                          <a:rPr lang="en-US" sz="1100" dirty="0">
                            <a:effectLst/>
                          </a:rPr>
                          <a:t> </a:t>
                        </a:r>
                      </a:p>
                      <a:p>
                        <a:pPr marL="0" marR="0">
                          <a:lnSpc>
                            <a:spcPct val="100000"/>
                          </a:lnSpc>
                          <a:spcBef>
                            <a:spcPts val="0"/>
                          </a:spcBef>
                          <a:spcAft>
                            <a:spcPts val="0"/>
                          </a:spcAft>
                        </a:pPr>
                        <a:r>
                          <a:rPr lang="en-US" sz="1100" dirty="0">
                            <a:effectLst/>
                          </a:rPr>
                          <a:t> </a:t>
                        </a:r>
                      </a:p>
                      <a:p>
                        <a:pPr marL="0" marR="0">
                          <a:lnSpc>
                            <a:spcPct val="100000"/>
                          </a:lnSpc>
                          <a:spcBef>
                            <a:spcPts val="0"/>
                          </a:spcBef>
                          <a:spcAft>
                            <a:spcPts val="0"/>
                          </a:spcAft>
                        </a:pPr>
                        <a:endParaRPr lang="en-US" sz="1100" dirty="0">
                          <a:effectLst/>
                        </a:endParaRPr>
                      </a:p>
                      <a:p>
                        <a:pPr marL="0" marR="0">
                          <a:lnSpc>
                            <a:spcPct val="100000"/>
                          </a:lnSpc>
                          <a:spcBef>
                            <a:spcPts val="0"/>
                          </a:spcBef>
                          <a:spcAft>
                            <a:spcPts val="0"/>
                          </a:spcAft>
                        </a:pPr>
                        <a:endParaRPr lang="en-US" sz="1100" dirty="0">
                          <a:effectLst/>
                        </a:endParaRPr>
                      </a:p>
                      <a:p>
                        <a:pPr marL="0" marR="0">
                          <a:lnSpc>
                            <a:spcPct val="100000"/>
                          </a:lnSpc>
                          <a:spcBef>
                            <a:spcPts val="0"/>
                          </a:spcBef>
                          <a:spcAft>
                            <a:spcPts val="0"/>
                          </a:spcAft>
                        </a:pPr>
                        <a:endParaRPr lang="en-US" sz="1100" dirty="0">
                          <a:effectLst/>
                        </a:endParaRPr>
                      </a:p>
                      <a:p>
                        <a:pPr marL="0" marR="0">
                          <a:lnSpc>
                            <a:spcPct val="100000"/>
                          </a:lnSpc>
                          <a:spcBef>
                            <a:spcPts val="0"/>
                          </a:spcBef>
                          <a:spcAft>
                            <a:spcPts val="0"/>
                          </a:spcAft>
                        </a:pPr>
                        <a:r>
                          <a:rPr lang="en-US" sz="1100" b="1" dirty="0">
                            <a:effectLst/>
                          </a:rPr>
                          <a:t>Publication</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200000"/>
                          </a:lnSpc>
                          <a:spcBef>
                            <a:spcPts val="0"/>
                          </a:spcBef>
                          <a:spcAft>
                            <a:spcPts val="0"/>
                          </a:spcAft>
                        </a:pPr>
                        <a:r>
                          <a:rPr lang="en-US" sz="1100" b="1" dirty="0">
                            <a:effectLst/>
                          </a:rPr>
                          <a:t>Sample Size</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3">
                    <a:txBody>
                      <a:bodyPr/>
                      <a:lstStyle/>
                      <a:p>
                        <a:pPr marL="0" marR="0" algn="ctr">
                          <a:lnSpc>
                            <a:spcPct val="200000"/>
                          </a:lnSpc>
                          <a:spcBef>
                            <a:spcPts val="0"/>
                          </a:spcBef>
                          <a:spcAft>
                            <a:spcPts val="0"/>
                          </a:spcAft>
                        </a:pPr>
                        <a:r>
                          <a:rPr lang="en-US" sz="1100" b="1" dirty="0">
                            <a:effectLst/>
                          </a:rPr>
                          <a:t>Active Surveillance, %</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7149225"/>
                    </a:ext>
                  </a:extLst>
                </a:tr>
                <a:tr h="925781">
                  <a:tc vMerge="1">
                    <a:txBody>
                      <a:bodyPr/>
                      <a:lstStyle/>
                      <a:p>
                        <a:endParaRPr lang="en-US"/>
                      </a:p>
                    </a:txBody>
                    <a:tcPr/>
                  </a:tc>
                  <a:tc>
                    <a:txBody>
                      <a:bodyPr/>
                      <a:lstStyle/>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r>
                          <a:rPr lang="en-US" sz="1100" b="1" dirty="0">
                            <a:effectLst/>
                          </a:rPr>
                          <a:t>Baseline </a:t>
                        </a:r>
                      </a:p>
                      <a:p>
                        <a:pPr marL="0" marR="0" algn="ctr">
                          <a:lnSpc>
                            <a:spcPct val="100000"/>
                          </a:lnSpc>
                          <a:spcBef>
                            <a:spcPts val="0"/>
                          </a:spcBef>
                          <a:spcAft>
                            <a:spcPts val="0"/>
                          </a:spcAft>
                        </a:pPr>
                        <a:r>
                          <a:rPr lang="en-US" sz="800" b="1" dirty="0">
                            <a:effectLst/>
                          </a:rPr>
                          <a:t>(Non-GPS tested)</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100" b="1" dirty="0">
                            <a:effectLst/>
                          </a:rPr>
                          <a:t> </a:t>
                        </a:r>
                      </a:p>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r>
                          <a:rPr lang="en-US" sz="1100" b="1" dirty="0">
                            <a:effectLst/>
                          </a:rPr>
                          <a:t>GPS </a:t>
                        </a:r>
                      </a:p>
                      <a:p>
                        <a:pPr marL="0" marR="0" algn="ctr">
                          <a:lnSpc>
                            <a:spcPct val="100000"/>
                          </a:lnSpc>
                          <a:spcBef>
                            <a:spcPts val="0"/>
                          </a:spcBef>
                          <a:spcAft>
                            <a:spcPts val="0"/>
                          </a:spcAft>
                        </a:pPr>
                        <a:r>
                          <a:rPr lang="en-US" sz="1100" b="1" dirty="0">
                            <a:effectLst/>
                          </a:rPr>
                          <a:t>tested</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r>
                          <a:rPr lang="en-US" sz="1100" b="1" dirty="0">
                            <a:effectLst/>
                          </a:rPr>
                          <a:t>Baseline</a:t>
                        </a:r>
                      </a:p>
                      <a:p>
                        <a:pPr marL="0" marR="0" algn="ctr">
                          <a:lnSpc>
                            <a:spcPct val="100000"/>
                          </a:lnSpc>
                          <a:spcBef>
                            <a:spcPts val="0"/>
                          </a:spcBef>
                          <a:spcAft>
                            <a:spcPts val="0"/>
                          </a:spcAft>
                        </a:pPr>
                        <a:r>
                          <a:rPr lang="en-US" sz="800" b="1" dirty="0">
                            <a:effectLst/>
                          </a:rPr>
                          <a:t>(Non-GPS tested)</a:t>
                        </a:r>
                        <a:endParaRPr lang="en-US"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100" b="1" dirty="0">
                            <a:effectLst/>
                          </a:rPr>
                          <a:t> </a:t>
                        </a:r>
                      </a:p>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r>
                          <a:rPr lang="en-US" sz="1100" b="1" dirty="0">
                            <a:effectLst/>
                          </a:rPr>
                          <a:t>GPS </a:t>
                        </a:r>
                      </a:p>
                      <a:p>
                        <a:pPr marL="0" marR="0" algn="ctr">
                          <a:lnSpc>
                            <a:spcPct val="100000"/>
                          </a:lnSpc>
                          <a:spcBef>
                            <a:spcPts val="0"/>
                          </a:spcBef>
                          <a:spcAft>
                            <a:spcPts val="0"/>
                          </a:spcAft>
                        </a:pPr>
                        <a:r>
                          <a:rPr lang="en-US" sz="1100" b="1" dirty="0">
                            <a:effectLst/>
                          </a:rPr>
                          <a:t>tested</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100" b="1" dirty="0">
                            <a:effectLst/>
                          </a:rPr>
                          <a:t> </a:t>
                        </a:r>
                      </a:p>
                      <a:p>
                        <a:pPr marL="0" marR="0" algn="ctr">
                          <a:lnSpc>
                            <a:spcPct val="100000"/>
                          </a:lnSpc>
                          <a:spcBef>
                            <a:spcPts val="0"/>
                          </a:spcBef>
                          <a:spcAft>
                            <a:spcPts val="0"/>
                          </a:spcAft>
                        </a:pPr>
                        <a:endParaRPr lang="en-US" sz="1100" b="1" dirty="0">
                          <a:effectLst/>
                        </a:endParaRPr>
                      </a:p>
                      <a:p>
                        <a:pPr marL="0" marR="0" algn="ctr">
                          <a:lnSpc>
                            <a:spcPct val="100000"/>
                          </a:lnSpc>
                          <a:spcBef>
                            <a:spcPts val="0"/>
                          </a:spcBef>
                          <a:spcAft>
                            <a:spcPts val="0"/>
                          </a:spcAft>
                        </a:pPr>
                        <a:r>
                          <a:rPr lang="en-US" sz="1100" b="1" dirty="0">
                            <a:effectLst/>
                          </a:rPr>
                          <a:t>Absolute difference</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4912174"/>
                    </a:ext>
                  </a:extLst>
                </a:tr>
                <a:tr h="562183">
                  <a:tc>
                    <a:txBody>
                      <a:bodyPr/>
                      <a:lstStyle/>
                      <a:p>
                        <a:pPr marL="0" marR="0">
                          <a:lnSpc>
                            <a:spcPct val="200000"/>
                          </a:lnSpc>
                          <a:spcBef>
                            <a:spcPts val="0"/>
                          </a:spcBef>
                          <a:spcAft>
                            <a:spcPts val="0"/>
                          </a:spcAft>
                        </a:pPr>
                        <a:r>
                          <a:rPr lang="en-US" sz="1400" dirty="0" err="1">
                            <a:effectLst/>
                          </a:rPr>
                          <a:t>Dall’Era</a:t>
                        </a:r>
                        <a:r>
                          <a:rPr lang="en-US" sz="1400" dirty="0">
                            <a:effectLst/>
                          </a:rPr>
                          <a:t> et al. Urology Practice. 2015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68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85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49%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b="1" dirty="0">
                            <a:effectLst/>
                          </a:rPr>
                          <a:t>+27%</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9323279"/>
                    </a:ext>
                  </a:extLst>
                </a:tr>
                <a:tr h="539935">
                  <a:tc>
                    <a:txBody>
                      <a:bodyPr/>
                      <a:lstStyle/>
                      <a:p>
                        <a:pPr marL="0" marR="0">
                          <a:lnSpc>
                            <a:spcPct val="200000"/>
                          </a:lnSpc>
                          <a:spcBef>
                            <a:spcPts val="0"/>
                          </a:spcBef>
                          <a:spcAft>
                            <a:spcPts val="0"/>
                          </a:spcAft>
                        </a:pPr>
                        <a:r>
                          <a:rPr lang="en-US" sz="1400" dirty="0" err="1">
                            <a:effectLst/>
                          </a:rPr>
                          <a:t>Albala</a:t>
                        </a:r>
                        <a:r>
                          <a:rPr lang="en-US" sz="1400" dirty="0">
                            <a:effectLst/>
                          </a:rPr>
                          <a:t> et al. Rev Urology. 2016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71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51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38%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59%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b="1" dirty="0">
                            <a:effectLst/>
                          </a:rPr>
                          <a:t>+21%</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1630545"/>
                    </a:ext>
                  </a:extLst>
                </a:tr>
                <a:tr h="539935">
                  <a:tc>
                    <a:txBody>
                      <a:bodyPr/>
                      <a:lstStyle/>
                      <a:p>
                        <a:pPr marL="0" marR="0">
                          <a:lnSpc>
                            <a:spcPct val="200000"/>
                          </a:lnSpc>
                          <a:spcBef>
                            <a:spcPts val="0"/>
                          </a:spcBef>
                          <a:spcAft>
                            <a:spcPts val="0"/>
                          </a:spcAft>
                        </a:pPr>
                        <a:r>
                          <a:rPr lang="en-US" sz="1400">
                            <a:effectLst/>
                          </a:rPr>
                          <a:t>Eure et al. Urology. 2017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167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179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79%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b="1" dirty="0">
                            <a:effectLst/>
                          </a:rPr>
                          <a:t>+29%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3721994"/>
                    </a:ext>
                  </a:extLst>
                </a:tr>
                <a:tr h="578515">
                  <a:tc>
                    <a:txBody>
                      <a:bodyPr/>
                      <a:lstStyle/>
                      <a:p>
                        <a:pPr marL="0" marR="0">
                          <a:lnSpc>
                            <a:spcPct val="200000"/>
                          </a:lnSpc>
                          <a:spcBef>
                            <a:spcPts val="0"/>
                          </a:spcBef>
                          <a:spcAft>
                            <a:spcPts val="0"/>
                          </a:spcAft>
                        </a:pPr>
                        <a:r>
                          <a:rPr lang="en-US" sz="1400" dirty="0">
                            <a:effectLst/>
                          </a:rPr>
                          <a:t>Canfield et al. Rev Urology. 2018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dirty="0">
                            <a:effectLst/>
                          </a:rPr>
                          <a:t>7,746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375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a:effectLst/>
                          </a:rPr>
                          <a:t>89%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400" b="1" dirty="0">
                            <a:effectLst/>
                          </a:rPr>
                          <a:t>+29%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3102704"/>
                    </a:ext>
                  </a:extLst>
                </a:tr>
              </a:tbl>
            </a:graphicData>
          </a:graphic>
        </p:graphicFrame>
        <p:sp>
          <p:nvSpPr>
            <p:cNvPr id="6" name="Rectangle 5">
              <a:extLst>
                <a:ext uri="{FF2B5EF4-FFF2-40B4-BE49-F238E27FC236}">
                  <a16:creationId xmlns:a16="http://schemas.microsoft.com/office/drawing/2014/main" id="{E7533312-E859-4E02-91E5-9B49E96B7306}"/>
                </a:ext>
              </a:extLst>
            </p:cNvPr>
            <p:cNvSpPr/>
            <p:nvPr/>
          </p:nvSpPr>
          <p:spPr>
            <a:xfrm>
              <a:off x="8751304" y="2533454"/>
              <a:ext cx="1016001" cy="3188735"/>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43F58ADF-D08C-43E7-B36C-9D9C0137BD94}"/>
              </a:ext>
            </a:extLst>
          </p:cNvPr>
          <p:cNvSpPr txBox="1"/>
          <p:nvPr/>
        </p:nvSpPr>
        <p:spPr>
          <a:xfrm>
            <a:off x="9118597" y="2180757"/>
            <a:ext cx="2812145" cy="2893100"/>
          </a:xfrm>
          <a:prstGeom prst="rect">
            <a:avLst/>
          </a:prstGeom>
          <a:noFill/>
        </p:spPr>
        <p:txBody>
          <a:bodyPr wrap="square" rtlCol="0">
            <a:spAutoFit/>
          </a:bodyPr>
          <a:lstStyle/>
          <a:p>
            <a:pPr marL="174625" marR="0" lvl="0" indent="-17462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Studied in nearly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9,000</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low risk patients across the U.S.</a:t>
            </a:r>
          </a:p>
          <a:p>
            <a:pPr marL="174625" marR="0" lvl="0" indent="-17462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4625" marR="0" lvl="0" indent="-17462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Consistently confirms increased use of AS in patients who may have otherwise chosen immediate treatment</a:t>
            </a:r>
          </a:p>
        </p:txBody>
      </p:sp>
      <p:sp>
        <p:nvSpPr>
          <p:cNvPr id="5" name="Rectangle 4">
            <a:extLst>
              <a:ext uri="{FF2B5EF4-FFF2-40B4-BE49-F238E27FC236}">
                <a16:creationId xmlns:a16="http://schemas.microsoft.com/office/drawing/2014/main" id="{1FF4F84D-D557-4B98-B9F9-CAC2FFF2A25D}"/>
              </a:ext>
            </a:extLst>
          </p:cNvPr>
          <p:cNvSpPr/>
          <p:nvPr/>
        </p:nvSpPr>
        <p:spPr>
          <a:xfrm>
            <a:off x="747076" y="5797729"/>
            <a:ext cx="93025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OncotypeDX</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GPS builds the largest amount of real-world clinical utility data in the industry</a:t>
            </a:r>
          </a:p>
        </p:txBody>
      </p:sp>
    </p:spTree>
    <p:extLst>
      <p:ext uri="{BB962C8B-B14F-4D97-AF65-F5344CB8AC3E}">
        <p14:creationId xmlns:p14="http://schemas.microsoft.com/office/powerpoint/2010/main" val="2445385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1067" y="1174659"/>
            <a:ext cx="4337401" cy="5549405"/>
          </a:xfrm>
          <a:prstGeom prst="rect">
            <a:avLst/>
          </a:prstGeom>
        </p:spPr>
      </p:pic>
      <p:pic>
        <p:nvPicPr>
          <p:cNvPr id="5" name="Picture 4"/>
          <p:cNvPicPr>
            <a:picLocks noChangeAspect="1"/>
          </p:cNvPicPr>
          <p:nvPr/>
        </p:nvPicPr>
        <p:blipFill>
          <a:blip r:embed="rId4"/>
          <a:stretch>
            <a:fillRect/>
          </a:stretch>
        </p:blipFill>
        <p:spPr>
          <a:xfrm>
            <a:off x="6797604" y="1207549"/>
            <a:ext cx="4419746" cy="5554167"/>
          </a:xfrm>
          <a:prstGeom prst="rect">
            <a:avLst/>
          </a:prstGeom>
        </p:spPr>
      </p:pic>
      <p:sp>
        <p:nvSpPr>
          <p:cNvPr id="6" name="TextBox 5"/>
          <p:cNvSpPr txBox="1"/>
          <p:nvPr/>
        </p:nvSpPr>
        <p:spPr>
          <a:xfrm>
            <a:off x="3222269" y="6354732"/>
            <a:ext cx="546387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rPr>
              <a:t>Confidential</a:t>
            </a:r>
          </a:p>
        </p:txBody>
      </p:sp>
      <p:sp>
        <p:nvSpPr>
          <p:cNvPr id="8" name="Rectangle 7"/>
          <p:cNvSpPr/>
          <p:nvPr/>
        </p:nvSpPr>
        <p:spPr>
          <a:xfrm>
            <a:off x="691067" y="2291129"/>
            <a:ext cx="4337401" cy="9641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77323" y="3596640"/>
            <a:ext cx="3051145" cy="157318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91067" y="5169829"/>
            <a:ext cx="4337401" cy="7513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75429" y="2756988"/>
            <a:ext cx="2160734" cy="15603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799854" y="2287317"/>
            <a:ext cx="6008914" cy="830997"/>
          </a:xfrm>
          <a:prstGeom prst="rect">
            <a:avLst/>
          </a:prstGeom>
          <a:noFill/>
        </p:spPr>
        <p:txBody>
          <a:bodyPr wrap="square" rtlCol="0">
            <a:spAutoFit/>
          </a:bodyPr>
          <a:lstStyle/>
          <a:p>
            <a:pPr algn="ctr"/>
            <a:r>
              <a:rPr lang="en-US" sz="2400" dirty="0"/>
              <a:t>Topline results integrate GPS and Clinical variables into a single composite risk estimate</a:t>
            </a:r>
          </a:p>
        </p:txBody>
      </p:sp>
      <p:sp>
        <p:nvSpPr>
          <p:cNvPr id="3" name="TextBox 2"/>
          <p:cNvSpPr txBox="1"/>
          <p:nvPr/>
        </p:nvSpPr>
        <p:spPr>
          <a:xfrm>
            <a:off x="6095998" y="3822780"/>
            <a:ext cx="5416625" cy="830997"/>
          </a:xfrm>
          <a:prstGeom prst="rect">
            <a:avLst/>
          </a:prstGeom>
          <a:noFill/>
        </p:spPr>
        <p:txBody>
          <a:bodyPr wrap="square" rtlCol="0">
            <a:spAutoFit/>
          </a:bodyPr>
          <a:lstStyle/>
          <a:p>
            <a:pPr algn="ctr"/>
            <a:r>
              <a:rPr lang="en-US" sz="2400" dirty="0"/>
              <a:t>Risk for specific outcomes clearly articulated on a slider bar</a:t>
            </a:r>
          </a:p>
        </p:txBody>
      </p:sp>
      <p:sp>
        <p:nvSpPr>
          <p:cNvPr id="12" name="TextBox 11"/>
          <p:cNvSpPr txBox="1"/>
          <p:nvPr/>
        </p:nvSpPr>
        <p:spPr>
          <a:xfrm>
            <a:off x="5799854" y="5086699"/>
            <a:ext cx="6008914" cy="830997"/>
          </a:xfrm>
          <a:prstGeom prst="rect">
            <a:avLst/>
          </a:prstGeom>
          <a:noFill/>
        </p:spPr>
        <p:txBody>
          <a:bodyPr wrap="square" rtlCol="0">
            <a:spAutoFit/>
          </a:bodyPr>
          <a:lstStyle/>
          <a:p>
            <a:pPr algn="ctr"/>
            <a:r>
              <a:rPr lang="en-US" sz="2400" dirty="0"/>
              <a:t>Baseline clinical data highlighted for ease of reference during discussion with patient</a:t>
            </a:r>
          </a:p>
        </p:txBody>
      </p:sp>
      <p:sp>
        <p:nvSpPr>
          <p:cNvPr id="13" name="TextBox 12"/>
          <p:cNvSpPr txBox="1"/>
          <p:nvPr/>
        </p:nvSpPr>
        <p:spPr>
          <a:xfrm>
            <a:off x="691066" y="3163072"/>
            <a:ext cx="5404932" cy="830997"/>
          </a:xfrm>
          <a:prstGeom prst="rect">
            <a:avLst/>
          </a:prstGeom>
          <a:noFill/>
        </p:spPr>
        <p:txBody>
          <a:bodyPr wrap="square" rtlCol="0">
            <a:spAutoFit/>
          </a:bodyPr>
          <a:lstStyle/>
          <a:p>
            <a:pPr algn="ctr"/>
            <a:r>
              <a:rPr lang="en-US" sz="2400" dirty="0"/>
              <a:t>Comparison of individual GPS result versus other men with similar clinical risk</a:t>
            </a:r>
          </a:p>
        </p:txBody>
      </p:sp>
      <p:sp>
        <p:nvSpPr>
          <p:cNvPr id="16" name="TextBox 15"/>
          <p:cNvSpPr txBox="1"/>
          <p:nvPr/>
        </p:nvSpPr>
        <p:spPr>
          <a:xfrm>
            <a:off x="691066" y="4493581"/>
            <a:ext cx="5404932" cy="830997"/>
          </a:xfrm>
          <a:prstGeom prst="rect">
            <a:avLst/>
          </a:prstGeom>
          <a:noFill/>
        </p:spPr>
        <p:txBody>
          <a:bodyPr wrap="square" rtlCol="0">
            <a:spAutoFit/>
          </a:bodyPr>
          <a:lstStyle/>
          <a:p>
            <a:pPr algn="ctr"/>
            <a:r>
              <a:rPr lang="en-US" sz="2400" dirty="0"/>
              <a:t>Estimates for specific pathological features supplied to the side</a:t>
            </a:r>
          </a:p>
        </p:txBody>
      </p:sp>
      <p:sp>
        <p:nvSpPr>
          <p:cNvPr id="17" name="Rectangle 16"/>
          <p:cNvSpPr/>
          <p:nvPr/>
        </p:nvSpPr>
        <p:spPr>
          <a:xfrm>
            <a:off x="9056616" y="2746068"/>
            <a:ext cx="2160734" cy="15603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96EE8E30-C410-453D-B987-80284775F06C}"/>
              </a:ext>
            </a:extLst>
          </p:cNvPr>
          <p:cNvSpPr txBox="1">
            <a:spLocks/>
          </p:cNvSpPr>
          <p:nvPr/>
        </p:nvSpPr>
        <p:spPr>
          <a:xfrm>
            <a:off x="508000" y="68938"/>
            <a:ext cx="10972800" cy="927627"/>
          </a:xfrm>
          <a:prstGeom prst="rect">
            <a:avLst/>
          </a:prstGeom>
        </p:spPr>
        <p:txBody>
          <a:bodyPr anchor="ctr"/>
          <a:lstStyle>
            <a:lvl1pPr algn="l" defTabSz="914400" rtl="0" eaLnBrk="1" latinLnBrk="0" hangingPunct="1">
              <a:lnSpc>
                <a:spcPct val="90000"/>
              </a:lnSpc>
              <a:spcBef>
                <a:spcPct val="0"/>
              </a:spcBef>
              <a:buNone/>
              <a:defRPr sz="2800" b="0" i="0" kern="1200">
                <a:solidFill>
                  <a:schemeClr val="accent3"/>
                </a:solidFill>
                <a:latin typeface="Arial" charset="0"/>
                <a:ea typeface="Arial" charset="0"/>
                <a:cs typeface="Arial" charset="0"/>
              </a:defRPr>
            </a:lvl1pPr>
          </a:lstStyle>
          <a:p>
            <a:r>
              <a:rPr lang="en-US" dirty="0"/>
              <a:t>The Oncotype DX </a:t>
            </a:r>
            <a:r>
              <a:rPr lang="en-US"/>
              <a:t>GPS report</a:t>
            </a:r>
            <a:endParaRPr lang="en-US" dirty="0"/>
          </a:p>
        </p:txBody>
      </p:sp>
    </p:spTree>
    <p:extLst>
      <p:ext uri="{BB962C8B-B14F-4D97-AF65-F5344CB8AC3E}">
        <p14:creationId xmlns:p14="http://schemas.microsoft.com/office/powerpoint/2010/main" val="13960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00"/>
                            </p:stCondLst>
                            <p:childTnLst>
                              <p:par>
                                <p:cTn id="38" presetID="10" presetClass="entr" presetSubtype="0" fill="hold" grpId="0" nodeType="after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xit" presetSubtype="0" fill="hold"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par>
                          <p:cTn id="66" fill="hold">
                            <p:stCondLst>
                              <p:cond delay="500"/>
                            </p:stCondLst>
                            <p:childTnLst>
                              <p:par>
                                <p:cTn id="67" presetID="10" presetClass="entr" presetSubtype="0" fill="hold" grpId="0" nodeType="afterEffect">
                                  <p:stCondLst>
                                    <p:cond delay="50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0" nodeType="afterEffect">
                                  <p:stCondLst>
                                    <p:cond delay="50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2" grpId="0"/>
      <p:bldP spid="2" grpId="1"/>
      <p:bldP spid="3" grpId="0"/>
      <p:bldP spid="3" grpId="1"/>
      <p:bldP spid="12" grpId="0"/>
      <p:bldP spid="12" grpId="1"/>
      <p:bldP spid="13"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C3F0-98B2-4592-8B02-87200CA9B5FE}"/>
              </a:ext>
            </a:extLst>
          </p:cNvPr>
          <p:cNvSpPr>
            <a:spLocks noGrp="1"/>
          </p:cNvSpPr>
          <p:nvPr>
            <p:ph type="title"/>
          </p:nvPr>
        </p:nvSpPr>
        <p:spPr>
          <a:xfrm>
            <a:off x="762001" y="155643"/>
            <a:ext cx="5314536" cy="888459"/>
          </a:xfrm>
        </p:spPr>
        <p:txBody>
          <a:bodyPr vert="horz" lIns="91440" tIns="45720" rIns="91440" bIns="45720" rtlCol="0" anchor="ctr">
            <a:normAutofit/>
          </a:bodyPr>
          <a:lstStyle/>
          <a:p>
            <a:pPr defTabSz="914400"/>
            <a:r>
              <a:rPr lang="en-US" sz="4000" dirty="0">
                <a:solidFill>
                  <a:schemeClr val="accent2">
                    <a:lumMod val="75000"/>
                    <a:lumOff val="25000"/>
                  </a:schemeClr>
                </a:solidFill>
                <a:latin typeface="+mj-lt"/>
                <a:cs typeface="+mj-cs"/>
              </a:rPr>
              <a:t>Genomic</a:t>
            </a:r>
            <a:r>
              <a:rPr lang="en-US" sz="4000" dirty="0">
                <a:solidFill>
                  <a:schemeClr val="tx1"/>
                </a:solidFill>
                <a:latin typeface="+mj-lt"/>
                <a:cs typeface="+mj-cs"/>
              </a:rPr>
              <a:t> Health, Inc.</a:t>
            </a:r>
          </a:p>
        </p:txBody>
      </p:sp>
      <p:sp>
        <p:nvSpPr>
          <p:cNvPr id="3" name="Content Placeholder 2">
            <a:extLst>
              <a:ext uri="{FF2B5EF4-FFF2-40B4-BE49-F238E27FC236}">
                <a16:creationId xmlns:a16="http://schemas.microsoft.com/office/drawing/2014/main" id="{F65B7A49-13A2-4E15-8682-DE0742B161B0}"/>
              </a:ext>
            </a:extLst>
          </p:cNvPr>
          <p:cNvSpPr>
            <a:spLocks noGrp="1"/>
          </p:cNvSpPr>
          <p:nvPr>
            <p:ph sz="half" idx="1"/>
          </p:nvPr>
        </p:nvSpPr>
        <p:spPr>
          <a:xfrm>
            <a:off x="762000" y="1609343"/>
            <a:ext cx="5314543" cy="3957523"/>
          </a:xfrm>
        </p:spPr>
        <p:txBody>
          <a:bodyPr vert="horz" lIns="91440" tIns="45720" rIns="91440" bIns="45720" rtlCol="0" anchor="t">
            <a:normAutofit/>
          </a:bodyPr>
          <a:lstStyle/>
          <a:p>
            <a:pPr indent="-228600" defTabSz="914400">
              <a:buFont typeface="Arial" panose="020B0604020202020204" pitchFamily="34" charset="0"/>
              <a:buChar char="•"/>
            </a:pPr>
            <a:r>
              <a:rPr lang="en-US" sz="2000" dirty="0"/>
              <a:t>Established the same year the human genome was first sequenced in 2000</a:t>
            </a:r>
          </a:p>
          <a:p>
            <a:pPr indent="-228600" defTabSz="914400">
              <a:buFont typeface="Arial" panose="020B0604020202020204" pitchFamily="34" charset="0"/>
              <a:buChar char="•"/>
            </a:pPr>
            <a:endParaRPr lang="en-US" sz="2000" dirty="0"/>
          </a:p>
          <a:p>
            <a:pPr indent="-228600" defTabSz="914400">
              <a:buFont typeface="Arial" panose="020B0604020202020204" pitchFamily="34" charset="0"/>
              <a:buChar char="•"/>
            </a:pPr>
            <a:r>
              <a:rPr lang="en-US" sz="2000" dirty="0"/>
              <a:t>Our Mission: To transform treatment decisions and outcomes in cancer by delivering clinically actionable diagnostics and services for patients.</a:t>
            </a:r>
            <a:br>
              <a:rPr lang="en-US" sz="2000" dirty="0"/>
            </a:br>
            <a:endParaRPr lang="en-US" sz="2000" dirty="0"/>
          </a:p>
          <a:p>
            <a:pPr indent="-228600" defTabSz="914400">
              <a:buFont typeface="Arial" panose="020B0604020202020204" pitchFamily="34" charset="0"/>
              <a:buChar char="•"/>
            </a:pPr>
            <a:r>
              <a:rPr lang="en-US" sz="2000" dirty="0"/>
              <a:t>Our Vision: To revolutionize the treatment of cancer throughout the patient journey</a:t>
            </a:r>
          </a:p>
          <a:p>
            <a:pPr indent="-228600" defTabSz="914400">
              <a:buFont typeface="Arial" panose="020B0604020202020204" pitchFamily="34" charset="0"/>
              <a:buChar char="•"/>
            </a:pPr>
            <a:endParaRPr lang="en-US" sz="2000" dirty="0"/>
          </a:p>
          <a:p>
            <a:pPr indent="-228600" defTabSz="914400">
              <a:buFont typeface="Arial" panose="020B0604020202020204" pitchFamily="34" charset="0"/>
              <a:buChar char="•"/>
            </a:pPr>
            <a:r>
              <a:rPr lang="en-US" sz="2000" dirty="0"/>
              <a:t>Served &gt;950,000 patients in 90+ countries</a:t>
            </a:r>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a:p>
            <a:pPr indent="-228600" defTabSz="914400">
              <a:buFont typeface="Arial" panose="020B0604020202020204" pitchFamily="34" charset="0"/>
              <a:buChar char="•"/>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E9C285CC-80B5-4545-9274-BC70A3EF14AD}"/>
              </a:ext>
            </a:extLst>
          </p:cNvPr>
          <p:cNvPicPr>
            <a:picLocks noGrp="1" noChangeAspect="1"/>
          </p:cNvPicPr>
          <p:nvPr>
            <p:ph sz="half" idx="2"/>
          </p:nvPr>
        </p:nvPicPr>
        <p:blipFill rotWithShape="1">
          <a:blip r:embed="rId2"/>
          <a:srcRect l="3768" r="-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Slide Number Placeholder 4">
            <a:extLst>
              <a:ext uri="{FF2B5EF4-FFF2-40B4-BE49-F238E27FC236}">
                <a16:creationId xmlns:a16="http://schemas.microsoft.com/office/drawing/2014/main" id="{CF737067-69E7-401C-92A1-DA27E8312378}"/>
              </a:ext>
            </a:extLst>
          </p:cNvPr>
          <p:cNvSpPr>
            <a:spLocks noGrp="1"/>
          </p:cNvSpPr>
          <p:nvPr>
            <p:ph type="sldNum" sz="quarter" idx="12"/>
          </p:nvPr>
        </p:nvSpPr>
        <p:spPr>
          <a:xfrm>
            <a:off x="11000232" y="6108192"/>
            <a:ext cx="548640" cy="548640"/>
          </a:xfrm>
          <a:prstGeom prst="ellipse">
            <a:avLst/>
          </a:prstGeom>
          <a:solidFill>
            <a:srgbClr val="4F6237"/>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79D14D9-8B48-F841-AE58-C821675697D0}" type="slidenum">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a:t>
            </a:fld>
            <a:endPar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26371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6DCAD-E515-45DB-8EC1-2C9B0C3F2824}"/>
              </a:ext>
            </a:extLst>
          </p:cNvPr>
          <p:cNvSpPr>
            <a:spLocks noGrp="1"/>
          </p:cNvSpPr>
          <p:nvPr>
            <p:ph type="title"/>
          </p:nvPr>
        </p:nvSpPr>
        <p:spPr/>
        <p:txBody>
          <a:bodyPr/>
          <a:lstStyle/>
          <a:p>
            <a:r>
              <a:rPr lang="en-US" dirty="0"/>
              <a:t>Resources for Patients</a:t>
            </a:r>
          </a:p>
        </p:txBody>
      </p:sp>
      <p:sp>
        <p:nvSpPr>
          <p:cNvPr id="3" name="Content Placeholder 2">
            <a:extLst>
              <a:ext uri="{FF2B5EF4-FFF2-40B4-BE49-F238E27FC236}">
                <a16:creationId xmlns:a16="http://schemas.microsoft.com/office/drawing/2014/main" id="{94D429E1-0986-4106-9AA4-8128D7CA771B}"/>
              </a:ext>
            </a:extLst>
          </p:cNvPr>
          <p:cNvSpPr>
            <a:spLocks noGrp="1"/>
          </p:cNvSpPr>
          <p:nvPr>
            <p:ph idx="1"/>
          </p:nvPr>
        </p:nvSpPr>
        <p:spPr>
          <a:xfrm>
            <a:off x="507999" y="1219201"/>
            <a:ext cx="10114605" cy="5346079"/>
          </a:xfrm>
        </p:spPr>
        <p:txBody>
          <a:bodyPr/>
          <a:lstStyle/>
          <a:p>
            <a:r>
              <a:rPr lang="en-US" sz="1800" b="1" dirty="0" err="1"/>
              <a:t>MyProstateCancerCoach</a:t>
            </a:r>
            <a:r>
              <a:rPr lang="en-US" sz="1800" b="1" dirty="0"/>
              <a:t> </a:t>
            </a:r>
            <a:r>
              <a:rPr lang="en-US" sz="1800" dirty="0"/>
              <a:t>for any newly diagnosed patient</a:t>
            </a:r>
          </a:p>
          <a:p>
            <a:pPr lvl="1"/>
            <a:r>
              <a:rPr lang="en-US" sz="1600" dirty="0"/>
              <a:t>Prostate cancer 101 information</a:t>
            </a:r>
          </a:p>
          <a:p>
            <a:pPr lvl="1"/>
            <a:r>
              <a:rPr lang="en-US" sz="1600" dirty="0"/>
              <a:t>Personalized treatment guide </a:t>
            </a:r>
          </a:p>
          <a:p>
            <a:pPr lvl="1"/>
            <a:r>
              <a:rPr lang="en-US" sz="1600" dirty="0"/>
              <a:t>Caregiver tips and advice </a:t>
            </a:r>
          </a:p>
          <a:p>
            <a:pPr lvl="1"/>
            <a:r>
              <a:rPr lang="en-US" sz="1600" dirty="0">
                <a:hlinkClick r:id="rId2"/>
              </a:rPr>
              <a:t>https://www.myprostatecancercoach.org</a:t>
            </a:r>
            <a:r>
              <a:rPr lang="en-US" sz="1600" dirty="0"/>
              <a:t> </a:t>
            </a:r>
          </a:p>
          <a:p>
            <a:pPr lvl="1"/>
            <a:endParaRPr lang="en-US" sz="1600" dirty="0"/>
          </a:p>
          <a:p>
            <a:r>
              <a:rPr lang="en-US" sz="1800" b="1" dirty="0" err="1"/>
              <a:t>MyCancerCoach</a:t>
            </a:r>
            <a:r>
              <a:rPr lang="en-US" sz="1800" b="1" dirty="0"/>
              <a:t> app </a:t>
            </a:r>
            <a:r>
              <a:rPr lang="en-US" sz="1800" dirty="0"/>
              <a:t>for on-the-go Coach resources and tools </a:t>
            </a:r>
            <a:r>
              <a:rPr lang="en-US" sz="1600" dirty="0"/>
              <a:t>(on Google Play &amp; Apple stores)</a:t>
            </a:r>
          </a:p>
          <a:p>
            <a:pPr lvl="1"/>
            <a:r>
              <a:rPr lang="en-US" sz="1600" dirty="0"/>
              <a:t>Calendar</a:t>
            </a:r>
          </a:p>
          <a:p>
            <a:pPr lvl="1"/>
            <a:r>
              <a:rPr lang="en-US" sz="1600" dirty="0"/>
              <a:t>Personal journal (for audio &amp; video record keeping)</a:t>
            </a:r>
          </a:p>
          <a:p>
            <a:pPr lvl="1"/>
            <a:r>
              <a:rPr lang="en-US" sz="1600" dirty="0"/>
              <a:t>Questions to Ask Your Doctor</a:t>
            </a:r>
          </a:p>
          <a:p>
            <a:pPr lvl="1"/>
            <a:endParaRPr lang="en-US" sz="1600" dirty="0"/>
          </a:p>
          <a:p>
            <a:r>
              <a:rPr lang="en-US" sz="1800" b="1" dirty="0" err="1"/>
              <a:t>MyProstateCancerTreatment</a:t>
            </a:r>
            <a:r>
              <a:rPr lang="en-US" sz="1800" b="1" dirty="0"/>
              <a:t> </a:t>
            </a:r>
            <a:r>
              <a:rPr lang="en-US" sz="1800" dirty="0"/>
              <a:t>for patients seeking information on genomics </a:t>
            </a:r>
            <a:br>
              <a:rPr lang="en-US" sz="1800" dirty="0"/>
            </a:br>
            <a:r>
              <a:rPr lang="en-US" sz="1800" dirty="0"/>
              <a:t>and personalizing cancer treatment</a:t>
            </a:r>
          </a:p>
          <a:p>
            <a:pPr lvl="1"/>
            <a:r>
              <a:rPr lang="en-US" sz="1600" dirty="0"/>
              <a:t>Doctor discussion guide</a:t>
            </a:r>
          </a:p>
          <a:p>
            <a:pPr lvl="1"/>
            <a:r>
              <a:rPr lang="en-US" sz="1600" dirty="0"/>
              <a:t>Patient videos and personal stories </a:t>
            </a:r>
          </a:p>
          <a:p>
            <a:pPr lvl="1"/>
            <a:r>
              <a:rPr lang="en-US" sz="1600" dirty="0"/>
              <a:t>Eligibility quiz and insurance coverage information</a:t>
            </a:r>
          </a:p>
          <a:p>
            <a:pPr lvl="1"/>
            <a:r>
              <a:rPr lang="en-US" sz="1600" dirty="0">
                <a:hlinkClick r:id="rId3"/>
              </a:rPr>
              <a:t>https://www.myprostatecancertreatment.org</a:t>
            </a:r>
            <a:r>
              <a:rPr lang="en-US" sz="1600" dirty="0"/>
              <a:t> </a:t>
            </a:r>
          </a:p>
          <a:p>
            <a:pPr lvl="1"/>
            <a:endParaRPr lang="en-US" sz="1600" dirty="0"/>
          </a:p>
        </p:txBody>
      </p:sp>
      <p:pic>
        <p:nvPicPr>
          <p:cNvPr id="4" name="Picture 3">
            <a:extLst>
              <a:ext uri="{FF2B5EF4-FFF2-40B4-BE49-F238E27FC236}">
                <a16:creationId xmlns:a16="http://schemas.microsoft.com/office/drawing/2014/main" id="{AD932584-3903-4296-9762-EF1473A48666}"/>
              </a:ext>
            </a:extLst>
          </p:cNvPr>
          <p:cNvPicPr>
            <a:picLocks noChangeAspect="1"/>
          </p:cNvPicPr>
          <p:nvPr/>
        </p:nvPicPr>
        <p:blipFill rotWithShape="1">
          <a:blip r:embed="rId4"/>
          <a:srcRect b="38597"/>
          <a:stretch/>
        </p:blipFill>
        <p:spPr>
          <a:xfrm>
            <a:off x="8263369" y="1228622"/>
            <a:ext cx="3702343" cy="177722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4D816BE5-FFD9-415A-84D7-A7768E8AA526}"/>
              </a:ext>
            </a:extLst>
          </p:cNvPr>
          <p:cNvPicPr>
            <a:picLocks noChangeAspect="1"/>
          </p:cNvPicPr>
          <p:nvPr/>
        </p:nvPicPr>
        <p:blipFill>
          <a:blip r:embed="rId5"/>
          <a:stretch>
            <a:fillRect/>
          </a:stretch>
        </p:blipFill>
        <p:spPr>
          <a:xfrm>
            <a:off x="8570068" y="4015167"/>
            <a:ext cx="3395644" cy="219811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0328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B085-E04C-40A8-927A-57015CB4EF9C}"/>
              </a:ext>
            </a:extLst>
          </p:cNvPr>
          <p:cNvSpPr>
            <a:spLocks noGrp="1"/>
          </p:cNvSpPr>
          <p:nvPr>
            <p:ph type="title"/>
          </p:nvPr>
        </p:nvSpPr>
        <p:spPr/>
        <p:txBody>
          <a:bodyPr/>
          <a:lstStyle/>
          <a:p>
            <a:r>
              <a:rPr lang="en-US" dirty="0"/>
              <a:t>Genomic Access Program (GAP) for patients</a:t>
            </a:r>
          </a:p>
        </p:txBody>
      </p:sp>
      <p:sp>
        <p:nvSpPr>
          <p:cNvPr id="5" name="Content Placeholder 4">
            <a:extLst>
              <a:ext uri="{FF2B5EF4-FFF2-40B4-BE49-F238E27FC236}">
                <a16:creationId xmlns:a16="http://schemas.microsoft.com/office/drawing/2014/main" id="{9A2C5A66-6A53-4736-BFF3-32395E95BCAB}"/>
              </a:ext>
            </a:extLst>
          </p:cNvPr>
          <p:cNvSpPr>
            <a:spLocks noGrp="1"/>
          </p:cNvSpPr>
          <p:nvPr>
            <p:ph idx="1"/>
          </p:nvPr>
        </p:nvSpPr>
        <p:spPr>
          <a:xfrm>
            <a:off x="507999" y="1219201"/>
            <a:ext cx="6933661" cy="5484578"/>
          </a:xfrm>
        </p:spPr>
        <p:txBody>
          <a:bodyPr/>
          <a:lstStyle/>
          <a:p>
            <a:pPr>
              <a:spcBef>
                <a:spcPts val="0"/>
              </a:spcBef>
              <a:spcAft>
                <a:spcPts val="900"/>
              </a:spcAft>
            </a:pPr>
            <a:r>
              <a:rPr lang="en-US" dirty="0"/>
              <a:t>GHI believes that everyone should have access to the information they need for their cancer treatments</a:t>
            </a:r>
          </a:p>
          <a:p>
            <a:pPr>
              <a:spcBef>
                <a:spcPts val="0"/>
              </a:spcBef>
              <a:spcAft>
                <a:spcPts val="900"/>
              </a:spcAft>
            </a:pPr>
            <a:endParaRPr lang="en-US" dirty="0"/>
          </a:p>
          <a:p>
            <a:pPr>
              <a:spcBef>
                <a:spcPts val="0"/>
              </a:spcBef>
              <a:spcAft>
                <a:spcPts val="900"/>
              </a:spcAft>
            </a:pPr>
            <a:r>
              <a:rPr lang="en-US" dirty="0"/>
              <a:t>GAP helps eligible patients navigate insurance and other payment options and offers financial assistance for patients with financial hardship</a:t>
            </a:r>
          </a:p>
          <a:p>
            <a:pPr lvl="1">
              <a:spcBef>
                <a:spcPts val="0"/>
              </a:spcBef>
              <a:spcAft>
                <a:spcPts val="900"/>
              </a:spcAft>
            </a:pPr>
            <a:endParaRPr lang="en-US" sz="1600" dirty="0"/>
          </a:p>
          <a:p>
            <a:pPr>
              <a:spcBef>
                <a:spcPts val="0"/>
              </a:spcBef>
              <a:spcAft>
                <a:spcPts val="900"/>
              </a:spcAft>
            </a:pPr>
            <a:r>
              <a:rPr lang="en-US" dirty="0"/>
              <a:t>Our team helps patients</a:t>
            </a:r>
            <a:endParaRPr lang="en-US" sz="1800" dirty="0"/>
          </a:p>
          <a:p>
            <a:pPr lvl="1">
              <a:spcBef>
                <a:spcPts val="0"/>
              </a:spcBef>
              <a:spcAft>
                <a:spcPts val="900"/>
              </a:spcAft>
            </a:pPr>
            <a:r>
              <a:rPr lang="en-US" dirty="0"/>
              <a:t>Work with their physician to get prior authorization from your insurance company (if required).</a:t>
            </a:r>
          </a:p>
          <a:p>
            <a:pPr lvl="1">
              <a:spcBef>
                <a:spcPts val="0"/>
              </a:spcBef>
              <a:spcAft>
                <a:spcPts val="900"/>
              </a:spcAft>
            </a:pPr>
            <a:r>
              <a:rPr lang="en-US" dirty="0"/>
              <a:t>Process the claim once the test is complete.</a:t>
            </a:r>
          </a:p>
          <a:p>
            <a:pPr lvl="1">
              <a:spcBef>
                <a:spcPts val="0"/>
              </a:spcBef>
              <a:spcAft>
                <a:spcPts val="900"/>
              </a:spcAft>
            </a:pPr>
            <a:r>
              <a:rPr lang="en-US" dirty="0"/>
              <a:t>Assist in the appeal process if a claim is denied.</a:t>
            </a:r>
          </a:p>
          <a:p>
            <a:pPr lvl="1">
              <a:spcBef>
                <a:spcPts val="0"/>
              </a:spcBef>
              <a:spcAft>
                <a:spcPts val="900"/>
              </a:spcAft>
            </a:pPr>
            <a:endParaRPr lang="en-US" dirty="0"/>
          </a:p>
          <a:p>
            <a:pPr>
              <a:spcBef>
                <a:spcPts val="0"/>
              </a:spcBef>
              <a:spcAft>
                <a:spcPts val="900"/>
              </a:spcAft>
            </a:pPr>
            <a:r>
              <a:rPr lang="en-US" dirty="0"/>
              <a:t>Contact: 888-ONCOTYPE (888-662-6897) or </a:t>
            </a:r>
            <a:r>
              <a:rPr lang="en-US" dirty="0">
                <a:hlinkClick r:id="rId2"/>
              </a:rPr>
              <a:t>customerservice@genomichealth.com</a:t>
            </a:r>
            <a:endParaRPr lang="en-US" dirty="0"/>
          </a:p>
          <a:p>
            <a:pPr>
              <a:spcBef>
                <a:spcPts val="0"/>
              </a:spcBef>
              <a:spcAft>
                <a:spcPts val="900"/>
              </a:spcAft>
            </a:pPr>
            <a:endParaRPr lang="en-US" dirty="0"/>
          </a:p>
        </p:txBody>
      </p:sp>
      <p:sp>
        <p:nvSpPr>
          <p:cNvPr id="8" name="TextBox 7">
            <a:extLst>
              <a:ext uri="{FF2B5EF4-FFF2-40B4-BE49-F238E27FC236}">
                <a16:creationId xmlns:a16="http://schemas.microsoft.com/office/drawing/2014/main" id="{8145965C-C452-47F2-8843-B9264EC76148}"/>
              </a:ext>
            </a:extLst>
          </p:cNvPr>
          <p:cNvSpPr txBox="1"/>
          <p:nvPr/>
        </p:nvSpPr>
        <p:spPr>
          <a:xfrm>
            <a:off x="7715959" y="4977318"/>
            <a:ext cx="4401679" cy="646331"/>
          </a:xfrm>
          <a:prstGeom prst="rect">
            <a:avLst/>
          </a:prstGeom>
          <a:noFill/>
        </p:spPr>
        <p:txBody>
          <a:bodyPr wrap="square" rtlCol="0">
            <a:spAutoFit/>
          </a:bodyPr>
          <a:lstStyle/>
          <a:p>
            <a:r>
              <a:rPr lang="en-US" dirty="0"/>
              <a:t>Visit </a:t>
            </a:r>
            <a:r>
              <a:rPr lang="en-US" dirty="0">
                <a:hlinkClick r:id="rId3"/>
              </a:rPr>
              <a:t>www.oncotypedxgps.com</a:t>
            </a:r>
            <a:r>
              <a:rPr lang="en-US" dirty="0"/>
              <a:t> for more information</a:t>
            </a:r>
          </a:p>
        </p:txBody>
      </p:sp>
      <p:pic>
        <p:nvPicPr>
          <p:cNvPr id="2" name="Picture 1">
            <a:extLst>
              <a:ext uri="{FF2B5EF4-FFF2-40B4-BE49-F238E27FC236}">
                <a16:creationId xmlns:a16="http://schemas.microsoft.com/office/drawing/2014/main" id="{897DB14E-A680-444E-A33C-B8D1F8F0A18F}"/>
              </a:ext>
            </a:extLst>
          </p:cNvPr>
          <p:cNvPicPr>
            <a:picLocks noChangeAspect="1"/>
          </p:cNvPicPr>
          <p:nvPr/>
        </p:nvPicPr>
        <p:blipFill>
          <a:blip r:embed="rId4"/>
          <a:stretch>
            <a:fillRect/>
          </a:stretch>
        </p:blipFill>
        <p:spPr>
          <a:xfrm>
            <a:off x="8825259" y="1225152"/>
            <a:ext cx="2640409" cy="3429001"/>
          </a:xfrm>
          <a:prstGeom prst="rect">
            <a:avLst/>
          </a:prstGeom>
        </p:spPr>
      </p:pic>
    </p:spTree>
    <p:extLst>
      <p:ext uri="{BB962C8B-B14F-4D97-AF65-F5344CB8AC3E}">
        <p14:creationId xmlns:p14="http://schemas.microsoft.com/office/powerpoint/2010/main" val="944592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ABEA-E935-4CD4-A0AB-EE5F296102D0}"/>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AC8C3200-2EF3-470C-A355-71B26B1463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579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3DB525-1F5F-4548-848C-2EF0176E5EE1}"/>
              </a:ext>
            </a:extLst>
          </p:cNvPr>
          <p:cNvGrpSpPr/>
          <p:nvPr/>
        </p:nvGrpSpPr>
        <p:grpSpPr>
          <a:xfrm>
            <a:off x="1064742" y="2164934"/>
            <a:ext cx="10062516" cy="2640261"/>
            <a:chOff x="1104180" y="2698816"/>
            <a:chExt cx="10062516" cy="2640261"/>
          </a:xfrm>
        </p:grpSpPr>
        <p:sp>
          <p:nvSpPr>
            <p:cNvPr id="5" name="Rectangle: Rounded Corners 4">
              <a:extLst>
                <a:ext uri="{FF2B5EF4-FFF2-40B4-BE49-F238E27FC236}">
                  <a16:creationId xmlns:a16="http://schemas.microsoft.com/office/drawing/2014/main" id="{3A9E9BD4-4591-4B25-9277-6D86817D5A4A}"/>
                </a:ext>
              </a:extLst>
            </p:cNvPr>
            <p:cNvSpPr/>
            <p:nvPr/>
          </p:nvSpPr>
          <p:spPr>
            <a:xfrm>
              <a:off x="1104180" y="2698816"/>
              <a:ext cx="2743200" cy="457200"/>
            </a:xfrm>
            <a:prstGeom prst="roundRect">
              <a:avLst/>
            </a:prstGeom>
            <a:solidFill>
              <a:srgbClr val="6DB33F"/>
            </a:solidFill>
            <a:ln>
              <a:solidFill>
                <a:srgbClr val="6D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BREAST</a:t>
              </a:r>
            </a:p>
          </p:txBody>
        </p:sp>
        <p:pic>
          <p:nvPicPr>
            <p:cNvPr id="6" name="Picture 5">
              <a:extLst>
                <a:ext uri="{FF2B5EF4-FFF2-40B4-BE49-F238E27FC236}">
                  <a16:creationId xmlns:a16="http://schemas.microsoft.com/office/drawing/2014/main" id="{6489BB88-E69F-438B-8613-EF938438553C}"/>
                </a:ext>
              </a:extLst>
            </p:cNvPr>
            <p:cNvPicPr>
              <a:picLocks noChangeAspect="1"/>
            </p:cNvPicPr>
            <p:nvPr/>
          </p:nvPicPr>
          <p:blipFill>
            <a:blip r:embed="rId3"/>
            <a:stretch>
              <a:fillRect/>
            </a:stretch>
          </p:blipFill>
          <p:spPr>
            <a:xfrm>
              <a:off x="8525180" y="3485065"/>
              <a:ext cx="2539833" cy="716713"/>
            </a:xfrm>
            <a:prstGeom prst="rect">
              <a:avLst/>
            </a:prstGeom>
          </p:spPr>
        </p:pic>
        <p:pic>
          <p:nvPicPr>
            <p:cNvPr id="7" name="Picture 6">
              <a:extLst>
                <a:ext uri="{FF2B5EF4-FFF2-40B4-BE49-F238E27FC236}">
                  <a16:creationId xmlns:a16="http://schemas.microsoft.com/office/drawing/2014/main" id="{E4485262-1024-41C1-AC2C-94E0BD18B5F4}"/>
                </a:ext>
              </a:extLst>
            </p:cNvPr>
            <p:cNvPicPr>
              <a:picLocks noChangeAspect="1"/>
            </p:cNvPicPr>
            <p:nvPr/>
          </p:nvPicPr>
          <p:blipFill>
            <a:blip r:embed="rId4"/>
            <a:stretch>
              <a:fillRect/>
            </a:stretch>
          </p:blipFill>
          <p:spPr>
            <a:xfrm>
              <a:off x="1276413" y="4607135"/>
              <a:ext cx="2469284" cy="722382"/>
            </a:xfrm>
            <a:prstGeom prst="rect">
              <a:avLst/>
            </a:prstGeom>
          </p:spPr>
        </p:pic>
        <p:pic>
          <p:nvPicPr>
            <p:cNvPr id="8" name="Picture 7">
              <a:extLst>
                <a:ext uri="{FF2B5EF4-FFF2-40B4-BE49-F238E27FC236}">
                  <a16:creationId xmlns:a16="http://schemas.microsoft.com/office/drawing/2014/main" id="{335B6A87-390B-40E7-98C7-7FD3571BD990}"/>
                </a:ext>
              </a:extLst>
            </p:cNvPr>
            <p:cNvPicPr>
              <a:picLocks noChangeAspect="1"/>
            </p:cNvPicPr>
            <p:nvPr/>
          </p:nvPicPr>
          <p:blipFill>
            <a:blip r:embed="rId5"/>
            <a:stretch>
              <a:fillRect/>
            </a:stretch>
          </p:blipFill>
          <p:spPr>
            <a:xfrm>
              <a:off x="1205864" y="3484532"/>
              <a:ext cx="2539833" cy="709857"/>
            </a:xfrm>
            <a:prstGeom prst="rect">
              <a:avLst/>
            </a:prstGeom>
          </p:spPr>
        </p:pic>
        <p:pic>
          <p:nvPicPr>
            <p:cNvPr id="9" name="Picture 8">
              <a:extLst>
                <a:ext uri="{FF2B5EF4-FFF2-40B4-BE49-F238E27FC236}">
                  <a16:creationId xmlns:a16="http://schemas.microsoft.com/office/drawing/2014/main" id="{266B1FA3-2420-484F-96BD-B4420B3423A6}"/>
                </a:ext>
              </a:extLst>
            </p:cNvPr>
            <p:cNvPicPr>
              <a:picLocks noChangeAspect="1"/>
            </p:cNvPicPr>
            <p:nvPr/>
          </p:nvPicPr>
          <p:blipFill>
            <a:blip r:embed="rId6"/>
            <a:stretch>
              <a:fillRect/>
            </a:stretch>
          </p:blipFill>
          <p:spPr>
            <a:xfrm>
              <a:off x="4823489" y="3484946"/>
              <a:ext cx="2539835" cy="715177"/>
            </a:xfrm>
            <a:prstGeom prst="rect">
              <a:avLst/>
            </a:prstGeom>
          </p:spPr>
        </p:pic>
        <p:pic>
          <p:nvPicPr>
            <p:cNvPr id="10" name="Picture 9">
              <a:extLst>
                <a:ext uri="{FF2B5EF4-FFF2-40B4-BE49-F238E27FC236}">
                  <a16:creationId xmlns:a16="http://schemas.microsoft.com/office/drawing/2014/main" id="{EA0F896E-79B8-482F-92FA-9B2BF00B808F}"/>
                </a:ext>
              </a:extLst>
            </p:cNvPr>
            <p:cNvPicPr>
              <a:picLocks noChangeAspect="1"/>
            </p:cNvPicPr>
            <p:nvPr/>
          </p:nvPicPr>
          <p:blipFill rotWithShape="1">
            <a:blip r:embed="rId7"/>
            <a:srcRect l="9399" t="22050" r="7143" b="23467"/>
            <a:stretch/>
          </p:blipFill>
          <p:spPr>
            <a:xfrm>
              <a:off x="4895557" y="4607824"/>
              <a:ext cx="2472955" cy="731253"/>
            </a:xfrm>
            <a:prstGeom prst="rect">
              <a:avLst/>
            </a:prstGeom>
          </p:spPr>
        </p:pic>
        <p:sp>
          <p:nvSpPr>
            <p:cNvPr id="11" name="Rectangle: Rounded Corners 10">
              <a:extLst>
                <a:ext uri="{FF2B5EF4-FFF2-40B4-BE49-F238E27FC236}">
                  <a16:creationId xmlns:a16="http://schemas.microsoft.com/office/drawing/2014/main" id="{FF125FD2-892A-4678-8BFA-B3F0707CF8BD}"/>
                </a:ext>
              </a:extLst>
            </p:cNvPr>
            <p:cNvSpPr/>
            <p:nvPr/>
          </p:nvSpPr>
          <p:spPr>
            <a:xfrm>
              <a:off x="4724400" y="2698816"/>
              <a:ext cx="2743200" cy="457200"/>
            </a:xfrm>
            <a:prstGeom prst="roundRect">
              <a:avLst/>
            </a:prstGeom>
            <a:solidFill>
              <a:srgbClr val="6DB33F"/>
            </a:solidFill>
            <a:ln>
              <a:solidFill>
                <a:srgbClr val="6D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PROSTATE</a:t>
              </a:r>
            </a:p>
          </p:txBody>
        </p:sp>
        <p:sp>
          <p:nvSpPr>
            <p:cNvPr id="12" name="Rectangle: Rounded Corners 11">
              <a:extLst>
                <a:ext uri="{FF2B5EF4-FFF2-40B4-BE49-F238E27FC236}">
                  <a16:creationId xmlns:a16="http://schemas.microsoft.com/office/drawing/2014/main" id="{DF00BCD5-3DF9-435B-B552-636810FDCFAD}"/>
                </a:ext>
              </a:extLst>
            </p:cNvPr>
            <p:cNvSpPr/>
            <p:nvPr/>
          </p:nvSpPr>
          <p:spPr>
            <a:xfrm>
              <a:off x="8423496" y="2698816"/>
              <a:ext cx="2743200" cy="457200"/>
            </a:xfrm>
            <a:prstGeom prst="roundRect">
              <a:avLst/>
            </a:prstGeom>
            <a:solidFill>
              <a:srgbClr val="6DB33F"/>
            </a:solidFill>
            <a:ln>
              <a:solidFill>
                <a:srgbClr val="6D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aramond" panose="02020404030301010803" pitchFamily="18" charset="0"/>
                </a:rPr>
                <a:t>COLON</a:t>
              </a:r>
            </a:p>
          </p:txBody>
        </p:sp>
      </p:grpSp>
      <p:pic>
        <p:nvPicPr>
          <p:cNvPr id="13" name="Picture 12">
            <a:extLst>
              <a:ext uri="{FF2B5EF4-FFF2-40B4-BE49-F238E27FC236}">
                <a16:creationId xmlns:a16="http://schemas.microsoft.com/office/drawing/2014/main" id="{1BB6C498-9CCB-4150-8076-62DF4BB1BECB}"/>
              </a:ext>
            </a:extLst>
          </p:cNvPr>
          <p:cNvPicPr>
            <a:picLocks noChangeAspect="1"/>
          </p:cNvPicPr>
          <p:nvPr/>
        </p:nvPicPr>
        <p:blipFill>
          <a:blip r:embed="rId8"/>
          <a:stretch>
            <a:fillRect/>
          </a:stretch>
        </p:blipFill>
        <p:spPr>
          <a:xfrm>
            <a:off x="3847380" y="477857"/>
            <a:ext cx="4124325" cy="914400"/>
          </a:xfrm>
          <a:prstGeom prst="rect">
            <a:avLst/>
          </a:prstGeom>
          <a:solidFill>
            <a:schemeClr val="bg1"/>
          </a:solidFill>
        </p:spPr>
      </p:pic>
      <p:sp>
        <p:nvSpPr>
          <p:cNvPr id="3" name="Rectangle 2">
            <a:extLst>
              <a:ext uri="{FF2B5EF4-FFF2-40B4-BE49-F238E27FC236}">
                <a16:creationId xmlns:a16="http://schemas.microsoft.com/office/drawing/2014/main" id="{78C322B6-240C-423B-AF25-5B24B58D942B}"/>
              </a:ext>
            </a:extLst>
          </p:cNvPr>
          <p:cNvSpPr/>
          <p:nvPr/>
        </p:nvSpPr>
        <p:spPr>
          <a:xfrm>
            <a:off x="2615861" y="5794269"/>
            <a:ext cx="7447006" cy="707886"/>
          </a:xfrm>
          <a:prstGeom prst="rect">
            <a:avLst/>
          </a:prstGeom>
          <a:solidFill>
            <a:srgbClr val="F79646"/>
          </a:solidFill>
        </p:spPr>
        <p:txBody>
          <a:bodyPr wrap="square">
            <a:spAutoFit/>
          </a:bodyPr>
          <a:lstStyle/>
          <a:p>
            <a:pPr algn="ctr"/>
            <a:r>
              <a:rPr lang="en-US" sz="2000" dirty="0">
                <a:solidFill>
                  <a:schemeClr val="bg1"/>
                </a:solidFill>
                <a:latin typeface="Arial" panose="020B0604020202020204" pitchFamily="34" charset="0"/>
                <a:cs typeface="Arial" panose="020B0604020202020204" pitchFamily="34" charset="0"/>
              </a:rPr>
              <a:t>Genomic Health and Oncotype IQ: Transforming Patient Management and Improving Clinical Outcomes</a:t>
            </a:r>
          </a:p>
        </p:txBody>
      </p:sp>
    </p:spTree>
    <p:extLst>
      <p:ext uri="{BB962C8B-B14F-4D97-AF65-F5344CB8AC3E}">
        <p14:creationId xmlns:p14="http://schemas.microsoft.com/office/powerpoint/2010/main" val="277779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7C3F2F0-8667-4BFC-9B48-53002D6D961F}"/>
              </a:ext>
            </a:extLst>
          </p:cNvPr>
          <p:cNvSpPr txBox="1">
            <a:spLocks/>
          </p:cNvSpPr>
          <p:nvPr/>
        </p:nvSpPr>
        <p:spPr>
          <a:xfrm>
            <a:off x="508000" y="68938"/>
            <a:ext cx="10972800" cy="927627"/>
          </a:xfrm>
          <a:prstGeom prst="rect">
            <a:avLst/>
          </a:prstGeom>
        </p:spPr>
        <p:txBody>
          <a:bodyPr>
            <a:noAutofit/>
          </a:bodyPr>
          <a:lstStyle>
            <a:lvl1pPr algn="l" defTabSz="457200" rtl="0" eaLnBrk="0" fontAlgn="base" hangingPunct="0">
              <a:lnSpc>
                <a:spcPts val="3000"/>
              </a:lnSpc>
              <a:spcBef>
                <a:spcPct val="0"/>
              </a:spcBef>
              <a:spcAft>
                <a:spcPct val="0"/>
              </a:spcAft>
              <a:defRPr sz="2800" kern="1200">
                <a:solidFill>
                  <a:srgbClr val="595959"/>
                </a:solidFill>
                <a:latin typeface="Avenir Book"/>
                <a:ea typeface="Avenir Book"/>
                <a:cs typeface="Avenir Book"/>
              </a:defRPr>
            </a:lvl1pPr>
            <a:lvl2pPr algn="l" defTabSz="457200" rtl="0" eaLnBrk="0" fontAlgn="base" hangingPunct="0">
              <a:lnSpc>
                <a:spcPts val="3000"/>
              </a:lnSpc>
              <a:spcBef>
                <a:spcPct val="0"/>
              </a:spcBef>
              <a:spcAft>
                <a:spcPct val="0"/>
              </a:spcAft>
              <a:defRPr sz="2800">
                <a:solidFill>
                  <a:srgbClr val="595959"/>
                </a:solidFill>
                <a:latin typeface="Avenir Book"/>
                <a:ea typeface="Avenir Book"/>
                <a:cs typeface="Avenir Book"/>
              </a:defRPr>
            </a:lvl2pPr>
            <a:lvl3pPr algn="l" defTabSz="457200" rtl="0" eaLnBrk="0" fontAlgn="base" hangingPunct="0">
              <a:lnSpc>
                <a:spcPts val="3000"/>
              </a:lnSpc>
              <a:spcBef>
                <a:spcPct val="0"/>
              </a:spcBef>
              <a:spcAft>
                <a:spcPct val="0"/>
              </a:spcAft>
              <a:defRPr sz="2800">
                <a:solidFill>
                  <a:srgbClr val="595959"/>
                </a:solidFill>
                <a:latin typeface="Avenir Book"/>
                <a:ea typeface="Avenir Book"/>
                <a:cs typeface="Avenir Book"/>
              </a:defRPr>
            </a:lvl3pPr>
            <a:lvl4pPr algn="l" defTabSz="457200" rtl="0" eaLnBrk="0" fontAlgn="base" hangingPunct="0">
              <a:lnSpc>
                <a:spcPts val="3000"/>
              </a:lnSpc>
              <a:spcBef>
                <a:spcPct val="0"/>
              </a:spcBef>
              <a:spcAft>
                <a:spcPct val="0"/>
              </a:spcAft>
              <a:defRPr sz="2800">
                <a:solidFill>
                  <a:srgbClr val="595959"/>
                </a:solidFill>
                <a:latin typeface="Avenir Book"/>
                <a:ea typeface="Avenir Book"/>
                <a:cs typeface="Avenir Book"/>
              </a:defRPr>
            </a:lvl4pPr>
            <a:lvl5pPr algn="l" defTabSz="457200" rtl="0" eaLnBrk="0" fontAlgn="base" hangingPunct="0">
              <a:lnSpc>
                <a:spcPts val="3000"/>
              </a:lnSpc>
              <a:spcBef>
                <a:spcPct val="0"/>
              </a:spcBef>
              <a:spcAft>
                <a:spcPct val="0"/>
              </a:spcAft>
              <a:defRPr sz="2800">
                <a:solidFill>
                  <a:srgbClr val="595959"/>
                </a:solidFill>
                <a:latin typeface="Avenir Book"/>
                <a:ea typeface="Avenir Book"/>
                <a:cs typeface="Avenir Book"/>
              </a:defRPr>
            </a:lvl5pPr>
            <a:lvl6pPr marL="457200" algn="l" defTabSz="457200" rtl="0" fontAlgn="base">
              <a:lnSpc>
                <a:spcPts val="3000"/>
              </a:lnSpc>
              <a:spcBef>
                <a:spcPct val="0"/>
              </a:spcBef>
              <a:spcAft>
                <a:spcPct val="0"/>
              </a:spcAft>
              <a:defRPr sz="2800">
                <a:solidFill>
                  <a:srgbClr val="595959"/>
                </a:solidFill>
                <a:latin typeface="Avenir Book"/>
                <a:ea typeface="Avenir Book"/>
                <a:cs typeface="Avenir Book"/>
              </a:defRPr>
            </a:lvl6pPr>
            <a:lvl7pPr marL="914400" algn="l" defTabSz="457200" rtl="0" fontAlgn="base">
              <a:lnSpc>
                <a:spcPts val="3000"/>
              </a:lnSpc>
              <a:spcBef>
                <a:spcPct val="0"/>
              </a:spcBef>
              <a:spcAft>
                <a:spcPct val="0"/>
              </a:spcAft>
              <a:defRPr sz="2800">
                <a:solidFill>
                  <a:srgbClr val="595959"/>
                </a:solidFill>
                <a:latin typeface="Avenir Book"/>
                <a:ea typeface="Avenir Book"/>
                <a:cs typeface="Avenir Book"/>
              </a:defRPr>
            </a:lvl7pPr>
            <a:lvl8pPr marL="1371600" algn="l" defTabSz="457200" rtl="0" fontAlgn="base">
              <a:lnSpc>
                <a:spcPts val="3000"/>
              </a:lnSpc>
              <a:spcBef>
                <a:spcPct val="0"/>
              </a:spcBef>
              <a:spcAft>
                <a:spcPct val="0"/>
              </a:spcAft>
              <a:defRPr sz="2800">
                <a:solidFill>
                  <a:srgbClr val="595959"/>
                </a:solidFill>
                <a:latin typeface="Avenir Book"/>
                <a:ea typeface="Avenir Book"/>
                <a:cs typeface="Avenir Book"/>
              </a:defRPr>
            </a:lvl8pPr>
            <a:lvl9pPr marL="1828800" algn="l" defTabSz="457200" rtl="0" fontAlgn="base">
              <a:lnSpc>
                <a:spcPts val="3000"/>
              </a:lnSpc>
              <a:spcBef>
                <a:spcPct val="0"/>
              </a:spcBef>
              <a:spcAft>
                <a:spcPct val="0"/>
              </a:spcAft>
              <a:defRPr sz="2800">
                <a:solidFill>
                  <a:srgbClr val="595959"/>
                </a:solidFill>
                <a:latin typeface="Avenir Book"/>
                <a:ea typeface="Avenir Book"/>
                <a:cs typeface="Avenir Book"/>
              </a:defRPr>
            </a:lvl9pPr>
          </a:lstStyle>
          <a:p>
            <a:br>
              <a:rPr lang="en-US" b="1"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Genetics &amp; Genomics Are Not the Same</a:t>
            </a:r>
          </a:p>
        </p:txBody>
      </p:sp>
      <p:sp>
        <p:nvSpPr>
          <p:cNvPr id="3" name="TextBox 2">
            <a:extLst>
              <a:ext uri="{FF2B5EF4-FFF2-40B4-BE49-F238E27FC236}">
                <a16:creationId xmlns:a16="http://schemas.microsoft.com/office/drawing/2014/main" id="{5041B675-B0FB-494E-8FD6-22E6A480CB8A}"/>
              </a:ext>
            </a:extLst>
          </p:cNvPr>
          <p:cNvSpPr txBox="1"/>
          <p:nvPr/>
        </p:nvSpPr>
        <p:spPr>
          <a:xfrm>
            <a:off x="2796507" y="1210309"/>
            <a:ext cx="9076179" cy="2215991"/>
          </a:xfrm>
          <a:prstGeom prst="rect">
            <a:avLst/>
          </a:prstGeom>
          <a:noFill/>
        </p:spPr>
        <p:txBody>
          <a:bodyPr wrap="square" rtlCol="0">
            <a:spAutoFit/>
          </a:bodyPr>
          <a:lstStyle/>
          <a:p>
            <a:pPr>
              <a:spcBef>
                <a:spcPts val="600"/>
              </a:spcBef>
            </a:pPr>
            <a:r>
              <a:rPr lang="en-US" sz="2000" b="1" dirty="0">
                <a:latin typeface="Arial" panose="020B0604020202020204" pitchFamily="34" charset="0"/>
                <a:cs typeface="Arial" panose="020B0604020202020204" pitchFamily="34" charset="0"/>
              </a:rPr>
              <a:t>GENETICS</a:t>
            </a:r>
            <a:r>
              <a:rPr lang="en-US" sz="2000" dirty="0">
                <a:latin typeface="Arial" panose="020B0604020202020204" pitchFamily="34" charset="0"/>
                <a:cs typeface="Arial" panose="020B0604020202020204" pitchFamily="34" charset="0"/>
              </a:rPr>
              <a:t>:  The study of heredity and variations in genes</a:t>
            </a:r>
          </a:p>
          <a:p>
            <a:pPr marL="800100" lvl="1" indent="-342900">
              <a:spcBef>
                <a:spcPts val="600"/>
              </a:spcBef>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Examines the presence of specific genes, their mutations and variations</a:t>
            </a:r>
          </a:p>
          <a:p>
            <a:pPr marL="800100" lvl="1" indent="-342900">
              <a:spcBef>
                <a:spcPts val="600"/>
              </a:spcBef>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Can be used to </a:t>
            </a:r>
            <a:r>
              <a:rPr lang="en-US" sz="2000" b="1" i="1" dirty="0">
                <a:latin typeface="Arial" panose="020B0604020202020204" pitchFamily="34" charset="0"/>
                <a:cs typeface="Arial" panose="020B0604020202020204" pitchFamily="34" charset="0"/>
              </a:rPr>
              <a:t>predict the risk </a:t>
            </a:r>
            <a:r>
              <a:rPr lang="en-US" sz="2000" dirty="0">
                <a:latin typeface="Arial" panose="020B0604020202020204" pitchFamily="34" charset="0"/>
                <a:cs typeface="Arial" panose="020B0604020202020204" pitchFamily="34" charset="0"/>
              </a:rPr>
              <a:t>of developing a disease </a:t>
            </a:r>
          </a:p>
          <a:p>
            <a:pPr marL="1200150" lvl="2" indent="-285750">
              <a:spcBef>
                <a:spcPts val="600"/>
              </a:spcBef>
              <a:buClr>
                <a:schemeClr val="accent3"/>
              </a:buClr>
              <a:buFont typeface="Arial" panose="020B0604020202020204" pitchFamily="34" charset="0"/>
              <a:buChar char="•"/>
            </a:pPr>
            <a:r>
              <a:rPr lang="en-US" dirty="0">
                <a:latin typeface="Arial" panose="020B0604020202020204" pitchFamily="34" charset="0"/>
                <a:cs typeface="Arial" panose="020B0604020202020204" pitchFamily="34" charset="0"/>
              </a:rPr>
              <a:t>BRCA1 &amp; 2: Increased risk of breast, ovarian, and other tumors</a:t>
            </a:r>
          </a:p>
          <a:p>
            <a:pPr marL="800100" lvl="1" indent="-342900">
              <a:spcBef>
                <a:spcPts val="600"/>
              </a:spcBef>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Can also be used to </a:t>
            </a:r>
            <a:r>
              <a:rPr lang="en-US" sz="2000" b="1" i="1" dirty="0">
                <a:latin typeface="Arial" panose="020B0604020202020204" pitchFamily="34" charset="0"/>
                <a:cs typeface="Arial" panose="020B0604020202020204" pitchFamily="34" charset="0"/>
              </a:rPr>
              <a:t>locate “targets” </a:t>
            </a:r>
            <a:r>
              <a:rPr lang="en-US" sz="2000" dirty="0">
                <a:latin typeface="Arial" panose="020B0604020202020204" pitchFamily="34" charset="0"/>
                <a:cs typeface="Arial" panose="020B0604020202020204" pitchFamily="34" charset="0"/>
              </a:rPr>
              <a:t>for intervention (companion diagnostics)</a:t>
            </a:r>
            <a:endParaRPr lang="en-US" dirty="0">
              <a:latin typeface="Arial" panose="020B0604020202020204" pitchFamily="34" charset="0"/>
              <a:cs typeface="Arial" panose="020B0604020202020204" pitchFamily="34" charset="0"/>
            </a:endParaRPr>
          </a:p>
        </p:txBody>
      </p:sp>
      <p:pic>
        <p:nvPicPr>
          <p:cNvPr id="4" name="Picture 2" descr="Image result for genomics">
            <a:extLst>
              <a:ext uri="{FF2B5EF4-FFF2-40B4-BE49-F238E27FC236}">
                <a16:creationId xmlns:a16="http://schemas.microsoft.com/office/drawing/2014/main" id="{07CF88CA-17FB-4228-9438-EDDFE87F3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4" y="1210309"/>
            <a:ext cx="2322286" cy="216281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50D681D-E57F-4401-8F5B-99267965A0AF}"/>
              </a:ext>
            </a:extLst>
          </p:cNvPr>
          <p:cNvSpPr txBox="1">
            <a:spLocks/>
          </p:cNvSpPr>
          <p:nvPr/>
        </p:nvSpPr>
        <p:spPr>
          <a:xfrm>
            <a:off x="430882" y="3780989"/>
            <a:ext cx="7853668" cy="2062684"/>
          </a:xfrm>
        </p:spPr>
        <p:txBody>
          <a:bodyPr>
            <a:noAutofit/>
          </a:bodyPr>
          <a:lstStyle>
            <a:lvl1pPr marL="342900" indent="-342900" algn="l" defTabSz="457200" rtl="0" eaLnBrk="0" fontAlgn="base" hangingPunct="0">
              <a:spcBef>
                <a:spcPct val="20000"/>
              </a:spcBef>
              <a:spcAft>
                <a:spcPct val="0"/>
              </a:spcAft>
              <a:buClr>
                <a:srgbClr val="F8971D"/>
              </a:buClr>
              <a:buFont typeface="Arial" panose="020B0604020202020204" pitchFamily="34" charset="0"/>
              <a:buChar char="•"/>
              <a:defRPr sz="2400" kern="1200">
                <a:solidFill>
                  <a:schemeClr val="tx1"/>
                </a:solidFill>
                <a:latin typeface="Avenir Book"/>
                <a:ea typeface="Avenir Book"/>
                <a:cs typeface="Avenir Book"/>
              </a:defRPr>
            </a:lvl1pPr>
            <a:lvl2pPr marL="742950" indent="-285750" algn="l" defTabSz="457200" rtl="0" eaLnBrk="0" fontAlgn="base" hangingPunct="0">
              <a:spcBef>
                <a:spcPct val="20000"/>
              </a:spcBef>
              <a:spcAft>
                <a:spcPct val="0"/>
              </a:spcAft>
              <a:buClr>
                <a:srgbClr val="F8971D"/>
              </a:buClr>
              <a:buFont typeface="Arial" panose="020B0604020202020204" pitchFamily="34" charset="0"/>
              <a:buChar char="•"/>
              <a:defRPr sz="2000" kern="1200">
                <a:solidFill>
                  <a:schemeClr val="tx1"/>
                </a:solidFill>
                <a:latin typeface="Avenir Book"/>
                <a:ea typeface="Avenir Book"/>
                <a:cs typeface="Avenir Book"/>
              </a:defRPr>
            </a:lvl2pPr>
            <a:lvl3pPr marL="1143000" indent="-228600" algn="l" defTabSz="457200" rtl="0" eaLnBrk="0" fontAlgn="base" hangingPunct="0">
              <a:spcBef>
                <a:spcPct val="20000"/>
              </a:spcBef>
              <a:spcAft>
                <a:spcPct val="0"/>
              </a:spcAft>
              <a:buClr>
                <a:srgbClr val="F8971D"/>
              </a:buClr>
              <a:buFont typeface="Arial" panose="020B0604020202020204" pitchFamily="34" charset="0"/>
              <a:buChar char="•"/>
              <a:defRPr sz="1600" kern="1200">
                <a:solidFill>
                  <a:schemeClr val="tx1"/>
                </a:solidFill>
                <a:latin typeface="Avenir Book"/>
                <a:ea typeface="Avenir Book"/>
                <a:cs typeface="Avenir Book"/>
              </a:defRPr>
            </a:lvl3pPr>
            <a:lvl4pPr marL="1600200" indent="-228600" algn="l" defTabSz="457200" rtl="0" eaLnBrk="0" fontAlgn="base" hangingPunct="0">
              <a:spcBef>
                <a:spcPct val="20000"/>
              </a:spcBef>
              <a:spcAft>
                <a:spcPct val="0"/>
              </a:spcAft>
              <a:buClr>
                <a:srgbClr val="F8971D"/>
              </a:buClr>
              <a:buFont typeface="Arial" panose="020B0604020202020204" pitchFamily="34" charset="0"/>
              <a:buChar char="•"/>
              <a:defRPr sz="1600" kern="1200">
                <a:solidFill>
                  <a:schemeClr val="tx1"/>
                </a:solidFill>
                <a:latin typeface="Avenir Book"/>
                <a:ea typeface="Avenir Book"/>
                <a:cs typeface="Avenir Book"/>
              </a:defRPr>
            </a:lvl4pPr>
            <a:lvl5pPr marL="2057400" indent="-228600" algn="l" defTabSz="457200" rtl="0" eaLnBrk="0" fontAlgn="base" hangingPunct="0">
              <a:spcBef>
                <a:spcPct val="20000"/>
              </a:spcBef>
              <a:spcAft>
                <a:spcPct val="0"/>
              </a:spcAft>
              <a:buClr>
                <a:srgbClr val="F8971D"/>
              </a:buClr>
              <a:buFont typeface="Arial" panose="020B0604020202020204" pitchFamily="34" charset="0"/>
              <a:buChar char="•"/>
              <a:defRPr sz="1600" kern="1200">
                <a:solidFill>
                  <a:schemeClr val="tx1"/>
                </a:solidFill>
                <a:latin typeface="Avenir Book"/>
                <a:ea typeface="Avenir Book"/>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2000" b="1" dirty="0">
                <a:latin typeface="Arial" panose="020B0604020202020204" pitchFamily="34" charset="0"/>
                <a:cs typeface="Arial" panose="020B0604020202020204" pitchFamily="34" charset="0"/>
              </a:rPr>
              <a:t>GENOMICS</a:t>
            </a:r>
            <a:r>
              <a:rPr lang="en-US" sz="2000" dirty="0">
                <a:latin typeface="Arial" panose="020B0604020202020204" pitchFamily="34" charset="0"/>
                <a:cs typeface="Arial" panose="020B0604020202020204" pitchFamily="34" charset="0"/>
              </a:rPr>
              <a:t>:   The study of genes and their functions</a:t>
            </a:r>
          </a:p>
          <a:p>
            <a:pPr lvl="1">
              <a:spcBef>
                <a:spcPts val="600"/>
              </a:spcBef>
            </a:pPr>
            <a:r>
              <a:rPr lang="en-US" dirty="0">
                <a:latin typeface="Arial" panose="020B0604020202020204" pitchFamily="34" charset="0"/>
                <a:cs typeface="Arial" panose="020B0604020202020204" pitchFamily="34" charset="0"/>
              </a:rPr>
              <a:t>Examines a single gene or groups of genes and their expression in order to identify their combined influence on an organism </a:t>
            </a:r>
          </a:p>
          <a:p>
            <a:pPr lvl="1">
              <a:spcBef>
                <a:spcPts val="600"/>
              </a:spcBef>
            </a:pPr>
            <a:r>
              <a:rPr lang="en-US" dirty="0">
                <a:latin typeface="Arial" panose="020B0604020202020204" pitchFamily="34" charset="0"/>
                <a:cs typeface="Arial" panose="020B0604020202020204" pitchFamily="34" charset="0"/>
              </a:rPr>
              <a:t>Used to understand the activity of gene in a tumor</a:t>
            </a:r>
          </a:p>
          <a:p>
            <a:pPr lvl="1">
              <a:spcBef>
                <a:spcPts val="600"/>
              </a:spcBef>
            </a:pPr>
            <a:r>
              <a:rPr lang="en-US" dirty="0">
                <a:latin typeface="Arial" panose="020B0604020202020204" pitchFamily="34" charset="0"/>
                <a:cs typeface="Arial" panose="020B0604020202020204" pitchFamily="34" charset="0"/>
              </a:rPr>
              <a:t>Can also be used to predict response or sensitivity of a tumor to a particular treatment or therapy</a:t>
            </a:r>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6" name="Picture 4" descr="Image result for genomics">
            <a:extLst>
              <a:ext uri="{FF2B5EF4-FFF2-40B4-BE49-F238E27FC236}">
                <a16:creationId xmlns:a16="http://schemas.microsoft.com/office/drawing/2014/main" id="{64D8E647-439F-431B-9249-BFD1F8CDC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1668" y="3266266"/>
            <a:ext cx="3119132" cy="2940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2680B9-EE0D-475C-8824-B00704A759F5}"/>
              </a:ext>
            </a:extLst>
          </p:cNvPr>
          <p:cNvSpPr/>
          <p:nvPr/>
        </p:nvSpPr>
        <p:spPr>
          <a:xfrm>
            <a:off x="10135519" y="6263230"/>
            <a:ext cx="1809996" cy="582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863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538619" y="1216152"/>
            <a:ext cx="9754477" cy="4910328"/>
          </a:xfrm>
        </p:spPr>
        <p:txBody>
          <a:bodyPr/>
          <a:lstStyle/>
          <a:p>
            <a:pPr eaLnBrk="1" hangingPunct="1">
              <a:defRPr/>
            </a:pPr>
            <a:r>
              <a:rPr lang="en-US" sz="2400" dirty="0"/>
              <a:t>Not all patients and not all tumors are the same</a:t>
            </a:r>
          </a:p>
          <a:p>
            <a:pPr eaLnBrk="1" hangingPunct="1">
              <a:defRPr/>
            </a:pPr>
            <a:r>
              <a:rPr lang="en-US" sz="2400" dirty="0"/>
              <a:t>Genomic-based diagnostics enable us to treat cancer based on the individual biology, by providing insight into:</a:t>
            </a:r>
          </a:p>
          <a:p>
            <a:pPr marL="115888">
              <a:lnSpc>
                <a:spcPct val="105000"/>
              </a:lnSpc>
              <a:buNone/>
              <a:defRPr/>
            </a:pPr>
            <a:r>
              <a:rPr lang="en-US" sz="2400" b="1" u="sng" dirty="0">
                <a:solidFill>
                  <a:srgbClr val="F4952B"/>
                </a:solidFill>
              </a:rPr>
              <a:t>Prognosis</a:t>
            </a:r>
            <a:r>
              <a:rPr lang="en-US" sz="2400" dirty="0"/>
              <a:t>: What is the likelihood a patient will have disease recurrence? Prognostic tests assess the likelihood that a cancer will return or spread.</a:t>
            </a:r>
          </a:p>
          <a:p>
            <a:pPr marL="115888">
              <a:lnSpc>
                <a:spcPct val="105000"/>
              </a:lnSpc>
              <a:buNone/>
              <a:defRPr/>
            </a:pPr>
            <a:r>
              <a:rPr lang="en-US" sz="2400" b="1" u="sng" dirty="0">
                <a:solidFill>
                  <a:srgbClr val="F4952B"/>
                </a:solidFill>
              </a:rPr>
              <a:t>Prediction of treatment benefit</a:t>
            </a:r>
            <a:r>
              <a:rPr lang="en-US" sz="2400" dirty="0"/>
              <a:t>: What is the likelihood that a patient will have a greater or lesser relative benefit from treatment? Predictive tests assess the likelihood that a cancer will respond to a particular type of treatment.</a:t>
            </a:r>
          </a:p>
        </p:txBody>
      </p:sp>
      <p:sp>
        <p:nvSpPr>
          <p:cNvPr id="38915" name="Title 1"/>
          <p:cNvSpPr txBox="1">
            <a:spLocks/>
          </p:cNvSpPr>
          <p:nvPr/>
        </p:nvSpPr>
        <p:spPr bwMode="auto">
          <a:xfrm>
            <a:off x="663879" y="73152"/>
            <a:ext cx="947376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PMingLiU" pitchFamily="18" charset="-120"/>
              </a:defRPr>
            </a:lvl1pPr>
            <a:lvl2pPr marL="742950" indent="-285750" eaLnBrk="0" hangingPunct="0">
              <a:defRPr>
                <a:solidFill>
                  <a:schemeClr val="tx1"/>
                </a:solidFill>
                <a:latin typeface="Verdana" pitchFamily="34" charset="0"/>
                <a:ea typeface="PMingLiU" pitchFamily="18" charset="-120"/>
              </a:defRPr>
            </a:lvl2pPr>
            <a:lvl3pPr marL="1143000" indent="-228600" eaLnBrk="0" hangingPunct="0">
              <a:defRPr>
                <a:solidFill>
                  <a:schemeClr val="tx1"/>
                </a:solidFill>
                <a:latin typeface="Verdana" pitchFamily="34" charset="0"/>
                <a:ea typeface="PMingLiU" pitchFamily="18" charset="-120"/>
              </a:defRPr>
            </a:lvl3pPr>
            <a:lvl4pPr marL="1600200" indent="-228600" eaLnBrk="0" hangingPunct="0">
              <a:defRPr>
                <a:solidFill>
                  <a:schemeClr val="tx1"/>
                </a:solidFill>
                <a:latin typeface="Verdana" pitchFamily="34" charset="0"/>
                <a:ea typeface="PMingLiU" pitchFamily="18" charset="-120"/>
              </a:defRPr>
            </a:lvl4pPr>
            <a:lvl5pPr marL="2057400" indent="-228600" eaLnBrk="0" hangingPunct="0">
              <a:defRPr>
                <a:solidFill>
                  <a:schemeClr val="tx1"/>
                </a:solidFill>
                <a:latin typeface="Verdana" pitchFamily="34" charset="0"/>
                <a:ea typeface="PMingLiU" pitchFamily="18" charset="-120"/>
              </a:defRPr>
            </a:lvl5pPr>
            <a:lvl6pPr marL="2514600" indent="-228600" algn="ctr" eaLnBrk="0" fontAlgn="base" hangingPunct="0">
              <a:lnSpc>
                <a:spcPct val="90000"/>
              </a:lnSpc>
              <a:spcBef>
                <a:spcPct val="25000"/>
              </a:spcBef>
              <a:spcAft>
                <a:spcPct val="25000"/>
              </a:spcAft>
              <a:buClr>
                <a:srgbClr val="FF6600"/>
              </a:buClr>
              <a:buFont typeface="Arial" charset="0"/>
              <a:defRPr>
                <a:solidFill>
                  <a:schemeClr val="tx1"/>
                </a:solidFill>
                <a:latin typeface="Verdana" pitchFamily="34" charset="0"/>
                <a:ea typeface="PMingLiU" pitchFamily="18" charset="-120"/>
              </a:defRPr>
            </a:lvl6pPr>
            <a:lvl7pPr marL="2971800" indent="-228600" algn="ctr" eaLnBrk="0" fontAlgn="base" hangingPunct="0">
              <a:lnSpc>
                <a:spcPct val="90000"/>
              </a:lnSpc>
              <a:spcBef>
                <a:spcPct val="25000"/>
              </a:spcBef>
              <a:spcAft>
                <a:spcPct val="25000"/>
              </a:spcAft>
              <a:buClr>
                <a:srgbClr val="FF6600"/>
              </a:buClr>
              <a:buFont typeface="Arial" charset="0"/>
              <a:defRPr>
                <a:solidFill>
                  <a:schemeClr val="tx1"/>
                </a:solidFill>
                <a:latin typeface="Verdana" pitchFamily="34" charset="0"/>
                <a:ea typeface="PMingLiU" pitchFamily="18" charset="-120"/>
              </a:defRPr>
            </a:lvl7pPr>
            <a:lvl8pPr marL="3429000" indent="-228600" algn="ctr" eaLnBrk="0" fontAlgn="base" hangingPunct="0">
              <a:lnSpc>
                <a:spcPct val="90000"/>
              </a:lnSpc>
              <a:spcBef>
                <a:spcPct val="25000"/>
              </a:spcBef>
              <a:spcAft>
                <a:spcPct val="25000"/>
              </a:spcAft>
              <a:buClr>
                <a:srgbClr val="FF6600"/>
              </a:buClr>
              <a:buFont typeface="Arial" charset="0"/>
              <a:defRPr>
                <a:solidFill>
                  <a:schemeClr val="tx1"/>
                </a:solidFill>
                <a:latin typeface="Verdana" pitchFamily="34" charset="0"/>
                <a:ea typeface="PMingLiU" pitchFamily="18" charset="-120"/>
              </a:defRPr>
            </a:lvl8pPr>
            <a:lvl9pPr marL="3886200" indent="-228600" algn="ctr" eaLnBrk="0" fontAlgn="base" hangingPunct="0">
              <a:lnSpc>
                <a:spcPct val="90000"/>
              </a:lnSpc>
              <a:spcBef>
                <a:spcPct val="25000"/>
              </a:spcBef>
              <a:spcAft>
                <a:spcPct val="25000"/>
              </a:spcAft>
              <a:buClr>
                <a:srgbClr val="FF6600"/>
              </a:buClr>
              <a:buFont typeface="Arial" charset="0"/>
              <a:defRPr>
                <a:solidFill>
                  <a:schemeClr val="tx1"/>
                </a:solidFill>
                <a:latin typeface="Verdana" pitchFamily="34" charset="0"/>
                <a:ea typeface="PMingLiU" pitchFamily="18" charset="-120"/>
              </a:defRPr>
            </a:lvl9pPr>
          </a:lstStyle>
          <a:p>
            <a:pPr defTabSz="457200" eaLnBrk="1" hangingPunct="1">
              <a:lnSpc>
                <a:spcPct val="85000"/>
              </a:lnSpc>
              <a:spcBef>
                <a:spcPct val="0"/>
              </a:spcBef>
              <a:spcAft>
                <a:spcPct val="0"/>
              </a:spcAft>
            </a:pPr>
            <a:r>
              <a:rPr lang="en-US" sz="2800" dirty="0">
                <a:solidFill>
                  <a:srgbClr val="6DB33F"/>
                </a:solidFill>
                <a:latin typeface="Arial"/>
                <a:ea typeface="ＭＳ Ｐゴシック" pitchFamily="34" charset="-128"/>
              </a:rPr>
              <a:t>The Expanding Role of Genomics in Oncology </a:t>
            </a:r>
          </a:p>
        </p:txBody>
      </p:sp>
      <p:sp>
        <p:nvSpPr>
          <p:cNvPr id="2" name="Slide Number Placeholder 1"/>
          <p:cNvSpPr>
            <a:spLocks noGrp="1"/>
          </p:cNvSpPr>
          <p:nvPr>
            <p:ph type="sldNum" sz="quarter" idx="10"/>
          </p:nvPr>
        </p:nvSpPr>
        <p:spPr/>
        <p:txBody>
          <a:bodyPr/>
          <a:lstStyle/>
          <a:p>
            <a:pPr defTabSz="457200">
              <a:defRPr/>
            </a:pPr>
            <a:fld id="{F5EBF349-26D8-4189-8D72-5E3E53C5F3AA}" type="slidenum">
              <a:rPr lang="en-US">
                <a:solidFill>
                  <a:prstClr val="white"/>
                </a:solidFill>
                <a:latin typeface="Arial"/>
              </a:rPr>
              <a:pPr defTabSz="457200">
                <a:defRPr/>
              </a:pPr>
              <a:t>5</a:t>
            </a:fld>
            <a:endParaRPr lang="en-US" dirty="0">
              <a:solidFill>
                <a:prstClr val="white"/>
              </a:solidFill>
              <a:latin typeface="Arial"/>
            </a:endParaRPr>
          </a:p>
        </p:txBody>
      </p:sp>
    </p:spTree>
    <p:extLst>
      <p:ext uri="{BB962C8B-B14F-4D97-AF65-F5344CB8AC3E}">
        <p14:creationId xmlns:p14="http://schemas.microsoft.com/office/powerpoint/2010/main" val="1817137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Genomic Testing in Newly Diagnosed Patients</a:t>
            </a:r>
          </a:p>
        </p:txBody>
      </p:sp>
      <p:sp>
        <p:nvSpPr>
          <p:cNvPr id="3" name="Text Placeholder 2"/>
          <p:cNvSpPr>
            <a:spLocks noGrp="1"/>
          </p:cNvSpPr>
          <p:nvPr>
            <p:ph type="body" idx="1"/>
          </p:nvPr>
        </p:nvSpPr>
        <p:spPr/>
        <p:txBody>
          <a:bodyPr/>
          <a:lstStyle/>
          <a:p>
            <a:endParaRPr lang="en-US" dirty="0"/>
          </a:p>
        </p:txBody>
      </p:sp>
      <p:pic>
        <p:nvPicPr>
          <p:cNvPr id="5" name="Picture Placeholder 4"/>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4187825"/>
          </a:xfrm>
          <a:prstGeom prst="rect">
            <a:avLst/>
          </a:prstGeom>
        </p:spPr>
      </p:pic>
    </p:spTree>
    <p:extLst>
      <p:ext uri="{BB962C8B-B14F-4D97-AF65-F5344CB8AC3E}">
        <p14:creationId xmlns:p14="http://schemas.microsoft.com/office/powerpoint/2010/main" val="806887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16" y="2502725"/>
            <a:ext cx="8484715" cy="1470025"/>
          </a:xfrm>
        </p:spPr>
        <p:txBody>
          <a:bodyPr>
            <a:normAutofit/>
          </a:bodyPr>
          <a:lstStyle/>
          <a:p>
            <a:r>
              <a:rPr lang="en-US" dirty="0"/>
              <a:t>Prostate Cancer Management: </a:t>
            </a:r>
            <a:br>
              <a:rPr lang="en-US" dirty="0"/>
            </a:br>
            <a:r>
              <a:rPr lang="en-US" dirty="0"/>
              <a:t>A Guide for Patients and Caregivers</a:t>
            </a:r>
          </a:p>
        </p:txBody>
      </p:sp>
      <p:pic>
        <p:nvPicPr>
          <p:cNvPr id="8" name="Picture 7" descr="Hiking-final_CMY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
            <a:ext cx="9144000" cy="6858001"/>
          </a:xfrm>
          <a:prstGeom prst="rect">
            <a:avLst/>
          </a:prstGeom>
        </p:spPr>
      </p:pic>
      <p:sp>
        <p:nvSpPr>
          <p:cNvPr id="4" name="Title 1"/>
          <p:cNvSpPr txBox="1">
            <a:spLocks/>
          </p:cNvSpPr>
          <p:nvPr/>
        </p:nvSpPr>
        <p:spPr>
          <a:xfrm>
            <a:off x="1524001" y="360638"/>
            <a:ext cx="9144000" cy="1646391"/>
          </a:xfrm>
          <a:prstGeom prst="rect">
            <a:avLst/>
          </a:prstGeom>
        </p:spPr>
        <p:txBody>
          <a:bodyPr vert="horz" lIns="0" tIns="0" rIns="0" bIns="0" rtlCol="0" anchor="t">
            <a:normAutofit fontScale="97500"/>
          </a:bodyPr>
          <a:lstStyle>
            <a:lvl1pPr algn="ctr" defTabSz="457200" rtl="0" eaLnBrk="1" latinLnBrk="0" hangingPunct="1">
              <a:spcBef>
                <a:spcPct val="0"/>
              </a:spcBef>
              <a:buNone/>
              <a:defRPr sz="4000" b="1" kern="1200">
                <a:solidFill>
                  <a:srgbClr val="711471"/>
                </a:solidFill>
                <a:effectLst/>
                <a:latin typeface="Gotham Light"/>
                <a:ea typeface="+mj-ea"/>
                <a:cs typeface="+mj-cs"/>
              </a:defRPr>
            </a:lvl1pPr>
          </a:lstStyle>
          <a:p>
            <a:r>
              <a:rPr lang="en-US" sz="2800" dirty="0">
                <a:solidFill>
                  <a:prstClr val="white"/>
                </a:solidFill>
              </a:rPr>
              <a:t>Onco</a:t>
            </a:r>
            <a:r>
              <a:rPr lang="en-US" sz="2800" i="1" dirty="0">
                <a:solidFill>
                  <a:prstClr val="white"/>
                </a:solidFill>
              </a:rPr>
              <a:t>type</a:t>
            </a:r>
            <a:r>
              <a:rPr lang="en-US" sz="2800" dirty="0">
                <a:solidFill>
                  <a:prstClr val="white"/>
                </a:solidFill>
              </a:rPr>
              <a:t> DX</a:t>
            </a:r>
            <a:r>
              <a:rPr lang="en-US" sz="2800" baseline="30000" dirty="0">
                <a:solidFill>
                  <a:prstClr val="white"/>
                </a:solidFill>
              </a:rPr>
              <a:t>®</a:t>
            </a:r>
            <a:r>
              <a:rPr lang="en-US" sz="2800" dirty="0">
                <a:solidFill>
                  <a:prstClr val="white"/>
                </a:solidFill>
              </a:rPr>
              <a:t> Prostate Cancer Assay: </a:t>
            </a:r>
          </a:p>
          <a:p>
            <a:r>
              <a:rPr lang="en-US" sz="2800" dirty="0">
                <a:solidFill>
                  <a:prstClr val="white"/>
                </a:solidFill>
              </a:rPr>
              <a:t>The Role of Genomics In Your Decision-Making</a:t>
            </a:r>
          </a:p>
          <a:p>
            <a:endParaRPr lang="en-US" sz="1400" i="1" dirty="0">
              <a:solidFill>
                <a:prstClr val="white"/>
              </a:solidFill>
            </a:endParaRPr>
          </a:p>
          <a:p>
            <a:r>
              <a:rPr lang="en-US" sz="2800" i="1" dirty="0">
                <a:solidFill>
                  <a:prstClr val="white"/>
                </a:solidFill>
              </a:rPr>
              <a:t>Is Active Surveillance Right For You?</a:t>
            </a:r>
          </a:p>
        </p:txBody>
      </p:sp>
      <p:pic>
        <p:nvPicPr>
          <p:cNvPr id="5" name="Picture 4" descr="ONC_Prostate_DX_RGB_REV-transparent.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68697" y="6023633"/>
            <a:ext cx="1727920" cy="721477"/>
          </a:xfrm>
          <a:prstGeom prst="rect">
            <a:avLst/>
          </a:prstGeom>
        </p:spPr>
      </p:pic>
      <p:sp>
        <p:nvSpPr>
          <p:cNvPr id="6" name="Slide Number Placeholder 3"/>
          <p:cNvSpPr txBox="1">
            <a:spLocks/>
          </p:cNvSpPr>
          <p:nvPr/>
        </p:nvSpPr>
        <p:spPr>
          <a:xfrm>
            <a:off x="1612057" y="6479537"/>
            <a:ext cx="530176" cy="278387"/>
          </a:xfrm>
          <a:prstGeom prst="rect">
            <a:avLst/>
          </a:prstGeom>
          <a:noFill/>
        </p:spPr>
        <p:txBody>
          <a:bodyPr vert="horz" lIns="91440" tIns="45720" rIns="91440" bIns="45720" rtlCol="0" anchor="ctr"/>
          <a:lstStyle>
            <a:defPPr>
              <a:defRPr lang="en-US"/>
            </a:defPPr>
            <a:lvl1pPr algn="ctr">
              <a:defRPr sz="1200">
                <a:solidFill>
                  <a:schemeClr val="tx1">
                    <a:tint val="75000"/>
                  </a:schemeClr>
                </a:solidFill>
                <a:latin typeface="Gotham Light"/>
              </a:defRPr>
            </a:lvl1pPr>
          </a:lstStyle>
          <a:p>
            <a:pPr defTabSz="457200"/>
            <a:fld id="{DBFEEF21-D2D5-1D4F-894E-A1104073CB87}" type="slidenum">
              <a:rPr lang="en-US">
                <a:solidFill>
                  <a:srgbClr val="FFFFFF"/>
                </a:solidFill>
              </a:rPr>
              <a:pPr defTabSz="457200"/>
              <a:t>7</a:t>
            </a:fld>
            <a:endParaRPr lang="en-US" dirty="0">
              <a:solidFill>
                <a:srgbClr val="FFFFFF"/>
              </a:solidFill>
            </a:endParaRPr>
          </a:p>
        </p:txBody>
      </p:sp>
      <p:sp>
        <p:nvSpPr>
          <p:cNvPr id="3" name="TextBox 2"/>
          <p:cNvSpPr txBox="1"/>
          <p:nvPr/>
        </p:nvSpPr>
        <p:spPr>
          <a:xfrm>
            <a:off x="12505294" y="1320212"/>
            <a:ext cx="184666" cy="369332"/>
          </a:xfrm>
          <a:prstGeom prst="rect">
            <a:avLst/>
          </a:prstGeom>
          <a:noFill/>
        </p:spPr>
        <p:txBody>
          <a:bodyPr wrap="none" rtlCol="0">
            <a:spAutoFit/>
          </a:bodyPr>
          <a:lstStyle/>
          <a:p>
            <a:pPr defTabSz="457200"/>
            <a:endParaRPr lang="en-US" dirty="0">
              <a:solidFill>
                <a:prstClr val="black"/>
              </a:solidFill>
              <a:latin typeface="Gotham Light"/>
            </a:endParaRPr>
          </a:p>
        </p:txBody>
      </p:sp>
    </p:spTree>
    <p:extLst>
      <p:ext uri="{BB962C8B-B14F-4D97-AF65-F5344CB8AC3E}">
        <p14:creationId xmlns:p14="http://schemas.microsoft.com/office/powerpoint/2010/main" val="4012742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Prostate cancer is an important public health concern</a:t>
            </a:r>
          </a:p>
        </p:txBody>
      </p:sp>
      <p:sp>
        <p:nvSpPr>
          <p:cNvPr id="3" name="Content Placeholder 2"/>
          <p:cNvSpPr>
            <a:spLocks noGrp="1"/>
          </p:cNvSpPr>
          <p:nvPr>
            <p:ph idx="1"/>
          </p:nvPr>
        </p:nvSpPr>
        <p:spPr>
          <a:xfrm>
            <a:off x="685800" y="1784881"/>
            <a:ext cx="10972800" cy="1031355"/>
          </a:xfrm>
          <a:solidFill>
            <a:schemeClr val="bg1"/>
          </a:solidFill>
          <a:ln w="57150">
            <a:solidFill>
              <a:schemeClr val="accent6"/>
            </a:solidFill>
          </a:ln>
        </p:spPr>
        <p:txBody>
          <a:bodyPr anchor="ctr" anchorCtr="0">
            <a:normAutofit/>
          </a:bodyPr>
          <a:lstStyle/>
          <a:p>
            <a:pPr marL="0" indent="0" algn="ctr">
              <a:buNone/>
            </a:pPr>
            <a:r>
              <a:rPr lang="en-US" dirty="0"/>
              <a:t>Over &gt;180,000 cases of prostate cancer are diagnosed annually in the USA</a:t>
            </a:r>
          </a:p>
        </p:txBody>
      </p:sp>
      <p:sp>
        <p:nvSpPr>
          <p:cNvPr id="5" name="TextBox 4"/>
          <p:cNvSpPr txBox="1"/>
          <p:nvPr/>
        </p:nvSpPr>
        <p:spPr>
          <a:xfrm>
            <a:off x="0" y="6613754"/>
            <a:ext cx="488948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2"/>
              </a:rPr>
              <a:t>http://www.cancer.org/cancer/prostatecancer/detailedguide/prostate-cancer-key-statistics</a:t>
            </a:r>
            <a:r>
              <a:rPr kumimoji="0" lang="en-US" sz="800" b="0" i="0" u="none" strike="noStrike" kern="1200" cap="none" spc="0" normalizeH="0" baseline="0" noProof="0" dirty="0">
                <a:ln>
                  <a:noFill/>
                </a:ln>
                <a:solidFill>
                  <a:prstClr val="black"/>
                </a:solidFill>
                <a:effectLst/>
                <a:uLnTx/>
                <a:uFillTx/>
                <a:latin typeface="Calibri"/>
                <a:ea typeface="+mn-ea"/>
                <a:cs typeface="+mn-cs"/>
              </a:rPr>
              <a:t> accessed 8/18/2015</a:t>
            </a:r>
          </a:p>
        </p:txBody>
      </p:sp>
      <p:grpSp>
        <p:nvGrpSpPr>
          <p:cNvPr id="12" name="Group 11"/>
          <p:cNvGrpSpPr/>
          <p:nvPr/>
        </p:nvGrpSpPr>
        <p:grpSpPr>
          <a:xfrm>
            <a:off x="685800" y="4324261"/>
            <a:ext cx="10972800" cy="1961019"/>
            <a:chOff x="685800" y="4269276"/>
            <a:chExt cx="10972800" cy="1961019"/>
          </a:xfrm>
        </p:grpSpPr>
        <p:sp>
          <p:nvSpPr>
            <p:cNvPr id="7" name="Down Arrow 6"/>
            <p:cNvSpPr/>
            <p:nvPr/>
          </p:nvSpPr>
          <p:spPr>
            <a:xfrm>
              <a:off x="5590436" y="4269276"/>
              <a:ext cx="747423" cy="604299"/>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ontent Placeholder 2"/>
            <p:cNvSpPr txBox="1">
              <a:spLocks/>
            </p:cNvSpPr>
            <p:nvPr/>
          </p:nvSpPr>
          <p:spPr>
            <a:xfrm>
              <a:off x="685800" y="5013655"/>
              <a:ext cx="10972800" cy="1216640"/>
            </a:xfrm>
            <a:prstGeom prst="rect">
              <a:avLst/>
            </a:prstGeom>
            <a:solidFill>
              <a:schemeClr val="bg1"/>
            </a:solidFill>
            <a:ln w="57150">
              <a:solidFill>
                <a:schemeClr val="accent6"/>
              </a:solidFill>
            </a:ln>
          </p:spPr>
          <p:txBody>
            <a:bodyPr vert="horz" lIns="91440" tIns="45720" rIns="91440" bIns="45720" rtlCol="0" anchor="ctr" anchorCtr="0">
              <a:normAutofit/>
            </a:bodyPr>
            <a:lstStyle>
              <a:lvl1pPr marL="257175" indent="-257175" algn="l" defTabSz="342900" rtl="0" eaLnBrk="1" latinLnBrk="0" hangingPunct="1">
                <a:spcBef>
                  <a:spcPct val="20000"/>
                </a:spcBef>
                <a:buFont typeface="Arial"/>
                <a:buChar char="•"/>
                <a:defRPr sz="2400" kern="1200">
                  <a:solidFill>
                    <a:schemeClr val="tx1"/>
                  </a:solidFill>
                  <a:latin typeface="Gotham Light"/>
                  <a:ea typeface="+mn-ea"/>
                  <a:cs typeface="Gotham Light"/>
                </a:defRPr>
              </a:lvl1pPr>
              <a:lvl2pPr marL="557213" indent="-214313" algn="l" defTabSz="342900" rtl="0" eaLnBrk="1" latinLnBrk="0" hangingPunct="1">
                <a:spcBef>
                  <a:spcPct val="20000"/>
                </a:spcBef>
                <a:buFont typeface="Arial"/>
                <a:buChar char="–"/>
                <a:defRPr sz="2100" kern="1200">
                  <a:solidFill>
                    <a:schemeClr val="tx1"/>
                  </a:solidFill>
                  <a:latin typeface="Gotham Light"/>
                  <a:ea typeface="+mn-ea"/>
                  <a:cs typeface="Gotham Light"/>
                </a:defRPr>
              </a:lvl2pPr>
              <a:lvl3pPr marL="857250" indent="-171450" algn="l" defTabSz="342900" rtl="0" eaLnBrk="1" latinLnBrk="0" hangingPunct="1">
                <a:spcBef>
                  <a:spcPct val="20000"/>
                </a:spcBef>
                <a:buFont typeface="Arial"/>
                <a:buChar char="•"/>
                <a:defRPr sz="1800" kern="1200">
                  <a:solidFill>
                    <a:schemeClr val="tx1"/>
                  </a:solidFill>
                  <a:latin typeface="Gotham Light"/>
                  <a:ea typeface="+mn-ea"/>
                  <a:cs typeface="Gotham Light"/>
                </a:defRPr>
              </a:lvl3pPr>
              <a:lvl4pPr marL="12001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4pPr>
              <a:lvl5pPr marL="15430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Gotham Light"/>
                  <a:ea typeface="+mn-ea"/>
                </a:rPr>
                <a:t>Many physicians and professional organizations advocate SELECTIVE screening &amp; treatment</a:t>
              </a:r>
            </a:p>
          </p:txBody>
        </p:sp>
      </p:grpSp>
      <p:grpSp>
        <p:nvGrpSpPr>
          <p:cNvPr id="11" name="Group 10"/>
          <p:cNvGrpSpPr/>
          <p:nvPr/>
        </p:nvGrpSpPr>
        <p:grpSpPr>
          <a:xfrm>
            <a:off x="685800" y="2842173"/>
            <a:ext cx="10972800" cy="1482088"/>
            <a:chOff x="685800" y="2787188"/>
            <a:chExt cx="10972800" cy="1482088"/>
          </a:xfrm>
        </p:grpSpPr>
        <p:sp>
          <p:nvSpPr>
            <p:cNvPr id="8" name="Content Placeholder 2"/>
            <p:cNvSpPr txBox="1">
              <a:spLocks/>
            </p:cNvSpPr>
            <p:nvPr/>
          </p:nvSpPr>
          <p:spPr>
            <a:xfrm>
              <a:off x="685800" y="3472797"/>
              <a:ext cx="10972800" cy="796479"/>
            </a:xfrm>
            <a:prstGeom prst="rect">
              <a:avLst/>
            </a:prstGeom>
            <a:solidFill>
              <a:schemeClr val="bg1"/>
            </a:solidFill>
            <a:ln w="57150">
              <a:solidFill>
                <a:schemeClr val="accent6"/>
              </a:solidFill>
            </a:ln>
          </p:spPr>
          <p:txBody>
            <a:bodyPr vert="horz" lIns="91440" tIns="45720" rIns="91440" bIns="45720" rtlCol="0" anchor="ctr" anchorCtr="0">
              <a:normAutofit/>
            </a:bodyPr>
            <a:lstStyle>
              <a:lvl1pPr marL="257175" indent="-257175" algn="l" defTabSz="342900" rtl="0" eaLnBrk="1" latinLnBrk="0" hangingPunct="1">
                <a:spcBef>
                  <a:spcPct val="20000"/>
                </a:spcBef>
                <a:buFont typeface="Arial"/>
                <a:buChar char="•"/>
                <a:defRPr sz="2400" kern="1200">
                  <a:solidFill>
                    <a:schemeClr val="tx1"/>
                  </a:solidFill>
                  <a:latin typeface="Gotham Light"/>
                  <a:ea typeface="+mn-ea"/>
                  <a:cs typeface="Gotham Light"/>
                </a:defRPr>
              </a:lvl1pPr>
              <a:lvl2pPr marL="557213" indent="-214313" algn="l" defTabSz="342900" rtl="0" eaLnBrk="1" latinLnBrk="0" hangingPunct="1">
                <a:spcBef>
                  <a:spcPct val="20000"/>
                </a:spcBef>
                <a:buFont typeface="Arial"/>
                <a:buChar char="–"/>
                <a:defRPr sz="2100" kern="1200">
                  <a:solidFill>
                    <a:schemeClr val="tx1"/>
                  </a:solidFill>
                  <a:latin typeface="Gotham Light"/>
                  <a:ea typeface="+mn-ea"/>
                  <a:cs typeface="Gotham Light"/>
                </a:defRPr>
              </a:lvl2pPr>
              <a:lvl3pPr marL="857250" indent="-171450" algn="l" defTabSz="342900" rtl="0" eaLnBrk="1" latinLnBrk="0" hangingPunct="1">
                <a:spcBef>
                  <a:spcPct val="20000"/>
                </a:spcBef>
                <a:buFont typeface="Arial"/>
                <a:buChar char="•"/>
                <a:defRPr sz="1800" kern="1200">
                  <a:solidFill>
                    <a:schemeClr val="tx1"/>
                  </a:solidFill>
                  <a:latin typeface="Gotham Light"/>
                  <a:ea typeface="+mn-ea"/>
                  <a:cs typeface="Gotham Light"/>
                </a:defRPr>
              </a:lvl3pPr>
              <a:lvl4pPr marL="12001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4pPr>
              <a:lvl5pPr marL="1543050" indent="-171450" algn="l" defTabSz="342900" rtl="0" eaLnBrk="1" latinLnBrk="0" hangingPunct="1">
                <a:spcBef>
                  <a:spcPct val="20000"/>
                </a:spcBef>
                <a:buFont typeface="Arial"/>
                <a:buChar char="»"/>
                <a:defRPr sz="1500" kern="1200">
                  <a:solidFill>
                    <a:schemeClr val="tx1"/>
                  </a:solidFill>
                  <a:latin typeface="Gotham Light"/>
                  <a:ea typeface="+mn-ea"/>
                  <a:cs typeface="Gotham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lang="en-US" dirty="0">
                  <a:solidFill>
                    <a:prstClr val="black"/>
                  </a:solidFill>
                </a:rPr>
                <a:t>Most</a:t>
              </a:r>
              <a:r>
                <a:rPr kumimoji="0" lang="en-US" sz="2400" b="0" i="0" u="none" strike="noStrike" kern="1200" cap="none" spc="0" normalizeH="0" baseline="0" noProof="0" dirty="0">
                  <a:ln>
                    <a:noFill/>
                  </a:ln>
                  <a:solidFill>
                    <a:prstClr val="black"/>
                  </a:solidFill>
                  <a:effectLst/>
                  <a:uLnTx/>
                  <a:uFillTx/>
                  <a:latin typeface="Gotham Light"/>
                  <a:ea typeface="+mn-ea"/>
                </a:rPr>
                <a:t> prostate cancers are slow growing but others may be aggressive</a:t>
              </a:r>
            </a:p>
          </p:txBody>
        </p:sp>
        <p:sp>
          <p:nvSpPr>
            <p:cNvPr id="10" name="Down Arrow 9"/>
            <p:cNvSpPr/>
            <p:nvPr/>
          </p:nvSpPr>
          <p:spPr>
            <a:xfrm>
              <a:off x="5572884" y="2787188"/>
              <a:ext cx="747423" cy="604299"/>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Slide Number Placeholder 3"/>
          <p:cNvSpPr>
            <a:spLocks noGrp="1"/>
          </p:cNvSpPr>
          <p:nvPr>
            <p:ph type="sldNum" sz="quarter" idx="4"/>
          </p:nvPr>
        </p:nvSpPr>
        <p:spPr>
          <a:xfrm>
            <a:off x="11423400" y="6554180"/>
            <a:ext cx="706901" cy="2783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Gotham Light"/>
                <a:ea typeface="+mn-ea"/>
                <a:cs typeface="+mn-cs"/>
              </a:rPr>
              <a:t>16</a:t>
            </a:r>
          </a:p>
        </p:txBody>
      </p:sp>
    </p:spTree>
    <p:extLst>
      <p:ext uri="{BB962C8B-B14F-4D97-AF65-F5344CB8AC3E}">
        <p14:creationId xmlns:p14="http://schemas.microsoft.com/office/powerpoint/2010/main" val="235778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700" y="5943600"/>
            <a:ext cx="445756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a:ea typeface="+mn-ea"/>
                <a:cs typeface="+mn-cs"/>
              </a:rPr>
              <a:t>Final Pathology – GS 7 (3 + 4)</a:t>
            </a:r>
          </a:p>
        </p:txBody>
      </p:sp>
      <p:sp>
        <p:nvSpPr>
          <p:cNvPr id="21" name="Freeform 20"/>
          <p:cNvSpPr/>
          <p:nvPr/>
        </p:nvSpPr>
        <p:spPr>
          <a:xfrm>
            <a:off x="2454385" y="1371601"/>
            <a:ext cx="7464687" cy="4520775"/>
          </a:xfrm>
          <a:custGeom>
            <a:avLst/>
            <a:gdLst>
              <a:gd name="connsiteX0" fmla="*/ 456056 w 8112917"/>
              <a:gd name="connsiteY0" fmla="*/ 2918161 h 5654051"/>
              <a:gd name="connsiteX1" fmla="*/ 2098876 w 8112917"/>
              <a:gd name="connsiteY1" fmla="*/ 484927 h 5654051"/>
              <a:gd name="connsiteX2" fmla="*/ 5864964 w 8112917"/>
              <a:gd name="connsiteY2" fmla="*/ 252452 h 5654051"/>
              <a:gd name="connsiteX3" fmla="*/ 8112219 w 8112917"/>
              <a:gd name="connsiteY3" fmla="*/ 3336615 h 5654051"/>
              <a:gd name="connsiteX4" fmla="*/ 6081941 w 8112917"/>
              <a:gd name="connsiteY4" fmla="*/ 5599367 h 5654051"/>
              <a:gd name="connsiteX5" fmla="*/ 3974171 w 8112917"/>
              <a:gd name="connsiteY5" fmla="*/ 4994933 h 5654051"/>
              <a:gd name="connsiteX6" fmla="*/ 1711419 w 8112917"/>
              <a:gd name="connsiteY6" fmla="*/ 5475381 h 5654051"/>
              <a:gd name="connsiteX7" fmla="*/ 37602 w 8112917"/>
              <a:gd name="connsiteY7" fmla="*/ 4452493 h 5654051"/>
              <a:gd name="connsiteX8" fmla="*/ 502551 w 8112917"/>
              <a:gd name="connsiteY8" fmla="*/ 2763178 h 5654051"/>
              <a:gd name="connsiteX0" fmla="*/ 464789 w 8121650"/>
              <a:gd name="connsiteY0" fmla="*/ 2918161 h 5654051"/>
              <a:gd name="connsiteX1" fmla="*/ 2107609 w 8121650"/>
              <a:gd name="connsiteY1" fmla="*/ 484927 h 5654051"/>
              <a:gd name="connsiteX2" fmla="*/ 5873697 w 8121650"/>
              <a:gd name="connsiteY2" fmla="*/ 252452 h 5654051"/>
              <a:gd name="connsiteX3" fmla="*/ 8120952 w 8121650"/>
              <a:gd name="connsiteY3" fmla="*/ 3336615 h 5654051"/>
              <a:gd name="connsiteX4" fmla="*/ 6090674 w 8121650"/>
              <a:gd name="connsiteY4" fmla="*/ 5599367 h 5654051"/>
              <a:gd name="connsiteX5" fmla="*/ 3982904 w 8121650"/>
              <a:gd name="connsiteY5" fmla="*/ 4994933 h 5654051"/>
              <a:gd name="connsiteX6" fmla="*/ 1720152 w 8121650"/>
              <a:gd name="connsiteY6" fmla="*/ 5475381 h 5654051"/>
              <a:gd name="connsiteX7" fmla="*/ 46335 w 8121650"/>
              <a:gd name="connsiteY7" fmla="*/ 4452493 h 5654051"/>
              <a:gd name="connsiteX8" fmla="*/ 428471 w 8121650"/>
              <a:gd name="connsiteY8" fmla="*/ 2998546 h 5654051"/>
              <a:gd name="connsiteX0" fmla="*/ 459730 w 8116591"/>
              <a:gd name="connsiteY0" fmla="*/ 2918161 h 5654051"/>
              <a:gd name="connsiteX1" fmla="*/ 2102550 w 8116591"/>
              <a:gd name="connsiteY1" fmla="*/ 484927 h 5654051"/>
              <a:gd name="connsiteX2" fmla="*/ 5868638 w 8116591"/>
              <a:gd name="connsiteY2" fmla="*/ 252452 h 5654051"/>
              <a:gd name="connsiteX3" fmla="*/ 8115893 w 8116591"/>
              <a:gd name="connsiteY3" fmla="*/ 3336615 h 5654051"/>
              <a:gd name="connsiteX4" fmla="*/ 6085615 w 8116591"/>
              <a:gd name="connsiteY4" fmla="*/ 5599367 h 5654051"/>
              <a:gd name="connsiteX5" fmla="*/ 3977845 w 8116591"/>
              <a:gd name="connsiteY5" fmla="*/ 4994933 h 5654051"/>
              <a:gd name="connsiteX6" fmla="*/ 1715093 w 8116591"/>
              <a:gd name="connsiteY6" fmla="*/ 5475381 h 5654051"/>
              <a:gd name="connsiteX7" fmla="*/ 41276 w 8116591"/>
              <a:gd name="connsiteY7" fmla="*/ 4452493 h 5654051"/>
              <a:gd name="connsiteX8" fmla="*/ 469420 w 8116591"/>
              <a:gd name="connsiteY8" fmla="*/ 2900476 h 5654051"/>
              <a:gd name="connsiteX0" fmla="*/ 288337 w 7945198"/>
              <a:gd name="connsiteY0" fmla="*/ 2918161 h 5654051"/>
              <a:gd name="connsiteX1" fmla="*/ 1931157 w 7945198"/>
              <a:gd name="connsiteY1" fmla="*/ 484927 h 5654051"/>
              <a:gd name="connsiteX2" fmla="*/ 5697245 w 7945198"/>
              <a:gd name="connsiteY2" fmla="*/ 252452 h 5654051"/>
              <a:gd name="connsiteX3" fmla="*/ 7944500 w 7945198"/>
              <a:gd name="connsiteY3" fmla="*/ 3336615 h 5654051"/>
              <a:gd name="connsiteX4" fmla="*/ 5914222 w 7945198"/>
              <a:gd name="connsiteY4" fmla="*/ 5599367 h 5654051"/>
              <a:gd name="connsiteX5" fmla="*/ 3806452 w 7945198"/>
              <a:gd name="connsiteY5" fmla="*/ 4994933 h 5654051"/>
              <a:gd name="connsiteX6" fmla="*/ 1543700 w 7945198"/>
              <a:gd name="connsiteY6" fmla="*/ 5475381 h 5654051"/>
              <a:gd name="connsiteX7" fmla="*/ 53914 w 7945198"/>
              <a:gd name="connsiteY7" fmla="*/ 4442687 h 5654051"/>
              <a:gd name="connsiteX8" fmla="*/ 298027 w 7945198"/>
              <a:gd name="connsiteY8" fmla="*/ 2900476 h 5654051"/>
              <a:gd name="connsiteX0" fmla="*/ 230389 w 7887250"/>
              <a:gd name="connsiteY0" fmla="*/ 2918161 h 5654051"/>
              <a:gd name="connsiteX1" fmla="*/ 1873209 w 7887250"/>
              <a:gd name="connsiteY1" fmla="*/ 484927 h 5654051"/>
              <a:gd name="connsiteX2" fmla="*/ 5639297 w 7887250"/>
              <a:gd name="connsiteY2" fmla="*/ 252452 h 5654051"/>
              <a:gd name="connsiteX3" fmla="*/ 7886552 w 7887250"/>
              <a:gd name="connsiteY3" fmla="*/ 3336615 h 5654051"/>
              <a:gd name="connsiteX4" fmla="*/ 5856274 w 7887250"/>
              <a:gd name="connsiteY4" fmla="*/ 5599367 h 5654051"/>
              <a:gd name="connsiteX5" fmla="*/ 3748504 w 7887250"/>
              <a:gd name="connsiteY5" fmla="*/ 4994933 h 5654051"/>
              <a:gd name="connsiteX6" fmla="*/ 1485752 w 7887250"/>
              <a:gd name="connsiteY6" fmla="*/ 5475381 h 5654051"/>
              <a:gd name="connsiteX7" fmla="*/ 60377 w 7887250"/>
              <a:gd name="connsiteY7" fmla="*/ 4413265 h 5654051"/>
              <a:gd name="connsiteX8" fmla="*/ 240079 w 7887250"/>
              <a:gd name="connsiteY8" fmla="*/ 2900476 h 5654051"/>
              <a:gd name="connsiteX0" fmla="*/ 230389 w 7887249"/>
              <a:gd name="connsiteY0" fmla="*/ 2918161 h 5670112"/>
              <a:gd name="connsiteX1" fmla="*/ 1873209 w 7887249"/>
              <a:gd name="connsiteY1" fmla="*/ 484927 h 5670112"/>
              <a:gd name="connsiteX2" fmla="*/ 5639297 w 7887249"/>
              <a:gd name="connsiteY2" fmla="*/ 252452 h 5670112"/>
              <a:gd name="connsiteX3" fmla="*/ 7886552 w 7887249"/>
              <a:gd name="connsiteY3" fmla="*/ 3336615 h 5670112"/>
              <a:gd name="connsiteX4" fmla="*/ 5856274 w 7887249"/>
              <a:gd name="connsiteY4" fmla="*/ 5599367 h 5670112"/>
              <a:gd name="connsiteX5" fmla="*/ 3757705 w 7887249"/>
              <a:gd name="connsiteY5" fmla="*/ 5132231 h 5670112"/>
              <a:gd name="connsiteX6" fmla="*/ 1485752 w 7887249"/>
              <a:gd name="connsiteY6" fmla="*/ 5475381 h 5670112"/>
              <a:gd name="connsiteX7" fmla="*/ 60377 w 7887249"/>
              <a:gd name="connsiteY7" fmla="*/ 4413265 h 5670112"/>
              <a:gd name="connsiteX8" fmla="*/ 240079 w 7887249"/>
              <a:gd name="connsiteY8" fmla="*/ 2900476 h 567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49" h="5670112">
                <a:moveTo>
                  <a:pt x="230389" y="2918161"/>
                </a:moveTo>
                <a:cubicBezTo>
                  <a:pt x="601056" y="1923686"/>
                  <a:pt x="971724" y="929212"/>
                  <a:pt x="1873209" y="484927"/>
                </a:cubicBezTo>
                <a:cubicBezTo>
                  <a:pt x="2774694" y="40642"/>
                  <a:pt x="4637073" y="-222829"/>
                  <a:pt x="5639297" y="252452"/>
                </a:cubicBezTo>
                <a:cubicBezTo>
                  <a:pt x="6641521" y="727733"/>
                  <a:pt x="7850389" y="2445462"/>
                  <a:pt x="7886552" y="3336615"/>
                </a:cubicBezTo>
                <a:cubicBezTo>
                  <a:pt x="7922715" y="4227768"/>
                  <a:pt x="6544415" y="5300098"/>
                  <a:pt x="5856274" y="5599367"/>
                </a:cubicBezTo>
                <a:cubicBezTo>
                  <a:pt x="5168133" y="5898636"/>
                  <a:pt x="4486125" y="5152895"/>
                  <a:pt x="3757705" y="5132231"/>
                </a:cubicBezTo>
                <a:cubicBezTo>
                  <a:pt x="3029285" y="5111567"/>
                  <a:pt x="2101973" y="5595209"/>
                  <a:pt x="1485752" y="5475381"/>
                </a:cubicBezTo>
                <a:cubicBezTo>
                  <a:pt x="869531" y="5355553"/>
                  <a:pt x="267989" y="4842416"/>
                  <a:pt x="60377" y="4413265"/>
                </a:cubicBezTo>
                <a:cubicBezTo>
                  <a:pt x="-147235" y="3984114"/>
                  <a:pt x="247828" y="2838483"/>
                  <a:pt x="240079" y="2900476"/>
                </a:cubicBezTo>
              </a:path>
            </a:pathLst>
          </a:custGeom>
          <a:solidFill>
            <a:srgbClr val="B89494"/>
          </a:solidFill>
          <a:ln>
            <a:noFill/>
          </a:ln>
          <a:effectLst>
            <a:innerShdw blurRad="165100" dist="76200" dir="5400000">
              <a:prstClr val="black">
                <a:alpha val="33000"/>
              </a:prstClr>
            </a:inn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Oval 22"/>
          <p:cNvSpPr>
            <a:spLocks noChangeArrowheads="1"/>
          </p:cNvSpPr>
          <p:nvPr/>
        </p:nvSpPr>
        <p:spPr bwMode="auto">
          <a:xfrm rot="21280370">
            <a:off x="4447992" y="1419390"/>
            <a:ext cx="2712252" cy="737779"/>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Oval 23"/>
          <p:cNvSpPr>
            <a:spLocks noChangeArrowheads="1"/>
          </p:cNvSpPr>
          <p:nvPr/>
        </p:nvSpPr>
        <p:spPr bwMode="auto">
          <a:xfrm rot="21280370">
            <a:off x="2582639" y="3537594"/>
            <a:ext cx="1069266" cy="1813902"/>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Oval 24"/>
          <p:cNvSpPr>
            <a:spLocks noChangeArrowheads="1"/>
          </p:cNvSpPr>
          <p:nvPr/>
        </p:nvSpPr>
        <p:spPr bwMode="auto">
          <a:xfrm rot="21280370" flipH="1">
            <a:off x="8696078" y="2876938"/>
            <a:ext cx="929723" cy="1884573"/>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Calibri"/>
              <a:ea typeface="+mn-ea"/>
              <a:cs typeface="+mn-cs"/>
            </a:endParaRPr>
          </a:p>
        </p:txBody>
      </p:sp>
      <p:sp>
        <p:nvSpPr>
          <p:cNvPr id="26" name="Oval 25"/>
          <p:cNvSpPr>
            <a:spLocks noChangeArrowheads="1"/>
          </p:cNvSpPr>
          <p:nvPr/>
        </p:nvSpPr>
        <p:spPr bwMode="auto">
          <a:xfrm rot="21280370" flipV="1">
            <a:off x="4140082" y="2040689"/>
            <a:ext cx="3685474" cy="2828445"/>
          </a:xfrm>
          <a:prstGeom prst="ellipse">
            <a:avLst/>
          </a:prstGeom>
          <a:gradFill rotWithShape="1">
            <a:gsLst>
              <a:gs pos="0">
                <a:schemeClr val="bg1">
                  <a:alpha val="62000"/>
                </a:schemeClr>
              </a:gs>
              <a:gs pos="100000">
                <a:srgbClr val="9BC1FF">
                  <a:alpha val="0"/>
                </a:srgbClr>
              </a:gs>
            </a:gsLst>
            <a:path path="shape">
              <a:fillToRect l="50000" t="50000" r="50000" b="50000"/>
            </a:path>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31" name="Straight Connector 30"/>
          <p:cNvCxnSpPr>
            <a:stCxn id="46" idx="7"/>
          </p:cNvCxnSpPr>
          <p:nvPr/>
        </p:nvCxnSpPr>
        <p:spPr>
          <a:xfrm>
            <a:off x="6970015" y="5005770"/>
            <a:ext cx="49094" cy="1242630"/>
          </a:xfrm>
          <a:prstGeom prst="line">
            <a:avLst/>
          </a:prstGeom>
          <a:noFill/>
          <a:ln w="22225" cap="flat" cmpd="sng" algn="ctr">
            <a:solidFill>
              <a:schemeClr val="tx1"/>
            </a:solidFill>
            <a:prstDash val="solid"/>
          </a:ln>
          <a:effectLst/>
        </p:spPr>
      </p:cxnSp>
      <p:cxnSp>
        <p:nvCxnSpPr>
          <p:cNvPr id="32" name="Straight Connector 31"/>
          <p:cNvCxnSpPr/>
          <p:nvPr/>
        </p:nvCxnSpPr>
        <p:spPr>
          <a:xfrm>
            <a:off x="7958346" y="4800600"/>
            <a:ext cx="42655" cy="1371600"/>
          </a:xfrm>
          <a:prstGeom prst="line">
            <a:avLst/>
          </a:prstGeom>
          <a:noFill/>
          <a:ln w="22225" cap="flat" cmpd="sng" algn="ctr">
            <a:solidFill>
              <a:schemeClr val="tx1"/>
            </a:solidFill>
            <a:prstDash val="solid"/>
          </a:ln>
          <a:effectLst/>
        </p:spPr>
      </p:cxnSp>
      <p:cxnSp>
        <p:nvCxnSpPr>
          <p:cNvPr id="33" name="Straight Connector 32"/>
          <p:cNvCxnSpPr/>
          <p:nvPr/>
        </p:nvCxnSpPr>
        <p:spPr>
          <a:xfrm>
            <a:off x="8651209" y="4048580"/>
            <a:ext cx="148803" cy="1895020"/>
          </a:xfrm>
          <a:prstGeom prst="line">
            <a:avLst/>
          </a:prstGeom>
          <a:noFill/>
          <a:ln w="22225" cap="flat" cmpd="sng" algn="ctr">
            <a:solidFill>
              <a:schemeClr val="tx1"/>
            </a:solidFill>
            <a:prstDash val="solid"/>
          </a:ln>
          <a:effectLst/>
        </p:spPr>
      </p:cxnSp>
      <p:cxnSp>
        <p:nvCxnSpPr>
          <p:cNvPr id="36" name="Straight Connector 35"/>
          <p:cNvCxnSpPr/>
          <p:nvPr/>
        </p:nvCxnSpPr>
        <p:spPr>
          <a:xfrm>
            <a:off x="7543799" y="4886866"/>
            <a:ext cx="0" cy="1590135"/>
          </a:xfrm>
          <a:prstGeom prst="line">
            <a:avLst/>
          </a:prstGeom>
          <a:noFill/>
          <a:ln w="22225" cap="flat" cmpd="sng" algn="ctr">
            <a:solidFill>
              <a:schemeClr val="tx1"/>
            </a:solidFill>
            <a:prstDash val="solid"/>
          </a:ln>
          <a:effectLst/>
        </p:spPr>
      </p:cxnSp>
      <p:cxnSp>
        <p:nvCxnSpPr>
          <p:cNvPr id="37" name="Straight Connector 36"/>
          <p:cNvCxnSpPr/>
          <p:nvPr/>
        </p:nvCxnSpPr>
        <p:spPr>
          <a:xfrm>
            <a:off x="8328522" y="4145464"/>
            <a:ext cx="129678" cy="1952162"/>
          </a:xfrm>
          <a:prstGeom prst="line">
            <a:avLst/>
          </a:prstGeom>
          <a:noFill/>
          <a:ln w="22225" cap="flat" cmpd="sng" algn="ctr">
            <a:solidFill>
              <a:schemeClr val="tx1"/>
            </a:solidFill>
            <a:prstDash val="solid"/>
          </a:ln>
          <a:effectLst/>
        </p:spPr>
      </p:cxnSp>
      <p:sp>
        <p:nvSpPr>
          <p:cNvPr id="38" name="TextBox 37"/>
          <p:cNvSpPr txBox="1"/>
          <p:nvPr/>
        </p:nvSpPr>
        <p:spPr>
          <a:xfrm>
            <a:off x="6881010" y="6250680"/>
            <a:ext cx="645373" cy="683520"/>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3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3</a:t>
            </a:r>
          </a:p>
        </p:txBody>
      </p:sp>
      <p:sp>
        <p:nvSpPr>
          <p:cNvPr id="39" name="TextBox 38"/>
          <p:cNvSpPr txBox="1"/>
          <p:nvPr/>
        </p:nvSpPr>
        <p:spPr>
          <a:xfrm>
            <a:off x="7865272" y="6250680"/>
            <a:ext cx="645373" cy="683520"/>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3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3</a:t>
            </a:r>
          </a:p>
        </p:txBody>
      </p:sp>
      <p:sp>
        <p:nvSpPr>
          <p:cNvPr id="40" name="TextBox 39"/>
          <p:cNvSpPr txBox="1"/>
          <p:nvPr/>
        </p:nvSpPr>
        <p:spPr>
          <a:xfrm>
            <a:off x="8686801" y="6022080"/>
            <a:ext cx="645373" cy="683520"/>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4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4</a:t>
            </a:r>
          </a:p>
        </p:txBody>
      </p:sp>
      <p:sp>
        <p:nvSpPr>
          <p:cNvPr id="42" name="TextBox 41"/>
          <p:cNvSpPr txBox="1"/>
          <p:nvPr/>
        </p:nvSpPr>
        <p:spPr>
          <a:xfrm>
            <a:off x="8328523" y="6174480"/>
            <a:ext cx="645373" cy="683520"/>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3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 </a:t>
            </a: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a:ea typeface="+mn-ea"/>
                <a:cs typeface="+mn-cs"/>
              </a:rPr>
              <a:t>4</a:t>
            </a:r>
          </a:p>
        </p:txBody>
      </p:sp>
      <p:sp>
        <p:nvSpPr>
          <p:cNvPr id="45" name="TextBox 44"/>
          <p:cNvSpPr txBox="1"/>
          <p:nvPr/>
        </p:nvSpPr>
        <p:spPr>
          <a:xfrm>
            <a:off x="7304215" y="6559201"/>
            <a:ext cx="518355" cy="297517"/>
          </a:xfrm>
          <a:prstGeom prst="rect">
            <a:avLst/>
          </a:prstGeom>
          <a:noFill/>
        </p:spPr>
        <p:txBody>
          <a:bodyPr wrap="square" rtlCol="0">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a:ea typeface="+mn-ea"/>
                <a:cs typeface="+mn-cs"/>
              </a:rPr>
              <a:t> (-)</a:t>
            </a:r>
          </a:p>
        </p:txBody>
      </p:sp>
      <p:sp>
        <p:nvSpPr>
          <p:cNvPr id="46" name="Freeform 45"/>
          <p:cNvSpPr/>
          <p:nvPr/>
        </p:nvSpPr>
        <p:spPr>
          <a:xfrm>
            <a:off x="6477001" y="5000030"/>
            <a:ext cx="883713" cy="562571"/>
          </a:xfrm>
          <a:custGeom>
            <a:avLst/>
            <a:gdLst>
              <a:gd name="connsiteX0" fmla="*/ 170849 w 694147"/>
              <a:gd name="connsiteY0" fmla="*/ 159455 h 558093"/>
              <a:gd name="connsiteX1" fmla="*/ 142374 w 694147"/>
              <a:gd name="connsiteY1" fmla="*/ 136676 h 558093"/>
              <a:gd name="connsiteX2" fmla="*/ 142374 w 694147"/>
              <a:gd name="connsiteY2" fmla="*/ 79727 h 558093"/>
              <a:gd name="connsiteX3" fmla="*/ 159459 w 694147"/>
              <a:gd name="connsiteY3" fmla="*/ 68338 h 558093"/>
              <a:gd name="connsiteX4" fmla="*/ 165154 w 694147"/>
              <a:gd name="connsiteY4" fmla="*/ 51253 h 558093"/>
              <a:gd name="connsiteX5" fmla="*/ 210714 w 694147"/>
              <a:gd name="connsiteY5" fmla="*/ 11389 h 558093"/>
              <a:gd name="connsiteX6" fmla="*/ 244884 w 694147"/>
              <a:gd name="connsiteY6" fmla="*/ 0 h 558093"/>
              <a:gd name="connsiteX7" fmla="*/ 387258 w 694147"/>
              <a:gd name="connsiteY7" fmla="*/ 5695 h 558093"/>
              <a:gd name="connsiteX8" fmla="*/ 427123 w 694147"/>
              <a:gd name="connsiteY8" fmla="*/ 17084 h 558093"/>
              <a:gd name="connsiteX9" fmla="*/ 432818 w 694147"/>
              <a:gd name="connsiteY9" fmla="*/ 130981 h 558093"/>
              <a:gd name="connsiteX10" fmla="*/ 449903 w 694147"/>
              <a:gd name="connsiteY10" fmla="*/ 136676 h 558093"/>
              <a:gd name="connsiteX11" fmla="*/ 484073 w 694147"/>
              <a:gd name="connsiteY11" fmla="*/ 159455 h 558093"/>
              <a:gd name="connsiteX12" fmla="*/ 518243 w 694147"/>
              <a:gd name="connsiteY12" fmla="*/ 176540 h 558093"/>
              <a:gd name="connsiteX13" fmla="*/ 563803 w 694147"/>
              <a:gd name="connsiteY13" fmla="*/ 187929 h 558093"/>
              <a:gd name="connsiteX14" fmla="*/ 580887 w 694147"/>
              <a:gd name="connsiteY14" fmla="*/ 193624 h 558093"/>
              <a:gd name="connsiteX15" fmla="*/ 592277 w 694147"/>
              <a:gd name="connsiteY15" fmla="*/ 210709 h 558093"/>
              <a:gd name="connsiteX16" fmla="*/ 643532 w 694147"/>
              <a:gd name="connsiteY16" fmla="*/ 239183 h 558093"/>
              <a:gd name="connsiteX17" fmla="*/ 660617 w 694147"/>
              <a:gd name="connsiteY17" fmla="*/ 250572 h 558093"/>
              <a:gd name="connsiteX18" fmla="*/ 677702 w 694147"/>
              <a:gd name="connsiteY18" fmla="*/ 466976 h 558093"/>
              <a:gd name="connsiteX19" fmla="*/ 672007 w 694147"/>
              <a:gd name="connsiteY19" fmla="*/ 484060 h 558093"/>
              <a:gd name="connsiteX20" fmla="*/ 620752 w 694147"/>
              <a:gd name="connsiteY20" fmla="*/ 512535 h 558093"/>
              <a:gd name="connsiteX21" fmla="*/ 592277 w 694147"/>
              <a:gd name="connsiteY21" fmla="*/ 541009 h 558093"/>
              <a:gd name="connsiteX22" fmla="*/ 580887 w 694147"/>
              <a:gd name="connsiteY22" fmla="*/ 558093 h 558093"/>
              <a:gd name="connsiteX23" fmla="*/ 541023 w 694147"/>
              <a:gd name="connsiteY23" fmla="*/ 552398 h 558093"/>
              <a:gd name="connsiteX24" fmla="*/ 523938 w 694147"/>
              <a:gd name="connsiteY24" fmla="*/ 546704 h 558093"/>
              <a:gd name="connsiteX25" fmla="*/ 512548 w 694147"/>
              <a:gd name="connsiteY25" fmla="*/ 529619 h 558093"/>
              <a:gd name="connsiteX26" fmla="*/ 495463 w 694147"/>
              <a:gd name="connsiteY26" fmla="*/ 518229 h 558093"/>
              <a:gd name="connsiteX27" fmla="*/ 461293 w 694147"/>
              <a:gd name="connsiteY27" fmla="*/ 489755 h 558093"/>
              <a:gd name="connsiteX28" fmla="*/ 449903 w 694147"/>
              <a:gd name="connsiteY28" fmla="*/ 472671 h 558093"/>
              <a:gd name="connsiteX29" fmla="*/ 444208 w 694147"/>
              <a:gd name="connsiteY29" fmla="*/ 455586 h 558093"/>
              <a:gd name="connsiteX30" fmla="*/ 427123 w 694147"/>
              <a:gd name="connsiteY30" fmla="*/ 444197 h 558093"/>
              <a:gd name="connsiteX31" fmla="*/ 410038 w 694147"/>
              <a:gd name="connsiteY31" fmla="*/ 449891 h 558093"/>
              <a:gd name="connsiteX32" fmla="*/ 387258 w 694147"/>
              <a:gd name="connsiteY32" fmla="*/ 455586 h 558093"/>
              <a:gd name="connsiteX33" fmla="*/ 375868 w 694147"/>
              <a:gd name="connsiteY33" fmla="*/ 472671 h 558093"/>
              <a:gd name="connsiteX34" fmla="*/ 370173 w 694147"/>
              <a:gd name="connsiteY34" fmla="*/ 495450 h 558093"/>
              <a:gd name="connsiteX35" fmla="*/ 353088 w 694147"/>
              <a:gd name="connsiteY35" fmla="*/ 501145 h 558093"/>
              <a:gd name="connsiteX36" fmla="*/ 267664 w 694147"/>
              <a:gd name="connsiteY36" fmla="*/ 495450 h 558093"/>
              <a:gd name="connsiteX37" fmla="*/ 250579 w 694147"/>
              <a:gd name="connsiteY37" fmla="*/ 484060 h 558093"/>
              <a:gd name="connsiteX38" fmla="*/ 227799 w 694147"/>
              <a:gd name="connsiteY38" fmla="*/ 472671 h 558093"/>
              <a:gd name="connsiteX39" fmla="*/ 193629 w 694147"/>
              <a:gd name="connsiteY39" fmla="*/ 449891 h 558093"/>
              <a:gd name="connsiteX40" fmla="*/ 51254 w 694147"/>
              <a:gd name="connsiteY40" fmla="*/ 444197 h 558093"/>
              <a:gd name="connsiteX41" fmla="*/ 34170 w 694147"/>
              <a:gd name="connsiteY41" fmla="*/ 410028 h 558093"/>
              <a:gd name="connsiteX42" fmla="*/ 22780 w 694147"/>
              <a:gd name="connsiteY42" fmla="*/ 392943 h 558093"/>
              <a:gd name="connsiteX43" fmla="*/ 11390 w 694147"/>
              <a:gd name="connsiteY43" fmla="*/ 358774 h 558093"/>
              <a:gd name="connsiteX44" fmla="*/ 5695 w 694147"/>
              <a:gd name="connsiteY44" fmla="*/ 318910 h 558093"/>
              <a:gd name="connsiteX45" fmla="*/ 0 w 694147"/>
              <a:gd name="connsiteY45" fmla="*/ 290436 h 558093"/>
              <a:gd name="connsiteX46" fmla="*/ 5695 w 694147"/>
              <a:gd name="connsiteY46" fmla="*/ 250572 h 558093"/>
              <a:gd name="connsiteX47" fmla="*/ 22780 w 694147"/>
              <a:gd name="connsiteY47" fmla="*/ 216403 h 558093"/>
              <a:gd name="connsiteX48" fmla="*/ 39865 w 694147"/>
              <a:gd name="connsiteY48" fmla="*/ 210709 h 558093"/>
              <a:gd name="connsiteX49" fmla="*/ 51254 w 694147"/>
              <a:gd name="connsiteY49" fmla="*/ 193624 h 558093"/>
              <a:gd name="connsiteX50" fmla="*/ 85424 w 694147"/>
              <a:gd name="connsiteY50" fmla="*/ 176540 h 558093"/>
              <a:gd name="connsiteX51" fmla="*/ 113899 w 694147"/>
              <a:gd name="connsiteY51" fmla="*/ 170845 h 558093"/>
              <a:gd name="connsiteX52" fmla="*/ 130984 w 694147"/>
              <a:gd name="connsiteY52" fmla="*/ 165150 h 558093"/>
              <a:gd name="connsiteX53" fmla="*/ 170849 w 694147"/>
              <a:gd name="connsiteY53" fmla="*/ 159455 h 55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94147" h="558093">
                <a:moveTo>
                  <a:pt x="170849" y="159455"/>
                </a:moveTo>
                <a:cubicBezTo>
                  <a:pt x="172747" y="154709"/>
                  <a:pt x="150285" y="145905"/>
                  <a:pt x="142374" y="136676"/>
                </a:cubicBezTo>
                <a:cubicBezTo>
                  <a:pt x="131169" y="123604"/>
                  <a:pt x="138659" y="88087"/>
                  <a:pt x="142374" y="79727"/>
                </a:cubicBezTo>
                <a:cubicBezTo>
                  <a:pt x="145154" y="73473"/>
                  <a:pt x="153764" y="72134"/>
                  <a:pt x="159459" y="68338"/>
                </a:cubicBezTo>
                <a:cubicBezTo>
                  <a:pt x="161357" y="62643"/>
                  <a:pt x="162469" y="56622"/>
                  <a:pt x="165154" y="51253"/>
                </a:cubicBezTo>
                <a:cubicBezTo>
                  <a:pt x="174455" y="32651"/>
                  <a:pt x="190215" y="18222"/>
                  <a:pt x="210714" y="11389"/>
                </a:cubicBezTo>
                <a:lnTo>
                  <a:pt x="244884" y="0"/>
                </a:lnTo>
                <a:cubicBezTo>
                  <a:pt x="292342" y="1898"/>
                  <a:pt x="339875" y="2427"/>
                  <a:pt x="387258" y="5695"/>
                </a:cubicBezTo>
                <a:cubicBezTo>
                  <a:pt x="396279" y="6317"/>
                  <a:pt x="417632" y="13920"/>
                  <a:pt x="427123" y="17084"/>
                </a:cubicBezTo>
                <a:cubicBezTo>
                  <a:pt x="429021" y="55050"/>
                  <a:pt x="425705" y="93639"/>
                  <a:pt x="432818" y="130981"/>
                </a:cubicBezTo>
                <a:cubicBezTo>
                  <a:pt x="433941" y="136878"/>
                  <a:pt x="444655" y="133761"/>
                  <a:pt x="449903" y="136676"/>
                </a:cubicBezTo>
                <a:cubicBezTo>
                  <a:pt x="461869" y="143324"/>
                  <a:pt x="471087" y="155126"/>
                  <a:pt x="484073" y="159455"/>
                </a:cubicBezTo>
                <a:cubicBezTo>
                  <a:pt x="527023" y="173772"/>
                  <a:pt x="474076" y="154458"/>
                  <a:pt x="518243" y="176540"/>
                </a:cubicBezTo>
                <a:cubicBezTo>
                  <a:pt x="531257" y="183046"/>
                  <a:pt x="550814" y="184682"/>
                  <a:pt x="563803" y="187929"/>
                </a:cubicBezTo>
                <a:cubicBezTo>
                  <a:pt x="569627" y="189385"/>
                  <a:pt x="575192" y="191726"/>
                  <a:pt x="580887" y="193624"/>
                </a:cubicBezTo>
                <a:cubicBezTo>
                  <a:pt x="584684" y="199319"/>
                  <a:pt x="587126" y="206202"/>
                  <a:pt x="592277" y="210709"/>
                </a:cubicBezTo>
                <a:cubicBezTo>
                  <a:pt x="640154" y="252600"/>
                  <a:pt x="609640" y="222238"/>
                  <a:pt x="643532" y="239183"/>
                </a:cubicBezTo>
                <a:cubicBezTo>
                  <a:pt x="649654" y="242244"/>
                  <a:pt x="654922" y="246776"/>
                  <a:pt x="660617" y="250572"/>
                </a:cubicBezTo>
                <a:cubicBezTo>
                  <a:pt x="716057" y="333730"/>
                  <a:pt x="688497" y="278067"/>
                  <a:pt x="677702" y="466976"/>
                </a:cubicBezTo>
                <a:cubicBezTo>
                  <a:pt x="677360" y="472969"/>
                  <a:pt x="676252" y="479815"/>
                  <a:pt x="672007" y="484060"/>
                </a:cubicBezTo>
                <a:cubicBezTo>
                  <a:pt x="652424" y="503643"/>
                  <a:pt x="642236" y="505374"/>
                  <a:pt x="620752" y="512535"/>
                </a:cubicBezTo>
                <a:cubicBezTo>
                  <a:pt x="590379" y="558091"/>
                  <a:pt x="630243" y="503044"/>
                  <a:pt x="592277" y="541009"/>
                </a:cubicBezTo>
                <a:cubicBezTo>
                  <a:pt x="587437" y="545849"/>
                  <a:pt x="584684" y="552398"/>
                  <a:pt x="580887" y="558093"/>
                </a:cubicBezTo>
                <a:cubicBezTo>
                  <a:pt x="567599" y="556195"/>
                  <a:pt x="554185" y="555030"/>
                  <a:pt x="541023" y="552398"/>
                </a:cubicBezTo>
                <a:cubicBezTo>
                  <a:pt x="535137" y="551221"/>
                  <a:pt x="528626" y="550454"/>
                  <a:pt x="523938" y="546704"/>
                </a:cubicBezTo>
                <a:cubicBezTo>
                  <a:pt x="518593" y="542428"/>
                  <a:pt x="517388" y="534459"/>
                  <a:pt x="512548" y="529619"/>
                </a:cubicBezTo>
                <a:cubicBezTo>
                  <a:pt x="507708" y="524779"/>
                  <a:pt x="500721" y="522611"/>
                  <a:pt x="495463" y="518229"/>
                </a:cubicBezTo>
                <a:cubicBezTo>
                  <a:pt x="451613" y="481689"/>
                  <a:pt x="503712" y="518035"/>
                  <a:pt x="461293" y="489755"/>
                </a:cubicBezTo>
                <a:cubicBezTo>
                  <a:pt x="457496" y="484060"/>
                  <a:pt x="452964" y="478793"/>
                  <a:pt x="449903" y="472671"/>
                </a:cubicBezTo>
                <a:cubicBezTo>
                  <a:pt x="447218" y="467302"/>
                  <a:pt x="447958" y="460274"/>
                  <a:pt x="444208" y="455586"/>
                </a:cubicBezTo>
                <a:cubicBezTo>
                  <a:pt x="439932" y="450242"/>
                  <a:pt x="432818" y="447993"/>
                  <a:pt x="427123" y="444197"/>
                </a:cubicBezTo>
                <a:cubicBezTo>
                  <a:pt x="421428" y="446095"/>
                  <a:pt x="415810" y="448242"/>
                  <a:pt x="410038" y="449891"/>
                </a:cubicBezTo>
                <a:cubicBezTo>
                  <a:pt x="402512" y="452041"/>
                  <a:pt x="393770" y="451244"/>
                  <a:pt x="387258" y="455586"/>
                </a:cubicBezTo>
                <a:cubicBezTo>
                  <a:pt x="381563" y="459383"/>
                  <a:pt x="379665" y="466976"/>
                  <a:pt x="375868" y="472671"/>
                </a:cubicBezTo>
                <a:cubicBezTo>
                  <a:pt x="373970" y="480264"/>
                  <a:pt x="375062" y="489338"/>
                  <a:pt x="370173" y="495450"/>
                </a:cubicBezTo>
                <a:cubicBezTo>
                  <a:pt x="366423" y="500138"/>
                  <a:pt x="359091" y="501145"/>
                  <a:pt x="353088" y="501145"/>
                </a:cubicBezTo>
                <a:cubicBezTo>
                  <a:pt x="324550" y="501145"/>
                  <a:pt x="296139" y="497348"/>
                  <a:pt x="267664" y="495450"/>
                </a:cubicBezTo>
                <a:cubicBezTo>
                  <a:pt x="261969" y="491653"/>
                  <a:pt x="256522" y="487456"/>
                  <a:pt x="250579" y="484060"/>
                </a:cubicBezTo>
                <a:cubicBezTo>
                  <a:pt x="243208" y="479848"/>
                  <a:pt x="234707" y="477605"/>
                  <a:pt x="227799" y="472671"/>
                </a:cubicBezTo>
                <a:cubicBezTo>
                  <a:pt x="210504" y="460318"/>
                  <a:pt x="215347" y="451442"/>
                  <a:pt x="193629" y="449891"/>
                </a:cubicBezTo>
                <a:cubicBezTo>
                  <a:pt x="146253" y="446507"/>
                  <a:pt x="98712" y="446095"/>
                  <a:pt x="51254" y="444197"/>
                </a:cubicBezTo>
                <a:cubicBezTo>
                  <a:pt x="18608" y="395224"/>
                  <a:pt x="57753" y="457192"/>
                  <a:pt x="34170" y="410028"/>
                </a:cubicBezTo>
                <a:cubicBezTo>
                  <a:pt x="31109" y="403906"/>
                  <a:pt x="25560" y="399198"/>
                  <a:pt x="22780" y="392943"/>
                </a:cubicBezTo>
                <a:cubicBezTo>
                  <a:pt x="17904" y="381972"/>
                  <a:pt x="11390" y="358774"/>
                  <a:pt x="11390" y="358774"/>
                </a:cubicBezTo>
                <a:cubicBezTo>
                  <a:pt x="9492" y="345486"/>
                  <a:pt x="7902" y="332150"/>
                  <a:pt x="5695" y="318910"/>
                </a:cubicBezTo>
                <a:cubicBezTo>
                  <a:pt x="4104" y="309362"/>
                  <a:pt x="0" y="300115"/>
                  <a:pt x="0" y="290436"/>
                </a:cubicBezTo>
                <a:cubicBezTo>
                  <a:pt x="0" y="277013"/>
                  <a:pt x="3062" y="263734"/>
                  <a:pt x="5695" y="250572"/>
                </a:cubicBezTo>
                <a:cubicBezTo>
                  <a:pt x="7660" y="240747"/>
                  <a:pt x="14781" y="222802"/>
                  <a:pt x="22780" y="216403"/>
                </a:cubicBezTo>
                <a:cubicBezTo>
                  <a:pt x="27468" y="212653"/>
                  <a:pt x="34170" y="212607"/>
                  <a:pt x="39865" y="210709"/>
                </a:cubicBezTo>
                <a:cubicBezTo>
                  <a:pt x="43661" y="205014"/>
                  <a:pt x="46414" y="198464"/>
                  <a:pt x="51254" y="193624"/>
                </a:cubicBezTo>
                <a:cubicBezTo>
                  <a:pt x="60535" y="184343"/>
                  <a:pt x="73071" y="179628"/>
                  <a:pt x="85424" y="176540"/>
                </a:cubicBezTo>
                <a:cubicBezTo>
                  <a:pt x="94815" y="174193"/>
                  <a:pt x="104508" y="173193"/>
                  <a:pt x="113899" y="170845"/>
                </a:cubicBezTo>
                <a:cubicBezTo>
                  <a:pt x="119723" y="169389"/>
                  <a:pt x="125078" y="166224"/>
                  <a:pt x="130984" y="165150"/>
                </a:cubicBezTo>
                <a:cubicBezTo>
                  <a:pt x="180311" y="156181"/>
                  <a:pt x="168951" y="164201"/>
                  <a:pt x="170849" y="159455"/>
                </a:cubicBezTo>
                <a:close/>
              </a:path>
            </a:pathLst>
          </a:custGeom>
          <a:solidFill>
            <a:srgbClr val="8064A2"/>
          </a:solidFill>
          <a:ln w="9525" cap="flat" cmpd="sng" algn="ctr">
            <a:solidFill>
              <a:srgbClr val="8064A2"/>
            </a:solidFill>
            <a:prstDash val="solid"/>
          </a:ln>
          <a:effectLst>
            <a:outerShdw blurRad="40000" dist="23000" dir="5400000" rotWithShape="0">
              <a:srgbClr val="000000">
                <a:alpha val="35000"/>
              </a:srgbClr>
            </a:outerShdw>
          </a:effectLst>
          <a:scene3d>
            <a:camera prst="perspective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50" name="Freeform 49"/>
          <p:cNvSpPr/>
          <p:nvPr/>
        </p:nvSpPr>
        <p:spPr>
          <a:xfrm>
            <a:off x="5450628" y="3028264"/>
            <a:ext cx="1483573" cy="705537"/>
          </a:xfrm>
          <a:custGeom>
            <a:avLst/>
            <a:gdLst>
              <a:gd name="connsiteX0" fmla="*/ 1189278 w 1261214"/>
              <a:gd name="connsiteY0" fmla="*/ 191066 h 546954"/>
              <a:gd name="connsiteX1" fmla="*/ 879312 w 1261214"/>
              <a:gd name="connsiteY1" fmla="*/ 51581 h 546954"/>
              <a:gd name="connsiteX2" fmla="*/ 600343 w 1261214"/>
              <a:gd name="connsiteY2" fmla="*/ 5086 h 546954"/>
              <a:gd name="connsiteX3" fmla="*/ 135394 w 1261214"/>
              <a:gd name="connsiteY3" fmla="*/ 160069 h 546954"/>
              <a:gd name="connsiteX4" fmla="*/ 11407 w 1261214"/>
              <a:gd name="connsiteY4" fmla="*/ 501032 h 546954"/>
              <a:gd name="connsiteX5" fmla="*/ 367868 w 1261214"/>
              <a:gd name="connsiteY5" fmla="*/ 532028 h 546954"/>
              <a:gd name="connsiteX6" fmla="*/ 600343 w 1261214"/>
              <a:gd name="connsiteY6" fmla="*/ 392544 h 546954"/>
              <a:gd name="connsiteX7" fmla="*/ 832817 w 1261214"/>
              <a:gd name="connsiteY7" fmla="*/ 485534 h 546954"/>
              <a:gd name="connsiteX8" fmla="*/ 1018797 w 1261214"/>
              <a:gd name="connsiteY8" fmla="*/ 501032 h 546954"/>
              <a:gd name="connsiteX9" fmla="*/ 1251272 w 1261214"/>
              <a:gd name="connsiteY9" fmla="*/ 392544 h 546954"/>
              <a:gd name="connsiteX10" fmla="*/ 1189278 w 1261214"/>
              <a:gd name="connsiteY10" fmla="*/ 191066 h 546954"/>
              <a:gd name="connsiteX0" fmla="*/ 1189278 w 1261214"/>
              <a:gd name="connsiteY0" fmla="*/ 191066 h 543318"/>
              <a:gd name="connsiteX1" fmla="*/ 879312 w 1261214"/>
              <a:gd name="connsiteY1" fmla="*/ 51581 h 543318"/>
              <a:gd name="connsiteX2" fmla="*/ 600343 w 1261214"/>
              <a:gd name="connsiteY2" fmla="*/ 5086 h 543318"/>
              <a:gd name="connsiteX3" fmla="*/ 135394 w 1261214"/>
              <a:gd name="connsiteY3" fmla="*/ 160069 h 543318"/>
              <a:gd name="connsiteX4" fmla="*/ 11407 w 1261214"/>
              <a:gd name="connsiteY4" fmla="*/ 501032 h 543318"/>
              <a:gd name="connsiteX5" fmla="*/ 367868 w 1261214"/>
              <a:gd name="connsiteY5" fmla="*/ 532028 h 543318"/>
              <a:gd name="connsiteX6" fmla="*/ 607747 w 1261214"/>
              <a:gd name="connsiteY6" fmla="*/ 446194 h 543318"/>
              <a:gd name="connsiteX7" fmla="*/ 832817 w 1261214"/>
              <a:gd name="connsiteY7" fmla="*/ 485534 h 543318"/>
              <a:gd name="connsiteX8" fmla="*/ 1018797 w 1261214"/>
              <a:gd name="connsiteY8" fmla="*/ 501032 h 543318"/>
              <a:gd name="connsiteX9" fmla="*/ 1251272 w 1261214"/>
              <a:gd name="connsiteY9" fmla="*/ 392544 h 543318"/>
              <a:gd name="connsiteX10" fmla="*/ 1189278 w 1261214"/>
              <a:gd name="connsiteY10" fmla="*/ 191066 h 5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214" h="543318">
                <a:moveTo>
                  <a:pt x="1189278" y="191066"/>
                </a:moveTo>
                <a:cubicBezTo>
                  <a:pt x="1127285" y="134239"/>
                  <a:pt x="977468" y="82578"/>
                  <a:pt x="879312" y="51581"/>
                </a:cubicBezTo>
                <a:cubicBezTo>
                  <a:pt x="781156" y="20584"/>
                  <a:pt x="724329" y="-12995"/>
                  <a:pt x="600343" y="5086"/>
                </a:cubicBezTo>
                <a:cubicBezTo>
                  <a:pt x="476357" y="23167"/>
                  <a:pt x="233550" y="77411"/>
                  <a:pt x="135394" y="160069"/>
                </a:cubicBezTo>
                <a:cubicBezTo>
                  <a:pt x="37238" y="242727"/>
                  <a:pt x="-27339" y="439039"/>
                  <a:pt x="11407" y="501032"/>
                </a:cubicBezTo>
                <a:cubicBezTo>
                  <a:pt x="50153" y="563025"/>
                  <a:pt x="268478" y="541168"/>
                  <a:pt x="367868" y="532028"/>
                </a:cubicBezTo>
                <a:cubicBezTo>
                  <a:pt x="467258" y="522888"/>
                  <a:pt x="530255" y="453943"/>
                  <a:pt x="607747" y="446194"/>
                </a:cubicBezTo>
                <a:cubicBezTo>
                  <a:pt x="685239" y="438445"/>
                  <a:pt x="764309" y="476394"/>
                  <a:pt x="832817" y="485534"/>
                </a:cubicBezTo>
                <a:cubicBezTo>
                  <a:pt x="901325" y="494674"/>
                  <a:pt x="949055" y="516530"/>
                  <a:pt x="1018797" y="501032"/>
                </a:cubicBezTo>
                <a:cubicBezTo>
                  <a:pt x="1088539" y="485534"/>
                  <a:pt x="1225442" y="441622"/>
                  <a:pt x="1251272" y="392544"/>
                </a:cubicBezTo>
                <a:cubicBezTo>
                  <a:pt x="1277102" y="343466"/>
                  <a:pt x="1251271" y="247893"/>
                  <a:pt x="1189278" y="191066"/>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Freeform 50"/>
          <p:cNvSpPr/>
          <p:nvPr/>
        </p:nvSpPr>
        <p:spPr>
          <a:xfrm>
            <a:off x="8305801" y="4048580"/>
            <a:ext cx="585271" cy="752020"/>
          </a:xfrm>
          <a:custGeom>
            <a:avLst/>
            <a:gdLst>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09541 w 585271"/>
              <a:gd name="connsiteY33" fmla="*/ 534770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51318 w 585271"/>
              <a:gd name="connsiteY33" fmla="*/ 584905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42963 w 585271"/>
              <a:gd name="connsiteY32" fmla="*/ 534770 h 752020"/>
              <a:gd name="connsiteX33" fmla="*/ 351318 w 585271"/>
              <a:gd name="connsiteY33" fmla="*/ 584905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5271" h="752020">
                <a:moveTo>
                  <a:pt x="100654" y="718597"/>
                </a:moveTo>
                <a:cubicBezTo>
                  <a:pt x="97869" y="711634"/>
                  <a:pt x="87071" y="688302"/>
                  <a:pt x="75588" y="676818"/>
                </a:cubicBezTo>
                <a:cubicBezTo>
                  <a:pt x="71592" y="672822"/>
                  <a:pt x="17389" y="660178"/>
                  <a:pt x="17100" y="660106"/>
                </a:cubicBezTo>
                <a:cubicBezTo>
                  <a:pt x="11530" y="643395"/>
                  <a:pt x="-2507" y="627348"/>
                  <a:pt x="389" y="609972"/>
                </a:cubicBezTo>
                <a:cubicBezTo>
                  <a:pt x="3174" y="593260"/>
                  <a:pt x="5069" y="576376"/>
                  <a:pt x="8744" y="559837"/>
                </a:cubicBezTo>
                <a:cubicBezTo>
                  <a:pt x="13004" y="540665"/>
                  <a:pt x="24524" y="517600"/>
                  <a:pt x="33811" y="501347"/>
                </a:cubicBezTo>
                <a:cubicBezTo>
                  <a:pt x="56443" y="461740"/>
                  <a:pt x="44166" y="488919"/>
                  <a:pt x="75588" y="451212"/>
                </a:cubicBezTo>
                <a:cubicBezTo>
                  <a:pt x="82017" y="443497"/>
                  <a:pt x="86729" y="434501"/>
                  <a:pt x="92299" y="426145"/>
                </a:cubicBezTo>
                <a:cubicBezTo>
                  <a:pt x="113299" y="363139"/>
                  <a:pt x="82528" y="438359"/>
                  <a:pt x="125721" y="384366"/>
                </a:cubicBezTo>
                <a:cubicBezTo>
                  <a:pt x="131223" y="377488"/>
                  <a:pt x="128574" y="366177"/>
                  <a:pt x="134076" y="359299"/>
                </a:cubicBezTo>
                <a:cubicBezTo>
                  <a:pt x="150040" y="339344"/>
                  <a:pt x="164027" y="344323"/>
                  <a:pt x="184209" y="334231"/>
                </a:cubicBezTo>
                <a:cubicBezTo>
                  <a:pt x="193191" y="329740"/>
                  <a:pt x="200920" y="323090"/>
                  <a:pt x="209275" y="317520"/>
                </a:cubicBezTo>
                <a:cubicBezTo>
                  <a:pt x="229162" y="257858"/>
                  <a:pt x="211329" y="277156"/>
                  <a:pt x="251053" y="250674"/>
                </a:cubicBezTo>
                <a:cubicBezTo>
                  <a:pt x="259016" y="226781"/>
                  <a:pt x="262517" y="218414"/>
                  <a:pt x="267763" y="192183"/>
                </a:cubicBezTo>
                <a:cubicBezTo>
                  <a:pt x="271085" y="175570"/>
                  <a:pt x="273088" y="158718"/>
                  <a:pt x="276119" y="142049"/>
                </a:cubicBezTo>
                <a:cubicBezTo>
                  <a:pt x="278844" y="127062"/>
                  <a:pt x="284546" y="91771"/>
                  <a:pt x="292830" y="75202"/>
                </a:cubicBezTo>
                <a:cubicBezTo>
                  <a:pt x="302219" y="56423"/>
                  <a:pt x="318768" y="38268"/>
                  <a:pt x="334607" y="25068"/>
                </a:cubicBezTo>
                <a:cubicBezTo>
                  <a:pt x="356204" y="7069"/>
                  <a:pt x="359616" y="8375"/>
                  <a:pt x="384740" y="0"/>
                </a:cubicBezTo>
                <a:cubicBezTo>
                  <a:pt x="412591" y="2785"/>
                  <a:pt x="440783" y="3197"/>
                  <a:pt x="468294" y="8356"/>
                </a:cubicBezTo>
                <a:cubicBezTo>
                  <a:pt x="485607" y="11602"/>
                  <a:pt x="518427" y="25068"/>
                  <a:pt x="518427" y="25068"/>
                </a:cubicBezTo>
                <a:cubicBezTo>
                  <a:pt x="523997" y="33424"/>
                  <a:pt x="527296" y="43862"/>
                  <a:pt x="535138" y="50135"/>
                </a:cubicBezTo>
                <a:cubicBezTo>
                  <a:pt x="542015" y="55637"/>
                  <a:pt x="555319" y="51163"/>
                  <a:pt x="560204" y="58491"/>
                </a:cubicBezTo>
                <a:cubicBezTo>
                  <a:pt x="568082" y="70308"/>
                  <a:pt x="564823" y="86568"/>
                  <a:pt x="568560" y="100270"/>
                </a:cubicBezTo>
                <a:cubicBezTo>
                  <a:pt x="573195" y="117265"/>
                  <a:pt x="585271" y="150404"/>
                  <a:pt x="585271" y="150404"/>
                </a:cubicBezTo>
                <a:cubicBezTo>
                  <a:pt x="582486" y="186612"/>
                  <a:pt x="586157" y="223909"/>
                  <a:pt x="576915" y="259029"/>
                </a:cubicBezTo>
                <a:cubicBezTo>
                  <a:pt x="571804" y="278452"/>
                  <a:pt x="554634" y="292452"/>
                  <a:pt x="543493" y="309164"/>
                </a:cubicBezTo>
                <a:cubicBezTo>
                  <a:pt x="521212" y="342588"/>
                  <a:pt x="535139" y="328660"/>
                  <a:pt x="501716" y="350943"/>
                </a:cubicBezTo>
                <a:cubicBezTo>
                  <a:pt x="498931" y="359299"/>
                  <a:pt x="493361" y="367202"/>
                  <a:pt x="493361" y="376010"/>
                </a:cubicBezTo>
                <a:cubicBezTo>
                  <a:pt x="493361" y="393309"/>
                  <a:pt x="509976" y="413469"/>
                  <a:pt x="518427" y="426145"/>
                </a:cubicBezTo>
                <a:cubicBezTo>
                  <a:pt x="515642" y="440071"/>
                  <a:pt x="520114" y="457881"/>
                  <a:pt x="510072" y="467924"/>
                </a:cubicBezTo>
                <a:cubicBezTo>
                  <a:pt x="497617" y="480380"/>
                  <a:pt x="476650" y="479065"/>
                  <a:pt x="459939" y="484635"/>
                </a:cubicBezTo>
                <a:cubicBezTo>
                  <a:pt x="451584" y="487420"/>
                  <a:pt x="454369" y="484635"/>
                  <a:pt x="434873" y="492991"/>
                </a:cubicBezTo>
                <a:cubicBezTo>
                  <a:pt x="415377" y="501347"/>
                  <a:pt x="418222" y="524018"/>
                  <a:pt x="342963" y="534770"/>
                </a:cubicBezTo>
                <a:cubicBezTo>
                  <a:pt x="337393" y="543126"/>
                  <a:pt x="351318" y="576549"/>
                  <a:pt x="351318" y="584905"/>
                </a:cubicBezTo>
                <a:cubicBezTo>
                  <a:pt x="351318" y="593261"/>
                  <a:pt x="342963" y="580727"/>
                  <a:pt x="342963" y="584905"/>
                </a:cubicBezTo>
                <a:cubicBezTo>
                  <a:pt x="342963" y="589083"/>
                  <a:pt x="351318" y="601164"/>
                  <a:pt x="351318" y="609972"/>
                </a:cubicBezTo>
                <a:cubicBezTo>
                  <a:pt x="351318" y="619510"/>
                  <a:pt x="341202" y="663629"/>
                  <a:pt x="334607" y="676818"/>
                </a:cubicBezTo>
                <a:cubicBezTo>
                  <a:pt x="330116" y="685800"/>
                  <a:pt x="326412" y="696563"/>
                  <a:pt x="317896" y="701885"/>
                </a:cubicBezTo>
                <a:cubicBezTo>
                  <a:pt x="302959" y="711221"/>
                  <a:pt x="282420" y="708826"/>
                  <a:pt x="267763" y="718597"/>
                </a:cubicBezTo>
                <a:cubicBezTo>
                  <a:pt x="259408" y="724167"/>
                  <a:pt x="251873" y="731229"/>
                  <a:pt x="242697" y="735308"/>
                </a:cubicBezTo>
                <a:cubicBezTo>
                  <a:pt x="226600" y="742462"/>
                  <a:pt x="192564" y="752020"/>
                  <a:pt x="192564" y="752020"/>
                </a:cubicBezTo>
                <a:cubicBezTo>
                  <a:pt x="164713" y="749235"/>
                  <a:pt x="135564" y="752516"/>
                  <a:pt x="109010" y="743664"/>
                </a:cubicBezTo>
                <a:cubicBezTo>
                  <a:pt x="99483" y="740488"/>
                  <a:pt x="96790" y="727579"/>
                  <a:pt x="92299" y="718597"/>
                </a:cubicBezTo>
                <a:cubicBezTo>
                  <a:pt x="88360" y="710719"/>
                  <a:pt x="103439" y="725560"/>
                  <a:pt x="100654" y="718597"/>
                </a:cubicBezTo>
                <a:close/>
              </a:path>
            </a:pathLst>
          </a:custGeom>
          <a:solidFill>
            <a:srgbClr val="3B387C"/>
          </a:solidFill>
          <a:ln w="9525" cap="flat" cmpd="sng" algn="ctr">
            <a:solidFill>
              <a:srgbClr val="8064A2"/>
            </a:solidFill>
            <a:prstDash val="solid"/>
          </a:ln>
          <a:effectLst>
            <a:outerShdw blurRad="40000" dist="23000" dir="5400000" rotWithShape="0">
              <a:srgbClr val="000000">
                <a:alpha val="35000"/>
              </a:srgbClr>
            </a:outerShdw>
          </a:effectLst>
          <a:scene3d>
            <a:camera prst="perspectiveFront"/>
            <a:lightRig rig="threePt" dir="t"/>
          </a:scene3d>
          <a:sp3d>
            <a:bevelT w="165100" prst="coolSlan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2" name="Freeform 51"/>
          <p:cNvSpPr/>
          <p:nvPr/>
        </p:nvSpPr>
        <p:spPr>
          <a:xfrm rot="2886111">
            <a:off x="7878867" y="4793869"/>
            <a:ext cx="585271" cy="752020"/>
          </a:xfrm>
          <a:custGeom>
            <a:avLst/>
            <a:gdLst>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09541 w 585271"/>
              <a:gd name="connsiteY33" fmla="*/ 534770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26252 w 585271"/>
              <a:gd name="connsiteY32" fmla="*/ 509703 h 752020"/>
              <a:gd name="connsiteX33" fmla="*/ 376677 w 585271"/>
              <a:gd name="connsiteY33" fmla="*/ 572552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 name="connsiteX0" fmla="*/ 100654 w 585271"/>
              <a:gd name="connsiteY0" fmla="*/ 718597 h 752020"/>
              <a:gd name="connsiteX1" fmla="*/ 75588 w 585271"/>
              <a:gd name="connsiteY1" fmla="*/ 676818 h 752020"/>
              <a:gd name="connsiteX2" fmla="*/ 17100 w 585271"/>
              <a:gd name="connsiteY2" fmla="*/ 660106 h 752020"/>
              <a:gd name="connsiteX3" fmla="*/ 389 w 585271"/>
              <a:gd name="connsiteY3" fmla="*/ 609972 h 752020"/>
              <a:gd name="connsiteX4" fmla="*/ 8744 w 585271"/>
              <a:gd name="connsiteY4" fmla="*/ 559837 h 752020"/>
              <a:gd name="connsiteX5" fmla="*/ 33811 w 585271"/>
              <a:gd name="connsiteY5" fmla="*/ 501347 h 752020"/>
              <a:gd name="connsiteX6" fmla="*/ 75588 w 585271"/>
              <a:gd name="connsiteY6" fmla="*/ 451212 h 752020"/>
              <a:gd name="connsiteX7" fmla="*/ 92299 w 585271"/>
              <a:gd name="connsiteY7" fmla="*/ 426145 h 752020"/>
              <a:gd name="connsiteX8" fmla="*/ 125721 w 585271"/>
              <a:gd name="connsiteY8" fmla="*/ 384366 h 752020"/>
              <a:gd name="connsiteX9" fmla="*/ 134076 w 585271"/>
              <a:gd name="connsiteY9" fmla="*/ 359299 h 752020"/>
              <a:gd name="connsiteX10" fmla="*/ 184209 w 585271"/>
              <a:gd name="connsiteY10" fmla="*/ 334231 h 752020"/>
              <a:gd name="connsiteX11" fmla="*/ 209275 w 585271"/>
              <a:gd name="connsiteY11" fmla="*/ 317520 h 752020"/>
              <a:gd name="connsiteX12" fmla="*/ 251053 w 585271"/>
              <a:gd name="connsiteY12" fmla="*/ 250674 h 752020"/>
              <a:gd name="connsiteX13" fmla="*/ 267763 w 585271"/>
              <a:gd name="connsiteY13" fmla="*/ 192183 h 752020"/>
              <a:gd name="connsiteX14" fmla="*/ 276119 w 585271"/>
              <a:gd name="connsiteY14" fmla="*/ 142049 h 752020"/>
              <a:gd name="connsiteX15" fmla="*/ 292830 w 585271"/>
              <a:gd name="connsiteY15" fmla="*/ 75202 h 752020"/>
              <a:gd name="connsiteX16" fmla="*/ 334607 w 585271"/>
              <a:gd name="connsiteY16" fmla="*/ 25068 h 752020"/>
              <a:gd name="connsiteX17" fmla="*/ 384740 w 585271"/>
              <a:gd name="connsiteY17" fmla="*/ 0 h 752020"/>
              <a:gd name="connsiteX18" fmla="*/ 468294 w 585271"/>
              <a:gd name="connsiteY18" fmla="*/ 8356 h 752020"/>
              <a:gd name="connsiteX19" fmla="*/ 518427 w 585271"/>
              <a:gd name="connsiteY19" fmla="*/ 25068 h 752020"/>
              <a:gd name="connsiteX20" fmla="*/ 535138 w 585271"/>
              <a:gd name="connsiteY20" fmla="*/ 50135 h 752020"/>
              <a:gd name="connsiteX21" fmla="*/ 560204 w 585271"/>
              <a:gd name="connsiteY21" fmla="*/ 58491 h 752020"/>
              <a:gd name="connsiteX22" fmla="*/ 568560 w 585271"/>
              <a:gd name="connsiteY22" fmla="*/ 100270 h 752020"/>
              <a:gd name="connsiteX23" fmla="*/ 585271 w 585271"/>
              <a:gd name="connsiteY23" fmla="*/ 150404 h 752020"/>
              <a:gd name="connsiteX24" fmla="*/ 576915 w 585271"/>
              <a:gd name="connsiteY24" fmla="*/ 259029 h 752020"/>
              <a:gd name="connsiteX25" fmla="*/ 543493 w 585271"/>
              <a:gd name="connsiteY25" fmla="*/ 309164 h 752020"/>
              <a:gd name="connsiteX26" fmla="*/ 501716 w 585271"/>
              <a:gd name="connsiteY26" fmla="*/ 350943 h 752020"/>
              <a:gd name="connsiteX27" fmla="*/ 493361 w 585271"/>
              <a:gd name="connsiteY27" fmla="*/ 376010 h 752020"/>
              <a:gd name="connsiteX28" fmla="*/ 518427 w 585271"/>
              <a:gd name="connsiteY28" fmla="*/ 426145 h 752020"/>
              <a:gd name="connsiteX29" fmla="*/ 510072 w 585271"/>
              <a:gd name="connsiteY29" fmla="*/ 467924 h 752020"/>
              <a:gd name="connsiteX30" fmla="*/ 459939 w 585271"/>
              <a:gd name="connsiteY30" fmla="*/ 484635 h 752020"/>
              <a:gd name="connsiteX31" fmla="*/ 434873 w 585271"/>
              <a:gd name="connsiteY31" fmla="*/ 492991 h 752020"/>
              <a:gd name="connsiteX32" fmla="*/ 392107 w 585271"/>
              <a:gd name="connsiteY32" fmla="*/ 523886 h 752020"/>
              <a:gd name="connsiteX33" fmla="*/ 376677 w 585271"/>
              <a:gd name="connsiteY33" fmla="*/ 572552 h 752020"/>
              <a:gd name="connsiteX34" fmla="*/ 342963 w 585271"/>
              <a:gd name="connsiteY34" fmla="*/ 584905 h 752020"/>
              <a:gd name="connsiteX35" fmla="*/ 351318 w 585271"/>
              <a:gd name="connsiteY35" fmla="*/ 609972 h 752020"/>
              <a:gd name="connsiteX36" fmla="*/ 334607 w 585271"/>
              <a:gd name="connsiteY36" fmla="*/ 676818 h 752020"/>
              <a:gd name="connsiteX37" fmla="*/ 317896 w 585271"/>
              <a:gd name="connsiteY37" fmla="*/ 701885 h 752020"/>
              <a:gd name="connsiteX38" fmla="*/ 267763 w 585271"/>
              <a:gd name="connsiteY38" fmla="*/ 718597 h 752020"/>
              <a:gd name="connsiteX39" fmla="*/ 242697 w 585271"/>
              <a:gd name="connsiteY39" fmla="*/ 735308 h 752020"/>
              <a:gd name="connsiteX40" fmla="*/ 192564 w 585271"/>
              <a:gd name="connsiteY40" fmla="*/ 752020 h 752020"/>
              <a:gd name="connsiteX41" fmla="*/ 109010 w 585271"/>
              <a:gd name="connsiteY41" fmla="*/ 743664 h 752020"/>
              <a:gd name="connsiteX42" fmla="*/ 92299 w 585271"/>
              <a:gd name="connsiteY42" fmla="*/ 718597 h 752020"/>
              <a:gd name="connsiteX43" fmla="*/ 100654 w 585271"/>
              <a:gd name="connsiteY43" fmla="*/ 718597 h 7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5271" h="752020">
                <a:moveTo>
                  <a:pt x="100654" y="718597"/>
                </a:moveTo>
                <a:cubicBezTo>
                  <a:pt x="97869" y="711634"/>
                  <a:pt x="87071" y="688302"/>
                  <a:pt x="75588" y="676818"/>
                </a:cubicBezTo>
                <a:cubicBezTo>
                  <a:pt x="71592" y="672822"/>
                  <a:pt x="17389" y="660178"/>
                  <a:pt x="17100" y="660106"/>
                </a:cubicBezTo>
                <a:cubicBezTo>
                  <a:pt x="11530" y="643395"/>
                  <a:pt x="-2507" y="627348"/>
                  <a:pt x="389" y="609972"/>
                </a:cubicBezTo>
                <a:cubicBezTo>
                  <a:pt x="3174" y="593260"/>
                  <a:pt x="5069" y="576376"/>
                  <a:pt x="8744" y="559837"/>
                </a:cubicBezTo>
                <a:cubicBezTo>
                  <a:pt x="13004" y="540665"/>
                  <a:pt x="24524" y="517600"/>
                  <a:pt x="33811" y="501347"/>
                </a:cubicBezTo>
                <a:cubicBezTo>
                  <a:pt x="56443" y="461740"/>
                  <a:pt x="44166" y="488919"/>
                  <a:pt x="75588" y="451212"/>
                </a:cubicBezTo>
                <a:cubicBezTo>
                  <a:pt x="82017" y="443497"/>
                  <a:pt x="86729" y="434501"/>
                  <a:pt x="92299" y="426145"/>
                </a:cubicBezTo>
                <a:cubicBezTo>
                  <a:pt x="113299" y="363139"/>
                  <a:pt x="82528" y="438359"/>
                  <a:pt x="125721" y="384366"/>
                </a:cubicBezTo>
                <a:cubicBezTo>
                  <a:pt x="131223" y="377488"/>
                  <a:pt x="128574" y="366177"/>
                  <a:pt x="134076" y="359299"/>
                </a:cubicBezTo>
                <a:cubicBezTo>
                  <a:pt x="150040" y="339344"/>
                  <a:pt x="164027" y="344323"/>
                  <a:pt x="184209" y="334231"/>
                </a:cubicBezTo>
                <a:cubicBezTo>
                  <a:pt x="193191" y="329740"/>
                  <a:pt x="200920" y="323090"/>
                  <a:pt x="209275" y="317520"/>
                </a:cubicBezTo>
                <a:cubicBezTo>
                  <a:pt x="229162" y="257858"/>
                  <a:pt x="211329" y="277156"/>
                  <a:pt x="251053" y="250674"/>
                </a:cubicBezTo>
                <a:cubicBezTo>
                  <a:pt x="259016" y="226781"/>
                  <a:pt x="262517" y="218414"/>
                  <a:pt x="267763" y="192183"/>
                </a:cubicBezTo>
                <a:cubicBezTo>
                  <a:pt x="271085" y="175570"/>
                  <a:pt x="273088" y="158718"/>
                  <a:pt x="276119" y="142049"/>
                </a:cubicBezTo>
                <a:cubicBezTo>
                  <a:pt x="278844" y="127062"/>
                  <a:pt x="284546" y="91771"/>
                  <a:pt x="292830" y="75202"/>
                </a:cubicBezTo>
                <a:cubicBezTo>
                  <a:pt x="302219" y="56423"/>
                  <a:pt x="318768" y="38268"/>
                  <a:pt x="334607" y="25068"/>
                </a:cubicBezTo>
                <a:cubicBezTo>
                  <a:pt x="356204" y="7069"/>
                  <a:pt x="359616" y="8375"/>
                  <a:pt x="384740" y="0"/>
                </a:cubicBezTo>
                <a:cubicBezTo>
                  <a:pt x="412591" y="2785"/>
                  <a:pt x="440783" y="3197"/>
                  <a:pt x="468294" y="8356"/>
                </a:cubicBezTo>
                <a:cubicBezTo>
                  <a:pt x="485607" y="11602"/>
                  <a:pt x="518427" y="25068"/>
                  <a:pt x="518427" y="25068"/>
                </a:cubicBezTo>
                <a:cubicBezTo>
                  <a:pt x="523997" y="33424"/>
                  <a:pt x="527296" y="43862"/>
                  <a:pt x="535138" y="50135"/>
                </a:cubicBezTo>
                <a:cubicBezTo>
                  <a:pt x="542015" y="55637"/>
                  <a:pt x="555319" y="51163"/>
                  <a:pt x="560204" y="58491"/>
                </a:cubicBezTo>
                <a:cubicBezTo>
                  <a:pt x="568082" y="70308"/>
                  <a:pt x="564823" y="86568"/>
                  <a:pt x="568560" y="100270"/>
                </a:cubicBezTo>
                <a:cubicBezTo>
                  <a:pt x="573195" y="117265"/>
                  <a:pt x="585271" y="150404"/>
                  <a:pt x="585271" y="150404"/>
                </a:cubicBezTo>
                <a:cubicBezTo>
                  <a:pt x="582486" y="186612"/>
                  <a:pt x="586157" y="223909"/>
                  <a:pt x="576915" y="259029"/>
                </a:cubicBezTo>
                <a:cubicBezTo>
                  <a:pt x="571804" y="278452"/>
                  <a:pt x="554634" y="292452"/>
                  <a:pt x="543493" y="309164"/>
                </a:cubicBezTo>
                <a:cubicBezTo>
                  <a:pt x="521212" y="342588"/>
                  <a:pt x="535139" y="328660"/>
                  <a:pt x="501716" y="350943"/>
                </a:cubicBezTo>
                <a:cubicBezTo>
                  <a:pt x="498931" y="359299"/>
                  <a:pt x="493361" y="367202"/>
                  <a:pt x="493361" y="376010"/>
                </a:cubicBezTo>
                <a:cubicBezTo>
                  <a:pt x="493361" y="393309"/>
                  <a:pt x="509976" y="413469"/>
                  <a:pt x="518427" y="426145"/>
                </a:cubicBezTo>
                <a:cubicBezTo>
                  <a:pt x="515642" y="440071"/>
                  <a:pt x="520114" y="457881"/>
                  <a:pt x="510072" y="467924"/>
                </a:cubicBezTo>
                <a:cubicBezTo>
                  <a:pt x="497617" y="480380"/>
                  <a:pt x="476650" y="479065"/>
                  <a:pt x="459939" y="484635"/>
                </a:cubicBezTo>
                <a:cubicBezTo>
                  <a:pt x="451584" y="487420"/>
                  <a:pt x="446178" y="486449"/>
                  <a:pt x="434873" y="492991"/>
                </a:cubicBezTo>
                <a:cubicBezTo>
                  <a:pt x="423568" y="499533"/>
                  <a:pt x="467366" y="513134"/>
                  <a:pt x="392107" y="523886"/>
                </a:cubicBezTo>
                <a:cubicBezTo>
                  <a:pt x="386537" y="532242"/>
                  <a:pt x="384868" y="562382"/>
                  <a:pt x="376677" y="572552"/>
                </a:cubicBezTo>
                <a:cubicBezTo>
                  <a:pt x="368486" y="582722"/>
                  <a:pt x="347190" y="578668"/>
                  <a:pt x="342963" y="584905"/>
                </a:cubicBezTo>
                <a:cubicBezTo>
                  <a:pt x="338737" y="591142"/>
                  <a:pt x="351318" y="601164"/>
                  <a:pt x="351318" y="609972"/>
                </a:cubicBezTo>
                <a:cubicBezTo>
                  <a:pt x="351318" y="619510"/>
                  <a:pt x="341202" y="663629"/>
                  <a:pt x="334607" y="676818"/>
                </a:cubicBezTo>
                <a:cubicBezTo>
                  <a:pt x="330116" y="685800"/>
                  <a:pt x="326412" y="696563"/>
                  <a:pt x="317896" y="701885"/>
                </a:cubicBezTo>
                <a:cubicBezTo>
                  <a:pt x="302959" y="711221"/>
                  <a:pt x="282420" y="708826"/>
                  <a:pt x="267763" y="718597"/>
                </a:cubicBezTo>
                <a:cubicBezTo>
                  <a:pt x="259408" y="724167"/>
                  <a:pt x="251873" y="731229"/>
                  <a:pt x="242697" y="735308"/>
                </a:cubicBezTo>
                <a:cubicBezTo>
                  <a:pt x="226600" y="742462"/>
                  <a:pt x="192564" y="752020"/>
                  <a:pt x="192564" y="752020"/>
                </a:cubicBezTo>
                <a:cubicBezTo>
                  <a:pt x="164713" y="749235"/>
                  <a:pt x="135564" y="752516"/>
                  <a:pt x="109010" y="743664"/>
                </a:cubicBezTo>
                <a:cubicBezTo>
                  <a:pt x="99483" y="740488"/>
                  <a:pt x="96790" y="727579"/>
                  <a:pt x="92299" y="718597"/>
                </a:cubicBezTo>
                <a:cubicBezTo>
                  <a:pt x="88360" y="710719"/>
                  <a:pt x="103439" y="725560"/>
                  <a:pt x="100654" y="718597"/>
                </a:cubicBezTo>
                <a:close/>
              </a:path>
            </a:pathLst>
          </a:custGeom>
          <a:solidFill>
            <a:srgbClr val="8064A2"/>
          </a:solidFill>
          <a:ln w="9525" cap="flat" cmpd="sng" algn="ctr">
            <a:solidFill>
              <a:srgbClr val="8064A2"/>
            </a:solidFill>
            <a:prstDash val="solid"/>
          </a:ln>
          <a:effectLst>
            <a:outerShdw blurRad="40000" dist="23000" dir="5400000" rotWithShape="0">
              <a:srgbClr val="000000">
                <a:alpha val="35000"/>
              </a:srgbClr>
            </a:outerShdw>
          </a:effectLst>
          <a:scene3d>
            <a:camera prst="perspectiveFront"/>
            <a:lightRig rig="threePt" dir="t"/>
          </a:scene3d>
          <a:sp3d>
            <a:bevelT w="165100" prst="coolSlan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 name="TextBox 1"/>
          <p:cNvSpPr txBox="1"/>
          <p:nvPr/>
        </p:nvSpPr>
        <p:spPr>
          <a:xfrm>
            <a:off x="2514600" y="228600"/>
            <a:ext cx="742870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3"/>
                </a:solidFill>
                <a:effectLst/>
                <a:uLnTx/>
                <a:uFillTx/>
                <a:latin typeface="Calibri"/>
                <a:ea typeface="+mn-ea"/>
                <a:cs typeface="+mn-cs"/>
              </a:rPr>
              <a:t>The Risk Assessment Conundrum</a:t>
            </a:r>
          </a:p>
        </p:txBody>
      </p:sp>
    </p:spTree>
    <p:extLst>
      <p:ext uri="{BB962C8B-B14F-4D97-AF65-F5344CB8AC3E}">
        <p14:creationId xmlns:p14="http://schemas.microsoft.com/office/powerpoint/2010/main" val="91616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P spid="38" grpId="1"/>
      <p:bldP spid="39" grpId="0"/>
      <p:bldP spid="39" grpId="1"/>
      <p:bldP spid="40" grpId="0"/>
      <p:bldP spid="40" grpId="1"/>
      <p:bldP spid="42" grpId="0"/>
      <p:bldP spid="42" grpId="1"/>
      <p:bldP spid="45" grpId="0"/>
      <p:bldP spid="45"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HI Color Theme Master 2016">
      <a:dk1>
        <a:srgbClr val="000000"/>
      </a:dk1>
      <a:lt1>
        <a:srgbClr val="FFFFFF"/>
      </a:lt1>
      <a:dk2>
        <a:srgbClr val="00B0B9"/>
      </a:dk2>
      <a:lt2>
        <a:srgbClr val="F8971D"/>
      </a:lt2>
      <a:accent1>
        <a:srgbClr val="6A737B"/>
      </a:accent1>
      <a:accent2>
        <a:srgbClr val="90278E"/>
      </a:accent2>
      <a:accent3>
        <a:srgbClr val="6DB33F"/>
      </a:accent3>
      <a:accent4>
        <a:srgbClr val="FFC633"/>
      </a:accent4>
      <a:accent5>
        <a:srgbClr val="0088D0"/>
      </a:accent5>
      <a:accent6>
        <a:srgbClr val="F96500"/>
      </a:accent6>
      <a:hlink>
        <a:srgbClr val="006100"/>
      </a:hlink>
      <a:folHlink>
        <a:srgbClr val="6A73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HI_PPT_16x9" id="{9A7797A9-7949-154B-98AE-CD22B1CF5840}" vid="{E0DD10E0-43E4-6E40-912B-1C11F21D2DBC}"/>
    </a:ext>
  </a:extLst>
</a:theme>
</file>

<file path=ppt/theme/theme10.xml><?xml version="1.0" encoding="utf-8"?>
<a:theme xmlns:a="http://schemas.openxmlformats.org/drawingml/2006/main" name="1_Office Theme">
  <a:themeElements>
    <a:clrScheme name="GHI-May12a">
      <a:dk1>
        <a:srgbClr val="3B3B3B"/>
      </a:dk1>
      <a:lt1>
        <a:sysClr val="window" lastClr="FFFFFF"/>
      </a:lt1>
      <a:dk2>
        <a:srgbClr val="005596"/>
      </a:dk2>
      <a:lt2>
        <a:srgbClr val="EEECE1"/>
      </a:lt2>
      <a:accent1>
        <a:srgbClr val="4F81BD"/>
      </a:accent1>
      <a:accent2>
        <a:srgbClr val="35530D"/>
      </a:accent2>
      <a:accent3>
        <a:srgbClr val="6DB33F"/>
      </a:accent3>
      <a:accent4>
        <a:srgbClr val="642566"/>
      </a:accent4>
      <a:accent5>
        <a:srgbClr val="6A737B"/>
      </a:accent5>
      <a:accent6>
        <a:srgbClr val="F8971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HI with the G">
  <a:themeElements>
    <a:clrScheme name="GHI Theme Brand ID Colors">
      <a:dk1>
        <a:srgbClr val="3B3B3B"/>
      </a:dk1>
      <a:lt1>
        <a:srgbClr val="FFFFFF"/>
      </a:lt1>
      <a:dk2>
        <a:srgbClr val="005596"/>
      </a:dk2>
      <a:lt2>
        <a:srgbClr val="EEECE1"/>
      </a:lt2>
      <a:accent1>
        <a:srgbClr val="0088D0"/>
      </a:accent1>
      <a:accent2>
        <a:srgbClr val="006B5A"/>
      </a:accent2>
      <a:accent3>
        <a:srgbClr val="6DB33F"/>
      </a:accent3>
      <a:accent4>
        <a:srgbClr val="00B0B9"/>
      </a:accent4>
      <a:accent5>
        <a:srgbClr val="6A737B"/>
      </a:accent5>
      <a:accent6>
        <a:srgbClr val="F8971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HI with the G" id="{234901D9-50C7-48AD-AAC2-841896237F0D}" vid="{020178BF-2148-45C6-A189-2C86847377EA}"/>
    </a:ext>
  </a:extLst>
</a:theme>
</file>

<file path=ppt/theme/theme6.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LORx Scientific ASCO 2018 V16 FINAL to ASCO 6-2-18.potx" id="{20A857BA-C8B2-4B42-BB01-A74032A2C573}" vid="{AFED860A-C6ED-D143-9EEE-D1EF94501162}"/>
    </a:ext>
  </a:extLst>
</a:theme>
</file>

<file path=ppt/theme/theme7.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LORx Scientific ASCO 2018 V16 FINAL to ASCO 6-2-18.potx" id="{20A857BA-C8B2-4B42-BB01-A74032A2C573}" vid="{AFED860A-C6ED-D143-9EEE-D1EF94501162}"/>
    </a:ext>
  </a:extLst>
</a:theme>
</file>

<file path=ppt/theme/theme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26">
    <a:dk1>
      <a:sysClr val="windowText" lastClr="000000"/>
    </a:dk1>
    <a:lt1>
      <a:sysClr val="window" lastClr="FFFFFF"/>
    </a:lt1>
    <a:dk2>
      <a:srgbClr val="1F497D"/>
    </a:dk2>
    <a:lt2>
      <a:srgbClr val="EEECE1"/>
    </a:lt2>
    <a:accent1>
      <a:srgbClr val="F8971D"/>
    </a:accent1>
    <a:accent2>
      <a:srgbClr val="711C71"/>
    </a:accent2>
    <a:accent3>
      <a:srgbClr val="6DB33F"/>
    </a:accent3>
    <a:accent4>
      <a:srgbClr val="6A737B"/>
    </a:accent4>
    <a:accent5>
      <a:srgbClr val="005596"/>
    </a:accent5>
    <a:accent6>
      <a:srgbClr val="F89746"/>
    </a:accent6>
    <a:hlink>
      <a:srgbClr val="0055FF"/>
    </a:hlink>
    <a:folHlink>
      <a:srgbClr val="711C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DEFAULT_GHI_PPT_16x9_Corp_M01</Template>
  <TotalTime>4034</TotalTime>
  <Words>2738</Words>
  <Application>Microsoft Office PowerPoint</Application>
  <PresentationFormat>Widescreen</PresentationFormat>
  <Paragraphs>494</Paragraphs>
  <Slides>22</Slides>
  <Notes>13</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22</vt:i4>
      </vt:variant>
    </vt:vector>
  </HeadingPairs>
  <TitlesOfParts>
    <vt:vector size="48" baseType="lpstr">
      <vt:lpstr>ＭＳ Ｐゴシック</vt:lpstr>
      <vt:lpstr>ＭＳ Ｐゴシック</vt:lpstr>
      <vt:lpstr>PMingLiU</vt:lpstr>
      <vt:lpstr>Arial</vt:lpstr>
      <vt:lpstr>Arial Black</vt:lpstr>
      <vt:lpstr>Avenir Book</vt:lpstr>
      <vt:lpstr>Calibri</vt:lpstr>
      <vt:lpstr>Garamond</vt:lpstr>
      <vt:lpstr>Gotham</vt:lpstr>
      <vt:lpstr>GothAM LIGHT</vt:lpstr>
      <vt:lpstr>GothAM LIGHT</vt:lpstr>
      <vt:lpstr>GothAM LIGHT</vt:lpstr>
      <vt:lpstr>GothAM LIGHT</vt:lpstr>
      <vt:lpstr>Gotham Rounded Book</vt:lpstr>
      <vt:lpstr>Times New Roman</vt:lpstr>
      <vt:lpstr>Trebuchet MS</vt:lpstr>
      <vt:lpstr>Office Theme</vt:lpstr>
      <vt:lpstr>1_Default Design</vt:lpstr>
      <vt:lpstr>2_Office Theme</vt:lpstr>
      <vt:lpstr>3_Office Theme</vt:lpstr>
      <vt:lpstr>GHI with the G</vt:lpstr>
      <vt:lpstr>1_Custom Design</vt:lpstr>
      <vt:lpstr>Custom Design</vt:lpstr>
      <vt:lpstr>17_Default Design</vt:lpstr>
      <vt:lpstr>7_Office Theme</vt:lpstr>
      <vt:lpstr>1_Office Theme</vt:lpstr>
      <vt:lpstr>Genomics and Prostate Cancer </vt:lpstr>
      <vt:lpstr>Genomic Health, Inc.</vt:lpstr>
      <vt:lpstr>PowerPoint Presentation</vt:lpstr>
      <vt:lpstr>PowerPoint Presentation</vt:lpstr>
      <vt:lpstr>PowerPoint Presentation</vt:lpstr>
      <vt:lpstr>Genomic Testing in Newly Diagnosed Patients</vt:lpstr>
      <vt:lpstr>Prostate Cancer Management:  A Guide for Patients and Caregivers</vt:lpstr>
      <vt:lpstr>Prostate cancer is an important public health concern</vt:lpstr>
      <vt:lpstr>PowerPoint Presentation</vt:lpstr>
      <vt:lpstr>The Importance of Getting it Right</vt:lpstr>
      <vt:lpstr>The Tools We Really Need</vt:lpstr>
      <vt:lpstr>GPS Is Based on Genes Relevant to Prostate Cancer</vt:lpstr>
      <vt:lpstr>Incorporating multiple genomic pathways important in prostate cancer</vt:lpstr>
      <vt:lpstr>The Key Question to Drive Treatment Selection:  Active Surveillance or Intervention</vt:lpstr>
      <vt:lpstr>PowerPoint Presentation</vt:lpstr>
      <vt:lpstr>What Makes Oncotype DX® Different?</vt:lpstr>
      <vt:lpstr>Raising the Bar for Patients’ Standard of Care</vt:lpstr>
      <vt:lpstr>Raising the Bar for Patients’ Standard of Care</vt:lpstr>
      <vt:lpstr>PowerPoint Presentation</vt:lpstr>
      <vt:lpstr>Resources for Patients</vt:lpstr>
      <vt:lpstr>Genomic Access Program (GAP) for patients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Bernadette Wang</dc:creator>
  <cp:lastModifiedBy>Cecilia Hammond</cp:lastModifiedBy>
  <cp:revision>48</cp:revision>
  <dcterms:created xsi:type="dcterms:W3CDTF">2018-08-29T23:42:42Z</dcterms:created>
  <dcterms:modified xsi:type="dcterms:W3CDTF">2018-10-13T02:17:27Z</dcterms:modified>
</cp:coreProperties>
</file>