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68" r:id="rId5"/>
    <p:sldMasterId id="2147483781" r:id="rId6"/>
  </p:sldMasterIdLst>
  <p:notesMasterIdLst>
    <p:notesMasterId r:id="rId18"/>
  </p:notesMasterIdLst>
  <p:handoutMasterIdLst>
    <p:handoutMasterId r:id="rId19"/>
  </p:handoutMasterIdLst>
  <p:sldIdLst>
    <p:sldId id="1590" r:id="rId7"/>
    <p:sldId id="1591" r:id="rId8"/>
    <p:sldId id="1592" r:id="rId9"/>
    <p:sldId id="1578" r:id="rId10"/>
    <p:sldId id="1593" r:id="rId11"/>
    <p:sldId id="1595" r:id="rId12"/>
    <p:sldId id="1586" r:id="rId13"/>
    <p:sldId id="1559" r:id="rId14"/>
    <p:sldId id="1554" r:id="rId15"/>
    <p:sldId id="1558" r:id="rId16"/>
    <p:sldId id="1589" r:id="rId17"/>
  </p:sldIdLst>
  <p:sldSz cx="9144000" cy="6858000" type="screen4x3"/>
  <p:notesSz cx="6858000" cy="9313863"/>
  <p:defaultTextStyle>
    <a:defPPr>
      <a:defRPr lang="en-US"/>
    </a:defPPr>
    <a:lvl1pPr marL="0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35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68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07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37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175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08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643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878" algn="l" defTabSz="4562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0">
          <p15:clr>
            <a:srgbClr val="A4A3A4"/>
          </p15:clr>
        </p15:guide>
        <p15:guide id="2" pos="56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urph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C"/>
    <a:srgbClr val="FFFFFF"/>
    <a:srgbClr val="FF6600"/>
    <a:srgbClr val="487D75"/>
    <a:srgbClr val="A162D0"/>
    <a:srgbClr val="B17ED8"/>
    <a:srgbClr val="AC75D5"/>
    <a:srgbClr val="FE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1921" autoAdjust="0"/>
  </p:normalViewPr>
  <p:slideViewPr>
    <p:cSldViewPr snapToGrid="0" showGuides="1">
      <p:cViewPr varScale="1">
        <p:scale>
          <a:sx n="81" d="100"/>
          <a:sy n="81" d="100"/>
        </p:scale>
        <p:origin x="1496" y="77"/>
      </p:cViewPr>
      <p:guideLst>
        <p:guide orient="horz" pos="4190"/>
        <p:guide pos="5626"/>
      </p:guideLst>
    </p:cSldViewPr>
  </p:slideViewPr>
  <p:outlineViewPr>
    <p:cViewPr>
      <p:scale>
        <a:sx n="33" d="100"/>
        <a:sy n="33" d="100"/>
      </p:scale>
      <p:origin x="0" y="-609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448"/>
    </p:cViewPr>
  </p:sorterViewPr>
  <p:notesViewPr>
    <p:cSldViewPr snapToGrid="0">
      <p:cViewPr varScale="1">
        <p:scale>
          <a:sx n="88" d="100"/>
          <a:sy n="88" d="100"/>
        </p:scale>
        <p:origin x="3780" y="2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/>
          <a:lstStyle>
            <a:lvl1pPr algn="r">
              <a:defRPr sz="1200"/>
            </a:lvl1pPr>
          </a:lstStyle>
          <a:p>
            <a:fld id="{3D5756A0-74FB-5F4E-B507-045E1D2E4D0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5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 anchor="b"/>
          <a:lstStyle>
            <a:lvl1pPr algn="r">
              <a:defRPr sz="1200"/>
            </a:lvl1pPr>
          </a:lstStyle>
          <a:p>
            <a:fld id="{558DF1B7-56AC-284A-9527-23DCD9EDC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4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/>
          <a:lstStyle>
            <a:lvl1pPr algn="r">
              <a:defRPr sz="1200"/>
            </a:lvl1pPr>
          </a:lstStyle>
          <a:p>
            <a:fld id="{EF16AE55-D54C-6D48-8645-05790E561D6A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8500"/>
            <a:ext cx="4657725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6" tIns="46372" rIns="92746" bIns="463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2746" tIns="46372" rIns="92746" bIns="463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5693"/>
          </a:xfrm>
          <a:prstGeom prst="rect">
            <a:avLst/>
          </a:prstGeom>
        </p:spPr>
        <p:txBody>
          <a:bodyPr vert="horz" lIns="92746" tIns="46372" rIns="92746" bIns="46372" rtlCol="0" anchor="b"/>
          <a:lstStyle>
            <a:lvl1pPr algn="r">
              <a:defRPr sz="1200"/>
            </a:lvl1pPr>
          </a:lstStyle>
          <a:p>
            <a:fld id="{CD057DBC-0374-364B-AE7B-71F062434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2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35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68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07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37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175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08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43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878" algn="l" defTabSz="456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DAE4-DB23-43AE-ACD5-BB0715E60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7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4261-40B8-7145-A9F5-479FE3E266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8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1C194-9B3C-49EB-A3CF-44A6353D7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698500"/>
            <a:ext cx="4657725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042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7DBC-0374-364B-AE7B-71F0624342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0138" y="698500"/>
            <a:ext cx="4657725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042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7DBC-0374-364B-AE7B-71F0624342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yriad_Large_Tag_®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7221" y="2338408"/>
            <a:ext cx="4932785" cy="1982980"/>
          </a:xfrm>
          <a:prstGeom prst="rect">
            <a:avLst/>
          </a:prstGeom>
        </p:spPr>
      </p:pic>
      <p:pic>
        <p:nvPicPr>
          <p:cNvPr id="11" name="Picture 10" descr="Grey DOts3.png"/>
          <p:cNvPicPr>
            <a:picLocks noChangeAspect="1"/>
          </p:cNvPicPr>
          <p:nvPr userDrawn="1"/>
        </p:nvPicPr>
        <p:blipFill>
          <a:blip r:embed="rId3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368" y="-821877"/>
            <a:ext cx="3000390" cy="6236056"/>
          </a:xfrm>
          <a:prstGeom prst="rect">
            <a:avLst/>
          </a:prstGeom>
        </p:spPr>
      </p:pic>
      <p:pic>
        <p:nvPicPr>
          <p:cNvPr id="12" name="Picture 11" descr="Grey DOts3.png"/>
          <p:cNvPicPr>
            <a:picLocks noChangeAspect="1"/>
          </p:cNvPicPr>
          <p:nvPr userDrawn="1"/>
        </p:nvPicPr>
        <p:blipFill>
          <a:blip r:embed="rId3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327" y="556920"/>
            <a:ext cx="2986411" cy="6207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442" y="5859873"/>
            <a:ext cx="6486292" cy="813702"/>
          </a:xfrm>
        </p:spPr>
        <p:txBody>
          <a:bodyPr anchor="b"/>
          <a:lstStyle>
            <a:lvl1pPr>
              <a:defRPr sz="700"/>
            </a:lvl1pPr>
          </a:lstStyle>
          <a:p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6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72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v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ltbl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4" y="3744521"/>
            <a:ext cx="5638377" cy="1470025"/>
          </a:xfrm>
        </p:spPr>
        <p:txBody>
          <a:bodyPr>
            <a:noAutofit/>
          </a:bodyPr>
          <a:lstStyle>
            <a:lvl1pPr>
              <a:defRPr sz="4000" spc="252">
                <a:solidFill>
                  <a:srgbClr val="3072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97222" y="1740882"/>
            <a:ext cx="5546778" cy="1982439"/>
            <a:chOff x="3597222" y="1740829"/>
            <a:chExt cx="5546778" cy="1982439"/>
          </a:xfrm>
        </p:grpSpPr>
        <p:pic>
          <p:nvPicPr>
            <p:cNvPr id="10" name="Picture 9" descr="shutterstock_268731464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0150" y="1874520"/>
              <a:ext cx="5403850" cy="181965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3597222" y="1740829"/>
              <a:ext cx="2199269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615808" y="1740829"/>
              <a:ext cx="2310780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Myriad_Small_®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9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72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72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bur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4" y="3744521"/>
            <a:ext cx="5638377" cy="1470025"/>
          </a:xfrm>
        </p:spPr>
        <p:txBody>
          <a:bodyPr>
            <a:noAutofit/>
          </a:bodyPr>
          <a:lstStyle>
            <a:lvl1pPr>
              <a:defRPr sz="4000" spc="252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597222" y="1740882"/>
            <a:ext cx="5546778" cy="1982439"/>
            <a:chOff x="3597222" y="1740829"/>
            <a:chExt cx="5546778" cy="1982439"/>
          </a:xfrm>
        </p:grpSpPr>
        <p:pic>
          <p:nvPicPr>
            <p:cNvPr id="9" name="Picture 8" descr="IMG_0540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189"/>
            <a:stretch/>
          </p:blipFill>
          <p:spPr>
            <a:xfrm>
              <a:off x="3752507" y="1880775"/>
              <a:ext cx="5391493" cy="18196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3597222" y="1740829"/>
              <a:ext cx="2199269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615808" y="1740829"/>
              <a:ext cx="2310780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Myriad_Small_®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1" y="0"/>
            <a:ext cx="8958665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1" y="0"/>
            <a:ext cx="8958665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43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yriadTemplate4X3 A Sect Fu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619" y="2815213"/>
            <a:ext cx="5638377" cy="14700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619" y="3886200"/>
            <a:ext cx="519067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2016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1" y="0"/>
            <a:ext cx="8958665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43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1" y="0"/>
            <a:ext cx="8958665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mat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riadTemplate4X3 A Sect te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02274" y="3744521"/>
            <a:ext cx="5638377" cy="1470025"/>
          </a:xfrm>
        </p:spPr>
        <p:txBody>
          <a:bodyPr>
            <a:noAutofit/>
          </a:bodyPr>
          <a:lstStyle>
            <a:lvl1pPr>
              <a:defRPr sz="4000" spc="252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97222" y="1740882"/>
            <a:ext cx="5546778" cy="1982439"/>
            <a:chOff x="3597222" y="1740829"/>
            <a:chExt cx="5546778" cy="1982439"/>
          </a:xfrm>
        </p:grpSpPr>
        <p:pic>
          <p:nvPicPr>
            <p:cNvPr id="10" name="Picture 9" descr="shutterstock_190188203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423"/>
            <a:stretch/>
          </p:blipFill>
          <p:spPr>
            <a:xfrm>
              <a:off x="3754826" y="1874520"/>
              <a:ext cx="5389174" cy="181965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 userDrawn="1"/>
          </p:nvGrpSpPr>
          <p:grpSpPr>
            <a:xfrm>
              <a:off x="3597222" y="1740829"/>
              <a:ext cx="2329366" cy="1982439"/>
              <a:chOff x="3597222" y="1740829"/>
              <a:chExt cx="2329366" cy="1982439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3597222" y="1740829"/>
                <a:ext cx="2199269" cy="1982439"/>
              </a:xfrm>
              <a:prstGeom prst="rect">
                <a:avLst/>
              </a:prstGeom>
              <a:gradFill>
                <a:gsLst>
                  <a:gs pos="28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3615808" y="1740829"/>
                <a:ext cx="2310780" cy="1982439"/>
              </a:xfrm>
              <a:prstGeom prst="rect">
                <a:avLst/>
              </a:prstGeom>
              <a:gradFill>
                <a:gsLst>
                  <a:gs pos="28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Picture 15" descr="Myriad_Small_®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9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5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86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868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1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imm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g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54256" y="1740882"/>
            <a:ext cx="5389755" cy="1982439"/>
            <a:chOff x="10012624" y="3481657"/>
            <a:chExt cx="14374552" cy="3964878"/>
          </a:xfrm>
        </p:grpSpPr>
        <p:pic>
          <p:nvPicPr>
            <p:cNvPr id="9" name="Picture 8" descr="shutterstock_250751398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39609" y="3743965"/>
              <a:ext cx="13647567" cy="364784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012624" y="3481657"/>
              <a:ext cx="6162883" cy="3964878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4" y="3744521"/>
            <a:ext cx="5638377" cy="1470025"/>
          </a:xfrm>
        </p:spPr>
        <p:txBody>
          <a:bodyPr>
            <a:noAutofit/>
          </a:bodyPr>
          <a:lstStyle>
            <a:lvl1pPr>
              <a:defRPr sz="4000" spc="252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yriad_Small_®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9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8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8B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r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yriadTemplate4X3 A Sect KAK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02274" y="3744521"/>
            <a:ext cx="5638377" cy="1470025"/>
          </a:xfrm>
        </p:spPr>
        <p:txBody>
          <a:bodyPr>
            <a:noAutofit/>
          </a:bodyPr>
          <a:lstStyle>
            <a:lvl1pPr>
              <a:defRPr sz="4000" spc="252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599367" y="1740882"/>
            <a:ext cx="5544634" cy="1982439"/>
            <a:chOff x="3599366" y="1740829"/>
            <a:chExt cx="5544634" cy="1982439"/>
          </a:xfrm>
        </p:grpSpPr>
        <p:pic>
          <p:nvPicPr>
            <p:cNvPr id="9" name="Picture 8" descr="shutterstock_251684008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6735" y="1874520"/>
              <a:ext cx="5257265" cy="18196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3599366" y="1740829"/>
              <a:ext cx="3116145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9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1" y="0"/>
            <a:ext cx="7282043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5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6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1" y="0"/>
            <a:ext cx="7282043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6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1" y="0"/>
            <a:ext cx="7282043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84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8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1" y="0"/>
            <a:ext cx="7282043" cy="644652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1" y="0"/>
            <a:ext cx="7282043" cy="644652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4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1" y="0"/>
            <a:ext cx="5042828" cy="409497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020" y="5055219"/>
            <a:ext cx="6400800" cy="7000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5C666F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Prolaris_logo_NewPMS 158_431-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9" t="2993" r="19749" b="18446"/>
          <a:stretch/>
        </p:blipFill>
        <p:spPr>
          <a:xfrm>
            <a:off x="5831469" y="1190661"/>
            <a:ext cx="2714701" cy="26255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094977"/>
            <a:ext cx="8385570" cy="6195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878" y="6148001"/>
            <a:ext cx="1257610" cy="5055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5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054"/>
            <a:ext cx="8229600" cy="4316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9709"/>
            <a:ext cx="6290527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5738" y="5860585"/>
            <a:ext cx="8170862" cy="489415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3975" indent="1588">
              <a:buNone/>
              <a:defRPr sz="8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1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9101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081" y="3905444"/>
            <a:ext cx="5224968" cy="1362075"/>
          </a:xfrm>
        </p:spPr>
        <p:txBody>
          <a:bodyPr anchor="b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Prolaris_logo_NewPMS 158_431-0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6" t="10204" r="19048" b="15273"/>
          <a:stretch/>
        </p:blipFill>
        <p:spPr>
          <a:xfrm>
            <a:off x="6641171" y="3905444"/>
            <a:ext cx="1994829" cy="188331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01081" y="5356934"/>
            <a:ext cx="6315309" cy="4571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878" y="6148001"/>
            <a:ext cx="1257610" cy="5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5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735" y="6467720"/>
            <a:ext cx="6290527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88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059485" y="468633"/>
            <a:ext cx="7898460" cy="36727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1672" y="6471692"/>
            <a:ext cx="6290527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31672" y="0"/>
            <a:ext cx="996195" cy="42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6304" y="194740"/>
            <a:ext cx="966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5C666F">
                    <a:lumMod val="20000"/>
                    <a:lumOff val="80000"/>
                  </a:srgbClr>
                </a:solidFill>
                <a:latin typeface="Arial"/>
              </a:rPr>
              <a:t>CASE </a:t>
            </a:r>
            <a:br>
              <a:rPr lang="en-US" dirty="0" smtClean="0">
                <a:solidFill>
                  <a:srgbClr val="5C666F">
                    <a:lumMod val="20000"/>
                    <a:lumOff val="80000"/>
                  </a:srgbClr>
                </a:solidFill>
                <a:latin typeface="Arial"/>
              </a:rPr>
            </a:br>
            <a:r>
              <a:rPr lang="en-US" dirty="0" smtClean="0">
                <a:solidFill>
                  <a:srgbClr val="5C666F">
                    <a:lumMod val="20000"/>
                    <a:lumOff val="80000"/>
                  </a:srgbClr>
                </a:solidFill>
                <a:latin typeface="Arial"/>
              </a:rPr>
              <a:t>STUDY</a:t>
            </a:r>
            <a:endParaRPr lang="en-US" dirty="0">
              <a:solidFill>
                <a:srgbClr val="5C666F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1341" y="841071"/>
            <a:ext cx="816857" cy="816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886352"/>
            <a:ext cx="816857" cy="771576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059485" y="468633"/>
            <a:ext cx="7898460" cy="36727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7832" y="6471692"/>
            <a:ext cx="6290527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31672" y="0"/>
            <a:ext cx="996195" cy="42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7832" y="194740"/>
            <a:ext cx="1043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1200" dirty="0" smtClean="0">
                <a:solidFill>
                  <a:srgbClr val="5C666F">
                    <a:lumMod val="20000"/>
                    <a:lumOff val="80000"/>
                  </a:srgbClr>
                </a:solidFill>
                <a:latin typeface="Arial"/>
              </a:rPr>
              <a:t>POTENTIAL</a:t>
            </a:r>
          </a:p>
          <a:p>
            <a:pPr algn="ctr" defTabSz="457200"/>
            <a:r>
              <a:rPr lang="en-US" dirty="0" smtClean="0">
                <a:solidFill>
                  <a:srgbClr val="5C666F">
                    <a:lumMod val="20000"/>
                    <a:lumOff val="80000"/>
                  </a:srgbClr>
                </a:solidFill>
                <a:latin typeface="Arial"/>
              </a:rPr>
              <a:t>CASE </a:t>
            </a:r>
            <a:endParaRPr lang="en-US" dirty="0">
              <a:solidFill>
                <a:srgbClr val="5C666F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1341" y="841071"/>
            <a:ext cx="816857" cy="8168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886352"/>
            <a:ext cx="816857" cy="771576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1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5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1">
    <p:bg>
      <p:bgPr>
        <a:blipFill dpi="0" rotWithShape="1">
          <a:blip r:embed="rId2">
            <a:alphaModFix amt="40000"/>
          </a:blip>
          <a:srcRect/>
          <a:stretch>
            <a:fillRect l="-3000" t="-26000" r="-34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6200000">
            <a:off x="8735612" y="6349387"/>
            <a:ext cx="420752" cy="41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Arial"/>
              </a:rPr>
              <a:t>Copyright © 2017 Myriad Genetics, all rights reserved. Myriad.com</a:t>
            </a:r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1" y="6370798"/>
            <a:ext cx="457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0ADB063-0908-4A3B-A577-0D9266F73D8C}" type="slidenum">
              <a:rPr lang="en-US" smtClean="0">
                <a:solidFill>
                  <a:prstClr val="black"/>
                </a:solidFill>
                <a:latin typeface="Arial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5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75"/>
            </a:lvl3pPr>
            <a:lvl4pPr>
              <a:defRPr sz="1125"/>
            </a:lvl4pPr>
            <a:lvl5pPr>
              <a:defRPr sz="11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75"/>
            </a:lvl3pPr>
            <a:lvl4pPr>
              <a:defRPr sz="1125"/>
            </a:lvl4pPr>
            <a:lvl5pPr>
              <a:defRPr sz="11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5586" y="6281659"/>
            <a:ext cx="33561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924E74A-A7C8-4219-87C4-D9CF977B1E57}" type="slidenum">
              <a:rPr lang="en-US" smtClean="0">
                <a:solidFill>
                  <a:prstClr val="black"/>
                </a:solidFill>
                <a:latin typeface="Arial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14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5586" y="6281659"/>
            <a:ext cx="33561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924E74A-A7C8-4219-87C4-D9CF977B1E57}" type="slidenum">
              <a:rPr lang="en-US" smtClean="0">
                <a:solidFill>
                  <a:prstClr val="black"/>
                </a:solidFill>
                <a:latin typeface="Arial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55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blipFill dpi="0" rotWithShape="1">
          <a:blip r:embed="rId2">
            <a:alphaModFix amt="40000"/>
          </a:blip>
          <a:srcRect/>
          <a:stretch>
            <a:fillRect l="-3000" t="-26000" r="-34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6200000">
            <a:off x="8735612" y="6349387"/>
            <a:ext cx="420752" cy="41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N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>
            <a:lvl1pPr marL="285750" marR="0" indent="-285750" algn="l" defTabSz="914484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92" marR="0" indent="-285750" algn="l" defTabSz="914484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 sz="2101"/>
            </a:lvl2pPr>
            <a:lvl3pPr marL="1200233" marR="0" indent="-285750" algn="l" defTabSz="914484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9144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742992" marR="0" lvl="1" indent="-285750" algn="l" defTabSz="9144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1200233" marR="0" lvl="2" indent="-285750" algn="l" defTabSz="9144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Arial"/>
              </a:rPr>
              <a:t>Copyright © 2017 Myriad Genetics, all rights reserved. Myriad.com</a:t>
            </a:r>
            <a:endParaRPr lang="en-US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4152" y="6372292"/>
            <a:ext cx="459848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0ADB063-0908-4A3B-A577-0D9266F73D8C}" type="slidenum">
              <a:rPr lang="en-US" smtClean="0">
                <a:solidFill>
                  <a:prstClr val="black"/>
                </a:solidFill>
                <a:latin typeface="Arial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14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NAL LOGO_MYRIAD_PM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751" y="2352395"/>
            <a:ext cx="4719701" cy="1971800"/>
          </a:xfrm>
          <a:prstGeom prst="rect">
            <a:avLst/>
          </a:prstGeom>
        </p:spPr>
      </p:pic>
      <p:pic>
        <p:nvPicPr>
          <p:cNvPr id="11" name="Picture 10" descr="Grey DOts3.png"/>
          <p:cNvPicPr>
            <a:picLocks noChangeAspect="1"/>
          </p:cNvPicPr>
          <p:nvPr userDrawn="1"/>
        </p:nvPicPr>
        <p:blipFill>
          <a:blip r:embed="rId3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368" y="-821877"/>
            <a:ext cx="3000390" cy="6236056"/>
          </a:xfrm>
          <a:prstGeom prst="rect">
            <a:avLst/>
          </a:prstGeom>
        </p:spPr>
      </p:pic>
      <p:pic>
        <p:nvPicPr>
          <p:cNvPr id="12" name="Picture 11" descr="Grey DOts3.png"/>
          <p:cNvPicPr>
            <a:picLocks noChangeAspect="1"/>
          </p:cNvPicPr>
          <p:nvPr userDrawn="1"/>
        </p:nvPicPr>
        <p:blipFill>
          <a:blip r:embed="rId3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307" y="556920"/>
            <a:ext cx="2986411" cy="6207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442" y="5859873"/>
            <a:ext cx="6486292" cy="813702"/>
          </a:xfrm>
        </p:spPr>
        <p:txBody>
          <a:bodyPr anchor="b"/>
          <a:lstStyle>
            <a:lvl1pPr>
              <a:defRPr sz="394"/>
            </a:lvl1pPr>
          </a:lstStyle>
          <a:p>
            <a:endParaRPr lang="en-US" dirty="0" smtClean="0">
              <a:solidFill>
                <a:srgbClr val="A2AA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8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yriadTemplate4X3 A Sect Fu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619" y="2815213"/>
            <a:ext cx="5638377" cy="1470025"/>
          </a:xfrm>
        </p:spPr>
        <p:txBody>
          <a:bodyPr>
            <a:normAutofit/>
          </a:bodyPr>
          <a:lstStyle>
            <a:lvl1pPr>
              <a:defRPr sz="16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2619" y="3886200"/>
            <a:ext cx="519067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1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or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2" y="3744472"/>
            <a:ext cx="6541728" cy="1470025"/>
          </a:xfrm>
        </p:spPr>
        <p:txBody>
          <a:bodyPr>
            <a:noAutofit/>
          </a:bodyPr>
          <a:lstStyle>
            <a:lvl1pPr>
              <a:defRPr sz="2250" spc="142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97222" y="1740833"/>
            <a:ext cx="5546778" cy="1982439"/>
            <a:chOff x="3597222" y="1740829"/>
            <a:chExt cx="5546778" cy="1982439"/>
          </a:xfrm>
        </p:grpSpPr>
        <p:pic>
          <p:nvPicPr>
            <p:cNvPr id="10" name="Picture 9" descr="shutterstock_223530748.jp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0150" y="1883317"/>
              <a:ext cx="5403850" cy="18151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3597222" y="1740829"/>
              <a:ext cx="2199269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615808" y="1740829"/>
              <a:ext cx="2310780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72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72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iv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ltbl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4" y="3744472"/>
            <a:ext cx="5638377" cy="1470025"/>
          </a:xfrm>
        </p:spPr>
        <p:txBody>
          <a:bodyPr>
            <a:noAutofit/>
          </a:bodyPr>
          <a:lstStyle>
            <a:lvl1pPr>
              <a:defRPr sz="2250" spc="142">
                <a:solidFill>
                  <a:srgbClr val="3072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97222" y="1740833"/>
            <a:ext cx="5546778" cy="1982439"/>
            <a:chOff x="3597222" y="1740829"/>
            <a:chExt cx="5546778" cy="1982439"/>
          </a:xfrm>
        </p:grpSpPr>
        <p:pic>
          <p:nvPicPr>
            <p:cNvPr id="10" name="Picture 9" descr="shutterstock_268731464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0150" y="1874520"/>
              <a:ext cx="5403850" cy="181965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3597222" y="1740829"/>
              <a:ext cx="2199269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615808" y="1740829"/>
              <a:ext cx="2310780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6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72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72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" y="0"/>
            <a:ext cx="11460480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bur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4" y="3744472"/>
            <a:ext cx="5638377" cy="1470025"/>
          </a:xfrm>
        </p:spPr>
        <p:txBody>
          <a:bodyPr>
            <a:noAutofit/>
          </a:bodyPr>
          <a:lstStyle>
            <a:lvl1pPr>
              <a:defRPr sz="2250" spc="142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597222" y="1740833"/>
            <a:ext cx="5546778" cy="1982439"/>
            <a:chOff x="3597222" y="1740829"/>
            <a:chExt cx="5546778" cy="1982439"/>
          </a:xfrm>
        </p:grpSpPr>
        <p:pic>
          <p:nvPicPr>
            <p:cNvPr id="9" name="Picture 8" descr="IMG_0540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189"/>
            <a:stretch/>
          </p:blipFill>
          <p:spPr>
            <a:xfrm>
              <a:off x="3752507" y="1880775"/>
              <a:ext cx="5391493" cy="18196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3597222" y="1740829"/>
              <a:ext cx="2199269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615808" y="1740829"/>
              <a:ext cx="2310780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2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" y="0"/>
            <a:ext cx="8958665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3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" y="0"/>
            <a:ext cx="8958665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43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" y="0"/>
            <a:ext cx="8958665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43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1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or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2" y="3744521"/>
            <a:ext cx="6541728" cy="1470025"/>
          </a:xfrm>
        </p:spPr>
        <p:txBody>
          <a:bodyPr>
            <a:noAutofit/>
          </a:bodyPr>
          <a:lstStyle>
            <a:lvl1pPr>
              <a:defRPr sz="4000" spc="252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97222" y="1740882"/>
            <a:ext cx="5546778" cy="1982439"/>
            <a:chOff x="3597222" y="1740829"/>
            <a:chExt cx="5546778" cy="1982439"/>
          </a:xfrm>
        </p:grpSpPr>
        <p:pic>
          <p:nvPicPr>
            <p:cNvPr id="10" name="Picture 9" descr="shutterstock_223530748.jp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0150" y="1883317"/>
              <a:ext cx="5403850" cy="18151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3597222" y="1740829"/>
              <a:ext cx="2199269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615808" y="1740829"/>
              <a:ext cx="2310780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Myriad_Small_®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7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30"/>
          <a:stretch/>
        </p:blipFill>
        <p:spPr>
          <a:xfrm>
            <a:off x="2" y="0"/>
            <a:ext cx="8958665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mat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riadTemplate4X3 A Sect te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02274" y="3744472"/>
            <a:ext cx="5638377" cy="1470025"/>
          </a:xfrm>
        </p:spPr>
        <p:txBody>
          <a:bodyPr>
            <a:noAutofit/>
          </a:bodyPr>
          <a:lstStyle>
            <a:lvl1pPr>
              <a:defRPr sz="2250" spc="142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97222" y="1740833"/>
            <a:ext cx="5546778" cy="1982439"/>
            <a:chOff x="3597222" y="1740829"/>
            <a:chExt cx="5546778" cy="1982439"/>
          </a:xfrm>
        </p:grpSpPr>
        <p:pic>
          <p:nvPicPr>
            <p:cNvPr id="10" name="Picture 9" descr="shutterstock_190188203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423"/>
            <a:stretch/>
          </p:blipFill>
          <p:spPr>
            <a:xfrm>
              <a:off x="3754826" y="1874520"/>
              <a:ext cx="5389174" cy="181965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 userDrawn="1"/>
          </p:nvGrpSpPr>
          <p:grpSpPr>
            <a:xfrm>
              <a:off x="3597222" y="1740829"/>
              <a:ext cx="2329366" cy="1982439"/>
              <a:chOff x="3597222" y="1740829"/>
              <a:chExt cx="2329366" cy="1982439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3597222" y="1740829"/>
                <a:ext cx="2199269" cy="1982439"/>
              </a:xfrm>
              <a:prstGeom prst="rect">
                <a:avLst/>
              </a:prstGeom>
              <a:gradFill>
                <a:gsLst>
                  <a:gs pos="28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57130"/>
                <a:endParaRPr lang="en-US" sz="1013">
                  <a:solidFill>
                    <a:srgbClr val="5B6770"/>
                  </a:solidFill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3615808" y="1740829"/>
                <a:ext cx="2310780" cy="1982439"/>
              </a:xfrm>
              <a:prstGeom prst="rect">
                <a:avLst/>
              </a:prstGeom>
              <a:gradFill>
                <a:gsLst>
                  <a:gs pos="28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57130"/>
                <a:endParaRPr lang="en-US" sz="1013">
                  <a:solidFill>
                    <a:srgbClr val="5B6770"/>
                  </a:solidFill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1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5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86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86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13"/>
          <a:stretch/>
        </p:blipFill>
        <p:spPr>
          <a:xfrm>
            <a:off x="0" y="0"/>
            <a:ext cx="9144000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imm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iadTemplate4X3 A Sect gr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754247" y="1740833"/>
            <a:ext cx="5389755" cy="1982439"/>
            <a:chOff x="10012624" y="3481657"/>
            <a:chExt cx="14374552" cy="3964878"/>
          </a:xfrm>
        </p:grpSpPr>
        <p:pic>
          <p:nvPicPr>
            <p:cNvPr id="9" name="Picture 8" descr="shutterstock_250751398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39609" y="3743965"/>
              <a:ext cx="13647567" cy="364784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012624" y="3481657"/>
              <a:ext cx="6162883" cy="3964878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274" y="3744472"/>
            <a:ext cx="5638377" cy="1470025"/>
          </a:xfrm>
        </p:spPr>
        <p:txBody>
          <a:bodyPr>
            <a:noAutofit/>
          </a:bodyPr>
          <a:lstStyle>
            <a:lvl1pPr>
              <a:defRPr sz="2250" spc="142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8B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6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8B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1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76"/>
          <a:stretch/>
        </p:blipFill>
        <p:spPr>
          <a:xfrm>
            <a:off x="0" y="0"/>
            <a:ext cx="8896104" cy="6446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r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yriadTemplate4X3 A Sect KAK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602274" y="3744472"/>
            <a:ext cx="5638377" cy="1470025"/>
          </a:xfrm>
        </p:spPr>
        <p:txBody>
          <a:bodyPr>
            <a:noAutofit/>
          </a:bodyPr>
          <a:lstStyle>
            <a:lvl1pPr>
              <a:defRPr sz="2250" spc="142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599367" y="1740833"/>
            <a:ext cx="5544634" cy="1982439"/>
            <a:chOff x="3599366" y="1740829"/>
            <a:chExt cx="5544634" cy="1982439"/>
          </a:xfrm>
        </p:grpSpPr>
        <p:pic>
          <p:nvPicPr>
            <p:cNvPr id="9" name="Picture 8" descr="shutterstock_251684008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6735" y="1874520"/>
              <a:ext cx="5257265" cy="181965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3599366" y="1740829"/>
              <a:ext cx="3116145" cy="1982439"/>
            </a:xfrm>
            <a:prstGeom prst="rect">
              <a:avLst/>
            </a:prstGeom>
            <a:gradFill>
              <a:gsLst>
                <a:gs pos="28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30"/>
              <a:endParaRPr lang="en-US" sz="1013">
                <a:solidFill>
                  <a:srgbClr val="5B677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8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" y="0"/>
            <a:ext cx="7282043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6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" y="0"/>
            <a:ext cx="7282043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956"/>
            </a:lvl3pPr>
            <a:lvl4pPr>
              <a:defRPr sz="844"/>
            </a:lvl4pPr>
            <a:lvl5pPr>
              <a:defRPr sz="844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8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6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" y="0"/>
            <a:ext cx="7282043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84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2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0"/>
          <a:stretch/>
        </p:blipFill>
        <p:spPr>
          <a:xfrm>
            <a:off x="2" y="0"/>
            <a:ext cx="7282043" cy="644652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29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blipFill dpi="0" rotWithShape="1">
          <a:blip r:embed="rId2">
            <a:alphaModFix amt="40000"/>
          </a:blip>
          <a:srcRect/>
          <a:stretch>
            <a:fillRect l="-3000" t="-26000" r="-34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6200000">
            <a:off x="8735612" y="6349388"/>
            <a:ext cx="420752" cy="41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>
              <a:solidFill>
                <a:srgbClr val="5B67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/>
          </a:bodyPr>
          <a:lstStyle>
            <a:lvl1pPr marL="214313" marR="0" indent="-214313" algn="l" defTabSz="68586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244" marR="0" indent="-214313" algn="l" defTabSz="68586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 sz="1576"/>
            </a:lvl2pPr>
            <a:lvl3pPr marL="900175" marR="0" indent="-214313" algn="l" defTabSz="685863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14313" marR="0" lvl="0" indent="-214313" algn="l" defTabSz="6858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557244" marR="0" lvl="1" indent="-214313" algn="l" defTabSz="6858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900175" marR="0" lvl="2" indent="-214313" algn="l" defTabSz="6858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13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© 2017 Myriad Genetics, all rights reserved. Myriad.com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4152" y="6372294"/>
            <a:ext cx="459848" cy="365125"/>
          </a:xfrm>
        </p:spPr>
        <p:txBody>
          <a:bodyPr/>
          <a:lstStyle/>
          <a:p>
            <a:fld id="{00ADB063-0908-4A3B-A577-0D9266F73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1">
    <p:bg>
      <p:bgPr>
        <a:blipFill dpi="0" rotWithShape="1">
          <a:blip r:embed="rId2">
            <a:alphaModFix amt="40000"/>
          </a:blip>
          <a:srcRect/>
          <a:stretch>
            <a:fillRect l="-3000" t="-26000" r="-34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6200000">
            <a:off x="8735612" y="6349388"/>
            <a:ext cx="420752" cy="41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>
              <a:solidFill>
                <a:srgbClr val="5B67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© 2017 Myriad Genetics, all rights reserved. Myriad.com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1" y="6370800"/>
            <a:ext cx="457200" cy="365125"/>
          </a:xfrm>
        </p:spPr>
        <p:txBody>
          <a:bodyPr/>
          <a:lstStyle/>
          <a:p>
            <a:fld id="{00ADB063-0908-4A3B-A577-0D9266F73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yriadTemplate16X9 A TEXT Or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60480" cy="644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72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yriad_Small_®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yriad_Small_®_RGB.png"/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7800628" y="6250806"/>
            <a:ext cx="1151540" cy="460615"/>
          </a:xfrm>
          <a:prstGeom prst="rect">
            <a:avLst/>
          </a:prstGeom>
        </p:spPr>
      </p:pic>
      <p:pic>
        <p:nvPicPr>
          <p:cNvPr id="7" name="Picture 6" descr="MyriadTemplate16X9 A_text.png"/>
          <p:cNvPicPr>
            <a:picLocks noChangeAspect="1"/>
          </p:cNvPicPr>
          <p:nvPr userDrawn="1"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887978" cy="644652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7402940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19" tIns="19162" rIns="38319" bIns="1916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390" y="373972"/>
            <a:ext cx="8085148" cy="1143000"/>
          </a:xfrm>
          <a:prstGeom prst="rect">
            <a:avLst/>
          </a:prstGeom>
        </p:spPr>
        <p:txBody>
          <a:bodyPr vert="horz" lIns="91248" tIns="45624" rIns="91248" bIns="4562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63" y="1600207"/>
            <a:ext cx="8229279" cy="4332557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52" y="5929313"/>
            <a:ext cx="6818200" cy="545050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87" y="6281699"/>
            <a:ext cx="335619" cy="365125"/>
          </a:xfrm>
          <a:prstGeom prst="rect">
            <a:avLst/>
          </a:prstGeom>
        </p:spPr>
        <p:txBody>
          <a:bodyPr vert="horz" lIns="91248" tIns="45624" rIns="91248" bIns="45624" rtlCol="0" anchor="ctr"/>
          <a:lstStyle>
            <a:lvl1pPr algn="ctr">
              <a:defRPr sz="600">
                <a:solidFill>
                  <a:srgbClr val="FEFFF6"/>
                </a:solidFill>
              </a:defRPr>
            </a:lvl1pPr>
          </a:lstStyle>
          <a:p>
            <a:fld id="{D1BCE551-E9F2-7049-BED7-B12C1C230A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5964" y="6523905"/>
            <a:ext cx="4571405" cy="146420"/>
          </a:xfrm>
          <a:prstGeom prst="rect">
            <a:avLst/>
          </a:prstGeom>
        </p:spPr>
        <p:txBody>
          <a:bodyPr lIns="38319" tIns="19162" rIns="38319" bIns="19162">
            <a:spAutoFit/>
          </a:bodyPr>
          <a:lstStyle/>
          <a:p>
            <a:pPr marL="0" marR="0" lvl="0" indent="0" algn="l" defTabSz="45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2015 Myriad Genetics, Inc., all rights reserved. 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www.Myriad.com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AAA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37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88" r:id="rId3"/>
    <p:sldLayoutId id="2147483652" r:id="rId4"/>
    <p:sldLayoutId id="2147483654" r:id="rId5"/>
    <p:sldLayoutId id="2147483655" r:id="rId6"/>
    <p:sldLayoutId id="2147483657" r:id="rId7"/>
    <p:sldLayoutId id="2147483663" r:id="rId8"/>
    <p:sldLayoutId id="2147483664" r:id="rId9"/>
    <p:sldLayoutId id="2147483665" r:id="rId10"/>
    <p:sldLayoutId id="2147483666" r:id="rId11"/>
    <p:sldLayoutId id="2147483659" r:id="rId12"/>
    <p:sldLayoutId id="2147483671" r:id="rId13"/>
    <p:sldLayoutId id="2147483672" r:id="rId14"/>
    <p:sldLayoutId id="2147483673" r:id="rId15"/>
    <p:sldLayoutId id="2147483674" r:id="rId16"/>
    <p:sldLayoutId id="2147483658" r:id="rId17"/>
    <p:sldLayoutId id="2147483667" r:id="rId18"/>
    <p:sldLayoutId id="2147483668" r:id="rId19"/>
    <p:sldLayoutId id="2147483669" r:id="rId20"/>
    <p:sldLayoutId id="2147483670" r:id="rId21"/>
    <p:sldLayoutId id="2147483661" r:id="rId22"/>
    <p:sldLayoutId id="2147483679" r:id="rId23"/>
    <p:sldLayoutId id="2147483680" r:id="rId24"/>
    <p:sldLayoutId id="2147483681" r:id="rId25"/>
    <p:sldLayoutId id="2147483682" r:id="rId26"/>
    <p:sldLayoutId id="2147483660" r:id="rId27"/>
    <p:sldLayoutId id="2147483675" r:id="rId28"/>
    <p:sldLayoutId id="2147483676" r:id="rId29"/>
    <p:sldLayoutId id="2147483677" r:id="rId30"/>
    <p:sldLayoutId id="2147483678" r:id="rId31"/>
    <p:sldLayoutId id="2147483662" r:id="rId32"/>
    <p:sldLayoutId id="2147483683" r:id="rId33"/>
    <p:sldLayoutId id="2147483684" r:id="rId34"/>
    <p:sldLayoutId id="2147483685" r:id="rId35"/>
    <p:sldLayoutId id="2147483686" r:id="rId36"/>
    <p:sldLayoutId id="2147483689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623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14224" indent="-214224" algn="l" defTabSz="45623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913" indent="-237511" algn="l" defTabSz="45623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01075" indent="-188283" algn="l" defTabSz="45623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596821" indent="-228120" algn="l" defTabSz="45623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700" kern="1200">
          <a:solidFill>
            <a:schemeClr val="bg1"/>
          </a:solidFill>
          <a:latin typeface="+mn-lt"/>
          <a:ea typeface="+mn-ea"/>
          <a:cs typeface="+mn-cs"/>
        </a:defRPr>
      </a:lvl4pPr>
      <a:lvl5pPr marL="2013867" indent="-188948" algn="l" defTabSz="456235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700" kern="1200">
          <a:solidFill>
            <a:schemeClr val="bg1"/>
          </a:solidFill>
          <a:latin typeface="+mn-lt"/>
          <a:ea typeface="+mn-ea"/>
          <a:cs typeface="+mn-cs"/>
        </a:defRPr>
      </a:lvl5pPr>
      <a:lvl6pPr marL="2509290" indent="-228120" algn="l" defTabSz="4562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26" indent="-228120" algn="l" defTabSz="4562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62" indent="-228120" algn="l" defTabSz="4562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95" indent="-228120" algn="l" defTabSz="4562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5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68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07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37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75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08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43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8" algn="l" defTabSz="456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633"/>
            <a:ext cx="7211122" cy="45736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05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297" y="6471692"/>
            <a:ext cx="6290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7" descr="Prolaris_logo_NewPMS 158_431-01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517" y="6052081"/>
            <a:ext cx="994846" cy="878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293" y="6425572"/>
            <a:ext cx="950951" cy="3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bg2"/>
          </a:solidFill>
          <a:latin typeface="Arial"/>
          <a:ea typeface="+mn-ea"/>
          <a:cs typeface="+mn-cs"/>
        </a:defRPr>
      </a:lvl1pPr>
      <a:lvl2pPr marL="687388" indent="-23018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bg2"/>
          </a:solidFill>
          <a:latin typeface="Arial"/>
          <a:ea typeface="+mn-ea"/>
          <a:cs typeface="+mn-cs"/>
        </a:defRPr>
      </a:lvl2pPr>
      <a:lvl3pPr marL="1084263" indent="-1698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4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4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yriadTemplate16X9 A_text.png"/>
          <p:cNvPicPr>
            <a:picLocks noChangeAspect="1"/>
          </p:cNvPicPr>
          <p:nvPr userDrawn="1"/>
        </p:nvPicPr>
        <p:blipFill rotWithShape="1">
          <a:blip r:embed="rId4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887978" cy="644652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7402928" y="6349856"/>
            <a:ext cx="250743" cy="24901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598" tIns="10799" rIns="21598" bIns="10799" rtlCol="0" anchor="ctr"/>
          <a:lstStyle/>
          <a:p>
            <a:pPr algn="ctr" defTabSz="257130"/>
            <a:endParaRPr lang="en-US" sz="1013">
              <a:solidFill>
                <a:srgbClr val="5B677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390" y="373972"/>
            <a:ext cx="8085148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51" y="1600205"/>
            <a:ext cx="8229279" cy="433255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952" y="5929313"/>
            <a:ext cx="6818200" cy="545050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5575" y="6281650"/>
            <a:ext cx="335619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338">
                <a:solidFill>
                  <a:srgbClr val="FEFFF6"/>
                </a:solidFill>
              </a:defRPr>
            </a:lvl1pPr>
          </a:lstStyle>
          <a:p>
            <a:pPr defTabSz="257130"/>
            <a:fld id="{D1BCE551-E9F2-7049-BED7-B12C1C230A96}" type="slidenum">
              <a:rPr lang="en-US" smtClean="0"/>
              <a:pPr defTabSz="25713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92" y="6250450"/>
            <a:ext cx="1097280" cy="45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5952" y="6523904"/>
            <a:ext cx="4571405" cy="82467"/>
          </a:xfrm>
          <a:prstGeom prst="rect">
            <a:avLst/>
          </a:prstGeom>
        </p:spPr>
        <p:txBody>
          <a:bodyPr lIns="21598" tIns="10799" rIns="21598" bIns="10799">
            <a:spAutoFit/>
          </a:bodyPr>
          <a:lstStyle/>
          <a:p>
            <a:pPr defTabSz="257130">
              <a:spcAft>
                <a:spcPts val="284"/>
              </a:spcAft>
              <a:defRPr/>
            </a:pPr>
            <a:r>
              <a:rPr lang="en-US" sz="394" dirty="0">
                <a:solidFill>
                  <a:srgbClr val="A2AAAD"/>
                </a:solidFill>
              </a:rPr>
              <a:t>Copyright © 2017 Myriad Genetics, all rights reserved.  </a:t>
            </a:r>
            <a:r>
              <a:rPr lang="en-US" sz="394" dirty="0" err="1">
                <a:solidFill>
                  <a:srgbClr val="A2AAAD"/>
                </a:solidFill>
              </a:rPr>
              <a:t>Myriad.com</a:t>
            </a:r>
            <a:r>
              <a:rPr lang="en-US" sz="394" dirty="0">
                <a:solidFill>
                  <a:srgbClr val="A2AAA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1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257130" rtl="0" eaLnBrk="1" latinLnBrk="0" hangingPunct="1">
        <a:lnSpc>
          <a:spcPct val="90000"/>
        </a:lnSpc>
        <a:spcBef>
          <a:spcPct val="0"/>
        </a:spcBef>
        <a:buNone/>
        <a:defRPr sz="1575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120737" indent="-120737" algn="l" defTabSz="25713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125" kern="1200">
          <a:solidFill>
            <a:schemeClr val="bg1"/>
          </a:solidFill>
          <a:latin typeface="+mn-lt"/>
          <a:ea typeface="+mn-ea"/>
          <a:cs typeface="+mn-cs"/>
        </a:defRPr>
      </a:lvl1pPr>
      <a:lvl2pPr marL="391081" indent="-133860" algn="l" defTabSz="25713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013" kern="1200">
          <a:solidFill>
            <a:schemeClr val="bg1"/>
          </a:solidFill>
          <a:latin typeface="+mn-lt"/>
          <a:ea typeface="+mn-ea"/>
          <a:cs typeface="+mn-cs"/>
        </a:defRPr>
      </a:lvl2pPr>
      <a:lvl3pPr marL="620555" indent="-106114" algn="l" defTabSz="25713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13" kern="1200">
          <a:solidFill>
            <a:schemeClr val="bg1"/>
          </a:solidFill>
          <a:latin typeface="+mn-lt"/>
          <a:ea typeface="+mn-ea"/>
          <a:cs typeface="+mn-cs"/>
        </a:defRPr>
      </a:lvl3pPr>
      <a:lvl4pPr marL="899954" indent="-128565" algn="l" defTabSz="25713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956" kern="1200">
          <a:solidFill>
            <a:schemeClr val="bg1"/>
          </a:solidFill>
          <a:latin typeface="+mn-lt"/>
          <a:ea typeface="+mn-ea"/>
          <a:cs typeface="+mn-cs"/>
        </a:defRPr>
      </a:lvl4pPr>
      <a:lvl5pPr marL="1134997" indent="-106488" algn="l" defTabSz="25713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956" kern="1200">
          <a:solidFill>
            <a:schemeClr val="bg1"/>
          </a:solidFill>
          <a:latin typeface="+mn-lt"/>
          <a:ea typeface="+mn-ea"/>
          <a:cs typeface="+mn-cs"/>
        </a:defRPr>
      </a:lvl5pPr>
      <a:lvl6pPr marL="1414214" indent="-128565" algn="l" defTabSz="257130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4" indent="-128565" algn="l" defTabSz="257130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3" indent="-128565" algn="l" defTabSz="257130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603" indent="-128565" algn="l" defTabSz="257130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30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9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9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9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9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8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8" algn="l" defTabSz="2571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video" Target="../media/media1.mov"/><Relationship Id="rId16" Type="http://schemas.openxmlformats.org/officeDocument/2006/relationships/image" Target="../media/image47.png"/><Relationship Id="rId1" Type="http://schemas.microsoft.com/office/2007/relationships/media" Target="../media/media1.mov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48940" y="3089911"/>
            <a:ext cx="4738162" cy="244511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100" dirty="0"/>
              <a:t>Genomic Testing: When and Why?</a:t>
            </a:r>
            <a:br>
              <a:rPr lang="en-US" sz="21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Rob Finch, MS, CGC</a:t>
            </a:r>
            <a:br>
              <a:rPr lang="en-US" sz="1800" dirty="0"/>
            </a:br>
            <a:r>
              <a:rPr lang="en-US" sz="1800" dirty="0"/>
              <a:t>Certified Genetic Counselor</a:t>
            </a:r>
            <a:br>
              <a:rPr lang="en-US" sz="1800" dirty="0"/>
            </a:br>
            <a:r>
              <a:rPr lang="en-US" sz="1800" dirty="0"/>
              <a:t>Medical Science Liaison</a:t>
            </a:r>
            <a:br>
              <a:rPr lang="en-US" sz="1800" dirty="0"/>
            </a:br>
            <a:r>
              <a:rPr lang="en-US" sz="1800" dirty="0"/>
              <a:t>Myriad Genetic Laboratories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23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277" y="6492673"/>
            <a:ext cx="3571875" cy="2224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275" y="6332873"/>
            <a:ext cx="49582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00" i="1" dirty="0" smtClean="0">
                <a:solidFill>
                  <a:prstClr val="white">
                    <a:lumMod val="50000"/>
                  </a:prstClr>
                </a:solidFill>
                <a:latin typeface="Calibri" charset="0"/>
                <a:ea typeface="Calibri" charset="0"/>
                <a:cs typeface="Calibri" charset="0"/>
              </a:rPr>
              <a:t>National Comprehensive Cancer Network. Prostate Cancer Guidelines v2.2018, retrieved February 2018 from</a:t>
            </a:r>
            <a:r>
              <a:rPr lang="en-US" sz="700" i="1" dirty="0">
                <a:solidFill>
                  <a:prstClr val="white">
                    <a:lumMod val="50000"/>
                  </a:prstClr>
                </a:solidFill>
                <a:latin typeface="Calibri" charset="0"/>
                <a:ea typeface="Calibri" charset="0"/>
                <a:cs typeface="Calibri" charset="0"/>
              </a:rPr>
              <a:t>: http://</a:t>
            </a:r>
            <a:r>
              <a:rPr lang="en-US" sz="700" i="1" dirty="0" smtClean="0">
                <a:solidFill>
                  <a:prstClr val="white">
                    <a:lumMod val="50000"/>
                  </a:prstClr>
                </a:solidFill>
                <a:latin typeface="Calibri" charset="0"/>
                <a:ea typeface="Calibri" charset="0"/>
                <a:cs typeface="Calibri" charset="0"/>
              </a:rPr>
              <a:t>www.nccn.org.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1459" y="6332831"/>
            <a:ext cx="391619" cy="4334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5" y="1617572"/>
            <a:ext cx="8934773" cy="309533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61559" y="3571336"/>
            <a:ext cx="1220728" cy="1083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1" y="4965777"/>
            <a:ext cx="9131474" cy="595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5276" y="5842857"/>
            <a:ext cx="554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NCCN Category 2A recommendation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99073" y="0"/>
            <a:ext cx="7891916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Updated NCCN Guidelines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219206" y="374650"/>
            <a:ext cx="8085137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60782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CCP score (Prolaris) has been extensively validated and shown to be associated with aggressive disease in diverse patient cohorts and clinical settings, and across all risk groups.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Better risk discrimination means better clinical management for patients 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 err="1" smtClean="0">
                <a:solidFill>
                  <a:schemeClr val="tx2"/>
                </a:solidFill>
              </a:rPr>
              <a:t>Prolaris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is </a:t>
            </a:r>
            <a:r>
              <a:rPr lang="en-US" dirty="0" smtClean="0">
                <a:solidFill>
                  <a:schemeClr val="tx2"/>
                </a:solidFill>
              </a:rPr>
              <a:t>part of </a:t>
            </a:r>
            <a:r>
              <a:rPr lang="en-US" sz="2000" dirty="0" smtClean="0">
                <a:solidFill>
                  <a:schemeClr val="tx2"/>
                </a:solidFill>
              </a:rPr>
              <a:t>NCCN guidelines as an important tool to add risk discrimination in newly diagnosed prostate cancer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Genomic testing should be available to patients to help better refine their risk levels.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ty-Staff-Deck2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14446" r="55151" b="10000"/>
          <a:stretch/>
        </p:blipFill>
        <p:spPr>
          <a:xfrm>
            <a:off x="2000250" y="1890216"/>
            <a:ext cx="2114550" cy="3594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0937" y="964877"/>
            <a:ext cx="4827043" cy="857250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+mj-lt"/>
              </a:rPr>
              <a:t>Somatic vs. Germline Mutation  </a:t>
            </a:r>
            <a:endParaRPr lang="en-US" sz="2700" dirty="0">
              <a:latin typeface="+mj-lt"/>
            </a:endParaRPr>
          </a:p>
        </p:txBody>
      </p:sp>
      <p:pic>
        <p:nvPicPr>
          <p:cNvPr id="5" name="Picture 4" descr="Community-Staff-Deck2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3" t="14444" r="10505" b="10000"/>
          <a:stretch/>
        </p:blipFill>
        <p:spPr>
          <a:xfrm>
            <a:off x="5029200" y="1885950"/>
            <a:ext cx="2114550" cy="3593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2250" y="5543550"/>
            <a:ext cx="3429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4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ty-Staff-Deck2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9" t="20000"/>
          <a:stretch/>
        </p:blipFill>
        <p:spPr>
          <a:xfrm>
            <a:off x="5429250" y="1885950"/>
            <a:ext cx="2470898" cy="411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0758" y="1041358"/>
            <a:ext cx="5502516" cy="857250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+mj-lt"/>
              </a:rPr>
              <a:t>Tumor Testing vs. Germline Testing </a:t>
            </a:r>
            <a:endParaRPr lang="en-US" sz="27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3550" y="3028951"/>
            <a:ext cx="120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dirty="0">
                <a:solidFill>
                  <a:srgbClr val="074A87"/>
                </a:solidFill>
                <a:latin typeface="Arial"/>
              </a:rPr>
              <a:t>Tumor Biopsy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5143501"/>
            <a:ext cx="9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dirty="0">
                <a:solidFill>
                  <a:srgbClr val="074A87"/>
                </a:solidFill>
                <a:latin typeface="Arial"/>
              </a:rPr>
              <a:t>Blood Test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1700" y="2171701"/>
            <a:ext cx="2633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074A87"/>
                </a:solidFill>
                <a:latin typeface="Arial"/>
              </a:rPr>
              <a:t>Tumor testing </a:t>
            </a:r>
            <a:r>
              <a:rPr lang="en-US" sz="1500" dirty="0">
                <a:solidFill>
                  <a:srgbClr val="074A87"/>
                </a:solidFill>
                <a:latin typeface="Arial"/>
              </a:rPr>
              <a:t>can help guide treatment options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781" y="4000501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074A87"/>
                </a:solidFill>
                <a:latin typeface="Arial"/>
              </a:rPr>
              <a:t>Germline testing </a:t>
            </a:r>
            <a:r>
              <a:rPr lang="en-US" sz="1500" dirty="0">
                <a:solidFill>
                  <a:srgbClr val="074A87"/>
                </a:solidFill>
                <a:latin typeface="Arial"/>
              </a:rPr>
              <a:t>(blood or buccal)</a:t>
            </a:r>
            <a:r>
              <a:rPr lang="en-US" sz="1500" b="1" dirty="0">
                <a:solidFill>
                  <a:srgbClr val="074A87"/>
                </a:solidFill>
                <a:latin typeface="Arial"/>
              </a:rPr>
              <a:t> </a:t>
            </a:r>
            <a:r>
              <a:rPr lang="en-US" sz="1500" dirty="0">
                <a:solidFill>
                  <a:srgbClr val="074A87"/>
                </a:solidFill>
                <a:latin typeface="Arial"/>
              </a:rPr>
              <a:t>can </a:t>
            </a:r>
            <a:r>
              <a:rPr lang="en-US" sz="1500" dirty="0">
                <a:solidFill>
                  <a:srgbClr val="074A87"/>
                </a:solidFill>
                <a:latin typeface="Arial"/>
              </a:rPr>
              <a:t>help determine if a mutation was inherited and help guide treatment and risk management </a:t>
            </a:r>
            <a:r>
              <a:rPr lang="en-US" sz="1500" dirty="0">
                <a:solidFill>
                  <a:srgbClr val="074A87"/>
                </a:solidFill>
                <a:latin typeface="Arial"/>
              </a:rPr>
              <a:t>options for patient and family members</a:t>
            </a:r>
            <a:endParaRPr lang="en-US" sz="1500" dirty="0">
              <a:solidFill>
                <a:srgbClr val="074A87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2250" y="5543550"/>
            <a:ext cx="3429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8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8257" y="1210690"/>
            <a:ext cx="2812869" cy="2778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36" y="1527732"/>
            <a:ext cx="5536990" cy="139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92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239" t="22322" r="12100" b="24851"/>
          <a:stretch/>
        </p:blipFill>
        <p:spPr>
          <a:xfrm>
            <a:off x="1155246" y="857250"/>
            <a:ext cx="6858000" cy="3303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155" t="53720" r="55592" b="26488"/>
          <a:stretch/>
        </p:blipFill>
        <p:spPr>
          <a:xfrm>
            <a:off x="1098959" y="4098664"/>
            <a:ext cx="2032907" cy="1239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4555" t="53720" r="30447" b="26488"/>
          <a:stretch/>
        </p:blipFill>
        <p:spPr>
          <a:xfrm>
            <a:off x="3192237" y="4092158"/>
            <a:ext cx="2784022" cy="1239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9516" t="53459" r="12047" b="26749"/>
          <a:stretch/>
        </p:blipFill>
        <p:spPr>
          <a:xfrm>
            <a:off x="5947683" y="4098664"/>
            <a:ext cx="2053318" cy="1239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21419744">
            <a:off x="3268534" y="2602159"/>
            <a:ext cx="2052134" cy="1977515"/>
            <a:chOff x="8634698" y="3347870"/>
            <a:chExt cx="4457111" cy="2847170"/>
          </a:xfrm>
        </p:grpSpPr>
        <p:cxnSp>
          <p:nvCxnSpPr>
            <p:cNvPr id="8" name="Straight Connector 7"/>
            <p:cNvCxnSpPr>
              <a:stCxn id="4098" idx="0"/>
            </p:cNvCxnSpPr>
            <p:nvPr/>
          </p:nvCxnSpPr>
          <p:spPr>
            <a:xfrm rot="180256" flipV="1">
              <a:off x="8831321" y="3347870"/>
              <a:ext cx="4260488" cy="362558"/>
            </a:xfrm>
            <a:prstGeom prst="line">
              <a:avLst/>
            </a:prstGeom>
            <a:ln cap="rnd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098" idx="4"/>
            </p:cNvCxnSpPr>
            <p:nvPr/>
          </p:nvCxnSpPr>
          <p:spPr>
            <a:xfrm rot="180256">
              <a:off x="8634698" y="5831460"/>
              <a:ext cx="4328315" cy="363580"/>
            </a:xfrm>
            <a:prstGeom prst="line">
              <a:avLst/>
            </a:prstGeom>
            <a:ln cap="rnd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RingPart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3" b="69641"/>
          <a:stretch/>
        </p:blipFill>
        <p:spPr>
          <a:xfrm>
            <a:off x="5775044" y="2836172"/>
            <a:ext cx="710156" cy="444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t="20945"/>
          <a:stretch/>
        </p:blipFill>
        <p:spPr>
          <a:xfrm>
            <a:off x="5404203" y="3143558"/>
            <a:ext cx="1072807" cy="11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6415" y="2852789"/>
            <a:ext cx="1474728" cy="1474728"/>
          </a:xfrm>
          <a:prstGeom prst="ellipse">
            <a:avLst/>
          </a:prstGeom>
          <a:noFill/>
          <a:ln w="254000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57426" y="2192499"/>
            <a:ext cx="3969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/>
            <a:r>
              <a:rPr lang="en-US" sz="1350" b="1" dirty="0">
                <a:solidFill>
                  <a:srgbClr val="00263D">
                    <a:lumMod val="90000"/>
                    <a:lumOff val="10000"/>
                  </a:srgbClr>
                </a:solidFill>
                <a:latin typeface="Arial"/>
              </a:rPr>
              <a:t>We need to look beyond the microscope</a:t>
            </a:r>
            <a:r>
              <a:rPr lang="en-US" sz="1350" dirty="0">
                <a:solidFill>
                  <a:srgbClr val="00263D">
                    <a:lumMod val="90000"/>
                    <a:lumOff val="10000"/>
                  </a:srgbClr>
                </a:solidFill>
                <a:latin typeface="Arial"/>
              </a:rPr>
              <a:t/>
            </a:r>
            <a:br>
              <a:rPr lang="en-US" sz="1350" dirty="0">
                <a:solidFill>
                  <a:srgbClr val="00263D">
                    <a:lumMod val="90000"/>
                    <a:lumOff val="10000"/>
                  </a:srgbClr>
                </a:solidFill>
                <a:latin typeface="Arial"/>
              </a:rPr>
            </a:br>
            <a:endParaRPr lang="en-US" sz="1350" dirty="0">
              <a:solidFill>
                <a:srgbClr val="00263D">
                  <a:lumMod val="90000"/>
                  <a:lumOff val="10000"/>
                </a:srgbClr>
              </a:solidFill>
              <a:latin typeface="Arial"/>
            </a:endParaRPr>
          </a:p>
        </p:txBody>
      </p:sp>
      <p:sp>
        <p:nvSpPr>
          <p:cNvPr id="4101" name="TextBox 4100"/>
          <p:cNvSpPr txBox="1"/>
          <p:nvPr/>
        </p:nvSpPr>
        <p:spPr>
          <a:xfrm>
            <a:off x="2219827" y="4797949"/>
            <a:ext cx="1843774" cy="248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506" dirty="0">
                <a:solidFill>
                  <a:srgbClr val="5C666F"/>
                </a:solidFill>
                <a:latin typeface="Arial"/>
              </a:rPr>
              <a:t>Image reproduced with permission of Kirk J. Wojno, M.D. </a:t>
            </a:r>
          </a:p>
          <a:p>
            <a:pPr defTabSz="257175"/>
            <a:r>
              <a:rPr lang="en-US" sz="506" dirty="0">
                <a:solidFill>
                  <a:srgbClr val="5C666F"/>
                </a:solidFill>
                <a:latin typeface="Arial"/>
              </a:rPr>
              <a:t>Further reproduction prohibited without permission</a:t>
            </a:r>
          </a:p>
        </p:txBody>
      </p:sp>
      <p:pic>
        <p:nvPicPr>
          <p:cNvPr id="11" name="Picture 10" descr="RingPart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2" y="2787348"/>
            <a:ext cx="377554" cy="283165"/>
          </a:xfrm>
          <a:prstGeom prst="rect">
            <a:avLst/>
          </a:prstGeom>
        </p:spPr>
      </p:pic>
      <p:pic>
        <p:nvPicPr>
          <p:cNvPr id="7" name="Picture 6" descr="RingPart3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14" b="67239"/>
          <a:stretch/>
        </p:blipFill>
        <p:spPr>
          <a:xfrm>
            <a:off x="5047255" y="2836173"/>
            <a:ext cx="840997" cy="479140"/>
          </a:xfrm>
          <a:prstGeom prst="rect">
            <a:avLst/>
          </a:prstGeom>
        </p:spPr>
      </p:pic>
      <p:pic>
        <p:nvPicPr>
          <p:cNvPr id="6" name="Picture 5" descr="RingPart2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1" t="22352" r="65675"/>
          <a:stretch/>
        </p:blipFill>
        <p:spPr>
          <a:xfrm>
            <a:off x="4994324" y="3163076"/>
            <a:ext cx="546506" cy="1135623"/>
          </a:xfrm>
          <a:prstGeom prst="rect">
            <a:avLst/>
          </a:prstGeom>
        </p:spPr>
      </p:pic>
      <p:pic>
        <p:nvPicPr>
          <p:cNvPr id="18" name="Picture 17" descr="Cell 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49" y="3281456"/>
            <a:ext cx="253223" cy="265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6517238" y="3319100"/>
            <a:ext cx="439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black"/>
                </a:solidFill>
                <a:latin typeface="Arial"/>
              </a:rPr>
              <a:t>Cycle </a:t>
            </a:r>
            <a:br>
              <a:rPr lang="en-US" sz="675" dirty="0">
                <a:solidFill>
                  <a:prstClr val="black"/>
                </a:solidFill>
                <a:latin typeface="Arial"/>
              </a:rPr>
            </a:br>
            <a:r>
              <a:rPr lang="en-US" sz="675" dirty="0">
                <a:solidFill>
                  <a:prstClr val="black"/>
                </a:solidFill>
                <a:latin typeface="Arial"/>
              </a:rPr>
              <a:t>begins</a:t>
            </a:r>
          </a:p>
        </p:txBody>
      </p:sp>
      <p:pic>
        <p:nvPicPr>
          <p:cNvPr id="24" name="Picture 23" descr="Cell 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10" y="3945349"/>
            <a:ext cx="336038" cy="359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6186760" y="4148882"/>
            <a:ext cx="58862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black"/>
                </a:solidFill>
                <a:latin typeface="Arial"/>
              </a:rPr>
              <a:t>Cell grows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36094" y="4330006"/>
            <a:ext cx="9396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black"/>
                </a:solidFill>
                <a:latin typeface="Arial"/>
              </a:rPr>
              <a:t>Cell decides</a:t>
            </a:r>
            <a:br>
              <a:rPr lang="en-US" sz="675" dirty="0">
                <a:solidFill>
                  <a:prstClr val="black"/>
                </a:solidFill>
                <a:latin typeface="Arial"/>
              </a:rPr>
            </a:br>
            <a:r>
              <a:rPr lang="en-US" sz="675" dirty="0">
                <a:solidFill>
                  <a:prstClr val="black"/>
                </a:solidFill>
                <a:latin typeface="Arial"/>
              </a:rPr>
              <a:t>whether to continue</a:t>
            </a:r>
          </a:p>
        </p:txBody>
      </p:sp>
      <p:pic>
        <p:nvPicPr>
          <p:cNvPr id="25" name="Picture 24" descr="Cell 3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48" y="3277535"/>
            <a:ext cx="407432" cy="381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Cell 4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41" y="2807627"/>
            <a:ext cx="362418" cy="366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Cell 5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59" y="2682947"/>
            <a:ext cx="255995" cy="2401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03422" y="3580720"/>
            <a:ext cx="6126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black"/>
                </a:solidFill>
                <a:latin typeface="Arial"/>
              </a:rPr>
              <a:t>Replication</a:t>
            </a:r>
            <a:br>
              <a:rPr lang="en-US" sz="675" dirty="0">
                <a:solidFill>
                  <a:prstClr val="black"/>
                </a:solidFill>
                <a:latin typeface="Arial"/>
              </a:rPr>
            </a:br>
            <a:r>
              <a:rPr lang="en-US" sz="675" dirty="0">
                <a:solidFill>
                  <a:prstClr val="black"/>
                </a:solidFill>
                <a:latin typeface="Arial"/>
              </a:rPr>
              <a:t>of DNA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0550" y="2666725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black"/>
                </a:solidFill>
                <a:latin typeface="Arial"/>
              </a:rPr>
              <a:t>Cell prepares </a:t>
            </a:r>
            <a:br>
              <a:rPr lang="en-US" sz="675" dirty="0">
                <a:solidFill>
                  <a:prstClr val="black"/>
                </a:solidFill>
                <a:latin typeface="Arial"/>
              </a:rPr>
            </a:br>
            <a:r>
              <a:rPr lang="en-US" sz="675" dirty="0">
                <a:solidFill>
                  <a:prstClr val="black"/>
                </a:solidFill>
                <a:latin typeface="Arial"/>
              </a:rPr>
              <a:t>to divide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7984" y="2548591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black"/>
                </a:solidFill>
                <a:latin typeface="Arial"/>
              </a:rPr>
              <a:t>Cell division</a:t>
            </a:r>
            <a:br>
              <a:rPr lang="en-US" sz="675" dirty="0">
                <a:solidFill>
                  <a:prstClr val="black"/>
                </a:solidFill>
                <a:latin typeface="Arial"/>
              </a:rPr>
            </a:br>
            <a:r>
              <a:rPr lang="en-US" sz="675" dirty="0">
                <a:solidFill>
                  <a:prstClr val="black"/>
                </a:solidFill>
                <a:latin typeface="Arial"/>
              </a:rPr>
              <a:t>(mitosis)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50" y="2942747"/>
            <a:ext cx="3000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white"/>
                </a:solidFill>
                <a:latin typeface="Arial"/>
              </a:rPr>
              <a:t>G2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7868" y="3793544"/>
            <a:ext cx="24237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white"/>
                </a:solidFill>
                <a:latin typeface="Arial"/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51464" y="3715638"/>
            <a:ext cx="3000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white"/>
                </a:solidFill>
                <a:latin typeface="Arial"/>
              </a:rPr>
              <a:t>G1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6730" y="2813374"/>
            <a:ext cx="25680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prstClr val="white"/>
                </a:solidFill>
                <a:latin typeface="Arial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36197" y="3935528"/>
            <a:ext cx="24718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7175"/>
            <a:r>
              <a:rPr lang="en-US" sz="675" dirty="0">
                <a:solidFill>
                  <a:srgbClr val="E21E85"/>
                </a:solidFill>
                <a:latin typeface="Arial"/>
              </a:rPr>
              <a:t>R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657938" y="4083535"/>
            <a:ext cx="43142" cy="211555"/>
          </a:xfrm>
          <a:prstGeom prst="line">
            <a:avLst/>
          </a:prstGeom>
          <a:ln w="38100" cmpd="sng">
            <a:solidFill>
              <a:srgbClr val="E21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ell 4A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142" y="3005749"/>
            <a:ext cx="360470" cy="337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Myriad Clip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43992" y="2820856"/>
            <a:ext cx="1549859" cy="1515863"/>
          </a:xfrm>
          <a:prstGeom prst="ellipse">
            <a:avLst/>
          </a:prstGeom>
          <a:ln w="228600">
            <a:solidFill>
              <a:schemeClr val="tx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/>
          <a:srcRect l="25988" t="23699" r="12079" b="50684"/>
          <a:stretch/>
        </p:blipFill>
        <p:spPr>
          <a:xfrm>
            <a:off x="1143000" y="872086"/>
            <a:ext cx="6858000" cy="159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03506 0.04585 L -7.08087E-7 -2.22042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229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32" grpId="0"/>
      <p:bldP spid="40" grpId="0"/>
      <p:bldP spid="42" grpId="0"/>
      <p:bldP spid="16" grpId="0"/>
      <p:bldP spid="19" grpId="0"/>
      <p:bldP spid="20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2" y="404220"/>
            <a:ext cx="7011987" cy="16938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Adding Prolaris </a:t>
            </a:r>
            <a:r>
              <a:rPr lang="en-US" sz="2800" dirty="0" smtClean="0"/>
              <a:t>More </a:t>
            </a:r>
            <a:r>
              <a:rPr lang="en-US" sz="2800" dirty="0"/>
              <a:t>t</a:t>
            </a:r>
            <a:r>
              <a:rPr lang="en-US" sz="2800" dirty="0" smtClean="0"/>
              <a:t>han </a:t>
            </a:r>
            <a:r>
              <a:rPr lang="en-US" sz="2800" dirty="0"/>
              <a:t>D</a:t>
            </a:r>
            <a:r>
              <a:rPr lang="en-US" sz="2800" dirty="0" smtClean="0"/>
              <a:t>oubles </a:t>
            </a:r>
            <a:r>
              <a:rPr lang="en-US" sz="2800" dirty="0"/>
              <a:t>the </a:t>
            </a:r>
            <a:r>
              <a:rPr lang="en-US" sz="2800" dirty="0" smtClean="0"/>
              <a:t>Amount </a:t>
            </a:r>
            <a:r>
              <a:rPr lang="en-US" sz="2800" dirty="0"/>
              <a:t>of </a:t>
            </a:r>
            <a:r>
              <a:rPr lang="en-US" sz="2800" dirty="0" smtClean="0"/>
              <a:t>Predictive </a:t>
            </a:r>
            <a:r>
              <a:rPr lang="en-US" sz="2800" dirty="0"/>
              <a:t>I</a:t>
            </a:r>
            <a:r>
              <a:rPr lang="en-US" sz="2800" dirty="0" smtClean="0"/>
              <a:t>nformation </a:t>
            </a:r>
            <a:r>
              <a:rPr lang="en-US" sz="2800" dirty="0"/>
              <a:t>P</a:t>
            </a:r>
            <a:r>
              <a:rPr lang="en-US" sz="2800" dirty="0" smtClean="0"/>
              <a:t>rovided </a:t>
            </a:r>
            <a:r>
              <a:rPr lang="en-US" sz="2800" dirty="0"/>
              <a:t>by PSA and Gleason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6" y="5942553"/>
            <a:ext cx="75628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30"/>
            <a:r>
              <a:rPr lang="en-US" sz="900" dirty="0" err="1" smtClean="0">
                <a:solidFill>
                  <a:schemeClr val="tx2"/>
                </a:solidFill>
              </a:rPr>
              <a:t>Cuzick</a:t>
            </a:r>
            <a:r>
              <a:rPr lang="en-US" sz="900" dirty="0" smtClean="0">
                <a:solidFill>
                  <a:schemeClr val="tx2"/>
                </a:solidFill>
              </a:rPr>
              <a:t> J, et. al. Br J Cancer 2012; 13(6):1095-9; </a:t>
            </a:r>
            <a:r>
              <a:rPr lang="en-US" sz="900" dirty="0" err="1" smtClean="0">
                <a:solidFill>
                  <a:schemeClr val="tx2"/>
                </a:solidFill>
              </a:rPr>
              <a:t>Cuzick</a:t>
            </a:r>
            <a:r>
              <a:rPr lang="en-US" sz="900" dirty="0" smtClean="0">
                <a:solidFill>
                  <a:schemeClr val="tx2"/>
                </a:solidFill>
              </a:rPr>
              <a:t> J, et. al. Br J Cancer 2015; 113</a:t>
            </a:r>
            <a:r>
              <a:rPr lang="en-US" sz="900" dirty="0">
                <a:solidFill>
                  <a:schemeClr val="tx2"/>
                </a:solidFill>
              </a:rPr>
              <a:t>(3):382-9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94741" y="2374555"/>
            <a:ext cx="7354529" cy="2444594"/>
            <a:chOff x="953732" y="1836816"/>
            <a:chExt cx="7354529" cy="2444594"/>
          </a:xfrm>
        </p:grpSpPr>
        <p:pic>
          <p:nvPicPr>
            <p:cNvPr id="29" name="Picture 28" descr="Prolaris-CTR-Training-Deck6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3732" y="2379482"/>
              <a:ext cx="7354529" cy="146580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72688" y="1836816"/>
              <a:ext cx="1120877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8987"/>
              <a:r>
                <a:rPr lang="en-US" sz="2000" b="1" dirty="0">
                  <a:solidFill>
                    <a:srgbClr val="44546A"/>
                  </a:solidFill>
                </a:rPr>
                <a:t>PSA</a:t>
              </a:r>
            </a:p>
            <a:p>
              <a:pPr algn="ctr" defTabSz="1218987"/>
              <a:r>
                <a:rPr lang="en-US" sz="1200" dirty="0">
                  <a:solidFill>
                    <a:srgbClr val="44546A"/>
                  </a:solidFill>
                </a:rPr>
                <a:t>(p&lt;1.5x10</a:t>
              </a:r>
              <a:r>
                <a:rPr lang="en-US" sz="1200" baseline="30000" dirty="0">
                  <a:solidFill>
                    <a:srgbClr val="44546A"/>
                  </a:solidFill>
                </a:rPr>
                <a:t>-4</a:t>
              </a:r>
              <a:r>
                <a:rPr lang="en-US" sz="1200" dirty="0">
                  <a:solidFill>
                    <a:srgbClr val="44546A"/>
                  </a:solidFill>
                </a:rPr>
                <a:t>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32778" y="1836816"/>
              <a:ext cx="1120877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8987"/>
              <a:r>
                <a:rPr lang="en-US" sz="2000" b="1" dirty="0">
                  <a:solidFill>
                    <a:srgbClr val="44546A"/>
                  </a:solidFill>
                </a:rPr>
                <a:t>Gleason</a:t>
              </a:r>
            </a:p>
            <a:p>
              <a:pPr algn="ctr" defTabSz="1218987"/>
              <a:r>
                <a:rPr lang="en-US" sz="1200" dirty="0">
                  <a:solidFill>
                    <a:srgbClr val="44546A"/>
                  </a:solidFill>
                </a:rPr>
                <a:t>(p&lt;2.1x10</a:t>
              </a:r>
              <a:r>
                <a:rPr lang="en-US" sz="1200" baseline="30000" dirty="0">
                  <a:solidFill>
                    <a:srgbClr val="44546A"/>
                  </a:solidFill>
                </a:rPr>
                <a:t>-7</a:t>
              </a:r>
              <a:r>
                <a:rPr lang="en-US" sz="1200" dirty="0">
                  <a:solidFill>
                    <a:srgbClr val="44546A"/>
                  </a:solidFill>
                </a:rPr>
                <a:t>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2733" y="1836816"/>
              <a:ext cx="1120877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8987"/>
              <a:r>
                <a:rPr lang="en-US" sz="2000" b="1" dirty="0" smtClean="0">
                  <a:solidFill>
                    <a:srgbClr val="44546A"/>
                  </a:solidFill>
                </a:rPr>
                <a:t>CCP</a:t>
              </a:r>
              <a:endParaRPr lang="en-US" sz="2000" b="1" dirty="0">
                <a:solidFill>
                  <a:srgbClr val="44546A"/>
                </a:solidFill>
              </a:endParaRPr>
            </a:p>
            <a:p>
              <a:pPr algn="ctr" defTabSz="1218987"/>
              <a:r>
                <a:rPr lang="en-US" sz="1200" dirty="0">
                  <a:solidFill>
                    <a:srgbClr val="44546A"/>
                  </a:solidFill>
                </a:rPr>
                <a:t>(p&lt;3.7x10</a:t>
              </a:r>
              <a:r>
                <a:rPr lang="en-US" sz="1200" baseline="30000" dirty="0">
                  <a:solidFill>
                    <a:srgbClr val="44546A"/>
                  </a:solidFill>
                </a:rPr>
                <a:t>-15</a:t>
              </a:r>
              <a:r>
                <a:rPr lang="en-US" sz="1200" dirty="0">
                  <a:solidFill>
                    <a:srgbClr val="44546A"/>
                  </a:solidFill>
                </a:rPr>
                <a:t>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52056" y="3881300"/>
              <a:ext cx="716771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defTabSz="1218987"/>
              <a:r>
                <a:rPr lang="en-US" sz="2000" b="1" dirty="0">
                  <a:solidFill>
                    <a:srgbClr val="44546A"/>
                  </a:solidFill>
                </a:rPr>
                <a:t>Prediction of Prostate Cancer Death</a:t>
              </a:r>
              <a:endParaRPr lang="en-US" sz="2000" dirty="0">
                <a:solidFill>
                  <a:srgbClr val="4454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1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259459" y="121286"/>
            <a:ext cx="6685329" cy="1182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Prolaris Adds Precision to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Risk Assessment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2" y="1667128"/>
            <a:ext cx="8686818" cy="38862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5277" y="6492673"/>
            <a:ext cx="3571875" cy="2224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85221" y="6281657"/>
            <a:ext cx="415984" cy="4334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0945" y="5546989"/>
            <a:ext cx="29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Prolaris</a:t>
            </a:r>
            <a:r>
              <a:rPr lang="en-US" dirty="0" smtClean="0"/>
              <a:t> result)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5277" y="6492673"/>
            <a:ext cx="3571875" cy="2224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1772" y="6603941"/>
            <a:ext cx="79286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00" i="1" baseline="30000" dirty="0" smtClean="0">
                <a:solidFill>
                  <a:prstClr val="white">
                    <a:lumMod val="50000"/>
                  </a:prstClr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700" i="1" dirty="0" smtClean="0">
                <a:solidFill>
                  <a:prstClr val="white">
                    <a:lumMod val="50000"/>
                  </a:prstClr>
                </a:solidFill>
                <a:latin typeface="Calibri" charset="0"/>
                <a:ea typeface="Calibri" charset="0"/>
                <a:cs typeface="Calibri" charset="0"/>
              </a:rPr>
              <a:t>National Comprehensive Cancer Network. (2017 February, Version 2.2017), retrieved June 2017 from</a:t>
            </a:r>
            <a:r>
              <a:rPr lang="en-US" sz="700" i="1" dirty="0">
                <a:solidFill>
                  <a:prstClr val="white">
                    <a:lumMod val="50000"/>
                  </a:prstClr>
                </a:solidFill>
                <a:latin typeface="Calibri" charset="0"/>
                <a:ea typeface="Calibri" charset="0"/>
                <a:cs typeface="Calibri" charset="0"/>
              </a:rPr>
              <a:t>: http://</a:t>
            </a:r>
            <a:r>
              <a:rPr lang="en-US" sz="700" i="1" dirty="0" smtClean="0">
                <a:solidFill>
                  <a:prstClr val="white">
                    <a:lumMod val="50000"/>
                  </a:prstClr>
                </a:solidFill>
                <a:latin typeface="Calibri" charset="0"/>
                <a:ea typeface="Calibri" charset="0"/>
                <a:cs typeface="Calibri" charset="0"/>
              </a:rPr>
              <a:t>www.nccn.org.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1459" y="6332831"/>
            <a:ext cx="391619" cy="4334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3" y="941009"/>
            <a:ext cx="7475763" cy="5625235"/>
          </a:xfrm>
          <a:prstGeom prst="rect">
            <a:avLst/>
          </a:prstGeom>
          <a:ln w="3175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2" name="Oval 11"/>
          <p:cNvSpPr/>
          <p:nvPr/>
        </p:nvSpPr>
        <p:spPr>
          <a:xfrm>
            <a:off x="2912749" y="2197722"/>
            <a:ext cx="1193426" cy="11666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99073" y="0"/>
            <a:ext cx="7891916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Updated NCCN Guidelines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5253" y="6245913"/>
            <a:ext cx="2121738" cy="4692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yriad v3 2015">
      <a:dk1>
        <a:sysClr val="windowText" lastClr="000000"/>
      </a:dk1>
      <a:lt1>
        <a:srgbClr val="5B6770"/>
      </a:lt1>
      <a:dk2>
        <a:srgbClr val="0B3972"/>
      </a:dk2>
      <a:lt2>
        <a:srgbClr val="A2AAAD"/>
      </a:lt2>
      <a:accent1>
        <a:srgbClr val="D0722F"/>
      </a:accent1>
      <a:accent2>
        <a:srgbClr val="ADD0E5"/>
      </a:accent2>
      <a:accent3>
        <a:srgbClr val="66435A"/>
      </a:accent3>
      <a:accent4>
        <a:srgbClr val="9BAF88"/>
      </a:accent4>
      <a:accent5>
        <a:srgbClr val="4F868E"/>
      </a:accent5>
      <a:accent6>
        <a:srgbClr val="AFA96E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Prolaris 11915">
      <a:dk1>
        <a:sysClr val="windowText" lastClr="000000"/>
      </a:dk1>
      <a:lt1>
        <a:sysClr val="window" lastClr="FFFFFF"/>
      </a:lt1>
      <a:dk2>
        <a:srgbClr val="00263D"/>
      </a:dk2>
      <a:lt2>
        <a:srgbClr val="5C666F"/>
      </a:lt2>
      <a:accent1>
        <a:srgbClr val="E87722"/>
      </a:accent1>
      <a:accent2>
        <a:srgbClr val="E4E833"/>
      </a:accent2>
      <a:accent3>
        <a:srgbClr val="B6B4DF"/>
      </a:accent3>
      <a:accent4>
        <a:srgbClr val="1B8CC5"/>
      </a:accent4>
      <a:accent5>
        <a:srgbClr val="DE0028"/>
      </a:accent5>
      <a:accent6>
        <a:srgbClr val="3AA3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Myriad v3 2015">
      <a:dk1>
        <a:sysClr val="windowText" lastClr="000000"/>
      </a:dk1>
      <a:lt1>
        <a:srgbClr val="5B6770"/>
      </a:lt1>
      <a:dk2>
        <a:srgbClr val="0B3972"/>
      </a:dk2>
      <a:lt2>
        <a:srgbClr val="A2AAAD"/>
      </a:lt2>
      <a:accent1>
        <a:srgbClr val="D0722F"/>
      </a:accent1>
      <a:accent2>
        <a:srgbClr val="ADD0E5"/>
      </a:accent2>
      <a:accent3>
        <a:srgbClr val="66435A"/>
      </a:accent3>
      <a:accent4>
        <a:srgbClr val="9BAF88"/>
      </a:accent4>
      <a:accent5>
        <a:srgbClr val="4F868E"/>
      </a:accent5>
      <a:accent6>
        <a:srgbClr val="AFA96E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riad_Helix 2017.potx" id="{D46DF53F-9894-4B1B-82C1-1F617F988295}" vid="{AE9DC497-C9E4-4BEB-BE10-50DC6D2A0C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93CDCEF9F0E4DB32BF55CC18198E0" ma:contentTypeVersion="0" ma:contentTypeDescription="Create a new document." ma:contentTypeScope="" ma:versionID="bac15f897d85289f50aed91a27502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919A9-B6C1-4F8D-B23A-EABD24F365B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A8AAFC-9EE7-462D-A350-A13AEA5DE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DBCAAF-676F-431C-93F8-72717DA14F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70323</TotalTime>
  <Words>300</Words>
  <Application>Microsoft Office PowerPoint</Application>
  <PresentationFormat>On-screen Show (4:3)</PresentationFormat>
  <Paragraphs>48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Office Theme</vt:lpstr>
      <vt:lpstr>7_Office Theme</vt:lpstr>
      <vt:lpstr>2_Office Theme</vt:lpstr>
      <vt:lpstr>Genomic Testing: When and Why?  Rob Finch, MS, CGC Certified Genetic Counselor Medical Science Liaison Myriad Genetic Laboratories</vt:lpstr>
      <vt:lpstr>Somatic vs. Germline Mutation  </vt:lpstr>
      <vt:lpstr>Tumor Testing vs. Germline Testing </vt:lpstr>
      <vt:lpstr>PowerPoint Presentation</vt:lpstr>
      <vt:lpstr>PowerPoint Presentation</vt:lpstr>
      <vt:lpstr>PowerPoint Presentation</vt:lpstr>
      <vt:lpstr>Adding Prolaris More than Doubles the Amount of Predictive Information Provided by PSA and Gleason</vt:lpstr>
      <vt:lpstr>Prolaris Adds Precision to Risk Assessment</vt:lpstr>
      <vt:lpstr>Updated NCCN Guidelines</vt:lpstr>
      <vt:lpstr>Updated NCCN Guidelines</vt:lpstr>
      <vt:lpstr>Conclusions</vt:lpstr>
    </vt:vector>
  </TitlesOfParts>
  <Company>BuckingHam 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Murphy</dc:creator>
  <cp:lastModifiedBy>Robert Finch</cp:lastModifiedBy>
  <cp:revision>1008</cp:revision>
  <cp:lastPrinted>2018-04-10T16:23:06Z</cp:lastPrinted>
  <dcterms:created xsi:type="dcterms:W3CDTF">2015-09-10T17:05:54Z</dcterms:created>
  <dcterms:modified xsi:type="dcterms:W3CDTF">2018-10-13T11:07:08Z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0x01010026C93CDCEF9F0E4DB32BF55CC18198E0</vt:lpwstr>
  </property>
</Properties>
</file>