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257" r:id="rId2"/>
    <p:sldId id="750" r:id="rId3"/>
    <p:sldId id="774" r:id="rId4"/>
    <p:sldId id="777" r:id="rId5"/>
    <p:sldId id="674" r:id="rId6"/>
    <p:sldId id="775" r:id="rId7"/>
    <p:sldId id="776" r:id="rId8"/>
    <p:sldId id="753" r:id="rId9"/>
    <p:sldId id="780" r:id="rId10"/>
    <p:sldId id="791" r:id="rId11"/>
    <p:sldId id="786" r:id="rId12"/>
    <p:sldId id="793" r:id="rId13"/>
    <p:sldId id="792" r:id="rId14"/>
    <p:sldId id="802" r:id="rId15"/>
    <p:sldId id="796" r:id="rId16"/>
    <p:sldId id="797" r:id="rId17"/>
    <p:sldId id="798" r:id="rId18"/>
    <p:sldId id="801" r:id="rId19"/>
    <p:sldId id="800" r:id="rId20"/>
    <p:sldId id="795" r:id="rId21"/>
    <p:sldId id="787" r:id="rId22"/>
    <p:sldId id="790" r:id="rId23"/>
    <p:sldId id="794" r:id="rId24"/>
    <p:sldId id="788" r:id="rId25"/>
    <p:sldId id="803" r:id="rId26"/>
    <p:sldId id="593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55EA54-815D-4B61-984B-18E44F14CC20}">
          <p14:sldIdLst>
            <p14:sldId id="257"/>
            <p14:sldId id="750"/>
            <p14:sldId id="774"/>
            <p14:sldId id="777"/>
            <p14:sldId id="674"/>
            <p14:sldId id="775"/>
            <p14:sldId id="776"/>
            <p14:sldId id="753"/>
            <p14:sldId id="780"/>
            <p14:sldId id="791"/>
            <p14:sldId id="786"/>
            <p14:sldId id="793"/>
            <p14:sldId id="792"/>
            <p14:sldId id="802"/>
            <p14:sldId id="796"/>
            <p14:sldId id="797"/>
            <p14:sldId id="798"/>
            <p14:sldId id="801"/>
            <p14:sldId id="800"/>
            <p14:sldId id="795"/>
            <p14:sldId id="787"/>
            <p14:sldId id="790"/>
            <p14:sldId id="794"/>
            <p14:sldId id="788"/>
            <p14:sldId id="803"/>
            <p14:sldId id="5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54B8E"/>
    <a:srgbClr val="2D5192"/>
    <a:srgbClr val="FFFFFF"/>
    <a:srgbClr val="322F86"/>
    <a:srgbClr val="516383"/>
    <a:srgbClr val="FDFFF9"/>
    <a:srgbClr val="F68932"/>
    <a:srgbClr val="1C387A"/>
    <a:srgbClr val="8A2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6433" autoAdjust="0"/>
  </p:normalViewPr>
  <p:slideViewPr>
    <p:cSldViewPr>
      <p:cViewPr varScale="1">
        <p:scale>
          <a:sx n="67" d="100"/>
          <a:sy n="67" d="100"/>
        </p:scale>
        <p:origin x="92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8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DC2326-99FB-4077-BDE4-CBF57121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45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15D88-29C5-4431-B169-19FECF90433C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9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public health perspective </a:t>
            </a:r>
          </a:p>
          <a:p>
            <a:r>
              <a:rPr lang="en-US" dirty="0" smtClean="0"/>
              <a:t>Independent panel of non-Federal experts in prevention and evidence-based medicine; Conduct scientific evidence reviews of preventive health care services and develop recommendations for PCP’s and health systems; for the USPSTF to recommend a service, the </a:t>
            </a:r>
            <a:r>
              <a:rPr lang="en-US" u="sng" dirty="0" smtClean="0"/>
              <a:t>benefits of the service must outweigh the harms</a:t>
            </a:r>
          </a:p>
          <a:p>
            <a:r>
              <a:rPr lang="en-US" sz="11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C90E2-6254-45E6-84B3-EECD0CFCEA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2326-99FB-4077-BDE4-CBF5712101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2326-99FB-4077-BDE4-CBF5712101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public health perspective </a:t>
            </a:r>
          </a:p>
          <a:p>
            <a:r>
              <a:rPr lang="en-US" dirty="0" smtClean="0"/>
              <a:t>Independent panel of non-Federal experts in prevention and evidence-based medicine; Conduct scientific evidence reviews of preventive health care services and develop recommendations for PCP’s and health systems; for the USPSTF to recommend a service, the </a:t>
            </a:r>
            <a:r>
              <a:rPr lang="en-US" u="sng" dirty="0" smtClean="0"/>
              <a:t>benefits of the service must outweigh the harms</a:t>
            </a:r>
          </a:p>
          <a:p>
            <a:r>
              <a:rPr lang="en-US" sz="11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C90E2-6254-45E6-84B3-EECD0CFCEA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2326-99FB-4077-BDE4-CBF5712101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5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2326-99FB-4077-BDE4-CBF5712101A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8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2326-99FB-4077-BDE4-CBF5712101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44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2326-99FB-4077-BDE4-CBF5712101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8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C2326-99FB-4077-BDE4-CBF5712101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33886"/>
            <a:ext cx="12192000" cy="6519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79503" y="876300"/>
            <a:ext cx="104013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79503" y="20574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" y="595952"/>
            <a:ext cx="1080211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37" y="1981200"/>
            <a:ext cx="10801351" cy="41148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4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36732B-D7D3-43F7-8720-E0852CBCD71C}" type="datetime4">
              <a:rPr lang="en-US"/>
              <a:pPr/>
              <a:t>October 13, 2018</a:t>
            </a:fld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C3AAE-B438-4487-B26D-6126D9697475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5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1C19D5-BC3F-4713-9973-6F38CA11B09F}" type="datetime4">
              <a:rPr lang="en-US"/>
              <a:pPr/>
              <a:t>October 13, 2018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975F3-2CAF-4E92-80D0-A74562F86602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3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in.jp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079500" y="390525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079500" y="13716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5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8404" y="1752600"/>
            <a:ext cx="10960894" cy="1143000"/>
          </a:xfrm>
        </p:spPr>
        <p:txBody>
          <a:bodyPr anchor="ctr"/>
          <a:lstStyle/>
          <a:p>
            <a:pPr algn="ctr"/>
            <a:r>
              <a:rPr lang="en-US" sz="4600" dirty="0" smtClean="0"/>
              <a:t>Active Surveillance for Low Risk </a:t>
            </a:r>
            <a:br>
              <a:rPr lang="en-US" sz="4600" dirty="0" smtClean="0"/>
            </a:br>
            <a:r>
              <a:rPr lang="en-US" sz="4600" dirty="0" smtClean="0"/>
              <a:t>Prostate Cancer</a:t>
            </a:r>
            <a:endParaRPr lang="en-US" sz="4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4298" y="3124200"/>
            <a:ext cx="12206298" cy="914400"/>
          </a:xfrm>
        </p:spPr>
        <p:txBody>
          <a:bodyPr anchor="ctr"/>
          <a:lstStyle/>
          <a:p>
            <a:pPr algn="ctr">
              <a:spcBef>
                <a:spcPts val="0"/>
              </a:spcBef>
            </a:pPr>
            <a:endParaRPr lang="en-US" dirty="0"/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Michael A. Gorin, M.D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algn="ctr">
              <a:spcBef>
                <a:spcPts val="0"/>
              </a:spcBef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Assistant Professor of Urology, Oncology, and Radiology</a:t>
            </a:r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Johns 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Hopkins University School of Medicine </a:t>
            </a:r>
          </a:p>
        </p:txBody>
      </p:sp>
    </p:spTree>
    <p:extLst>
      <p:ext uri="{BB962C8B-B14F-4D97-AF65-F5344CB8AC3E}">
        <p14:creationId xmlns:p14="http://schemas.microsoft.com/office/powerpoint/2010/main" val="5625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4400" y="2843213"/>
            <a:ext cx="10363200" cy="1500187"/>
          </a:xfrm>
        </p:spPr>
        <p:txBody>
          <a:bodyPr/>
          <a:lstStyle/>
          <a:p>
            <a:pPr algn="ctr"/>
            <a:r>
              <a:rPr lang="en-US" sz="4200" b="1" i="1" u="sng" dirty="0" smtClean="0">
                <a:solidFill>
                  <a:srgbClr val="2D5192"/>
                </a:solidFill>
              </a:rPr>
              <a:t>Active Surveillance</a:t>
            </a:r>
            <a:r>
              <a:rPr lang="en-US" sz="4200" b="1" i="1" dirty="0" smtClean="0">
                <a:solidFill>
                  <a:srgbClr val="2D5192"/>
                </a:solidFill>
              </a:rPr>
              <a:t>: </a:t>
            </a:r>
            <a:r>
              <a:rPr lang="en-US" sz="4400" b="1" dirty="0"/>
              <a:t>A</a:t>
            </a:r>
            <a:r>
              <a:rPr lang="en-US" sz="4400" b="1" dirty="0" smtClean="0"/>
              <a:t> </a:t>
            </a:r>
            <a:r>
              <a:rPr lang="en-US" sz="4400" b="1" dirty="0"/>
              <a:t>strategy to treat </a:t>
            </a:r>
            <a:r>
              <a:rPr lang="en-US" sz="4400" b="1" dirty="0" smtClean="0"/>
              <a:t>only </a:t>
            </a:r>
            <a:r>
              <a:rPr lang="en-US" sz="4400" b="1" dirty="0"/>
              <a:t>if and when </a:t>
            </a:r>
            <a:r>
              <a:rPr lang="en-US" sz="4400" b="1" dirty="0" smtClean="0"/>
              <a:t>a man’s prostate cancer </a:t>
            </a:r>
            <a:r>
              <a:rPr lang="en-US" sz="4400" b="1" dirty="0"/>
              <a:t>warrants </a:t>
            </a:r>
            <a:r>
              <a:rPr lang="en-US" sz="4400" b="1" dirty="0" smtClean="0"/>
              <a:t>treatment.</a:t>
            </a:r>
          </a:p>
        </p:txBody>
      </p:sp>
    </p:spTree>
    <p:extLst>
      <p:ext uri="{BB962C8B-B14F-4D97-AF65-F5344CB8AC3E}">
        <p14:creationId xmlns:p14="http://schemas.microsoft.com/office/powerpoint/2010/main" val="38121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6543" y="1519297"/>
            <a:ext cx="99189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the Correct Patients for AS: </a:t>
            </a:r>
          </a:p>
          <a:p>
            <a:pPr algn="ctr"/>
            <a:r>
              <a:rPr lang="en-US" sz="42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Epstein Criteria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5489" y="6440590"/>
            <a:ext cx="39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8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Tosoian et al., </a:t>
            </a:r>
            <a:r>
              <a:rPr lang="nb-NO" sz="1800" i="1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JCO</a:t>
            </a:r>
            <a:r>
              <a:rPr lang="nb-NO" sz="18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2015; 33: 3379. </a:t>
            </a:r>
            <a:endParaRPr lang="en-US" sz="1800" dirty="0">
              <a:solidFill>
                <a:srgbClr val="254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1605" y="3195697"/>
            <a:ext cx="86868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Stage T1c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 &lt;</a:t>
            </a:r>
            <a:r>
              <a:rPr lang="en-US" sz="32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ng/mL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 Density </a:t>
            </a:r>
            <a:r>
              <a:rPr lang="en-US" sz="3200" dirty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32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0.15 ng/mL/gm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Gleason </a:t>
            </a:r>
            <a:r>
              <a:rPr lang="en-US" sz="3200" dirty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in ≤2 cores with ≤50 involvement </a:t>
            </a:r>
          </a:p>
        </p:txBody>
      </p:sp>
    </p:spTree>
    <p:extLst>
      <p:ext uri="{BB962C8B-B14F-4D97-AF65-F5344CB8AC3E}">
        <p14:creationId xmlns:p14="http://schemas.microsoft.com/office/powerpoint/2010/main" val="28236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65249" y="6400800"/>
            <a:ext cx="485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 et al., </a:t>
            </a:r>
            <a:r>
              <a:rPr lang="en-US" sz="1800" i="1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J </a:t>
            </a:r>
            <a:r>
              <a:rPr lang="en-US" sz="1800" i="1" dirty="0" err="1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en-US" sz="1800" i="1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</a:t>
            </a:r>
            <a:r>
              <a:rPr lang="en-US" sz="1800" i="1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36: 1346.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4727138"/>
            <a:ext cx="107701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over </a:t>
            </a:r>
            <a:r>
              <a:rPr lang="en-US" sz="26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14,000 totally </a:t>
            </a:r>
            <a:r>
              <a:rPr lang="en-US" sz="2600" dirty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radical prostatectomies from multiple institutions</a:t>
            </a:r>
            <a:r>
              <a:rPr lang="en-US" sz="26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there </a:t>
            </a:r>
            <a:r>
              <a:rPr lang="en-US" sz="2600" dirty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not a single case of a </a:t>
            </a:r>
            <a:r>
              <a:rPr lang="en-US" sz="26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Gleason 6 </a:t>
            </a:r>
            <a:r>
              <a:rPr lang="en-US" sz="2600" dirty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with </a:t>
            </a:r>
            <a:r>
              <a:rPr lang="en-US" sz="26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 node metastases</a:t>
            </a:r>
            <a:r>
              <a:rPr lang="en-US" sz="2600" dirty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4523" y="6107668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8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 et al., </a:t>
            </a:r>
            <a:r>
              <a:rPr lang="da-DK" sz="1800" i="1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Urol </a:t>
            </a:r>
            <a:r>
              <a:rPr lang="da-DK" sz="18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199: 1482.</a:t>
            </a:r>
            <a:endParaRPr lang="en-US" sz="1800" dirty="0">
              <a:solidFill>
                <a:srgbClr val="254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812488"/>
            <a:ext cx="7029450" cy="2762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140" y="536138"/>
            <a:ext cx="1101013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Treatment Can Be Deferred for Gleason 6 </a:t>
            </a:r>
          </a:p>
          <a:p>
            <a:pPr algn="ctr"/>
            <a:r>
              <a:rPr lang="en-US" sz="38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14594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6636" y="173868"/>
            <a:ext cx="7998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JHU Active Surveillance Algorithm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38551"/>
          <a:stretch/>
        </p:blipFill>
        <p:spPr>
          <a:xfrm>
            <a:off x="1900059" y="907650"/>
            <a:ext cx="8391883" cy="59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1288337"/>
            <a:ext cx="10668000" cy="4445417"/>
            <a:chOff x="152401" y="1609997"/>
            <a:chExt cx="10668000" cy="44454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1" y="1609997"/>
              <a:ext cx="5410200" cy="44017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2" y="1638300"/>
              <a:ext cx="5333999" cy="441711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038327" y="3581400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n = 1,298</a:t>
            </a:r>
            <a:endParaRPr lang="en-US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3200" y="3761601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n = 1,298</a:t>
            </a:r>
            <a:endParaRPr lang="en-US" sz="1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5252" y="609600"/>
            <a:ext cx="8041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JHU Active Surveillance Experience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5489" y="6440590"/>
            <a:ext cx="39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8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Tosoian et al., </a:t>
            </a:r>
            <a:r>
              <a:rPr lang="nb-NO" sz="1800" i="1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JCO</a:t>
            </a:r>
            <a:r>
              <a:rPr lang="nb-NO" sz="18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2015; 33: 3379. </a:t>
            </a:r>
            <a:endParaRPr lang="en-US" sz="1800" dirty="0">
              <a:solidFill>
                <a:srgbClr val="254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063" y="5785727"/>
            <a:ext cx="11437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Epstein Criteria = cT1c, PSAD &lt;0.15, PSA &lt;10, &amp; Gleason 6 in ≤2 </a:t>
            </a:r>
            <a:r>
              <a:rPr lang="en-US" sz="2000" b="1" dirty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cores with </a:t>
            </a:r>
            <a:r>
              <a:rPr lang="en-US" sz="20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≤50 involvement </a:t>
            </a:r>
          </a:p>
        </p:txBody>
      </p:sp>
    </p:spTree>
    <p:extLst>
      <p:ext uri="{BB962C8B-B14F-4D97-AF65-F5344CB8AC3E}">
        <p14:creationId xmlns:p14="http://schemas.microsoft.com/office/powerpoint/2010/main" val="26070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106197"/>
            <a:ext cx="4419600" cy="4913603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685800"/>
          </a:xfrm>
        </p:spPr>
        <p:txBody>
          <a:bodyPr/>
          <a:lstStyle/>
          <a:p>
            <a:pPr algn="ctr"/>
            <a:r>
              <a:rPr lang="en-US" sz="3400" dirty="0" smtClean="0"/>
              <a:t>Standard 12-core </a:t>
            </a:r>
            <a:r>
              <a:rPr lang="en-US" sz="3400" dirty="0"/>
              <a:t>Template </a:t>
            </a:r>
            <a:r>
              <a:rPr lang="en-US" sz="3400" dirty="0" smtClean="0"/>
              <a:t>Biopsy</a:t>
            </a:r>
            <a:endParaRPr lang="en-US" sz="34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black">
          <a:xfrm>
            <a:off x="304800" y="6172200"/>
            <a:ext cx="1158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9pPr>
          </a:lstStyle>
          <a:p>
            <a:pPr algn="ctr"/>
            <a:r>
              <a:rPr lang="en-US" sz="2800" i="1" kern="0" dirty="0" smtClean="0"/>
              <a:t>Samples &lt;1% of the Entire Gland</a:t>
            </a:r>
            <a:endParaRPr lang="en-US" sz="2800" i="1" kern="0" dirty="0"/>
          </a:p>
        </p:txBody>
      </p:sp>
    </p:spTree>
    <p:extLst>
      <p:ext uri="{BB962C8B-B14F-4D97-AF65-F5344CB8AC3E}">
        <p14:creationId xmlns:p14="http://schemas.microsoft.com/office/powerpoint/2010/main" val="3131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" b="19894"/>
          <a:stretch/>
        </p:blipFill>
        <p:spPr>
          <a:xfrm>
            <a:off x="3200400" y="990600"/>
            <a:ext cx="5354003" cy="5562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11582400" cy="685800"/>
          </a:xfrm>
        </p:spPr>
        <p:txBody>
          <a:bodyPr/>
          <a:lstStyle/>
          <a:p>
            <a:pPr algn="ctr"/>
            <a:r>
              <a:rPr lang="en-US" sz="3400" dirty="0" smtClean="0"/>
              <a:t>Helping Men Decide if AS is Right for Them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0102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11582400" cy="685800"/>
          </a:xfrm>
        </p:spPr>
        <p:txBody>
          <a:bodyPr/>
          <a:lstStyle/>
          <a:p>
            <a:pPr algn="ctr"/>
            <a:r>
              <a:rPr lang="en-US" sz="3400" dirty="0" smtClean="0"/>
              <a:t>Helping Men Decide if AS is Right for Them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293103"/>
            <a:ext cx="11563350" cy="51076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28650" y="2207503"/>
            <a:ext cx="4114800" cy="381000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11582400" cy="685800"/>
          </a:xfrm>
        </p:spPr>
        <p:txBody>
          <a:bodyPr/>
          <a:lstStyle/>
          <a:p>
            <a:pPr algn="ctr"/>
            <a:r>
              <a:rPr lang="en-US" sz="3400" dirty="0" smtClean="0"/>
              <a:t>Helping Men Decide if AS is Right for Them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11468099" cy="5111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5800" y="2286000"/>
            <a:ext cx="4114800" cy="381000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1582400" cy="685800"/>
          </a:xfrm>
        </p:spPr>
        <p:txBody>
          <a:bodyPr/>
          <a:lstStyle/>
          <a:p>
            <a:pPr algn="ctr"/>
            <a:r>
              <a:rPr lang="en-US" sz="3400" dirty="0" smtClean="0"/>
              <a:t>Helping Men Decide if AS is Right for Them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5800" y="2209800"/>
            <a:ext cx="4114800" cy="381000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11648056" cy="5111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38038" y="2171700"/>
            <a:ext cx="4114800" cy="381000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78172"/>
            <a:ext cx="7620000" cy="55624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black">
          <a:xfrm>
            <a:off x="304800" y="304800"/>
            <a:ext cx="1158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/>
              <a:t>Benefits of PSA Screening</a:t>
            </a:r>
            <a:endParaRPr lang="en-U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8238656" y="6440590"/>
            <a:ext cx="406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8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 et al., </a:t>
            </a:r>
            <a:r>
              <a:rPr lang="nb-NO" sz="1800" i="1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NEJM</a:t>
            </a:r>
            <a:r>
              <a:rPr lang="nb-NO" sz="18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2015; 373: 1685. </a:t>
            </a:r>
            <a:endParaRPr lang="en-US" sz="1800" dirty="0">
              <a:solidFill>
                <a:srgbClr val="254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3913" y="2971800"/>
            <a:ext cx="10544175" cy="2693823"/>
            <a:chOff x="746760" y="1447800"/>
            <a:chExt cx="10544175" cy="26938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608" b="45331"/>
            <a:stretch/>
          </p:blipFill>
          <p:spPr>
            <a:xfrm>
              <a:off x="746760" y="1447800"/>
              <a:ext cx="10544175" cy="2514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96630" b="1196"/>
            <a:stretch/>
          </p:blipFill>
          <p:spPr>
            <a:xfrm>
              <a:off x="746760" y="4038600"/>
              <a:ext cx="10544175" cy="10302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61234" y="1405724"/>
            <a:ext cx="10469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Surveillance is the </a:t>
            </a:r>
            <a:r>
              <a:rPr lang="en-US" sz="3600" b="1" i="1" u="sng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Care </a:t>
            </a:r>
            <a:r>
              <a:rPr lang="en-US" sz="36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  <a:p>
            <a:pPr algn="ctr"/>
            <a:r>
              <a:rPr lang="en-US" sz="36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Very-low &amp; Low Risk Prostate Cancer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78134" y="6440590"/>
            <a:ext cx="381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Sanda</a:t>
            </a:r>
            <a:r>
              <a:rPr lang="en-US" sz="18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J </a:t>
            </a:r>
            <a:r>
              <a:rPr lang="en-US" sz="1800" dirty="0" err="1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en-US" sz="18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2018; 199: 683.</a:t>
            </a:r>
          </a:p>
        </p:txBody>
      </p:sp>
    </p:spTree>
    <p:extLst>
      <p:ext uri="{BB962C8B-B14F-4D97-AF65-F5344CB8AC3E}">
        <p14:creationId xmlns:p14="http://schemas.microsoft.com/office/powerpoint/2010/main" val="35850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2990" y="460000"/>
            <a:ext cx="9346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Growth in Active Surveillance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9168" y="6440590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8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Cooperberg &amp; Carroll, </a:t>
            </a:r>
            <a:r>
              <a:rPr lang="nb-NO" sz="1800" i="1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nb-NO" sz="18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2015; 314: 80. </a:t>
            </a:r>
            <a:endParaRPr lang="en-US" sz="1800" dirty="0">
              <a:solidFill>
                <a:srgbClr val="254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95179" y="1266622"/>
            <a:ext cx="9201643" cy="5286578"/>
            <a:chOff x="1143000" y="1302819"/>
            <a:chExt cx="9201643" cy="5286578"/>
          </a:xfrm>
        </p:grpSpPr>
        <p:grpSp>
          <p:nvGrpSpPr>
            <p:cNvPr id="15" name="Group 14"/>
            <p:cNvGrpSpPr/>
            <p:nvPr/>
          </p:nvGrpSpPr>
          <p:grpSpPr>
            <a:xfrm>
              <a:off x="1143000" y="1302819"/>
              <a:ext cx="9201643" cy="5286578"/>
              <a:chOff x="1143000" y="1302819"/>
              <a:chExt cx="9201643" cy="528657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t="21698"/>
              <a:stretch/>
            </p:blipFill>
            <p:spPr>
              <a:xfrm>
                <a:off x="1143000" y="1302819"/>
                <a:ext cx="5181600" cy="528657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6534643" y="2895600"/>
                <a:ext cx="3810000" cy="1504950"/>
                <a:chOff x="6781800" y="2209800"/>
                <a:chExt cx="3810000" cy="150495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49875"/>
                <a:stretch/>
              </p:blipFill>
              <p:spPr>
                <a:xfrm>
                  <a:off x="6781800" y="2209800"/>
                  <a:ext cx="3810000" cy="904875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49882" t="26316"/>
                <a:stretch/>
              </p:blipFill>
              <p:spPr>
                <a:xfrm>
                  <a:off x="6781800" y="3048000"/>
                  <a:ext cx="3809440" cy="666750"/>
                </a:xfrm>
                <a:prstGeom prst="rect">
                  <a:avLst/>
                </a:prstGeom>
              </p:spPr>
            </p:pic>
          </p:grpSp>
        </p:grpSp>
        <p:sp>
          <p:nvSpPr>
            <p:cNvPr id="14" name="Rectangle 13"/>
            <p:cNvSpPr/>
            <p:nvPr/>
          </p:nvSpPr>
          <p:spPr bwMode="auto">
            <a:xfrm>
              <a:off x="6534643" y="2895600"/>
              <a:ext cx="3805518" cy="150495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2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2990" y="533400"/>
            <a:ext cx="9346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Growth in Active Surveillance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5552" y="6440590"/>
            <a:ext cx="392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8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Loeb et al., </a:t>
            </a:r>
            <a:r>
              <a:rPr lang="nb-NO" sz="1800" i="1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nb-NO" sz="18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2018; 319: 2231. </a:t>
            </a:r>
            <a:endParaRPr lang="en-US" sz="1800" dirty="0">
              <a:solidFill>
                <a:srgbClr val="254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27572"/>
            <a:ext cx="5715000" cy="3765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742" y="1927572"/>
            <a:ext cx="5764058" cy="39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730454"/>
            <a:ext cx="10744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800" b="1" dirty="0" smtClean="0">
                <a:solidFill>
                  <a:srgbClr val="2D5192"/>
                </a:solidFill>
                <a:latin typeface="Arial" charset="0"/>
                <a:ea typeface="ＭＳ Ｐゴシック" charset="-128"/>
              </a:rPr>
              <a:t>Reconsidering Prostate Cancer Screening</a:t>
            </a:r>
            <a:endParaRPr lang="en-US" sz="3800" b="1" i="1" u="sng" dirty="0">
              <a:solidFill>
                <a:srgbClr val="2D5192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50520" y="1995550"/>
            <a:ext cx="8842050" cy="4557650"/>
            <a:chOff x="1550520" y="1610548"/>
            <a:chExt cx="8842050" cy="4557650"/>
          </a:xfrm>
        </p:grpSpPr>
        <p:grpSp>
          <p:nvGrpSpPr>
            <p:cNvPr id="7" name="Group 6"/>
            <p:cNvGrpSpPr/>
            <p:nvPr/>
          </p:nvGrpSpPr>
          <p:grpSpPr>
            <a:xfrm>
              <a:off x="2731880" y="4326144"/>
              <a:ext cx="6728241" cy="1842054"/>
              <a:chOff x="2725048" y="3904392"/>
              <a:chExt cx="6728241" cy="1842054"/>
            </a:xfrm>
          </p:grpSpPr>
          <p:sp>
            <p:nvSpPr>
              <p:cNvPr id="5" name="Rectangle 4"/>
              <p:cNvSpPr/>
              <p:nvPr/>
            </p:nvSpPr>
            <p:spPr bwMode="auto">
              <a:xfrm rot="21298028">
                <a:off x="2725048" y="3904392"/>
                <a:ext cx="6728241" cy="381000"/>
              </a:xfrm>
              <a:prstGeom prst="rect">
                <a:avLst/>
              </a:prstGeom>
              <a:solidFill>
                <a:srgbClr val="2D519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6" name="Isosceles Triangle 5"/>
              <p:cNvSpPr/>
              <p:nvPr/>
            </p:nvSpPr>
            <p:spPr bwMode="auto">
              <a:xfrm>
                <a:off x="5098568" y="4226448"/>
                <a:ext cx="1828800" cy="1519998"/>
              </a:xfrm>
              <a:prstGeom prst="triangle">
                <a:avLst/>
              </a:prstGeom>
              <a:solidFill>
                <a:srgbClr val="2D519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 bwMode="auto">
            <a:xfrm>
              <a:off x="1892300" y="3546888"/>
              <a:ext cx="1981200" cy="684560"/>
            </a:xfrm>
            <a:prstGeom prst="roundRect">
              <a:avLst/>
            </a:prstGeom>
            <a:noFill/>
            <a:ln w="19050" cap="flat" cmpd="sng" algn="ctr">
              <a:solidFill>
                <a:srgbClr val="2D51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2D5192"/>
                  </a:solidFill>
                  <a:latin typeface="+mj-lt"/>
                </a:rPr>
                <a:t>Reduction in </a:t>
              </a:r>
              <a:r>
                <a:rPr lang="en-US" sz="1800" dirty="0" err="1" smtClean="0">
                  <a:solidFill>
                    <a:srgbClr val="2D5192"/>
                  </a:solidFill>
                  <a:latin typeface="+mj-lt"/>
                </a:rPr>
                <a:t>PCa</a:t>
              </a:r>
              <a:r>
                <a:rPr lang="en-US" sz="1800" dirty="0" smtClean="0">
                  <a:solidFill>
                    <a:srgbClr val="2D5192"/>
                  </a:solidFill>
                  <a:latin typeface="+mj-lt"/>
                </a:rPr>
                <a:t> Death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rgbClr val="2D5192"/>
                </a:solidFill>
                <a:effectLst/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4263198"/>
              <a:ext cx="2133600" cy="381000"/>
            </a:xfrm>
            <a:prstGeom prst="rect">
              <a:avLst/>
            </a:prstGeom>
            <a:solidFill>
              <a:srgbClr val="2D519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258970" y="3681879"/>
              <a:ext cx="2133600" cy="381000"/>
            </a:xfrm>
            <a:prstGeom prst="rect">
              <a:avLst/>
            </a:prstGeom>
            <a:solidFill>
              <a:srgbClr val="2D519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8309770" y="2205798"/>
              <a:ext cx="1981200" cy="700213"/>
            </a:xfrm>
            <a:prstGeom prst="roundRect">
              <a:avLst/>
            </a:prstGeom>
            <a:noFill/>
            <a:ln w="19050" cap="flat" cmpd="sng" algn="ctr">
              <a:solidFill>
                <a:srgbClr val="2D51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2D5192"/>
                  </a:solidFill>
                  <a:latin typeface="+mj-lt"/>
                </a:rPr>
                <a:t>Harms of False Positive Tests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rgbClr val="2D5192"/>
                </a:solidFill>
                <a:effectLst/>
                <a:latin typeface="+mj-lt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8309770" y="2959913"/>
              <a:ext cx="1981200" cy="700213"/>
            </a:xfrm>
            <a:prstGeom prst="roundRect">
              <a:avLst/>
            </a:prstGeom>
            <a:noFill/>
            <a:ln w="19050" cap="flat" cmpd="sng" algn="ctr">
              <a:solidFill>
                <a:srgbClr val="2D51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2D5192"/>
                  </a:solidFill>
                  <a:latin typeface="+mj-lt"/>
                </a:rPr>
                <a:t>Cost of False Positive Tests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rgbClr val="2D5192"/>
                </a:solidFill>
                <a:effectLst/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50520" y="2523834"/>
              <a:ext cx="26901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5192"/>
                  </a:solidFill>
                  <a:latin typeface="+mj-lt"/>
                </a:rPr>
                <a:t>Benefit = Small to </a:t>
              </a:r>
            </a:p>
            <a:p>
              <a:pPr algn="ctr"/>
              <a:r>
                <a:rPr lang="en-US" dirty="0" smtClean="0">
                  <a:solidFill>
                    <a:srgbClr val="2D5192"/>
                  </a:solidFill>
                  <a:latin typeface="+mj-lt"/>
                </a:rPr>
                <a:t>Moderate</a:t>
              </a:r>
              <a:endParaRPr lang="en-US" dirty="0">
                <a:solidFill>
                  <a:srgbClr val="2D5192"/>
                </a:solidFill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96481" y="1610548"/>
              <a:ext cx="20585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2D5192"/>
                  </a:solidFill>
                  <a:latin typeface="+mj-lt"/>
                </a:rPr>
                <a:t>Harm = </a:t>
              </a:r>
              <a:r>
                <a:rPr lang="en-US" dirty="0" smtClean="0">
                  <a:solidFill>
                    <a:srgbClr val="2D5192"/>
                  </a:solidFill>
                  <a:latin typeface="+mj-lt"/>
                </a:rPr>
                <a:t>Small</a:t>
              </a:r>
              <a:endParaRPr lang="en-US" dirty="0">
                <a:solidFill>
                  <a:srgbClr val="2D5192"/>
                </a:solidFill>
                <a:latin typeface="+mj-lt"/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1828800" y="4636369"/>
            <a:ext cx="2133600" cy="381000"/>
          </a:xfrm>
          <a:prstGeom prst="rect">
            <a:avLst/>
          </a:prstGeom>
          <a:solidFill>
            <a:srgbClr val="2D519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18"/>
          <a:stretch/>
        </p:blipFill>
        <p:spPr>
          <a:xfrm>
            <a:off x="2355674" y="932872"/>
            <a:ext cx="7583574" cy="57150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143527" y="228600"/>
            <a:ext cx="10007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UPSTF Recommendation: May 2018</a:t>
            </a:r>
          </a:p>
        </p:txBody>
      </p:sp>
    </p:spTree>
    <p:extLst>
      <p:ext uri="{BB962C8B-B14F-4D97-AF65-F5344CB8AC3E}">
        <p14:creationId xmlns:p14="http://schemas.microsoft.com/office/powerpoint/2010/main" val="36752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4246" y="381000"/>
            <a:ext cx="34147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134844"/>
            <a:ext cx="10820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 screening has led to a marked decline in prostate-cancer related mortality.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2D5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PSA screening has led to the unfortunate overtreatment of men with low-risk prostate cancer.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2D5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surveillance prevents the overtreatment of these men while allowing for the continued safe use of PSA screening.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D5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surveillance is the first-line option for men with very-low to low risk prostate cancer.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D5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D5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decision tools can help men decide if this management strategy is right for them.</a:t>
            </a:r>
          </a:p>
        </p:txBody>
      </p:sp>
    </p:spTree>
    <p:extLst>
      <p:ext uri="{BB962C8B-B14F-4D97-AF65-F5344CB8AC3E}">
        <p14:creationId xmlns:p14="http://schemas.microsoft.com/office/powerpoint/2010/main" val="22291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9627" y="542365"/>
            <a:ext cx="8778756" cy="5943600"/>
            <a:chOff x="-893064" y="762000"/>
            <a:chExt cx="7979664" cy="5402580"/>
          </a:xfrm>
        </p:grpSpPr>
        <p:pic>
          <p:nvPicPr>
            <p:cNvPr id="8" name="Picture 2" descr="C:\Users\MICHAE~1\AppData\Local\Temp\IMG_012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76400" y="762000"/>
              <a:ext cx="5410200" cy="540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-893064" y="1161221"/>
              <a:ext cx="7491984" cy="1056995"/>
            </a:xfrm>
            <a:prstGeom prst="rect">
              <a:avLst/>
            </a:prstGeom>
          </p:spPr>
          <p:txBody>
            <a:bodyPr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254B8E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254B8E"/>
                  </a:solidFill>
                  <a:latin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254B8E"/>
                  </a:solidFill>
                  <a:latin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254B8E"/>
                  </a:solidFill>
                  <a:latin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254B8E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254B8E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254B8E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254B8E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254B8E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800" dirty="0" smtClean="0"/>
                <a:t>Questions?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75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1333500" y="381000"/>
            <a:ext cx="9525000" cy="7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b="1" dirty="0" smtClean="0">
                <a:solidFill>
                  <a:srgbClr val="254B8E"/>
                </a:solidFill>
                <a:latin typeface="+mj-lt"/>
              </a:rPr>
              <a:t>PSA Screening in the USA</a:t>
            </a:r>
            <a:endParaRPr lang="en-US" sz="3800" b="1" dirty="0">
              <a:solidFill>
                <a:srgbClr val="254B8E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3669" y="1120898"/>
            <a:ext cx="8613896" cy="5632311"/>
            <a:chOff x="153669" y="1120898"/>
            <a:chExt cx="8613896" cy="5632311"/>
          </a:xfrm>
        </p:grpSpPr>
        <p:sp>
          <p:nvSpPr>
            <p:cNvPr id="7" name="Curved Left Arrow 6"/>
            <p:cNvSpPr/>
            <p:nvPr/>
          </p:nvSpPr>
          <p:spPr>
            <a:xfrm flipH="1">
              <a:off x="2860092" y="3845351"/>
              <a:ext cx="564344" cy="1584816"/>
            </a:xfrm>
            <a:prstGeom prst="curvedLeftArrow">
              <a:avLst>
                <a:gd name="adj1" fmla="val 29990"/>
                <a:gd name="adj2" fmla="val 50000"/>
                <a:gd name="adj3" fmla="val 25000"/>
              </a:avLst>
            </a:prstGeom>
            <a:solidFill>
              <a:srgbClr val="254B8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3669" y="3991428"/>
              <a:ext cx="270642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2600" i="1" dirty="0" smtClean="0">
                  <a:solidFill>
                    <a:srgbClr val="254B8E"/>
                  </a:solidFill>
                  <a:latin typeface="+mj-lt"/>
                </a:rPr>
                <a:t>~750,000</a:t>
              </a:r>
            </a:p>
            <a:p>
              <a:pPr algn="ctr" defTabSz="457200"/>
              <a:r>
                <a:rPr lang="en-US" sz="2600" i="1" dirty="0">
                  <a:solidFill>
                    <a:srgbClr val="254B8E"/>
                  </a:solidFill>
                  <a:latin typeface="+mj-lt"/>
                </a:rPr>
                <a:t>N</a:t>
              </a:r>
              <a:r>
                <a:rPr lang="en-US" sz="2600" i="1" dirty="0" smtClean="0">
                  <a:solidFill>
                    <a:srgbClr val="254B8E"/>
                  </a:solidFill>
                  <a:latin typeface="+mj-lt"/>
                </a:rPr>
                <a:t>egative </a:t>
              </a:r>
              <a:r>
                <a:rPr lang="en-US" sz="2600" i="1" dirty="0">
                  <a:solidFill>
                    <a:srgbClr val="254B8E"/>
                  </a:solidFill>
                  <a:latin typeface="+mj-lt"/>
                </a:rPr>
                <a:t>B</a:t>
              </a:r>
              <a:r>
                <a:rPr lang="en-US" sz="2600" i="1" dirty="0" smtClean="0">
                  <a:solidFill>
                    <a:srgbClr val="254B8E"/>
                  </a:solidFill>
                  <a:latin typeface="+mj-lt"/>
                </a:rPr>
                <a:t>iopsy </a:t>
              </a:r>
              <a:r>
                <a:rPr lang="en-US" sz="2600" i="1" dirty="0">
                  <a:solidFill>
                    <a:srgbClr val="254B8E"/>
                  </a:solidFill>
                  <a:latin typeface="+mj-lt"/>
                </a:rPr>
                <a:t>P</a:t>
              </a:r>
              <a:r>
                <a:rPr lang="en-US" sz="2600" i="1" dirty="0" smtClean="0">
                  <a:solidFill>
                    <a:srgbClr val="254B8E"/>
                  </a:solidFill>
                  <a:latin typeface="+mj-lt"/>
                </a:rPr>
                <a:t>rocedures</a:t>
              </a:r>
              <a:endParaRPr lang="en-US" sz="2600" i="1" dirty="0">
                <a:solidFill>
                  <a:srgbClr val="254B8E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4436" y="1120898"/>
              <a:ext cx="5343129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254B8E"/>
                  </a:solidFill>
                  <a:latin typeface="+mj-lt"/>
                </a:rPr>
                <a:t>30 million </a:t>
              </a:r>
            </a:p>
            <a:p>
              <a:pPr algn="ctr"/>
              <a:r>
                <a:rPr lang="en-US" sz="2800" i="1" dirty="0">
                  <a:solidFill>
                    <a:srgbClr val="254B8E"/>
                  </a:solidFill>
                  <a:latin typeface="+mj-lt"/>
                </a:rPr>
                <a:t>PSA Screenings</a:t>
              </a:r>
            </a:p>
            <a:p>
              <a:pPr algn="ctr"/>
              <a:endParaRPr lang="en-US" sz="2000" dirty="0">
                <a:solidFill>
                  <a:srgbClr val="254B8E"/>
                </a:solidFill>
                <a:latin typeface="+mj-lt"/>
              </a:endParaRPr>
            </a:p>
            <a:p>
              <a:pPr algn="ctr"/>
              <a:r>
                <a:rPr lang="en-US" sz="2800" dirty="0">
                  <a:solidFill>
                    <a:srgbClr val="254B8E"/>
                  </a:solidFill>
                  <a:latin typeface="+mj-lt"/>
                </a:rPr>
                <a:t>1.5 million </a:t>
              </a:r>
            </a:p>
            <a:p>
              <a:pPr algn="ctr"/>
              <a:r>
                <a:rPr lang="en-US" sz="2800" i="1" dirty="0">
                  <a:solidFill>
                    <a:srgbClr val="254B8E"/>
                  </a:solidFill>
                  <a:latin typeface="+mj-lt"/>
                </a:rPr>
                <a:t>Abnormal PSA Test Results</a:t>
              </a:r>
            </a:p>
            <a:p>
              <a:pPr algn="ctr"/>
              <a:endParaRPr lang="en-US" sz="2000" dirty="0">
                <a:solidFill>
                  <a:srgbClr val="254B8E"/>
                </a:solidFill>
                <a:latin typeface="+mj-lt"/>
              </a:endParaRPr>
            </a:p>
            <a:p>
              <a:pPr algn="ctr"/>
              <a:r>
                <a:rPr lang="en-US" sz="2800" dirty="0">
                  <a:solidFill>
                    <a:srgbClr val="254B8E"/>
                  </a:solidFill>
                  <a:latin typeface="+mj-lt"/>
                </a:rPr>
                <a:t>1,000,000 </a:t>
              </a:r>
            </a:p>
            <a:p>
              <a:pPr algn="ctr"/>
              <a:r>
                <a:rPr lang="en-US" sz="2800" i="1" dirty="0">
                  <a:solidFill>
                    <a:srgbClr val="254B8E"/>
                  </a:solidFill>
                  <a:latin typeface="+mj-lt"/>
                </a:rPr>
                <a:t>Prostate Biopsy Procedures</a:t>
              </a:r>
            </a:p>
            <a:p>
              <a:pPr algn="ctr"/>
              <a:endParaRPr lang="en-US" sz="2000" dirty="0">
                <a:solidFill>
                  <a:srgbClr val="254B8E"/>
                </a:solidFill>
                <a:latin typeface="+mj-lt"/>
              </a:endParaRPr>
            </a:p>
            <a:p>
              <a:pPr algn="ctr"/>
              <a:r>
                <a:rPr lang="en-US" sz="2800" dirty="0">
                  <a:solidFill>
                    <a:srgbClr val="254B8E"/>
                  </a:solidFill>
                  <a:latin typeface="+mj-lt"/>
                </a:rPr>
                <a:t>250,000 </a:t>
              </a:r>
            </a:p>
            <a:p>
              <a:pPr algn="ctr"/>
              <a:r>
                <a:rPr lang="en-US" sz="2800" i="1" dirty="0">
                  <a:solidFill>
                    <a:srgbClr val="254B8E"/>
                  </a:solidFill>
                  <a:latin typeface="+mj-lt"/>
                </a:rPr>
                <a:t>Diagnosed with Prostate </a:t>
              </a:r>
              <a:r>
                <a:rPr lang="en-US" sz="2800" i="1" dirty="0" smtClean="0">
                  <a:solidFill>
                    <a:srgbClr val="254B8E"/>
                  </a:solidFill>
                  <a:latin typeface="+mj-lt"/>
                </a:rPr>
                <a:t>Cancer</a:t>
              </a:r>
              <a:endParaRPr lang="en-US" sz="2800" i="1" dirty="0">
                <a:solidFill>
                  <a:srgbClr val="254B8E"/>
                </a:solidFill>
                <a:latin typeface="+mj-lt"/>
              </a:endParaRPr>
            </a:p>
            <a:p>
              <a:pPr algn="ctr"/>
              <a:endParaRPr lang="en-US" sz="2000" dirty="0">
                <a:solidFill>
                  <a:srgbClr val="254B8E"/>
                </a:solidFill>
                <a:latin typeface="+mj-lt"/>
              </a:endParaRPr>
            </a:p>
            <a:p>
              <a:pPr algn="ctr"/>
              <a:r>
                <a:rPr lang="en-US" sz="2800" dirty="0">
                  <a:solidFill>
                    <a:srgbClr val="254B8E"/>
                  </a:solidFill>
                  <a:latin typeface="+mj-lt"/>
                </a:rPr>
                <a:t>30,000 </a:t>
              </a:r>
            </a:p>
            <a:p>
              <a:pPr algn="ctr"/>
              <a:r>
                <a:rPr lang="en-US" sz="2800" i="1" dirty="0">
                  <a:solidFill>
                    <a:srgbClr val="254B8E"/>
                  </a:solidFill>
                  <a:latin typeface="+mj-lt"/>
                </a:rPr>
                <a:t>Prostate Cancer Deaths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090838" y="6486525"/>
            <a:ext cx="3109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err="1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Shoag</a:t>
            </a:r>
            <a:r>
              <a:rPr lang="nb-NO" sz="14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J </a:t>
            </a:r>
            <a:r>
              <a:rPr lang="nb-NO" sz="1400" dirty="0" err="1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nb-NO" sz="14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2016; 196: 1047. </a:t>
            </a:r>
            <a:endParaRPr lang="en-US" sz="1400" dirty="0">
              <a:solidFill>
                <a:srgbClr val="254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1333500" y="381000"/>
            <a:ext cx="9525000" cy="7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b="1" dirty="0" smtClean="0">
                <a:solidFill>
                  <a:srgbClr val="254B8E"/>
                </a:solidFill>
                <a:latin typeface="+mj-lt"/>
              </a:rPr>
              <a:t>PSA Screening in the USA</a:t>
            </a:r>
            <a:endParaRPr lang="en-US" sz="3800" b="1" dirty="0">
              <a:solidFill>
                <a:srgbClr val="254B8E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3669" y="1120898"/>
            <a:ext cx="8613896" cy="5632311"/>
            <a:chOff x="153669" y="1120898"/>
            <a:chExt cx="8613896" cy="5632311"/>
          </a:xfrm>
        </p:grpSpPr>
        <p:sp>
          <p:nvSpPr>
            <p:cNvPr id="7" name="Curved Left Arrow 6"/>
            <p:cNvSpPr/>
            <p:nvPr/>
          </p:nvSpPr>
          <p:spPr>
            <a:xfrm flipH="1">
              <a:off x="2860092" y="3845351"/>
              <a:ext cx="564344" cy="1584816"/>
            </a:xfrm>
            <a:prstGeom prst="curvedLeftArrow">
              <a:avLst>
                <a:gd name="adj1" fmla="val 29990"/>
                <a:gd name="adj2" fmla="val 50000"/>
                <a:gd name="adj3" fmla="val 25000"/>
              </a:avLst>
            </a:prstGeom>
            <a:solidFill>
              <a:srgbClr val="254B8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3669" y="3991428"/>
              <a:ext cx="270642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2600" i="1" dirty="0" smtClean="0">
                  <a:solidFill>
                    <a:srgbClr val="254B8E"/>
                  </a:solidFill>
                  <a:latin typeface="+mj-lt"/>
                </a:rPr>
                <a:t>~750,000</a:t>
              </a:r>
            </a:p>
            <a:p>
              <a:pPr algn="ctr" defTabSz="457200"/>
              <a:r>
                <a:rPr lang="en-US" sz="2600" i="1" dirty="0">
                  <a:solidFill>
                    <a:srgbClr val="254B8E"/>
                  </a:solidFill>
                  <a:latin typeface="+mj-lt"/>
                </a:rPr>
                <a:t>N</a:t>
              </a:r>
              <a:r>
                <a:rPr lang="en-US" sz="2600" i="1" dirty="0" smtClean="0">
                  <a:solidFill>
                    <a:srgbClr val="254B8E"/>
                  </a:solidFill>
                  <a:latin typeface="+mj-lt"/>
                </a:rPr>
                <a:t>egative </a:t>
              </a:r>
              <a:r>
                <a:rPr lang="en-US" sz="2600" i="1" dirty="0">
                  <a:solidFill>
                    <a:srgbClr val="254B8E"/>
                  </a:solidFill>
                  <a:latin typeface="+mj-lt"/>
                </a:rPr>
                <a:t>B</a:t>
              </a:r>
              <a:r>
                <a:rPr lang="en-US" sz="2600" i="1" dirty="0" smtClean="0">
                  <a:solidFill>
                    <a:srgbClr val="254B8E"/>
                  </a:solidFill>
                  <a:latin typeface="+mj-lt"/>
                </a:rPr>
                <a:t>iopsy </a:t>
              </a:r>
              <a:r>
                <a:rPr lang="en-US" sz="2600" i="1" dirty="0">
                  <a:solidFill>
                    <a:srgbClr val="254B8E"/>
                  </a:solidFill>
                  <a:latin typeface="+mj-lt"/>
                </a:rPr>
                <a:t>P</a:t>
              </a:r>
              <a:r>
                <a:rPr lang="en-US" sz="2600" i="1" dirty="0" smtClean="0">
                  <a:solidFill>
                    <a:srgbClr val="254B8E"/>
                  </a:solidFill>
                  <a:latin typeface="+mj-lt"/>
                </a:rPr>
                <a:t>rocedures</a:t>
              </a:r>
              <a:endParaRPr lang="en-US" sz="2600" i="1" dirty="0">
                <a:solidFill>
                  <a:srgbClr val="254B8E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4436" y="1120898"/>
              <a:ext cx="5343129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254B8E"/>
                  </a:solidFill>
                  <a:latin typeface="+mj-lt"/>
                </a:rPr>
                <a:t>30 million </a:t>
              </a:r>
            </a:p>
            <a:p>
              <a:pPr algn="ctr"/>
              <a:r>
                <a:rPr lang="en-US" sz="2800" i="1" dirty="0">
                  <a:solidFill>
                    <a:srgbClr val="254B8E"/>
                  </a:solidFill>
                  <a:latin typeface="+mj-lt"/>
                </a:rPr>
                <a:t>PSA Screenings</a:t>
              </a:r>
            </a:p>
            <a:p>
              <a:pPr algn="ctr"/>
              <a:endParaRPr lang="en-US" sz="2000" dirty="0">
                <a:solidFill>
                  <a:srgbClr val="254B8E"/>
                </a:solidFill>
                <a:latin typeface="+mj-lt"/>
              </a:endParaRPr>
            </a:p>
            <a:p>
              <a:pPr algn="ctr"/>
              <a:r>
                <a:rPr lang="en-US" sz="2800" dirty="0">
                  <a:solidFill>
                    <a:srgbClr val="254B8E"/>
                  </a:solidFill>
                  <a:latin typeface="+mj-lt"/>
                </a:rPr>
                <a:t>1.5 million </a:t>
              </a:r>
            </a:p>
            <a:p>
              <a:pPr algn="ctr"/>
              <a:r>
                <a:rPr lang="en-US" sz="2800" i="1" dirty="0">
                  <a:solidFill>
                    <a:srgbClr val="254B8E"/>
                  </a:solidFill>
                  <a:latin typeface="+mj-lt"/>
                </a:rPr>
                <a:t>Abnormal PSA Test Results</a:t>
              </a:r>
            </a:p>
            <a:p>
              <a:pPr algn="ctr"/>
              <a:endParaRPr lang="en-US" sz="2000" dirty="0">
                <a:solidFill>
                  <a:srgbClr val="254B8E"/>
                </a:solidFill>
                <a:latin typeface="+mj-lt"/>
              </a:endParaRPr>
            </a:p>
            <a:p>
              <a:pPr algn="ctr"/>
              <a:r>
                <a:rPr lang="en-US" sz="2800" dirty="0">
                  <a:solidFill>
                    <a:srgbClr val="254B8E"/>
                  </a:solidFill>
                  <a:latin typeface="+mj-lt"/>
                </a:rPr>
                <a:t>1,000,000 </a:t>
              </a:r>
            </a:p>
            <a:p>
              <a:pPr algn="ctr"/>
              <a:r>
                <a:rPr lang="en-US" sz="2800" i="1" dirty="0">
                  <a:solidFill>
                    <a:srgbClr val="254B8E"/>
                  </a:solidFill>
                  <a:latin typeface="+mj-lt"/>
                </a:rPr>
                <a:t>Prostate Biopsy Procedures</a:t>
              </a:r>
            </a:p>
            <a:p>
              <a:pPr algn="ctr"/>
              <a:endParaRPr lang="en-US" sz="2000" dirty="0">
                <a:solidFill>
                  <a:srgbClr val="254B8E"/>
                </a:solidFill>
                <a:latin typeface="+mj-lt"/>
              </a:endParaRPr>
            </a:p>
            <a:p>
              <a:pPr algn="ctr"/>
              <a:r>
                <a:rPr lang="en-US" sz="2800" dirty="0">
                  <a:solidFill>
                    <a:srgbClr val="254B8E"/>
                  </a:solidFill>
                  <a:latin typeface="+mj-lt"/>
                </a:rPr>
                <a:t>250,000 </a:t>
              </a:r>
            </a:p>
            <a:p>
              <a:pPr algn="ctr"/>
              <a:r>
                <a:rPr lang="en-US" sz="2800" i="1" dirty="0">
                  <a:solidFill>
                    <a:srgbClr val="254B8E"/>
                  </a:solidFill>
                  <a:latin typeface="+mj-lt"/>
                </a:rPr>
                <a:t>Diagnosed with Prostate </a:t>
              </a:r>
              <a:r>
                <a:rPr lang="en-US" sz="2800" i="1" dirty="0" smtClean="0">
                  <a:solidFill>
                    <a:srgbClr val="254B8E"/>
                  </a:solidFill>
                  <a:latin typeface="+mj-lt"/>
                </a:rPr>
                <a:t>Cancer</a:t>
              </a:r>
              <a:endParaRPr lang="en-US" sz="2800" i="1" dirty="0">
                <a:solidFill>
                  <a:srgbClr val="254B8E"/>
                </a:solidFill>
                <a:latin typeface="+mj-lt"/>
              </a:endParaRPr>
            </a:p>
            <a:p>
              <a:pPr algn="ctr"/>
              <a:endParaRPr lang="en-US" sz="2000" dirty="0">
                <a:solidFill>
                  <a:srgbClr val="254B8E"/>
                </a:solidFill>
                <a:latin typeface="+mj-lt"/>
              </a:endParaRPr>
            </a:p>
            <a:p>
              <a:pPr algn="ctr"/>
              <a:r>
                <a:rPr lang="en-US" sz="2800" dirty="0">
                  <a:solidFill>
                    <a:srgbClr val="254B8E"/>
                  </a:solidFill>
                  <a:latin typeface="+mj-lt"/>
                </a:rPr>
                <a:t>30,000 </a:t>
              </a:r>
            </a:p>
            <a:p>
              <a:pPr algn="ctr"/>
              <a:r>
                <a:rPr lang="en-US" sz="2800" i="1" dirty="0">
                  <a:solidFill>
                    <a:srgbClr val="254B8E"/>
                  </a:solidFill>
                  <a:latin typeface="+mj-lt"/>
                </a:rPr>
                <a:t>Prostate Cancer Deaths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090838" y="6486525"/>
            <a:ext cx="3109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400" dirty="0" err="1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Shoag</a:t>
            </a:r>
            <a:r>
              <a:rPr lang="nb-NO" sz="14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J </a:t>
            </a:r>
            <a:r>
              <a:rPr lang="nb-NO" sz="1400" dirty="0" err="1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nb-NO" sz="14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2016; 196: 1047. </a:t>
            </a:r>
            <a:endParaRPr lang="en-US" sz="1400" dirty="0">
              <a:solidFill>
                <a:srgbClr val="254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1909" y="3463954"/>
            <a:ext cx="2702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5% Infectious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Complication Rate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8480471" y="3626227"/>
            <a:ext cx="866729" cy="50645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6881" y="4015818"/>
            <a:ext cx="2514600" cy="1230564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/>
        </p:blipFill>
        <p:spPr>
          <a:xfrm>
            <a:off x="1676400" y="228600"/>
            <a:ext cx="8839200" cy="64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11582400" cy="685800"/>
          </a:xfrm>
        </p:spPr>
        <p:txBody>
          <a:bodyPr/>
          <a:lstStyle/>
          <a:p>
            <a:pPr algn="ctr"/>
            <a:r>
              <a:rPr lang="en-US" dirty="0" smtClean="0"/>
              <a:t>Treatment Saves Lives – Data from SPCG-4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29742" y="6507661"/>
            <a:ext cx="3576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Bill-</a:t>
            </a:r>
            <a:r>
              <a:rPr lang="en-US" sz="1400" dirty="0" err="1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Axelson</a:t>
            </a:r>
            <a:r>
              <a:rPr lang="en-US" sz="14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sz="1400" i="1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NEJM  </a:t>
            </a:r>
            <a:r>
              <a:rPr lang="en-US" sz="14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2011; 364: 1708</a:t>
            </a:r>
            <a:r>
              <a:rPr lang="en-US" sz="1400" i="1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i="1" dirty="0">
              <a:solidFill>
                <a:srgbClr val="254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3" y="2362200"/>
            <a:ext cx="1168371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8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39" y="914400"/>
            <a:ext cx="6495723" cy="54651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0" y="88900"/>
            <a:ext cx="12192000" cy="2926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12" y="6507661"/>
            <a:ext cx="3169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Sanda</a:t>
            </a:r>
            <a:r>
              <a:rPr lang="en-US" sz="14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4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sz="1400" i="1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NEJM </a:t>
            </a:r>
            <a:r>
              <a:rPr lang="en-US" sz="1400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2008; 358: 1250</a:t>
            </a:r>
            <a:r>
              <a:rPr lang="en-US" sz="1400" i="1" dirty="0" smtClean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i="1" dirty="0">
              <a:solidFill>
                <a:srgbClr val="254B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304800" y="228600"/>
            <a:ext cx="1158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54B8E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/>
              <a:t>But….Treatment Comes at a Cost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962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381000"/>
            <a:ext cx="1074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2D5192"/>
                </a:solidFill>
                <a:latin typeface="Arial" charset="0"/>
                <a:ea typeface="ＭＳ Ｐゴシック" charset="-128"/>
              </a:rPr>
              <a:t>USPSTF: Discourage </a:t>
            </a:r>
            <a:r>
              <a:rPr lang="en-US" sz="3200" b="1" dirty="0">
                <a:solidFill>
                  <a:srgbClr val="2D5192"/>
                </a:solidFill>
                <a:latin typeface="Arial" charset="0"/>
                <a:ea typeface="ＭＳ Ｐゴシック" charset="-128"/>
              </a:rPr>
              <a:t>U</a:t>
            </a:r>
            <a:r>
              <a:rPr lang="en-US" sz="3200" b="1" dirty="0" smtClean="0">
                <a:solidFill>
                  <a:srgbClr val="2D5192"/>
                </a:solidFill>
                <a:latin typeface="Arial" charset="0"/>
                <a:ea typeface="ＭＳ Ｐゴシック" charset="-128"/>
              </a:rPr>
              <a:t>se </a:t>
            </a:r>
            <a:r>
              <a:rPr lang="en-US" sz="3200" b="1" dirty="0">
                <a:solidFill>
                  <a:srgbClr val="2D5192"/>
                </a:solidFill>
                <a:latin typeface="Arial" charset="0"/>
                <a:ea typeface="ＭＳ Ｐゴシック" charset="-128"/>
              </a:rPr>
              <a:t>of </a:t>
            </a:r>
            <a:r>
              <a:rPr lang="en-US" sz="3200" b="1" dirty="0" smtClean="0">
                <a:solidFill>
                  <a:srgbClr val="2D5192"/>
                </a:solidFill>
                <a:latin typeface="Arial" charset="0"/>
                <a:ea typeface="ＭＳ Ｐゴシック" charset="-128"/>
              </a:rPr>
              <a:t>PSA Testing </a:t>
            </a:r>
            <a:r>
              <a:rPr lang="en-US" sz="3200" b="1" dirty="0">
                <a:solidFill>
                  <a:srgbClr val="2D5192"/>
                </a:solidFill>
                <a:latin typeface="Arial" charset="0"/>
                <a:ea typeface="ＭＳ Ｐゴシック" charset="-128"/>
              </a:rPr>
              <a:t>for </a:t>
            </a:r>
            <a:r>
              <a:rPr lang="en-US" sz="3200" b="1" dirty="0" smtClean="0">
                <a:solidFill>
                  <a:srgbClr val="2D5192"/>
                </a:solidFill>
                <a:latin typeface="Arial" charset="0"/>
                <a:ea typeface="ＭＳ Ｐゴシック" charset="-128"/>
              </a:rPr>
              <a:t>All Men </a:t>
            </a:r>
          </a:p>
          <a:p>
            <a:pPr algn="ctr" eaLnBrk="1" hangingPunct="1"/>
            <a:endParaRPr lang="en-US" sz="600" b="1" i="1" u="sng" dirty="0">
              <a:solidFill>
                <a:srgbClr val="2D5192"/>
              </a:solidFill>
              <a:latin typeface="Arial" charset="0"/>
              <a:ea typeface="ＭＳ Ｐゴシック" charset="-128"/>
            </a:endParaRPr>
          </a:p>
          <a:p>
            <a:pPr algn="ctr" eaLnBrk="1" hangingPunct="1"/>
            <a:r>
              <a:rPr lang="en-US" sz="3200" b="1" i="1" u="sng" dirty="0" smtClean="0">
                <a:solidFill>
                  <a:srgbClr val="2D5192"/>
                </a:solidFill>
                <a:latin typeface="Arial" charset="0"/>
                <a:ea typeface="ＭＳ Ｐゴシック" charset="-128"/>
              </a:rPr>
              <a:t>Grade D Rating</a:t>
            </a:r>
            <a:endParaRPr lang="en-US" sz="3200" b="1" i="1" u="sng" dirty="0">
              <a:solidFill>
                <a:srgbClr val="2D5192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93000" y="1923208"/>
            <a:ext cx="10002782" cy="4629992"/>
            <a:chOff x="1593000" y="1538206"/>
            <a:chExt cx="10002782" cy="4629992"/>
          </a:xfrm>
        </p:grpSpPr>
        <p:grpSp>
          <p:nvGrpSpPr>
            <p:cNvPr id="7" name="Group 6"/>
            <p:cNvGrpSpPr/>
            <p:nvPr/>
          </p:nvGrpSpPr>
          <p:grpSpPr>
            <a:xfrm>
              <a:off x="2731880" y="4326144"/>
              <a:ext cx="6728241" cy="1842054"/>
              <a:chOff x="2725048" y="3904392"/>
              <a:chExt cx="6728241" cy="1842054"/>
            </a:xfrm>
          </p:grpSpPr>
          <p:sp>
            <p:nvSpPr>
              <p:cNvPr id="5" name="Rectangle 4"/>
              <p:cNvSpPr/>
              <p:nvPr/>
            </p:nvSpPr>
            <p:spPr bwMode="auto">
              <a:xfrm rot="410287">
                <a:off x="2725048" y="3904392"/>
                <a:ext cx="6728241" cy="381000"/>
              </a:xfrm>
              <a:prstGeom prst="rect">
                <a:avLst/>
              </a:prstGeom>
              <a:solidFill>
                <a:srgbClr val="2D519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6" name="Isosceles Triangle 5"/>
              <p:cNvSpPr/>
              <p:nvPr/>
            </p:nvSpPr>
            <p:spPr bwMode="auto">
              <a:xfrm>
                <a:off x="5098568" y="4226448"/>
                <a:ext cx="1828800" cy="1519998"/>
              </a:xfrm>
              <a:prstGeom prst="triangle">
                <a:avLst/>
              </a:prstGeom>
              <a:solidFill>
                <a:srgbClr val="2D519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 bwMode="auto">
            <a:xfrm>
              <a:off x="1892300" y="2865090"/>
              <a:ext cx="1981200" cy="684560"/>
            </a:xfrm>
            <a:prstGeom prst="roundRect">
              <a:avLst/>
            </a:prstGeom>
            <a:noFill/>
            <a:ln w="19050" cap="flat" cmpd="sng" algn="ctr">
              <a:solidFill>
                <a:srgbClr val="2D51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2D5192"/>
                  </a:solidFill>
                  <a:latin typeface="+mj-lt"/>
                </a:rPr>
                <a:t>Reduction in </a:t>
              </a:r>
              <a:r>
                <a:rPr lang="en-US" sz="1800" dirty="0" err="1" smtClean="0">
                  <a:solidFill>
                    <a:srgbClr val="2D5192"/>
                  </a:solidFill>
                  <a:latin typeface="+mj-lt"/>
                </a:rPr>
                <a:t>PCa</a:t>
              </a:r>
              <a:r>
                <a:rPr lang="en-US" sz="1800" dirty="0" smtClean="0">
                  <a:solidFill>
                    <a:srgbClr val="2D5192"/>
                  </a:solidFill>
                  <a:latin typeface="+mj-lt"/>
                </a:rPr>
                <a:t> Death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rgbClr val="2D5192"/>
                </a:solidFill>
                <a:effectLst/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3581400"/>
              <a:ext cx="2133600" cy="381000"/>
            </a:xfrm>
            <a:prstGeom prst="rect">
              <a:avLst/>
            </a:prstGeom>
            <a:solidFill>
              <a:srgbClr val="2D519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258970" y="4343400"/>
              <a:ext cx="2133600" cy="381000"/>
            </a:xfrm>
            <a:prstGeom prst="rect">
              <a:avLst/>
            </a:prstGeom>
            <a:solidFill>
              <a:srgbClr val="2D519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8309770" y="3667840"/>
              <a:ext cx="1981200" cy="650159"/>
            </a:xfrm>
            <a:prstGeom prst="roundRect">
              <a:avLst/>
            </a:prstGeom>
            <a:noFill/>
            <a:ln w="19050" cap="flat" cmpd="sng" algn="ctr">
              <a:solidFill>
                <a:srgbClr val="2D51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2D5192"/>
                  </a:solidFill>
                  <a:latin typeface="+mj-lt"/>
                </a:rPr>
                <a:t>Harms of Treatment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rgbClr val="2D5192"/>
                </a:solidFill>
                <a:effectLst/>
                <a:latin typeface="+mj-lt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8309770" y="2155725"/>
              <a:ext cx="1981200" cy="700213"/>
            </a:xfrm>
            <a:prstGeom prst="roundRect">
              <a:avLst/>
            </a:prstGeom>
            <a:noFill/>
            <a:ln w="19050" cap="flat" cmpd="sng" algn="ctr">
              <a:solidFill>
                <a:srgbClr val="2D51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2D5192"/>
                  </a:solidFill>
                  <a:latin typeface="+mj-lt"/>
                </a:rPr>
                <a:t>Harms of False Positive Tests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rgbClr val="2D5192"/>
                </a:solidFill>
                <a:effectLst/>
                <a:latin typeface="+mj-lt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8309770" y="2909840"/>
              <a:ext cx="1981200" cy="700213"/>
            </a:xfrm>
            <a:prstGeom prst="roundRect">
              <a:avLst/>
            </a:prstGeom>
            <a:noFill/>
            <a:ln w="19050" cap="flat" cmpd="sng" algn="ctr">
              <a:solidFill>
                <a:srgbClr val="2D51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solidFill>
                    <a:srgbClr val="2D5192"/>
                  </a:solidFill>
                  <a:latin typeface="+mj-lt"/>
                </a:rPr>
                <a:t>Cost of False Positive Tests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rgbClr val="2D5192"/>
                </a:solidFill>
                <a:effectLst/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93000" y="1964636"/>
              <a:ext cx="26052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5192"/>
                  </a:solidFill>
                  <a:latin typeface="+mj-lt"/>
                </a:rPr>
                <a:t>Benefit = Small to</a:t>
              </a:r>
            </a:p>
            <a:p>
              <a:pPr algn="ctr"/>
              <a:r>
                <a:rPr lang="en-US" dirty="0" smtClean="0">
                  <a:solidFill>
                    <a:srgbClr val="2D5192"/>
                  </a:solidFill>
                  <a:latin typeface="+mj-lt"/>
                </a:rPr>
                <a:t>Moderate</a:t>
              </a:r>
              <a:endParaRPr lang="en-US" dirty="0">
                <a:solidFill>
                  <a:srgbClr val="2D5192"/>
                </a:solidFill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55757" y="1538206"/>
              <a:ext cx="45400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2D5192"/>
                  </a:solidFill>
                  <a:latin typeface="+mj-lt"/>
                </a:rPr>
                <a:t>Harm = Moderate to Substantial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0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4400" y="2614613"/>
            <a:ext cx="10363200" cy="1500187"/>
          </a:xfrm>
        </p:spPr>
        <p:txBody>
          <a:bodyPr/>
          <a:lstStyle/>
          <a:p>
            <a:pPr algn="ctr"/>
            <a:r>
              <a:rPr lang="en-US" sz="4200" b="1" i="1" dirty="0" smtClean="0">
                <a:solidFill>
                  <a:srgbClr val="2D5192"/>
                </a:solidFill>
              </a:rPr>
              <a:t>Harms of treatment are addressed with the advent of </a:t>
            </a:r>
            <a:r>
              <a:rPr lang="en-US" sz="4200" b="1" i="1" u="sng" dirty="0" smtClean="0">
                <a:solidFill>
                  <a:srgbClr val="2D5192"/>
                </a:solidFill>
              </a:rPr>
              <a:t>active surveillance</a:t>
            </a:r>
            <a:r>
              <a:rPr lang="en-US" sz="4200" b="1" i="1" dirty="0" smtClean="0">
                <a:solidFill>
                  <a:srgbClr val="2D5192"/>
                </a:solidFill>
              </a:rPr>
              <a:t>.</a:t>
            </a:r>
            <a:endParaRPr lang="en-US" sz="4200" b="1" i="1" dirty="0">
              <a:solidFill>
                <a:srgbClr val="2D5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HM_Do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JHM_Dome</Template>
  <TotalTime>14949</TotalTime>
  <Words>737</Words>
  <Application>Microsoft Office PowerPoint</Application>
  <PresentationFormat>Widescreen</PresentationFormat>
  <Paragraphs>127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Times</vt:lpstr>
      <vt:lpstr>JHM_Dome</vt:lpstr>
      <vt:lpstr>Active Surveillance for Low Risk  Prostate Cancer</vt:lpstr>
      <vt:lpstr>PowerPoint Presentation</vt:lpstr>
      <vt:lpstr>PowerPoint Presentation</vt:lpstr>
      <vt:lpstr>PowerPoint Presentation</vt:lpstr>
      <vt:lpstr>PowerPoint Presentation</vt:lpstr>
      <vt:lpstr>Treatment Saves Lives – Data from SPCG-4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12-core Template Biopsy</vt:lpstr>
      <vt:lpstr>Helping Men Decide if AS is Right for Them</vt:lpstr>
      <vt:lpstr>Helping Men Decide if AS is Right for Them</vt:lpstr>
      <vt:lpstr>Helping Men Decide if AS is Right for Them</vt:lpstr>
      <vt:lpstr>Helping Men Decide if AS is Right for Them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 Hopkins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 Hopkins</dc:creator>
  <cp:lastModifiedBy>Tiffany Razzo</cp:lastModifiedBy>
  <cp:revision>847</cp:revision>
  <cp:lastPrinted>2016-09-14T21:00:04Z</cp:lastPrinted>
  <dcterms:created xsi:type="dcterms:W3CDTF">2012-06-13T09:04:17Z</dcterms:created>
  <dcterms:modified xsi:type="dcterms:W3CDTF">2018-10-13T13:22:37Z</dcterms:modified>
</cp:coreProperties>
</file>