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1" r:id="rId2"/>
  </p:sldMasterIdLst>
  <p:notesMasterIdLst>
    <p:notesMasterId r:id="rId34"/>
  </p:notesMasterIdLst>
  <p:sldIdLst>
    <p:sldId id="257" r:id="rId3"/>
    <p:sldId id="978" r:id="rId4"/>
    <p:sldId id="1429" r:id="rId5"/>
    <p:sldId id="914" r:id="rId6"/>
    <p:sldId id="1408" r:id="rId7"/>
    <p:sldId id="1412" r:id="rId8"/>
    <p:sldId id="1435" r:id="rId9"/>
    <p:sldId id="1413" r:id="rId10"/>
    <p:sldId id="1414" r:id="rId11"/>
    <p:sldId id="1432" r:id="rId12"/>
    <p:sldId id="1415" r:id="rId13"/>
    <p:sldId id="1416" r:id="rId14"/>
    <p:sldId id="1417" r:id="rId15"/>
    <p:sldId id="1418" r:id="rId16"/>
    <p:sldId id="1419" r:id="rId17"/>
    <p:sldId id="1420" r:id="rId18"/>
    <p:sldId id="1433" r:id="rId19"/>
    <p:sldId id="1421" r:id="rId20"/>
    <p:sldId id="1422" r:id="rId21"/>
    <p:sldId id="1423" r:id="rId22"/>
    <p:sldId id="1424" r:id="rId23"/>
    <p:sldId id="1425" r:id="rId24"/>
    <p:sldId id="879" r:id="rId25"/>
    <p:sldId id="1426" r:id="rId26"/>
    <p:sldId id="1430" r:id="rId27"/>
    <p:sldId id="1411" r:id="rId28"/>
    <p:sldId id="1431" r:id="rId29"/>
    <p:sldId id="1434" r:id="rId30"/>
    <p:sldId id="1427" r:id="rId31"/>
    <p:sldId id="996" r:id="rId32"/>
    <p:sldId id="980" r:id="rId3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50021"/>
    <a:srgbClr val="000099"/>
    <a:srgbClr val="0000CC"/>
    <a:srgbClr val="0066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006" autoAdjust="0"/>
    <p:restoredTop sz="94660"/>
  </p:normalViewPr>
  <p:slideViewPr>
    <p:cSldViewPr snapToGrid="0">
      <p:cViewPr varScale="1">
        <p:scale>
          <a:sx n="67" d="100"/>
          <a:sy n="67" d="100"/>
        </p:scale>
        <p:origin x="696"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notesMaster" Target="notesMasters/notesMaster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9282787-7929-4A81-AAAF-48F06284E743}" type="datetimeFigureOut">
              <a:rPr lang="en-US" smtClean="0"/>
              <a:t>10/13/2018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079A1AC-4EF5-4B13-BB75-AF32C5350814}" type="slidenum">
              <a:rPr lang="en-US" smtClean="0"/>
              <a:t>‹#›</a:t>
            </a:fld>
            <a:endParaRPr lang="en-US"/>
          </a:p>
        </p:txBody>
      </p:sp>
    </p:spTree>
    <p:extLst>
      <p:ext uri="{BB962C8B-B14F-4D97-AF65-F5344CB8AC3E}">
        <p14:creationId xmlns:p14="http://schemas.microsoft.com/office/powerpoint/2010/main" val="151133389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8" Type="http://schemas.openxmlformats.org/officeDocument/2006/relationships/hyperlink" Target="https://en.wikipedia.org/wiki/Protein_dimer" TargetMode="External"/><Relationship Id="rId13" Type="http://schemas.openxmlformats.org/officeDocument/2006/relationships/hyperlink" Target="https://en.wikipedia.org/wiki/Flagellum" TargetMode="External"/><Relationship Id="rId18" Type="http://schemas.openxmlformats.org/officeDocument/2006/relationships/hyperlink" Target="https://en.wikipedia.org/wiki/Kinesin" TargetMode="External"/><Relationship Id="rId3" Type="http://schemas.openxmlformats.org/officeDocument/2006/relationships/hyperlink" Target="https://en.wikipedia.org/wiki/Cytoskeleton" TargetMode="External"/><Relationship Id="rId21" Type="http://schemas.openxmlformats.org/officeDocument/2006/relationships/hyperlink" Target="https://en.wikipedia.org/wiki/Meiosis" TargetMode="External"/><Relationship Id="rId7" Type="http://schemas.openxmlformats.org/officeDocument/2006/relationships/hyperlink" Target="https://en.wikipedia.org/wiki/Eukaryote" TargetMode="External"/><Relationship Id="rId12" Type="http://schemas.openxmlformats.org/officeDocument/2006/relationships/hyperlink" Target="https://en.wikipedia.org/wiki/Cilium" TargetMode="External"/><Relationship Id="rId17" Type="http://schemas.openxmlformats.org/officeDocument/2006/relationships/hyperlink" Target="https://en.wikipedia.org/wiki/Dynein" TargetMode="External"/><Relationship Id="rId2" Type="http://schemas.openxmlformats.org/officeDocument/2006/relationships/slide" Target="../slides/slide13.xml"/><Relationship Id="rId16" Type="http://schemas.openxmlformats.org/officeDocument/2006/relationships/hyperlink" Target="https://en.wikipedia.org/wiki/Organelle" TargetMode="External"/><Relationship Id="rId20" Type="http://schemas.openxmlformats.org/officeDocument/2006/relationships/hyperlink" Target="https://en.wikipedia.org/wiki/Mitosis" TargetMode="External"/><Relationship Id="rId1" Type="http://schemas.openxmlformats.org/officeDocument/2006/relationships/notesMaster" Target="../notesMasters/notesMaster1.xml"/><Relationship Id="rId6" Type="http://schemas.openxmlformats.org/officeDocument/2006/relationships/hyperlink" Target="https://en.wikipedia.org/wiki/Nanometre" TargetMode="External"/><Relationship Id="rId11" Type="http://schemas.openxmlformats.org/officeDocument/2006/relationships/hyperlink" Target="https://en.wikipedia.org/wiki/Intermediate_filament" TargetMode="External"/><Relationship Id="rId24" Type="http://schemas.openxmlformats.org/officeDocument/2006/relationships/hyperlink" Target="https://en.wikipedia.org/wiki/Cell_division" TargetMode="External"/><Relationship Id="rId5" Type="http://schemas.openxmlformats.org/officeDocument/2006/relationships/hyperlink" Target="https://en.wikipedia.org/wiki/Tubulin" TargetMode="External"/><Relationship Id="rId15" Type="http://schemas.openxmlformats.org/officeDocument/2006/relationships/hyperlink" Target="https://en.wikipedia.org/wiki/Vesicle_(biology_and_chemistry)" TargetMode="External"/><Relationship Id="rId23" Type="http://schemas.openxmlformats.org/officeDocument/2006/relationships/hyperlink" Target="https://en.wikipedia.org/wiki/Chromatid" TargetMode="External"/><Relationship Id="rId10" Type="http://schemas.openxmlformats.org/officeDocument/2006/relationships/hyperlink" Target="https://en.wikipedia.org/wiki/Microfilament" TargetMode="External"/><Relationship Id="rId19" Type="http://schemas.openxmlformats.org/officeDocument/2006/relationships/hyperlink" Target="https://en.wikipedia.org/wiki/Microtubule#cite_note-1" TargetMode="External"/><Relationship Id="rId4" Type="http://schemas.openxmlformats.org/officeDocument/2006/relationships/hyperlink" Target="https://en.wikipedia.org/wiki/Cytoplasm" TargetMode="External"/><Relationship Id="rId9" Type="http://schemas.openxmlformats.org/officeDocument/2006/relationships/hyperlink" Target="https://en.wikipedia.org/wiki/Protein" TargetMode="External"/><Relationship Id="rId14" Type="http://schemas.openxmlformats.org/officeDocument/2006/relationships/hyperlink" Target="https://en.wikipedia.org/wiki/Secretion" TargetMode="External"/><Relationship Id="rId22" Type="http://schemas.openxmlformats.org/officeDocument/2006/relationships/hyperlink" Target="https://en.wikipedia.org/wiki/Spindle_apparatus" TargetMode="Externa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717DA5B1-95BA-4BBE-A69D-DDC8A1D56457}" type="slidenum">
              <a:rPr lang="en-US" smtClean="0"/>
              <a:pPr>
                <a:defRPr/>
              </a:pPr>
              <a:t>4</a:t>
            </a:fld>
            <a:endParaRPr lang="en-US"/>
          </a:p>
        </p:txBody>
      </p:sp>
    </p:spTree>
    <p:extLst>
      <p:ext uri="{BB962C8B-B14F-4D97-AF65-F5344CB8AC3E}">
        <p14:creationId xmlns:p14="http://schemas.microsoft.com/office/powerpoint/2010/main" val="92696384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Rectangle 2"/>
          <p:cNvSpPr>
            <a:spLocks noGrp="1" noRot="1" noChangeAspect="1" noChangeArrowheads="1" noTextEdit="1"/>
          </p:cNvSpPr>
          <p:nvPr>
            <p:ph type="sldImg"/>
          </p:nvPr>
        </p:nvSpPr>
        <p:spPr>
          <a:xfrm>
            <a:off x="382588" y="684213"/>
            <a:ext cx="6096000" cy="3429000"/>
          </a:xfrm>
          <a:solidFill>
            <a:srgbClr val="FFFFFF"/>
          </a:solidFill>
          <a:ln/>
        </p:spPr>
      </p:sp>
      <p:sp>
        <p:nvSpPr>
          <p:cNvPr id="24578" name="Rectangle 3"/>
          <p:cNvSpPr>
            <a:spLocks noGrp="1" noChangeArrowheads="1"/>
          </p:cNvSpPr>
          <p:nvPr>
            <p:ph type="body" idx="1"/>
          </p:nvPr>
        </p:nvSpPr>
        <p:spPr>
          <a:xfrm>
            <a:off x="912458" y="4342939"/>
            <a:ext cx="5033085" cy="4117424"/>
          </a:xfrm>
          <a:solidFill>
            <a:srgbClr val="FFFFFF"/>
          </a:solidFill>
          <a:ln/>
        </p:spPr>
        <p:txBody>
          <a:bodyPr lIns="89285" tIns="44642" rIns="89285" bIns="44642"/>
          <a:lstStyle/>
          <a:p>
            <a:pPr marL="105510" indent="-105510">
              <a:spcBef>
                <a:spcPct val="0"/>
              </a:spcBef>
            </a:pPr>
            <a:endParaRPr lang="it-IT" dirty="0">
              <a:latin typeface="Arial" charset="0"/>
              <a:ea typeface="ＭＳ Ｐゴシック"/>
              <a:cs typeface="ＭＳ Ｐゴシック"/>
            </a:endParaRPr>
          </a:p>
        </p:txBody>
      </p:sp>
    </p:spTree>
    <p:extLst>
      <p:ext uri="{BB962C8B-B14F-4D97-AF65-F5344CB8AC3E}">
        <p14:creationId xmlns:p14="http://schemas.microsoft.com/office/powerpoint/2010/main" val="271845764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Rectangle 2"/>
          <p:cNvSpPr>
            <a:spLocks noGrp="1" noRot="1" noChangeAspect="1" noChangeArrowheads="1" noTextEdit="1"/>
          </p:cNvSpPr>
          <p:nvPr>
            <p:ph type="sldImg"/>
          </p:nvPr>
        </p:nvSpPr>
        <p:spPr>
          <a:xfrm>
            <a:off x="382588" y="684213"/>
            <a:ext cx="6096000" cy="3429000"/>
          </a:xfrm>
          <a:solidFill>
            <a:srgbClr val="FFFFFF"/>
          </a:solidFill>
          <a:ln/>
        </p:spPr>
      </p:sp>
      <p:sp>
        <p:nvSpPr>
          <p:cNvPr id="24578" name="Rectangle 3"/>
          <p:cNvSpPr>
            <a:spLocks noGrp="1" noChangeArrowheads="1"/>
          </p:cNvSpPr>
          <p:nvPr>
            <p:ph type="body" idx="1"/>
          </p:nvPr>
        </p:nvSpPr>
        <p:spPr>
          <a:xfrm>
            <a:off x="912458" y="4342939"/>
            <a:ext cx="5033085" cy="4117424"/>
          </a:xfrm>
          <a:solidFill>
            <a:srgbClr val="FFFFFF"/>
          </a:solidFill>
          <a:ln/>
        </p:spPr>
        <p:txBody>
          <a:bodyPr lIns="89285" tIns="44642" rIns="89285" bIns="44642"/>
          <a:lstStyle/>
          <a:p>
            <a:pPr marL="105510" indent="-105510">
              <a:spcBef>
                <a:spcPct val="0"/>
              </a:spcBef>
            </a:pPr>
            <a:endParaRPr lang="it-IT" dirty="0">
              <a:latin typeface="Arial" charset="0"/>
              <a:ea typeface="ＭＳ Ｐゴシック"/>
              <a:cs typeface="ＭＳ Ｐゴシック"/>
            </a:endParaRPr>
          </a:p>
        </p:txBody>
      </p:sp>
    </p:spTree>
    <p:extLst>
      <p:ext uri="{BB962C8B-B14F-4D97-AF65-F5344CB8AC3E}">
        <p14:creationId xmlns:p14="http://schemas.microsoft.com/office/powerpoint/2010/main" val="394229514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From March 2000 through June 2002, 1006 men with metastatic hormone-refractory prostate cancer received 5 mg of prednisone twice daily and were randomly assigned to receive 12 mg of mitoxantrone per square meter of body-surface area every three weeks, 75 mg of docetaxel per square meter every three weeks, or 30 mg of docetaxel per square meter weekly for five of every six weeks. The primary end point was overall survival. Secondary end points were pain, prostate-specific antigen (PSA) levels, and the quality of life. All statistical comparisons were against mitoxantrone</a:t>
            </a:r>
          </a:p>
        </p:txBody>
      </p:sp>
      <p:sp>
        <p:nvSpPr>
          <p:cNvPr id="4" name="Slide Number Placeholder 3"/>
          <p:cNvSpPr>
            <a:spLocks noGrp="1"/>
          </p:cNvSpPr>
          <p:nvPr>
            <p:ph type="sldNum" sz="quarter" idx="10"/>
          </p:nvPr>
        </p:nvSpPr>
        <p:spPr/>
        <p:txBody>
          <a:bodyPr/>
          <a:lstStyle/>
          <a:p>
            <a:pPr>
              <a:defRPr/>
            </a:pPr>
            <a:fld id="{717DA5B1-95BA-4BBE-A69D-DDC8A1D56457}" type="slidenum">
              <a:rPr lang="en-US" smtClean="0"/>
              <a:pPr>
                <a:defRPr/>
              </a:pPr>
              <a:t>12</a:t>
            </a:fld>
            <a:endParaRPr lang="en-US"/>
          </a:p>
        </p:txBody>
      </p:sp>
    </p:spTree>
    <p:extLst>
      <p:ext uri="{BB962C8B-B14F-4D97-AF65-F5344CB8AC3E}">
        <p14:creationId xmlns:p14="http://schemas.microsoft.com/office/powerpoint/2010/main" val="301987677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kern="1200" dirty="0">
                <a:solidFill>
                  <a:schemeClr val="tx1"/>
                </a:solidFill>
                <a:effectLst/>
                <a:latin typeface="Arial" pitchFamily="34" charset="0"/>
                <a:ea typeface="+mn-ea"/>
                <a:cs typeface="Arial" pitchFamily="34" charset="0"/>
              </a:rPr>
              <a:t>Microtubules</a:t>
            </a:r>
            <a:r>
              <a:rPr lang="en-US" sz="1200" b="0" i="0" kern="1200" dirty="0">
                <a:solidFill>
                  <a:schemeClr val="tx1"/>
                </a:solidFill>
                <a:effectLst/>
                <a:latin typeface="Arial" pitchFamily="34" charset="0"/>
                <a:ea typeface="+mn-ea"/>
                <a:cs typeface="Arial" pitchFamily="34" charset="0"/>
              </a:rPr>
              <a:t> are a component of the </a:t>
            </a:r>
            <a:r>
              <a:rPr lang="en-US" sz="1200" b="0" i="0" u="none" strike="noStrike" kern="1200" dirty="0">
                <a:solidFill>
                  <a:schemeClr val="tx1"/>
                </a:solidFill>
                <a:effectLst/>
                <a:latin typeface="Arial" pitchFamily="34" charset="0"/>
                <a:ea typeface="+mn-ea"/>
                <a:cs typeface="Arial" pitchFamily="34" charset="0"/>
                <a:hlinkClick r:id="rId3" tooltip="Cytoskeleton"/>
              </a:rPr>
              <a:t>cytoskeleton</a:t>
            </a:r>
            <a:r>
              <a:rPr lang="en-US" sz="1200" b="0" i="0" kern="1200" dirty="0">
                <a:solidFill>
                  <a:schemeClr val="tx1"/>
                </a:solidFill>
                <a:effectLst/>
                <a:latin typeface="Arial" pitchFamily="34" charset="0"/>
                <a:ea typeface="+mn-ea"/>
                <a:cs typeface="Arial" pitchFamily="34" charset="0"/>
              </a:rPr>
              <a:t>, found throughout the </a:t>
            </a:r>
            <a:r>
              <a:rPr lang="en-US" sz="1200" b="0" i="0" u="none" strike="noStrike" kern="1200" dirty="0">
                <a:solidFill>
                  <a:schemeClr val="tx1"/>
                </a:solidFill>
                <a:effectLst/>
                <a:latin typeface="Arial" pitchFamily="34" charset="0"/>
                <a:ea typeface="+mn-ea"/>
                <a:cs typeface="Arial" pitchFamily="34" charset="0"/>
                <a:hlinkClick r:id="rId4" tooltip="Cytoplasm"/>
              </a:rPr>
              <a:t>cytoplasm</a:t>
            </a:r>
            <a:r>
              <a:rPr lang="en-US" sz="1200" b="0" i="0" kern="1200" dirty="0">
                <a:solidFill>
                  <a:schemeClr val="tx1"/>
                </a:solidFill>
                <a:effectLst/>
                <a:latin typeface="Arial" pitchFamily="34" charset="0"/>
                <a:ea typeface="+mn-ea"/>
                <a:cs typeface="Arial" pitchFamily="34" charset="0"/>
              </a:rPr>
              <a:t>. These tubular polymers of </a:t>
            </a:r>
            <a:r>
              <a:rPr lang="en-US" sz="1200" b="0" i="0" u="none" strike="noStrike" kern="1200" dirty="0">
                <a:solidFill>
                  <a:schemeClr val="tx1"/>
                </a:solidFill>
                <a:effectLst/>
                <a:latin typeface="Arial" pitchFamily="34" charset="0"/>
                <a:ea typeface="+mn-ea"/>
                <a:cs typeface="Arial" pitchFamily="34" charset="0"/>
                <a:hlinkClick r:id="rId5" tooltip="Tubulin"/>
              </a:rPr>
              <a:t>tubulin</a:t>
            </a:r>
            <a:r>
              <a:rPr lang="en-US" sz="1200" b="0" i="0" kern="1200" dirty="0">
                <a:solidFill>
                  <a:schemeClr val="tx1"/>
                </a:solidFill>
                <a:effectLst/>
                <a:latin typeface="Arial" pitchFamily="34" charset="0"/>
                <a:ea typeface="+mn-ea"/>
                <a:cs typeface="Arial" pitchFamily="34" charset="0"/>
              </a:rPr>
              <a:t> can grow as long as 25 </a:t>
            </a:r>
            <a:r>
              <a:rPr lang="en-US" sz="1200" b="0" i="0" kern="1200" dirty="0" err="1">
                <a:solidFill>
                  <a:schemeClr val="tx1"/>
                </a:solidFill>
                <a:effectLst/>
                <a:latin typeface="Arial" pitchFamily="34" charset="0"/>
                <a:ea typeface="+mn-ea"/>
                <a:cs typeface="Arial" pitchFamily="34" charset="0"/>
              </a:rPr>
              <a:t>micrometres</a:t>
            </a:r>
            <a:r>
              <a:rPr lang="en-US" sz="1200" b="0" i="0" kern="1200" dirty="0">
                <a:solidFill>
                  <a:schemeClr val="tx1"/>
                </a:solidFill>
                <a:effectLst/>
                <a:latin typeface="Arial" pitchFamily="34" charset="0"/>
                <a:ea typeface="+mn-ea"/>
                <a:cs typeface="Arial" pitchFamily="34" charset="0"/>
              </a:rPr>
              <a:t> and are highly dynamic. The outer diameter of microtubule is about 25 </a:t>
            </a:r>
            <a:r>
              <a:rPr lang="en-US" sz="1200" b="0" i="0" u="none" strike="noStrike" kern="1200" dirty="0">
                <a:solidFill>
                  <a:schemeClr val="tx1"/>
                </a:solidFill>
                <a:effectLst/>
                <a:latin typeface="Arial" pitchFamily="34" charset="0"/>
                <a:ea typeface="+mn-ea"/>
                <a:cs typeface="Arial" pitchFamily="34" charset="0"/>
                <a:hlinkClick r:id="rId6" tooltip="Nanometre"/>
              </a:rPr>
              <a:t>nm</a:t>
            </a:r>
            <a:r>
              <a:rPr lang="en-US" sz="1200" b="0" i="0" kern="1200" dirty="0">
                <a:solidFill>
                  <a:schemeClr val="tx1"/>
                </a:solidFill>
                <a:effectLst/>
                <a:latin typeface="Arial" pitchFamily="34" charset="0"/>
                <a:ea typeface="+mn-ea"/>
                <a:cs typeface="Arial" pitchFamily="34" charset="0"/>
              </a:rPr>
              <a:t> while the inner diameter is about 12 nm. They are found </a:t>
            </a:r>
            <a:r>
              <a:rPr lang="en-US" sz="1200" b="0" i="0" kern="1200" dirty="0" err="1">
                <a:solidFill>
                  <a:schemeClr val="tx1"/>
                </a:solidFill>
                <a:effectLst/>
                <a:latin typeface="Arial" pitchFamily="34" charset="0"/>
                <a:ea typeface="+mn-ea"/>
                <a:cs typeface="Arial" pitchFamily="34" charset="0"/>
              </a:rPr>
              <a:t>in</a:t>
            </a:r>
            <a:r>
              <a:rPr lang="en-US" sz="1200" b="0" i="0" u="none" strike="noStrike" kern="1200" dirty="0" err="1">
                <a:solidFill>
                  <a:schemeClr val="tx1"/>
                </a:solidFill>
                <a:effectLst/>
                <a:latin typeface="Arial" pitchFamily="34" charset="0"/>
                <a:ea typeface="+mn-ea"/>
                <a:cs typeface="Arial" pitchFamily="34" charset="0"/>
                <a:hlinkClick r:id="rId7" tooltip="Eukaryote"/>
              </a:rPr>
              <a:t>eukaryotic</a:t>
            </a:r>
            <a:r>
              <a:rPr lang="en-US" sz="1200" b="0" i="0" u="none" strike="noStrike" kern="1200" dirty="0">
                <a:solidFill>
                  <a:schemeClr val="tx1"/>
                </a:solidFill>
                <a:effectLst/>
                <a:latin typeface="Arial" pitchFamily="34" charset="0"/>
                <a:ea typeface="+mn-ea"/>
                <a:cs typeface="Arial" pitchFamily="34" charset="0"/>
                <a:hlinkClick r:id="rId7" tooltip="Eukaryote"/>
              </a:rPr>
              <a:t> cells</a:t>
            </a:r>
            <a:r>
              <a:rPr lang="en-US" sz="1200" b="0" i="0" kern="1200" dirty="0">
                <a:solidFill>
                  <a:schemeClr val="tx1"/>
                </a:solidFill>
                <a:effectLst/>
                <a:latin typeface="Arial" pitchFamily="34" charset="0"/>
                <a:ea typeface="+mn-ea"/>
                <a:cs typeface="Arial" pitchFamily="34" charset="0"/>
              </a:rPr>
              <a:t> and are formed by the polymerization of a </a:t>
            </a:r>
            <a:r>
              <a:rPr lang="en-US" sz="1200" b="0" i="0" u="none" strike="noStrike" kern="1200" dirty="0">
                <a:solidFill>
                  <a:schemeClr val="tx1"/>
                </a:solidFill>
                <a:effectLst/>
                <a:latin typeface="Arial" pitchFamily="34" charset="0"/>
                <a:ea typeface="+mn-ea"/>
                <a:cs typeface="Arial" pitchFamily="34" charset="0"/>
                <a:hlinkClick r:id="rId8" tooltip="Protein dimer"/>
              </a:rPr>
              <a:t>dimer</a:t>
            </a:r>
            <a:r>
              <a:rPr lang="en-US" sz="1200" b="0" i="0" kern="1200" dirty="0">
                <a:solidFill>
                  <a:schemeClr val="tx1"/>
                </a:solidFill>
                <a:effectLst/>
                <a:latin typeface="Arial" pitchFamily="34" charset="0"/>
                <a:ea typeface="+mn-ea"/>
                <a:cs typeface="Arial" pitchFamily="34" charset="0"/>
              </a:rPr>
              <a:t> of two globular </a:t>
            </a:r>
            <a:r>
              <a:rPr lang="en-US" sz="1200" b="0" i="0" u="none" strike="noStrike" kern="1200" dirty="0">
                <a:solidFill>
                  <a:schemeClr val="tx1"/>
                </a:solidFill>
                <a:effectLst/>
                <a:latin typeface="Arial" pitchFamily="34" charset="0"/>
                <a:ea typeface="+mn-ea"/>
                <a:cs typeface="Arial" pitchFamily="34" charset="0"/>
                <a:hlinkClick r:id="rId9" tooltip="Protein"/>
              </a:rPr>
              <a:t>proteins</a:t>
            </a:r>
            <a:r>
              <a:rPr lang="en-US" sz="1200" b="0" i="0" kern="1200" dirty="0">
                <a:solidFill>
                  <a:schemeClr val="tx1"/>
                </a:solidFill>
                <a:effectLst/>
                <a:latin typeface="Arial" pitchFamily="34" charset="0"/>
                <a:ea typeface="+mn-ea"/>
                <a:cs typeface="Arial" pitchFamily="34" charset="0"/>
              </a:rPr>
              <a:t>, alpha and beta </a:t>
            </a:r>
            <a:r>
              <a:rPr lang="en-US" sz="1200" b="0" i="0" u="none" strike="noStrike" kern="1200" dirty="0">
                <a:solidFill>
                  <a:schemeClr val="tx1"/>
                </a:solidFill>
                <a:effectLst/>
                <a:latin typeface="Arial" pitchFamily="34" charset="0"/>
                <a:ea typeface="+mn-ea"/>
                <a:cs typeface="Arial" pitchFamily="34" charset="0"/>
                <a:hlinkClick r:id="rId5" tooltip="Tubulin"/>
              </a:rPr>
              <a:t>tubulin</a:t>
            </a:r>
            <a:r>
              <a:rPr lang="en-US" sz="1200" b="0" i="0" kern="1200" dirty="0">
                <a:solidFill>
                  <a:schemeClr val="tx1"/>
                </a:solidFill>
                <a:effectLst/>
                <a:latin typeface="Arial" pitchFamily="34" charset="0"/>
                <a:ea typeface="+mn-ea"/>
                <a:cs typeface="Arial" pitchFamily="34" charset="0"/>
              </a:rPr>
              <a:t>.</a:t>
            </a:r>
          </a:p>
          <a:p>
            <a:r>
              <a:rPr lang="en-US" sz="1200" b="0" i="0" kern="1200" dirty="0">
                <a:solidFill>
                  <a:schemeClr val="tx1"/>
                </a:solidFill>
                <a:effectLst/>
                <a:latin typeface="Arial" pitchFamily="34" charset="0"/>
                <a:ea typeface="+mn-ea"/>
                <a:cs typeface="Arial" pitchFamily="34" charset="0"/>
              </a:rPr>
              <a:t>Microtubules are important in a number of cellular processes. They are involved in maintaining cell structure and together with </a:t>
            </a:r>
            <a:r>
              <a:rPr lang="en-US" sz="1200" b="0" i="0" u="none" strike="noStrike" kern="1200" dirty="0">
                <a:solidFill>
                  <a:schemeClr val="tx1"/>
                </a:solidFill>
                <a:effectLst/>
                <a:latin typeface="Arial" pitchFamily="34" charset="0"/>
                <a:ea typeface="+mn-ea"/>
                <a:cs typeface="Arial" pitchFamily="34" charset="0"/>
                <a:hlinkClick r:id="rId10" tooltip="Microfilament"/>
              </a:rPr>
              <a:t>microfilaments</a:t>
            </a:r>
            <a:r>
              <a:rPr lang="en-US" sz="1200" b="0" i="0" kern="1200" dirty="0">
                <a:solidFill>
                  <a:schemeClr val="tx1"/>
                </a:solidFill>
                <a:effectLst/>
                <a:latin typeface="Arial" pitchFamily="34" charset="0"/>
                <a:ea typeface="+mn-ea"/>
                <a:cs typeface="Arial" pitchFamily="34" charset="0"/>
              </a:rPr>
              <a:t> </a:t>
            </a:r>
            <a:r>
              <a:rPr lang="en-US" sz="1200" b="0" i="0" kern="1200" dirty="0" err="1">
                <a:solidFill>
                  <a:schemeClr val="tx1"/>
                </a:solidFill>
                <a:effectLst/>
                <a:latin typeface="Arial" pitchFamily="34" charset="0"/>
                <a:ea typeface="+mn-ea"/>
                <a:cs typeface="Arial" pitchFamily="34" charset="0"/>
              </a:rPr>
              <a:t>and</a:t>
            </a:r>
            <a:r>
              <a:rPr lang="en-US" sz="1200" b="0" i="0" u="none" strike="noStrike" kern="1200" dirty="0" err="1">
                <a:solidFill>
                  <a:schemeClr val="tx1"/>
                </a:solidFill>
                <a:effectLst/>
                <a:latin typeface="Arial" pitchFamily="34" charset="0"/>
                <a:ea typeface="+mn-ea"/>
                <a:cs typeface="Arial" pitchFamily="34" charset="0"/>
                <a:hlinkClick r:id="rId11" tooltip="Intermediate filament"/>
              </a:rPr>
              <a:t>intermediate</a:t>
            </a:r>
            <a:r>
              <a:rPr lang="en-US" sz="1200" b="0" i="0" u="none" strike="noStrike" kern="1200" dirty="0">
                <a:solidFill>
                  <a:schemeClr val="tx1"/>
                </a:solidFill>
                <a:effectLst/>
                <a:latin typeface="Arial" pitchFamily="34" charset="0"/>
                <a:ea typeface="+mn-ea"/>
                <a:cs typeface="Arial" pitchFamily="34" charset="0"/>
                <a:hlinkClick r:id="rId11" tooltip="Intermediate filament"/>
              </a:rPr>
              <a:t> filaments</a:t>
            </a:r>
            <a:r>
              <a:rPr lang="en-US" sz="1200" b="0" i="0" kern="1200" dirty="0">
                <a:solidFill>
                  <a:schemeClr val="tx1"/>
                </a:solidFill>
                <a:effectLst/>
                <a:latin typeface="Arial" pitchFamily="34" charset="0"/>
                <a:ea typeface="+mn-ea"/>
                <a:cs typeface="Arial" pitchFamily="34" charset="0"/>
              </a:rPr>
              <a:t>, they form the </a:t>
            </a:r>
            <a:r>
              <a:rPr lang="en-US" sz="1200" b="0" i="0" u="none" strike="noStrike" kern="1200" dirty="0">
                <a:solidFill>
                  <a:schemeClr val="tx1"/>
                </a:solidFill>
                <a:effectLst/>
                <a:latin typeface="Arial" pitchFamily="34" charset="0"/>
                <a:ea typeface="+mn-ea"/>
                <a:cs typeface="Arial" pitchFamily="34" charset="0"/>
                <a:hlinkClick r:id="rId3" tooltip="Cytoskeleton"/>
              </a:rPr>
              <a:t>cytoskeleton</a:t>
            </a:r>
            <a:r>
              <a:rPr lang="en-US" sz="1200" b="0" i="0" kern="1200" dirty="0">
                <a:solidFill>
                  <a:schemeClr val="tx1"/>
                </a:solidFill>
                <a:effectLst/>
                <a:latin typeface="Arial" pitchFamily="34" charset="0"/>
                <a:ea typeface="+mn-ea"/>
                <a:cs typeface="Arial" pitchFamily="34" charset="0"/>
              </a:rPr>
              <a:t>. They also make up the internal structure of </a:t>
            </a:r>
            <a:r>
              <a:rPr lang="en-US" sz="1200" b="0" i="0" u="none" strike="noStrike" kern="1200" dirty="0">
                <a:solidFill>
                  <a:schemeClr val="tx1"/>
                </a:solidFill>
                <a:effectLst/>
                <a:latin typeface="Arial" pitchFamily="34" charset="0"/>
                <a:ea typeface="+mn-ea"/>
                <a:cs typeface="Arial" pitchFamily="34" charset="0"/>
                <a:hlinkClick r:id="rId12" tooltip="Cilium"/>
              </a:rPr>
              <a:t>cilia</a:t>
            </a:r>
            <a:r>
              <a:rPr lang="en-US" sz="1200" b="0" i="0" kern="1200" dirty="0">
                <a:solidFill>
                  <a:schemeClr val="tx1"/>
                </a:solidFill>
                <a:effectLst/>
                <a:latin typeface="Arial" pitchFamily="34" charset="0"/>
                <a:ea typeface="+mn-ea"/>
                <a:cs typeface="Arial" pitchFamily="34" charset="0"/>
              </a:rPr>
              <a:t> and </a:t>
            </a:r>
            <a:r>
              <a:rPr lang="en-US" sz="1200" b="0" i="0" u="none" strike="noStrike" kern="1200" dirty="0" err="1">
                <a:solidFill>
                  <a:schemeClr val="tx1"/>
                </a:solidFill>
                <a:effectLst/>
                <a:latin typeface="Arial" pitchFamily="34" charset="0"/>
                <a:ea typeface="+mn-ea"/>
                <a:cs typeface="Arial" pitchFamily="34" charset="0"/>
                <a:hlinkClick r:id="rId13" tooltip="Flagellum"/>
              </a:rPr>
              <a:t>flagella</a:t>
            </a:r>
            <a:r>
              <a:rPr lang="en-US" sz="1200" b="0" i="0" kern="1200" dirty="0" err="1">
                <a:solidFill>
                  <a:schemeClr val="tx1"/>
                </a:solidFill>
                <a:effectLst/>
                <a:latin typeface="Arial" pitchFamily="34" charset="0"/>
                <a:ea typeface="+mn-ea"/>
                <a:cs typeface="Arial" pitchFamily="34" charset="0"/>
              </a:rPr>
              <a:t>.They</a:t>
            </a:r>
            <a:r>
              <a:rPr lang="en-US" sz="1200" b="0" i="0" kern="1200" dirty="0">
                <a:solidFill>
                  <a:schemeClr val="tx1"/>
                </a:solidFill>
                <a:effectLst/>
                <a:latin typeface="Arial" pitchFamily="34" charset="0"/>
                <a:ea typeface="+mn-ea"/>
                <a:cs typeface="Arial" pitchFamily="34" charset="0"/>
              </a:rPr>
              <a:t> provide platforms for intracellular transport and are involved in a variety of cellular processes that involve the movement of </a:t>
            </a:r>
            <a:r>
              <a:rPr lang="en-US" sz="1200" b="0" i="0" u="none" strike="noStrike" kern="1200" dirty="0">
                <a:solidFill>
                  <a:schemeClr val="tx1"/>
                </a:solidFill>
                <a:effectLst/>
                <a:latin typeface="Arial" pitchFamily="34" charset="0"/>
                <a:ea typeface="+mn-ea"/>
                <a:cs typeface="Arial" pitchFamily="34" charset="0"/>
                <a:hlinkClick r:id="rId14" tooltip="Secretion"/>
              </a:rPr>
              <a:t>secretory</a:t>
            </a:r>
            <a:r>
              <a:rPr lang="en-US" sz="1200" b="0" i="0" kern="1200" dirty="0">
                <a:solidFill>
                  <a:schemeClr val="tx1"/>
                </a:solidFill>
                <a:effectLst/>
                <a:latin typeface="Arial" pitchFamily="34" charset="0"/>
                <a:ea typeface="+mn-ea"/>
                <a:cs typeface="Arial" pitchFamily="34" charset="0"/>
              </a:rPr>
              <a:t> </a:t>
            </a:r>
            <a:r>
              <a:rPr lang="en-US" sz="1200" b="0" i="0" u="none" strike="noStrike" kern="1200" dirty="0">
                <a:solidFill>
                  <a:schemeClr val="tx1"/>
                </a:solidFill>
                <a:effectLst/>
                <a:latin typeface="Arial" pitchFamily="34" charset="0"/>
                <a:ea typeface="+mn-ea"/>
                <a:cs typeface="Arial" pitchFamily="34" charset="0"/>
                <a:hlinkClick r:id="rId15" tooltip="Vesicle (biology and chemistry)"/>
              </a:rPr>
              <a:t>vesicles</a:t>
            </a:r>
            <a:r>
              <a:rPr lang="en-US" sz="1200" b="0" i="0" kern="1200" dirty="0">
                <a:solidFill>
                  <a:schemeClr val="tx1"/>
                </a:solidFill>
                <a:effectLst/>
                <a:latin typeface="Arial" pitchFamily="34" charset="0"/>
                <a:ea typeface="+mn-ea"/>
                <a:cs typeface="Arial" pitchFamily="34" charset="0"/>
              </a:rPr>
              <a:t> and </a:t>
            </a:r>
            <a:r>
              <a:rPr lang="en-US" sz="1200" b="0" i="0" u="none" strike="noStrike" kern="1200" dirty="0">
                <a:solidFill>
                  <a:schemeClr val="tx1"/>
                </a:solidFill>
                <a:effectLst/>
                <a:latin typeface="Arial" pitchFamily="34" charset="0"/>
                <a:ea typeface="+mn-ea"/>
                <a:cs typeface="Arial" pitchFamily="34" charset="0"/>
                <a:hlinkClick r:id="rId16" tooltip="Organelle"/>
              </a:rPr>
              <a:t>organelles</a:t>
            </a:r>
            <a:r>
              <a:rPr lang="en-US" sz="1200" b="0" i="0" kern="1200" dirty="0">
                <a:solidFill>
                  <a:schemeClr val="tx1"/>
                </a:solidFill>
                <a:effectLst/>
                <a:latin typeface="Arial" pitchFamily="34" charset="0"/>
                <a:ea typeface="+mn-ea"/>
                <a:cs typeface="Arial" pitchFamily="34" charset="0"/>
              </a:rPr>
              <a:t> as well as the intracellular transport of substances (see entries for </a:t>
            </a:r>
            <a:r>
              <a:rPr lang="en-US" sz="1200" b="0" i="0" u="none" strike="noStrike" kern="1200" dirty="0">
                <a:solidFill>
                  <a:schemeClr val="tx1"/>
                </a:solidFill>
                <a:effectLst/>
                <a:latin typeface="Arial" pitchFamily="34" charset="0"/>
                <a:ea typeface="+mn-ea"/>
                <a:cs typeface="Arial" pitchFamily="34" charset="0"/>
                <a:hlinkClick r:id="rId17" tooltip="Dynein"/>
              </a:rPr>
              <a:t>dynein</a:t>
            </a:r>
            <a:r>
              <a:rPr lang="en-US" sz="1200" b="0" i="0" kern="1200" dirty="0">
                <a:solidFill>
                  <a:schemeClr val="tx1"/>
                </a:solidFill>
                <a:effectLst/>
                <a:latin typeface="Arial" pitchFamily="34" charset="0"/>
                <a:ea typeface="+mn-ea"/>
                <a:cs typeface="Arial" pitchFamily="34" charset="0"/>
              </a:rPr>
              <a:t> and </a:t>
            </a:r>
            <a:r>
              <a:rPr lang="en-US" sz="1200" b="0" i="0" u="none" strike="noStrike" kern="1200" dirty="0" err="1">
                <a:solidFill>
                  <a:schemeClr val="tx1"/>
                </a:solidFill>
                <a:effectLst/>
                <a:latin typeface="Arial" pitchFamily="34" charset="0"/>
                <a:ea typeface="+mn-ea"/>
                <a:cs typeface="Arial" pitchFamily="34" charset="0"/>
                <a:hlinkClick r:id="rId18" tooltip="Kinesin"/>
              </a:rPr>
              <a:t>kinesin</a:t>
            </a:r>
            <a:r>
              <a:rPr lang="en-US" sz="1200" b="0" i="0" kern="1200" dirty="0">
                <a:solidFill>
                  <a:schemeClr val="tx1"/>
                </a:solidFill>
                <a:effectLst/>
                <a:latin typeface="Arial" pitchFamily="34" charset="0"/>
                <a:ea typeface="+mn-ea"/>
                <a:cs typeface="Arial" pitchFamily="34" charset="0"/>
              </a:rPr>
              <a:t>).</a:t>
            </a:r>
            <a:r>
              <a:rPr lang="en-US" sz="1200" b="0" i="0" u="none" strike="noStrike" kern="1200" baseline="30000" dirty="0">
                <a:solidFill>
                  <a:schemeClr val="tx1"/>
                </a:solidFill>
                <a:effectLst/>
                <a:latin typeface="Arial" pitchFamily="34" charset="0"/>
                <a:ea typeface="+mn-ea"/>
                <a:cs typeface="Arial" pitchFamily="34" charset="0"/>
                <a:hlinkClick r:id="rId19"/>
              </a:rPr>
              <a:t>[1]</a:t>
            </a:r>
            <a:r>
              <a:rPr lang="en-US" sz="1200" b="0" i="0" kern="1200" dirty="0">
                <a:solidFill>
                  <a:schemeClr val="tx1"/>
                </a:solidFill>
                <a:effectLst/>
                <a:latin typeface="Arial" pitchFamily="34" charset="0"/>
                <a:ea typeface="+mn-ea"/>
                <a:cs typeface="Arial" pitchFamily="34" charset="0"/>
              </a:rPr>
              <a:t> They are also involved in cell division (</a:t>
            </a:r>
            <a:r>
              <a:rPr lang="en-US" sz="1200" b="0" i="0" u="none" strike="noStrike" kern="1200" dirty="0">
                <a:solidFill>
                  <a:schemeClr val="tx1"/>
                </a:solidFill>
                <a:effectLst/>
                <a:latin typeface="Arial" pitchFamily="34" charset="0"/>
                <a:ea typeface="+mn-ea"/>
                <a:cs typeface="Arial" pitchFamily="34" charset="0"/>
                <a:hlinkClick r:id="rId20" tooltip="Mitosis"/>
              </a:rPr>
              <a:t>mitosis</a:t>
            </a:r>
            <a:r>
              <a:rPr lang="en-US" sz="1200" b="0" i="0" kern="1200" dirty="0">
                <a:solidFill>
                  <a:schemeClr val="tx1"/>
                </a:solidFill>
                <a:effectLst/>
                <a:latin typeface="Arial" pitchFamily="34" charset="0"/>
                <a:ea typeface="+mn-ea"/>
                <a:cs typeface="Arial" pitchFamily="34" charset="0"/>
              </a:rPr>
              <a:t> and </a:t>
            </a:r>
            <a:r>
              <a:rPr lang="en-US" sz="1200" b="0" i="0" u="none" strike="noStrike" kern="1200" dirty="0">
                <a:solidFill>
                  <a:schemeClr val="tx1"/>
                </a:solidFill>
                <a:effectLst/>
                <a:latin typeface="Arial" pitchFamily="34" charset="0"/>
                <a:ea typeface="+mn-ea"/>
                <a:cs typeface="Arial" pitchFamily="34" charset="0"/>
                <a:hlinkClick r:id="rId21" tooltip="Meiosis"/>
              </a:rPr>
              <a:t>meiosis</a:t>
            </a:r>
            <a:r>
              <a:rPr lang="en-US" sz="1200" b="0" i="0" kern="1200" dirty="0">
                <a:solidFill>
                  <a:schemeClr val="tx1"/>
                </a:solidFill>
                <a:effectLst/>
                <a:latin typeface="Arial" pitchFamily="34" charset="0"/>
                <a:ea typeface="+mn-ea"/>
                <a:cs typeface="Arial" pitchFamily="34" charset="0"/>
              </a:rPr>
              <a:t>) including the formation </a:t>
            </a:r>
            <a:r>
              <a:rPr lang="en-US" sz="1200" b="0" i="0" kern="1200" dirty="0" err="1">
                <a:solidFill>
                  <a:schemeClr val="tx1"/>
                </a:solidFill>
                <a:effectLst/>
                <a:latin typeface="Arial" pitchFamily="34" charset="0"/>
                <a:ea typeface="+mn-ea"/>
                <a:cs typeface="Arial" pitchFamily="34" charset="0"/>
              </a:rPr>
              <a:t>of</a:t>
            </a:r>
            <a:r>
              <a:rPr lang="en-US" sz="1200" b="0" i="0" u="none" strike="noStrike" kern="1200" dirty="0" err="1">
                <a:solidFill>
                  <a:schemeClr val="tx1"/>
                </a:solidFill>
                <a:effectLst/>
                <a:latin typeface="Arial" pitchFamily="34" charset="0"/>
                <a:ea typeface="+mn-ea"/>
                <a:cs typeface="Arial" pitchFamily="34" charset="0"/>
                <a:hlinkClick r:id="rId22" tooltip="Spindle apparatus"/>
              </a:rPr>
              <a:t>mitotic</a:t>
            </a:r>
            <a:r>
              <a:rPr lang="en-US" sz="1200" b="0" i="0" u="none" strike="noStrike" kern="1200" dirty="0">
                <a:solidFill>
                  <a:schemeClr val="tx1"/>
                </a:solidFill>
                <a:effectLst/>
                <a:latin typeface="Arial" pitchFamily="34" charset="0"/>
                <a:ea typeface="+mn-ea"/>
                <a:cs typeface="Arial" pitchFamily="34" charset="0"/>
                <a:hlinkClick r:id="rId22" tooltip="Spindle apparatus"/>
              </a:rPr>
              <a:t> spindles</a:t>
            </a:r>
            <a:r>
              <a:rPr lang="en-US" sz="1200" b="0" i="0" kern="1200" dirty="0">
                <a:solidFill>
                  <a:schemeClr val="tx1"/>
                </a:solidFill>
                <a:effectLst/>
                <a:latin typeface="Arial" pitchFamily="34" charset="0"/>
                <a:ea typeface="+mn-ea"/>
                <a:cs typeface="Arial" pitchFamily="34" charset="0"/>
              </a:rPr>
              <a:t>, which is the process by which eukaryotic cells separate their </a:t>
            </a:r>
            <a:r>
              <a:rPr lang="en-US" sz="1200" b="0" i="0" u="none" strike="noStrike" kern="1200" dirty="0">
                <a:solidFill>
                  <a:schemeClr val="tx1"/>
                </a:solidFill>
                <a:effectLst/>
                <a:latin typeface="Arial" pitchFamily="34" charset="0"/>
                <a:ea typeface="+mn-ea"/>
                <a:cs typeface="Arial" pitchFamily="34" charset="0"/>
                <a:hlinkClick r:id="rId23" tooltip="Chromatid"/>
              </a:rPr>
              <a:t>chromatids</a:t>
            </a:r>
            <a:r>
              <a:rPr lang="en-US" sz="1200" b="0" i="0" kern="1200" dirty="0">
                <a:solidFill>
                  <a:schemeClr val="tx1"/>
                </a:solidFill>
                <a:effectLst/>
                <a:latin typeface="Arial" pitchFamily="34" charset="0"/>
                <a:ea typeface="+mn-ea"/>
                <a:cs typeface="Arial" pitchFamily="34" charset="0"/>
              </a:rPr>
              <a:t> during </a:t>
            </a:r>
            <a:r>
              <a:rPr lang="en-US" sz="1200" b="0" i="0" u="none" strike="noStrike" kern="1200" dirty="0">
                <a:solidFill>
                  <a:schemeClr val="tx1"/>
                </a:solidFill>
                <a:effectLst/>
                <a:latin typeface="Arial" pitchFamily="34" charset="0"/>
                <a:ea typeface="+mn-ea"/>
                <a:cs typeface="Arial" pitchFamily="34" charset="0"/>
                <a:hlinkClick r:id="rId24" tooltip="Cell division"/>
              </a:rPr>
              <a:t>cell division</a:t>
            </a:r>
            <a:r>
              <a:rPr lang="en-US" sz="1200" b="0" i="0" kern="1200" dirty="0">
                <a:solidFill>
                  <a:schemeClr val="tx1"/>
                </a:solidFill>
                <a:effectLst/>
                <a:latin typeface="Arial" pitchFamily="34" charset="0"/>
                <a:ea typeface="+mn-ea"/>
                <a:cs typeface="Arial" pitchFamily="34" charset="0"/>
              </a:rPr>
              <a:t>.</a:t>
            </a:r>
          </a:p>
          <a:p>
            <a:endParaRPr lang="en-US" dirty="0"/>
          </a:p>
        </p:txBody>
      </p:sp>
      <p:sp>
        <p:nvSpPr>
          <p:cNvPr id="4" name="Slide Number Placeholder 3"/>
          <p:cNvSpPr>
            <a:spLocks noGrp="1"/>
          </p:cNvSpPr>
          <p:nvPr>
            <p:ph type="sldNum" sz="quarter" idx="10"/>
          </p:nvPr>
        </p:nvSpPr>
        <p:spPr/>
        <p:txBody>
          <a:bodyPr/>
          <a:lstStyle/>
          <a:p>
            <a:pPr>
              <a:defRPr/>
            </a:pPr>
            <a:fld id="{717DA5B1-95BA-4BBE-A69D-DDC8A1D56457}" type="slidenum">
              <a:rPr lang="en-US" smtClean="0">
                <a:solidFill>
                  <a:prstClr val="black"/>
                </a:solidFill>
              </a:rPr>
              <a:pPr>
                <a:defRPr/>
              </a:pPr>
              <a:t>13</a:t>
            </a:fld>
            <a:endParaRPr lang="en-US">
              <a:solidFill>
                <a:prstClr val="black"/>
              </a:solidFill>
            </a:endParaRPr>
          </a:p>
        </p:txBody>
      </p:sp>
    </p:spTree>
    <p:extLst>
      <p:ext uri="{BB962C8B-B14F-4D97-AF65-F5344CB8AC3E}">
        <p14:creationId xmlns:p14="http://schemas.microsoft.com/office/powerpoint/2010/main" val="214892727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7"/>
          <p:cNvSpPr>
            <a:spLocks noGrp="1" noChangeArrowheads="1"/>
          </p:cNvSpPr>
          <p:nvPr>
            <p:ph type="sldNum" sz="quarter" idx="5"/>
          </p:nvPr>
        </p:nvSpPr>
        <p:spPr>
          <a:noFill/>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AAA49464-4212-45F9-8A47-1A5817FFDC67}" type="slidenum">
              <a:rPr lang="en-US">
                <a:solidFill>
                  <a:prstClr val="black"/>
                </a:solidFill>
              </a:rPr>
              <a:pPr eaLnBrk="1" hangingPunct="1"/>
              <a:t>14</a:t>
            </a:fld>
            <a:endParaRPr lang="en-US">
              <a:solidFill>
                <a:prstClr val="black"/>
              </a:solidFill>
            </a:endParaRPr>
          </a:p>
        </p:txBody>
      </p:sp>
      <p:sp>
        <p:nvSpPr>
          <p:cNvPr id="120835" name="Rectangle 2"/>
          <p:cNvSpPr>
            <a:spLocks noGrp="1" noRot="1" noChangeAspect="1" noChangeArrowheads="1" noTextEdit="1"/>
          </p:cNvSpPr>
          <p:nvPr>
            <p:ph type="sldImg"/>
          </p:nvPr>
        </p:nvSpPr>
        <p:spPr>
          <a:ln/>
        </p:spPr>
      </p:sp>
      <p:sp>
        <p:nvSpPr>
          <p:cNvPr id="120836" name="Rectangle 3"/>
          <p:cNvSpPr>
            <a:spLocks noGrp="1" noChangeArrowheads="1"/>
          </p:cNvSpPr>
          <p:nvPr>
            <p:ph type="body" idx="1"/>
          </p:nvPr>
        </p:nvSpPr>
        <p:spPr>
          <a:noFill/>
        </p:spPr>
        <p:txBody>
          <a:bodyPr/>
          <a:lstStyle/>
          <a:p>
            <a:pPr eaLnBrk="1" hangingPunct="1"/>
            <a:r>
              <a:rPr lang="en-US" dirty="0">
                <a:latin typeface="Arial" charset="0"/>
                <a:cs typeface="Arial" charset="0"/>
              </a:rPr>
              <a:t>The trial enrolled 755 patients for 2nd line treatment whose disease had progressed from prior docetaxel-based chemotherapy.   The primary endpoint of the trial was overall survival with secondary endpoints including progression-free survival, tumor response rate, tumor progression, prostate-specific antigen (PSA) response, PSA progression, pain response, and pain progression. Patients were randomly assigned 1:1 with 378 patients who received </a:t>
            </a:r>
            <a:r>
              <a:rPr lang="en-US" dirty="0" err="1">
                <a:latin typeface="Arial" charset="0"/>
                <a:cs typeface="Arial" charset="0"/>
              </a:rPr>
              <a:t>cabazitaxel</a:t>
            </a:r>
            <a:r>
              <a:rPr lang="en-US" dirty="0">
                <a:latin typeface="Arial" charset="0"/>
                <a:cs typeface="Arial" charset="0"/>
              </a:rPr>
              <a:t> plus prednisone/prednisolone and 377 patients assigned to the mitoxantrone plus prednisone/prednisolone (MP) arm. Patients were to receive either regimen for up to a maximum of 10 cycles.  The median age was 68 years old, of whom 84% were white.  The patients were heavily pre-treated with a median total prior dose of docetaxel of 529 mg/m2 in the MP arm and 576.5 mg/m2 in the </a:t>
            </a:r>
            <a:r>
              <a:rPr lang="en-US" dirty="0" err="1">
                <a:latin typeface="Arial" charset="0"/>
                <a:cs typeface="Arial" charset="0"/>
              </a:rPr>
              <a:t>cabazitaxel</a:t>
            </a:r>
            <a:r>
              <a:rPr lang="en-US" dirty="0">
                <a:latin typeface="Arial" charset="0"/>
                <a:cs typeface="Arial" charset="0"/>
              </a:rPr>
              <a:t> arm.  Also, about half of patients on both arms had measurable disease. </a:t>
            </a:r>
          </a:p>
          <a:p>
            <a:pPr eaLnBrk="1" hangingPunct="1"/>
            <a:endParaRPr lang="en-US" dirty="0">
              <a:latin typeface="Arial" charset="0"/>
              <a:cs typeface="Arial" charset="0"/>
            </a:endParaRPr>
          </a:p>
        </p:txBody>
      </p:sp>
    </p:spTree>
    <p:extLst>
      <p:ext uri="{BB962C8B-B14F-4D97-AF65-F5344CB8AC3E}">
        <p14:creationId xmlns:p14="http://schemas.microsoft.com/office/powerpoint/2010/main" val="245274450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Rectangle 7"/>
          <p:cNvSpPr>
            <a:spLocks noGrp="1" noChangeArrowheads="1"/>
          </p:cNvSpPr>
          <p:nvPr>
            <p:ph type="sldNum" sz="quarter" idx="5"/>
          </p:nvPr>
        </p:nvSpPr>
        <p:spPr>
          <a:noFill/>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BDF244E2-45FC-4AD9-81D2-8C8BD36B209F}" type="slidenum">
              <a:rPr lang="en-US">
                <a:solidFill>
                  <a:prstClr val="black"/>
                </a:solidFill>
              </a:rPr>
              <a:pPr eaLnBrk="1" hangingPunct="1"/>
              <a:t>16</a:t>
            </a:fld>
            <a:endParaRPr lang="en-US">
              <a:solidFill>
                <a:prstClr val="black"/>
              </a:solidFill>
            </a:endParaRPr>
          </a:p>
        </p:txBody>
      </p:sp>
      <p:sp>
        <p:nvSpPr>
          <p:cNvPr id="122883" name="Slide Image Placeholder 1"/>
          <p:cNvSpPr>
            <a:spLocks noGrp="1" noRot="1" noChangeAspect="1" noTextEdit="1"/>
          </p:cNvSpPr>
          <p:nvPr>
            <p:ph type="sldImg"/>
          </p:nvPr>
        </p:nvSpPr>
        <p:spPr>
          <a:ln/>
        </p:spPr>
      </p:sp>
      <p:sp>
        <p:nvSpPr>
          <p:cNvPr id="122884" name="Notes Placeholder 2"/>
          <p:cNvSpPr>
            <a:spLocks noGrp="1"/>
          </p:cNvSpPr>
          <p:nvPr>
            <p:ph type="body" idx="1"/>
          </p:nvPr>
        </p:nvSpPr>
        <p:spPr>
          <a:noFill/>
        </p:spPr>
        <p:txBody>
          <a:bodyPr/>
          <a:lstStyle/>
          <a:p>
            <a:pPr defTabSz="457200" eaLnBrk="1" hangingPunct="1"/>
            <a:endParaRPr lang="en-US">
              <a:latin typeface="Arial" charset="0"/>
              <a:cs typeface="Arial" charset="0"/>
            </a:endParaRPr>
          </a:p>
        </p:txBody>
      </p:sp>
      <p:sp>
        <p:nvSpPr>
          <p:cNvPr id="122885" name="Slide Number Placeholder 3"/>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defTabSz="457200" eaLnBrk="0" hangingPunct="0">
              <a:defRPr>
                <a:solidFill>
                  <a:schemeClr val="tx1"/>
                </a:solidFill>
                <a:latin typeface="Arial" charset="0"/>
                <a:cs typeface="Arial" charset="0"/>
              </a:defRPr>
            </a:lvl1pPr>
            <a:lvl2pPr marL="742950" indent="-285750" defTabSz="457200" eaLnBrk="0" hangingPunct="0">
              <a:defRPr>
                <a:solidFill>
                  <a:schemeClr val="tx1"/>
                </a:solidFill>
                <a:latin typeface="Arial" charset="0"/>
                <a:cs typeface="Arial" charset="0"/>
              </a:defRPr>
            </a:lvl2pPr>
            <a:lvl3pPr marL="1143000" indent="-228600" defTabSz="457200" eaLnBrk="0" hangingPunct="0">
              <a:defRPr>
                <a:solidFill>
                  <a:schemeClr val="tx1"/>
                </a:solidFill>
                <a:latin typeface="Arial" charset="0"/>
                <a:cs typeface="Arial" charset="0"/>
              </a:defRPr>
            </a:lvl3pPr>
            <a:lvl4pPr marL="1600200" indent="-228600" defTabSz="457200" eaLnBrk="0" hangingPunct="0">
              <a:defRPr>
                <a:solidFill>
                  <a:schemeClr val="tx1"/>
                </a:solidFill>
                <a:latin typeface="Arial" charset="0"/>
                <a:cs typeface="Arial" charset="0"/>
              </a:defRPr>
            </a:lvl4pPr>
            <a:lvl5pPr marL="2057400" indent="-228600" defTabSz="457200" eaLnBrk="0" hangingPunct="0">
              <a:defRPr>
                <a:solidFill>
                  <a:schemeClr val="tx1"/>
                </a:solidFill>
                <a:latin typeface="Arial" charset="0"/>
                <a:cs typeface="Arial" charset="0"/>
              </a:defRPr>
            </a:lvl5pPr>
            <a:lvl6pPr marL="2514600" indent="-228600" defTabSz="457200" eaLnBrk="0" fontAlgn="base" hangingPunct="0">
              <a:spcBef>
                <a:spcPct val="0"/>
              </a:spcBef>
              <a:spcAft>
                <a:spcPct val="0"/>
              </a:spcAft>
              <a:defRPr>
                <a:solidFill>
                  <a:schemeClr val="tx1"/>
                </a:solidFill>
                <a:latin typeface="Arial" charset="0"/>
                <a:cs typeface="Arial" charset="0"/>
              </a:defRPr>
            </a:lvl6pPr>
            <a:lvl7pPr marL="2971800" indent="-228600" defTabSz="457200" eaLnBrk="0" fontAlgn="base" hangingPunct="0">
              <a:spcBef>
                <a:spcPct val="0"/>
              </a:spcBef>
              <a:spcAft>
                <a:spcPct val="0"/>
              </a:spcAft>
              <a:defRPr>
                <a:solidFill>
                  <a:schemeClr val="tx1"/>
                </a:solidFill>
                <a:latin typeface="Arial" charset="0"/>
                <a:cs typeface="Arial" charset="0"/>
              </a:defRPr>
            </a:lvl7pPr>
            <a:lvl8pPr marL="3429000" indent="-228600" defTabSz="457200" eaLnBrk="0" fontAlgn="base" hangingPunct="0">
              <a:spcBef>
                <a:spcPct val="0"/>
              </a:spcBef>
              <a:spcAft>
                <a:spcPct val="0"/>
              </a:spcAft>
              <a:defRPr>
                <a:solidFill>
                  <a:schemeClr val="tx1"/>
                </a:solidFill>
                <a:latin typeface="Arial" charset="0"/>
                <a:cs typeface="Arial" charset="0"/>
              </a:defRPr>
            </a:lvl8pPr>
            <a:lvl9pPr marL="3886200" indent="-228600" defTabSz="457200" eaLnBrk="0" fontAlgn="base" hangingPunct="0">
              <a:spcBef>
                <a:spcPct val="0"/>
              </a:spcBef>
              <a:spcAft>
                <a:spcPct val="0"/>
              </a:spcAft>
              <a:defRPr>
                <a:solidFill>
                  <a:schemeClr val="tx1"/>
                </a:solidFill>
                <a:latin typeface="Arial" charset="0"/>
                <a:cs typeface="Arial" charset="0"/>
              </a:defRPr>
            </a:lvl9pPr>
          </a:lstStyle>
          <a:p>
            <a:pPr algn="r" eaLnBrk="1" hangingPunct="1"/>
            <a:fld id="{AA4B7C51-8DF1-47B8-9639-CF4D7F37FB15}" type="slidenum">
              <a:rPr lang="en-US" sz="1200">
                <a:solidFill>
                  <a:prstClr val="black"/>
                </a:solidFill>
                <a:ea typeface="ＭＳ Ｐゴシック" pitchFamily="34" charset="-128"/>
              </a:rPr>
              <a:pPr algn="r" eaLnBrk="1" hangingPunct="1"/>
              <a:t>16</a:t>
            </a:fld>
            <a:endParaRPr lang="en-US" sz="1200">
              <a:solidFill>
                <a:prstClr val="black"/>
              </a:solidFill>
              <a:ea typeface="ＭＳ Ｐゴシック" pitchFamily="34" charset="-128"/>
            </a:endParaRPr>
          </a:p>
        </p:txBody>
      </p:sp>
    </p:spTree>
    <p:extLst>
      <p:ext uri="{BB962C8B-B14F-4D97-AF65-F5344CB8AC3E}">
        <p14:creationId xmlns:p14="http://schemas.microsoft.com/office/powerpoint/2010/main" val="260621701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xmlns="" id="{65B04E0B-945D-4105-B04D-3BABF2CF3888}"/>
              </a:ext>
            </a:extLst>
          </p:cNvPr>
          <p:cNvSpPr>
            <a:spLocks noGrp="1" noChangeArrowheads="1"/>
          </p:cNvSpPr>
          <p:nvPr>
            <p:ph type="sldNum"/>
          </p:nvPr>
        </p:nvSpPr>
        <p:spPr>
          <a:ln/>
        </p:spPr>
        <p:txBody>
          <a:bodyPr/>
          <a:lstStyle/>
          <a:p>
            <a:fld id="{6CD89216-83DD-4ABA-BF74-17056B6749E1}" type="slidenum">
              <a:rPr lang="en-US" altLang="en-US">
                <a:solidFill>
                  <a:prstClr val="black"/>
                </a:solidFill>
              </a:rPr>
              <a:pPr/>
              <a:t>22</a:t>
            </a:fld>
            <a:endParaRPr lang="en-US" altLang="en-US">
              <a:solidFill>
                <a:prstClr val="black"/>
              </a:solidFill>
            </a:endParaRPr>
          </a:p>
        </p:txBody>
      </p:sp>
      <p:sp>
        <p:nvSpPr>
          <p:cNvPr id="6145" name="Rectangle 1">
            <a:extLst>
              <a:ext uri="{FF2B5EF4-FFF2-40B4-BE49-F238E27FC236}">
                <a16:creationId xmlns:a16="http://schemas.microsoft.com/office/drawing/2014/main" xmlns="" id="{84BBDA7D-0A9C-44FA-8155-2C40A166B06F}"/>
              </a:ext>
            </a:extLst>
          </p:cNvPr>
          <p:cNvSpPr txBox="1">
            <a:spLocks noGrp="1" noRot="1" noChangeAspect="1" noChangeArrowheads="1"/>
          </p:cNvSpPr>
          <p:nvPr>
            <p:ph type="sldImg"/>
          </p:nvPr>
        </p:nvSpPr>
        <p:spPr bwMode="auto">
          <a:xfrm>
            <a:off x="533400" y="763588"/>
            <a:ext cx="6705600" cy="37719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6146" name="Text Box 2">
            <a:extLst>
              <a:ext uri="{FF2B5EF4-FFF2-40B4-BE49-F238E27FC236}">
                <a16:creationId xmlns:a16="http://schemas.microsoft.com/office/drawing/2014/main" xmlns="" id="{F76BA0A5-D161-40EC-BE9E-23D57FCA785B}"/>
              </a:ext>
            </a:extLst>
          </p:cNvPr>
          <p:cNvSpPr txBox="1">
            <a:spLocks noGrp="1" noChangeArrowheads="1"/>
          </p:cNvSpPr>
          <p:nvPr>
            <p:ph type="body" idx="1"/>
          </p:nvPr>
        </p:nvSpPr>
        <p:spPr bwMode="auto">
          <a:xfrm>
            <a:off x="777875" y="4776788"/>
            <a:ext cx="6216650" cy="823912"/>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7938" rIns="0" bIns="0"/>
          <a:lstStyle/>
          <a:p>
            <a:pPr marL="215900" indent="-214313" eaLnBrk="1">
              <a:lnSpc>
                <a:spcPct val="93000"/>
              </a:lnSpc>
              <a:spcBef>
                <a:spcPct val="0"/>
              </a:spcBef>
              <a:tabLst>
                <a:tab pos="723900" algn="l"/>
                <a:tab pos="1447800" algn="l"/>
                <a:tab pos="2171700" algn="l"/>
                <a:tab pos="2895600" algn="l"/>
                <a:tab pos="3619500" algn="l"/>
                <a:tab pos="4343400" algn="l"/>
                <a:tab pos="5067300" algn="l"/>
                <a:tab pos="5791200" algn="l"/>
              </a:tabLst>
            </a:pPr>
            <a:r>
              <a:rPr lang="en-US" altLang="en-US" sz="900" dirty="0">
                <a:latin typeface="arial" panose="020B0604020202020204" pitchFamily="34" charset="0"/>
                <a:cs typeface="Baekmuk Gulim" charset="0"/>
              </a:rPr>
              <a:t>Additional analyses of the prospectively defined low- and high-volume disease subgroups were performed. High-volume disease was defined as presence of visceral metastases and/or ≥ four bone metastases with at least one outside of the vertebral column and pelvis. Results At a median follow-up of 53.7 months, the median OS was 57.6 months for the </a:t>
            </a:r>
            <a:r>
              <a:rPr lang="en-US" altLang="en-US" sz="900" dirty="0" err="1">
                <a:latin typeface="arial" panose="020B0604020202020204" pitchFamily="34" charset="0"/>
                <a:cs typeface="Baekmuk Gulim" charset="0"/>
              </a:rPr>
              <a:t>chemohormonal</a:t>
            </a:r>
            <a:r>
              <a:rPr lang="en-US" altLang="en-US" sz="900" dirty="0">
                <a:latin typeface="arial" panose="020B0604020202020204" pitchFamily="34" charset="0"/>
                <a:cs typeface="Baekmuk Gulim" charset="0"/>
              </a:rPr>
              <a:t> therapy arm versus 47.2 months for ADT alone (hazard ratio [HR], 0.72; 95% CI, 0.59 to 0.89; P = .0018). For patients with high-volume disease (n = 513), the median OS was 51.2 months with </a:t>
            </a:r>
            <a:r>
              <a:rPr lang="en-US" altLang="en-US" sz="900" dirty="0" err="1">
                <a:latin typeface="arial" panose="020B0604020202020204" pitchFamily="34" charset="0"/>
                <a:cs typeface="Baekmuk Gulim" charset="0"/>
              </a:rPr>
              <a:t>chemohormonal</a:t>
            </a:r>
            <a:r>
              <a:rPr lang="en-US" altLang="en-US" sz="900" dirty="0">
                <a:latin typeface="arial" panose="020B0604020202020204" pitchFamily="34" charset="0"/>
                <a:cs typeface="Baekmuk Gulim" charset="0"/>
              </a:rPr>
              <a:t> therapy versus 34.4 months with ADT alone (HR, 0.63; 95% CI, 0.50 to 0.79; P &lt; .001). For those with low-volume disease (n = 277), no OS benefit was observed (HR, 1.04; 95% CI, 0.70 to 1.55; P = .86). Conclusion The clinical benefit from </a:t>
            </a:r>
            <a:r>
              <a:rPr lang="en-US" altLang="en-US" sz="900" dirty="0" err="1">
                <a:latin typeface="arial" panose="020B0604020202020204" pitchFamily="34" charset="0"/>
                <a:cs typeface="Baekmuk Gulim" charset="0"/>
              </a:rPr>
              <a:t>chemohormonal</a:t>
            </a:r>
            <a:r>
              <a:rPr lang="en-US" altLang="en-US" sz="900" dirty="0">
                <a:latin typeface="arial" panose="020B0604020202020204" pitchFamily="34" charset="0"/>
                <a:cs typeface="Baekmuk Gulim" charset="0"/>
              </a:rPr>
              <a:t> therapy in prolonging OS was confirmed for patients with high-volume disease; however, for patients with low-volume disease, no OS benefit was discerned.</a:t>
            </a:r>
            <a:endParaRPr lang="en-US" altLang="en-US" sz="2000" dirty="0">
              <a:latin typeface="arial" panose="020B0604020202020204" pitchFamily="34" charset="0"/>
              <a:cs typeface="Baekmuk Gulim" charset="0"/>
            </a:endParaRPr>
          </a:p>
          <a:p>
            <a:pPr marL="215900" indent="-214313" eaLnBrk="1">
              <a:lnSpc>
                <a:spcPct val="93000"/>
              </a:lnSpc>
              <a:spcBef>
                <a:spcPct val="0"/>
              </a:spcBef>
              <a:tabLst>
                <a:tab pos="723900" algn="l"/>
                <a:tab pos="1447800" algn="l"/>
                <a:tab pos="2171700" algn="l"/>
                <a:tab pos="2895600" algn="l"/>
                <a:tab pos="3619500" algn="l"/>
                <a:tab pos="4343400" algn="l"/>
                <a:tab pos="5067300" algn="l"/>
                <a:tab pos="5791200" algn="l"/>
              </a:tabLst>
            </a:pPr>
            <a:endParaRPr lang="en-US" altLang="en-US" sz="2000" dirty="0">
              <a:latin typeface="arial" panose="020B0604020202020204" pitchFamily="34" charset="0"/>
              <a:cs typeface="Baekmuk Gulim" charset="0"/>
            </a:endParaRPr>
          </a:p>
          <a:p>
            <a:pPr marL="215900" indent="-214313" eaLnBrk="1">
              <a:lnSpc>
                <a:spcPct val="93000"/>
              </a:lnSpc>
              <a:spcBef>
                <a:spcPct val="0"/>
              </a:spcBef>
              <a:tabLst>
                <a:tab pos="723900" algn="l"/>
                <a:tab pos="1447800" algn="l"/>
                <a:tab pos="2171700" algn="l"/>
                <a:tab pos="2895600" algn="l"/>
                <a:tab pos="3619500" algn="l"/>
                <a:tab pos="4343400" algn="l"/>
                <a:tab pos="5067300" algn="l"/>
                <a:tab pos="5791200" algn="l"/>
              </a:tabLst>
            </a:pPr>
            <a:endParaRPr lang="en-US" altLang="en-US" sz="900" dirty="0">
              <a:latin typeface="arial" panose="020B0604020202020204" pitchFamily="34" charset="0"/>
              <a:cs typeface="Baekmuk Gulim" charset="0"/>
            </a:endParaRPr>
          </a:p>
        </p:txBody>
      </p:sp>
    </p:spTree>
    <p:extLst>
      <p:ext uri="{BB962C8B-B14F-4D97-AF65-F5344CB8AC3E}">
        <p14:creationId xmlns:p14="http://schemas.microsoft.com/office/powerpoint/2010/main" val="171523330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0502AD8-BF62-40E7-B097-2A35B48CF81E}"/>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xmlns="" id="{4CEE06AA-CEF7-4D19-AB5A-DA7FF01D98D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xmlns="" id="{46FFFF52-F3CF-4E61-B9E0-E1B379AE15C4}"/>
              </a:ext>
            </a:extLst>
          </p:cNvPr>
          <p:cNvSpPr>
            <a:spLocks noGrp="1"/>
          </p:cNvSpPr>
          <p:nvPr>
            <p:ph type="dt" sz="half" idx="10"/>
          </p:nvPr>
        </p:nvSpPr>
        <p:spPr/>
        <p:txBody>
          <a:bodyPr/>
          <a:lstStyle/>
          <a:p>
            <a:fld id="{670151C9-AD13-4FF2-A5AF-D9D99DD80327}" type="datetimeFigureOut">
              <a:rPr lang="en-US" smtClean="0"/>
              <a:t>10/13/2018</a:t>
            </a:fld>
            <a:endParaRPr lang="en-US"/>
          </a:p>
        </p:txBody>
      </p:sp>
      <p:sp>
        <p:nvSpPr>
          <p:cNvPr id="5" name="Footer Placeholder 4">
            <a:extLst>
              <a:ext uri="{FF2B5EF4-FFF2-40B4-BE49-F238E27FC236}">
                <a16:creationId xmlns:a16="http://schemas.microsoft.com/office/drawing/2014/main" xmlns="" id="{AA02883D-3A0A-4FEB-A1AC-9127FB467E1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A0F8F7EA-EF93-495D-86B0-55767591B40D}"/>
              </a:ext>
            </a:extLst>
          </p:cNvPr>
          <p:cNvSpPr>
            <a:spLocks noGrp="1"/>
          </p:cNvSpPr>
          <p:nvPr>
            <p:ph type="sldNum" sz="quarter" idx="12"/>
          </p:nvPr>
        </p:nvSpPr>
        <p:spPr/>
        <p:txBody>
          <a:bodyPr/>
          <a:lstStyle/>
          <a:p>
            <a:fld id="{592D7AF3-5482-4025-A47D-EA8CEB358406}" type="slidenum">
              <a:rPr lang="en-US" smtClean="0"/>
              <a:t>‹#›</a:t>
            </a:fld>
            <a:endParaRPr lang="en-US"/>
          </a:p>
        </p:txBody>
      </p:sp>
    </p:spTree>
    <p:extLst>
      <p:ext uri="{BB962C8B-B14F-4D97-AF65-F5344CB8AC3E}">
        <p14:creationId xmlns:p14="http://schemas.microsoft.com/office/powerpoint/2010/main" val="49103967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B071513-25C3-4AEE-94BF-5DDC497D4BEB}"/>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xmlns="" id="{E4D63164-85C8-48F5-8568-98930DCFA501}"/>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C3267D64-7524-4574-96B4-8072D5C60879}"/>
              </a:ext>
            </a:extLst>
          </p:cNvPr>
          <p:cNvSpPr>
            <a:spLocks noGrp="1"/>
          </p:cNvSpPr>
          <p:nvPr>
            <p:ph type="dt" sz="half" idx="10"/>
          </p:nvPr>
        </p:nvSpPr>
        <p:spPr/>
        <p:txBody>
          <a:bodyPr/>
          <a:lstStyle/>
          <a:p>
            <a:fld id="{670151C9-AD13-4FF2-A5AF-D9D99DD80327}" type="datetimeFigureOut">
              <a:rPr lang="en-US" smtClean="0"/>
              <a:t>10/13/2018</a:t>
            </a:fld>
            <a:endParaRPr lang="en-US"/>
          </a:p>
        </p:txBody>
      </p:sp>
      <p:sp>
        <p:nvSpPr>
          <p:cNvPr id="5" name="Footer Placeholder 4">
            <a:extLst>
              <a:ext uri="{FF2B5EF4-FFF2-40B4-BE49-F238E27FC236}">
                <a16:creationId xmlns:a16="http://schemas.microsoft.com/office/drawing/2014/main" xmlns="" id="{5B1001C2-25DD-466A-B6D9-3E8A741B3CD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54935A0C-E817-4B15-BA8B-17A880BAB21A}"/>
              </a:ext>
            </a:extLst>
          </p:cNvPr>
          <p:cNvSpPr>
            <a:spLocks noGrp="1"/>
          </p:cNvSpPr>
          <p:nvPr>
            <p:ph type="sldNum" sz="quarter" idx="12"/>
          </p:nvPr>
        </p:nvSpPr>
        <p:spPr/>
        <p:txBody>
          <a:bodyPr/>
          <a:lstStyle/>
          <a:p>
            <a:fld id="{592D7AF3-5482-4025-A47D-EA8CEB358406}" type="slidenum">
              <a:rPr lang="en-US" smtClean="0"/>
              <a:t>‹#›</a:t>
            </a:fld>
            <a:endParaRPr lang="en-US"/>
          </a:p>
        </p:txBody>
      </p:sp>
    </p:spTree>
    <p:extLst>
      <p:ext uri="{BB962C8B-B14F-4D97-AF65-F5344CB8AC3E}">
        <p14:creationId xmlns:p14="http://schemas.microsoft.com/office/powerpoint/2010/main" val="407994384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xmlns="" id="{0755E5DE-9E78-4B84-BA49-C2612BBA109F}"/>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xmlns="" id="{E2BD06EB-D58A-4A0B-9525-E5F47B67E4D7}"/>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7914AD0F-139B-45A5-8BF0-BB5F2ABC74A2}"/>
              </a:ext>
            </a:extLst>
          </p:cNvPr>
          <p:cNvSpPr>
            <a:spLocks noGrp="1"/>
          </p:cNvSpPr>
          <p:nvPr>
            <p:ph type="dt" sz="half" idx="10"/>
          </p:nvPr>
        </p:nvSpPr>
        <p:spPr/>
        <p:txBody>
          <a:bodyPr/>
          <a:lstStyle/>
          <a:p>
            <a:fld id="{670151C9-AD13-4FF2-A5AF-D9D99DD80327}" type="datetimeFigureOut">
              <a:rPr lang="en-US" smtClean="0"/>
              <a:t>10/13/2018</a:t>
            </a:fld>
            <a:endParaRPr lang="en-US"/>
          </a:p>
        </p:txBody>
      </p:sp>
      <p:sp>
        <p:nvSpPr>
          <p:cNvPr id="5" name="Footer Placeholder 4">
            <a:extLst>
              <a:ext uri="{FF2B5EF4-FFF2-40B4-BE49-F238E27FC236}">
                <a16:creationId xmlns:a16="http://schemas.microsoft.com/office/drawing/2014/main" xmlns="" id="{6E3EB02B-2411-42C5-A4C0-21804FEDCE4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03A77896-6B73-4E50-974F-7B5A3AA5B19D}"/>
              </a:ext>
            </a:extLst>
          </p:cNvPr>
          <p:cNvSpPr>
            <a:spLocks noGrp="1"/>
          </p:cNvSpPr>
          <p:nvPr>
            <p:ph type="sldNum" sz="quarter" idx="12"/>
          </p:nvPr>
        </p:nvSpPr>
        <p:spPr/>
        <p:txBody>
          <a:bodyPr/>
          <a:lstStyle/>
          <a:p>
            <a:fld id="{592D7AF3-5482-4025-A47D-EA8CEB358406}" type="slidenum">
              <a:rPr lang="en-US" smtClean="0"/>
              <a:t>‹#›</a:t>
            </a:fld>
            <a:endParaRPr lang="en-US"/>
          </a:p>
        </p:txBody>
      </p:sp>
    </p:spTree>
    <p:extLst>
      <p:ext uri="{BB962C8B-B14F-4D97-AF65-F5344CB8AC3E}">
        <p14:creationId xmlns:p14="http://schemas.microsoft.com/office/powerpoint/2010/main" val="313802580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610002" y="274544"/>
            <a:ext cx="10972031" cy="1143000"/>
          </a:xfrm>
          <a:prstGeom prst="rect">
            <a:avLst/>
          </a:prstGeom>
        </p:spPr>
        <p:txBody>
          <a:bodyPr/>
          <a:lstStyle/>
          <a:p>
            <a:r>
              <a:rPr lang="en-US"/>
              <a:t>Click to edit Master title style</a:t>
            </a:r>
          </a:p>
        </p:txBody>
      </p:sp>
    </p:spTree>
    <p:extLst>
      <p:ext uri="{BB962C8B-B14F-4D97-AF65-F5344CB8AC3E}">
        <p14:creationId xmlns:p14="http://schemas.microsoft.com/office/powerpoint/2010/main" val="387309723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2" name="Picture 17" descr="nInova_OpenPlus for PPT"/>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031068" y="2451100"/>
            <a:ext cx="1934633" cy="2273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10"/>
          <p:cNvSpPr>
            <a:spLocks noChangeArrowheads="1"/>
          </p:cNvSpPr>
          <p:nvPr userDrawn="1"/>
        </p:nvSpPr>
        <p:spPr bwMode="auto">
          <a:xfrm>
            <a:off x="0" y="1"/>
            <a:ext cx="12227984" cy="1069975"/>
          </a:xfrm>
          <a:prstGeom prst="rect">
            <a:avLst/>
          </a:prstGeom>
          <a:solidFill>
            <a:srgbClr val="002C77"/>
          </a:solidFill>
          <a:ln w="9525" algn="ctr">
            <a:solidFill>
              <a:schemeClr val="tx1"/>
            </a:solidFill>
            <a:round/>
            <a:headEnd/>
            <a:tailEnd/>
          </a:ln>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endParaRPr lang="en-US" altLang="en-US" sz="1800"/>
          </a:p>
        </p:txBody>
      </p:sp>
      <p:pic>
        <p:nvPicPr>
          <p:cNvPr id="4" name="Picture 11"/>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9448800" y="228601"/>
            <a:ext cx="2336800" cy="606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p:cNvSpPr>
            <a:spLocks noGrp="1" noChangeArrowheads="1"/>
          </p:cNvSpPr>
          <p:nvPr>
            <p:ph type="dt" sz="half" idx="10"/>
          </p:nvPr>
        </p:nvSpPr>
        <p:spPr/>
        <p:txBody>
          <a:bodyPr/>
          <a:lstStyle>
            <a:lvl1pPr>
              <a:defRPr smtClean="0"/>
            </a:lvl1pPr>
          </a:lstStyle>
          <a:p>
            <a:pPr>
              <a:defRPr/>
            </a:pPr>
            <a:endParaRPr lang="en-US" altLang="en-US"/>
          </a:p>
        </p:txBody>
      </p:sp>
      <p:sp>
        <p:nvSpPr>
          <p:cNvPr id="6" name="Rectangle 5"/>
          <p:cNvSpPr>
            <a:spLocks noGrp="1" noChangeArrowheads="1"/>
          </p:cNvSpPr>
          <p:nvPr>
            <p:ph type="ftr" sz="quarter" idx="11"/>
          </p:nvPr>
        </p:nvSpPr>
        <p:spPr/>
        <p:txBody>
          <a:bodyPr/>
          <a:lstStyle>
            <a:lvl1pPr>
              <a:defRPr smtClean="0"/>
            </a:lvl1pPr>
          </a:lstStyle>
          <a:p>
            <a:pPr>
              <a:defRPr/>
            </a:pPr>
            <a:endParaRPr lang="en-US" altLang="en-US"/>
          </a:p>
        </p:txBody>
      </p:sp>
      <p:sp>
        <p:nvSpPr>
          <p:cNvPr id="7" name="Rectangle 6"/>
          <p:cNvSpPr>
            <a:spLocks noGrp="1" noChangeArrowheads="1"/>
          </p:cNvSpPr>
          <p:nvPr>
            <p:ph type="sldNum" sz="quarter" idx="12"/>
          </p:nvPr>
        </p:nvSpPr>
        <p:spPr/>
        <p:txBody>
          <a:bodyPr/>
          <a:lstStyle>
            <a:lvl1pPr>
              <a:defRPr smtClean="0"/>
            </a:lvl1pPr>
          </a:lstStyle>
          <a:p>
            <a:pPr>
              <a:defRPr/>
            </a:pPr>
            <a:fld id="{96028C79-3B9A-47C0-ABCD-876C2AE947E8}" type="slidenum">
              <a:rPr lang="en-US" altLang="en-US"/>
              <a:pPr>
                <a:defRPr/>
              </a:pPr>
              <a:t>‹#›</a:t>
            </a:fld>
            <a:endParaRPr lang="en-US" altLang="en-US"/>
          </a:p>
        </p:txBody>
      </p:sp>
    </p:spTree>
    <p:extLst>
      <p:ext uri="{BB962C8B-B14F-4D97-AF65-F5344CB8AC3E}">
        <p14:creationId xmlns:p14="http://schemas.microsoft.com/office/powerpoint/2010/main" val="304653149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0EAEAC82-8DE1-4DA3-A062-850E408AE7F6}" type="slidenum">
              <a:rPr lang="en-US" altLang="en-US"/>
              <a:pPr>
                <a:defRPr/>
              </a:pPr>
              <a:t>‹#›</a:t>
            </a:fld>
            <a:endParaRPr lang="en-US" altLang="en-US"/>
          </a:p>
        </p:txBody>
      </p:sp>
    </p:spTree>
    <p:extLst>
      <p:ext uri="{BB962C8B-B14F-4D97-AF65-F5344CB8AC3E}">
        <p14:creationId xmlns:p14="http://schemas.microsoft.com/office/powerpoint/2010/main" val="102041874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8261BDFF-A0AE-4035-8CEF-2C51321105F6}" type="slidenum">
              <a:rPr lang="en-US" altLang="en-US"/>
              <a:pPr>
                <a:defRPr/>
              </a:pPr>
              <a:t>‹#›</a:t>
            </a:fld>
            <a:endParaRPr lang="en-US" altLang="en-US"/>
          </a:p>
        </p:txBody>
      </p:sp>
    </p:spTree>
    <p:extLst>
      <p:ext uri="{BB962C8B-B14F-4D97-AF65-F5344CB8AC3E}">
        <p14:creationId xmlns:p14="http://schemas.microsoft.com/office/powerpoint/2010/main" val="327705833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p:cNvSpPr>
            <a:spLocks noGrp="1" noChangeArrowheads="1"/>
          </p:cNvSpPr>
          <p:nvPr>
            <p:ph type="sldNum" sz="quarter" idx="12"/>
          </p:nvPr>
        </p:nvSpPr>
        <p:spPr>
          <a:ln/>
        </p:spPr>
        <p:txBody>
          <a:bodyPr/>
          <a:lstStyle>
            <a:lvl1pPr>
              <a:defRPr/>
            </a:lvl1pPr>
          </a:lstStyle>
          <a:p>
            <a:pPr>
              <a:defRPr/>
            </a:pPr>
            <a:fld id="{510CBD89-4401-40FE-92E8-A1B95C5E25E9}" type="slidenum">
              <a:rPr lang="en-US" altLang="en-US"/>
              <a:pPr>
                <a:defRPr/>
              </a:pPr>
              <a:t>‹#›</a:t>
            </a:fld>
            <a:endParaRPr lang="en-US" altLang="en-US"/>
          </a:p>
        </p:txBody>
      </p:sp>
    </p:spTree>
    <p:extLst>
      <p:ext uri="{BB962C8B-B14F-4D97-AF65-F5344CB8AC3E}">
        <p14:creationId xmlns:p14="http://schemas.microsoft.com/office/powerpoint/2010/main" val="80478386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9" name="Rectangle 6"/>
          <p:cNvSpPr>
            <a:spLocks noGrp="1" noChangeArrowheads="1"/>
          </p:cNvSpPr>
          <p:nvPr>
            <p:ph type="sldNum" sz="quarter" idx="12"/>
          </p:nvPr>
        </p:nvSpPr>
        <p:spPr>
          <a:ln/>
        </p:spPr>
        <p:txBody>
          <a:bodyPr/>
          <a:lstStyle>
            <a:lvl1pPr>
              <a:defRPr/>
            </a:lvl1pPr>
          </a:lstStyle>
          <a:p>
            <a:pPr>
              <a:defRPr/>
            </a:pPr>
            <a:fld id="{90B72E50-9A3B-465E-9A64-6949B307209C}" type="slidenum">
              <a:rPr lang="en-US" altLang="en-US"/>
              <a:pPr>
                <a:defRPr/>
              </a:pPr>
              <a:t>‹#›</a:t>
            </a:fld>
            <a:endParaRPr lang="en-US" altLang="en-US"/>
          </a:p>
        </p:txBody>
      </p:sp>
    </p:spTree>
    <p:extLst>
      <p:ext uri="{BB962C8B-B14F-4D97-AF65-F5344CB8AC3E}">
        <p14:creationId xmlns:p14="http://schemas.microsoft.com/office/powerpoint/2010/main" val="325730976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5" name="Rectangle 6"/>
          <p:cNvSpPr>
            <a:spLocks noGrp="1" noChangeArrowheads="1"/>
          </p:cNvSpPr>
          <p:nvPr>
            <p:ph type="sldNum" sz="quarter" idx="12"/>
          </p:nvPr>
        </p:nvSpPr>
        <p:spPr>
          <a:ln/>
        </p:spPr>
        <p:txBody>
          <a:bodyPr/>
          <a:lstStyle>
            <a:lvl1pPr>
              <a:defRPr/>
            </a:lvl1pPr>
          </a:lstStyle>
          <a:p>
            <a:pPr>
              <a:defRPr/>
            </a:pPr>
            <a:fld id="{8752BAB5-273A-4BF7-B318-A19F66C80210}" type="slidenum">
              <a:rPr lang="en-US" altLang="en-US"/>
              <a:pPr>
                <a:defRPr/>
              </a:pPr>
              <a:t>‹#›</a:t>
            </a:fld>
            <a:endParaRPr lang="en-US" altLang="en-US"/>
          </a:p>
        </p:txBody>
      </p:sp>
    </p:spTree>
    <p:extLst>
      <p:ext uri="{BB962C8B-B14F-4D97-AF65-F5344CB8AC3E}">
        <p14:creationId xmlns:p14="http://schemas.microsoft.com/office/powerpoint/2010/main" val="409050211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4" name="Rectangle 6"/>
          <p:cNvSpPr>
            <a:spLocks noGrp="1" noChangeArrowheads="1"/>
          </p:cNvSpPr>
          <p:nvPr>
            <p:ph type="sldNum" sz="quarter" idx="12"/>
          </p:nvPr>
        </p:nvSpPr>
        <p:spPr>
          <a:ln/>
        </p:spPr>
        <p:txBody>
          <a:bodyPr/>
          <a:lstStyle>
            <a:lvl1pPr>
              <a:defRPr/>
            </a:lvl1pPr>
          </a:lstStyle>
          <a:p>
            <a:pPr>
              <a:defRPr/>
            </a:pPr>
            <a:fld id="{73314CD1-DD34-4F9B-A8F6-46D2CE67BD95}" type="slidenum">
              <a:rPr lang="en-US" altLang="en-US"/>
              <a:pPr>
                <a:defRPr/>
              </a:pPr>
              <a:t>‹#›</a:t>
            </a:fld>
            <a:endParaRPr lang="en-US" altLang="en-US"/>
          </a:p>
        </p:txBody>
      </p:sp>
    </p:spTree>
    <p:extLst>
      <p:ext uri="{BB962C8B-B14F-4D97-AF65-F5344CB8AC3E}">
        <p14:creationId xmlns:p14="http://schemas.microsoft.com/office/powerpoint/2010/main" val="34220183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74B8358-103E-4287-8049-197A71A2654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B7EDF5CC-56A4-4242-9094-7C25D5F5351A}"/>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DA2CBC45-739E-4331-8603-BA7CD06614CC}"/>
              </a:ext>
            </a:extLst>
          </p:cNvPr>
          <p:cNvSpPr>
            <a:spLocks noGrp="1"/>
          </p:cNvSpPr>
          <p:nvPr>
            <p:ph type="dt" sz="half" idx="10"/>
          </p:nvPr>
        </p:nvSpPr>
        <p:spPr/>
        <p:txBody>
          <a:bodyPr/>
          <a:lstStyle/>
          <a:p>
            <a:fld id="{670151C9-AD13-4FF2-A5AF-D9D99DD80327}" type="datetimeFigureOut">
              <a:rPr lang="en-US" smtClean="0"/>
              <a:t>10/13/2018</a:t>
            </a:fld>
            <a:endParaRPr lang="en-US"/>
          </a:p>
        </p:txBody>
      </p:sp>
      <p:sp>
        <p:nvSpPr>
          <p:cNvPr id="5" name="Footer Placeholder 4">
            <a:extLst>
              <a:ext uri="{FF2B5EF4-FFF2-40B4-BE49-F238E27FC236}">
                <a16:creationId xmlns:a16="http://schemas.microsoft.com/office/drawing/2014/main" xmlns="" id="{0D7114B6-5D83-4125-B20A-7C47B4C0945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DEFF7E6A-F86E-4494-A9D9-585E5C56FD01}"/>
              </a:ext>
            </a:extLst>
          </p:cNvPr>
          <p:cNvSpPr>
            <a:spLocks noGrp="1"/>
          </p:cNvSpPr>
          <p:nvPr>
            <p:ph type="sldNum" sz="quarter" idx="12"/>
          </p:nvPr>
        </p:nvSpPr>
        <p:spPr/>
        <p:txBody>
          <a:bodyPr/>
          <a:lstStyle/>
          <a:p>
            <a:fld id="{592D7AF3-5482-4025-A47D-EA8CEB358406}" type="slidenum">
              <a:rPr lang="en-US" smtClean="0"/>
              <a:t>‹#›</a:t>
            </a:fld>
            <a:endParaRPr lang="en-US"/>
          </a:p>
        </p:txBody>
      </p:sp>
    </p:spTree>
    <p:extLst>
      <p:ext uri="{BB962C8B-B14F-4D97-AF65-F5344CB8AC3E}">
        <p14:creationId xmlns:p14="http://schemas.microsoft.com/office/powerpoint/2010/main" val="350861642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p:cNvSpPr>
            <a:spLocks noGrp="1" noChangeArrowheads="1"/>
          </p:cNvSpPr>
          <p:nvPr>
            <p:ph type="sldNum" sz="quarter" idx="12"/>
          </p:nvPr>
        </p:nvSpPr>
        <p:spPr>
          <a:ln/>
        </p:spPr>
        <p:txBody>
          <a:bodyPr/>
          <a:lstStyle>
            <a:lvl1pPr>
              <a:defRPr/>
            </a:lvl1pPr>
          </a:lstStyle>
          <a:p>
            <a:pPr>
              <a:defRPr/>
            </a:pPr>
            <a:fld id="{A0F7BBDA-DF70-4C7F-9D8F-C5546D9AC520}" type="slidenum">
              <a:rPr lang="en-US" altLang="en-US"/>
              <a:pPr>
                <a:defRPr/>
              </a:pPr>
              <a:t>‹#›</a:t>
            </a:fld>
            <a:endParaRPr lang="en-US" altLang="en-US"/>
          </a:p>
        </p:txBody>
      </p:sp>
    </p:spTree>
    <p:extLst>
      <p:ext uri="{BB962C8B-B14F-4D97-AF65-F5344CB8AC3E}">
        <p14:creationId xmlns:p14="http://schemas.microsoft.com/office/powerpoint/2010/main" val="183115189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p:cNvSpPr>
            <a:spLocks noGrp="1" noChangeArrowheads="1"/>
          </p:cNvSpPr>
          <p:nvPr>
            <p:ph type="sldNum" sz="quarter" idx="12"/>
          </p:nvPr>
        </p:nvSpPr>
        <p:spPr>
          <a:ln/>
        </p:spPr>
        <p:txBody>
          <a:bodyPr/>
          <a:lstStyle>
            <a:lvl1pPr>
              <a:defRPr/>
            </a:lvl1pPr>
          </a:lstStyle>
          <a:p>
            <a:pPr>
              <a:defRPr/>
            </a:pPr>
            <a:fld id="{47DBA531-69EB-4A0A-B8F0-B15ECDD4774F}" type="slidenum">
              <a:rPr lang="en-US" altLang="en-US"/>
              <a:pPr>
                <a:defRPr/>
              </a:pPr>
              <a:t>‹#›</a:t>
            </a:fld>
            <a:endParaRPr lang="en-US" altLang="en-US"/>
          </a:p>
        </p:txBody>
      </p:sp>
    </p:spTree>
    <p:extLst>
      <p:ext uri="{BB962C8B-B14F-4D97-AF65-F5344CB8AC3E}">
        <p14:creationId xmlns:p14="http://schemas.microsoft.com/office/powerpoint/2010/main" val="414135350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FB04BCCF-339A-42E8-B414-7463A6B6665E}" type="slidenum">
              <a:rPr lang="en-US" altLang="en-US"/>
              <a:pPr>
                <a:defRPr/>
              </a:pPr>
              <a:t>‹#›</a:t>
            </a:fld>
            <a:endParaRPr lang="en-US" altLang="en-US"/>
          </a:p>
        </p:txBody>
      </p:sp>
    </p:spTree>
    <p:extLst>
      <p:ext uri="{BB962C8B-B14F-4D97-AF65-F5344CB8AC3E}">
        <p14:creationId xmlns:p14="http://schemas.microsoft.com/office/powerpoint/2010/main" val="422503863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13800" y="1"/>
            <a:ext cx="2768600" cy="6126163"/>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508000" y="1"/>
            <a:ext cx="8102600" cy="612616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349C1720-C063-4A80-B9FD-BD0D977CFA0E}" type="slidenum">
              <a:rPr lang="en-US" altLang="en-US"/>
              <a:pPr>
                <a:defRPr/>
              </a:pPr>
              <a:t>‹#›</a:t>
            </a:fld>
            <a:endParaRPr lang="en-US" altLang="en-US"/>
          </a:p>
        </p:txBody>
      </p:sp>
    </p:spTree>
    <p:extLst>
      <p:ext uri="{BB962C8B-B14F-4D97-AF65-F5344CB8AC3E}">
        <p14:creationId xmlns:p14="http://schemas.microsoft.com/office/powerpoint/2010/main" val="421105037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C11CC30-FF97-4645-8AC5-BCC3D2780EEE}"/>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xmlns="" id="{79C7179B-49B6-41BC-B34D-D42E82435D9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xmlns="" id="{B9F8EF2B-CE22-486D-B17F-12665A291B02}"/>
              </a:ext>
            </a:extLst>
          </p:cNvPr>
          <p:cNvSpPr>
            <a:spLocks noGrp="1"/>
          </p:cNvSpPr>
          <p:nvPr>
            <p:ph type="dt" sz="half" idx="10"/>
          </p:nvPr>
        </p:nvSpPr>
        <p:spPr/>
        <p:txBody>
          <a:bodyPr/>
          <a:lstStyle/>
          <a:p>
            <a:fld id="{670151C9-AD13-4FF2-A5AF-D9D99DD80327}" type="datetimeFigureOut">
              <a:rPr lang="en-US" smtClean="0"/>
              <a:t>10/13/2018</a:t>
            </a:fld>
            <a:endParaRPr lang="en-US"/>
          </a:p>
        </p:txBody>
      </p:sp>
      <p:sp>
        <p:nvSpPr>
          <p:cNvPr id="5" name="Footer Placeholder 4">
            <a:extLst>
              <a:ext uri="{FF2B5EF4-FFF2-40B4-BE49-F238E27FC236}">
                <a16:creationId xmlns:a16="http://schemas.microsoft.com/office/drawing/2014/main" xmlns="" id="{0800ECF6-C984-4E43-9FE3-5B13010C605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0962914E-E184-442D-82FD-17A70C1EF840}"/>
              </a:ext>
            </a:extLst>
          </p:cNvPr>
          <p:cNvSpPr>
            <a:spLocks noGrp="1"/>
          </p:cNvSpPr>
          <p:nvPr>
            <p:ph type="sldNum" sz="quarter" idx="12"/>
          </p:nvPr>
        </p:nvSpPr>
        <p:spPr/>
        <p:txBody>
          <a:bodyPr/>
          <a:lstStyle/>
          <a:p>
            <a:fld id="{592D7AF3-5482-4025-A47D-EA8CEB358406}" type="slidenum">
              <a:rPr lang="en-US" smtClean="0"/>
              <a:t>‹#›</a:t>
            </a:fld>
            <a:endParaRPr lang="en-US"/>
          </a:p>
        </p:txBody>
      </p:sp>
    </p:spTree>
    <p:extLst>
      <p:ext uri="{BB962C8B-B14F-4D97-AF65-F5344CB8AC3E}">
        <p14:creationId xmlns:p14="http://schemas.microsoft.com/office/powerpoint/2010/main" val="342805818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5493FA2-D45E-4C2D-94A9-132D505D935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3F7BC1AC-A8BC-438C-ADDD-E553408947B2}"/>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xmlns="" id="{FC23DD81-3585-44F5-B775-B0A37591FDBC}"/>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xmlns="" id="{892DE012-7150-4AA1-B494-99851ABD604C}"/>
              </a:ext>
            </a:extLst>
          </p:cNvPr>
          <p:cNvSpPr>
            <a:spLocks noGrp="1"/>
          </p:cNvSpPr>
          <p:nvPr>
            <p:ph type="dt" sz="half" idx="10"/>
          </p:nvPr>
        </p:nvSpPr>
        <p:spPr/>
        <p:txBody>
          <a:bodyPr/>
          <a:lstStyle/>
          <a:p>
            <a:fld id="{670151C9-AD13-4FF2-A5AF-D9D99DD80327}" type="datetimeFigureOut">
              <a:rPr lang="en-US" smtClean="0"/>
              <a:t>10/13/2018</a:t>
            </a:fld>
            <a:endParaRPr lang="en-US"/>
          </a:p>
        </p:txBody>
      </p:sp>
      <p:sp>
        <p:nvSpPr>
          <p:cNvPr id="6" name="Footer Placeholder 5">
            <a:extLst>
              <a:ext uri="{FF2B5EF4-FFF2-40B4-BE49-F238E27FC236}">
                <a16:creationId xmlns:a16="http://schemas.microsoft.com/office/drawing/2014/main" xmlns="" id="{CF7C3539-3BA9-4DDC-81BD-76513FE47F0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8716E67F-DFC6-4624-9855-87E2FEF767CC}"/>
              </a:ext>
            </a:extLst>
          </p:cNvPr>
          <p:cNvSpPr>
            <a:spLocks noGrp="1"/>
          </p:cNvSpPr>
          <p:nvPr>
            <p:ph type="sldNum" sz="quarter" idx="12"/>
          </p:nvPr>
        </p:nvSpPr>
        <p:spPr/>
        <p:txBody>
          <a:bodyPr/>
          <a:lstStyle/>
          <a:p>
            <a:fld id="{592D7AF3-5482-4025-A47D-EA8CEB358406}" type="slidenum">
              <a:rPr lang="en-US" smtClean="0"/>
              <a:t>‹#›</a:t>
            </a:fld>
            <a:endParaRPr lang="en-US"/>
          </a:p>
        </p:txBody>
      </p:sp>
    </p:spTree>
    <p:extLst>
      <p:ext uri="{BB962C8B-B14F-4D97-AF65-F5344CB8AC3E}">
        <p14:creationId xmlns:p14="http://schemas.microsoft.com/office/powerpoint/2010/main" val="29689417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069EF00-9D8B-415A-AD54-DD6DAA84754C}"/>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xmlns="" id="{B428F4BF-C312-4D88-9976-13A12C953BE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xmlns="" id="{240E56BB-ED2B-41D2-B74D-67006D69902D}"/>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xmlns="" id="{6DBB3CE6-DAD9-4DD2-B445-58C0BDDA32A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xmlns="" id="{7BBB1FF0-9AC0-471D-A32C-79D5D274EC7C}"/>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xmlns="" id="{D80620E2-661B-4CAF-A552-87218FF006D3}"/>
              </a:ext>
            </a:extLst>
          </p:cNvPr>
          <p:cNvSpPr>
            <a:spLocks noGrp="1"/>
          </p:cNvSpPr>
          <p:nvPr>
            <p:ph type="dt" sz="half" idx="10"/>
          </p:nvPr>
        </p:nvSpPr>
        <p:spPr/>
        <p:txBody>
          <a:bodyPr/>
          <a:lstStyle/>
          <a:p>
            <a:fld id="{670151C9-AD13-4FF2-A5AF-D9D99DD80327}" type="datetimeFigureOut">
              <a:rPr lang="en-US" smtClean="0"/>
              <a:t>10/13/2018</a:t>
            </a:fld>
            <a:endParaRPr lang="en-US"/>
          </a:p>
        </p:txBody>
      </p:sp>
      <p:sp>
        <p:nvSpPr>
          <p:cNvPr id="8" name="Footer Placeholder 7">
            <a:extLst>
              <a:ext uri="{FF2B5EF4-FFF2-40B4-BE49-F238E27FC236}">
                <a16:creationId xmlns:a16="http://schemas.microsoft.com/office/drawing/2014/main" xmlns="" id="{D00F6FF6-7038-4C62-A696-C6EEF19F8657}"/>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xmlns="" id="{E5E27E5C-B7A9-43F2-8AD6-1F1C9AD3C266}"/>
              </a:ext>
            </a:extLst>
          </p:cNvPr>
          <p:cNvSpPr>
            <a:spLocks noGrp="1"/>
          </p:cNvSpPr>
          <p:nvPr>
            <p:ph type="sldNum" sz="quarter" idx="12"/>
          </p:nvPr>
        </p:nvSpPr>
        <p:spPr/>
        <p:txBody>
          <a:bodyPr/>
          <a:lstStyle/>
          <a:p>
            <a:fld id="{592D7AF3-5482-4025-A47D-EA8CEB358406}" type="slidenum">
              <a:rPr lang="en-US" smtClean="0"/>
              <a:t>‹#›</a:t>
            </a:fld>
            <a:endParaRPr lang="en-US"/>
          </a:p>
        </p:txBody>
      </p:sp>
    </p:spTree>
    <p:extLst>
      <p:ext uri="{BB962C8B-B14F-4D97-AF65-F5344CB8AC3E}">
        <p14:creationId xmlns:p14="http://schemas.microsoft.com/office/powerpoint/2010/main" val="6655380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D740373-600F-4F43-9DB3-68686FE9DEF5}"/>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xmlns="" id="{DB8687F3-E302-4384-BC70-A0E9209E2A0A}"/>
              </a:ext>
            </a:extLst>
          </p:cNvPr>
          <p:cNvSpPr>
            <a:spLocks noGrp="1"/>
          </p:cNvSpPr>
          <p:nvPr>
            <p:ph type="dt" sz="half" idx="10"/>
          </p:nvPr>
        </p:nvSpPr>
        <p:spPr/>
        <p:txBody>
          <a:bodyPr/>
          <a:lstStyle/>
          <a:p>
            <a:fld id="{670151C9-AD13-4FF2-A5AF-D9D99DD80327}" type="datetimeFigureOut">
              <a:rPr lang="en-US" smtClean="0"/>
              <a:t>10/13/2018</a:t>
            </a:fld>
            <a:endParaRPr lang="en-US"/>
          </a:p>
        </p:txBody>
      </p:sp>
      <p:sp>
        <p:nvSpPr>
          <p:cNvPr id="4" name="Footer Placeholder 3">
            <a:extLst>
              <a:ext uri="{FF2B5EF4-FFF2-40B4-BE49-F238E27FC236}">
                <a16:creationId xmlns:a16="http://schemas.microsoft.com/office/drawing/2014/main" xmlns="" id="{AFF80144-D677-4C12-80AA-BFCF8244F9C2}"/>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xmlns="" id="{9C260F04-E608-4A4C-9529-4EBC8FC2FB0C}"/>
              </a:ext>
            </a:extLst>
          </p:cNvPr>
          <p:cNvSpPr>
            <a:spLocks noGrp="1"/>
          </p:cNvSpPr>
          <p:nvPr>
            <p:ph type="sldNum" sz="quarter" idx="12"/>
          </p:nvPr>
        </p:nvSpPr>
        <p:spPr/>
        <p:txBody>
          <a:bodyPr/>
          <a:lstStyle/>
          <a:p>
            <a:fld id="{592D7AF3-5482-4025-A47D-EA8CEB358406}" type="slidenum">
              <a:rPr lang="en-US" smtClean="0"/>
              <a:t>‹#›</a:t>
            </a:fld>
            <a:endParaRPr lang="en-US"/>
          </a:p>
        </p:txBody>
      </p:sp>
    </p:spTree>
    <p:extLst>
      <p:ext uri="{BB962C8B-B14F-4D97-AF65-F5344CB8AC3E}">
        <p14:creationId xmlns:p14="http://schemas.microsoft.com/office/powerpoint/2010/main" val="23554184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E0779052-14C8-45C5-82BC-55D16EBA79AE}"/>
              </a:ext>
            </a:extLst>
          </p:cNvPr>
          <p:cNvSpPr>
            <a:spLocks noGrp="1"/>
          </p:cNvSpPr>
          <p:nvPr>
            <p:ph type="dt" sz="half" idx="10"/>
          </p:nvPr>
        </p:nvSpPr>
        <p:spPr/>
        <p:txBody>
          <a:bodyPr/>
          <a:lstStyle/>
          <a:p>
            <a:fld id="{670151C9-AD13-4FF2-A5AF-D9D99DD80327}" type="datetimeFigureOut">
              <a:rPr lang="en-US" smtClean="0"/>
              <a:t>10/13/2018</a:t>
            </a:fld>
            <a:endParaRPr lang="en-US"/>
          </a:p>
        </p:txBody>
      </p:sp>
      <p:sp>
        <p:nvSpPr>
          <p:cNvPr id="3" name="Footer Placeholder 2">
            <a:extLst>
              <a:ext uri="{FF2B5EF4-FFF2-40B4-BE49-F238E27FC236}">
                <a16:creationId xmlns:a16="http://schemas.microsoft.com/office/drawing/2014/main" xmlns="" id="{E6C963CD-1E28-4410-9112-9B335E9CB322}"/>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xmlns="" id="{554F4B4E-D673-47E0-ADD5-94175ABDB571}"/>
              </a:ext>
            </a:extLst>
          </p:cNvPr>
          <p:cNvSpPr>
            <a:spLocks noGrp="1"/>
          </p:cNvSpPr>
          <p:nvPr>
            <p:ph type="sldNum" sz="quarter" idx="12"/>
          </p:nvPr>
        </p:nvSpPr>
        <p:spPr/>
        <p:txBody>
          <a:bodyPr/>
          <a:lstStyle/>
          <a:p>
            <a:fld id="{592D7AF3-5482-4025-A47D-EA8CEB358406}" type="slidenum">
              <a:rPr lang="en-US" smtClean="0"/>
              <a:t>‹#›</a:t>
            </a:fld>
            <a:endParaRPr lang="en-US"/>
          </a:p>
        </p:txBody>
      </p:sp>
    </p:spTree>
    <p:extLst>
      <p:ext uri="{BB962C8B-B14F-4D97-AF65-F5344CB8AC3E}">
        <p14:creationId xmlns:p14="http://schemas.microsoft.com/office/powerpoint/2010/main" val="22273952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967D2CF-E1B3-4732-AD58-9584CD15596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xmlns="" id="{F917506E-68F3-4BC1-92EE-01035E368E3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xmlns="" id="{D90EC208-B7DB-4774-8309-E8BC7A988C5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xmlns="" id="{4A5887BA-2732-461E-80D0-904839FC66A8}"/>
              </a:ext>
            </a:extLst>
          </p:cNvPr>
          <p:cNvSpPr>
            <a:spLocks noGrp="1"/>
          </p:cNvSpPr>
          <p:nvPr>
            <p:ph type="dt" sz="half" idx="10"/>
          </p:nvPr>
        </p:nvSpPr>
        <p:spPr/>
        <p:txBody>
          <a:bodyPr/>
          <a:lstStyle/>
          <a:p>
            <a:fld id="{670151C9-AD13-4FF2-A5AF-D9D99DD80327}" type="datetimeFigureOut">
              <a:rPr lang="en-US" smtClean="0"/>
              <a:t>10/13/2018</a:t>
            </a:fld>
            <a:endParaRPr lang="en-US"/>
          </a:p>
        </p:txBody>
      </p:sp>
      <p:sp>
        <p:nvSpPr>
          <p:cNvPr id="6" name="Footer Placeholder 5">
            <a:extLst>
              <a:ext uri="{FF2B5EF4-FFF2-40B4-BE49-F238E27FC236}">
                <a16:creationId xmlns:a16="http://schemas.microsoft.com/office/drawing/2014/main" xmlns="" id="{904D6BED-799B-4A82-ACC5-BE8F37E0925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403B8095-695E-40E2-B981-EFBD0E190E79}"/>
              </a:ext>
            </a:extLst>
          </p:cNvPr>
          <p:cNvSpPr>
            <a:spLocks noGrp="1"/>
          </p:cNvSpPr>
          <p:nvPr>
            <p:ph type="sldNum" sz="quarter" idx="12"/>
          </p:nvPr>
        </p:nvSpPr>
        <p:spPr/>
        <p:txBody>
          <a:bodyPr/>
          <a:lstStyle/>
          <a:p>
            <a:fld id="{592D7AF3-5482-4025-A47D-EA8CEB358406}" type="slidenum">
              <a:rPr lang="en-US" smtClean="0"/>
              <a:t>‹#›</a:t>
            </a:fld>
            <a:endParaRPr lang="en-US"/>
          </a:p>
        </p:txBody>
      </p:sp>
    </p:spTree>
    <p:extLst>
      <p:ext uri="{BB962C8B-B14F-4D97-AF65-F5344CB8AC3E}">
        <p14:creationId xmlns:p14="http://schemas.microsoft.com/office/powerpoint/2010/main" val="38349629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956BBE7-9685-4CED-B250-3284FF9434E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xmlns="" id="{ECDEC8D8-6CE9-4C80-8090-4C2A7BC842E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xmlns="" id="{8E353565-133C-40E2-A8CE-F478C07CA4A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xmlns="" id="{66DBAE83-CA08-4076-8BDF-98D43FD31514}"/>
              </a:ext>
            </a:extLst>
          </p:cNvPr>
          <p:cNvSpPr>
            <a:spLocks noGrp="1"/>
          </p:cNvSpPr>
          <p:nvPr>
            <p:ph type="dt" sz="half" idx="10"/>
          </p:nvPr>
        </p:nvSpPr>
        <p:spPr/>
        <p:txBody>
          <a:bodyPr/>
          <a:lstStyle/>
          <a:p>
            <a:fld id="{670151C9-AD13-4FF2-A5AF-D9D99DD80327}" type="datetimeFigureOut">
              <a:rPr lang="en-US" smtClean="0"/>
              <a:t>10/13/2018</a:t>
            </a:fld>
            <a:endParaRPr lang="en-US"/>
          </a:p>
        </p:txBody>
      </p:sp>
      <p:sp>
        <p:nvSpPr>
          <p:cNvPr id="6" name="Footer Placeholder 5">
            <a:extLst>
              <a:ext uri="{FF2B5EF4-FFF2-40B4-BE49-F238E27FC236}">
                <a16:creationId xmlns:a16="http://schemas.microsoft.com/office/drawing/2014/main" xmlns="" id="{49AAD42F-CC9E-458A-981A-5029125A73F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2F8EB4AA-7643-435D-91E3-BD3C9F4BEA80}"/>
              </a:ext>
            </a:extLst>
          </p:cNvPr>
          <p:cNvSpPr>
            <a:spLocks noGrp="1"/>
          </p:cNvSpPr>
          <p:nvPr>
            <p:ph type="sldNum" sz="quarter" idx="12"/>
          </p:nvPr>
        </p:nvSpPr>
        <p:spPr/>
        <p:txBody>
          <a:bodyPr/>
          <a:lstStyle/>
          <a:p>
            <a:fld id="{592D7AF3-5482-4025-A47D-EA8CEB358406}" type="slidenum">
              <a:rPr lang="en-US" smtClean="0"/>
              <a:t>‹#›</a:t>
            </a:fld>
            <a:endParaRPr lang="en-US"/>
          </a:p>
        </p:txBody>
      </p:sp>
    </p:spTree>
    <p:extLst>
      <p:ext uri="{BB962C8B-B14F-4D97-AF65-F5344CB8AC3E}">
        <p14:creationId xmlns:p14="http://schemas.microsoft.com/office/powerpoint/2010/main" val="31841587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image" Target="../media/image1.png"/><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xmlns="" id="{3DE8C09D-7CC8-4CA6-834A-3AEBF9BA94B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xmlns="" id="{A1E0FD0D-7AD7-49B4-9958-38993FCB6F0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2FF65AF6-5A8B-457A-93E8-7552F7D7E3B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70151C9-AD13-4FF2-A5AF-D9D99DD80327}" type="datetimeFigureOut">
              <a:rPr lang="en-US" smtClean="0"/>
              <a:t>10/13/2018</a:t>
            </a:fld>
            <a:endParaRPr lang="en-US"/>
          </a:p>
        </p:txBody>
      </p:sp>
      <p:sp>
        <p:nvSpPr>
          <p:cNvPr id="5" name="Footer Placeholder 4">
            <a:extLst>
              <a:ext uri="{FF2B5EF4-FFF2-40B4-BE49-F238E27FC236}">
                <a16:creationId xmlns:a16="http://schemas.microsoft.com/office/drawing/2014/main" xmlns="" id="{90CA2A17-02D3-4E1E-A934-A8A8BDCBB3D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xmlns="" id="{28894432-DD21-4406-9A17-E01D1E51657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92D7AF3-5482-4025-A47D-EA8CEB358406}" type="slidenum">
              <a:rPr lang="en-US" smtClean="0"/>
              <a:t>‹#›</a:t>
            </a:fld>
            <a:endParaRPr lang="en-US"/>
          </a:p>
        </p:txBody>
      </p:sp>
    </p:spTree>
    <p:extLst>
      <p:ext uri="{BB962C8B-B14F-4D97-AF65-F5344CB8AC3E}">
        <p14:creationId xmlns:p14="http://schemas.microsoft.com/office/powerpoint/2010/main" val="135480730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7"/>
          <p:cNvSpPr>
            <a:spLocks noChangeArrowheads="1"/>
          </p:cNvSpPr>
          <p:nvPr userDrawn="1"/>
        </p:nvSpPr>
        <p:spPr bwMode="auto">
          <a:xfrm>
            <a:off x="0" y="1"/>
            <a:ext cx="12227984" cy="1069975"/>
          </a:xfrm>
          <a:prstGeom prst="rect">
            <a:avLst/>
          </a:prstGeom>
          <a:solidFill>
            <a:srgbClr val="002C77"/>
          </a:solidFill>
          <a:ln w="9525" algn="ctr">
            <a:solidFill>
              <a:schemeClr val="tx1"/>
            </a:solidFill>
            <a:round/>
            <a:headEnd/>
            <a:tailEnd/>
          </a:ln>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endParaRPr lang="en-US" altLang="en-US" sz="1800"/>
          </a:p>
        </p:txBody>
      </p:sp>
      <p:pic>
        <p:nvPicPr>
          <p:cNvPr id="1027" name="Picture 8"/>
          <p:cNvPicPr>
            <a:picLocks noChangeAspect="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9448800" y="228601"/>
            <a:ext cx="2336800" cy="606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8" name="Rectangle 2"/>
          <p:cNvSpPr>
            <a:spLocks noGrp="1" noChangeArrowheads="1"/>
          </p:cNvSpPr>
          <p:nvPr>
            <p:ph type="title"/>
          </p:nvPr>
        </p:nvSpPr>
        <p:spPr bwMode="auto">
          <a:xfrm>
            <a:off x="508000" y="0"/>
            <a:ext cx="104648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9" name="Rectangle 3"/>
          <p:cNvSpPr>
            <a:spLocks noGrp="1" noChangeArrowheads="1"/>
          </p:cNvSpPr>
          <p:nvPr>
            <p:ph type="body" idx="1"/>
          </p:nvPr>
        </p:nvSpPr>
        <p:spPr bwMode="auto">
          <a:xfrm>
            <a:off x="609600" y="1600201"/>
            <a:ext cx="109728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20484" name="Rectangle 4"/>
          <p:cNvSpPr>
            <a:spLocks noGrp="1" noChangeArrowheads="1"/>
          </p:cNvSpPr>
          <p:nvPr>
            <p:ph type="dt" sz="half" idx="2"/>
          </p:nvPr>
        </p:nvSpPr>
        <p:spPr bwMode="auto">
          <a:xfrm>
            <a:off x="609600" y="624522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400" smtClean="0">
                <a:latin typeface="Arial" pitchFamily="34" charset="0"/>
              </a:defRPr>
            </a:lvl1pPr>
          </a:lstStyle>
          <a:p>
            <a:pPr>
              <a:defRPr/>
            </a:pPr>
            <a:endParaRPr lang="en-US" altLang="en-US"/>
          </a:p>
        </p:txBody>
      </p:sp>
      <p:sp>
        <p:nvSpPr>
          <p:cNvPr id="20485" name="Rectangle 5"/>
          <p:cNvSpPr>
            <a:spLocks noGrp="1" noChangeArrowheads="1"/>
          </p:cNvSpPr>
          <p:nvPr>
            <p:ph type="ftr" sz="quarter" idx="3"/>
          </p:nvPr>
        </p:nvSpPr>
        <p:spPr bwMode="auto">
          <a:xfrm>
            <a:off x="4165600" y="6245225"/>
            <a:ext cx="3860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hangingPunct="1">
              <a:defRPr sz="1400" smtClean="0">
                <a:latin typeface="Arial" pitchFamily="34" charset="0"/>
              </a:defRPr>
            </a:lvl1pPr>
          </a:lstStyle>
          <a:p>
            <a:pPr>
              <a:defRPr/>
            </a:pPr>
            <a:endParaRPr lang="en-US" altLang="en-US"/>
          </a:p>
        </p:txBody>
      </p:sp>
      <p:sp>
        <p:nvSpPr>
          <p:cNvPr id="20486" name="Rectangle 6"/>
          <p:cNvSpPr>
            <a:spLocks noGrp="1" noChangeArrowheads="1"/>
          </p:cNvSpPr>
          <p:nvPr>
            <p:ph type="sldNum" sz="quarter" idx="4"/>
          </p:nvPr>
        </p:nvSpPr>
        <p:spPr bwMode="auto">
          <a:xfrm>
            <a:off x="8737600" y="624522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400" smtClean="0">
                <a:latin typeface="Arial" pitchFamily="34" charset="0"/>
              </a:defRPr>
            </a:lvl1pPr>
          </a:lstStyle>
          <a:p>
            <a:pPr>
              <a:defRPr/>
            </a:pPr>
            <a:fld id="{3C304612-1427-4101-B1C6-3B33A564AEEC}" type="slidenum">
              <a:rPr lang="en-US" altLang="en-US"/>
              <a:pPr>
                <a:defRPr/>
              </a:pPr>
              <a:t>‹#›</a:t>
            </a:fld>
            <a:endParaRPr lang="en-US" altLang="en-US"/>
          </a:p>
        </p:txBody>
      </p:sp>
    </p:spTree>
    <p:extLst>
      <p:ext uri="{BB962C8B-B14F-4D97-AF65-F5344CB8AC3E}">
        <p14:creationId xmlns:p14="http://schemas.microsoft.com/office/powerpoint/2010/main" val="1779141551"/>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Lst>
  <p:txStyles>
    <p:titleStyle>
      <a:lvl1pPr algn="l" rtl="0" eaLnBrk="0" fontAlgn="base" hangingPunct="0">
        <a:spcBef>
          <a:spcPct val="0"/>
        </a:spcBef>
        <a:spcAft>
          <a:spcPct val="0"/>
        </a:spcAft>
        <a:defRPr sz="2300">
          <a:solidFill>
            <a:schemeClr val="bg1"/>
          </a:solidFill>
          <a:latin typeface="+mj-lt"/>
          <a:ea typeface="+mj-ea"/>
          <a:cs typeface="+mj-cs"/>
        </a:defRPr>
      </a:lvl1pPr>
      <a:lvl2pPr algn="l" rtl="0" eaLnBrk="0" fontAlgn="base" hangingPunct="0">
        <a:spcBef>
          <a:spcPct val="0"/>
        </a:spcBef>
        <a:spcAft>
          <a:spcPct val="0"/>
        </a:spcAft>
        <a:defRPr sz="2300">
          <a:solidFill>
            <a:schemeClr val="bg1"/>
          </a:solidFill>
          <a:latin typeface="Arial" pitchFamily="34" charset="0"/>
        </a:defRPr>
      </a:lvl2pPr>
      <a:lvl3pPr algn="l" rtl="0" eaLnBrk="0" fontAlgn="base" hangingPunct="0">
        <a:spcBef>
          <a:spcPct val="0"/>
        </a:spcBef>
        <a:spcAft>
          <a:spcPct val="0"/>
        </a:spcAft>
        <a:defRPr sz="2300">
          <a:solidFill>
            <a:schemeClr val="bg1"/>
          </a:solidFill>
          <a:latin typeface="Arial" pitchFamily="34" charset="0"/>
        </a:defRPr>
      </a:lvl3pPr>
      <a:lvl4pPr algn="l" rtl="0" eaLnBrk="0" fontAlgn="base" hangingPunct="0">
        <a:spcBef>
          <a:spcPct val="0"/>
        </a:spcBef>
        <a:spcAft>
          <a:spcPct val="0"/>
        </a:spcAft>
        <a:defRPr sz="2300">
          <a:solidFill>
            <a:schemeClr val="bg1"/>
          </a:solidFill>
          <a:latin typeface="Arial" pitchFamily="34" charset="0"/>
        </a:defRPr>
      </a:lvl4pPr>
      <a:lvl5pPr algn="l" rtl="0" eaLnBrk="0" fontAlgn="base" hangingPunct="0">
        <a:spcBef>
          <a:spcPct val="0"/>
        </a:spcBef>
        <a:spcAft>
          <a:spcPct val="0"/>
        </a:spcAft>
        <a:defRPr sz="2300">
          <a:solidFill>
            <a:schemeClr val="bg1"/>
          </a:solidFill>
          <a:latin typeface="Arial" pitchFamily="34" charset="0"/>
        </a:defRPr>
      </a:lvl5pPr>
      <a:lvl6pPr marL="457200" algn="l" rtl="0" fontAlgn="base">
        <a:spcBef>
          <a:spcPct val="0"/>
        </a:spcBef>
        <a:spcAft>
          <a:spcPct val="0"/>
        </a:spcAft>
        <a:defRPr sz="2300">
          <a:solidFill>
            <a:schemeClr val="bg1"/>
          </a:solidFill>
          <a:latin typeface="Arial" pitchFamily="34" charset="0"/>
        </a:defRPr>
      </a:lvl6pPr>
      <a:lvl7pPr marL="914400" algn="l" rtl="0" fontAlgn="base">
        <a:spcBef>
          <a:spcPct val="0"/>
        </a:spcBef>
        <a:spcAft>
          <a:spcPct val="0"/>
        </a:spcAft>
        <a:defRPr sz="2300">
          <a:solidFill>
            <a:schemeClr val="bg1"/>
          </a:solidFill>
          <a:latin typeface="Arial" pitchFamily="34" charset="0"/>
        </a:defRPr>
      </a:lvl7pPr>
      <a:lvl8pPr marL="1371600" algn="l" rtl="0" fontAlgn="base">
        <a:spcBef>
          <a:spcPct val="0"/>
        </a:spcBef>
        <a:spcAft>
          <a:spcPct val="0"/>
        </a:spcAft>
        <a:defRPr sz="2300">
          <a:solidFill>
            <a:schemeClr val="bg1"/>
          </a:solidFill>
          <a:latin typeface="Arial" pitchFamily="34" charset="0"/>
        </a:defRPr>
      </a:lvl8pPr>
      <a:lvl9pPr marL="1828800" algn="l" rtl="0" fontAlgn="base">
        <a:spcBef>
          <a:spcPct val="0"/>
        </a:spcBef>
        <a:spcAft>
          <a:spcPct val="0"/>
        </a:spcAft>
        <a:defRPr sz="2300">
          <a:solidFill>
            <a:schemeClr val="bg1"/>
          </a:solidFill>
          <a:latin typeface="Arial" pitchFamily="34" charset="0"/>
        </a:defRPr>
      </a:lvl9pPr>
    </p:titleStyle>
    <p:bodyStyle>
      <a:lvl1pPr marL="342900" indent="-342900" algn="l" rtl="0" eaLnBrk="0" fontAlgn="base" hangingPunct="0">
        <a:spcBef>
          <a:spcPct val="20000"/>
        </a:spcBef>
        <a:spcAft>
          <a:spcPct val="0"/>
        </a:spcAft>
        <a:buClr>
          <a:srgbClr val="D52B1E"/>
        </a:buClr>
        <a:buChar char="•"/>
        <a:defRPr>
          <a:solidFill>
            <a:srgbClr val="00337F"/>
          </a:solidFill>
          <a:latin typeface="+mn-lt"/>
          <a:ea typeface="+mn-ea"/>
          <a:cs typeface="+mn-cs"/>
        </a:defRPr>
      </a:lvl1pPr>
      <a:lvl2pPr marL="742950" indent="-285750" algn="l" rtl="0" eaLnBrk="0" fontAlgn="base" hangingPunct="0">
        <a:spcBef>
          <a:spcPct val="20000"/>
        </a:spcBef>
        <a:spcAft>
          <a:spcPct val="0"/>
        </a:spcAft>
        <a:buClr>
          <a:srgbClr val="D52B1E"/>
        </a:buClr>
        <a:buChar char="–"/>
        <a:defRPr>
          <a:solidFill>
            <a:srgbClr val="00337F"/>
          </a:solidFill>
          <a:latin typeface="+mn-lt"/>
        </a:defRPr>
      </a:lvl2pPr>
      <a:lvl3pPr marL="1143000" indent="-228600" algn="l" rtl="0" eaLnBrk="0" fontAlgn="base" hangingPunct="0">
        <a:spcBef>
          <a:spcPct val="20000"/>
        </a:spcBef>
        <a:spcAft>
          <a:spcPct val="0"/>
        </a:spcAft>
        <a:buClr>
          <a:srgbClr val="D52B1E"/>
        </a:buClr>
        <a:buChar char="•"/>
        <a:defRPr>
          <a:solidFill>
            <a:srgbClr val="00337F"/>
          </a:solidFill>
          <a:latin typeface="+mn-lt"/>
        </a:defRPr>
      </a:lvl3pPr>
      <a:lvl4pPr marL="1600200" indent="-228600" algn="l" rtl="0" eaLnBrk="0" fontAlgn="base" hangingPunct="0">
        <a:spcBef>
          <a:spcPct val="20000"/>
        </a:spcBef>
        <a:spcAft>
          <a:spcPct val="0"/>
        </a:spcAft>
        <a:buClr>
          <a:srgbClr val="D52B1E"/>
        </a:buClr>
        <a:buChar char="–"/>
        <a:defRPr>
          <a:solidFill>
            <a:srgbClr val="00337F"/>
          </a:solidFill>
          <a:latin typeface="+mn-lt"/>
        </a:defRPr>
      </a:lvl4pPr>
      <a:lvl5pPr marL="2057400" indent="-228600" algn="l" rtl="0" eaLnBrk="0" fontAlgn="base" hangingPunct="0">
        <a:spcBef>
          <a:spcPct val="20000"/>
        </a:spcBef>
        <a:spcAft>
          <a:spcPct val="0"/>
        </a:spcAft>
        <a:buClr>
          <a:srgbClr val="D52B1E"/>
        </a:buClr>
        <a:buChar char="•"/>
        <a:defRPr>
          <a:solidFill>
            <a:srgbClr val="00337F"/>
          </a:solidFill>
          <a:latin typeface="+mn-lt"/>
        </a:defRPr>
      </a:lvl5pPr>
      <a:lvl6pPr marL="2514600" indent="-228600" algn="l" rtl="0" fontAlgn="base">
        <a:spcBef>
          <a:spcPct val="20000"/>
        </a:spcBef>
        <a:spcAft>
          <a:spcPct val="0"/>
        </a:spcAft>
        <a:buClr>
          <a:srgbClr val="D52B1E"/>
        </a:buClr>
        <a:buChar char="•"/>
        <a:defRPr>
          <a:solidFill>
            <a:srgbClr val="00337F"/>
          </a:solidFill>
          <a:latin typeface="+mn-lt"/>
        </a:defRPr>
      </a:lvl6pPr>
      <a:lvl7pPr marL="2971800" indent="-228600" algn="l" rtl="0" fontAlgn="base">
        <a:spcBef>
          <a:spcPct val="20000"/>
        </a:spcBef>
        <a:spcAft>
          <a:spcPct val="0"/>
        </a:spcAft>
        <a:buClr>
          <a:srgbClr val="D52B1E"/>
        </a:buClr>
        <a:buChar char="•"/>
        <a:defRPr>
          <a:solidFill>
            <a:srgbClr val="00337F"/>
          </a:solidFill>
          <a:latin typeface="+mn-lt"/>
        </a:defRPr>
      </a:lvl7pPr>
      <a:lvl8pPr marL="3429000" indent="-228600" algn="l" rtl="0" fontAlgn="base">
        <a:spcBef>
          <a:spcPct val="20000"/>
        </a:spcBef>
        <a:spcAft>
          <a:spcPct val="0"/>
        </a:spcAft>
        <a:buClr>
          <a:srgbClr val="D52B1E"/>
        </a:buClr>
        <a:buChar char="•"/>
        <a:defRPr>
          <a:solidFill>
            <a:srgbClr val="00337F"/>
          </a:solidFill>
          <a:latin typeface="+mn-lt"/>
        </a:defRPr>
      </a:lvl8pPr>
      <a:lvl9pPr marL="3886200" indent="-228600" algn="l" rtl="0" fontAlgn="base">
        <a:spcBef>
          <a:spcPct val="20000"/>
        </a:spcBef>
        <a:spcAft>
          <a:spcPct val="0"/>
        </a:spcAft>
        <a:buClr>
          <a:srgbClr val="D52B1E"/>
        </a:buClr>
        <a:buChar char="•"/>
        <a:defRPr>
          <a:solidFill>
            <a:srgbClr val="00337F"/>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xml"/><Relationship Id="rId1" Type="http://schemas.openxmlformats.org/officeDocument/2006/relationships/slideLayout" Target="../slideLayouts/slideLayout4.xml"/><Relationship Id="rId4" Type="http://schemas.openxmlformats.org/officeDocument/2006/relationships/image" Target="../media/image13.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hyperlink" Target="http://www.elsevier.com/termsandconditions" TargetMode="External"/><Relationship Id="rId2" Type="http://schemas.openxmlformats.org/officeDocument/2006/relationships/notesSlide" Target="../notesSlides/notesSlide8.xml"/><Relationship Id="rId1" Type="http://schemas.openxmlformats.org/officeDocument/2006/relationships/slideLayout" Target="../slideLayouts/slideLayout7.xml"/><Relationship Id="rId5" Type="http://schemas.openxmlformats.org/officeDocument/2006/relationships/image" Target="../media/image22.png"/><Relationship Id="rId4" Type="http://schemas.openxmlformats.org/officeDocument/2006/relationships/image" Target="../media/image21.png"/></Relationships>
</file>

<file path=ppt/slides/_rels/slide23.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7.xml"/><Relationship Id="rId5" Type="http://schemas.openxmlformats.org/officeDocument/2006/relationships/image" Target="../media/image29.png"/><Relationship Id="rId4" Type="http://schemas.openxmlformats.org/officeDocument/2006/relationships/image" Target="../media/image28.png"/></Relationships>
</file>

<file path=ppt/slides/_rels/slide27.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7.xml"/><Relationship Id="rId5" Type="http://schemas.openxmlformats.org/officeDocument/2006/relationships/image" Target="../media/image33.png"/><Relationship Id="rId4" Type="http://schemas.openxmlformats.org/officeDocument/2006/relationships/image" Target="../media/image32.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tif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em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A5A266B-8C0B-41A3-BB3D-9C334ABD7736}"/>
              </a:ext>
            </a:extLst>
          </p:cNvPr>
          <p:cNvSpPr txBox="1">
            <a:spLocks/>
          </p:cNvSpPr>
          <p:nvPr/>
        </p:nvSpPr>
        <p:spPr>
          <a:xfrm>
            <a:off x="1979168" y="1128286"/>
            <a:ext cx="8233664" cy="742950"/>
          </a:xfrm>
          <a:prstGeom prst="rect">
            <a:avLst/>
          </a:prstGeom>
        </p:spPr>
        <p:txBody>
          <a:bodyPr vert="horz" lIns="68580" tIns="34290" rIns="68580" bIns="3429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2700" b="1" dirty="0">
                <a:solidFill>
                  <a:srgbClr val="F79646">
                    <a:lumMod val="50000"/>
                  </a:srgbClr>
                </a:solidFill>
                <a:latin typeface="Arial" panose="020B0604020202020204" pitchFamily="34" charset="0"/>
                <a:cs typeface="Arial" panose="020B0604020202020204" pitchFamily="34" charset="0"/>
              </a:rPr>
              <a:t>NASPCC:</a:t>
            </a:r>
          </a:p>
          <a:p>
            <a:r>
              <a:rPr lang="en-US" sz="3200" dirty="0">
                <a:solidFill>
                  <a:prstClr val="black"/>
                </a:solidFill>
                <a:latin typeface="Arial" panose="020B0604020202020204" pitchFamily="34" charset="0"/>
                <a:cs typeface="Arial" panose="020B0604020202020204" pitchFamily="34" charset="0"/>
              </a:rPr>
              <a:t>Chemotherapy Options for Advanced Prostate Cancer</a:t>
            </a:r>
            <a:endParaRPr lang="en-US" altLang="en-US" sz="3200" b="1" dirty="0">
              <a:solidFill>
                <a:srgbClr val="FF0000"/>
              </a:solidFill>
              <a:latin typeface="Arial" panose="020B0604020202020204" pitchFamily="34" charset="0"/>
              <a:cs typeface="Arial" panose="020B0604020202020204" pitchFamily="34" charset="0"/>
            </a:endParaRPr>
          </a:p>
        </p:txBody>
      </p:sp>
      <p:pic>
        <p:nvPicPr>
          <p:cNvPr id="3" name="Picture 2" descr="Image result for inova schar cancer institute images">
            <a:extLst>
              <a:ext uri="{FF2B5EF4-FFF2-40B4-BE49-F238E27FC236}">
                <a16:creationId xmlns:a16="http://schemas.microsoft.com/office/drawing/2014/main" xmlns="" id="{E7D793B4-6CEA-4873-AF2C-D843D70DE3E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89408" y="2327240"/>
            <a:ext cx="10013183" cy="2659525"/>
          </a:xfrm>
          <a:prstGeom prst="rect">
            <a:avLst/>
          </a:prstGeom>
          <a:noFill/>
          <a:extLst>
            <a:ext uri="{909E8E84-426E-40DD-AFC4-6F175D3DCCD1}">
              <a14:hiddenFill xmlns:a14="http://schemas.microsoft.com/office/drawing/2010/main">
                <a:solidFill>
                  <a:srgbClr val="FFFFFF"/>
                </a:solidFill>
              </a14:hiddenFill>
            </a:ext>
          </a:extLst>
        </p:spPr>
      </p:pic>
      <p:sp>
        <p:nvSpPr>
          <p:cNvPr id="5" name="Subtitle 2">
            <a:extLst>
              <a:ext uri="{FF2B5EF4-FFF2-40B4-BE49-F238E27FC236}">
                <a16:creationId xmlns:a16="http://schemas.microsoft.com/office/drawing/2014/main" xmlns="" id="{8BD0EBA3-955D-4EB6-9817-F5084D3D4265}"/>
              </a:ext>
            </a:extLst>
          </p:cNvPr>
          <p:cNvSpPr txBox="1">
            <a:spLocks/>
          </p:cNvSpPr>
          <p:nvPr/>
        </p:nvSpPr>
        <p:spPr>
          <a:xfrm>
            <a:off x="2912457" y="5326672"/>
            <a:ext cx="6638544" cy="1314450"/>
          </a:xfrm>
          <a:prstGeom prst="rect">
            <a:avLst/>
          </a:prstGeom>
        </p:spPr>
        <p:txBody>
          <a:bodyPr vert="horz" lIns="91440" tIns="45720" rIns="91440" bIns="45720" rtlCol="0">
            <a:normAutofit fontScale="77500" lnSpcReduction="2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nSpc>
                <a:spcPct val="80000"/>
              </a:lnSpc>
              <a:defRPr/>
            </a:pPr>
            <a:r>
              <a:rPr lang="en-US" altLang="en-US" sz="3500" dirty="0">
                <a:solidFill>
                  <a:srgbClr val="000408"/>
                </a:solidFill>
                <a:latin typeface="Arial" panose="020B0604020202020204" pitchFamily="34" charset="0"/>
                <a:cs typeface="Arial" panose="020B0604020202020204" pitchFamily="34" charset="0"/>
              </a:rPr>
              <a:t>Jeanny B. Aragon-Ching, M.D., F.A.C.P.</a:t>
            </a:r>
          </a:p>
          <a:p>
            <a:pPr>
              <a:lnSpc>
                <a:spcPct val="80000"/>
              </a:lnSpc>
              <a:defRPr/>
            </a:pPr>
            <a:r>
              <a:rPr lang="en-US" altLang="en-US" sz="1800" dirty="0">
                <a:solidFill>
                  <a:srgbClr val="000408"/>
                </a:solidFill>
                <a:latin typeface="Arial" panose="020B0604020202020204" pitchFamily="34" charset="0"/>
                <a:cs typeface="Arial" panose="020B0604020202020204" pitchFamily="34" charset="0"/>
              </a:rPr>
              <a:t>Clinical Program Director of Genitourinary Cancers, Inova </a:t>
            </a:r>
            <a:r>
              <a:rPr lang="en-US" altLang="en-US" sz="1800" dirty="0" err="1">
                <a:solidFill>
                  <a:srgbClr val="000408"/>
                </a:solidFill>
                <a:latin typeface="Arial" panose="020B0604020202020204" pitchFamily="34" charset="0"/>
                <a:cs typeface="Arial" panose="020B0604020202020204" pitchFamily="34" charset="0"/>
              </a:rPr>
              <a:t>Schar</a:t>
            </a:r>
            <a:r>
              <a:rPr lang="en-US" altLang="en-US" sz="1800" dirty="0">
                <a:solidFill>
                  <a:srgbClr val="000408"/>
                </a:solidFill>
                <a:latin typeface="Arial" panose="020B0604020202020204" pitchFamily="34" charset="0"/>
                <a:cs typeface="Arial" panose="020B0604020202020204" pitchFamily="34" charset="0"/>
              </a:rPr>
              <a:t> Cancer Institute</a:t>
            </a:r>
          </a:p>
          <a:p>
            <a:pPr>
              <a:lnSpc>
                <a:spcPct val="80000"/>
              </a:lnSpc>
              <a:defRPr/>
            </a:pPr>
            <a:r>
              <a:rPr lang="en-US" altLang="en-US" sz="1800" dirty="0">
                <a:solidFill>
                  <a:srgbClr val="000408"/>
                </a:solidFill>
                <a:latin typeface="Arial" panose="020B0604020202020204" pitchFamily="34" charset="0"/>
                <a:cs typeface="Arial" panose="020B0604020202020204" pitchFamily="34" charset="0"/>
              </a:rPr>
              <a:t>Associate Professor of Medicine, Virginia Commonwealth University</a:t>
            </a:r>
          </a:p>
          <a:p>
            <a:pPr>
              <a:defRPr/>
            </a:pPr>
            <a:r>
              <a:rPr lang="en-US" altLang="en-US" sz="1800" dirty="0">
                <a:solidFill>
                  <a:srgbClr val="4472C4"/>
                </a:solidFill>
                <a:latin typeface="Arial" panose="020B0604020202020204" pitchFamily="34" charset="0"/>
                <a:cs typeface="Arial" panose="020B0604020202020204" pitchFamily="34" charset="0"/>
              </a:rPr>
              <a:t>October 13, 2018</a:t>
            </a:r>
          </a:p>
          <a:p>
            <a:pPr>
              <a:defRPr/>
            </a:pPr>
            <a:endParaRPr lang="en-US" altLang="en-US" dirty="0">
              <a:solidFill>
                <a:sysClr val="windowText" lastClr="000000"/>
              </a:solidFill>
            </a:endParaRPr>
          </a:p>
        </p:txBody>
      </p:sp>
      <p:pic>
        <p:nvPicPr>
          <p:cNvPr id="6" name="Picture 3">
            <a:extLst>
              <a:ext uri="{FF2B5EF4-FFF2-40B4-BE49-F238E27FC236}">
                <a16:creationId xmlns:a16="http://schemas.microsoft.com/office/drawing/2014/main" xmlns="" id="{B50FC0D9-DC5A-423D-AAE8-EFC6B8E81EE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942791" y="2483284"/>
            <a:ext cx="1805225" cy="7942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29935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8D2E8C0-99E6-4965-8AF3-E583CC749BCD}"/>
              </a:ext>
            </a:extLst>
          </p:cNvPr>
          <p:cNvSpPr>
            <a:spLocks noGrp="1"/>
          </p:cNvSpPr>
          <p:nvPr>
            <p:ph type="title"/>
          </p:nvPr>
        </p:nvSpPr>
        <p:spPr/>
        <p:txBody>
          <a:bodyPr/>
          <a:lstStyle/>
          <a:p>
            <a:r>
              <a:rPr lang="en-US" b="1" dirty="0">
                <a:solidFill>
                  <a:srgbClr val="A50021"/>
                </a:solidFill>
              </a:rPr>
              <a:t>Chemotherapy for Metastatic Castration-Resistant Prostate Cancer</a:t>
            </a:r>
          </a:p>
        </p:txBody>
      </p:sp>
      <p:sp>
        <p:nvSpPr>
          <p:cNvPr id="3" name="Text Placeholder 2">
            <a:extLst>
              <a:ext uri="{FF2B5EF4-FFF2-40B4-BE49-F238E27FC236}">
                <a16:creationId xmlns:a16="http://schemas.microsoft.com/office/drawing/2014/main" xmlns="" id="{F02F07FE-AEC2-4E9E-ABC8-AA3458A593DE}"/>
              </a:ext>
            </a:extLst>
          </p:cNvPr>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79075529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130EC7E-2E18-452A-93E1-76F8428D671B}"/>
              </a:ext>
            </a:extLst>
          </p:cNvPr>
          <p:cNvSpPr>
            <a:spLocks noGrp="1"/>
          </p:cNvSpPr>
          <p:nvPr>
            <p:ph type="title"/>
          </p:nvPr>
        </p:nvSpPr>
        <p:spPr/>
        <p:txBody>
          <a:bodyPr/>
          <a:lstStyle/>
          <a:p>
            <a:pPr algn="ctr"/>
            <a:r>
              <a:rPr lang="en-US" b="1" dirty="0">
                <a:solidFill>
                  <a:srgbClr val="C00000"/>
                </a:solidFill>
              </a:rPr>
              <a:t>Mitoxantrone</a:t>
            </a:r>
          </a:p>
        </p:txBody>
      </p:sp>
      <p:pic>
        <p:nvPicPr>
          <p:cNvPr id="6" name="Content Placeholder 5">
            <a:extLst>
              <a:ext uri="{FF2B5EF4-FFF2-40B4-BE49-F238E27FC236}">
                <a16:creationId xmlns:a16="http://schemas.microsoft.com/office/drawing/2014/main" xmlns="" id="{28F2ACD9-4D0B-4FF7-82F3-72718537FB4A}"/>
              </a:ext>
            </a:extLst>
          </p:cNvPr>
          <p:cNvPicPr>
            <a:picLocks noGrp="1" noChangeAspect="1"/>
          </p:cNvPicPr>
          <p:nvPr>
            <p:ph idx="1"/>
          </p:nvPr>
        </p:nvPicPr>
        <p:blipFill>
          <a:blip r:embed="rId2"/>
          <a:stretch>
            <a:fillRect/>
          </a:stretch>
        </p:blipFill>
        <p:spPr>
          <a:xfrm>
            <a:off x="896070" y="1670539"/>
            <a:ext cx="5687183" cy="4525963"/>
          </a:xfrm>
          <a:prstGeom prst="rect">
            <a:avLst/>
          </a:prstGeom>
        </p:spPr>
      </p:pic>
      <p:pic>
        <p:nvPicPr>
          <p:cNvPr id="7" name="Content Placeholder 3">
            <a:extLst>
              <a:ext uri="{FF2B5EF4-FFF2-40B4-BE49-F238E27FC236}">
                <a16:creationId xmlns:a16="http://schemas.microsoft.com/office/drawing/2014/main" xmlns="" id="{07D66ED3-9C91-4976-BF30-EF9896E53F87}"/>
              </a:ext>
            </a:extLst>
          </p:cNvPr>
          <p:cNvPicPr>
            <a:picLocks noChangeAspect="1"/>
          </p:cNvPicPr>
          <p:nvPr/>
        </p:nvPicPr>
        <p:blipFill>
          <a:blip r:embed="rId3"/>
          <a:stretch>
            <a:fillRect/>
          </a:stretch>
        </p:blipFill>
        <p:spPr bwMode="auto">
          <a:xfrm>
            <a:off x="7054480" y="1571957"/>
            <a:ext cx="4468223" cy="43513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a:extLst>
              <a:ext uri="{FF2B5EF4-FFF2-40B4-BE49-F238E27FC236}">
                <a16:creationId xmlns:a16="http://schemas.microsoft.com/office/drawing/2014/main" xmlns="" id="{92C69738-4849-4697-A1F9-B63BF14A8238}"/>
              </a:ext>
            </a:extLst>
          </p:cNvPr>
          <p:cNvSpPr txBox="1"/>
          <p:nvPr/>
        </p:nvSpPr>
        <p:spPr>
          <a:xfrm>
            <a:off x="2140299" y="6139543"/>
            <a:ext cx="2914022" cy="369332"/>
          </a:xfrm>
          <a:prstGeom prst="rect">
            <a:avLst/>
          </a:prstGeom>
          <a:noFill/>
        </p:spPr>
        <p:txBody>
          <a:bodyPr wrap="square" rtlCol="0">
            <a:spAutoFit/>
          </a:bodyPr>
          <a:lstStyle/>
          <a:p>
            <a:r>
              <a:rPr lang="en-US" dirty="0">
                <a:solidFill>
                  <a:srgbClr val="A50021"/>
                </a:solidFill>
              </a:rPr>
              <a:t>Positive pain response</a:t>
            </a:r>
          </a:p>
        </p:txBody>
      </p:sp>
      <p:sp>
        <p:nvSpPr>
          <p:cNvPr id="8" name="TextBox 7">
            <a:extLst>
              <a:ext uri="{FF2B5EF4-FFF2-40B4-BE49-F238E27FC236}">
                <a16:creationId xmlns:a16="http://schemas.microsoft.com/office/drawing/2014/main" xmlns="" id="{E53F00DF-2698-4B29-9000-B2710DDCAE61}"/>
              </a:ext>
            </a:extLst>
          </p:cNvPr>
          <p:cNvSpPr txBox="1"/>
          <p:nvPr/>
        </p:nvSpPr>
        <p:spPr>
          <a:xfrm>
            <a:off x="8261421" y="6139543"/>
            <a:ext cx="2914022" cy="369332"/>
          </a:xfrm>
          <a:prstGeom prst="rect">
            <a:avLst/>
          </a:prstGeom>
          <a:noFill/>
        </p:spPr>
        <p:txBody>
          <a:bodyPr wrap="square" rtlCol="0">
            <a:spAutoFit/>
          </a:bodyPr>
          <a:lstStyle/>
          <a:p>
            <a:r>
              <a:rPr lang="en-US" dirty="0">
                <a:solidFill>
                  <a:srgbClr val="A50021"/>
                </a:solidFill>
              </a:rPr>
              <a:t>No survival benefit</a:t>
            </a:r>
          </a:p>
        </p:txBody>
      </p:sp>
    </p:spTree>
    <p:extLst>
      <p:ext uri="{BB962C8B-B14F-4D97-AF65-F5344CB8AC3E}">
        <p14:creationId xmlns:p14="http://schemas.microsoft.com/office/powerpoint/2010/main" val="318651424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a:solidFill>
                  <a:srgbClr val="A50021"/>
                </a:solidFill>
              </a:rPr>
              <a:t>Docetaxel in mCRPC</a:t>
            </a:r>
          </a:p>
        </p:txBody>
      </p:sp>
      <p:sp>
        <p:nvSpPr>
          <p:cNvPr id="3" name="Content Placeholder 2"/>
          <p:cNvSpPr>
            <a:spLocks noGrp="1"/>
          </p:cNvSpPr>
          <p:nvPr>
            <p:ph sz="half" idx="1"/>
          </p:nvPr>
        </p:nvSpPr>
        <p:spPr>
          <a:xfrm>
            <a:off x="1197342" y="1526628"/>
            <a:ext cx="4572000" cy="1325562"/>
          </a:xfrm>
        </p:spPr>
        <p:txBody>
          <a:bodyPr>
            <a:normAutofit/>
          </a:bodyPr>
          <a:lstStyle/>
          <a:p>
            <a:pPr marL="0" indent="0">
              <a:buNone/>
            </a:pPr>
            <a:r>
              <a:rPr lang="en-US" sz="2400" b="1" i="1" dirty="0">
                <a:solidFill>
                  <a:schemeClr val="tx1"/>
                </a:solidFill>
              </a:rPr>
              <a:t>TAX-327</a:t>
            </a:r>
            <a:r>
              <a:rPr lang="en-US" sz="2400" b="1" dirty="0">
                <a:solidFill>
                  <a:schemeClr val="tx1"/>
                </a:solidFill>
              </a:rPr>
              <a:t>: Docetaxel q3 </a:t>
            </a:r>
            <a:r>
              <a:rPr lang="en-US" sz="2400" b="1" dirty="0" err="1">
                <a:solidFill>
                  <a:schemeClr val="tx1"/>
                </a:solidFill>
              </a:rPr>
              <a:t>wk</a:t>
            </a:r>
            <a:r>
              <a:rPr lang="en-US" sz="2400" b="1" dirty="0">
                <a:solidFill>
                  <a:schemeClr val="tx1"/>
                </a:solidFill>
              </a:rPr>
              <a:t> improved OS, pain, PSA response, QOL vs Mitoxantrone/Prednisone</a:t>
            </a:r>
          </a:p>
        </p:txBody>
      </p:sp>
      <p:sp>
        <p:nvSpPr>
          <p:cNvPr id="4" name="Content Placeholder 3"/>
          <p:cNvSpPr>
            <a:spLocks noGrp="1"/>
          </p:cNvSpPr>
          <p:nvPr>
            <p:ph sz="half" idx="2"/>
          </p:nvPr>
        </p:nvSpPr>
        <p:spPr>
          <a:xfrm>
            <a:off x="6324599" y="1447800"/>
            <a:ext cx="4442209" cy="1524000"/>
          </a:xfrm>
        </p:spPr>
        <p:txBody>
          <a:bodyPr>
            <a:normAutofit/>
          </a:bodyPr>
          <a:lstStyle/>
          <a:p>
            <a:pPr marL="0" indent="0">
              <a:buNone/>
            </a:pPr>
            <a:r>
              <a:rPr lang="en-US" sz="2400" b="1" i="1" dirty="0">
                <a:solidFill>
                  <a:schemeClr val="tx1"/>
                </a:solidFill>
              </a:rPr>
              <a:t>SWOG 99-16</a:t>
            </a:r>
            <a:r>
              <a:rPr lang="en-US" sz="2400" b="1" dirty="0">
                <a:solidFill>
                  <a:schemeClr val="tx1"/>
                </a:solidFill>
              </a:rPr>
              <a:t>: Docetaxel + </a:t>
            </a:r>
            <a:r>
              <a:rPr lang="en-US" sz="2400" b="1" dirty="0" err="1">
                <a:solidFill>
                  <a:schemeClr val="tx1"/>
                </a:solidFill>
              </a:rPr>
              <a:t>estramustine</a:t>
            </a:r>
            <a:r>
              <a:rPr lang="en-US" sz="2400" b="1" dirty="0">
                <a:solidFill>
                  <a:schemeClr val="tx1"/>
                </a:solidFill>
              </a:rPr>
              <a:t> improved OS by 2 </a:t>
            </a:r>
            <a:r>
              <a:rPr lang="en-US" sz="2400" b="1" dirty="0" err="1">
                <a:solidFill>
                  <a:schemeClr val="tx1"/>
                </a:solidFill>
              </a:rPr>
              <a:t>mos</a:t>
            </a:r>
            <a:r>
              <a:rPr lang="en-US" sz="2400" b="1" dirty="0">
                <a:solidFill>
                  <a:schemeClr val="tx1"/>
                </a:solidFill>
              </a:rPr>
              <a:t> over Mitoxantrone/prednisone</a:t>
            </a:r>
          </a:p>
        </p:txBody>
      </p:sp>
      <p:pic>
        <p:nvPicPr>
          <p:cNvPr id="5" name="Picture 4" descr="17"/>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67990" y="3036177"/>
            <a:ext cx="4845543" cy="3258205"/>
          </a:xfrm>
          <a:prstGeom prst="rect">
            <a:avLst/>
          </a:prstGeom>
          <a:noFill/>
          <a:ln w="9525">
            <a:solidFill>
              <a:srgbClr val="800000"/>
            </a:solidFill>
            <a:miter lim="800000"/>
            <a:headEnd/>
            <a:tailEnd/>
          </a:ln>
          <a:extLst>
            <a:ext uri="{909E8E84-426E-40DD-AFC4-6F175D3DCCD1}">
              <a14:hiddenFill xmlns:a14="http://schemas.microsoft.com/office/drawing/2010/main">
                <a:solidFill>
                  <a:srgbClr val="FFFFFF"/>
                </a:solidFill>
              </a14:hiddenFill>
            </a:ext>
          </a:extLst>
        </p:spPr>
      </p:pic>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62852" y="3048000"/>
            <a:ext cx="4612815" cy="32897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Text Box 16"/>
          <p:cNvSpPr txBox="1">
            <a:spLocks noChangeArrowheads="1"/>
          </p:cNvSpPr>
          <p:nvPr/>
        </p:nvSpPr>
        <p:spPr bwMode="auto">
          <a:xfrm>
            <a:off x="1828800" y="6400801"/>
            <a:ext cx="830580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sz="1000" dirty="0" err="1"/>
              <a:t>Tannock</a:t>
            </a:r>
            <a:r>
              <a:rPr lang="en-US" sz="1000" dirty="0"/>
              <a:t> et. al.  NEJM 2004 Oct 7;351(15):1502-12.;  </a:t>
            </a:r>
            <a:r>
              <a:rPr lang="en-US" sz="1000" dirty="0" err="1"/>
              <a:t>Petrylak</a:t>
            </a:r>
            <a:r>
              <a:rPr lang="en-US" sz="1000" dirty="0"/>
              <a:t> DP et al., NEJM 2004: 351: 1513.</a:t>
            </a:r>
            <a:endParaRPr lang="en-US" altLang="en-US" sz="1000" dirty="0"/>
          </a:p>
        </p:txBody>
      </p:sp>
      <p:sp>
        <p:nvSpPr>
          <p:cNvPr id="6" name="TextBox 5"/>
          <p:cNvSpPr txBox="1"/>
          <p:nvPr/>
        </p:nvSpPr>
        <p:spPr>
          <a:xfrm>
            <a:off x="7391400" y="3162300"/>
            <a:ext cx="2133600" cy="369332"/>
          </a:xfrm>
          <a:prstGeom prst="rect">
            <a:avLst/>
          </a:prstGeom>
          <a:noFill/>
        </p:spPr>
        <p:txBody>
          <a:bodyPr wrap="square" rtlCol="0">
            <a:spAutoFit/>
          </a:bodyPr>
          <a:lstStyle/>
          <a:p>
            <a:r>
              <a:rPr lang="en-US" b="1" dirty="0">
                <a:solidFill>
                  <a:srgbClr val="FFFF00"/>
                </a:solidFill>
              </a:rPr>
              <a:t>Overall Survival</a:t>
            </a:r>
          </a:p>
        </p:txBody>
      </p:sp>
    </p:spTree>
    <p:extLst>
      <p:ext uri="{BB962C8B-B14F-4D97-AF65-F5344CB8AC3E}">
        <p14:creationId xmlns:p14="http://schemas.microsoft.com/office/powerpoint/2010/main" val="84727515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3600" b="1" dirty="0" err="1">
                <a:solidFill>
                  <a:srgbClr val="A50021"/>
                </a:solidFill>
              </a:rPr>
              <a:t>Docetaxel</a:t>
            </a:r>
            <a:r>
              <a:rPr lang="en-US" sz="3600" b="1" dirty="0">
                <a:solidFill>
                  <a:srgbClr val="A50021"/>
                </a:solidFill>
              </a:rPr>
              <a:t> in Prostate Cancer</a:t>
            </a:r>
          </a:p>
        </p:txBody>
      </p:sp>
      <p:sp>
        <p:nvSpPr>
          <p:cNvPr id="3" name="Content Placeholder 2"/>
          <p:cNvSpPr>
            <a:spLocks noGrp="1"/>
          </p:cNvSpPr>
          <p:nvPr>
            <p:ph idx="1"/>
          </p:nvPr>
        </p:nvSpPr>
        <p:spPr>
          <a:xfrm>
            <a:off x="1027386" y="1690688"/>
            <a:ext cx="9287204" cy="4571999"/>
          </a:xfrm>
        </p:spPr>
        <p:txBody>
          <a:bodyPr/>
          <a:lstStyle/>
          <a:p>
            <a:r>
              <a:rPr lang="en-US" sz="3200" dirty="0"/>
              <a:t>Docetaxel – a </a:t>
            </a:r>
            <a:r>
              <a:rPr lang="en-US" sz="3200" dirty="0" err="1"/>
              <a:t>taxane</a:t>
            </a:r>
            <a:r>
              <a:rPr lang="en-US" sz="3200" dirty="0"/>
              <a:t> that promotes and stabilizes microtubule assembly</a:t>
            </a:r>
          </a:p>
          <a:p>
            <a:r>
              <a:rPr lang="en-US" sz="3200" dirty="0"/>
              <a:t>Approved 2004 for overall survival benefit in </a:t>
            </a:r>
            <a:r>
              <a:rPr lang="en-US" sz="3200" dirty="0" err="1"/>
              <a:t>mCRPC</a:t>
            </a:r>
            <a:r>
              <a:rPr lang="en-US" sz="3200" dirty="0"/>
              <a:t> compared to mitoxantrone (which was approved in 1996 for palliation only)</a:t>
            </a:r>
          </a:p>
          <a:p>
            <a:endParaRPr lang="en-US" dirty="0"/>
          </a:p>
          <a:p>
            <a:pPr marL="0" indent="0">
              <a:buNone/>
            </a:pPr>
            <a:endParaRPr lang="en-US" dirty="0"/>
          </a:p>
          <a:p>
            <a:endParaRPr lang="en-US" dirty="0"/>
          </a:p>
        </p:txBody>
      </p:sp>
    </p:spTree>
    <p:extLst>
      <p:ext uri="{BB962C8B-B14F-4D97-AF65-F5344CB8AC3E}">
        <p14:creationId xmlns:p14="http://schemas.microsoft.com/office/powerpoint/2010/main" val="32008546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Title 3"/>
          <p:cNvSpPr>
            <a:spLocks noGrp="1"/>
          </p:cNvSpPr>
          <p:nvPr>
            <p:ph type="title" idx="4294967295"/>
          </p:nvPr>
        </p:nvSpPr>
        <p:spPr>
          <a:xfrm>
            <a:off x="147577" y="298763"/>
            <a:ext cx="11814509" cy="944562"/>
          </a:xfrm>
        </p:spPr>
        <p:txBody>
          <a:bodyPr>
            <a:noAutofit/>
          </a:bodyPr>
          <a:lstStyle/>
          <a:p>
            <a:pPr algn="ctr" eaLnBrk="1" hangingPunct="1">
              <a:spcBef>
                <a:spcPct val="20000"/>
              </a:spcBef>
            </a:pPr>
            <a:r>
              <a:rPr lang="en-US" sz="3600" b="1" dirty="0">
                <a:solidFill>
                  <a:srgbClr val="A50021"/>
                </a:solidFill>
              </a:rPr>
              <a:t>TROPIC: </a:t>
            </a:r>
            <a:r>
              <a:rPr lang="en-US" sz="3600" b="1" dirty="0" err="1">
                <a:solidFill>
                  <a:srgbClr val="A50021"/>
                </a:solidFill>
              </a:rPr>
              <a:t>cabazitaxel</a:t>
            </a:r>
            <a:r>
              <a:rPr lang="en-US" sz="3600" b="1" dirty="0">
                <a:solidFill>
                  <a:srgbClr val="A50021"/>
                </a:solidFill>
              </a:rPr>
              <a:t> or mitoxantrone with prednisone in patients with metastatic CRPC previously treated with docetaxel</a:t>
            </a:r>
          </a:p>
        </p:txBody>
      </p:sp>
      <p:sp>
        <p:nvSpPr>
          <p:cNvPr id="6" name="Rectangle 5"/>
          <p:cNvSpPr/>
          <p:nvPr/>
        </p:nvSpPr>
        <p:spPr>
          <a:xfrm>
            <a:off x="2133601" y="4267200"/>
            <a:ext cx="8405813" cy="1524000"/>
          </a:xfrm>
          <a:prstGeom prst="rect">
            <a:avLst/>
          </a:prstGeom>
        </p:spPr>
        <p:txBody>
          <a:bodyPr>
            <a:spAutoFit/>
          </a:bodyPr>
          <a:lstStyle/>
          <a:p>
            <a:pPr marL="344488" lvl="1" indent="-171450" defTabSz="457200">
              <a:spcBef>
                <a:spcPts val="600"/>
              </a:spcBef>
              <a:defRPr/>
            </a:pPr>
            <a:r>
              <a:rPr lang="en-US" sz="2200" dirty="0">
                <a:solidFill>
                  <a:srgbClr val="FF0000"/>
                </a:solidFill>
                <a:latin typeface="Arial"/>
                <a:ea typeface="ＭＳ Ｐゴシック" pitchFamily="-110" charset="-128"/>
                <a:cs typeface="Arial"/>
              </a:rPr>
              <a:t>Primary objective: Overall survival (To detect or R/O a HR&lt;0.75)</a:t>
            </a:r>
          </a:p>
          <a:p>
            <a:pPr marL="344488" lvl="1" indent="-171450" defTabSz="457200">
              <a:spcBef>
                <a:spcPts val="600"/>
              </a:spcBef>
              <a:defRPr/>
            </a:pPr>
            <a:r>
              <a:rPr lang="en-US" sz="2200" dirty="0">
                <a:latin typeface="Arial"/>
                <a:ea typeface="ＭＳ Ｐゴシック" pitchFamily="-110" charset="-128"/>
                <a:cs typeface="Arial"/>
              </a:rPr>
              <a:t>Secondary objectives: PFS (tumor progression, pain progression, PSA progression, or death from any cause), response rate, safety</a:t>
            </a:r>
          </a:p>
        </p:txBody>
      </p:sp>
      <p:grpSp>
        <p:nvGrpSpPr>
          <p:cNvPr id="50180" name="Group 6"/>
          <p:cNvGrpSpPr>
            <a:grpSpLocks/>
          </p:cNvGrpSpPr>
          <p:nvPr/>
        </p:nvGrpSpPr>
        <p:grpSpPr bwMode="auto">
          <a:xfrm>
            <a:off x="2133601" y="1530350"/>
            <a:ext cx="8213725" cy="2584450"/>
            <a:chOff x="609600" y="1201738"/>
            <a:chExt cx="8213725" cy="2933701"/>
          </a:xfrm>
        </p:grpSpPr>
        <p:sp>
          <p:nvSpPr>
            <p:cNvPr id="12295" name="Rectangle 2"/>
            <p:cNvSpPr>
              <a:spLocks noChangeArrowheads="1"/>
            </p:cNvSpPr>
            <p:nvPr/>
          </p:nvSpPr>
          <p:spPr bwMode="auto">
            <a:xfrm>
              <a:off x="5156200" y="2823563"/>
              <a:ext cx="3667125" cy="1023552"/>
            </a:xfrm>
            <a:prstGeom prst="rect">
              <a:avLst/>
            </a:prstGeom>
            <a:solidFill>
              <a:srgbClr val="BFD8E7"/>
            </a:solidFill>
            <a:ln w="63500" algn="ctr">
              <a:solidFill>
                <a:srgbClr val="469FDC"/>
              </a:solidFill>
              <a:miter lim="800000"/>
              <a:headEnd/>
              <a:tailEnd/>
            </a:ln>
          </p:spPr>
          <p:txBody>
            <a:bodyPr lIns="0" tIns="54864" rIns="0" bIns="54864" anchor="ctr">
              <a:spAutoFit/>
            </a:bodyPr>
            <a:lstStyle/>
            <a:p>
              <a:pPr algn="ctr" defTabSz="457200">
                <a:lnSpc>
                  <a:spcPct val="95000"/>
                </a:lnSpc>
                <a:spcBef>
                  <a:spcPct val="30000"/>
                </a:spcBef>
                <a:defRPr/>
              </a:pPr>
              <a:r>
                <a:rPr lang="en-US" b="1" dirty="0" err="1">
                  <a:solidFill>
                    <a:srgbClr val="000000"/>
                  </a:solidFill>
                  <a:latin typeface="Arial"/>
                  <a:ea typeface="ＭＳ Ｐゴシック"/>
                  <a:cs typeface="ＭＳ Ｐゴシック"/>
                </a:rPr>
                <a:t>Mitoxantrone</a:t>
              </a:r>
              <a:r>
                <a:rPr lang="en-US" b="1" dirty="0">
                  <a:solidFill>
                    <a:srgbClr val="000000"/>
                  </a:solidFill>
                  <a:latin typeface="Arial"/>
                  <a:ea typeface="ＭＳ Ｐゴシック"/>
                  <a:cs typeface="ＭＳ Ｐゴシック"/>
                </a:rPr>
                <a:t> 12 mg/m² q 3 wk</a:t>
              </a:r>
              <a:br>
                <a:rPr lang="en-US" b="1" dirty="0">
                  <a:solidFill>
                    <a:srgbClr val="000000"/>
                  </a:solidFill>
                  <a:latin typeface="Arial"/>
                  <a:ea typeface="ＭＳ Ｐゴシック"/>
                  <a:cs typeface="ＭＳ Ｐゴシック"/>
                </a:rPr>
              </a:br>
              <a:r>
                <a:rPr lang="en-US" b="1" dirty="0">
                  <a:solidFill>
                    <a:srgbClr val="000000"/>
                  </a:solidFill>
                  <a:latin typeface="Arial"/>
                  <a:ea typeface="ＭＳ Ｐゴシック"/>
                  <a:cs typeface="ＭＳ Ｐゴシック"/>
                </a:rPr>
                <a:t>+ prednisone for 10 courses    (MP, n=377)</a:t>
              </a:r>
            </a:p>
          </p:txBody>
        </p:sp>
        <p:sp>
          <p:nvSpPr>
            <p:cNvPr id="12296" name="Rectangle 5"/>
            <p:cNvSpPr>
              <a:spLocks noChangeArrowheads="1"/>
            </p:cNvSpPr>
            <p:nvPr/>
          </p:nvSpPr>
          <p:spPr bwMode="auto">
            <a:xfrm>
              <a:off x="5168900" y="1490062"/>
              <a:ext cx="3654425" cy="1023552"/>
            </a:xfrm>
            <a:prstGeom prst="rect">
              <a:avLst/>
            </a:prstGeom>
            <a:solidFill>
              <a:srgbClr val="CCE1A7"/>
            </a:solidFill>
            <a:ln w="63500" algn="ctr">
              <a:solidFill>
                <a:schemeClr val="accent1"/>
              </a:solidFill>
              <a:miter lim="800000"/>
              <a:headEnd/>
              <a:tailEnd/>
            </a:ln>
          </p:spPr>
          <p:txBody>
            <a:bodyPr lIns="0" tIns="54864" rIns="0" bIns="54864" anchor="ctr">
              <a:spAutoFit/>
            </a:bodyPr>
            <a:lstStyle/>
            <a:p>
              <a:pPr algn="ctr" defTabSz="457200">
                <a:lnSpc>
                  <a:spcPct val="95000"/>
                </a:lnSpc>
                <a:spcBef>
                  <a:spcPct val="30000"/>
                </a:spcBef>
                <a:defRPr/>
              </a:pPr>
              <a:r>
                <a:rPr lang="en-US" b="1" dirty="0">
                  <a:solidFill>
                    <a:srgbClr val="000000"/>
                  </a:solidFill>
                  <a:latin typeface="Arial"/>
                  <a:ea typeface="ＭＳ Ｐゴシック"/>
                  <a:cs typeface="ＭＳ Ｐゴシック"/>
                </a:rPr>
                <a:t>Cabazitaxel 25 mg/m² q 3 wk</a:t>
              </a:r>
              <a:br>
                <a:rPr lang="en-US" b="1" dirty="0">
                  <a:solidFill>
                    <a:srgbClr val="000000"/>
                  </a:solidFill>
                  <a:latin typeface="Arial"/>
                  <a:ea typeface="ＭＳ Ｐゴシック"/>
                  <a:cs typeface="ＭＳ Ｐゴシック"/>
                </a:rPr>
              </a:br>
              <a:r>
                <a:rPr lang="en-US" b="1" dirty="0">
                  <a:solidFill>
                    <a:srgbClr val="000000"/>
                  </a:solidFill>
                  <a:latin typeface="Arial"/>
                  <a:ea typeface="ＭＳ Ｐゴシック"/>
                  <a:cs typeface="ＭＳ Ｐゴシック"/>
                </a:rPr>
                <a:t>+ prednisone for 10 courses (CBZP, n=378)</a:t>
              </a:r>
            </a:p>
          </p:txBody>
        </p:sp>
        <p:grpSp>
          <p:nvGrpSpPr>
            <p:cNvPr id="50183" name="Group 38"/>
            <p:cNvGrpSpPr>
              <a:grpSpLocks/>
            </p:cNvGrpSpPr>
            <p:nvPr/>
          </p:nvGrpSpPr>
          <p:grpSpPr bwMode="auto">
            <a:xfrm>
              <a:off x="609600" y="1682798"/>
              <a:ext cx="3211513" cy="1700214"/>
              <a:chOff x="318" y="1050"/>
              <a:chExt cx="2023" cy="1071"/>
            </a:xfrm>
          </p:grpSpPr>
          <p:sp>
            <p:nvSpPr>
              <p:cNvPr id="50188" name="AutoShape 4"/>
              <p:cNvSpPr>
                <a:spLocks noChangeArrowheads="1"/>
              </p:cNvSpPr>
              <p:nvPr/>
            </p:nvSpPr>
            <p:spPr bwMode="auto">
              <a:xfrm rot="5400000" flipH="1">
                <a:off x="2024" y="1567"/>
                <a:ext cx="403" cy="230"/>
              </a:xfrm>
              <a:prstGeom prst="triangle">
                <a:avLst>
                  <a:gd name="adj" fmla="val 50000"/>
                </a:avLst>
              </a:prstGeom>
              <a:solidFill>
                <a:schemeClr val="tx2"/>
              </a:solidFill>
              <a:ln w="19050" algn="ctr">
                <a:solidFill>
                  <a:schemeClr val="bg1"/>
                </a:solidFill>
                <a:miter lim="800000"/>
                <a:headEnd/>
                <a:tailEnd/>
              </a:ln>
            </p:spPr>
            <p:txBody>
              <a:bodyPr wrap="none" anchor="ctr"/>
              <a:lstStyle/>
              <a:p>
                <a:pPr defTabSz="457200"/>
                <a:endParaRPr lang="en-US">
                  <a:solidFill>
                    <a:srgbClr val="000000"/>
                  </a:solidFill>
                  <a:ea typeface="ＭＳ Ｐゴシック" pitchFamily="34" charset="-128"/>
                </a:endParaRPr>
              </a:p>
            </p:txBody>
          </p:sp>
          <p:sp>
            <p:nvSpPr>
              <p:cNvPr id="16" name="Rectangle 8"/>
              <p:cNvSpPr>
                <a:spLocks noChangeArrowheads="1"/>
              </p:cNvSpPr>
              <p:nvPr/>
            </p:nvSpPr>
            <p:spPr bwMode="auto">
              <a:xfrm>
                <a:off x="318" y="1050"/>
                <a:ext cx="1744" cy="1066"/>
              </a:xfrm>
              <a:prstGeom prst="rect">
                <a:avLst/>
              </a:prstGeom>
              <a:solidFill>
                <a:schemeClr val="tx2"/>
              </a:solidFill>
              <a:ln w="19050">
                <a:solidFill>
                  <a:schemeClr val="bg1"/>
                </a:solidFill>
                <a:miter lim="800000"/>
                <a:headEnd/>
                <a:tailEnd/>
              </a:ln>
              <a:effectLst/>
            </p:spPr>
            <p:txBody>
              <a:bodyPr lIns="0" rIns="0" anchor="ctr"/>
              <a:lstStyle/>
              <a:p>
                <a:pPr algn="ctr" defTabSz="457200">
                  <a:lnSpc>
                    <a:spcPct val="95000"/>
                  </a:lnSpc>
                  <a:spcBef>
                    <a:spcPct val="30000"/>
                  </a:spcBef>
                  <a:defRPr/>
                </a:pPr>
                <a:r>
                  <a:rPr lang="en-US" dirty="0">
                    <a:solidFill>
                      <a:srgbClr val="000000">
                        <a:lumMod val="20000"/>
                        <a:lumOff val="80000"/>
                      </a:srgbClr>
                    </a:solidFill>
                    <a:latin typeface="Arial"/>
                    <a:ea typeface="ＭＳ Ｐゴシック" pitchFamily="-110" charset="-128"/>
                    <a:cs typeface="Arial"/>
                  </a:rPr>
                  <a:t>Men with metastatic CRPC progressing during and after </a:t>
                </a:r>
                <a:r>
                  <a:rPr lang="en-US" dirty="0" err="1">
                    <a:solidFill>
                      <a:srgbClr val="000000">
                        <a:lumMod val="20000"/>
                        <a:lumOff val="80000"/>
                      </a:srgbClr>
                    </a:solidFill>
                    <a:latin typeface="Arial"/>
                    <a:ea typeface="ＭＳ Ｐゴシック" pitchFamily="-110" charset="-128"/>
                    <a:cs typeface="Arial"/>
                  </a:rPr>
                  <a:t>docetaxel</a:t>
                </a:r>
                <a:endParaRPr lang="en-US" dirty="0">
                  <a:solidFill>
                    <a:srgbClr val="000000">
                      <a:lumMod val="20000"/>
                      <a:lumOff val="80000"/>
                    </a:srgbClr>
                  </a:solidFill>
                  <a:latin typeface="Arial"/>
                  <a:ea typeface="ＭＳ Ｐゴシック" pitchFamily="-110" charset="-128"/>
                  <a:cs typeface="Arial"/>
                </a:endParaRPr>
              </a:p>
              <a:p>
                <a:pPr algn="ctr" defTabSz="457200">
                  <a:lnSpc>
                    <a:spcPct val="95000"/>
                  </a:lnSpc>
                  <a:spcBef>
                    <a:spcPct val="30000"/>
                  </a:spcBef>
                  <a:defRPr/>
                </a:pPr>
                <a:r>
                  <a:rPr lang="en-US" dirty="0">
                    <a:solidFill>
                      <a:srgbClr val="000000">
                        <a:lumMod val="20000"/>
                        <a:lumOff val="80000"/>
                      </a:srgbClr>
                    </a:solidFill>
                    <a:latin typeface="Arial"/>
                    <a:ea typeface="ＭＳ Ｐゴシック" pitchFamily="-110" charset="-128"/>
                    <a:cs typeface="Arial"/>
                  </a:rPr>
                  <a:t>(N=755)</a:t>
                </a:r>
              </a:p>
            </p:txBody>
          </p:sp>
        </p:grpSp>
        <p:grpSp>
          <p:nvGrpSpPr>
            <p:cNvPr id="50184" name="Group 39"/>
            <p:cNvGrpSpPr>
              <a:grpSpLocks/>
            </p:cNvGrpSpPr>
            <p:nvPr/>
          </p:nvGrpSpPr>
          <p:grpSpPr bwMode="auto">
            <a:xfrm>
              <a:off x="4083058" y="1201738"/>
              <a:ext cx="868364" cy="2933701"/>
              <a:chOff x="2527" y="757"/>
              <a:chExt cx="547" cy="1848"/>
            </a:xfrm>
          </p:grpSpPr>
          <p:sp>
            <p:nvSpPr>
              <p:cNvPr id="12" name="Rectangle 10"/>
              <p:cNvSpPr>
                <a:spLocks noChangeArrowheads="1"/>
              </p:cNvSpPr>
              <p:nvPr/>
            </p:nvSpPr>
            <p:spPr bwMode="auto">
              <a:xfrm>
                <a:off x="2527" y="757"/>
                <a:ext cx="261" cy="1848"/>
              </a:xfrm>
              <a:prstGeom prst="rect">
                <a:avLst/>
              </a:prstGeom>
              <a:solidFill>
                <a:schemeClr val="tx2"/>
              </a:solidFill>
              <a:ln w="25400">
                <a:solidFill>
                  <a:schemeClr val="bg1"/>
                </a:solidFill>
                <a:miter lim="800000"/>
                <a:headEnd/>
                <a:tailEnd/>
              </a:ln>
              <a:effectLst/>
            </p:spPr>
            <p:txBody>
              <a:bodyPr lIns="109728" tIns="128016" rIns="109728" bIns="128016" anchor="ctr">
                <a:spAutoFit/>
              </a:bodyPr>
              <a:lstStyle/>
              <a:p>
                <a:pPr algn="ctr" defTabSz="457200">
                  <a:lnSpc>
                    <a:spcPct val="80000"/>
                  </a:lnSpc>
                  <a:spcBef>
                    <a:spcPct val="15000"/>
                  </a:spcBef>
                  <a:defRPr/>
                </a:pPr>
                <a:r>
                  <a:rPr lang="pt-BR" b="1" dirty="0">
                    <a:solidFill>
                      <a:srgbClr val="000000">
                        <a:lumMod val="20000"/>
                        <a:lumOff val="80000"/>
                      </a:srgbClr>
                    </a:solidFill>
                    <a:ea typeface="ＭＳ Ｐゴシック" pitchFamily="-110" charset="-128"/>
                    <a:cs typeface="Arial"/>
                  </a:rPr>
                  <a:t>R</a:t>
                </a:r>
              </a:p>
              <a:p>
                <a:pPr algn="ctr" defTabSz="457200">
                  <a:lnSpc>
                    <a:spcPct val="80000"/>
                  </a:lnSpc>
                  <a:spcBef>
                    <a:spcPct val="15000"/>
                  </a:spcBef>
                  <a:defRPr/>
                </a:pPr>
                <a:r>
                  <a:rPr lang="pt-BR" b="1" dirty="0">
                    <a:solidFill>
                      <a:srgbClr val="000000">
                        <a:lumMod val="20000"/>
                        <a:lumOff val="80000"/>
                      </a:srgbClr>
                    </a:solidFill>
                    <a:ea typeface="ＭＳ Ｐゴシック" pitchFamily="-110" charset="-128"/>
                    <a:cs typeface="Arial"/>
                  </a:rPr>
                  <a:t>A</a:t>
                </a:r>
              </a:p>
              <a:p>
                <a:pPr algn="ctr" defTabSz="457200">
                  <a:lnSpc>
                    <a:spcPct val="80000"/>
                  </a:lnSpc>
                  <a:spcBef>
                    <a:spcPct val="15000"/>
                  </a:spcBef>
                  <a:defRPr/>
                </a:pPr>
                <a:r>
                  <a:rPr lang="pt-BR" b="1" dirty="0">
                    <a:solidFill>
                      <a:srgbClr val="000000">
                        <a:lumMod val="20000"/>
                        <a:lumOff val="80000"/>
                      </a:srgbClr>
                    </a:solidFill>
                    <a:ea typeface="ＭＳ Ｐゴシック" pitchFamily="-110" charset="-128"/>
                    <a:cs typeface="Arial"/>
                  </a:rPr>
                  <a:t>N</a:t>
                </a:r>
              </a:p>
              <a:p>
                <a:pPr algn="ctr" defTabSz="457200">
                  <a:lnSpc>
                    <a:spcPct val="80000"/>
                  </a:lnSpc>
                  <a:spcBef>
                    <a:spcPct val="15000"/>
                  </a:spcBef>
                  <a:defRPr/>
                </a:pPr>
                <a:r>
                  <a:rPr lang="pt-BR" b="1" dirty="0">
                    <a:solidFill>
                      <a:srgbClr val="000000">
                        <a:lumMod val="20000"/>
                        <a:lumOff val="80000"/>
                      </a:srgbClr>
                    </a:solidFill>
                    <a:ea typeface="ＭＳ Ｐゴシック" pitchFamily="-110" charset="-128"/>
                    <a:cs typeface="Arial"/>
                  </a:rPr>
                  <a:t>D</a:t>
                </a:r>
              </a:p>
              <a:p>
                <a:pPr algn="ctr" defTabSz="457200">
                  <a:lnSpc>
                    <a:spcPct val="80000"/>
                  </a:lnSpc>
                  <a:spcBef>
                    <a:spcPct val="15000"/>
                  </a:spcBef>
                  <a:defRPr/>
                </a:pPr>
                <a:r>
                  <a:rPr lang="pt-BR" b="1" dirty="0">
                    <a:solidFill>
                      <a:srgbClr val="000000">
                        <a:lumMod val="20000"/>
                        <a:lumOff val="80000"/>
                      </a:srgbClr>
                    </a:solidFill>
                    <a:ea typeface="ＭＳ Ｐゴシック" pitchFamily="-110" charset="-128"/>
                    <a:cs typeface="Arial"/>
                  </a:rPr>
                  <a:t>O</a:t>
                </a:r>
              </a:p>
              <a:p>
                <a:pPr algn="ctr" defTabSz="457200">
                  <a:lnSpc>
                    <a:spcPct val="80000"/>
                  </a:lnSpc>
                  <a:spcBef>
                    <a:spcPct val="15000"/>
                  </a:spcBef>
                  <a:defRPr/>
                </a:pPr>
                <a:r>
                  <a:rPr lang="pt-BR" b="1" dirty="0">
                    <a:solidFill>
                      <a:srgbClr val="000000">
                        <a:lumMod val="20000"/>
                        <a:lumOff val="80000"/>
                      </a:srgbClr>
                    </a:solidFill>
                    <a:ea typeface="ＭＳ Ｐゴシック" pitchFamily="-110" charset="-128"/>
                    <a:cs typeface="Arial"/>
                  </a:rPr>
                  <a:t>M</a:t>
                </a:r>
              </a:p>
              <a:p>
                <a:pPr algn="ctr" defTabSz="457200">
                  <a:lnSpc>
                    <a:spcPct val="80000"/>
                  </a:lnSpc>
                  <a:spcBef>
                    <a:spcPct val="15000"/>
                  </a:spcBef>
                  <a:defRPr/>
                </a:pPr>
                <a:r>
                  <a:rPr lang="pt-BR" b="1" dirty="0">
                    <a:solidFill>
                      <a:srgbClr val="000000">
                        <a:lumMod val="20000"/>
                        <a:lumOff val="80000"/>
                      </a:srgbClr>
                    </a:solidFill>
                    <a:ea typeface="ＭＳ Ｐゴシック" pitchFamily="-110" charset="-128"/>
                    <a:cs typeface="Arial"/>
                  </a:rPr>
                  <a:t>I</a:t>
                </a:r>
              </a:p>
              <a:p>
                <a:pPr algn="ctr" defTabSz="457200">
                  <a:lnSpc>
                    <a:spcPct val="80000"/>
                  </a:lnSpc>
                  <a:spcBef>
                    <a:spcPct val="15000"/>
                  </a:spcBef>
                  <a:defRPr/>
                </a:pPr>
                <a:r>
                  <a:rPr lang="pt-BR" b="1" dirty="0">
                    <a:solidFill>
                      <a:srgbClr val="000000">
                        <a:lumMod val="20000"/>
                        <a:lumOff val="80000"/>
                      </a:srgbClr>
                    </a:solidFill>
                    <a:ea typeface="ＭＳ Ｐゴシック" pitchFamily="-110" charset="-128"/>
                    <a:cs typeface="Arial"/>
                  </a:rPr>
                  <a:t>Z</a:t>
                </a:r>
              </a:p>
              <a:p>
                <a:pPr algn="ctr" defTabSz="457200">
                  <a:lnSpc>
                    <a:spcPct val="80000"/>
                  </a:lnSpc>
                  <a:spcBef>
                    <a:spcPct val="15000"/>
                  </a:spcBef>
                  <a:defRPr/>
                </a:pPr>
                <a:r>
                  <a:rPr lang="pt-BR" b="1" dirty="0">
                    <a:solidFill>
                      <a:srgbClr val="000000">
                        <a:lumMod val="20000"/>
                        <a:lumOff val="80000"/>
                      </a:srgbClr>
                    </a:solidFill>
                    <a:ea typeface="ＭＳ Ｐゴシック" pitchFamily="-110" charset="-128"/>
                    <a:cs typeface="Arial"/>
                  </a:rPr>
                  <a:t>E</a:t>
                </a:r>
                <a:endParaRPr lang="en-US" b="1" dirty="0">
                  <a:solidFill>
                    <a:srgbClr val="000000">
                      <a:lumMod val="20000"/>
                      <a:lumOff val="80000"/>
                    </a:srgbClr>
                  </a:solidFill>
                  <a:ea typeface="ＭＳ Ｐゴシック" pitchFamily="-110" charset="-128"/>
                  <a:cs typeface="Arial"/>
                </a:endParaRPr>
              </a:p>
            </p:txBody>
          </p:sp>
          <p:sp>
            <p:nvSpPr>
              <p:cNvPr id="50186" name="AutoShape 26"/>
              <p:cNvSpPr>
                <a:spLocks noChangeArrowheads="1"/>
              </p:cNvSpPr>
              <p:nvPr/>
            </p:nvSpPr>
            <p:spPr bwMode="auto">
              <a:xfrm rot="5400000" flipH="1">
                <a:off x="2757" y="1147"/>
                <a:ext cx="403" cy="230"/>
              </a:xfrm>
              <a:prstGeom prst="triangle">
                <a:avLst>
                  <a:gd name="adj" fmla="val 50000"/>
                </a:avLst>
              </a:prstGeom>
              <a:solidFill>
                <a:schemeClr val="tx2"/>
              </a:solidFill>
              <a:ln w="25400" algn="ctr">
                <a:solidFill>
                  <a:schemeClr val="bg1"/>
                </a:solidFill>
                <a:miter lim="800000"/>
                <a:headEnd/>
                <a:tailEnd/>
              </a:ln>
            </p:spPr>
            <p:txBody>
              <a:bodyPr wrap="none" anchor="ctr"/>
              <a:lstStyle/>
              <a:p>
                <a:pPr defTabSz="457200"/>
                <a:endParaRPr lang="en-US">
                  <a:solidFill>
                    <a:srgbClr val="000000"/>
                  </a:solidFill>
                  <a:ea typeface="ＭＳ Ｐゴシック" pitchFamily="34" charset="-128"/>
                </a:endParaRPr>
              </a:p>
            </p:txBody>
          </p:sp>
          <p:sp>
            <p:nvSpPr>
              <p:cNvPr id="50187" name="AutoShape 27"/>
              <p:cNvSpPr>
                <a:spLocks noChangeArrowheads="1"/>
              </p:cNvSpPr>
              <p:nvPr/>
            </p:nvSpPr>
            <p:spPr bwMode="auto">
              <a:xfrm rot="5400000" flipH="1">
                <a:off x="2757" y="1987"/>
                <a:ext cx="403" cy="230"/>
              </a:xfrm>
              <a:prstGeom prst="triangle">
                <a:avLst>
                  <a:gd name="adj" fmla="val 50000"/>
                </a:avLst>
              </a:prstGeom>
              <a:solidFill>
                <a:schemeClr val="tx2"/>
              </a:solidFill>
              <a:ln w="25400" algn="ctr">
                <a:solidFill>
                  <a:schemeClr val="bg1"/>
                </a:solidFill>
                <a:miter lim="800000"/>
                <a:headEnd/>
                <a:tailEnd/>
              </a:ln>
            </p:spPr>
            <p:txBody>
              <a:bodyPr wrap="none" anchor="ctr"/>
              <a:lstStyle/>
              <a:p>
                <a:pPr defTabSz="457200"/>
                <a:endParaRPr lang="en-US">
                  <a:solidFill>
                    <a:srgbClr val="000000"/>
                  </a:solidFill>
                  <a:ea typeface="ＭＳ Ｐゴシック" pitchFamily="34" charset="-128"/>
                </a:endParaRPr>
              </a:p>
            </p:txBody>
          </p:sp>
        </p:grpSp>
      </p:grpSp>
      <p:sp>
        <p:nvSpPr>
          <p:cNvPr id="14" name="Text Box 16"/>
          <p:cNvSpPr txBox="1">
            <a:spLocks noChangeArrowheads="1"/>
          </p:cNvSpPr>
          <p:nvPr/>
        </p:nvSpPr>
        <p:spPr bwMode="auto">
          <a:xfrm>
            <a:off x="1828800" y="6224808"/>
            <a:ext cx="8305800"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sz="1600" dirty="0"/>
              <a:t>De Bono J et. al. Lancet 2010: 1147.</a:t>
            </a:r>
            <a:endParaRPr lang="en-US" altLang="en-US" sz="1600" dirty="0"/>
          </a:p>
        </p:txBody>
      </p:sp>
    </p:spTree>
    <p:extLst>
      <p:ext uri="{BB962C8B-B14F-4D97-AF65-F5344CB8AC3E}">
        <p14:creationId xmlns:p14="http://schemas.microsoft.com/office/powerpoint/2010/main" val="367831017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CF67A4E-6492-4CA5-BB06-4BBF6575018C}"/>
              </a:ext>
            </a:extLst>
          </p:cNvPr>
          <p:cNvSpPr>
            <a:spLocks noGrp="1"/>
          </p:cNvSpPr>
          <p:nvPr>
            <p:ph type="title"/>
          </p:nvPr>
        </p:nvSpPr>
        <p:spPr>
          <a:xfrm>
            <a:off x="838200" y="293830"/>
            <a:ext cx="10515600" cy="1325563"/>
          </a:xfrm>
        </p:spPr>
        <p:txBody>
          <a:bodyPr/>
          <a:lstStyle/>
          <a:p>
            <a:pPr algn="ctr"/>
            <a:r>
              <a:rPr lang="en-US" b="1" dirty="0">
                <a:solidFill>
                  <a:srgbClr val="A50021"/>
                </a:solidFill>
              </a:rPr>
              <a:t>Cabazitaxel improves overall survival</a:t>
            </a:r>
          </a:p>
        </p:txBody>
      </p:sp>
      <p:pic>
        <p:nvPicPr>
          <p:cNvPr id="6" name="Content Placeholder 5">
            <a:extLst>
              <a:ext uri="{FF2B5EF4-FFF2-40B4-BE49-F238E27FC236}">
                <a16:creationId xmlns:a16="http://schemas.microsoft.com/office/drawing/2014/main" xmlns="" id="{7BB437C8-538F-4C88-97AE-73D40BE55411}"/>
              </a:ext>
            </a:extLst>
          </p:cNvPr>
          <p:cNvPicPr>
            <a:picLocks noGrp="1" noChangeAspect="1"/>
          </p:cNvPicPr>
          <p:nvPr>
            <p:ph idx="1"/>
          </p:nvPr>
        </p:nvPicPr>
        <p:blipFill>
          <a:blip r:embed="rId2"/>
          <a:stretch>
            <a:fillRect/>
          </a:stretch>
        </p:blipFill>
        <p:spPr>
          <a:xfrm>
            <a:off x="2094415" y="1499992"/>
            <a:ext cx="5647614" cy="4525963"/>
          </a:xfrm>
          <a:prstGeom prst="rect">
            <a:avLst/>
          </a:prstGeom>
        </p:spPr>
      </p:pic>
      <p:grpSp>
        <p:nvGrpSpPr>
          <p:cNvPr id="8" name="Group 2021">
            <a:extLst>
              <a:ext uri="{FF2B5EF4-FFF2-40B4-BE49-F238E27FC236}">
                <a16:creationId xmlns:a16="http://schemas.microsoft.com/office/drawing/2014/main" xmlns="" id="{AD03D751-C6E4-4974-A7F4-B37CFB834720}"/>
              </a:ext>
            </a:extLst>
          </p:cNvPr>
          <p:cNvGrpSpPr>
            <a:grpSpLocks/>
          </p:cNvGrpSpPr>
          <p:nvPr/>
        </p:nvGrpSpPr>
        <p:grpSpPr bwMode="auto">
          <a:xfrm>
            <a:off x="8332940" y="2345435"/>
            <a:ext cx="3352800" cy="1362075"/>
            <a:chOff x="3636" y="792"/>
            <a:chExt cx="1940" cy="858"/>
          </a:xfrm>
        </p:grpSpPr>
        <p:sp>
          <p:nvSpPr>
            <p:cNvPr id="9" name="Rectangle 2022">
              <a:extLst>
                <a:ext uri="{FF2B5EF4-FFF2-40B4-BE49-F238E27FC236}">
                  <a16:creationId xmlns:a16="http://schemas.microsoft.com/office/drawing/2014/main" xmlns="" id="{C2E0259B-47F1-4B18-BF1C-DFD3938E9321}"/>
                </a:ext>
              </a:extLst>
            </p:cNvPr>
            <p:cNvSpPr>
              <a:spLocks noChangeArrowheads="1"/>
            </p:cNvSpPr>
            <p:nvPr/>
          </p:nvSpPr>
          <p:spPr bwMode="auto">
            <a:xfrm>
              <a:off x="5144" y="994"/>
              <a:ext cx="432" cy="164"/>
            </a:xfrm>
            <a:prstGeom prst="rect">
              <a:avLst/>
            </a:prstGeom>
            <a:solidFill>
              <a:schemeClr val="bg1"/>
            </a:solidFill>
            <a:ln>
              <a:noFill/>
            </a:ln>
            <a:extLst>
              <a:ext uri="{91240B29-F687-4F45-9708-019B960494DF}">
                <a14:hiddenLine xmlns:a14="http://schemas.microsoft.com/office/drawing/2010/main" w="6350" algn="ctr">
                  <a:solidFill>
                    <a:srgbClr val="000000"/>
                  </a:solidFill>
                  <a:miter lim="800000"/>
                  <a:headEnd/>
                  <a:tailEnd/>
                </a14:hiddenLine>
              </a:ext>
            </a:extLst>
          </p:spPr>
          <p:txBody>
            <a:bodyPr lIns="27432" rIns="27432"/>
            <a:lstStyle>
              <a:lvl1pPr>
                <a:defRPr sz="2400">
                  <a:solidFill>
                    <a:srgbClr val="FFFF00"/>
                  </a:solidFill>
                  <a:latin typeface="Times New Roman" pitchFamily="18" charset="0"/>
                </a:defRPr>
              </a:lvl1pPr>
              <a:lvl2pPr marL="742950" indent="-285750">
                <a:defRPr sz="2400">
                  <a:solidFill>
                    <a:srgbClr val="FFFF00"/>
                  </a:solidFill>
                  <a:latin typeface="Times New Roman" pitchFamily="18" charset="0"/>
                </a:defRPr>
              </a:lvl2pPr>
              <a:lvl3pPr marL="1143000" indent="-228600">
                <a:defRPr sz="2400">
                  <a:solidFill>
                    <a:srgbClr val="FFFF00"/>
                  </a:solidFill>
                  <a:latin typeface="Times New Roman" pitchFamily="18" charset="0"/>
                </a:defRPr>
              </a:lvl3pPr>
              <a:lvl4pPr marL="1600200" indent="-228600">
                <a:defRPr sz="2400">
                  <a:solidFill>
                    <a:srgbClr val="FFFF00"/>
                  </a:solidFill>
                  <a:latin typeface="Times New Roman" pitchFamily="18" charset="0"/>
                </a:defRPr>
              </a:lvl4pPr>
              <a:lvl5pPr marL="2057400" indent="-228600">
                <a:defRPr sz="2400">
                  <a:solidFill>
                    <a:srgbClr val="FFFF00"/>
                  </a:solidFill>
                  <a:latin typeface="Times New Roman" pitchFamily="18" charset="0"/>
                </a:defRPr>
              </a:lvl5pPr>
              <a:lvl6pPr marL="2514600" indent="-228600" eaLnBrk="0" fontAlgn="base" hangingPunct="0">
                <a:spcBef>
                  <a:spcPct val="0"/>
                </a:spcBef>
                <a:spcAft>
                  <a:spcPct val="0"/>
                </a:spcAft>
                <a:defRPr sz="2400">
                  <a:solidFill>
                    <a:srgbClr val="FFFF00"/>
                  </a:solidFill>
                  <a:latin typeface="Times New Roman" pitchFamily="18" charset="0"/>
                </a:defRPr>
              </a:lvl6pPr>
              <a:lvl7pPr marL="2971800" indent="-228600" eaLnBrk="0" fontAlgn="base" hangingPunct="0">
                <a:spcBef>
                  <a:spcPct val="0"/>
                </a:spcBef>
                <a:spcAft>
                  <a:spcPct val="0"/>
                </a:spcAft>
                <a:defRPr sz="2400">
                  <a:solidFill>
                    <a:srgbClr val="FFFF00"/>
                  </a:solidFill>
                  <a:latin typeface="Times New Roman" pitchFamily="18" charset="0"/>
                </a:defRPr>
              </a:lvl7pPr>
              <a:lvl8pPr marL="3429000" indent="-228600" eaLnBrk="0" fontAlgn="base" hangingPunct="0">
                <a:spcBef>
                  <a:spcPct val="0"/>
                </a:spcBef>
                <a:spcAft>
                  <a:spcPct val="0"/>
                </a:spcAft>
                <a:defRPr sz="2400">
                  <a:solidFill>
                    <a:srgbClr val="FFFF00"/>
                  </a:solidFill>
                  <a:latin typeface="Times New Roman" pitchFamily="18" charset="0"/>
                </a:defRPr>
              </a:lvl8pPr>
              <a:lvl9pPr marL="3886200" indent="-228600" eaLnBrk="0" fontAlgn="base" hangingPunct="0">
                <a:spcBef>
                  <a:spcPct val="0"/>
                </a:spcBef>
                <a:spcAft>
                  <a:spcPct val="0"/>
                </a:spcAft>
                <a:defRPr sz="2400">
                  <a:solidFill>
                    <a:srgbClr val="FFFF00"/>
                  </a:solidFill>
                  <a:latin typeface="Times New Roman" pitchFamily="18" charset="0"/>
                </a:defRPr>
              </a:lvl9pPr>
            </a:lstStyle>
            <a:p>
              <a:pPr algn="ctr">
                <a:lnSpc>
                  <a:spcPct val="80000"/>
                </a:lnSpc>
                <a:spcBef>
                  <a:spcPct val="30000"/>
                </a:spcBef>
              </a:pPr>
              <a:r>
                <a:rPr lang="en-US" altLang="en-US" sz="1400">
                  <a:solidFill>
                    <a:schemeClr val="tx1"/>
                  </a:solidFill>
                  <a:latin typeface="Arial" pitchFamily="34" charset="0"/>
                </a:rPr>
                <a:t>15.1</a:t>
              </a:r>
            </a:p>
          </p:txBody>
        </p:sp>
        <p:sp>
          <p:nvSpPr>
            <p:cNvPr id="10" name="Rectangle 2023">
              <a:extLst>
                <a:ext uri="{FF2B5EF4-FFF2-40B4-BE49-F238E27FC236}">
                  <a16:creationId xmlns:a16="http://schemas.microsoft.com/office/drawing/2014/main" xmlns="" id="{3FD3D0A1-EF26-409D-8052-F95DA515BDA8}"/>
                </a:ext>
              </a:extLst>
            </p:cNvPr>
            <p:cNvSpPr>
              <a:spLocks noChangeArrowheads="1"/>
            </p:cNvSpPr>
            <p:nvPr/>
          </p:nvSpPr>
          <p:spPr bwMode="auto">
            <a:xfrm>
              <a:off x="4712" y="994"/>
              <a:ext cx="432" cy="164"/>
            </a:xfrm>
            <a:prstGeom prst="rect">
              <a:avLst/>
            </a:prstGeom>
            <a:solidFill>
              <a:schemeClr val="bg1"/>
            </a:solidFill>
            <a:ln>
              <a:noFill/>
            </a:ln>
            <a:extLst>
              <a:ext uri="{91240B29-F687-4F45-9708-019B960494DF}">
                <a14:hiddenLine xmlns:a14="http://schemas.microsoft.com/office/drawing/2010/main" w="6350" algn="ctr">
                  <a:solidFill>
                    <a:srgbClr val="000000"/>
                  </a:solidFill>
                  <a:miter lim="800000"/>
                  <a:headEnd/>
                  <a:tailEnd/>
                </a14:hiddenLine>
              </a:ext>
            </a:extLst>
          </p:spPr>
          <p:txBody>
            <a:bodyPr lIns="27432" rIns="27432" anchor="b"/>
            <a:lstStyle>
              <a:lvl1pPr>
                <a:defRPr sz="2400">
                  <a:solidFill>
                    <a:srgbClr val="FFFF00"/>
                  </a:solidFill>
                  <a:latin typeface="Times New Roman" pitchFamily="18" charset="0"/>
                </a:defRPr>
              </a:lvl1pPr>
              <a:lvl2pPr marL="742950" indent="-285750">
                <a:defRPr sz="2400">
                  <a:solidFill>
                    <a:srgbClr val="FFFF00"/>
                  </a:solidFill>
                  <a:latin typeface="Times New Roman" pitchFamily="18" charset="0"/>
                </a:defRPr>
              </a:lvl2pPr>
              <a:lvl3pPr marL="1143000" indent="-228600">
                <a:defRPr sz="2400">
                  <a:solidFill>
                    <a:srgbClr val="FFFF00"/>
                  </a:solidFill>
                  <a:latin typeface="Times New Roman" pitchFamily="18" charset="0"/>
                </a:defRPr>
              </a:lvl3pPr>
              <a:lvl4pPr marL="1600200" indent="-228600">
                <a:defRPr sz="2400">
                  <a:solidFill>
                    <a:srgbClr val="FFFF00"/>
                  </a:solidFill>
                  <a:latin typeface="Times New Roman" pitchFamily="18" charset="0"/>
                </a:defRPr>
              </a:lvl4pPr>
              <a:lvl5pPr marL="2057400" indent="-228600">
                <a:defRPr sz="2400">
                  <a:solidFill>
                    <a:srgbClr val="FFFF00"/>
                  </a:solidFill>
                  <a:latin typeface="Times New Roman" pitchFamily="18" charset="0"/>
                </a:defRPr>
              </a:lvl5pPr>
              <a:lvl6pPr marL="2514600" indent="-228600" eaLnBrk="0" fontAlgn="base" hangingPunct="0">
                <a:spcBef>
                  <a:spcPct val="0"/>
                </a:spcBef>
                <a:spcAft>
                  <a:spcPct val="0"/>
                </a:spcAft>
                <a:defRPr sz="2400">
                  <a:solidFill>
                    <a:srgbClr val="FFFF00"/>
                  </a:solidFill>
                  <a:latin typeface="Times New Roman" pitchFamily="18" charset="0"/>
                </a:defRPr>
              </a:lvl6pPr>
              <a:lvl7pPr marL="2971800" indent="-228600" eaLnBrk="0" fontAlgn="base" hangingPunct="0">
                <a:spcBef>
                  <a:spcPct val="0"/>
                </a:spcBef>
                <a:spcAft>
                  <a:spcPct val="0"/>
                </a:spcAft>
                <a:defRPr sz="2400">
                  <a:solidFill>
                    <a:srgbClr val="FFFF00"/>
                  </a:solidFill>
                  <a:latin typeface="Times New Roman" pitchFamily="18" charset="0"/>
                </a:defRPr>
              </a:lvl7pPr>
              <a:lvl8pPr marL="3429000" indent="-228600" eaLnBrk="0" fontAlgn="base" hangingPunct="0">
                <a:spcBef>
                  <a:spcPct val="0"/>
                </a:spcBef>
                <a:spcAft>
                  <a:spcPct val="0"/>
                </a:spcAft>
                <a:defRPr sz="2400">
                  <a:solidFill>
                    <a:srgbClr val="FFFF00"/>
                  </a:solidFill>
                  <a:latin typeface="Times New Roman" pitchFamily="18" charset="0"/>
                </a:defRPr>
              </a:lvl8pPr>
              <a:lvl9pPr marL="3886200" indent="-228600" eaLnBrk="0" fontAlgn="base" hangingPunct="0">
                <a:spcBef>
                  <a:spcPct val="0"/>
                </a:spcBef>
                <a:spcAft>
                  <a:spcPct val="0"/>
                </a:spcAft>
                <a:defRPr sz="2400">
                  <a:solidFill>
                    <a:srgbClr val="FFFF00"/>
                  </a:solidFill>
                  <a:latin typeface="Times New Roman" pitchFamily="18" charset="0"/>
                </a:defRPr>
              </a:lvl9pPr>
            </a:lstStyle>
            <a:p>
              <a:pPr algn="ctr">
                <a:lnSpc>
                  <a:spcPct val="80000"/>
                </a:lnSpc>
                <a:spcBef>
                  <a:spcPct val="30000"/>
                </a:spcBef>
              </a:pPr>
              <a:r>
                <a:rPr lang="en-US" altLang="en-US" sz="1400">
                  <a:solidFill>
                    <a:schemeClr val="tx1"/>
                  </a:solidFill>
                  <a:latin typeface="Arial" pitchFamily="34" charset="0"/>
                </a:rPr>
                <a:t>12.7</a:t>
              </a:r>
            </a:p>
          </p:txBody>
        </p:sp>
        <p:sp>
          <p:nvSpPr>
            <p:cNvPr id="11" name="Rectangle 2024">
              <a:extLst>
                <a:ext uri="{FF2B5EF4-FFF2-40B4-BE49-F238E27FC236}">
                  <a16:creationId xmlns:a16="http://schemas.microsoft.com/office/drawing/2014/main" xmlns="" id="{EBFEC1BA-6C66-4D47-932F-A4A70E34DF29}"/>
                </a:ext>
              </a:extLst>
            </p:cNvPr>
            <p:cNvSpPr>
              <a:spLocks noChangeArrowheads="1"/>
            </p:cNvSpPr>
            <p:nvPr/>
          </p:nvSpPr>
          <p:spPr bwMode="auto">
            <a:xfrm>
              <a:off x="3636" y="994"/>
              <a:ext cx="1076" cy="164"/>
            </a:xfrm>
            <a:prstGeom prst="rect">
              <a:avLst/>
            </a:prstGeom>
            <a:solidFill>
              <a:schemeClr val="bg1"/>
            </a:solidFill>
            <a:ln>
              <a:noFill/>
            </a:ln>
            <a:extLst>
              <a:ext uri="{91240B29-F687-4F45-9708-019B960494DF}">
                <a14:hiddenLine xmlns:a14="http://schemas.microsoft.com/office/drawing/2010/main" w="6350" algn="ctr">
                  <a:solidFill>
                    <a:srgbClr val="000000"/>
                  </a:solidFill>
                  <a:miter lim="800000"/>
                  <a:headEnd/>
                  <a:tailEnd/>
                </a14:hiddenLine>
              </a:ext>
            </a:extLst>
          </p:spPr>
          <p:txBody>
            <a:bodyPr lIns="45720" rIns="27432"/>
            <a:lstStyle>
              <a:lvl1pPr>
                <a:defRPr sz="2400">
                  <a:solidFill>
                    <a:srgbClr val="FFFF00"/>
                  </a:solidFill>
                  <a:latin typeface="Times New Roman" pitchFamily="18" charset="0"/>
                </a:defRPr>
              </a:lvl1pPr>
              <a:lvl2pPr marL="742950" indent="-285750">
                <a:defRPr sz="2400">
                  <a:solidFill>
                    <a:srgbClr val="FFFF00"/>
                  </a:solidFill>
                  <a:latin typeface="Times New Roman" pitchFamily="18" charset="0"/>
                </a:defRPr>
              </a:lvl2pPr>
              <a:lvl3pPr marL="1143000" indent="-228600">
                <a:defRPr sz="2400">
                  <a:solidFill>
                    <a:srgbClr val="FFFF00"/>
                  </a:solidFill>
                  <a:latin typeface="Times New Roman" pitchFamily="18" charset="0"/>
                </a:defRPr>
              </a:lvl3pPr>
              <a:lvl4pPr marL="1600200" indent="-228600">
                <a:defRPr sz="2400">
                  <a:solidFill>
                    <a:srgbClr val="FFFF00"/>
                  </a:solidFill>
                  <a:latin typeface="Times New Roman" pitchFamily="18" charset="0"/>
                </a:defRPr>
              </a:lvl4pPr>
              <a:lvl5pPr marL="2057400" indent="-228600">
                <a:defRPr sz="2400">
                  <a:solidFill>
                    <a:srgbClr val="FFFF00"/>
                  </a:solidFill>
                  <a:latin typeface="Times New Roman" pitchFamily="18" charset="0"/>
                </a:defRPr>
              </a:lvl5pPr>
              <a:lvl6pPr marL="2514600" indent="-228600" eaLnBrk="0" fontAlgn="base" hangingPunct="0">
                <a:spcBef>
                  <a:spcPct val="0"/>
                </a:spcBef>
                <a:spcAft>
                  <a:spcPct val="0"/>
                </a:spcAft>
                <a:defRPr sz="2400">
                  <a:solidFill>
                    <a:srgbClr val="FFFF00"/>
                  </a:solidFill>
                  <a:latin typeface="Times New Roman" pitchFamily="18" charset="0"/>
                </a:defRPr>
              </a:lvl6pPr>
              <a:lvl7pPr marL="2971800" indent="-228600" eaLnBrk="0" fontAlgn="base" hangingPunct="0">
                <a:spcBef>
                  <a:spcPct val="0"/>
                </a:spcBef>
                <a:spcAft>
                  <a:spcPct val="0"/>
                </a:spcAft>
                <a:defRPr sz="2400">
                  <a:solidFill>
                    <a:srgbClr val="FFFF00"/>
                  </a:solidFill>
                  <a:latin typeface="Times New Roman" pitchFamily="18" charset="0"/>
                </a:defRPr>
              </a:lvl7pPr>
              <a:lvl8pPr marL="3429000" indent="-228600" eaLnBrk="0" fontAlgn="base" hangingPunct="0">
                <a:spcBef>
                  <a:spcPct val="0"/>
                </a:spcBef>
                <a:spcAft>
                  <a:spcPct val="0"/>
                </a:spcAft>
                <a:defRPr sz="2400">
                  <a:solidFill>
                    <a:srgbClr val="FFFF00"/>
                  </a:solidFill>
                  <a:latin typeface="Times New Roman" pitchFamily="18" charset="0"/>
                </a:defRPr>
              </a:lvl8pPr>
              <a:lvl9pPr marL="3886200" indent="-228600" eaLnBrk="0" fontAlgn="base" hangingPunct="0">
                <a:spcBef>
                  <a:spcPct val="0"/>
                </a:spcBef>
                <a:spcAft>
                  <a:spcPct val="0"/>
                </a:spcAft>
                <a:defRPr sz="2400">
                  <a:solidFill>
                    <a:srgbClr val="FFFF00"/>
                  </a:solidFill>
                  <a:latin typeface="Times New Roman" pitchFamily="18" charset="0"/>
                </a:defRPr>
              </a:lvl9pPr>
            </a:lstStyle>
            <a:p>
              <a:pPr>
                <a:lnSpc>
                  <a:spcPct val="80000"/>
                </a:lnSpc>
                <a:spcBef>
                  <a:spcPct val="30000"/>
                </a:spcBef>
              </a:pPr>
              <a:r>
                <a:rPr lang="en-US" altLang="en-US" sz="1400" b="1">
                  <a:solidFill>
                    <a:schemeClr val="tx1"/>
                  </a:solidFill>
                  <a:latin typeface="Arial" pitchFamily="34" charset="0"/>
                </a:rPr>
                <a:t>Median OS (months)</a:t>
              </a:r>
            </a:p>
          </p:txBody>
        </p:sp>
        <p:sp>
          <p:nvSpPr>
            <p:cNvPr id="12" name="Rectangle 2025">
              <a:extLst>
                <a:ext uri="{FF2B5EF4-FFF2-40B4-BE49-F238E27FC236}">
                  <a16:creationId xmlns:a16="http://schemas.microsoft.com/office/drawing/2014/main" xmlns="" id="{49155B53-F38A-4484-BB54-690467C861E7}"/>
                </a:ext>
              </a:extLst>
            </p:cNvPr>
            <p:cNvSpPr>
              <a:spLocks noChangeArrowheads="1"/>
            </p:cNvSpPr>
            <p:nvPr/>
          </p:nvSpPr>
          <p:spPr bwMode="auto">
            <a:xfrm>
              <a:off x="5144" y="956"/>
              <a:ext cx="432" cy="38"/>
            </a:xfrm>
            <a:prstGeom prst="rect">
              <a:avLst/>
            </a:prstGeom>
            <a:solidFill>
              <a:schemeClr val="bg1"/>
            </a:solidFill>
            <a:ln>
              <a:noFill/>
            </a:ln>
            <a:extLst>
              <a:ext uri="{91240B29-F687-4F45-9708-019B960494DF}">
                <a14:hiddenLine xmlns:a14="http://schemas.microsoft.com/office/drawing/2010/main" w="6350" algn="ctr">
                  <a:solidFill>
                    <a:srgbClr val="000000"/>
                  </a:solidFill>
                  <a:miter lim="800000"/>
                  <a:headEnd/>
                  <a:tailEnd/>
                </a14:hiddenLine>
              </a:ext>
            </a:extLst>
          </p:spPr>
          <p:txBody>
            <a:bodyPr lIns="27432" tIns="18288" rIns="27432" bIns="18288"/>
            <a:lstStyle>
              <a:lvl1pPr>
                <a:defRPr sz="2400">
                  <a:solidFill>
                    <a:srgbClr val="FFFF00"/>
                  </a:solidFill>
                  <a:latin typeface="Times New Roman" pitchFamily="18" charset="0"/>
                </a:defRPr>
              </a:lvl1pPr>
              <a:lvl2pPr marL="742950" indent="-285750">
                <a:defRPr sz="2400">
                  <a:solidFill>
                    <a:srgbClr val="FFFF00"/>
                  </a:solidFill>
                  <a:latin typeface="Times New Roman" pitchFamily="18" charset="0"/>
                </a:defRPr>
              </a:lvl2pPr>
              <a:lvl3pPr marL="1143000" indent="-228600">
                <a:defRPr sz="2400">
                  <a:solidFill>
                    <a:srgbClr val="FFFF00"/>
                  </a:solidFill>
                  <a:latin typeface="Times New Roman" pitchFamily="18" charset="0"/>
                </a:defRPr>
              </a:lvl3pPr>
              <a:lvl4pPr marL="1600200" indent="-228600">
                <a:defRPr sz="2400">
                  <a:solidFill>
                    <a:srgbClr val="FFFF00"/>
                  </a:solidFill>
                  <a:latin typeface="Times New Roman" pitchFamily="18" charset="0"/>
                </a:defRPr>
              </a:lvl4pPr>
              <a:lvl5pPr marL="2057400" indent="-228600">
                <a:defRPr sz="2400">
                  <a:solidFill>
                    <a:srgbClr val="FFFF00"/>
                  </a:solidFill>
                  <a:latin typeface="Times New Roman" pitchFamily="18" charset="0"/>
                </a:defRPr>
              </a:lvl5pPr>
              <a:lvl6pPr marL="2514600" indent="-228600" eaLnBrk="0" fontAlgn="base" hangingPunct="0">
                <a:spcBef>
                  <a:spcPct val="0"/>
                </a:spcBef>
                <a:spcAft>
                  <a:spcPct val="0"/>
                </a:spcAft>
                <a:defRPr sz="2400">
                  <a:solidFill>
                    <a:srgbClr val="FFFF00"/>
                  </a:solidFill>
                  <a:latin typeface="Times New Roman" pitchFamily="18" charset="0"/>
                </a:defRPr>
              </a:lvl6pPr>
              <a:lvl7pPr marL="2971800" indent="-228600" eaLnBrk="0" fontAlgn="base" hangingPunct="0">
                <a:spcBef>
                  <a:spcPct val="0"/>
                </a:spcBef>
                <a:spcAft>
                  <a:spcPct val="0"/>
                </a:spcAft>
                <a:defRPr sz="2400">
                  <a:solidFill>
                    <a:srgbClr val="FFFF00"/>
                  </a:solidFill>
                  <a:latin typeface="Times New Roman" pitchFamily="18" charset="0"/>
                </a:defRPr>
              </a:lvl7pPr>
              <a:lvl8pPr marL="3429000" indent="-228600" eaLnBrk="0" fontAlgn="base" hangingPunct="0">
                <a:spcBef>
                  <a:spcPct val="0"/>
                </a:spcBef>
                <a:spcAft>
                  <a:spcPct val="0"/>
                </a:spcAft>
                <a:defRPr sz="2400">
                  <a:solidFill>
                    <a:srgbClr val="FFFF00"/>
                  </a:solidFill>
                  <a:latin typeface="Times New Roman" pitchFamily="18" charset="0"/>
                </a:defRPr>
              </a:lvl8pPr>
              <a:lvl9pPr marL="3886200" indent="-228600" eaLnBrk="0" fontAlgn="base" hangingPunct="0">
                <a:spcBef>
                  <a:spcPct val="0"/>
                </a:spcBef>
                <a:spcAft>
                  <a:spcPct val="0"/>
                </a:spcAft>
                <a:defRPr sz="2400">
                  <a:solidFill>
                    <a:srgbClr val="FFFF00"/>
                  </a:solidFill>
                  <a:latin typeface="Times New Roman" pitchFamily="18" charset="0"/>
                </a:defRPr>
              </a:lvl9pPr>
            </a:lstStyle>
            <a:p>
              <a:pPr algn="ctr">
                <a:lnSpc>
                  <a:spcPct val="80000"/>
                </a:lnSpc>
                <a:spcBef>
                  <a:spcPct val="30000"/>
                </a:spcBef>
              </a:pPr>
              <a:endParaRPr lang="fr-FR" altLang="en-US" sz="200">
                <a:solidFill>
                  <a:schemeClr val="tx1"/>
                </a:solidFill>
                <a:latin typeface="Arial" pitchFamily="34" charset="0"/>
              </a:endParaRPr>
            </a:p>
          </p:txBody>
        </p:sp>
        <p:sp>
          <p:nvSpPr>
            <p:cNvPr id="13" name="Rectangle 2026">
              <a:extLst>
                <a:ext uri="{FF2B5EF4-FFF2-40B4-BE49-F238E27FC236}">
                  <a16:creationId xmlns:a16="http://schemas.microsoft.com/office/drawing/2014/main" xmlns="" id="{0DCCD6E7-AC4C-416D-9183-B08FAE07DB55}"/>
                </a:ext>
              </a:extLst>
            </p:cNvPr>
            <p:cNvSpPr>
              <a:spLocks noChangeArrowheads="1"/>
            </p:cNvSpPr>
            <p:nvPr/>
          </p:nvSpPr>
          <p:spPr bwMode="auto">
            <a:xfrm>
              <a:off x="4712" y="956"/>
              <a:ext cx="432" cy="38"/>
            </a:xfrm>
            <a:prstGeom prst="rect">
              <a:avLst/>
            </a:prstGeom>
            <a:solidFill>
              <a:schemeClr val="bg1"/>
            </a:solidFill>
            <a:ln>
              <a:noFill/>
            </a:ln>
            <a:extLst>
              <a:ext uri="{91240B29-F687-4F45-9708-019B960494DF}">
                <a14:hiddenLine xmlns:a14="http://schemas.microsoft.com/office/drawing/2010/main" w="6350" algn="ctr">
                  <a:solidFill>
                    <a:srgbClr val="000000"/>
                  </a:solidFill>
                  <a:miter lim="800000"/>
                  <a:headEnd/>
                  <a:tailEnd/>
                </a14:hiddenLine>
              </a:ext>
            </a:extLst>
          </p:spPr>
          <p:txBody>
            <a:bodyPr lIns="27432" tIns="18288" rIns="27432" bIns="18288"/>
            <a:lstStyle>
              <a:lvl1pPr>
                <a:defRPr sz="2400">
                  <a:solidFill>
                    <a:srgbClr val="FFFF00"/>
                  </a:solidFill>
                  <a:latin typeface="Times New Roman" pitchFamily="18" charset="0"/>
                </a:defRPr>
              </a:lvl1pPr>
              <a:lvl2pPr marL="742950" indent="-285750">
                <a:defRPr sz="2400">
                  <a:solidFill>
                    <a:srgbClr val="FFFF00"/>
                  </a:solidFill>
                  <a:latin typeface="Times New Roman" pitchFamily="18" charset="0"/>
                </a:defRPr>
              </a:lvl2pPr>
              <a:lvl3pPr marL="1143000" indent="-228600">
                <a:defRPr sz="2400">
                  <a:solidFill>
                    <a:srgbClr val="FFFF00"/>
                  </a:solidFill>
                  <a:latin typeface="Times New Roman" pitchFamily="18" charset="0"/>
                </a:defRPr>
              </a:lvl3pPr>
              <a:lvl4pPr marL="1600200" indent="-228600">
                <a:defRPr sz="2400">
                  <a:solidFill>
                    <a:srgbClr val="FFFF00"/>
                  </a:solidFill>
                  <a:latin typeface="Times New Roman" pitchFamily="18" charset="0"/>
                </a:defRPr>
              </a:lvl4pPr>
              <a:lvl5pPr marL="2057400" indent="-228600">
                <a:defRPr sz="2400">
                  <a:solidFill>
                    <a:srgbClr val="FFFF00"/>
                  </a:solidFill>
                  <a:latin typeface="Times New Roman" pitchFamily="18" charset="0"/>
                </a:defRPr>
              </a:lvl5pPr>
              <a:lvl6pPr marL="2514600" indent="-228600" eaLnBrk="0" fontAlgn="base" hangingPunct="0">
                <a:spcBef>
                  <a:spcPct val="0"/>
                </a:spcBef>
                <a:spcAft>
                  <a:spcPct val="0"/>
                </a:spcAft>
                <a:defRPr sz="2400">
                  <a:solidFill>
                    <a:srgbClr val="FFFF00"/>
                  </a:solidFill>
                  <a:latin typeface="Times New Roman" pitchFamily="18" charset="0"/>
                </a:defRPr>
              </a:lvl6pPr>
              <a:lvl7pPr marL="2971800" indent="-228600" eaLnBrk="0" fontAlgn="base" hangingPunct="0">
                <a:spcBef>
                  <a:spcPct val="0"/>
                </a:spcBef>
                <a:spcAft>
                  <a:spcPct val="0"/>
                </a:spcAft>
                <a:defRPr sz="2400">
                  <a:solidFill>
                    <a:srgbClr val="FFFF00"/>
                  </a:solidFill>
                  <a:latin typeface="Times New Roman" pitchFamily="18" charset="0"/>
                </a:defRPr>
              </a:lvl7pPr>
              <a:lvl8pPr marL="3429000" indent="-228600" eaLnBrk="0" fontAlgn="base" hangingPunct="0">
                <a:spcBef>
                  <a:spcPct val="0"/>
                </a:spcBef>
                <a:spcAft>
                  <a:spcPct val="0"/>
                </a:spcAft>
                <a:defRPr sz="2400">
                  <a:solidFill>
                    <a:srgbClr val="FFFF00"/>
                  </a:solidFill>
                  <a:latin typeface="Times New Roman" pitchFamily="18" charset="0"/>
                </a:defRPr>
              </a:lvl8pPr>
              <a:lvl9pPr marL="3886200" indent="-228600" eaLnBrk="0" fontAlgn="base" hangingPunct="0">
                <a:spcBef>
                  <a:spcPct val="0"/>
                </a:spcBef>
                <a:spcAft>
                  <a:spcPct val="0"/>
                </a:spcAft>
                <a:defRPr sz="2400">
                  <a:solidFill>
                    <a:srgbClr val="FFFF00"/>
                  </a:solidFill>
                  <a:latin typeface="Times New Roman" pitchFamily="18" charset="0"/>
                </a:defRPr>
              </a:lvl9pPr>
            </a:lstStyle>
            <a:p>
              <a:pPr algn="ctr">
                <a:lnSpc>
                  <a:spcPct val="80000"/>
                </a:lnSpc>
                <a:spcBef>
                  <a:spcPct val="30000"/>
                </a:spcBef>
              </a:pPr>
              <a:endParaRPr lang="fr-FR" altLang="en-US" sz="200">
                <a:solidFill>
                  <a:schemeClr val="tx1"/>
                </a:solidFill>
                <a:latin typeface="Arial" pitchFamily="34" charset="0"/>
              </a:endParaRPr>
            </a:p>
          </p:txBody>
        </p:sp>
        <p:sp>
          <p:nvSpPr>
            <p:cNvPr id="14" name="Rectangle 2027">
              <a:extLst>
                <a:ext uri="{FF2B5EF4-FFF2-40B4-BE49-F238E27FC236}">
                  <a16:creationId xmlns:a16="http://schemas.microsoft.com/office/drawing/2014/main" xmlns="" id="{E4B926B1-8263-475C-AA80-3599B6A16223}"/>
                </a:ext>
              </a:extLst>
            </p:cNvPr>
            <p:cNvSpPr>
              <a:spLocks noChangeArrowheads="1"/>
            </p:cNvSpPr>
            <p:nvPr/>
          </p:nvSpPr>
          <p:spPr bwMode="auto">
            <a:xfrm>
              <a:off x="3636" y="956"/>
              <a:ext cx="1076" cy="38"/>
            </a:xfrm>
            <a:prstGeom prst="rect">
              <a:avLst/>
            </a:prstGeom>
            <a:solidFill>
              <a:schemeClr val="bg1"/>
            </a:solidFill>
            <a:ln>
              <a:noFill/>
            </a:ln>
            <a:extLst>
              <a:ext uri="{91240B29-F687-4F45-9708-019B960494DF}">
                <a14:hiddenLine xmlns:a14="http://schemas.microsoft.com/office/drawing/2010/main" w="6350" algn="ctr">
                  <a:solidFill>
                    <a:srgbClr val="000000"/>
                  </a:solidFill>
                  <a:miter lim="800000"/>
                  <a:headEnd/>
                  <a:tailEnd/>
                </a14:hiddenLine>
              </a:ext>
            </a:extLst>
          </p:spPr>
          <p:txBody>
            <a:bodyPr lIns="27432" tIns="18288" rIns="27432" bIns="18288"/>
            <a:lstStyle>
              <a:lvl1pPr>
                <a:defRPr sz="2400">
                  <a:solidFill>
                    <a:srgbClr val="FFFF00"/>
                  </a:solidFill>
                  <a:latin typeface="Times New Roman" pitchFamily="18" charset="0"/>
                </a:defRPr>
              </a:lvl1pPr>
              <a:lvl2pPr marL="742950" indent="-285750">
                <a:defRPr sz="2400">
                  <a:solidFill>
                    <a:srgbClr val="FFFF00"/>
                  </a:solidFill>
                  <a:latin typeface="Times New Roman" pitchFamily="18" charset="0"/>
                </a:defRPr>
              </a:lvl2pPr>
              <a:lvl3pPr marL="1143000" indent="-228600">
                <a:defRPr sz="2400">
                  <a:solidFill>
                    <a:srgbClr val="FFFF00"/>
                  </a:solidFill>
                  <a:latin typeface="Times New Roman" pitchFamily="18" charset="0"/>
                </a:defRPr>
              </a:lvl3pPr>
              <a:lvl4pPr marL="1600200" indent="-228600">
                <a:defRPr sz="2400">
                  <a:solidFill>
                    <a:srgbClr val="FFFF00"/>
                  </a:solidFill>
                  <a:latin typeface="Times New Roman" pitchFamily="18" charset="0"/>
                </a:defRPr>
              </a:lvl4pPr>
              <a:lvl5pPr marL="2057400" indent="-228600">
                <a:defRPr sz="2400">
                  <a:solidFill>
                    <a:srgbClr val="FFFF00"/>
                  </a:solidFill>
                  <a:latin typeface="Times New Roman" pitchFamily="18" charset="0"/>
                </a:defRPr>
              </a:lvl5pPr>
              <a:lvl6pPr marL="2514600" indent="-228600" eaLnBrk="0" fontAlgn="base" hangingPunct="0">
                <a:spcBef>
                  <a:spcPct val="0"/>
                </a:spcBef>
                <a:spcAft>
                  <a:spcPct val="0"/>
                </a:spcAft>
                <a:defRPr sz="2400">
                  <a:solidFill>
                    <a:srgbClr val="FFFF00"/>
                  </a:solidFill>
                  <a:latin typeface="Times New Roman" pitchFamily="18" charset="0"/>
                </a:defRPr>
              </a:lvl6pPr>
              <a:lvl7pPr marL="2971800" indent="-228600" eaLnBrk="0" fontAlgn="base" hangingPunct="0">
                <a:spcBef>
                  <a:spcPct val="0"/>
                </a:spcBef>
                <a:spcAft>
                  <a:spcPct val="0"/>
                </a:spcAft>
                <a:defRPr sz="2400">
                  <a:solidFill>
                    <a:srgbClr val="FFFF00"/>
                  </a:solidFill>
                  <a:latin typeface="Times New Roman" pitchFamily="18" charset="0"/>
                </a:defRPr>
              </a:lvl7pPr>
              <a:lvl8pPr marL="3429000" indent="-228600" eaLnBrk="0" fontAlgn="base" hangingPunct="0">
                <a:spcBef>
                  <a:spcPct val="0"/>
                </a:spcBef>
                <a:spcAft>
                  <a:spcPct val="0"/>
                </a:spcAft>
                <a:defRPr sz="2400">
                  <a:solidFill>
                    <a:srgbClr val="FFFF00"/>
                  </a:solidFill>
                  <a:latin typeface="Times New Roman" pitchFamily="18" charset="0"/>
                </a:defRPr>
              </a:lvl8pPr>
              <a:lvl9pPr marL="3886200" indent="-228600" eaLnBrk="0" fontAlgn="base" hangingPunct="0">
                <a:spcBef>
                  <a:spcPct val="0"/>
                </a:spcBef>
                <a:spcAft>
                  <a:spcPct val="0"/>
                </a:spcAft>
                <a:defRPr sz="2400">
                  <a:solidFill>
                    <a:srgbClr val="FFFF00"/>
                  </a:solidFill>
                  <a:latin typeface="Times New Roman" pitchFamily="18" charset="0"/>
                </a:defRPr>
              </a:lvl9pPr>
            </a:lstStyle>
            <a:p>
              <a:pPr>
                <a:lnSpc>
                  <a:spcPct val="80000"/>
                </a:lnSpc>
                <a:spcBef>
                  <a:spcPct val="30000"/>
                </a:spcBef>
              </a:pPr>
              <a:endParaRPr lang="fr-FR" altLang="en-US" sz="200" b="1">
                <a:solidFill>
                  <a:schemeClr val="tx1"/>
                </a:solidFill>
                <a:latin typeface="Arial" pitchFamily="34" charset="0"/>
              </a:endParaRPr>
            </a:p>
          </p:txBody>
        </p:sp>
        <p:sp>
          <p:nvSpPr>
            <p:cNvPr id="15" name="Rectangle 2028">
              <a:extLst>
                <a:ext uri="{FF2B5EF4-FFF2-40B4-BE49-F238E27FC236}">
                  <a16:creationId xmlns:a16="http://schemas.microsoft.com/office/drawing/2014/main" xmlns="" id="{5838EA2D-0EA4-47AE-A648-E61488F2E611}"/>
                </a:ext>
              </a:extLst>
            </p:cNvPr>
            <p:cNvSpPr>
              <a:spLocks noChangeArrowheads="1"/>
            </p:cNvSpPr>
            <p:nvPr/>
          </p:nvSpPr>
          <p:spPr bwMode="auto">
            <a:xfrm>
              <a:off x="4712" y="1322"/>
              <a:ext cx="864" cy="164"/>
            </a:xfrm>
            <a:prstGeom prst="rect">
              <a:avLst/>
            </a:prstGeom>
            <a:solidFill>
              <a:schemeClr val="bg1"/>
            </a:solidFill>
            <a:ln>
              <a:noFill/>
            </a:ln>
            <a:extLst>
              <a:ext uri="{91240B29-F687-4F45-9708-019B960494DF}">
                <a14:hiddenLine xmlns:a14="http://schemas.microsoft.com/office/drawing/2010/main" w="6350" algn="ctr">
                  <a:solidFill>
                    <a:srgbClr val="000000"/>
                  </a:solidFill>
                  <a:miter lim="800000"/>
                  <a:headEnd/>
                  <a:tailEnd/>
                </a14:hiddenLine>
              </a:ext>
            </a:extLst>
          </p:spPr>
          <p:txBody>
            <a:bodyPr lIns="27432" rIns="27432"/>
            <a:lstStyle>
              <a:lvl1pPr>
                <a:defRPr sz="2400">
                  <a:solidFill>
                    <a:srgbClr val="FFFF00"/>
                  </a:solidFill>
                  <a:latin typeface="Times New Roman" pitchFamily="18" charset="0"/>
                </a:defRPr>
              </a:lvl1pPr>
              <a:lvl2pPr marL="742950" indent="-285750">
                <a:defRPr sz="2400">
                  <a:solidFill>
                    <a:srgbClr val="FFFF00"/>
                  </a:solidFill>
                  <a:latin typeface="Times New Roman" pitchFamily="18" charset="0"/>
                </a:defRPr>
              </a:lvl2pPr>
              <a:lvl3pPr marL="1143000" indent="-228600">
                <a:defRPr sz="2400">
                  <a:solidFill>
                    <a:srgbClr val="FFFF00"/>
                  </a:solidFill>
                  <a:latin typeface="Times New Roman" pitchFamily="18" charset="0"/>
                </a:defRPr>
              </a:lvl3pPr>
              <a:lvl4pPr marL="1600200" indent="-228600">
                <a:defRPr sz="2400">
                  <a:solidFill>
                    <a:srgbClr val="FFFF00"/>
                  </a:solidFill>
                  <a:latin typeface="Times New Roman" pitchFamily="18" charset="0"/>
                </a:defRPr>
              </a:lvl4pPr>
              <a:lvl5pPr marL="2057400" indent="-228600">
                <a:defRPr sz="2400">
                  <a:solidFill>
                    <a:srgbClr val="FFFF00"/>
                  </a:solidFill>
                  <a:latin typeface="Times New Roman" pitchFamily="18" charset="0"/>
                </a:defRPr>
              </a:lvl5pPr>
              <a:lvl6pPr marL="2514600" indent="-228600" eaLnBrk="0" fontAlgn="base" hangingPunct="0">
                <a:spcBef>
                  <a:spcPct val="0"/>
                </a:spcBef>
                <a:spcAft>
                  <a:spcPct val="0"/>
                </a:spcAft>
                <a:defRPr sz="2400">
                  <a:solidFill>
                    <a:srgbClr val="FFFF00"/>
                  </a:solidFill>
                  <a:latin typeface="Times New Roman" pitchFamily="18" charset="0"/>
                </a:defRPr>
              </a:lvl6pPr>
              <a:lvl7pPr marL="2971800" indent="-228600" eaLnBrk="0" fontAlgn="base" hangingPunct="0">
                <a:spcBef>
                  <a:spcPct val="0"/>
                </a:spcBef>
                <a:spcAft>
                  <a:spcPct val="0"/>
                </a:spcAft>
                <a:defRPr sz="2400">
                  <a:solidFill>
                    <a:srgbClr val="FFFF00"/>
                  </a:solidFill>
                  <a:latin typeface="Times New Roman" pitchFamily="18" charset="0"/>
                </a:defRPr>
              </a:lvl7pPr>
              <a:lvl8pPr marL="3429000" indent="-228600" eaLnBrk="0" fontAlgn="base" hangingPunct="0">
                <a:spcBef>
                  <a:spcPct val="0"/>
                </a:spcBef>
                <a:spcAft>
                  <a:spcPct val="0"/>
                </a:spcAft>
                <a:defRPr sz="2400">
                  <a:solidFill>
                    <a:srgbClr val="FFFF00"/>
                  </a:solidFill>
                  <a:latin typeface="Times New Roman" pitchFamily="18" charset="0"/>
                </a:defRPr>
              </a:lvl8pPr>
              <a:lvl9pPr marL="3886200" indent="-228600" eaLnBrk="0" fontAlgn="base" hangingPunct="0">
                <a:spcBef>
                  <a:spcPct val="0"/>
                </a:spcBef>
                <a:spcAft>
                  <a:spcPct val="0"/>
                </a:spcAft>
                <a:defRPr sz="2400">
                  <a:solidFill>
                    <a:srgbClr val="FFFF00"/>
                  </a:solidFill>
                  <a:latin typeface="Times New Roman" pitchFamily="18" charset="0"/>
                </a:defRPr>
              </a:lvl9pPr>
            </a:lstStyle>
            <a:p>
              <a:pPr algn="ctr">
                <a:lnSpc>
                  <a:spcPct val="80000"/>
                </a:lnSpc>
                <a:spcBef>
                  <a:spcPct val="30000"/>
                </a:spcBef>
              </a:pPr>
              <a:r>
                <a:rPr lang="en-US" altLang="en-US" sz="1400">
                  <a:solidFill>
                    <a:schemeClr val="tx1"/>
                  </a:solidFill>
                  <a:latin typeface="Arial" pitchFamily="34" charset="0"/>
                </a:rPr>
                <a:t>0.59</a:t>
              </a:r>
              <a:r>
                <a:rPr lang="en-US" altLang="en-US" sz="1400">
                  <a:solidFill>
                    <a:schemeClr val="tx1"/>
                  </a:solidFill>
                  <a:latin typeface="Calibri" pitchFamily="34" charset="0"/>
                </a:rPr>
                <a:t>–</a:t>
              </a:r>
              <a:r>
                <a:rPr lang="en-US" altLang="en-US" sz="1400">
                  <a:solidFill>
                    <a:schemeClr val="tx1"/>
                  </a:solidFill>
                  <a:latin typeface="Arial" pitchFamily="34" charset="0"/>
                </a:rPr>
                <a:t>0.83</a:t>
              </a:r>
            </a:p>
          </p:txBody>
        </p:sp>
        <p:sp>
          <p:nvSpPr>
            <p:cNvPr id="16" name="Rectangle 2029">
              <a:extLst>
                <a:ext uri="{FF2B5EF4-FFF2-40B4-BE49-F238E27FC236}">
                  <a16:creationId xmlns:a16="http://schemas.microsoft.com/office/drawing/2014/main" xmlns="" id="{D7E0A9C4-6DF0-4588-A893-60AA4DEF4553}"/>
                </a:ext>
              </a:extLst>
            </p:cNvPr>
            <p:cNvSpPr>
              <a:spLocks noChangeArrowheads="1"/>
            </p:cNvSpPr>
            <p:nvPr/>
          </p:nvSpPr>
          <p:spPr bwMode="auto">
            <a:xfrm>
              <a:off x="3636" y="1322"/>
              <a:ext cx="1076" cy="164"/>
            </a:xfrm>
            <a:prstGeom prst="rect">
              <a:avLst/>
            </a:prstGeom>
            <a:solidFill>
              <a:schemeClr val="bg1"/>
            </a:solidFill>
            <a:ln>
              <a:noFill/>
            </a:ln>
            <a:extLst>
              <a:ext uri="{91240B29-F687-4F45-9708-019B960494DF}">
                <a14:hiddenLine xmlns:a14="http://schemas.microsoft.com/office/drawing/2010/main" w="6350" algn="ctr">
                  <a:solidFill>
                    <a:srgbClr val="000000"/>
                  </a:solidFill>
                  <a:miter lim="800000"/>
                  <a:headEnd/>
                  <a:tailEnd/>
                </a14:hiddenLine>
              </a:ext>
            </a:extLst>
          </p:spPr>
          <p:txBody>
            <a:bodyPr lIns="45720" rIns="27432"/>
            <a:lstStyle>
              <a:lvl1pPr>
                <a:defRPr sz="2400">
                  <a:solidFill>
                    <a:srgbClr val="FFFF00"/>
                  </a:solidFill>
                  <a:latin typeface="Times New Roman" pitchFamily="18" charset="0"/>
                </a:defRPr>
              </a:lvl1pPr>
              <a:lvl2pPr marL="742950" indent="-285750">
                <a:defRPr sz="2400">
                  <a:solidFill>
                    <a:srgbClr val="FFFF00"/>
                  </a:solidFill>
                  <a:latin typeface="Times New Roman" pitchFamily="18" charset="0"/>
                </a:defRPr>
              </a:lvl2pPr>
              <a:lvl3pPr marL="1143000" indent="-228600">
                <a:defRPr sz="2400">
                  <a:solidFill>
                    <a:srgbClr val="FFFF00"/>
                  </a:solidFill>
                  <a:latin typeface="Times New Roman" pitchFamily="18" charset="0"/>
                </a:defRPr>
              </a:lvl3pPr>
              <a:lvl4pPr marL="1600200" indent="-228600">
                <a:defRPr sz="2400">
                  <a:solidFill>
                    <a:srgbClr val="FFFF00"/>
                  </a:solidFill>
                  <a:latin typeface="Times New Roman" pitchFamily="18" charset="0"/>
                </a:defRPr>
              </a:lvl4pPr>
              <a:lvl5pPr marL="2057400" indent="-228600">
                <a:defRPr sz="2400">
                  <a:solidFill>
                    <a:srgbClr val="FFFF00"/>
                  </a:solidFill>
                  <a:latin typeface="Times New Roman" pitchFamily="18" charset="0"/>
                </a:defRPr>
              </a:lvl5pPr>
              <a:lvl6pPr marL="2514600" indent="-228600" eaLnBrk="0" fontAlgn="base" hangingPunct="0">
                <a:spcBef>
                  <a:spcPct val="0"/>
                </a:spcBef>
                <a:spcAft>
                  <a:spcPct val="0"/>
                </a:spcAft>
                <a:defRPr sz="2400">
                  <a:solidFill>
                    <a:srgbClr val="FFFF00"/>
                  </a:solidFill>
                  <a:latin typeface="Times New Roman" pitchFamily="18" charset="0"/>
                </a:defRPr>
              </a:lvl6pPr>
              <a:lvl7pPr marL="2971800" indent="-228600" eaLnBrk="0" fontAlgn="base" hangingPunct="0">
                <a:spcBef>
                  <a:spcPct val="0"/>
                </a:spcBef>
                <a:spcAft>
                  <a:spcPct val="0"/>
                </a:spcAft>
                <a:defRPr sz="2400">
                  <a:solidFill>
                    <a:srgbClr val="FFFF00"/>
                  </a:solidFill>
                  <a:latin typeface="Times New Roman" pitchFamily="18" charset="0"/>
                </a:defRPr>
              </a:lvl7pPr>
              <a:lvl8pPr marL="3429000" indent="-228600" eaLnBrk="0" fontAlgn="base" hangingPunct="0">
                <a:spcBef>
                  <a:spcPct val="0"/>
                </a:spcBef>
                <a:spcAft>
                  <a:spcPct val="0"/>
                </a:spcAft>
                <a:defRPr sz="2400">
                  <a:solidFill>
                    <a:srgbClr val="FFFF00"/>
                  </a:solidFill>
                  <a:latin typeface="Times New Roman" pitchFamily="18" charset="0"/>
                </a:defRPr>
              </a:lvl8pPr>
              <a:lvl9pPr marL="3886200" indent="-228600" eaLnBrk="0" fontAlgn="base" hangingPunct="0">
                <a:spcBef>
                  <a:spcPct val="0"/>
                </a:spcBef>
                <a:spcAft>
                  <a:spcPct val="0"/>
                </a:spcAft>
                <a:defRPr sz="2400">
                  <a:solidFill>
                    <a:srgbClr val="FFFF00"/>
                  </a:solidFill>
                  <a:latin typeface="Times New Roman" pitchFamily="18" charset="0"/>
                </a:defRPr>
              </a:lvl9pPr>
            </a:lstStyle>
            <a:p>
              <a:pPr>
                <a:lnSpc>
                  <a:spcPct val="80000"/>
                </a:lnSpc>
                <a:spcBef>
                  <a:spcPct val="30000"/>
                </a:spcBef>
              </a:pPr>
              <a:r>
                <a:rPr lang="en-US" altLang="en-US" sz="1400" b="1">
                  <a:solidFill>
                    <a:schemeClr val="tx1"/>
                  </a:solidFill>
                  <a:latin typeface="Arial" pitchFamily="34" charset="0"/>
                </a:rPr>
                <a:t>95% CI</a:t>
              </a:r>
            </a:p>
          </p:txBody>
        </p:sp>
        <p:sp>
          <p:nvSpPr>
            <p:cNvPr id="17" name="Rectangle 2030">
              <a:extLst>
                <a:ext uri="{FF2B5EF4-FFF2-40B4-BE49-F238E27FC236}">
                  <a16:creationId xmlns:a16="http://schemas.microsoft.com/office/drawing/2014/main" xmlns="" id="{82DF911E-90E7-41AB-833C-70EB8B0DF050}"/>
                </a:ext>
              </a:extLst>
            </p:cNvPr>
            <p:cNvSpPr>
              <a:spLocks noChangeArrowheads="1"/>
            </p:cNvSpPr>
            <p:nvPr/>
          </p:nvSpPr>
          <p:spPr bwMode="auto">
            <a:xfrm>
              <a:off x="4712" y="1486"/>
              <a:ext cx="864" cy="164"/>
            </a:xfrm>
            <a:prstGeom prst="rect">
              <a:avLst/>
            </a:prstGeom>
            <a:solidFill>
              <a:schemeClr val="bg1"/>
            </a:solidFill>
            <a:ln>
              <a:noFill/>
            </a:ln>
            <a:extLst>
              <a:ext uri="{91240B29-F687-4F45-9708-019B960494DF}">
                <a14:hiddenLine xmlns:a14="http://schemas.microsoft.com/office/drawing/2010/main" w="6350" algn="ctr">
                  <a:solidFill>
                    <a:srgbClr val="000000"/>
                  </a:solidFill>
                  <a:miter lim="800000"/>
                  <a:headEnd/>
                  <a:tailEnd/>
                </a14:hiddenLine>
              </a:ext>
            </a:extLst>
          </p:spPr>
          <p:txBody>
            <a:bodyPr lIns="27432" rIns="27432" anchor="b"/>
            <a:lstStyle>
              <a:lvl1pPr>
                <a:defRPr sz="2400">
                  <a:solidFill>
                    <a:srgbClr val="FFFF00"/>
                  </a:solidFill>
                  <a:latin typeface="Times New Roman" pitchFamily="18" charset="0"/>
                </a:defRPr>
              </a:lvl1pPr>
              <a:lvl2pPr marL="742950" indent="-285750">
                <a:defRPr sz="2400">
                  <a:solidFill>
                    <a:srgbClr val="FFFF00"/>
                  </a:solidFill>
                  <a:latin typeface="Times New Roman" pitchFamily="18" charset="0"/>
                </a:defRPr>
              </a:lvl2pPr>
              <a:lvl3pPr marL="1143000" indent="-228600">
                <a:defRPr sz="2400">
                  <a:solidFill>
                    <a:srgbClr val="FFFF00"/>
                  </a:solidFill>
                  <a:latin typeface="Times New Roman" pitchFamily="18" charset="0"/>
                </a:defRPr>
              </a:lvl3pPr>
              <a:lvl4pPr marL="1600200" indent="-228600">
                <a:defRPr sz="2400">
                  <a:solidFill>
                    <a:srgbClr val="FFFF00"/>
                  </a:solidFill>
                  <a:latin typeface="Times New Roman" pitchFamily="18" charset="0"/>
                </a:defRPr>
              </a:lvl4pPr>
              <a:lvl5pPr marL="2057400" indent="-228600">
                <a:defRPr sz="2400">
                  <a:solidFill>
                    <a:srgbClr val="FFFF00"/>
                  </a:solidFill>
                  <a:latin typeface="Times New Roman" pitchFamily="18" charset="0"/>
                </a:defRPr>
              </a:lvl5pPr>
              <a:lvl6pPr marL="2514600" indent="-228600" eaLnBrk="0" fontAlgn="base" hangingPunct="0">
                <a:spcBef>
                  <a:spcPct val="0"/>
                </a:spcBef>
                <a:spcAft>
                  <a:spcPct val="0"/>
                </a:spcAft>
                <a:defRPr sz="2400">
                  <a:solidFill>
                    <a:srgbClr val="FFFF00"/>
                  </a:solidFill>
                  <a:latin typeface="Times New Roman" pitchFamily="18" charset="0"/>
                </a:defRPr>
              </a:lvl6pPr>
              <a:lvl7pPr marL="2971800" indent="-228600" eaLnBrk="0" fontAlgn="base" hangingPunct="0">
                <a:spcBef>
                  <a:spcPct val="0"/>
                </a:spcBef>
                <a:spcAft>
                  <a:spcPct val="0"/>
                </a:spcAft>
                <a:defRPr sz="2400">
                  <a:solidFill>
                    <a:srgbClr val="FFFF00"/>
                  </a:solidFill>
                  <a:latin typeface="Times New Roman" pitchFamily="18" charset="0"/>
                </a:defRPr>
              </a:lvl7pPr>
              <a:lvl8pPr marL="3429000" indent="-228600" eaLnBrk="0" fontAlgn="base" hangingPunct="0">
                <a:spcBef>
                  <a:spcPct val="0"/>
                </a:spcBef>
                <a:spcAft>
                  <a:spcPct val="0"/>
                </a:spcAft>
                <a:defRPr sz="2400">
                  <a:solidFill>
                    <a:srgbClr val="FFFF00"/>
                  </a:solidFill>
                  <a:latin typeface="Times New Roman" pitchFamily="18" charset="0"/>
                </a:defRPr>
              </a:lvl8pPr>
              <a:lvl9pPr marL="3886200" indent="-228600" eaLnBrk="0" fontAlgn="base" hangingPunct="0">
                <a:spcBef>
                  <a:spcPct val="0"/>
                </a:spcBef>
                <a:spcAft>
                  <a:spcPct val="0"/>
                </a:spcAft>
                <a:defRPr sz="2400">
                  <a:solidFill>
                    <a:srgbClr val="FFFF00"/>
                  </a:solidFill>
                  <a:latin typeface="Times New Roman" pitchFamily="18" charset="0"/>
                </a:defRPr>
              </a:lvl9pPr>
            </a:lstStyle>
            <a:p>
              <a:pPr algn="ctr">
                <a:lnSpc>
                  <a:spcPct val="80000"/>
                </a:lnSpc>
                <a:spcBef>
                  <a:spcPct val="30000"/>
                </a:spcBef>
              </a:pPr>
              <a:r>
                <a:rPr lang="en-US" altLang="en-US" sz="1400">
                  <a:solidFill>
                    <a:schemeClr val="tx1"/>
                  </a:solidFill>
                  <a:latin typeface="Arial" pitchFamily="34" charset="0"/>
                </a:rPr>
                <a:t>&lt; 0.0001</a:t>
              </a:r>
            </a:p>
          </p:txBody>
        </p:sp>
        <p:sp>
          <p:nvSpPr>
            <p:cNvPr id="18" name="Rectangle 2031">
              <a:extLst>
                <a:ext uri="{FF2B5EF4-FFF2-40B4-BE49-F238E27FC236}">
                  <a16:creationId xmlns:a16="http://schemas.microsoft.com/office/drawing/2014/main" xmlns="" id="{4C6162E8-4FA5-4119-9BB8-C13AB494B2DC}"/>
                </a:ext>
              </a:extLst>
            </p:cNvPr>
            <p:cNvSpPr>
              <a:spLocks noChangeArrowheads="1"/>
            </p:cNvSpPr>
            <p:nvPr/>
          </p:nvSpPr>
          <p:spPr bwMode="auto">
            <a:xfrm>
              <a:off x="3636" y="1486"/>
              <a:ext cx="1076" cy="164"/>
            </a:xfrm>
            <a:prstGeom prst="rect">
              <a:avLst/>
            </a:prstGeom>
            <a:solidFill>
              <a:schemeClr val="bg1"/>
            </a:solidFill>
            <a:ln>
              <a:noFill/>
            </a:ln>
            <a:extLst>
              <a:ext uri="{91240B29-F687-4F45-9708-019B960494DF}">
                <a14:hiddenLine xmlns:a14="http://schemas.microsoft.com/office/drawing/2010/main" w="6350" algn="ctr">
                  <a:solidFill>
                    <a:srgbClr val="000000"/>
                  </a:solidFill>
                  <a:miter lim="800000"/>
                  <a:headEnd/>
                  <a:tailEnd/>
                </a14:hiddenLine>
              </a:ext>
            </a:extLst>
          </p:spPr>
          <p:txBody>
            <a:bodyPr lIns="45720" rIns="27432"/>
            <a:lstStyle>
              <a:lvl1pPr>
                <a:defRPr sz="2400">
                  <a:solidFill>
                    <a:srgbClr val="FFFF00"/>
                  </a:solidFill>
                  <a:latin typeface="Times New Roman" pitchFamily="18" charset="0"/>
                </a:defRPr>
              </a:lvl1pPr>
              <a:lvl2pPr marL="742950" indent="-285750">
                <a:defRPr sz="2400">
                  <a:solidFill>
                    <a:srgbClr val="FFFF00"/>
                  </a:solidFill>
                  <a:latin typeface="Times New Roman" pitchFamily="18" charset="0"/>
                </a:defRPr>
              </a:lvl2pPr>
              <a:lvl3pPr marL="1143000" indent="-228600">
                <a:defRPr sz="2400">
                  <a:solidFill>
                    <a:srgbClr val="FFFF00"/>
                  </a:solidFill>
                  <a:latin typeface="Times New Roman" pitchFamily="18" charset="0"/>
                </a:defRPr>
              </a:lvl3pPr>
              <a:lvl4pPr marL="1600200" indent="-228600">
                <a:defRPr sz="2400">
                  <a:solidFill>
                    <a:srgbClr val="FFFF00"/>
                  </a:solidFill>
                  <a:latin typeface="Times New Roman" pitchFamily="18" charset="0"/>
                </a:defRPr>
              </a:lvl4pPr>
              <a:lvl5pPr marL="2057400" indent="-228600">
                <a:defRPr sz="2400">
                  <a:solidFill>
                    <a:srgbClr val="FFFF00"/>
                  </a:solidFill>
                  <a:latin typeface="Times New Roman" pitchFamily="18" charset="0"/>
                </a:defRPr>
              </a:lvl5pPr>
              <a:lvl6pPr marL="2514600" indent="-228600" eaLnBrk="0" fontAlgn="base" hangingPunct="0">
                <a:spcBef>
                  <a:spcPct val="0"/>
                </a:spcBef>
                <a:spcAft>
                  <a:spcPct val="0"/>
                </a:spcAft>
                <a:defRPr sz="2400">
                  <a:solidFill>
                    <a:srgbClr val="FFFF00"/>
                  </a:solidFill>
                  <a:latin typeface="Times New Roman" pitchFamily="18" charset="0"/>
                </a:defRPr>
              </a:lvl6pPr>
              <a:lvl7pPr marL="2971800" indent="-228600" eaLnBrk="0" fontAlgn="base" hangingPunct="0">
                <a:spcBef>
                  <a:spcPct val="0"/>
                </a:spcBef>
                <a:spcAft>
                  <a:spcPct val="0"/>
                </a:spcAft>
                <a:defRPr sz="2400">
                  <a:solidFill>
                    <a:srgbClr val="FFFF00"/>
                  </a:solidFill>
                  <a:latin typeface="Times New Roman" pitchFamily="18" charset="0"/>
                </a:defRPr>
              </a:lvl7pPr>
              <a:lvl8pPr marL="3429000" indent="-228600" eaLnBrk="0" fontAlgn="base" hangingPunct="0">
                <a:spcBef>
                  <a:spcPct val="0"/>
                </a:spcBef>
                <a:spcAft>
                  <a:spcPct val="0"/>
                </a:spcAft>
                <a:defRPr sz="2400">
                  <a:solidFill>
                    <a:srgbClr val="FFFF00"/>
                  </a:solidFill>
                  <a:latin typeface="Times New Roman" pitchFamily="18" charset="0"/>
                </a:defRPr>
              </a:lvl8pPr>
              <a:lvl9pPr marL="3886200" indent="-228600" eaLnBrk="0" fontAlgn="base" hangingPunct="0">
                <a:spcBef>
                  <a:spcPct val="0"/>
                </a:spcBef>
                <a:spcAft>
                  <a:spcPct val="0"/>
                </a:spcAft>
                <a:defRPr sz="2400">
                  <a:solidFill>
                    <a:srgbClr val="FFFF00"/>
                  </a:solidFill>
                  <a:latin typeface="Times New Roman" pitchFamily="18" charset="0"/>
                </a:defRPr>
              </a:lvl9pPr>
            </a:lstStyle>
            <a:p>
              <a:pPr>
                <a:lnSpc>
                  <a:spcPct val="80000"/>
                </a:lnSpc>
                <a:spcBef>
                  <a:spcPct val="30000"/>
                </a:spcBef>
              </a:pPr>
              <a:r>
                <a:rPr lang="en-US" altLang="en-US" sz="1400" b="1" i="1">
                  <a:solidFill>
                    <a:schemeClr val="tx1"/>
                  </a:solidFill>
                  <a:latin typeface="Arial" pitchFamily="34" charset="0"/>
                </a:rPr>
                <a:t>P</a:t>
              </a:r>
              <a:r>
                <a:rPr lang="en-US" altLang="en-US" sz="1400" b="1">
                  <a:solidFill>
                    <a:schemeClr val="tx1"/>
                  </a:solidFill>
                  <a:latin typeface="Arial" pitchFamily="34" charset="0"/>
                </a:rPr>
                <a:t>-value</a:t>
              </a:r>
            </a:p>
          </p:txBody>
        </p:sp>
        <p:sp>
          <p:nvSpPr>
            <p:cNvPr id="19" name="Rectangle 2032">
              <a:extLst>
                <a:ext uri="{FF2B5EF4-FFF2-40B4-BE49-F238E27FC236}">
                  <a16:creationId xmlns:a16="http://schemas.microsoft.com/office/drawing/2014/main" xmlns="" id="{8D8E886C-F769-4F9C-9EEF-D996CCD0D890}"/>
                </a:ext>
              </a:extLst>
            </p:cNvPr>
            <p:cNvSpPr>
              <a:spLocks noChangeArrowheads="1"/>
            </p:cNvSpPr>
            <p:nvPr/>
          </p:nvSpPr>
          <p:spPr bwMode="auto">
            <a:xfrm>
              <a:off x="4712" y="1158"/>
              <a:ext cx="864" cy="164"/>
            </a:xfrm>
            <a:prstGeom prst="rect">
              <a:avLst/>
            </a:prstGeom>
            <a:solidFill>
              <a:schemeClr val="bg1"/>
            </a:solidFill>
            <a:ln>
              <a:noFill/>
            </a:ln>
            <a:extLst>
              <a:ext uri="{91240B29-F687-4F45-9708-019B960494DF}">
                <a14:hiddenLine xmlns:a14="http://schemas.microsoft.com/office/drawing/2010/main" w="6350" algn="ctr">
                  <a:solidFill>
                    <a:srgbClr val="000000"/>
                  </a:solidFill>
                  <a:miter lim="800000"/>
                  <a:headEnd/>
                  <a:tailEnd/>
                </a14:hiddenLine>
              </a:ext>
            </a:extLst>
          </p:spPr>
          <p:txBody>
            <a:bodyPr lIns="27432" rIns="27432" anchor="b"/>
            <a:lstStyle>
              <a:lvl1pPr>
                <a:defRPr sz="2400">
                  <a:solidFill>
                    <a:srgbClr val="FFFF00"/>
                  </a:solidFill>
                  <a:latin typeface="Times New Roman" pitchFamily="18" charset="0"/>
                </a:defRPr>
              </a:lvl1pPr>
              <a:lvl2pPr marL="742950" indent="-285750">
                <a:defRPr sz="2400">
                  <a:solidFill>
                    <a:srgbClr val="FFFF00"/>
                  </a:solidFill>
                  <a:latin typeface="Times New Roman" pitchFamily="18" charset="0"/>
                </a:defRPr>
              </a:lvl2pPr>
              <a:lvl3pPr marL="1143000" indent="-228600">
                <a:defRPr sz="2400">
                  <a:solidFill>
                    <a:srgbClr val="FFFF00"/>
                  </a:solidFill>
                  <a:latin typeface="Times New Roman" pitchFamily="18" charset="0"/>
                </a:defRPr>
              </a:lvl3pPr>
              <a:lvl4pPr marL="1600200" indent="-228600">
                <a:defRPr sz="2400">
                  <a:solidFill>
                    <a:srgbClr val="FFFF00"/>
                  </a:solidFill>
                  <a:latin typeface="Times New Roman" pitchFamily="18" charset="0"/>
                </a:defRPr>
              </a:lvl4pPr>
              <a:lvl5pPr marL="2057400" indent="-228600">
                <a:defRPr sz="2400">
                  <a:solidFill>
                    <a:srgbClr val="FFFF00"/>
                  </a:solidFill>
                  <a:latin typeface="Times New Roman" pitchFamily="18" charset="0"/>
                </a:defRPr>
              </a:lvl5pPr>
              <a:lvl6pPr marL="2514600" indent="-228600" eaLnBrk="0" fontAlgn="base" hangingPunct="0">
                <a:spcBef>
                  <a:spcPct val="0"/>
                </a:spcBef>
                <a:spcAft>
                  <a:spcPct val="0"/>
                </a:spcAft>
                <a:defRPr sz="2400">
                  <a:solidFill>
                    <a:srgbClr val="FFFF00"/>
                  </a:solidFill>
                  <a:latin typeface="Times New Roman" pitchFamily="18" charset="0"/>
                </a:defRPr>
              </a:lvl6pPr>
              <a:lvl7pPr marL="2971800" indent="-228600" eaLnBrk="0" fontAlgn="base" hangingPunct="0">
                <a:spcBef>
                  <a:spcPct val="0"/>
                </a:spcBef>
                <a:spcAft>
                  <a:spcPct val="0"/>
                </a:spcAft>
                <a:defRPr sz="2400">
                  <a:solidFill>
                    <a:srgbClr val="FFFF00"/>
                  </a:solidFill>
                  <a:latin typeface="Times New Roman" pitchFamily="18" charset="0"/>
                </a:defRPr>
              </a:lvl7pPr>
              <a:lvl8pPr marL="3429000" indent="-228600" eaLnBrk="0" fontAlgn="base" hangingPunct="0">
                <a:spcBef>
                  <a:spcPct val="0"/>
                </a:spcBef>
                <a:spcAft>
                  <a:spcPct val="0"/>
                </a:spcAft>
                <a:defRPr sz="2400">
                  <a:solidFill>
                    <a:srgbClr val="FFFF00"/>
                  </a:solidFill>
                  <a:latin typeface="Times New Roman" pitchFamily="18" charset="0"/>
                </a:defRPr>
              </a:lvl8pPr>
              <a:lvl9pPr marL="3886200" indent="-228600" eaLnBrk="0" fontAlgn="base" hangingPunct="0">
                <a:spcBef>
                  <a:spcPct val="0"/>
                </a:spcBef>
                <a:spcAft>
                  <a:spcPct val="0"/>
                </a:spcAft>
                <a:defRPr sz="2400">
                  <a:solidFill>
                    <a:srgbClr val="FFFF00"/>
                  </a:solidFill>
                  <a:latin typeface="Times New Roman" pitchFamily="18" charset="0"/>
                </a:defRPr>
              </a:lvl9pPr>
            </a:lstStyle>
            <a:p>
              <a:pPr algn="ctr">
                <a:lnSpc>
                  <a:spcPct val="80000"/>
                </a:lnSpc>
                <a:spcBef>
                  <a:spcPct val="30000"/>
                </a:spcBef>
              </a:pPr>
              <a:r>
                <a:rPr lang="en-US" altLang="en-US" sz="1400">
                  <a:solidFill>
                    <a:schemeClr val="tx1"/>
                  </a:solidFill>
                  <a:latin typeface="Arial" pitchFamily="34" charset="0"/>
                </a:rPr>
                <a:t>0.70</a:t>
              </a:r>
            </a:p>
          </p:txBody>
        </p:sp>
        <p:sp>
          <p:nvSpPr>
            <p:cNvPr id="20" name="Rectangle 2033">
              <a:extLst>
                <a:ext uri="{FF2B5EF4-FFF2-40B4-BE49-F238E27FC236}">
                  <a16:creationId xmlns:a16="http://schemas.microsoft.com/office/drawing/2014/main" xmlns="" id="{9B7CA86D-F485-4443-888E-5AAD5CC48981}"/>
                </a:ext>
              </a:extLst>
            </p:cNvPr>
            <p:cNvSpPr>
              <a:spLocks noChangeArrowheads="1"/>
            </p:cNvSpPr>
            <p:nvPr/>
          </p:nvSpPr>
          <p:spPr bwMode="auto">
            <a:xfrm>
              <a:off x="3636" y="1158"/>
              <a:ext cx="1076" cy="164"/>
            </a:xfrm>
            <a:prstGeom prst="rect">
              <a:avLst/>
            </a:prstGeom>
            <a:solidFill>
              <a:schemeClr val="bg1"/>
            </a:solidFill>
            <a:ln>
              <a:noFill/>
            </a:ln>
            <a:extLst>
              <a:ext uri="{91240B29-F687-4F45-9708-019B960494DF}">
                <a14:hiddenLine xmlns:a14="http://schemas.microsoft.com/office/drawing/2010/main" w="6350" algn="ctr">
                  <a:solidFill>
                    <a:srgbClr val="000000"/>
                  </a:solidFill>
                  <a:miter lim="800000"/>
                  <a:headEnd/>
                  <a:tailEnd/>
                </a14:hiddenLine>
              </a:ext>
            </a:extLst>
          </p:spPr>
          <p:txBody>
            <a:bodyPr lIns="45720" rIns="27432"/>
            <a:lstStyle>
              <a:lvl1pPr>
                <a:defRPr sz="2400">
                  <a:solidFill>
                    <a:srgbClr val="FFFF00"/>
                  </a:solidFill>
                  <a:latin typeface="Times New Roman" pitchFamily="18" charset="0"/>
                </a:defRPr>
              </a:lvl1pPr>
              <a:lvl2pPr marL="742950" indent="-285750">
                <a:defRPr sz="2400">
                  <a:solidFill>
                    <a:srgbClr val="FFFF00"/>
                  </a:solidFill>
                  <a:latin typeface="Times New Roman" pitchFamily="18" charset="0"/>
                </a:defRPr>
              </a:lvl2pPr>
              <a:lvl3pPr marL="1143000" indent="-228600">
                <a:defRPr sz="2400">
                  <a:solidFill>
                    <a:srgbClr val="FFFF00"/>
                  </a:solidFill>
                  <a:latin typeface="Times New Roman" pitchFamily="18" charset="0"/>
                </a:defRPr>
              </a:lvl3pPr>
              <a:lvl4pPr marL="1600200" indent="-228600">
                <a:defRPr sz="2400">
                  <a:solidFill>
                    <a:srgbClr val="FFFF00"/>
                  </a:solidFill>
                  <a:latin typeface="Times New Roman" pitchFamily="18" charset="0"/>
                </a:defRPr>
              </a:lvl4pPr>
              <a:lvl5pPr marL="2057400" indent="-228600">
                <a:defRPr sz="2400">
                  <a:solidFill>
                    <a:srgbClr val="FFFF00"/>
                  </a:solidFill>
                  <a:latin typeface="Times New Roman" pitchFamily="18" charset="0"/>
                </a:defRPr>
              </a:lvl5pPr>
              <a:lvl6pPr marL="2514600" indent="-228600" eaLnBrk="0" fontAlgn="base" hangingPunct="0">
                <a:spcBef>
                  <a:spcPct val="0"/>
                </a:spcBef>
                <a:spcAft>
                  <a:spcPct val="0"/>
                </a:spcAft>
                <a:defRPr sz="2400">
                  <a:solidFill>
                    <a:srgbClr val="FFFF00"/>
                  </a:solidFill>
                  <a:latin typeface="Times New Roman" pitchFamily="18" charset="0"/>
                </a:defRPr>
              </a:lvl6pPr>
              <a:lvl7pPr marL="2971800" indent="-228600" eaLnBrk="0" fontAlgn="base" hangingPunct="0">
                <a:spcBef>
                  <a:spcPct val="0"/>
                </a:spcBef>
                <a:spcAft>
                  <a:spcPct val="0"/>
                </a:spcAft>
                <a:defRPr sz="2400">
                  <a:solidFill>
                    <a:srgbClr val="FFFF00"/>
                  </a:solidFill>
                  <a:latin typeface="Times New Roman" pitchFamily="18" charset="0"/>
                </a:defRPr>
              </a:lvl7pPr>
              <a:lvl8pPr marL="3429000" indent="-228600" eaLnBrk="0" fontAlgn="base" hangingPunct="0">
                <a:spcBef>
                  <a:spcPct val="0"/>
                </a:spcBef>
                <a:spcAft>
                  <a:spcPct val="0"/>
                </a:spcAft>
                <a:defRPr sz="2400">
                  <a:solidFill>
                    <a:srgbClr val="FFFF00"/>
                  </a:solidFill>
                  <a:latin typeface="Times New Roman" pitchFamily="18" charset="0"/>
                </a:defRPr>
              </a:lvl8pPr>
              <a:lvl9pPr marL="3886200" indent="-228600" eaLnBrk="0" fontAlgn="base" hangingPunct="0">
                <a:spcBef>
                  <a:spcPct val="0"/>
                </a:spcBef>
                <a:spcAft>
                  <a:spcPct val="0"/>
                </a:spcAft>
                <a:defRPr sz="2400">
                  <a:solidFill>
                    <a:srgbClr val="FFFF00"/>
                  </a:solidFill>
                  <a:latin typeface="Times New Roman" pitchFamily="18" charset="0"/>
                </a:defRPr>
              </a:lvl9pPr>
            </a:lstStyle>
            <a:p>
              <a:pPr>
                <a:lnSpc>
                  <a:spcPct val="80000"/>
                </a:lnSpc>
                <a:spcBef>
                  <a:spcPct val="30000"/>
                </a:spcBef>
              </a:pPr>
              <a:r>
                <a:rPr lang="en-US" altLang="en-US" sz="1400" b="1">
                  <a:solidFill>
                    <a:schemeClr val="tx1"/>
                  </a:solidFill>
                  <a:latin typeface="Arial" pitchFamily="34" charset="0"/>
                </a:rPr>
                <a:t>Hazard Ratio</a:t>
              </a:r>
            </a:p>
          </p:txBody>
        </p:sp>
        <p:sp>
          <p:nvSpPr>
            <p:cNvPr id="21" name="Rectangle 2034">
              <a:extLst>
                <a:ext uri="{FF2B5EF4-FFF2-40B4-BE49-F238E27FC236}">
                  <a16:creationId xmlns:a16="http://schemas.microsoft.com/office/drawing/2014/main" xmlns="" id="{FC6A3B1F-3E80-4D91-82B2-7FF895A5604B}"/>
                </a:ext>
              </a:extLst>
            </p:cNvPr>
            <p:cNvSpPr>
              <a:spLocks noChangeArrowheads="1"/>
            </p:cNvSpPr>
            <p:nvPr/>
          </p:nvSpPr>
          <p:spPr bwMode="auto">
            <a:xfrm>
              <a:off x="5144" y="792"/>
              <a:ext cx="432" cy="164"/>
            </a:xfrm>
            <a:prstGeom prst="rect">
              <a:avLst/>
            </a:prstGeom>
            <a:solidFill>
              <a:schemeClr val="bg1"/>
            </a:solidFill>
            <a:ln>
              <a:noFill/>
            </a:ln>
            <a:extLst>
              <a:ext uri="{91240B29-F687-4F45-9708-019B960494DF}">
                <a14:hiddenLine xmlns:a14="http://schemas.microsoft.com/office/drawing/2010/main" w="6350" algn="ctr">
                  <a:solidFill>
                    <a:srgbClr val="000000"/>
                  </a:solidFill>
                  <a:miter lim="800000"/>
                  <a:headEnd/>
                  <a:tailEnd/>
                </a14:hiddenLine>
              </a:ext>
            </a:extLst>
          </p:spPr>
          <p:txBody>
            <a:bodyPr lIns="27432" rIns="27432" anchor="b"/>
            <a:lstStyle>
              <a:lvl1pPr>
                <a:defRPr sz="2400">
                  <a:solidFill>
                    <a:srgbClr val="FFFF00"/>
                  </a:solidFill>
                  <a:latin typeface="Times New Roman" pitchFamily="18" charset="0"/>
                </a:defRPr>
              </a:lvl1pPr>
              <a:lvl2pPr marL="742950" indent="-285750">
                <a:defRPr sz="2400">
                  <a:solidFill>
                    <a:srgbClr val="FFFF00"/>
                  </a:solidFill>
                  <a:latin typeface="Times New Roman" pitchFamily="18" charset="0"/>
                </a:defRPr>
              </a:lvl2pPr>
              <a:lvl3pPr marL="1143000" indent="-228600">
                <a:defRPr sz="2400">
                  <a:solidFill>
                    <a:srgbClr val="FFFF00"/>
                  </a:solidFill>
                  <a:latin typeface="Times New Roman" pitchFamily="18" charset="0"/>
                </a:defRPr>
              </a:lvl3pPr>
              <a:lvl4pPr marL="1600200" indent="-228600">
                <a:defRPr sz="2400">
                  <a:solidFill>
                    <a:srgbClr val="FFFF00"/>
                  </a:solidFill>
                  <a:latin typeface="Times New Roman" pitchFamily="18" charset="0"/>
                </a:defRPr>
              </a:lvl4pPr>
              <a:lvl5pPr marL="2057400" indent="-228600">
                <a:defRPr sz="2400">
                  <a:solidFill>
                    <a:srgbClr val="FFFF00"/>
                  </a:solidFill>
                  <a:latin typeface="Times New Roman" pitchFamily="18" charset="0"/>
                </a:defRPr>
              </a:lvl5pPr>
              <a:lvl6pPr marL="2514600" indent="-228600" eaLnBrk="0" fontAlgn="base" hangingPunct="0">
                <a:spcBef>
                  <a:spcPct val="0"/>
                </a:spcBef>
                <a:spcAft>
                  <a:spcPct val="0"/>
                </a:spcAft>
                <a:defRPr sz="2400">
                  <a:solidFill>
                    <a:srgbClr val="FFFF00"/>
                  </a:solidFill>
                  <a:latin typeface="Times New Roman" pitchFamily="18" charset="0"/>
                </a:defRPr>
              </a:lvl6pPr>
              <a:lvl7pPr marL="2971800" indent="-228600" eaLnBrk="0" fontAlgn="base" hangingPunct="0">
                <a:spcBef>
                  <a:spcPct val="0"/>
                </a:spcBef>
                <a:spcAft>
                  <a:spcPct val="0"/>
                </a:spcAft>
                <a:defRPr sz="2400">
                  <a:solidFill>
                    <a:srgbClr val="FFFF00"/>
                  </a:solidFill>
                  <a:latin typeface="Times New Roman" pitchFamily="18" charset="0"/>
                </a:defRPr>
              </a:lvl7pPr>
              <a:lvl8pPr marL="3429000" indent="-228600" eaLnBrk="0" fontAlgn="base" hangingPunct="0">
                <a:spcBef>
                  <a:spcPct val="0"/>
                </a:spcBef>
                <a:spcAft>
                  <a:spcPct val="0"/>
                </a:spcAft>
                <a:defRPr sz="2400">
                  <a:solidFill>
                    <a:srgbClr val="FFFF00"/>
                  </a:solidFill>
                  <a:latin typeface="Times New Roman" pitchFamily="18" charset="0"/>
                </a:defRPr>
              </a:lvl8pPr>
              <a:lvl9pPr marL="3886200" indent="-228600" eaLnBrk="0" fontAlgn="base" hangingPunct="0">
                <a:spcBef>
                  <a:spcPct val="0"/>
                </a:spcBef>
                <a:spcAft>
                  <a:spcPct val="0"/>
                </a:spcAft>
                <a:defRPr sz="2400">
                  <a:solidFill>
                    <a:srgbClr val="FFFF00"/>
                  </a:solidFill>
                  <a:latin typeface="Times New Roman" pitchFamily="18" charset="0"/>
                </a:defRPr>
              </a:lvl9pPr>
            </a:lstStyle>
            <a:p>
              <a:pPr algn="ctr">
                <a:lnSpc>
                  <a:spcPct val="80000"/>
                </a:lnSpc>
                <a:spcBef>
                  <a:spcPct val="30000"/>
                </a:spcBef>
              </a:pPr>
              <a:r>
                <a:rPr lang="en-US" altLang="en-US" sz="1400" b="1">
                  <a:solidFill>
                    <a:schemeClr val="tx1"/>
                  </a:solidFill>
                  <a:latin typeface="Arial" pitchFamily="34" charset="0"/>
                </a:rPr>
                <a:t>CBZP</a:t>
              </a:r>
            </a:p>
          </p:txBody>
        </p:sp>
        <p:sp>
          <p:nvSpPr>
            <p:cNvPr id="22" name="Rectangle 2035">
              <a:extLst>
                <a:ext uri="{FF2B5EF4-FFF2-40B4-BE49-F238E27FC236}">
                  <a16:creationId xmlns:a16="http://schemas.microsoft.com/office/drawing/2014/main" xmlns="" id="{A2631C94-5C48-4D10-B7FB-91F4371CF7EE}"/>
                </a:ext>
              </a:extLst>
            </p:cNvPr>
            <p:cNvSpPr>
              <a:spLocks noChangeArrowheads="1"/>
            </p:cNvSpPr>
            <p:nvPr/>
          </p:nvSpPr>
          <p:spPr bwMode="auto">
            <a:xfrm>
              <a:off x="4712" y="792"/>
              <a:ext cx="432" cy="164"/>
            </a:xfrm>
            <a:prstGeom prst="rect">
              <a:avLst/>
            </a:prstGeom>
            <a:solidFill>
              <a:schemeClr val="bg1"/>
            </a:solidFill>
            <a:ln>
              <a:noFill/>
            </a:ln>
            <a:extLst>
              <a:ext uri="{91240B29-F687-4F45-9708-019B960494DF}">
                <a14:hiddenLine xmlns:a14="http://schemas.microsoft.com/office/drawing/2010/main" w="6350" algn="ctr">
                  <a:solidFill>
                    <a:srgbClr val="000000"/>
                  </a:solidFill>
                  <a:miter lim="800000"/>
                  <a:headEnd/>
                  <a:tailEnd/>
                </a14:hiddenLine>
              </a:ext>
            </a:extLst>
          </p:spPr>
          <p:txBody>
            <a:bodyPr lIns="27432" rIns="27432" anchor="b"/>
            <a:lstStyle>
              <a:lvl1pPr>
                <a:defRPr sz="2400">
                  <a:solidFill>
                    <a:srgbClr val="FFFF00"/>
                  </a:solidFill>
                  <a:latin typeface="Times New Roman" pitchFamily="18" charset="0"/>
                </a:defRPr>
              </a:lvl1pPr>
              <a:lvl2pPr marL="742950" indent="-285750">
                <a:defRPr sz="2400">
                  <a:solidFill>
                    <a:srgbClr val="FFFF00"/>
                  </a:solidFill>
                  <a:latin typeface="Times New Roman" pitchFamily="18" charset="0"/>
                </a:defRPr>
              </a:lvl2pPr>
              <a:lvl3pPr marL="1143000" indent="-228600">
                <a:defRPr sz="2400">
                  <a:solidFill>
                    <a:srgbClr val="FFFF00"/>
                  </a:solidFill>
                  <a:latin typeface="Times New Roman" pitchFamily="18" charset="0"/>
                </a:defRPr>
              </a:lvl3pPr>
              <a:lvl4pPr marL="1600200" indent="-228600">
                <a:defRPr sz="2400">
                  <a:solidFill>
                    <a:srgbClr val="FFFF00"/>
                  </a:solidFill>
                  <a:latin typeface="Times New Roman" pitchFamily="18" charset="0"/>
                </a:defRPr>
              </a:lvl4pPr>
              <a:lvl5pPr marL="2057400" indent="-228600">
                <a:defRPr sz="2400">
                  <a:solidFill>
                    <a:srgbClr val="FFFF00"/>
                  </a:solidFill>
                  <a:latin typeface="Times New Roman" pitchFamily="18" charset="0"/>
                </a:defRPr>
              </a:lvl5pPr>
              <a:lvl6pPr marL="2514600" indent="-228600" eaLnBrk="0" fontAlgn="base" hangingPunct="0">
                <a:spcBef>
                  <a:spcPct val="0"/>
                </a:spcBef>
                <a:spcAft>
                  <a:spcPct val="0"/>
                </a:spcAft>
                <a:defRPr sz="2400">
                  <a:solidFill>
                    <a:srgbClr val="FFFF00"/>
                  </a:solidFill>
                  <a:latin typeface="Times New Roman" pitchFamily="18" charset="0"/>
                </a:defRPr>
              </a:lvl6pPr>
              <a:lvl7pPr marL="2971800" indent="-228600" eaLnBrk="0" fontAlgn="base" hangingPunct="0">
                <a:spcBef>
                  <a:spcPct val="0"/>
                </a:spcBef>
                <a:spcAft>
                  <a:spcPct val="0"/>
                </a:spcAft>
                <a:defRPr sz="2400">
                  <a:solidFill>
                    <a:srgbClr val="FFFF00"/>
                  </a:solidFill>
                  <a:latin typeface="Times New Roman" pitchFamily="18" charset="0"/>
                </a:defRPr>
              </a:lvl7pPr>
              <a:lvl8pPr marL="3429000" indent="-228600" eaLnBrk="0" fontAlgn="base" hangingPunct="0">
                <a:spcBef>
                  <a:spcPct val="0"/>
                </a:spcBef>
                <a:spcAft>
                  <a:spcPct val="0"/>
                </a:spcAft>
                <a:defRPr sz="2400">
                  <a:solidFill>
                    <a:srgbClr val="FFFF00"/>
                  </a:solidFill>
                  <a:latin typeface="Times New Roman" pitchFamily="18" charset="0"/>
                </a:defRPr>
              </a:lvl8pPr>
              <a:lvl9pPr marL="3886200" indent="-228600" eaLnBrk="0" fontAlgn="base" hangingPunct="0">
                <a:spcBef>
                  <a:spcPct val="0"/>
                </a:spcBef>
                <a:spcAft>
                  <a:spcPct val="0"/>
                </a:spcAft>
                <a:defRPr sz="2400">
                  <a:solidFill>
                    <a:srgbClr val="FFFF00"/>
                  </a:solidFill>
                  <a:latin typeface="Times New Roman" pitchFamily="18" charset="0"/>
                </a:defRPr>
              </a:lvl9pPr>
            </a:lstStyle>
            <a:p>
              <a:pPr algn="ctr">
                <a:lnSpc>
                  <a:spcPct val="80000"/>
                </a:lnSpc>
                <a:spcBef>
                  <a:spcPct val="30000"/>
                </a:spcBef>
              </a:pPr>
              <a:r>
                <a:rPr lang="en-US" altLang="en-US" sz="1400" b="1">
                  <a:solidFill>
                    <a:schemeClr val="tx2"/>
                  </a:solidFill>
                  <a:latin typeface="Arial" pitchFamily="34" charset="0"/>
                </a:rPr>
                <a:t>MP</a:t>
              </a:r>
            </a:p>
          </p:txBody>
        </p:sp>
        <p:sp>
          <p:nvSpPr>
            <p:cNvPr id="23" name="Rectangle 2036">
              <a:extLst>
                <a:ext uri="{FF2B5EF4-FFF2-40B4-BE49-F238E27FC236}">
                  <a16:creationId xmlns:a16="http://schemas.microsoft.com/office/drawing/2014/main" xmlns="" id="{03307954-1066-4B85-BACF-AC56DE1B5EA5}"/>
                </a:ext>
              </a:extLst>
            </p:cNvPr>
            <p:cNvSpPr>
              <a:spLocks noChangeArrowheads="1"/>
            </p:cNvSpPr>
            <p:nvPr/>
          </p:nvSpPr>
          <p:spPr bwMode="auto">
            <a:xfrm>
              <a:off x="3636" y="792"/>
              <a:ext cx="1076" cy="164"/>
            </a:xfrm>
            <a:prstGeom prst="rect">
              <a:avLst/>
            </a:prstGeom>
            <a:solidFill>
              <a:schemeClr val="bg1"/>
            </a:solidFill>
            <a:ln>
              <a:noFill/>
            </a:ln>
            <a:extLst>
              <a:ext uri="{91240B29-F687-4F45-9708-019B960494DF}">
                <a14:hiddenLine xmlns:a14="http://schemas.microsoft.com/office/drawing/2010/main" w="6350" algn="ctr">
                  <a:solidFill>
                    <a:srgbClr val="000000"/>
                  </a:solidFill>
                  <a:miter lim="800000"/>
                  <a:headEnd/>
                  <a:tailEnd/>
                </a14:hiddenLine>
              </a:ext>
            </a:extLst>
          </p:spPr>
          <p:txBody>
            <a:bodyPr lIns="27432" rIns="27432" anchor="b"/>
            <a:lstStyle>
              <a:lvl1pPr>
                <a:defRPr sz="2400">
                  <a:solidFill>
                    <a:srgbClr val="FFFF00"/>
                  </a:solidFill>
                  <a:latin typeface="Times New Roman" pitchFamily="18" charset="0"/>
                </a:defRPr>
              </a:lvl1pPr>
              <a:lvl2pPr marL="742950" indent="-285750">
                <a:defRPr sz="2400">
                  <a:solidFill>
                    <a:srgbClr val="FFFF00"/>
                  </a:solidFill>
                  <a:latin typeface="Times New Roman" pitchFamily="18" charset="0"/>
                </a:defRPr>
              </a:lvl2pPr>
              <a:lvl3pPr marL="1143000" indent="-228600">
                <a:defRPr sz="2400">
                  <a:solidFill>
                    <a:srgbClr val="FFFF00"/>
                  </a:solidFill>
                  <a:latin typeface="Times New Roman" pitchFamily="18" charset="0"/>
                </a:defRPr>
              </a:lvl3pPr>
              <a:lvl4pPr marL="1600200" indent="-228600">
                <a:defRPr sz="2400">
                  <a:solidFill>
                    <a:srgbClr val="FFFF00"/>
                  </a:solidFill>
                  <a:latin typeface="Times New Roman" pitchFamily="18" charset="0"/>
                </a:defRPr>
              </a:lvl4pPr>
              <a:lvl5pPr marL="2057400" indent="-228600">
                <a:defRPr sz="2400">
                  <a:solidFill>
                    <a:srgbClr val="FFFF00"/>
                  </a:solidFill>
                  <a:latin typeface="Times New Roman" pitchFamily="18" charset="0"/>
                </a:defRPr>
              </a:lvl5pPr>
              <a:lvl6pPr marL="2514600" indent="-228600" eaLnBrk="0" fontAlgn="base" hangingPunct="0">
                <a:spcBef>
                  <a:spcPct val="0"/>
                </a:spcBef>
                <a:spcAft>
                  <a:spcPct val="0"/>
                </a:spcAft>
                <a:defRPr sz="2400">
                  <a:solidFill>
                    <a:srgbClr val="FFFF00"/>
                  </a:solidFill>
                  <a:latin typeface="Times New Roman" pitchFamily="18" charset="0"/>
                </a:defRPr>
              </a:lvl6pPr>
              <a:lvl7pPr marL="2971800" indent="-228600" eaLnBrk="0" fontAlgn="base" hangingPunct="0">
                <a:spcBef>
                  <a:spcPct val="0"/>
                </a:spcBef>
                <a:spcAft>
                  <a:spcPct val="0"/>
                </a:spcAft>
                <a:defRPr sz="2400">
                  <a:solidFill>
                    <a:srgbClr val="FFFF00"/>
                  </a:solidFill>
                  <a:latin typeface="Times New Roman" pitchFamily="18" charset="0"/>
                </a:defRPr>
              </a:lvl7pPr>
              <a:lvl8pPr marL="3429000" indent="-228600" eaLnBrk="0" fontAlgn="base" hangingPunct="0">
                <a:spcBef>
                  <a:spcPct val="0"/>
                </a:spcBef>
                <a:spcAft>
                  <a:spcPct val="0"/>
                </a:spcAft>
                <a:defRPr sz="2400">
                  <a:solidFill>
                    <a:srgbClr val="FFFF00"/>
                  </a:solidFill>
                  <a:latin typeface="Times New Roman" pitchFamily="18" charset="0"/>
                </a:defRPr>
              </a:lvl8pPr>
              <a:lvl9pPr marL="3886200" indent="-228600" eaLnBrk="0" fontAlgn="base" hangingPunct="0">
                <a:spcBef>
                  <a:spcPct val="0"/>
                </a:spcBef>
                <a:spcAft>
                  <a:spcPct val="0"/>
                </a:spcAft>
                <a:defRPr sz="2400">
                  <a:solidFill>
                    <a:srgbClr val="FFFF00"/>
                  </a:solidFill>
                  <a:latin typeface="Times New Roman" pitchFamily="18" charset="0"/>
                </a:defRPr>
              </a:lvl9pPr>
            </a:lstStyle>
            <a:p>
              <a:pPr algn="ctr">
                <a:lnSpc>
                  <a:spcPct val="80000"/>
                </a:lnSpc>
                <a:spcBef>
                  <a:spcPct val="30000"/>
                </a:spcBef>
              </a:pPr>
              <a:endParaRPr lang="fr-FR" altLang="en-US" sz="1400" b="1">
                <a:solidFill>
                  <a:schemeClr val="tx1"/>
                </a:solidFill>
                <a:latin typeface="Arial" pitchFamily="34" charset="0"/>
              </a:endParaRPr>
            </a:p>
          </p:txBody>
        </p:sp>
        <p:sp>
          <p:nvSpPr>
            <p:cNvPr id="24" name="Line 2037">
              <a:extLst>
                <a:ext uri="{FF2B5EF4-FFF2-40B4-BE49-F238E27FC236}">
                  <a16:creationId xmlns:a16="http://schemas.microsoft.com/office/drawing/2014/main" xmlns="" id="{347CF3E6-0E5E-4E5F-BCC0-EF1BE5FCEFF2}"/>
                </a:ext>
              </a:extLst>
            </p:cNvPr>
            <p:cNvSpPr>
              <a:spLocks noChangeShapeType="1"/>
            </p:cNvSpPr>
            <p:nvPr/>
          </p:nvSpPr>
          <p:spPr bwMode="auto">
            <a:xfrm>
              <a:off x="3636" y="956"/>
              <a:ext cx="1940" cy="0"/>
            </a:xfrm>
            <a:prstGeom prst="line">
              <a:avLst/>
            </a:prstGeom>
            <a:noFill/>
            <a:ln w="19050">
              <a:solidFill>
                <a:schemeClr val="tx1"/>
              </a:solidFill>
              <a:round/>
              <a:headEnd/>
              <a:tailEnd/>
            </a:ln>
          </p:spPr>
          <p:txBody>
            <a:bodyPr lIns="27432" rIns="27432"/>
            <a:lstStyle/>
            <a:p>
              <a:pPr>
                <a:defRPr/>
              </a:pPr>
              <a:endParaRPr lang="en-US"/>
            </a:p>
          </p:txBody>
        </p:sp>
        <p:sp>
          <p:nvSpPr>
            <p:cNvPr id="25" name="Line 2038">
              <a:extLst>
                <a:ext uri="{FF2B5EF4-FFF2-40B4-BE49-F238E27FC236}">
                  <a16:creationId xmlns:a16="http://schemas.microsoft.com/office/drawing/2014/main" xmlns="" id="{4EE9C2D3-384E-457D-9431-A08B5CD1559C}"/>
                </a:ext>
              </a:extLst>
            </p:cNvPr>
            <p:cNvSpPr>
              <a:spLocks noChangeShapeType="1"/>
            </p:cNvSpPr>
            <p:nvPr/>
          </p:nvSpPr>
          <p:spPr bwMode="auto">
            <a:xfrm>
              <a:off x="3636" y="1486"/>
              <a:ext cx="1940" cy="0"/>
            </a:xfrm>
            <a:prstGeom prst="line">
              <a:avLst/>
            </a:prstGeom>
            <a:noFill/>
            <a:ln w="9525">
              <a:solidFill>
                <a:schemeClr val="tx2"/>
              </a:solidFill>
              <a:round/>
              <a:headEnd/>
              <a:tailEnd/>
            </a:ln>
          </p:spPr>
          <p:txBody>
            <a:bodyPr lIns="27432" rIns="27432"/>
            <a:lstStyle/>
            <a:p>
              <a:pPr>
                <a:defRPr/>
              </a:pPr>
              <a:endParaRPr lang="en-US"/>
            </a:p>
          </p:txBody>
        </p:sp>
        <p:sp>
          <p:nvSpPr>
            <p:cNvPr id="26" name="Line 2039">
              <a:extLst>
                <a:ext uri="{FF2B5EF4-FFF2-40B4-BE49-F238E27FC236}">
                  <a16:creationId xmlns:a16="http://schemas.microsoft.com/office/drawing/2014/main" xmlns="" id="{EA77AB18-E739-45D8-9368-FD8CD253C48E}"/>
                </a:ext>
              </a:extLst>
            </p:cNvPr>
            <p:cNvSpPr>
              <a:spLocks noChangeShapeType="1"/>
            </p:cNvSpPr>
            <p:nvPr/>
          </p:nvSpPr>
          <p:spPr bwMode="auto">
            <a:xfrm>
              <a:off x="3636" y="792"/>
              <a:ext cx="1940" cy="0"/>
            </a:xfrm>
            <a:prstGeom prst="line">
              <a:avLst/>
            </a:prstGeom>
            <a:noFill/>
            <a:ln w="19050" cap="sq">
              <a:solidFill>
                <a:schemeClr val="bg1"/>
              </a:solidFill>
              <a:round/>
              <a:headEnd/>
              <a:tailEnd/>
            </a:ln>
          </p:spPr>
          <p:txBody>
            <a:bodyPr lIns="27432" rIns="27432">
              <a:spAutoFit/>
            </a:bodyPr>
            <a:lstStyle/>
            <a:p>
              <a:pPr>
                <a:defRPr/>
              </a:pPr>
              <a:endParaRPr lang="en-US"/>
            </a:p>
          </p:txBody>
        </p:sp>
        <p:sp>
          <p:nvSpPr>
            <p:cNvPr id="27" name="Line 2040">
              <a:extLst>
                <a:ext uri="{FF2B5EF4-FFF2-40B4-BE49-F238E27FC236}">
                  <a16:creationId xmlns:a16="http://schemas.microsoft.com/office/drawing/2014/main" xmlns="" id="{113FE146-7D39-4D3D-8B9F-6E23C10CFF5A}"/>
                </a:ext>
              </a:extLst>
            </p:cNvPr>
            <p:cNvSpPr>
              <a:spLocks noChangeShapeType="1"/>
            </p:cNvSpPr>
            <p:nvPr/>
          </p:nvSpPr>
          <p:spPr bwMode="auto">
            <a:xfrm>
              <a:off x="3636" y="1650"/>
              <a:ext cx="1940" cy="0"/>
            </a:xfrm>
            <a:prstGeom prst="line">
              <a:avLst/>
            </a:prstGeom>
            <a:noFill/>
            <a:ln w="19050" cap="sq">
              <a:solidFill>
                <a:schemeClr val="bg1"/>
              </a:solidFill>
              <a:round/>
              <a:headEnd/>
              <a:tailEnd/>
            </a:ln>
          </p:spPr>
          <p:txBody>
            <a:bodyPr lIns="27432" rIns="27432">
              <a:spAutoFit/>
            </a:bodyPr>
            <a:lstStyle/>
            <a:p>
              <a:pPr>
                <a:defRPr/>
              </a:pPr>
              <a:endParaRPr lang="en-US"/>
            </a:p>
          </p:txBody>
        </p:sp>
        <p:sp>
          <p:nvSpPr>
            <p:cNvPr id="28" name="Line 2041">
              <a:extLst>
                <a:ext uri="{FF2B5EF4-FFF2-40B4-BE49-F238E27FC236}">
                  <a16:creationId xmlns:a16="http://schemas.microsoft.com/office/drawing/2014/main" xmlns="" id="{65D7E09A-1748-4C1C-8AC7-3880DA8A976F}"/>
                </a:ext>
              </a:extLst>
            </p:cNvPr>
            <p:cNvSpPr>
              <a:spLocks noChangeShapeType="1"/>
            </p:cNvSpPr>
            <p:nvPr/>
          </p:nvSpPr>
          <p:spPr bwMode="auto">
            <a:xfrm>
              <a:off x="3636" y="1158"/>
              <a:ext cx="1940" cy="0"/>
            </a:xfrm>
            <a:prstGeom prst="line">
              <a:avLst/>
            </a:prstGeom>
            <a:noFill/>
            <a:ln w="9525">
              <a:solidFill>
                <a:schemeClr val="tx2"/>
              </a:solidFill>
              <a:round/>
              <a:headEnd/>
              <a:tailEnd/>
            </a:ln>
          </p:spPr>
          <p:txBody>
            <a:bodyPr/>
            <a:lstStyle/>
            <a:p>
              <a:pPr>
                <a:defRPr/>
              </a:pPr>
              <a:endParaRPr lang="en-US"/>
            </a:p>
          </p:txBody>
        </p:sp>
        <p:sp>
          <p:nvSpPr>
            <p:cNvPr id="29" name="Line 2042">
              <a:extLst>
                <a:ext uri="{FF2B5EF4-FFF2-40B4-BE49-F238E27FC236}">
                  <a16:creationId xmlns:a16="http://schemas.microsoft.com/office/drawing/2014/main" xmlns="" id="{F1EBD53E-6686-4D12-81B3-218C094B6F30}"/>
                </a:ext>
              </a:extLst>
            </p:cNvPr>
            <p:cNvSpPr>
              <a:spLocks noChangeShapeType="1"/>
            </p:cNvSpPr>
            <p:nvPr/>
          </p:nvSpPr>
          <p:spPr bwMode="auto">
            <a:xfrm>
              <a:off x="3636" y="994"/>
              <a:ext cx="0" cy="164"/>
            </a:xfrm>
            <a:prstGeom prst="line">
              <a:avLst/>
            </a:prstGeom>
            <a:noFill/>
            <a:ln w="19050" cap="rnd">
              <a:solidFill>
                <a:schemeClr val="bg1"/>
              </a:solidFill>
              <a:round/>
              <a:headEnd/>
              <a:tailEnd/>
            </a:ln>
          </p:spPr>
          <p:txBody>
            <a:bodyPr lIns="27432" rIns="27432">
              <a:spAutoFit/>
            </a:bodyPr>
            <a:lstStyle/>
            <a:p>
              <a:pPr>
                <a:defRPr/>
              </a:pPr>
              <a:endParaRPr lang="en-US"/>
            </a:p>
          </p:txBody>
        </p:sp>
        <p:sp>
          <p:nvSpPr>
            <p:cNvPr id="30" name="Line 2043">
              <a:extLst>
                <a:ext uri="{FF2B5EF4-FFF2-40B4-BE49-F238E27FC236}">
                  <a16:creationId xmlns:a16="http://schemas.microsoft.com/office/drawing/2014/main" xmlns="" id="{1FB9F0D6-5EDF-41A5-86A7-1A49A94C6542}"/>
                </a:ext>
              </a:extLst>
            </p:cNvPr>
            <p:cNvSpPr>
              <a:spLocks noChangeShapeType="1"/>
            </p:cNvSpPr>
            <p:nvPr/>
          </p:nvSpPr>
          <p:spPr bwMode="auto">
            <a:xfrm>
              <a:off x="3636" y="792"/>
              <a:ext cx="0" cy="202"/>
            </a:xfrm>
            <a:prstGeom prst="line">
              <a:avLst/>
            </a:prstGeom>
            <a:noFill/>
            <a:ln w="19050" cap="sq">
              <a:solidFill>
                <a:schemeClr val="bg1"/>
              </a:solidFill>
              <a:round/>
              <a:headEnd/>
              <a:tailEnd/>
            </a:ln>
          </p:spPr>
          <p:txBody>
            <a:bodyPr lIns="27432" rIns="27432">
              <a:spAutoFit/>
            </a:bodyPr>
            <a:lstStyle/>
            <a:p>
              <a:pPr>
                <a:defRPr/>
              </a:pPr>
              <a:endParaRPr lang="en-US"/>
            </a:p>
          </p:txBody>
        </p:sp>
        <p:sp>
          <p:nvSpPr>
            <p:cNvPr id="31" name="Line 2044">
              <a:extLst>
                <a:ext uri="{FF2B5EF4-FFF2-40B4-BE49-F238E27FC236}">
                  <a16:creationId xmlns:a16="http://schemas.microsoft.com/office/drawing/2014/main" xmlns="" id="{0C871BEF-2FC0-496A-BBE7-5189CCC1FA37}"/>
                </a:ext>
              </a:extLst>
            </p:cNvPr>
            <p:cNvSpPr>
              <a:spLocks noChangeShapeType="1"/>
            </p:cNvSpPr>
            <p:nvPr/>
          </p:nvSpPr>
          <p:spPr bwMode="auto">
            <a:xfrm>
              <a:off x="3636" y="1158"/>
              <a:ext cx="0" cy="492"/>
            </a:xfrm>
            <a:prstGeom prst="line">
              <a:avLst/>
            </a:prstGeom>
            <a:noFill/>
            <a:ln w="19050" cap="sq">
              <a:solidFill>
                <a:schemeClr val="bg1"/>
              </a:solidFill>
              <a:round/>
              <a:headEnd/>
              <a:tailEnd/>
            </a:ln>
          </p:spPr>
          <p:txBody>
            <a:bodyPr lIns="27432" rIns="27432">
              <a:spAutoFit/>
            </a:bodyPr>
            <a:lstStyle/>
            <a:p>
              <a:pPr>
                <a:defRPr/>
              </a:pPr>
              <a:endParaRPr lang="en-US"/>
            </a:p>
          </p:txBody>
        </p:sp>
        <p:sp>
          <p:nvSpPr>
            <p:cNvPr id="32" name="Line 2045">
              <a:extLst>
                <a:ext uri="{FF2B5EF4-FFF2-40B4-BE49-F238E27FC236}">
                  <a16:creationId xmlns:a16="http://schemas.microsoft.com/office/drawing/2014/main" xmlns="" id="{D8353DB9-AF6E-458A-AADD-9F94AABCFB30}"/>
                </a:ext>
              </a:extLst>
            </p:cNvPr>
            <p:cNvSpPr>
              <a:spLocks noChangeShapeType="1"/>
            </p:cNvSpPr>
            <p:nvPr/>
          </p:nvSpPr>
          <p:spPr bwMode="auto">
            <a:xfrm>
              <a:off x="5576" y="994"/>
              <a:ext cx="0" cy="164"/>
            </a:xfrm>
            <a:prstGeom prst="line">
              <a:avLst/>
            </a:prstGeom>
            <a:noFill/>
            <a:ln w="19050" cap="rnd">
              <a:solidFill>
                <a:schemeClr val="bg1"/>
              </a:solidFill>
              <a:round/>
              <a:headEnd/>
              <a:tailEnd/>
            </a:ln>
          </p:spPr>
          <p:txBody>
            <a:bodyPr lIns="27432" rIns="27432">
              <a:spAutoFit/>
            </a:bodyPr>
            <a:lstStyle/>
            <a:p>
              <a:pPr>
                <a:defRPr/>
              </a:pPr>
              <a:endParaRPr lang="en-US"/>
            </a:p>
          </p:txBody>
        </p:sp>
        <p:sp>
          <p:nvSpPr>
            <p:cNvPr id="33" name="Line 2046">
              <a:extLst>
                <a:ext uri="{FF2B5EF4-FFF2-40B4-BE49-F238E27FC236}">
                  <a16:creationId xmlns:a16="http://schemas.microsoft.com/office/drawing/2014/main" xmlns="" id="{5E223B49-16CF-4F21-A7E6-D0476A3CF4DC}"/>
                </a:ext>
              </a:extLst>
            </p:cNvPr>
            <p:cNvSpPr>
              <a:spLocks noChangeShapeType="1"/>
            </p:cNvSpPr>
            <p:nvPr/>
          </p:nvSpPr>
          <p:spPr bwMode="auto">
            <a:xfrm>
              <a:off x="5576" y="792"/>
              <a:ext cx="0" cy="202"/>
            </a:xfrm>
            <a:prstGeom prst="line">
              <a:avLst/>
            </a:prstGeom>
            <a:noFill/>
            <a:ln w="19050" cap="sq">
              <a:solidFill>
                <a:schemeClr val="bg1"/>
              </a:solidFill>
              <a:round/>
              <a:headEnd/>
              <a:tailEnd/>
            </a:ln>
          </p:spPr>
          <p:txBody>
            <a:bodyPr lIns="27432" rIns="27432">
              <a:spAutoFit/>
            </a:bodyPr>
            <a:lstStyle/>
            <a:p>
              <a:pPr>
                <a:defRPr/>
              </a:pPr>
              <a:endParaRPr lang="en-US"/>
            </a:p>
          </p:txBody>
        </p:sp>
        <p:sp>
          <p:nvSpPr>
            <p:cNvPr id="34" name="Line 2047">
              <a:extLst>
                <a:ext uri="{FF2B5EF4-FFF2-40B4-BE49-F238E27FC236}">
                  <a16:creationId xmlns:a16="http://schemas.microsoft.com/office/drawing/2014/main" xmlns="" id="{E6BF79EA-C6C1-47BF-8EA8-AABC763DC570}"/>
                </a:ext>
              </a:extLst>
            </p:cNvPr>
            <p:cNvSpPr>
              <a:spLocks noChangeShapeType="1"/>
            </p:cNvSpPr>
            <p:nvPr/>
          </p:nvSpPr>
          <p:spPr bwMode="auto">
            <a:xfrm>
              <a:off x="5576" y="1158"/>
              <a:ext cx="0" cy="492"/>
            </a:xfrm>
            <a:prstGeom prst="line">
              <a:avLst/>
            </a:prstGeom>
            <a:noFill/>
            <a:ln w="19050" cap="sq">
              <a:solidFill>
                <a:schemeClr val="bg1"/>
              </a:solidFill>
              <a:round/>
              <a:headEnd/>
              <a:tailEnd/>
            </a:ln>
          </p:spPr>
          <p:txBody>
            <a:bodyPr lIns="27432" rIns="27432">
              <a:spAutoFit/>
            </a:bodyPr>
            <a:lstStyle/>
            <a:p>
              <a:pPr>
                <a:defRPr/>
              </a:pPr>
              <a:endParaRPr lang="en-US"/>
            </a:p>
          </p:txBody>
        </p:sp>
      </p:grpSp>
      <p:sp>
        <p:nvSpPr>
          <p:cNvPr id="35" name="Text Box 16">
            <a:extLst>
              <a:ext uri="{FF2B5EF4-FFF2-40B4-BE49-F238E27FC236}">
                <a16:creationId xmlns:a16="http://schemas.microsoft.com/office/drawing/2014/main" xmlns="" id="{E7585E22-2018-4338-849D-23DC6B52B85B}"/>
              </a:ext>
            </a:extLst>
          </p:cNvPr>
          <p:cNvSpPr txBox="1">
            <a:spLocks noChangeArrowheads="1"/>
          </p:cNvSpPr>
          <p:nvPr/>
        </p:nvSpPr>
        <p:spPr bwMode="auto">
          <a:xfrm>
            <a:off x="1828800" y="6224808"/>
            <a:ext cx="8305800"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sz="1600" dirty="0"/>
              <a:t>De Bono J et. al. Lancet 2010: 1147.</a:t>
            </a:r>
            <a:endParaRPr lang="en-US" altLang="en-US" sz="1600" dirty="0"/>
          </a:p>
        </p:txBody>
      </p:sp>
    </p:spTree>
    <p:extLst>
      <p:ext uri="{BB962C8B-B14F-4D97-AF65-F5344CB8AC3E}">
        <p14:creationId xmlns:p14="http://schemas.microsoft.com/office/powerpoint/2010/main" val="380372278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Title 3"/>
          <p:cNvSpPr>
            <a:spLocks noGrp="1"/>
          </p:cNvSpPr>
          <p:nvPr>
            <p:ph type="title" idx="4294967295"/>
          </p:nvPr>
        </p:nvSpPr>
        <p:spPr>
          <a:xfrm>
            <a:off x="580372" y="181328"/>
            <a:ext cx="10483080" cy="944563"/>
          </a:xfrm>
        </p:spPr>
        <p:txBody>
          <a:bodyPr>
            <a:noAutofit/>
          </a:bodyPr>
          <a:lstStyle/>
          <a:p>
            <a:pPr algn="ctr" eaLnBrk="1" hangingPunct="1"/>
            <a:r>
              <a:rPr lang="en-US" sz="4000" b="1" dirty="0">
                <a:solidFill>
                  <a:srgbClr val="A50021"/>
                </a:solidFill>
              </a:rPr>
              <a:t>TROPIC: Important secondary results</a:t>
            </a:r>
          </a:p>
        </p:txBody>
      </p:sp>
      <p:graphicFrame>
        <p:nvGraphicFramePr>
          <p:cNvPr id="238595" name="Group 3"/>
          <p:cNvGraphicFramePr>
            <a:graphicFrameLocks noGrp="1"/>
          </p:cNvGraphicFramePr>
          <p:nvPr>
            <p:ph idx="4294967295"/>
            <p:extLst/>
          </p:nvPr>
        </p:nvGraphicFramePr>
        <p:xfrm>
          <a:off x="2057400" y="1752601"/>
          <a:ext cx="8153400" cy="1749425"/>
        </p:xfrm>
        <a:graphic>
          <a:graphicData uri="http://schemas.openxmlformats.org/drawingml/2006/table">
            <a:tbl>
              <a:tblPr/>
              <a:tblGrid>
                <a:gridCol w="2438400">
                  <a:extLst>
                    <a:ext uri="{9D8B030D-6E8A-4147-A177-3AD203B41FA5}">
                      <a16:colId xmlns:a16="http://schemas.microsoft.com/office/drawing/2014/main" xmlns="" val="20000"/>
                    </a:ext>
                  </a:extLst>
                </a:gridCol>
                <a:gridCol w="762000">
                  <a:extLst>
                    <a:ext uri="{9D8B030D-6E8A-4147-A177-3AD203B41FA5}">
                      <a16:colId xmlns:a16="http://schemas.microsoft.com/office/drawing/2014/main" xmlns="" val="20001"/>
                    </a:ext>
                  </a:extLst>
                </a:gridCol>
                <a:gridCol w="1066800">
                  <a:extLst>
                    <a:ext uri="{9D8B030D-6E8A-4147-A177-3AD203B41FA5}">
                      <a16:colId xmlns:a16="http://schemas.microsoft.com/office/drawing/2014/main" xmlns="" val="20002"/>
                    </a:ext>
                  </a:extLst>
                </a:gridCol>
                <a:gridCol w="1143000">
                  <a:extLst>
                    <a:ext uri="{9D8B030D-6E8A-4147-A177-3AD203B41FA5}">
                      <a16:colId xmlns:a16="http://schemas.microsoft.com/office/drawing/2014/main" xmlns="" val="20003"/>
                    </a:ext>
                  </a:extLst>
                </a:gridCol>
                <a:gridCol w="2743200">
                  <a:extLst>
                    <a:ext uri="{9D8B030D-6E8A-4147-A177-3AD203B41FA5}">
                      <a16:colId xmlns:a16="http://schemas.microsoft.com/office/drawing/2014/main" xmlns="" val="20004"/>
                    </a:ext>
                  </a:extLst>
                </a:gridCol>
              </a:tblGrid>
              <a:tr h="37161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a:ln>
                            <a:noFill/>
                          </a:ln>
                          <a:solidFill>
                            <a:srgbClr val="FFFFFF"/>
                          </a:solidFill>
                          <a:effectLst/>
                          <a:latin typeface="Arial" pitchFamily="34" charset="0"/>
                          <a:cs typeface="Arial" pitchFamily="34" charset="0"/>
                        </a:rPr>
                        <a:t>Efficacy</a:t>
                      </a:r>
                    </a:p>
                  </a:txBody>
                  <a:tcPr marT="45737" marB="4573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a:ln>
                            <a:noFill/>
                          </a:ln>
                          <a:solidFill>
                            <a:srgbClr val="FFFFFF"/>
                          </a:solidFill>
                          <a:effectLst/>
                          <a:latin typeface="Arial" pitchFamily="34" charset="0"/>
                          <a:cs typeface="Arial" pitchFamily="34" charset="0"/>
                        </a:rPr>
                        <a:t>MP</a:t>
                      </a:r>
                    </a:p>
                  </a:txBody>
                  <a:tcPr marT="45737" marB="4573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a:ln>
                            <a:noFill/>
                          </a:ln>
                          <a:solidFill>
                            <a:srgbClr val="FFFFFF"/>
                          </a:solidFill>
                          <a:effectLst/>
                          <a:latin typeface="Arial" pitchFamily="34" charset="0"/>
                          <a:cs typeface="Arial" pitchFamily="34" charset="0"/>
                        </a:rPr>
                        <a:t>CBZP</a:t>
                      </a:r>
                    </a:p>
                  </a:txBody>
                  <a:tcPr marT="45737" marB="4573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a:ln>
                            <a:noFill/>
                          </a:ln>
                          <a:solidFill>
                            <a:srgbClr val="FFFFFF"/>
                          </a:solidFill>
                          <a:effectLst/>
                          <a:latin typeface="Arial" pitchFamily="34" charset="0"/>
                          <a:cs typeface="Arial" pitchFamily="34" charset="0"/>
                        </a:rPr>
                        <a:t>p-value</a:t>
                      </a:r>
                    </a:p>
                  </a:txBody>
                  <a:tcPr marT="45737" marB="4573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a:ln>
                            <a:noFill/>
                          </a:ln>
                          <a:solidFill>
                            <a:srgbClr val="FFFFFF"/>
                          </a:solidFill>
                          <a:effectLst/>
                          <a:latin typeface="Arial" pitchFamily="34" charset="0"/>
                          <a:cs typeface="Arial" pitchFamily="34" charset="0"/>
                        </a:rPr>
                        <a:t>Comment</a:t>
                      </a:r>
                    </a:p>
                  </a:txBody>
                  <a:tcPr marT="45737" marB="4573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extLst>
                  <a:ext uri="{0D108BD9-81ED-4DB2-BD59-A6C34878D82A}">
                    <a16:rowId xmlns:a16="http://schemas.microsoft.com/office/drawing/2014/main" xmlns="" val="10000"/>
                  </a:ext>
                </a:extLst>
              </a:tr>
              <a:tr h="37161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a:ln>
                            <a:noFill/>
                          </a:ln>
                          <a:solidFill>
                            <a:srgbClr val="0F5887"/>
                          </a:solidFill>
                          <a:effectLst/>
                          <a:latin typeface="Arial" pitchFamily="34" charset="0"/>
                          <a:cs typeface="Arial" pitchFamily="34" charset="0"/>
                        </a:rPr>
                        <a:t>Tumor response (%)</a:t>
                      </a:r>
                    </a:p>
                  </a:txBody>
                  <a:tcPr marT="45737" marB="4573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9EBD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a:ln>
                            <a:noFill/>
                          </a:ln>
                          <a:solidFill>
                            <a:srgbClr val="0F5887"/>
                          </a:solidFill>
                          <a:effectLst/>
                          <a:latin typeface="Arial" pitchFamily="34" charset="0"/>
                          <a:cs typeface="Arial" pitchFamily="34" charset="0"/>
                        </a:rPr>
                        <a:t>4.4</a:t>
                      </a:r>
                    </a:p>
                  </a:txBody>
                  <a:tcPr marT="45737" marB="4573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9EBD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a:ln>
                            <a:noFill/>
                          </a:ln>
                          <a:solidFill>
                            <a:srgbClr val="0F5887"/>
                          </a:solidFill>
                          <a:effectLst/>
                          <a:latin typeface="Arial" pitchFamily="34" charset="0"/>
                          <a:cs typeface="Arial" pitchFamily="34" charset="0"/>
                        </a:rPr>
                        <a:t>14.4</a:t>
                      </a:r>
                    </a:p>
                  </a:txBody>
                  <a:tcPr marT="45737" marB="4573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9EBD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a:ln>
                            <a:noFill/>
                          </a:ln>
                          <a:solidFill>
                            <a:srgbClr val="0F5887"/>
                          </a:solidFill>
                          <a:effectLst/>
                          <a:latin typeface="Arial" pitchFamily="34" charset="0"/>
                          <a:cs typeface="Arial" pitchFamily="34" charset="0"/>
                        </a:rPr>
                        <a:t>0.0005</a:t>
                      </a:r>
                    </a:p>
                  </a:txBody>
                  <a:tcPr marT="45737" marB="4573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9EBD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a:ln>
                          <a:noFill/>
                        </a:ln>
                        <a:solidFill>
                          <a:srgbClr val="0F5887"/>
                        </a:solidFill>
                        <a:effectLst/>
                        <a:latin typeface="Arial" pitchFamily="34" charset="0"/>
                        <a:cs typeface="Arial" pitchFamily="34" charset="0"/>
                      </a:endParaRPr>
                    </a:p>
                  </a:txBody>
                  <a:tcPr marT="45737" marB="4573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9EBD1"/>
                    </a:solidFill>
                  </a:tcPr>
                </a:tc>
                <a:extLst>
                  <a:ext uri="{0D108BD9-81ED-4DB2-BD59-A6C34878D82A}">
                    <a16:rowId xmlns:a16="http://schemas.microsoft.com/office/drawing/2014/main" xmlns="" val="10001"/>
                  </a:ext>
                </a:extLst>
              </a:tr>
              <a:tr h="640312">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a:ln>
                            <a:noFill/>
                          </a:ln>
                          <a:solidFill>
                            <a:srgbClr val="0F5887"/>
                          </a:solidFill>
                          <a:effectLst/>
                          <a:latin typeface="Arial" pitchFamily="34" charset="0"/>
                          <a:cs typeface="Arial" pitchFamily="34" charset="0"/>
                        </a:rPr>
                        <a:t>PSA response (%)</a:t>
                      </a:r>
                    </a:p>
                  </a:txBody>
                  <a:tcPr marT="45737" marB="4573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DF5E9"/>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a:ln>
                            <a:noFill/>
                          </a:ln>
                          <a:solidFill>
                            <a:srgbClr val="0F5887"/>
                          </a:solidFill>
                          <a:effectLst/>
                          <a:latin typeface="Arial" pitchFamily="34" charset="0"/>
                          <a:cs typeface="Arial" pitchFamily="34" charset="0"/>
                        </a:rPr>
                        <a:t>17.8</a:t>
                      </a:r>
                    </a:p>
                  </a:txBody>
                  <a:tcPr marT="45737" marB="4573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DF5E9"/>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a:ln>
                            <a:noFill/>
                          </a:ln>
                          <a:solidFill>
                            <a:srgbClr val="0F5887"/>
                          </a:solidFill>
                          <a:effectLst/>
                          <a:latin typeface="Arial" pitchFamily="34" charset="0"/>
                          <a:cs typeface="Arial" pitchFamily="34" charset="0"/>
                        </a:rPr>
                        <a:t>39.2</a:t>
                      </a:r>
                    </a:p>
                  </a:txBody>
                  <a:tcPr marT="45737" marB="4573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DF5E9"/>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a:ln>
                            <a:noFill/>
                          </a:ln>
                          <a:solidFill>
                            <a:srgbClr val="0F5887"/>
                          </a:solidFill>
                          <a:effectLst/>
                          <a:latin typeface="Arial" pitchFamily="34" charset="0"/>
                          <a:cs typeface="Arial" pitchFamily="34" charset="0"/>
                        </a:rPr>
                        <a:t>0.0002</a:t>
                      </a:r>
                    </a:p>
                  </a:txBody>
                  <a:tcPr marT="45737" marB="4573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DF5E9"/>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a:ln>
                            <a:noFill/>
                          </a:ln>
                          <a:solidFill>
                            <a:srgbClr val="0F5887"/>
                          </a:solidFill>
                          <a:effectLst/>
                          <a:latin typeface="Arial" pitchFamily="34" charset="0"/>
                          <a:cs typeface="Arial" pitchFamily="34" charset="0"/>
                        </a:rPr>
                        <a:t>MP consistent with other studies</a:t>
                      </a:r>
                    </a:p>
                  </a:txBody>
                  <a:tcPr marT="45737" marB="4573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DF5E9"/>
                    </a:solidFill>
                  </a:tcPr>
                </a:tc>
                <a:extLst>
                  <a:ext uri="{0D108BD9-81ED-4DB2-BD59-A6C34878D82A}">
                    <a16:rowId xmlns:a16="http://schemas.microsoft.com/office/drawing/2014/main" xmlns="" val="10002"/>
                  </a:ext>
                </a:extLst>
              </a:tr>
              <a:tr h="36589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a:ln>
                            <a:noFill/>
                          </a:ln>
                          <a:solidFill>
                            <a:srgbClr val="0F5887"/>
                          </a:solidFill>
                          <a:effectLst/>
                          <a:latin typeface="Arial" pitchFamily="34" charset="0"/>
                          <a:cs typeface="Arial" pitchFamily="34" charset="0"/>
                        </a:rPr>
                        <a:t>Pain response (%)</a:t>
                      </a:r>
                    </a:p>
                  </a:txBody>
                  <a:tcPr marT="45737" marB="4573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9EBD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a:ln>
                            <a:noFill/>
                          </a:ln>
                          <a:solidFill>
                            <a:srgbClr val="0F5887"/>
                          </a:solidFill>
                          <a:effectLst/>
                          <a:latin typeface="Arial" pitchFamily="34" charset="0"/>
                          <a:cs typeface="Arial" pitchFamily="34" charset="0"/>
                        </a:rPr>
                        <a:t>7.8</a:t>
                      </a:r>
                    </a:p>
                  </a:txBody>
                  <a:tcPr marT="45737" marB="4573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9EBD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a:ln>
                            <a:noFill/>
                          </a:ln>
                          <a:solidFill>
                            <a:srgbClr val="0F5887"/>
                          </a:solidFill>
                          <a:effectLst/>
                          <a:latin typeface="Arial" pitchFamily="34" charset="0"/>
                          <a:cs typeface="Arial" pitchFamily="34" charset="0"/>
                        </a:rPr>
                        <a:t>9.2</a:t>
                      </a:r>
                    </a:p>
                  </a:txBody>
                  <a:tcPr marT="45737" marB="4573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9EBD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a:ln>
                            <a:noFill/>
                          </a:ln>
                          <a:solidFill>
                            <a:srgbClr val="0F5887"/>
                          </a:solidFill>
                          <a:effectLst/>
                          <a:latin typeface="Arial" pitchFamily="34" charset="0"/>
                          <a:cs typeface="Arial" pitchFamily="34" charset="0"/>
                        </a:rPr>
                        <a:t>0.63</a:t>
                      </a:r>
                    </a:p>
                  </a:txBody>
                  <a:tcPr marT="45737" marB="4573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9EBD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a:ln>
                            <a:noFill/>
                          </a:ln>
                          <a:solidFill>
                            <a:schemeClr val="accent2">
                              <a:lumMod val="60000"/>
                              <a:lumOff val="40000"/>
                            </a:schemeClr>
                          </a:solidFill>
                          <a:effectLst/>
                          <a:latin typeface="Arial" pitchFamily="34" charset="0"/>
                          <a:cs typeface="Arial" pitchFamily="34" charset="0"/>
                        </a:rPr>
                        <a:t>No pain improvement</a:t>
                      </a:r>
                    </a:p>
                  </a:txBody>
                  <a:tcPr marT="45737" marB="4573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9EBD1"/>
                    </a:solidFill>
                  </a:tcPr>
                </a:tc>
                <a:extLst>
                  <a:ext uri="{0D108BD9-81ED-4DB2-BD59-A6C34878D82A}">
                    <a16:rowId xmlns:a16="http://schemas.microsoft.com/office/drawing/2014/main" xmlns="" val="10003"/>
                  </a:ext>
                </a:extLst>
              </a:tr>
            </a:tbl>
          </a:graphicData>
        </a:graphic>
      </p:graphicFrame>
      <p:graphicFrame>
        <p:nvGraphicFramePr>
          <p:cNvPr id="238662" name="Group 70"/>
          <p:cNvGraphicFramePr>
            <a:graphicFrameLocks noGrp="1"/>
          </p:cNvGraphicFramePr>
          <p:nvPr>
            <p:extLst/>
          </p:nvPr>
        </p:nvGraphicFramePr>
        <p:xfrm>
          <a:off x="2057400" y="3810001"/>
          <a:ext cx="8077200" cy="2394389"/>
        </p:xfrm>
        <a:graphic>
          <a:graphicData uri="http://schemas.openxmlformats.org/drawingml/2006/table">
            <a:tbl>
              <a:tblPr/>
              <a:tblGrid>
                <a:gridCol w="2438400">
                  <a:extLst>
                    <a:ext uri="{9D8B030D-6E8A-4147-A177-3AD203B41FA5}">
                      <a16:colId xmlns:a16="http://schemas.microsoft.com/office/drawing/2014/main" xmlns="" val="20000"/>
                    </a:ext>
                  </a:extLst>
                </a:gridCol>
                <a:gridCol w="1143000">
                  <a:extLst>
                    <a:ext uri="{9D8B030D-6E8A-4147-A177-3AD203B41FA5}">
                      <a16:colId xmlns:a16="http://schemas.microsoft.com/office/drawing/2014/main" xmlns="" val="20001"/>
                    </a:ext>
                  </a:extLst>
                </a:gridCol>
                <a:gridCol w="1676400">
                  <a:extLst>
                    <a:ext uri="{9D8B030D-6E8A-4147-A177-3AD203B41FA5}">
                      <a16:colId xmlns:a16="http://schemas.microsoft.com/office/drawing/2014/main" xmlns="" val="20002"/>
                    </a:ext>
                  </a:extLst>
                </a:gridCol>
                <a:gridCol w="2819400">
                  <a:extLst>
                    <a:ext uri="{9D8B030D-6E8A-4147-A177-3AD203B41FA5}">
                      <a16:colId xmlns:a16="http://schemas.microsoft.com/office/drawing/2014/main" xmlns="" val="20003"/>
                    </a:ext>
                  </a:extLst>
                </a:gridCol>
              </a:tblGrid>
              <a:tr h="371419">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a:ln>
                            <a:noFill/>
                          </a:ln>
                          <a:solidFill>
                            <a:srgbClr val="FFFFFF"/>
                          </a:solidFill>
                          <a:effectLst/>
                          <a:latin typeface="Arial" pitchFamily="34" charset="0"/>
                          <a:cs typeface="Arial" pitchFamily="34" charset="0"/>
                        </a:rPr>
                        <a:t>Toxicity </a:t>
                      </a:r>
                    </a:p>
                  </a:txBody>
                  <a:tcPr marT="45713" marB="4571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a:ln>
                            <a:noFill/>
                          </a:ln>
                          <a:solidFill>
                            <a:srgbClr val="FFFFFF"/>
                          </a:solidFill>
                          <a:effectLst/>
                          <a:latin typeface="Arial" pitchFamily="34" charset="0"/>
                          <a:cs typeface="Arial" pitchFamily="34" charset="0"/>
                        </a:rPr>
                        <a:t>MP</a:t>
                      </a:r>
                    </a:p>
                  </a:txBody>
                  <a:tcPr marT="45713" marB="4571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a:ln>
                            <a:noFill/>
                          </a:ln>
                          <a:solidFill>
                            <a:srgbClr val="FFFFFF"/>
                          </a:solidFill>
                          <a:effectLst/>
                          <a:latin typeface="Arial" pitchFamily="34" charset="0"/>
                          <a:cs typeface="Arial" pitchFamily="34" charset="0"/>
                        </a:rPr>
                        <a:t>CBZP</a:t>
                      </a:r>
                    </a:p>
                  </a:txBody>
                  <a:tcPr marT="45713" marB="4571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a:ln>
                            <a:noFill/>
                          </a:ln>
                          <a:solidFill>
                            <a:srgbClr val="FFFFFF"/>
                          </a:solidFill>
                          <a:effectLst/>
                          <a:latin typeface="Arial" pitchFamily="34" charset="0"/>
                          <a:cs typeface="Arial" pitchFamily="34" charset="0"/>
                        </a:rPr>
                        <a:t>Comment</a:t>
                      </a:r>
                    </a:p>
                  </a:txBody>
                  <a:tcPr marT="45713" marB="4571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extLst>
                  <a:ext uri="{0D108BD9-81ED-4DB2-BD59-A6C34878D82A}">
                    <a16:rowId xmlns:a16="http://schemas.microsoft.com/office/drawing/2014/main" xmlns="" val="10000"/>
                  </a:ext>
                </a:extLst>
              </a:tr>
              <a:tr h="371419">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a:ln>
                            <a:noFill/>
                          </a:ln>
                          <a:solidFill>
                            <a:srgbClr val="0F5887"/>
                          </a:solidFill>
                          <a:effectLst/>
                          <a:latin typeface="Arial" pitchFamily="34" charset="0"/>
                          <a:cs typeface="Arial" pitchFamily="34" charset="0"/>
                        </a:rPr>
                        <a:t>Toxic death</a:t>
                      </a:r>
                    </a:p>
                  </a:txBody>
                  <a:tcPr marT="45713" marB="4571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9EBD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a:ln>
                            <a:noFill/>
                          </a:ln>
                          <a:solidFill>
                            <a:srgbClr val="0F5887"/>
                          </a:solidFill>
                          <a:effectLst/>
                          <a:latin typeface="Arial" pitchFamily="34" charset="0"/>
                          <a:cs typeface="Arial" pitchFamily="34" charset="0"/>
                        </a:rPr>
                        <a:t>7 (1.9%)</a:t>
                      </a:r>
                    </a:p>
                  </a:txBody>
                  <a:tcPr marT="45713" marB="4571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9EBD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a:ln>
                            <a:noFill/>
                          </a:ln>
                          <a:solidFill>
                            <a:srgbClr val="0F5887"/>
                          </a:solidFill>
                          <a:effectLst/>
                          <a:latin typeface="Arial" pitchFamily="34" charset="0"/>
                          <a:cs typeface="Arial" pitchFamily="34" charset="0"/>
                        </a:rPr>
                        <a:t>18 (4.9%)</a:t>
                      </a:r>
                    </a:p>
                  </a:txBody>
                  <a:tcPr marT="45713" marB="4571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9EBD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a:ln>
                            <a:noFill/>
                          </a:ln>
                          <a:solidFill>
                            <a:schemeClr val="accent2"/>
                          </a:solidFill>
                          <a:effectLst/>
                          <a:latin typeface="Arial" pitchFamily="34" charset="0"/>
                          <a:cs typeface="Arial" pitchFamily="34" charset="0"/>
                        </a:rPr>
                        <a:t>Important to use growth factors</a:t>
                      </a:r>
                    </a:p>
                  </a:txBody>
                  <a:tcPr marT="45713" marB="4571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9EBD1"/>
                    </a:solidFill>
                  </a:tcPr>
                </a:tc>
                <a:extLst>
                  <a:ext uri="{0D108BD9-81ED-4DB2-BD59-A6C34878D82A}">
                    <a16:rowId xmlns:a16="http://schemas.microsoft.com/office/drawing/2014/main" xmlns="" val="10001"/>
                  </a:ext>
                </a:extLst>
              </a:tr>
              <a:tr h="371419">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a:ln>
                            <a:noFill/>
                          </a:ln>
                          <a:solidFill>
                            <a:srgbClr val="0F5887"/>
                          </a:solidFill>
                          <a:effectLst/>
                          <a:latin typeface="Arial" pitchFamily="34" charset="0"/>
                          <a:cs typeface="Arial" pitchFamily="34" charset="0"/>
                        </a:rPr>
                        <a:t>Neutropenic sepsis</a:t>
                      </a:r>
                    </a:p>
                  </a:txBody>
                  <a:tcPr marT="45713" marB="4571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DF5E9"/>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a:ln>
                            <a:noFill/>
                          </a:ln>
                          <a:solidFill>
                            <a:srgbClr val="0F5887"/>
                          </a:solidFill>
                          <a:effectLst/>
                          <a:latin typeface="Arial" pitchFamily="34" charset="0"/>
                          <a:cs typeface="Arial" pitchFamily="34" charset="0"/>
                        </a:rPr>
                        <a:t>1.3%</a:t>
                      </a:r>
                    </a:p>
                  </a:txBody>
                  <a:tcPr marT="45713" marB="4571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DF5E9"/>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a:ln>
                            <a:noFill/>
                          </a:ln>
                          <a:solidFill>
                            <a:srgbClr val="0F5887"/>
                          </a:solidFill>
                          <a:effectLst/>
                          <a:latin typeface="Arial" pitchFamily="34" charset="0"/>
                          <a:cs typeface="Arial" pitchFamily="34" charset="0"/>
                        </a:rPr>
                        <a:t>7.5%</a:t>
                      </a:r>
                    </a:p>
                  </a:txBody>
                  <a:tcPr marT="45713" marB="4571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DF5E9"/>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a:ln>
                          <a:noFill/>
                        </a:ln>
                        <a:solidFill>
                          <a:srgbClr val="0F5887"/>
                        </a:solidFill>
                        <a:effectLst/>
                        <a:latin typeface="Arial" pitchFamily="34" charset="0"/>
                        <a:cs typeface="Arial" pitchFamily="34" charset="0"/>
                      </a:endParaRPr>
                    </a:p>
                  </a:txBody>
                  <a:tcPr marT="45713" marB="4571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DF5E9"/>
                    </a:solidFill>
                  </a:tcPr>
                </a:tc>
                <a:extLst>
                  <a:ext uri="{0D108BD9-81ED-4DB2-BD59-A6C34878D82A}">
                    <a16:rowId xmlns:a16="http://schemas.microsoft.com/office/drawing/2014/main" xmlns="" val="10002"/>
                  </a:ext>
                </a:extLst>
              </a:tr>
              <a:tr h="371419">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a:ln>
                            <a:noFill/>
                          </a:ln>
                          <a:solidFill>
                            <a:srgbClr val="0F5887"/>
                          </a:solidFill>
                          <a:effectLst/>
                          <a:latin typeface="Arial" pitchFamily="34" charset="0"/>
                          <a:cs typeface="Arial" pitchFamily="34" charset="0"/>
                        </a:rPr>
                        <a:t>Diarrhea (≥ grade III)</a:t>
                      </a:r>
                    </a:p>
                  </a:txBody>
                  <a:tcPr marT="45713" marB="4571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9EBD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a:ln>
                            <a:noFill/>
                          </a:ln>
                          <a:solidFill>
                            <a:srgbClr val="0F5887"/>
                          </a:solidFill>
                          <a:effectLst/>
                          <a:latin typeface="Arial" pitchFamily="34" charset="0"/>
                          <a:cs typeface="Arial" pitchFamily="34" charset="0"/>
                        </a:rPr>
                        <a:t>0.3%</a:t>
                      </a:r>
                    </a:p>
                  </a:txBody>
                  <a:tcPr marT="45713" marB="4571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9EBD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a:ln>
                            <a:noFill/>
                          </a:ln>
                          <a:solidFill>
                            <a:srgbClr val="0F5887"/>
                          </a:solidFill>
                          <a:effectLst/>
                          <a:latin typeface="Arial" pitchFamily="34" charset="0"/>
                          <a:cs typeface="Arial" pitchFamily="34" charset="0"/>
                        </a:rPr>
                        <a:t>6.2%</a:t>
                      </a:r>
                    </a:p>
                  </a:txBody>
                  <a:tcPr marT="45713" marB="4571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9EBD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a:ln>
                          <a:noFill/>
                        </a:ln>
                        <a:solidFill>
                          <a:srgbClr val="0F5887"/>
                        </a:solidFill>
                        <a:effectLst/>
                        <a:latin typeface="Arial" pitchFamily="34" charset="0"/>
                        <a:cs typeface="Arial" pitchFamily="34" charset="0"/>
                      </a:endParaRPr>
                    </a:p>
                  </a:txBody>
                  <a:tcPr marT="45713" marB="4571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9EBD1"/>
                    </a:solidFill>
                  </a:tcPr>
                </a:tc>
                <a:extLst>
                  <a:ext uri="{0D108BD9-81ED-4DB2-BD59-A6C34878D82A}">
                    <a16:rowId xmlns:a16="http://schemas.microsoft.com/office/drawing/2014/main" xmlns="" val="10003"/>
                  </a:ext>
                </a:extLst>
              </a:tr>
              <a:tr h="639984">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a:ln>
                            <a:noFill/>
                          </a:ln>
                          <a:solidFill>
                            <a:srgbClr val="0F5887"/>
                          </a:solidFill>
                          <a:effectLst/>
                          <a:latin typeface="Arial" pitchFamily="34" charset="0"/>
                          <a:cs typeface="Arial" pitchFamily="34" charset="0"/>
                        </a:rPr>
                        <a:t>Neuropathy (%)</a:t>
                      </a:r>
                    </a:p>
                  </a:txBody>
                  <a:tcPr marT="45713" marB="4571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DF5E9"/>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a:ln>
                            <a:noFill/>
                          </a:ln>
                          <a:solidFill>
                            <a:srgbClr val="0F5887"/>
                          </a:solidFill>
                          <a:effectLst/>
                          <a:latin typeface="Arial" pitchFamily="34" charset="0"/>
                          <a:cs typeface="Arial" pitchFamily="34" charset="0"/>
                        </a:rPr>
                        <a:t>3.2%</a:t>
                      </a:r>
                    </a:p>
                  </a:txBody>
                  <a:tcPr marT="45713" marB="4571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DF5E9"/>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a:ln>
                            <a:noFill/>
                          </a:ln>
                          <a:solidFill>
                            <a:srgbClr val="0F5887"/>
                          </a:solidFill>
                          <a:effectLst/>
                          <a:latin typeface="Arial" pitchFamily="34" charset="0"/>
                          <a:cs typeface="Arial" pitchFamily="34" charset="0"/>
                        </a:rPr>
                        <a:t>13%</a:t>
                      </a:r>
                    </a:p>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a:ln>
                          <a:noFill/>
                        </a:ln>
                        <a:solidFill>
                          <a:srgbClr val="0F5887"/>
                        </a:solidFill>
                        <a:effectLst/>
                        <a:latin typeface="Arial" pitchFamily="34" charset="0"/>
                        <a:cs typeface="Arial" pitchFamily="34" charset="0"/>
                      </a:endParaRPr>
                    </a:p>
                  </a:txBody>
                  <a:tcPr marT="45713" marB="4571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DF5E9"/>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dirty="0">
                        <a:ln>
                          <a:noFill/>
                        </a:ln>
                        <a:solidFill>
                          <a:srgbClr val="C00000"/>
                        </a:solidFill>
                        <a:effectLst/>
                        <a:latin typeface="Arial" pitchFamily="34" charset="0"/>
                        <a:cs typeface="Arial" pitchFamily="34" charset="0"/>
                      </a:endParaRPr>
                    </a:p>
                  </a:txBody>
                  <a:tcPr marT="45713" marB="4571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DF5E9"/>
                    </a:solidFill>
                  </a:tcPr>
                </a:tc>
                <a:extLst>
                  <a:ext uri="{0D108BD9-81ED-4DB2-BD59-A6C34878D82A}">
                    <a16:rowId xmlns:a16="http://schemas.microsoft.com/office/drawing/2014/main" xmlns="" val="10004"/>
                  </a:ext>
                </a:extLst>
              </a:tr>
            </a:tbl>
          </a:graphicData>
        </a:graphic>
      </p:graphicFrame>
    </p:spTree>
    <p:extLst>
      <p:ext uri="{BB962C8B-B14F-4D97-AF65-F5344CB8AC3E}">
        <p14:creationId xmlns:p14="http://schemas.microsoft.com/office/powerpoint/2010/main" val="3549037592"/>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238595"/>
                                        </p:tgtEl>
                                        <p:attrNameLst>
                                          <p:attrName>style.visibility</p:attrName>
                                        </p:attrNameLst>
                                      </p:cBhvr>
                                      <p:to>
                                        <p:strVal val="visible"/>
                                      </p:to>
                                    </p:set>
                                    <p:animEffect transition="in" filter="fade">
                                      <p:cBhvr>
                                        <p:cTn id="7" dur="500"/>
                                        <p:tgtEl>
                                          <p:spTgt spid="23859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38662"/>
                                        </p:tgtEl>
                                        <p:attrNameLst>
                                          <p:attrName>style.visibility</p:attrName>
                                        </p:attrNameLst>
                                      </p:cBhvr>
                                      <p:to>
                                        <p:strVal val="visible"/>
                                      </p:to>
                                    </p:set>
                                    <p:animEffect transition="in" filter="fade">
                                      <p:cBhvr>
                                        <p:cTn id="12" dur="500"/>
                                        <p:tgtEl>
                                          <p:spTgt spid="2386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8D2E8C0-99E6-4965-8AF3-E583CC749BCD}"/>
              </a:ext>
            </a:extLst>
          </p:cNvPr>
          <p:cNvSpPr>
            <a:spLocks noGrp="1"/>
          </p:cNvSpPr>
          <p:nvPr>
            <p:ph type="title"/>
          </p:nvPr>
        </p:nvSpPr>
        <p:spPr/>
        <p:txBody>
          <a:bodyPr/>
          <a:lstStyle/>
          <a:p>
            <a:r>
              <a:rPr lang="en-US" b="1" dirty="0">
                <a:solidFill>
                  <a:srgbClr val="A50021"/>
                </a:solidFill>
              </a:rPr>
              <a:t>Docetaxel for Metastatic Castration-Sensitive Prostate Cancer</a:t>
            </a:r>
          </a:p>
        </p:txBody>
      </p:sp>
      <p:sp>
        <p:nvSpPr>
          <p:cNvPr id="3" name="Text Placeholder 2">
            <a:extLst>
              <a:ext uri="{FF2B5EF4-FFF2-40B4-BE49-F238E27FC236}">
                <a16:creationId xmlns:a16="http://schemas.microsoft.com/office/drawing/2014/main" xmlns="" id="{F02F07FE-AEC2-4E9E-ABC8-AA3458A593DE}"/>
              </a:ext>
            </a:extLst>
          </p:cNvPr>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428103398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34451" y="410122"/>
            <a:ext cx="10189131" cy="792163"/>
          </a:xfrm>
        </p:spPr>
        <p:txBody>
          <a:bodyPr>
            <a:noAutofit/>
          </a:bodyPr>
          <a:lstStyle/>
          <a:p>
            <a:pPr algn="ctr"/>
            <a:r>
              <a:rPr lang="en-US" sz="4000" b="1" dirty="0">
                <a:solidFill>
                  <a:srgbClr val="A50021"/>
                </a:solidFill>
              </a:rPr>
              <a:t>Docetaxel for Hormone-sensitive </a:t>
            </a:r>
            <a:r>
              <a:rPr lang="en-US" sz="4000" b="1" dirty="0" err="1">
                <a:solidFill>
                  <a:srgbClr val="A50021"/>
                </a:solidFill>
              </a:rPr>
              <a:t>PCa</a:t>
            </a:r>
            <a:r>
              <a:rPr lang="en-US" sz="4000" b="1" dirty="0">
                <a:solidFill>
                  <a:srgbClr val="A50021"/>
                </a:solidFill>
              </a:rPr>
              <a:t>: </a:t>
            </a:r>
            <a:br>
              <a:rPr lang="en-US" sz="4000" b="1" dirty="0">
                <a:solidFill>
                  <a:srgbClr val="A50021"/>
                </a:solidFill>
              </a:rPr>
            </a:br>
            <a:r>
              <a:rPr lang="en-US" sz="4000" b="1" dirty="0">
                <a:solidFill>
                  <a:srgbClr val="A50021"/>
                </a:solidFill>
              </a:rPr>
              <a:t>ECOG 3805 CHAARTED: Schema</a:t>
            </a:r>
          </a:p>
        </p:txBody>
      </p:sp>
      <p:sp>
        <p:nvSpPr>
          <p:cNvPr id="7" name="TextBox 6"/>
          <p:cNvSpPr txBox="1"/>
          <p:nvPr/>
        </p:nvSpPr>
        <p:spPr>
          <a:xfrm>
            <a:off x="4393683" y="2209800"/>
            <a:ext cx="418641" cy="2477718"/>
          </a:xfrm>
          <a:prstGeom prst="rect">
            <a:avLst/>
          </a:prstGeom>
          <a:solidFill>
            <a:srgbClr val="EA16BD"/>
          </a:solidFill>
          <a:ln w="6350">
            <a:solidFill>
              <a:schemeClr val="bg1"/>
            </a:solidFill>
          </a:ln>
        </p:spPr>
        <p:txBody>
          <a:bodyPr vert="wordArtVert" anchor="ctr" anchorCtr="1">
            <a:spAutoFit/>
          </a:bodyPr>
          <a:lstStyle/>
          <a:p>
            <a:pPr algn="just" eaLnBrk="0" hangingPunct="0">
              <a:defRPr/>
            </a:pPr>
            <a:r>
              <a:rPr lang="en-US" sz="1400" b="1" cap="all" dirty="0" err="1">
                <a:latin typeface="Arial" pitchFamily="34" charset="0"/>
              </a:rPr>
              <a:t>RANDOMIZe</a:t>
            </a:r>
            <a:endParaRPr lang="en-US" sz="1400" b="1" cap="all" dirty="0">
              <a:latin typeface="Arial" pitchFamily="34" charset="0"/>
            </a:endParaRPr>
          </a:p>
        </p:txBody>
      </p:sp>
      <p:sp>
        <p:nvSpPr>
          <p:cNvPr id="8" name="TextBox 330"/>
          <p:cNvSpPr txBox="1">
            <a:spLocks noChangeArrowheads="1"/>
          </p:cNvSpPr>
          <p:nvPr/>
        </p:nvSpPr>
        <p:spPr bwMode="auto">
          <a:xfrm>
            <a:off x="5562601" y="1981200"/>
            <a:ext cx="1863725" cy="1169988"/>
          </a:xfrm>
          <a:prstGeom prst="rect">
            <a:avLst/>
          </a:prstGeom>
          <a:noFill/>
          <a:ln w="6350">
            <a:solidFill>
              <a:schemeClr val="tx1"/>
            </a:solidFill>
            <a:miter lim="800000"/>
            <a:headEnd/>
            <a:tailEnd/>
          </a:ln>
        </p:spPr>
        <p:txBody>
          <a:bodyPr>
            <a:spAutoFit/>
          </a:bodyPr>
          <a:lstStyle/>
          <a:p>
            <a:pPr eaLnBrk="0" hangingPunct="0"/>
            <a:r>
              <a:rPr lang="en-US" sz="1400" b="1" dirty="0"/>
              <a:t>ARM A:</a:t>
            </a:r>
          </a:p>
          <a:p>
            <a:pPr eaLnBrk="0" hangingPunct="0"/>
            <a:r>
              <a:rPr lang="en-US" sz="1400" b="1" dirty="0"/>
              <a:t>ADT  + Docetaxel 75mg/m2 every 21 days for maximum 6 cycles </a:t>
            </a:r>
          </a:p>
        </p:txBody>
      </p:sp>
      <p:sp>
        <p:nvSpPr>
          <p:cNvPr id="9" name="TextBox 331"/>
          <p:cNvSpPr txBox="1">
            <a:spLocks noChangeArrowheads="1"/>
          </p:cNvSpPr>
          <p:nvPr/>
        </p:nvSpPr>
        <p:spPr bwMode="auto">
          <a:xfrm>
            <a:off x="5562600" y="3890291"/>
            <a:ext cx="1828800" cy="954088"/>
          </a:xfrm>
          <a:prstGeom prst="rect">
            <a:avLst/>
          </a:prstGeom>
          <a:noFill/>
          <a:ln w="6350">
            <a:solidFill>
              <a:schemeClr val="tx1"/>
            </a:solidFill>
            <a:miter lim="800000"/>
            <a:headEnd/>
            <a:tailEnd/>
          </a:ln>
        </p:spPr>
        <p:txBody>
          <a:bodyPr>
            <a:spAutoFit/>
          </a:bodyPr>
          <a:lstStyle/>
          <a:p>
            <a:pPr eaLnBrk="0" hangingPunct="0"/>
            <a:r>
              <a:rPr lang="en-US" sz="1400" b="1" dirty="0"/>
              <a:t>ARM B:</a:t>
            </a:r>
          </a:p>
          <a:p>
            <a:pPr eaLnBrk="0" hangingPunct="0"/>
            <a:r>
              <a:rPr lang="en-US" sz="1400" b="1" dirty="0"/>
              <a:t>ADT  (androgen deprivation therapy alone)</a:t>
            </a:r>
          </a:p>
        </p:txBody>
      </p:sp>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36544" y="3399692"/>
            <a:ext cx="579437"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 name="TextBox 335"/>
          <p:cNvSpPr txBox="1">
            <a:spLocks noChangeArrowheads="1"/>
          </p:cNvSpPr>
          <p:nvPr/>
        </p:nvSpPr>
        <p:spPr bwMode="auto">
          <a:xfrm>
            <a:off x="7960702" y="1658624"/>
            <a:ext cx="1403350" cy="1815882"/>
          </a:xfrm>
          <a:prstGeom prst="rect">
            <a:avLst/>
          </a:prstGeom>
          <a:noFill/>
          <a:ln w="6350">
            <a:solidFill>
              <a:schemeClr val="tx1"/>
            </a:solidFill>
            <a:miter lim="800000"/>
            <a:headEnd/>
            <a:tailEnd/>
          </a:ln>
        </p:spPr>
        <p:txBody>
          <a:bodyPr>
            <a:spAutoFit/>
          </a:bodyPr>
          <a:lstStyle/>
          <a:p>
            <a:pPr eaLnBrk="0" hangingPunct="0"/>
            <a:r>
              <a:rPr lang="en-US" sz="1400" b="1" dirty="0"/>
              <a:t>Evaluate every 3 weeks while receiving docetaxel and at week 24 then every 12 weeks</a:t>
            </a:r>
          </a:p>
        </p:txBody>
      </p:sp>
      <p:sp>
        <p:nvSpPr>
          <p:cNvPr id="13" name="TextBox 339"/>
          <p:cNvSpPr txBox="1">
            <a:spLocks noChangeArrowheads="1"/>
          </p:cNvSpPr>
          <p:nvPr/>
        </p:nvSpPr>
        <p:spPr bwMode="auto">
          <a:xfrm>
            <a:off x="7960702" y="4105725"/>
            <a:ext cx="1403350" cy="523220"/>
          </a:xfrm>
          <a:prstGeom prst="rect">
            <a:avLst/>
          </a:prstGeom>
          <a:noFill/>
          <a:ln w="6350">
            <a:solidFill>
              <a:schemeClr val="tx1"/>
            </a:solidFill>
            <a:miter lim="800000"/>
            <a:headEnd/>
            <a:tailEnd/>
          </a:ln>
        </p:spPr>
        <p:txBody>
          <a:bodyPr>
            <a:spAutoFit/>
          </a:bodyPr>
          <a:lstStyle/>
          <a:p>
            <a:pPr eaLnBrk="0" hangingPunct="0"/>
            <a:r>
              <a:rPr lang="en-US" sz="1400" b="1" dirty="0"/>
              <a:t>Evaluate every 12 weeks</a:t>
            </a:r>
          </a:p>
        </p:txBody>
      </p:sp>
      <p:cxnSp>
        <p:nvCxnSpPr>
          <p:cNvPr id="11" name="Straight Arrow Connector 10"/>
          <p:cNvCxnSpPr>
            <a:stCxn id="7" idx="3"/>
            <a:endCxn id="8" idx="1"/>
          </p:cNvCxnSpPr>
          <p:nvPr/>
        </p:nvCxnSpPr>
        <p:spPr>
          <a:xfrm flipV="1">
            <a:off x="4812324" y="2566194"/>
            <a:ext cx="750277" cy="88246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a:stCxn id="7" idx="3"/>
            <a:endCxn id="9" idx="1"/>
          </p:cNvCxnSpPr>
          <p:nvPr/>
        </p:nvCxnSpPr>
        <p:spPr>
          <a:xfrm>
            <a:off x="4812324" y="3448659"/>
            <a:ext cx="750276" cy="91867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a:stCxn id="8" idx="3"/>
            <a:endCxn id="12" idx="1"/>
          </p:cNvCxnSpPr>
          <p:nvPr/>
        </p:nvCxnSpPr>
        <p:spPr>
          <a:xfrm>
            <a:off x="7426326" y="2566194"/>
            <a:ext cx="534376" cy="371"/>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a:cxnSpLocks/>
            <a:stCxn id="9" idx="3"/>
            <a:endCxn id="13" idx="1"/>
          </p:cNvCxnSpPr>
          <p:nvPr/>
        </p:nvCxnSpPr>
        <p:spPr>
          <a:xfrm>
            <a:off x="7391400" y="4367335"/>
            <a:ext cx="569302"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3" name="TextBox 340"/>
          <p:cNvSpPr txBox="1">
            <a:spLocks noChangeArrowheads="1"/>
          </p:cNvSpPr>
          <p:nvPr/>
        </p:nvSpPr>
        <p:spPr bwMode="auto">
          <a:xfrm>
            <a:off x="4307071" y="5348113"/>
            <a:ext cx="3577858" cy="1169551"/>
          </a:xfrm>
          <a:prstGeom prst="rect">
            <a:avLst/>
          </a:prstGeom>
          <a:solidFill>
            <a:schemeClr val="accent1">
              <a:lumMod val="40000"/>
              <a:lumOff val="60000"/>
            </a:schemeClr>
          </a:solidFill>
          <a:ln w="6350">
            <a:solidFill>
              <a:schemeClr val="bg1"/>
            </a:solidFill>
            <a:miter lim="800000"/>
            <a:headEnd/>
            <a:tailEnd/>
          </a:ln>
        </p:spPr>
        <p:txBody>
          <a:bodyPr wrap="square">
            <a:spAutoFit/>
          </a:bodyPr>
          <a:lstStyle/>
          <a:p>
            <a:pPr marL="285750" indent="-285750" eaLnBrk="0" hangingPunct="0">
              <a:buFont typeface="Arial" panose="020B0604020202020204" pitchFamily="34" charset="0"/>
              <a:buChar char="•"/>
            </a:pPr>
            <a:r>
              <a:rPr lang="en-US" sz="1400" b="1" dirty="0"/>
              <a:t>Time to progression and overall survival</a:t>
            </a:r>
          </a:p>
          <a:p>
            <a:pPr marL="285750" indent="-285750" eaLnBrk="0" hangingPunct="0">
              <a:buFont typeface="Arial" panose="020B0604020202020204" pitchFamily="34" charset="0"/>
              <a:buChar char="•"/>
            </a:pPr>
            <a:r>
              <a:rPr lang="en-US" sz="1400" b="1" dirty="0"/>
              <a:t>Chemotherapy at investigator’s discretion at progression</a:t>
            </a:r>
          </a:p>
          <a:p>
            <a:pPr marL="285750" indent="-285750" eaLnBrk="0" hangingPunct="0">
              <a:buFont typeface="Arial" panose="020B0604020202020204" pitchFamily="34" charset="0"/>
              <a:buChar char="•"/>
            </a:pPr>
            <a:r>
              <a:rPr lang="en-US" sz="1400" b="1" dirty="0"/>
              <a:t>Study revised to allow low volume</a:t>
            </a:r>
          </a:p>
        </p:txBody>
      </p:sp>
      <p:sp>
        <p:nvSpPr>
          <p:cNvPr id="18" name="Text Box 16"/>
          <p:cNvSpPr txBox="1">
            <a:spLocks noChangeArrowheads="1"/>
          </p:cNvSpPr>
          <p:nvPr/>
        </p:nvSpPr>
        <p:spPr bwMode="auto">
          <a:xfrm>
            <a:off x="1828801" y="6523038"/>
            <a:ext cx="4930018"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en-US" sz="1400" dirty="0"/>
              <a:t>Sweeney C et. al. LBA ASCO Annual Meeting 2014; NEJM 2014</a:t>
            </a:r>
            <a:endParaRPr lang="en-US" altLang="en-US" sz="1400" dirty="0"/>
          </a:p>
        </p:txBody>
      </p:sp>
      <p:sp>
        <p:nvSpPr>
          <p:cNvPr id="5" name="TextBox 4">
            <a:extLst>
              <a:ext uri="{FF2B5EF4-FFF2-40B4-BE49-F238E27FC236}">
                <a16:creationId xmlns:a16="http://schemas.microsoft.com/office/drawing/2014/main" xmlns="" id="{E78BB4C1-027B-44B6-8445-6B71F32123FD}"/>
              </a:ext>
            </a:extLst>
          </p:cNvPr>
          <p:cNvSpPr txBox="1"/>
          <p:nvPr/>
        </p:nvSpPr>
        <p:spPr>
          <a:xfrm>
            <a:off x="1684511" y="1462957"/>
            <a:ext cx="2252032" cy="4247317"/>
          </a:xfrm>
          <a:prstGeom prst="rect">
            <a:avLst/>
          </a:prstGeom>
          <a:noFill/>
          <a:ln>
            <a:solidFill>
              <a:schemeClr val="tx1"/>
            </a:solidFill>
          </a:ln>
        </p:spPr>
        <p:txBody>
          <a:bodyPr wrap="square" rtlCol="0">
            <a:spAutoFit/>
          </a:bodyPr>
          <a:lstStyle/>
          <a:p>
            <a:r>
              <a:rPr lang="en-US" b="1" dirty="0"/>
              <a:t>STRATIFICATION</a:t>
            </a:r>
          </a:p>
          <a:p>
            <a:r>
              <a:rPr lang="en-US" dirty="0">
                <a:solidFill>
                  <a:schemeClr val="accent1">
                    <a:lumMod val="75000"/>
                  </a:schemeClr>
                </a:solidFill>
              </a:rPr>
              <a:t>Extent of </a:t>
            </a:r>
            <a:r>
              <a:rPr lang="en-US" dirty="0" err="1">
                <a:solidFill>
                  <a:schemeClr val="accent1">
                    <a:lumMod val="75000"/>
                  </a:schemeClr>
                </a:solidFill>
              </a:rPr>
              <a:t>mets</a:t>
            </a:r>
            <a:endParaRPr lang="en-US" dirty="0">
              <a:solidFill>
                <a:schemeClr val="accent1">
                  <a:lumMod val="75000"/>
                </a:schemeClr>
              </a:solidFill>
            </a:endParaRPr>
          </a:p>
          <a:p>
            <a:r>
              <a:rPr lang="en-US" dirty="0"/>
              <a:t>-High vs Low</a:t>
            </a:r>
          </a:p>
          <a:p>
            <a:r>
              <a:rPr lang="en-US" dirty="0">
                <a:solidFill>
                  <a:schemeClr val="accent1">
                    <a:lumMod val="75000"/>
                  </a:schemeClr>
                </a:solidFill>
              </a:rPr>
              <a:t>Age</a:t>
            </a:r>
          </a:p>
          <a:p>
            <a:r>
              <a:rPr lang="en-US" dirty="0"/>
              <a:t>- &gt;/= 70 y/o or &lt; 70 y/o</a:t>
            </a:r>
          </a:p>
          <a:p>
            <a:r>
              <a:rPr lang="en-US" dirty="0">
                <a:solidFill>
                  <a:schemeClr val="accent1">
                    <a:lumMod val="75000"/>
                  </a:schemeClr>
                </a:solidFill>
              </a:rPr>
              <a:t>ECOG</a:t>
            </a:r>
          </a:p>
          <a:p>
            <a:r>
              <a:rPr lang="en-US" dirty="0"/>
              <a:t>- 0-1 vs 2</a:t>
            </a:r>
          </a:p>
          <a:p>
            <a:r>
              <a:rPr lang="en-US" dirty="0">
                <a:solidFill>
                  <a:schemeClr val="accent1">
                    <a:lumMod val="75000"/>
                  </a:schemeClr>
                </a:solidFill>
              </a:rPr>
              <a:t>CAB &gt; 30 days</a:t>
            </a:r>
          </a:p>
          <a:p>
            <a:r>
              <a:rPr lang="en-US" dirty="0"/>
              <a:t>- Yes or No</a:t>
            </a:r>
          </a:p>
          <a:p>
            <a:r>
              <a:rPr lang="en-US" dirty="0">
                <a:solidFill>
                  <a:schemeClr val="accent1">
                    <a:lumMod val="75000"/>
                  </a:schemeClr>
                </a:solidFill>
              </a:rPr>
              <a:t>SRE Prevention</a:t>
            </a:r>
          </a:p>
          <a:p>
            <a:r>
              <a:rPr lang="en-US" dirty="0"/>
              <a:t>- Yes or No</a:t>
            </a:r>
          </a:p>
          <a:p>
            <a:r>
              <a:rPr lang="en-US" dirty="0">
                <a:solidFill>
                  <a:schemeClr val="accent1">
                    <a:lumMod val="75000"/>
                  </a:schemeClr>
                </a:solidFill>
              </a:rPr>
              <a:t>Prior Adjuvant</a:t>
            </a:r>
          </a:p>
          <a:p>
            <a:r>
              <a:rPr lang="en-US" dirty="0"/>
              <a:t>- &lt;/= 12 months or &gt; 12 months</a:t>
            </a:r>
          </a:p>
        </p:txBody>
      </p:sp>
      <p:sp>
        <p:nvSpPr>
          <p:cNvPr id="20" name="TextBox 340">
            <a:extLst>
              <a:ext uri="{FF2B5EF4-FFF2-40B4-BE49-F238E27FC236}">
                <a16:creationId xmlns:a16="http://schemas.microsoft.com/office/drawing/2014/main" xmlns="" id="{9D43F315-D027-42FB-9DD5-8856CB60E64E}"/>
              </a:ext>
            </a:extLst>
          </p:cNvPr>
          <p:cNvSpPr txBox="1">
            <a:spLocks noChangeArrowheads="1"/>
          </p:cNvSpPr>
          <p:nvPr/>
        </p:nvSpPr>
        <p:spPr bwMode="auto">
          <a:xfrm>
            <a:off x="8059766" y="5348113"/>
            <a:ext cx="3577858" cy="738664"/>
          </a:xfrm>
          <a:prstGeom prst="rect">
            <a:avLst/>
          </a:prstGeom>
          <a:solidFill>
            <a:schemeClr val="accent1">
              <a:lumMod val="40000"/>
              <a:lumOff val="60000"/>
            </a:schemeClr>
          </a:solidFill>
          <a:ln w="6350">
            <a:solidFill>
              <a:schemeClr val="accent2">
                <a:lumMod val="60000"/>
                <a:lumOff val="40000"/>
              </a:schemeClr>
            </a:solidFill>
            <a:miter lim="800000"/>
            <a:headEnd/>
            <a:tailEnd/>
          </a:ln>
        </p:spPr>
        <p:txBody>
          <a:bodyPr wrap="square">
            <a:spAutoFit/>
          </a:bodyPr>
          <a:lstStyle/>
          <a:p>
            <a:pPr marL="285750" indent="-285750" eaLnBrk="0" hangingPunct="0">
              <a:buFont typeface="Arial" panose="020B0604020202020204" pitchFamily="34" charset="0"/>
              <a:buChar char="•"/>
            </a:pPr>
            <a:r>
              <a:rPr lang="en-US" sz="1400" b="1" dirty="0"/>
              <a:t>High volume: visceral metastases and/or 4 or more bone lesions (at least 1 beyond pelvis and axial skeleton</a:t>
            </a:r>
          </a:p>
        </p:txBody>
      </p:sp>
    </p:spTree>
    <p:extLst>
      <p:ext uri="{BB962C8B-B14F-4D97-AF65-F5344CB8AC3E}">
        <p14:creationId xmlns:p14="http://schemas.microsoft.com/office/powerpoint/2010/main" val="30839989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9C7237A-9C30-4752-B56E-19865B12B0C3}"/>
              </a:ext>
            </a:extLst>
          </p:cNvPr>
          <p:cNvSpPr>
            <a:spLocks noGrp="1"/>
          </p:cNvSpPr>
          <p:nvPr>
            <p:ph type="title"/>
          </p:nvPr>
        </p:nvSpPr>
        <p:spPr>
          <a:xfrm>
            <a:off x="838200" y="232263"/>
            <a:ext cx="10515600" cy="1325563"/>
          </a:xfrm>
        </p:spPr>
        <p:txBody>
          <a:bodyPr/>
          <a:lstStyle/>
          <a:p>
            <a:pPr algn="ctr"/>
            <a:r>
              <a:rPr lang="en-US" b="1" dirty="0">
                <a:solidFill>
                  <a:srgbClr val="A50021"/>
                </a:solidFill>
              </a:rPr>
              <a:t>ECOG CHAARTED shows improvement in Overall Survival with early docetaxel</a:t>
            </a:r>
          </a:p>
        </p:txBody>
      </p:sp>
      <p:pic>
        <p:nvPicPr>
          <p:cNvPr id="4" name="Content Placeholder 3">
            <a:extLst>
              <a:ext uri="{FF2B5EF4-FFF2-40B4-BE49-F238E27FC236}">
                <a16:creationId xmlns:a16="http://schemas.microsoft.com/office/drawing/2014/main" xmlns="" id="{6ACBF09F-A087-46AB-B0D1-5969D5FE0096}"/>
              </a:ext>
            </a:extLst>
          </p:cNvPr>
          <p:cNvPicPr>
            <a:picLocks noGrp="1" noChangeAspect="1"/>
          </p:cNvPicPr>
          <p:nvPr>
            <p:ph idx="1"/>
          </p:nvPr>
        </p:nvPicPr>
        <p:blipFill>
          <a:blip r:embed="rId2"/>
          <a:stretch>
            <a:fillRect/>
          </a:stretch>
        </p:blipFill>
        <p:spPr>
          <a:xfrm>
            <a:off x="730047" y="1506255"/>
            <a:ext cx="5445286" cy="4525963"/>
          </a:xfrm>
          <a:prstGeom prst="rect">
            <a:avLst/>
          </a:prstGeom>
        </p:spPr>
      </p:pic>
      <p:sp>
        <p:nvSpPr>
          <p:cNvPr id="5" name="Rectangle 4">
            <a:extLst>
              <a:ext uri="{FF2B5EF4-FFF2-40B4-BE49-F238E27FC236}">
                <a16:creationId xmlns:a16="http://schemas.microsoft.com/office/drawing/2014/main" xmlns="" id="{497F3075-2417-43EE-A742-3E3A1778C45C}"/>
              </a:ext>
            </a:extLst>
          </p:cNvPr>
          <p:cNvSpPr/>
          <p:nvPr/>
        </p:nvSpPr>
        <p:spPr>
          <a:xfrm>
            <a:off x="7326532" y="1726816"/>
            <a:ext cx="3969356" cy="369332"/>
          </a:xfrm>
          <a:prstGeom prst="rect">
            <a:avLst/>
          </a:prstGeom>
        </p:spPr>
        <p:txBody>
          <a:bodyPr wrap="none">
            <a:spAutoFit/>
          </a:bodyPr>
          <a:lstStyle/>
          <a:p>
            <a:r>
              <a:rPr lang="en-US" dirty="0">
                <a:solidFill>
                  <a:schemeClr val="accent1">
                    <a:lumMod val="75000"/>
                  </a:schemeClr>
                </a:solidFill>
              </a:rPr>
              <a:t>Improvement in OS and other endpoints</a:t>
            </a:r>
          </a:p>
        </p:txBody>
      </p:sp>
      <p:pic>
        <p:nvPicPr>
          <p:cNvPr id="6" name="Picture 2" descr="https://www.nejm.org/na101/home/literatum/publisher/mms/journals/content/nejm/2015/nejm_2015.373.issue-8/nejmoa1503747/20150814/images/img_large/nejmoa1503747_t2.jpeg">
            <a:extLst>
              <a:ext uri="{FF2B5EF4-FFF2-40B4-BE49-F238E27FC236}">
                <a16:creationId xmlns:a16="http://schemas.microsoft.com/office/drawing/2014/main" xmlns="" id="{A7E12CA2-C882-4DE7-A399-A93D183B747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25851" y="2242645"/>
            <a:ext cx="5341307" cy="3789573"/>
          </a:xfrm>
          <a:prstGeom prst="rect">
            <a:avLst/>
          </a:prstGeom>
          <a:noFill/>
          <a:extLst>
            <a:ext uri="{909E8E84-426E-40DD-AFC4-6F175D3DCCD1}">
              <a14:hiddenFill xmlns:a14="http://schemas.microsoft.com/office/drawing/2010/main">
                <a:solidFill>
                  <a:srgbClr val="FFFFFF"/>
                </a:solidFill>
              </a14:hiddenFill>
            </a:ext>
          </a:extLst>
        </p:spPr>
      </p:pic>
      <p:sp>
        <p:nvSpPr>
          <p:cNvPr id="7" name="Text Box 16">
            <a:extLst>
              <a:ext uri="{FF2B5EF4-FFF2-40B4-BE49-F238E27FC236}">
                <a16:creationId xmlns:a16="http://schemas.microsoft.com/office/drawing/2014/main" xmlns="" id="{00BC9641-015B-40D9-B93F-4E1A26A1B080}"/>
              </a:ext>
            </a:extLst>
          </p:cNvPr>
          <p:cNvSpPr txBox="1">
            <a:spLocks noChangeArrowheads="1"/>
          </p:cNvSpPr>
          <p:nvPr/>
        </p:nvSpPr>
        <p:spPr bwMode="auto">
          <a:xfrm>
            <a:off x="1920725" y="6363381"/>
            <a:ext cx="4930018"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en-US" sz="1400" dirty="0"/>
              <a:t>Sweeney C et. al. LBA ASCO Annual Meeting 2014; NEJM 2014</a:t>
            </a:r>
            <a:endParaRPr lang="en-US" altLang="en-US" sz="1400" dirty="0"/>
          </a:p>
        </p:txBody>
      </p:sp>
    </p:spTree>
    <p:extLst>
      <p:ext uri="{BB962C8B-B14F-4D97-AF65-F5344CB8AC3E}">
        <p14:creationId xmlns:p14="http://schemas.microsoft.com/office/powerpoint/2010/main" val="298807016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379A778-7B9B-41C3-9EE6-C44628717673}"/>
              </a:ext>
            </a:extLst>
          </p:cNvPr>
          <p:cNvSpPr>
            <a:spLocks noGrp="1"/>
          </p:cNvSpPr>
          <p:nvPr>
            <p:ph type="title"/>
          </p:nvPr>
        </p:nvSpPr>
        <p:spPr/>
        <p:txBody>
          <a:bodyPr/>
          <a:lstStyle/>
          <a:p>
            <a:r>
              <a:rPr lang="en-US" b="1" dirty="0">
                <a:solidFill>
                  <a:srgbClr val="A50021"/>
                </a:solidFill>
              </a:rPr>
              <a:t>Disclosures</a:t>
            </a:r>
          </a:p>
        </p:txBody>
      </p:sp>
      <p:sp>
        <p:nvSpPr>
          <p:cNvPr id="3" name="Content Placeholder 2">
            <a:extLst>
              <a:ext uri="{FF2B5EF4-FFF2-40B4-BE49-F238E27FC236}">
                <a16:creationId xmlns:a16="http://schemas.microsoft.com/office/drawing/2014/main" xmlns="" id="{B4E2B366-89DF-4568-9694-6B4A512084ED}"/>
              </a:ext>
            </a:extLst>
          </p:cNvPr>
          <p:cNvSpPr>
            <a:spLocks noGrp="1"/>
          </p:cNvSpPr>
          <p:nvPr>
            <p:ph idx="1"/>
          </p:nvPr>
        </p:nvSpPr>
        <p:spPr/>
        <p:txBody>
          <a:bodyPr/>
          <a:lstStyle/>
          <a:p>
            <a:r>
              <a:rPr lang="en-US" dirty="0"/>
              <a:t>Served in Advisory Board for Janssen, </a:t>
            </a:r>
            <a:r>
              <a:rPr lang="en-US" dirty="0" err="1"/>
              <a:t>Dendreon</a:t>
            </a:r>
            <a:r>
              <a:rPr lang="en-US" dirty="0"/>
              <a:t>, Bayer</a:t>
            </a:r>
          </a:p>
          <a:p>
            <a:r>
              <a:rPr lang="en-US" dirty="0"/>
              <a:t>Served in Speakers’ Bureau for Sanofi, Astellas, Janssen, BMS</a:t>
            </a:r>
          </a:p>
        </p:txBody>
      </p:sp>
    </p:spTree>
    <p:extLst>
      <p:ext uri="{BB962C8B-B14F-4D97-AF65-F5344CB8AC3E}">
        <p14:creationId xmlns:p14="http://schemas.microsoft.com/office/powerpoint/2010/main" val="83684605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3879B04-A8DF-4901-A60C-B6536F194DD6}"/>
              </a:ext>
            </a:extLst>
          </p:cNvPr>
          <p:cNvSpPr>
            <a:spLocks noGrp="1"/>
          </p:cNvSpPr>
          <p:nvPr>
            <p:ph type="title"/>
          </p:nvPr>
        </p:nvSpPr>
        <p:spPr/>
        <p:txBody>
          <a:bodyPr/>
          <a:lstStyle/>
          <a:p>
            <a:pPr algn="ctr"/>
            <a:r>
              <a:rPr lang="en-US" b="1" dirty="0">
                <a:solidFill>
                  <a:srgbClr val="A50021"/>
                </a:solidFill>
              </a:rPr>
              <a:t>CHAARTED: High vs low volume disease</a:t>
            </a:r>
          </a:p>
        </p:txBody>
      </p:sp>
      <p:pic>
        <p:nvPicPr>
          <p:cNvPr id="5" name="Content Placeholder 4">
            <a:extLst>
              <a:ext uri="{FF2B5EF4-FFF2-40B4-BE49-F238E27FC236}">
                <a16:creationId xmlns:a16="http://schemas.microsoft.com/office/drawing/2014/main" xmlns="" id="{95F00242-95A0-45E2-866C-5149C9871EA2}"/>
              </a:ext>
            </a:extLst>
          </p:cNvPr>
          <p:cNvPicPr>
            <a:picLocks noGrp="1" noChangeAspect="1"/>
          </p:cNvPicPr>
          <p:nvPr>
            <p:ph sz="half" idx="1"/>
          </p:nvPr>
        </p:nvPicPr>
        <p:blipFill>
          <a:blip r:embed="rId2"/>
          <a:stretch>
            <a:fillRect/>
          </a:stretch>
        </p:blipFill>
        <p:spPr>
          <a:xfrm>
            <a:off x="609600" y="1774572"/>
            <a:ext cx="5384800" cy="4177218"/>
          </a:xfrm>
          <a:prstGeom prst="rect">
            <a:avLst/>
          </a:prstGeom>
        </p:spPr>
      </p:pic>
      <p:pic>
        <p:nvPicPr>
          <p:cNvPr id="6" name="Content Placeholder 5">
            <a:extLst>
              <a:ext uri="{FF2B5EF4-FFF2-40B4-BE49-F238E27FC236}">
                <a16:creationId xmlns:a16="http://schemas.microsoft.com/office/drawing/2014/main" xmlns="" id="{2C14F85A-7240-4FF8-9078-9E5F033F7C49}"/>
              </a:ext>
            </a:extLst>
          </p:cNvPr>
          <p:cNvPicPr>
            <a:picLocks noGrp="1" noChangeAspect="1"/>
          </p:cNvPicPr>
          <p:nvPr>
            <p:ph sz="half" idx="2"/>
          </p:nvPr>
        </p:nvPicPr>
        <p:blipFill>
          <a:blip r:embed="rId3"/>
          <a:stretch>
            <a:fillRect/>
          </a:stretch>
        </p:blipFill>
        <p:spPr>
          <a:xfrm>
            <a:off x="6197600" y="1791181"/>
            <a:ext cx="5384800" cy="4144001"/>
          </a:xfrm>
          <a:prstGeom prst="rect">
            <a:avLst/>
          </a:prstGeom>
        </p:spPr>
      </p:pic>
      <p:sp>
        <p:nvSpPr>
          <p:cNvPr id="7" name="Text Box 16">
            <a:extLst>
              <a:ext uri="{FF2B5EF4-FFF2-40B4-BE49-F238E27FC236}">
                <a16:creationId xmlns:a16="http://schemas.microsoft.com/office/drawing/2014/main" xmlns="" id="{E4A4DD50-155E-4B86-9385-C6B833C5AA4C}"/>
              </a:ext>
            </a:extLst>
          </p:cNvPr>
          <p:cNvSpPr txBox="1">
            <a:spLocks noChangeArrowheads="1"/>
          </p:cNvSpPr>
          <p:nvPr/>
        </p:nvSpPr>
        <p:spPr bwMode="auto">
          <a:xfrm>
            <a:off x="1828801" y="6459160"/>
            <a:ext cx="4930018"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en-US" sz="1400" dirty="0"/>
              <a:t>Sweeney C et. al. LBA ASCO Annual Meeting 2014; NEJM 2014</a:t>
            </a:r>
            <a:endParaRPr lang="en-US" altLang="en-US" sz="1400" dirty="0"/>
          </a:p>
        </p:txBody>
      </p:sp>
    </p:spTree>
    <p:extLst>
      <p:ext uri="{BB962C8B-B14F-4D97-AF65-F5344CB8AC3E}">
        <p14:creationId xmlns:p14="http://schemas.microsoft.com/office/powerpoint/2010/main" val="224585852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DA0B20B-3332-4A3C-B788-5D456A952745}"/>
              </a:ext>
            </a:extLst>
          </p:cNvPr>
          <p:cNvSpPr>
            <a:spLocks noGrp="1"/>
          </p:cNvSpPr>
          <p:nvPr>
            <p:ph type="title"/>
          </p:nvPr>
        </p:nvSpPr>
        <p:spPr/>
        <p:txBody>
          <a:bodyPr/>
          <a:lstStyle/>
          <a:p>
            <a:pPr algn="ctr"/>
            <a:r>
              <a:rPr lang="en-US" b="1" dirty="0">
                <a:solidFill>
                  <a:srgbClr val="A50021"/>
                </a:solidFill>
              </a:rPr>
              <a:t>Docetaxel side-effects</a:t>
            </a:r>
          </a:p>
        </p:txBody>
      </p:sp>
      <p:pic>
        <p:nvPicPr>
          <p:cNvPr id="7" name="Content Placeholder 6">
            <a:extLst>
              <a:ext uri="{FF2B5EF4-FFF2-40B4-BE49-F238E27FC236}">
                <a16:creationId xmlns:a16="http://schemas.microsoft.com/office/drawing/2014/main" xmlns="" id="{BAE31A5A-42D7-4338-A7CF-D614F02C61C5}"/>
              </a:ext>
            </a:extLst>
          </p:cNvPr>
          <p:cNvPicPr>
            <a:picLocks noGrp="1" noChangeAspect="1"/>
          </p:cNvPicPr>
          <p:nvPr>
            <p:ph idx="1"/>
          </p:nvPr>
        </p:nvPicPr>
        <p:blipFill>
          <a:blip r:embed="rId2"/>
          <a:stretch>
            <a:fillRect/>
          </a:stretch>
        </p:blipFill>
        <p:spPr>
          <a:xfrm>
            <a:off x="3658007" y="1501395"/>
            <a:ext cx="4399566" cy="4525963"/>
          </a:xfrm>
          <a:prstGeom prst="rect">
            <a:avLst/>
          </a:prstGeom>
        </p:spPr>
      </p:pic>
      <p:sp>
        <p:nvSpPr>
          <p:cNvPr id="4" name="Text Box 16">
            <a:extLst>
              <a:ext uri="{FF2B5EF4-FFF2-40B4-BE49-F238E27FC236}">
                <a16:creationId xmlns:a16="http://schemas.microsoft.com/office/drawing/2014/main" xmlns="" id="{703CBA78-4F9B-4311-8743-356F19C75191}"/>
              </a:ext>
            </a:extLst>
          </p:cNvPr>
          <p:cNvSpPr txBox="1">
            <a:spLocks noChangeArrowheads="1"/>
          </p:cNvSpPr>
          <p:nvPr/>
        </p:nvSpPr>
        <p:spPr bwMode="auto">
          <a:xfrm>
            <a:off x="3587886" y="6543764"/>
            <a:ext cx="4930018"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en-US" sz="1400" dirty="0"/>
              <a:t>Sweeney C et. al. LBA ASCO Annual Meeting 2014; NEJM 2014</a:t>
            </a:r>
            <a:endParaRPr lang="en-US" altLang="en-US" sz="1400" dirty="0"/>
          </a:p>
        </p:txBody>
      </p:sp>
    </p:spTree>
    <p:extLst>
      <p:ext uri="{BB962C8B-B14F-4D97-AF65-F5344CB8AC3E}">
        <p14:creationId xmlns:p14="http://schemas.microsoft.com/office/powerpoint/2010/main" val="854479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0" name="Text Box 4">
            <a:extLst>
              <a:ext uri="{FF2B5EF4-FFF2-40B4-BE49-F238E27FC236}">
                <a16:creationId xmlns:a16="http://schemas.microsoft.com/office/drawing/2014/main" xmlns="" id="{BB83BAD3-E932-4F16-9634-121D93930BFB}"/>
              </a:ext>
            </a:extLst>
          </p:cNvPr>
          <p:cNvSpPr txBox="1">
            <a:spLocks noChangeArrowheads="1"/>
          </p:cNvSpPr>
          <p:nvPr/>
        </p:nvSpPr>
        <p:spPr bwMode="auto">
          <a:xfrm>
            <a:off x="251738" y="6553050"/>
            <a:ext cx="6070092" cy="2317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lstStyle>
            <a:lvl1pPr>
              <a:tabLst>
                <a:tab pos="723900" algn="l"/>
                <a:tab pos="1447800" algn="l"/>
                <a:tab pos="2171700" algn="l"/>
                <a:tab pos="2895600" algn="l"/>
                <a:tab pos="3619500" algn="l"/>
                <a:tab pos="4343400" algn="l"/>
                <a:tab pos="5067300" algn="l"/>
              </a:tabLst>
              <a:defRPr sz="1400">
                <a:solidFill>
                  <a:srgbClr val="FFFFFF"/>
                </a:solidFill>
                <a:latin typeface="arial" panose="020B0604020202020204" pitchFamily="34" charset="0"/>
                <a:ea typeface="ＭＳ Ｐゴシック" panose="020B0600070205080204" pitchFamily="34" charset="-128"/>
              </a:defRPr>
            </a:lvl1pPr>
            <a:lvl2pPr>
              <a:tabLst>
                <a:tab pos="723900" algn="l"/>
                <a:tab pos="1447800" algn="l"/>
                <a:tab pos="2171700" algn="l"/>
                <a:tab pos="2895600" algn="l"/>
                <a:tab pos="3619500" algn="l"/>
                <a:tab pos="4343400" algn="l"/>
                <a:tab pos="5067300" algn="l"/>
              </a:tabLst>
              <a:defRPr sz="1400">
                <a:solidFill>
                  <a:srgbClr val="FFFFFF"/>
                </a:solidFill>
                <a:latin typeface="arial" panose="020B0604020202020204" pitchFamily="34" charset="0"/>
                <a:ea typeface="ＭＳ Ｐゴシック" panose="020B0600070205080204" pitchFamily="34" charset="-128"/>
              </a:defRPr>
            </a:lvl2pPr>
            <a:lvl3pPr>
              <a:tabLst>
                <a:tab pos="723900" algn="l"/>
                <a:tab pos="1447800" algn="l"/>
                <a:tab pos="2171700" algn="l"/>
                <a:tab pos="2895600" algn="l"/>
                <a:tab pos="3619500" algn="l"/>
                <a:tab pos="4343400" algn="l"/>
                <a:tab pos="5067300" algn="l"/>
              </a:tabLst>
              <a:defRPr sz="1400">
                <a:solidFill>
                  <a:srgbClr val="FFFFFF"/>
                </a:solidFill>
                <a:latin typeface="arial" panose="020B0604020202020204" pitchFamily="34" charset="0"/>
                <a:ea typeface="ＭＳ Ｐゴシック" panose="020B0600070205080204" pitchFamily="34" charset="-128"/>
              </a:defRPr>
            </a:lvl3pPr>
            <a:lvl4pPr>
              <a:tabLst>
                <a:tab pos="723900" algn="l"/>
                <a:tab pos="1447800" algn="l"/>
                <a:tab pos="2171700" algn="l"/>
                <a:tab pos="2895600" algn="l"/>
                <a:tab pos="3619500" algn="l"/>
                <a:tab pos="4343400" algn="l"/>
                <a:tab pos="5067300" algn="l"/>
              </a:tabLst>
              <a:defRPr sz="1400">
                <a:solidFill>
                  <a:srgbClr val="FFFFFF"/>
                </a:solidFill>
                <a:latin typeface="arial" panose="020B0604020202020204" pitchFamily="34" charset="0"/>
                <a:ea typeface="ＭＳ Ｐゴシック" panose="020B0600070205080204" pitchFamily="34" charset="-128"/>
              </a:defRPr>
            </a:lvl4pPr>
            <a:lvl5pPr>
              <a:tabLst>
                <a:tab pos="723900" algn="l"/>
                <a:tab pos="1447800" algn="l"/>
                <a:tab pos="2171700" algn="l"/>
                <a:tab pos="2895600" algn="l"/>
                <a:tab pos="3619500" algn="l"/>
                <a:tab pos="4343400" algn="l"/>
                <a:tab pos="5067300" algn="l"/>
              </a:tabLst>
              <a:defRPr sz="1400">
                <a:solidFill>
                  <a:srgbClr val="FFFFFF"/>
                </a:solidFill>
                <a:latin typeface="arial" panose="020B0604020202020204" pitchFamily="34" charset="0"/>
                <a:ea typeface="ＭＳ Ｐゴシック" panose="020B0600070205080204" pitchFamily="34" charset="-128"/>
              </a:defRPr>
            </a:lvl5pPr>
            <a:lvl6pPr marL="2514600" indent="-228600" defTabSz="457200" fontAlgn="base">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Lst>
              <a:defRPr sz="1400">
                <a:solidFill>
                  <a:srgbClr val="FFFFFF"/>
                </a:solidFill>
                <a:latin typeface="arial" panose="020B0604020202020204" pitchFamily="34" charset="0"/>
                <a:ea typeface="ＭＳ Ｐゴシック" panose="020B0600070205080204" pitchFamily="34" charset="-128"/>
              </a:defRPr>
            </a:lvl6pPr>
            <a:lvl7pPr marL="2971800" indent="-228600" defTabSz="457200" fontAlgn="base">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Lst>
              <a:defRPr sz="1400">
                <a:solidFill>
                  <a:srgbClr val="FFFFFF"/>
                </a:solidFill>
                <a:latin typeface="arial" panose="020B0604020202020204" pitchFamily="34" charset="0"/>
                <a:ea typeface="ＭＳ Ｐゴシック" panose="020B0600070205080204" pitchFamily="34" charset="-128"/>
              </a:defRPr>
            </a:lvl7pPr>
            <a:lvl8pPr marL="3429000" indent="-228600" defTabSz="457200" fontAlgn="base">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Lst>
              <a:defRPr sz="1400">
                <a:solidFill>
                  <a:srgbClr val="FFFFFF"/>
                </a:solidFill>
                <a:latin typeface="arial" panose="020B0604020202020204" pitchFamily="34" charset="0"/>
                <a:ea typeface="ＭＳ Ｐゴシック" panose="020B0600070205080204" pitchFamily="34" charset="-128"/>
              </a:defRPr>
            </a:lvl8pPr>
            <a:lvl9pPr marL="3886200" indent="-228600" defTabSz="457200" fontAlgn="base">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Lst>
              <a:defRPr sz="1400">
                <a:solidFill>
                  <a:srgbClr val="FFFFFF"/>
                </a:solidFill>
                <a:latin typeface="arial" panose="020B0604020202020204" pitchFamily="34" charset="0"/>
                <a:ea typeface="ＭＳ Ｐゴシック" panose="020B0600070205080204" pitchFamily="34" charset="-128"/>
              </a:defRPr>
            </a:lvl9pPr>
          </a:lstStyle>
          <a:p>
            <a:r>
              <a:rPr lang="en-US" altLang="en-US" sz="1200" dirty="0" err="1">
                <a:solidFill>
                  <a:prstClr val="black"/>
                </a:solidFill>
              </a:rPr>
              <a:t>Kyriakopoulos</a:t>
            </a:r>
            <a:r>
              <a:rPr lang="en-US" altLang="en-US" sz="1200" dirty="0">
                <a:solidFill>
                  <a:prstClr val="black"/>
                </a:solidFill>
              </a:rPr>
              <a:t> C et al., J </a:t>
            </a:r>
            <a:r>
              <a:rPr lang="en-US" altLang="en-US" sz="1200" dirty="0" err="1">
                <a:solidFill>
                  <a:prstClr val="black"/>
                </a:solidFill>
              </a:rPr>
              <a:t>Clin</a:t>
            </a:r>
            <a:r>
              <a:rPr lang="en-US" altLang="en-US" sz="1200" dirty="0">
                <a:solidFill>
                  <a:prstClr val="black"/>
                </a:solidFill>
              </a:rPr>
              <a:t> </a:t>
            </a:r>
            <a:r>
              <a:rPr lang="en-US" altLang="en-US" sz="1200" dirty="0" err="1">
                <a:solidFill>
                  <a:prstClr val="black"/>
                </a:solidFill>
              </a:rPr>
              <a:t>Oncol</a:t>
            </a:r>
            <a:r>
              <a:rPr lang="en-US" altLang="en-US" sz="1200" dirty="0">
                <a:solidFill>
                  <a:prstClr val="black"/>
                </a:solidFill>
              </a:rPr>
              <a:t> 2018: </a:t>
            </a:r>
            <a:r>
              <a:rPr lang="en-US" sz="1200" dirty="0">
                <a:solidFill>
                  <a:schemeClr val="tx1"/>
                </a:solidFill>
              </a:rPr>
              <a:t>36 (11): 1080-1087</a:t>
            </a:r>
            <a:endParaRPr lang="en-US" altLang="en-US" sz="1200" dirty="0">
              <a:solidFill>
                <a:schemeClr val="tx1"/>
              </a:solidFill>
              <a:hlinkClick r:id="rId3"/>
            </a:endParaRPr>
          </a:p>
        </p:txBody>
      </p:sp>
      <p:sp>
        <p:nvSpPr>
          <p:cNvPr id="7" name="Title 1">
            <a:extLst>
              <a:ext uri="{FF2B5EF4-FFF2-40B4-BE49-F238E27FC236}">
                <a16:creationId xmlns:a16="http://schemas.microsoft.com/office/drawing/2014/main" xmlns="" id="{210FCCE4-783C-402F-8C3C-28C303728DDA}"/>
              </a:ext>
            </a:extLst>
          </p:cNvPr>
          <p:cNvSpPr txBox="1">
            <a:spLocks/>
          </p:cNvSpPr>
          <p:nvPr/>
        </p:nvSpPr>
        <p:spPr>
          <a:xfrm>
            <a:off x="271932" y="89534"/>
            <a:ext cx="11591260" cy="972069"/>
          </a:xfrm>
          <a:prstGeom prst="rect">
            <a:avLst/>
          </a:prstGeom>
        </p:spPr>
        <p:txBody>
          <a:bodyPr/>
          <a:lstStyle>
            <a:lvl1pPr algn="l" rtl="0" eaLnBrk="0" fontAlgn="base" hangingPunct="0">
              <a:spcBef>
                <a:spcPct val="0"/>
              </a:spcBef>
              <a:spcAft>
                <a:spcPct val="0"/>
              </a:spcAft>
              <a:defRPr sz="2300">
                <a:solidFill>
                  <a:schemeClr val="bg1"/>
                </a:solidFill>
                <a:latin typeface="+mj-lt"/>
                <a:ea typeface="+mj-ea"/>
                <a:cs typeface="+mj-cs"/>
              </a:defRPr>
            </a:lvl1pPr>
            <a:lvl2pPr algn="l" rtl="0" eaLnBrk="0" fontAlgn="base" hangingPunct="0">
              <a:spcBef>
                <a:spcPct val="0"/>
              </a:spcBef>
              <a:spcAft>
                <a:spcPct val="0"/>
              </a:spcAft>
              <a:defRPr sz="2300">
                <a:solidFill>
                  <a:schemeClr val="bg1"/>
                </a:solidFill>
                <a:latin typeface="Arial" pitchFamily="34" charset="0"/>
              </a:defRPr>
            </a:lvl2pPr>
            <a:lvl3pPr algn="l" rtl="0" eaLnBrk="0" fontAlgn="base" hangingPunct="0">
              <a:spcBef>
                <a:spcPct val="0"/>
              </a:spcBef>
              <a:spcAft>
                <a:spcPct val="0"/>
              </a:spcAft>
              <a:defRPr sz="2300">
                <a:solidFill>
                  <a:schemeClr val="bg1"/>
                </a:solidFill>
                <a:latin typeface="Arial" pitchFamily="34" charset="0"/>
              </a:defRPr>
            </a:lvl3pPr>
            <a:lvl4pPr algn="l" rtl="0" eaLnBrk="0" fontAlgn="base" hangingPunct="0">
              <a:spcBef>
                <a:spcPct val="0"/>
              </a:spcBef>
              <a:spcAft>
                <a:spcPct val="0"/>
              </a:spcAft>
              <a:defRPr sz="2300">
                <a:solidFill>
                  <a:schemeClr val="bg1"/>
                </a:solidFill>
                <a:latin typeface="Arial" pitchFamily="34" charset="0"/>
              </a:defRPr>
            </a:lvl4pPr>
            <a:lvl5pPr algn="l" rtl="0" eaLnBrk="0" fontAlgn="base" hangingPunct="0">
              <a:spcBef>
                <a:spcPct val="0"/>
              </a:spcBef>
              <a:spcAft>
                <a:spcPct val="0"/>
              </a:spcAft>
              <a:defRPr sz="2300">
                <a:solidFill>
                  <a:schemeClr val="bg1"/>
                </a:solidFill>
                <a:latin typeface="Arial" pitchFamily="34" charset="0"/>
              </a:defRPr>
            </a:lvl5pPr>
            <a:lvl6pPr marL="457200" algn="l" rtl="0" fontAlgn="base">
              <a:spcBef>
                <a:spcPct val="0"/>
              </a:spcBef>
              <a:spcAft>
                <a:spcPct val="0"/>
              </a:spcAft>
              <a:defRPr sz="2300">
                <a:solidFill>
                  <a:schemeClr val="bg1"/>
                </a:solidFill>
                <a:latin typeface="Arial" pitchFamily="34" charset="0"/>
              </a:defRPr>
            </a:lvl6pPr>
            <a:lvl7pPr marL="914400" algn="l" rtl="0" fontAlgn="base">
              <a:spcBef>
                <a:spcPct val="0"/>
              </a:spcBef>
              <a:spcAft>
                <a:spcPct val="0"/>
              </a:spcAft>
              <a:defRPr sz="2300">
                <a:solidFill>
                  <a:schemeClr val="bg1"/>
                </a:solidFill>
                <a:latin typeface="Arial" pitchFamily="34" charset="0"/>
              </a:defRPr>
            </a:lvl7pPr>
            <a:lvl8pPr marL="1371600" algn="l" rtl="0" fontAlgn="base">
              <a:spcBef>
                <a:spcPct val="0"/>
              </a:spcBef>
              <a:spcAft>
                <a:spcPct val="0"/>
              </a:spcAft>
              <a:defRPr sz="2300">
                <a:solidFill>
                  <a:schemeClr val="bg1"/>
                </a:solidFill>
                <a:latin typeface="Arial" pitchFamily="34" charset="0"/>
              </a:defRPr>
            </a:lvl8pPr>
            <a:lvl9pPr marL="1828800" algn="l" rtl="0" fontAlgn="base">
              <a:spcBef>
                <a:spcPct val="0"/>
              </a:spcBef>
              <a:spcAft>
                <a:spcPct val="0"/>
              </a:spcAft>
              <a:defRPr sz="2300">
                <a:solidFill>
                  <a:schemeClr val="bg1"/>
                </a:solidFill>
                <a:latin typeface="Arial" pitchFamily="34" charset="0"/>
              </a:defRPr>
            </a:lvl9pPr>
          </a:lstStyle>
          <a:p>
            <a:pPr algn="ctr"/>
            <a:r>
              <a:rPr lang="en-US" sz="4000" b="1" kern="0" dirty="0">
                <a:solidFill>
                  <a:srgbClr val="A50021"/>
                </a:solidFill>
              </a:rPr>
              <a:t>Patients with low-volume disease </a:t>
            </a:r>
            <a:r>
              <a:rPr lang="en-US" sz="4000" b="1" i="1" kern="0" dirty="0">
                <a:solidFill>
                  <a:srgbClr val="A50021"/>
                </a:solidFill>
              </a:rPr>
              <a:t>without OS </a:t>
            </a:r>
            <a:r>
              <a:rPr lang="en-US" sz="4000" b="1" kern="0" dirty="0">
                <a:solidFill>
                  <a:srgbClr val="A50021"/>
                </a:solidFill>
              </a:rPr>
              <a:t>benefit with upfront ADT + docetaxel</a:t>
            </a:r>
          </a:p>
        </p:txBody>
      </p:sp>
      <p:pic>
        <p:nvPicPr>
          <p:cNvPr id="3" name="Picture 2">
            <a:extLst>
              <a:ext uri="{FF2B5EF4-FFF2-40B4-BE49-F238E27FC236}">
                <a16:creationId xmlns:a16="http://schemas.microsoft.com/office/drawing/2014/main" xmlns="" id="{F814E7FF-A39C-4487-B7BB-B885F4FE82D5}"/>
              </a:ext>
            </a:extLst>
          </p:cNvPr>
          <p:cNvPicPr>
            <a:picLocks noChangeAspect="1"/>
          </p:cNvPicPr>
          <p:nvPr/>
        </p:nvPicPr>
        <p:blipFill>
          <a:blip r:embed="rId4"/>
          <a:stretch>
            <a:fillRect/>
          </a:stretch>
        </p:blipFill>
        <p:spPr>
          <a:xfrm>
            <a:off x="7199334" y="1975757"/>
            <a:ext cx="4663858" cy="2050950"/>
          </a:xfrm>
          <a:prstGeom prst="rect">
            <a:avLst/>
          </a:prstGeom>
        </p:spPr>
      </p:pic>
      <p:pic>
        <p:nvPicPr>
          <p:cNvPr id="8" name="Picture 7">
            <a:extLst>
              <a:ext uri="{FF2B5EF4-FFF2-40B4-BE49-F238E27FC236}">
                <a16:creationId xmlns:a16="http://schemas.microsoft.com/office/drawing/2014/main" xmlns="" id="{36D63FB0-50FD-4829-AE3F-1F088CDC211E}"/>
              </a:ext>
            </a:extLst>
          </p:cNvPr>
          <p:cNvPicPr>
            <a:picLocks noChangeAspect="1"/>
          </p:cNvPicPr>
          <p:nvPr/>
        </p:nvPicPr>
        <p:blipFill>
          <a:blip r:embed="rId5"/>
          <a:stretch>
            <a:fillRect/>
          </a:stretch>
        </p:blipFill>
        <p:spPr>
          <a:xfrm>
            <a:off x="958242" y="1594910"/>
            <a:ext cx="5812076" cy="4863595"/>
          </a:xfrm>
          <a:prstGeom prst="rect">
            <a:avLst/>
          </a:prstGeom>
        </p:spPr>
      </p:pic>
      <p:sp>
        <p:nvSpPr>
          <p:cNvPr id="12" name="TextBox 11">
            <a:extLst>
              <a:ext uri="{FF2B5EF4-FFF2-40B4-BE49-F238E27FC236}">
                <a16:creationId xmlns:a16="http://schemas.microsoft.com/office/drawing/2014/main" xmlns="" id="{AA6D6870-AF84-4685-9DBA-873F5E08E949}"/>
              </a:ext>
            </a:extLst>
          </p:cNvPr>
          <p:cNvSpPr txBox="1"/>
          <p:nvPr/>
        </p:nvSpPr>
        <p:spPr>
          <a:xfrm>
            <a:off x="1460500" y="1410244"/>
            <a:ext cx="2642992" cy="369332"/>
          </a:xfrm>
          <a:prstGeom prst="rect">
            <a:avLst/>
          </a:prstGeom>
          <a:noFill/>
        </p:spPr>
        <p:txBody>
          <a:bodyPr wrap="square" rtlCol="0">
            <a:spAutoFit/>
          </a:bodyPr>
          <a:lstStyle/>
          <a:p>
            <a:r>
              <a:rPr lang="en-US" dirty="0">
                <a:solidFill>
                  <a:srgbClr val="44546A"/>
                </a:solidFill>
              </a:rPr>
              <a:t>High volume – </a:t>
            </a:r>
            <a:r>
              <a:rPr lang="en-US" i="1" dirty="0">
                <a:solidFill>
                  <a:srgbClr val="44546A"/>
                </a:solidFill>
              </a:rPr>
              <a:t>de novo</a:t>
            </a:r>
          </a:p>
        </p:txBody>
      </p:sp>
      <p:sp>
        <p:nvSpPr>
          <p:cNvPr id="16" name="TextBox 15">
            <a:extLst>
              <a:ext uri="{FF2B5EF4-FFF2-40B4-BE49-F238E27FC236}">
                <a16:creationId xmlns:a16="http://schemas.microsoft.com/office/drawing/2014/main" xmlns="" id="{42559001-259B-4973-B621-99A079CF6ABA}"/>
              </a:ext>
            </a:extLst>
          </p:cNvPr>
          <p:cNvSpPr txBox="1"/>
          <p:nvPr/>
        </p:nvSpPr>
        <p:spPr>
          <a:xfrm>
            <a:off x="4440478" y="1409653"/>
            <a:ext cx="2642991" cy="369332"/>
          </a:xfrm>
          <a:prstGeom prst="rect">
            <a:avLst/>
          </a:prstGeom>
          <a:noFill/>
        </p:spPr>
        <p:txBody>
          <a:bodyPr wrap="square" rtlCol="0">
            <a:spAutoFit/>
          </a:bodyPr>
          <a:lstStyle/>
          <a:p>
            <a:r>
              <a:rPr lang="en-US" dirty="0">
                <a:solidFill>
                  <a:srgbClr val="44546A"/>
                </a:solidFill>
              </a:rPr>
              <a:t>Low volume – </a:t>
            </a:r>
            <a:r>
              <a:rPr lang="en-US" i="1" dirty="0">
                <a:solidFill>
                  <a:srgbClr val="44546A"/>
                </a:solidFill>
              </a:rPr>
              <a:t>de novo</a:t>
            </a:r>
          </a:p>
        </p:txBody>
      </p:sp>
      <p:sp>
        <p:nvSpPr>
          <p:cNvPr id="17" name="TextBox 16">
            <a:extLst>
              <a:ext uri="{FF2B5EF4-FFF2-40B4-BE49-F238E27FC236}">
                <a16:creationId xmlns:a16="http://schemas.microsoft.com/office/drawing/2014/main" xmlns="" id="{BD8C6D94-00DC-4146-8614-E5391BFDB1E0}"/>
              </a:ext>
            </a:extLst>
          </p:cNvPr>
          <p:cNvSpPr txBox="1"/>
          <p:nvPr/>
        </p:nvSpPr>
        <p:spPr>
          <a:xfrm>
            <a:off x="1346548" y="3956321"/>
            <a:ext cx="2642992" cy="369332"/>
          </a:xfrm>
          <a:prstGeom prst="rect">
            <a:avLst/>
          </a:prstGeom>
          <a:noFill/>
        </p:spPr>
        <p:txBody>
          <a:bodyPr wrap="square" rtlCol="0">
            <a:spAutoFit/>
          </a:bodyPr>
          <a:lstStyle/>
          <a:p>
            <a:r>
              <a:rPr lang="en-US" dirty="0">
                <a:solidFill>
                  <a:srgbClr val="44546A"/>
                </a:solidFill>
              </a:rPr>
              <a:t>High volume - progressive</a:t>
            </a:r>
          </a:p>
        </p:txBody>
      </p:sp>
      <p:sp>
        <p:nvSpPr>
          <p:cNvPr id="18" name="TextBox 17">
            <a:extLst>
              <a:ext uri="{FF2B5EF4-FFF2-40B4-BE49-F238E27FC236}">
                <a16:creationId xmlns:a16="http://schemas.microsoft.com/office/drawing/2014/main" xmlns="" id="{48FC92A7-F361-491B-B7EC-AF3FFA083743}"/>
              </a:ext>
            </a:extLst>
          </p:cNvPr>
          <p:cNvSpPr txBox="1"/>
          <p:nvPr/>
        </p:nvSpPr>
        <p:spPr>
          <a:xfrm>
            <a:off x="4440477" y="3912326"/>
            <a:ext cx="2642991" cy="369332"/>
          </a:xfrm>
          <a:prstGeom prst="rect">
            <a:avLst/>
          </a:prstGeom>
          <a:noFill/>
        </p:spPr>
        <p:txBody>
          <a:bodyPr wrap="square" rtlCol="0">
            <a:spAutoFit/>
          </a:bodyPr>
          <a:lstStyle/>
          <a:p>
            <a:r>
              <a:rPr lang="en-US" dirty="0">
                <a:solidFill>
                  <a:srgbClr val="44546A"/>
                </a:solidFill>
              </a:rPr>
              <a:t>Low volume - progressive</a:t>
            </a:r>
          </a:p>
        </p:txBody>
      </p:sp>
      <p:sp>
        <p:nvSpPr>
          <p:cNvPr id="2" name="Rectangle 1"/>
          <p:cNvSpPr/>
          <p:nvPr/>
        </p:nvSpPr>
        <p:spPr>
          <a:xfrm>
            <a:off x="7528559" y="4350571"/>
            <a:ext cx="4167967" cy="954107"/>
          </a:xfrm>
          <a:prstGeom prst="rect">
            <a:avLst/>
          </a:prstGeom>
        </p:spPr>
        <p:txBody>
          <a:bodyPr wrap="square">
            <a:spAutoFit/>
          </a:bodyPr>
          <a:lstStyle/>
          <a:p>
            <a:r>
              <a:rPr lang="en-US" altLang="en-US" sz="1400" dirty="0">
                <a:latin typeface="arial" panose="020B0604020202020204" pitchFamily="34" charset="0"/>
                <a:cs typeface="Baekmuk Gulim" charset="0"/>
              </a:rPr>
              <a:t>High-volume disease </a:t>
            </a:r>
          </a:p>
          <a:p>
            <a:pPr marL="285750" indent="-285750">
              <a:buFont typeface="Arial" panose="020B0604020202020204" pitchFamily="34" charset="0"/>
              <a:buChar char="•"/>
            </a:pPr>
            <a:r>
              <a:rPr lang="en-US" altLang="en-US" sz="1400" dirty="0">
                <a:latin typeface="arial" panose="020B0604020202020204" pitchFamily="34" charset="0"/>
                <a:cs typeface="Baekmuk Gulim" charset="0"/>
              </a:rPr>
              <a:t>Visceral metastases and/or </a:t>
            </a:r>
          </a:p>
          <a:p>
            <a:pPr marL="285750" indent="-285750">
              <a:buFont typeface="Arial" panose="020B0604020202020204" pitchFamily="34" charset="0"/>
              <a:buChar char="•"/>
            </a:pPr>
            <a:r>
              <a:rPr lang="en-US" altLang="en-US" sz="1400" dirty="0">
                <a:latin typeface="arial" panose="020B0604020202020204" pitchFamily="34" charset="0"/>
                <a:cs typeface="Baekmuk Gulim" charset="0"/>
              </a:rPr>
              <a:t>≥ 4 bone metastases with at least one outside of the vertebral column and pelvis</a:t>
            </a:r>
            <a:endParaRPr lang="en-US" sz="1400" dirty="0"/>
          </a:p>
        </p:txBody>
      </p:sp>
    </p:spTree>
    <p:extLst>
      <p:ext uri="{BB962C8B-B14F-4D97-AF65-F5344CB8AC3E}">
        <p14:creationId xmlns:p14="http://schemas.microsoft.com/office/powerpoint/2010/main" val="903385643"/>
      </p:ext>
    </p:extLst>
  </p:cSld>
  <p:clrMapOvr>
    <a:masterClrMapping/>
  </p:clrMapOvr>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9257" y="274638"/>
            <a:ext cx="11040533" cy="1143000"/>
          </a:xfrm>
        </p:spPr>
        <p:txBody>
          <a:bodyPr>
            <a:noAutofit/>
          </a:bodyPr>
          <a:lstStyle/>
          <a:p>
            <a:pPr algn="ctr"/>
            <a:r>
              <a:rPr lang="en-US" sz="4000" b="1" dirty="0">
                <a:solidFill>
                  <a:srgbClr val="A50021"/>
                </a:solidFill>
              </a:rPr>
              <a:t>STAMPEDE: adding Docetaxel to ADT in Metastatic Hormone-sensitive </a:t>
            </a:r>
            <a:r>
              <a:rPr lang="en-US" sz="4000" b="1" dirty="0" err="1">
                <a:solidFill>
                  <a:srgbClr val="A50021"/>
                </a:solidFill>
              </a:rPr>
              <a:t>PCa</a:t>
            </a:r>
            <a:r>
              <a:rPr lang="en-US" sz="4000" b="1" dirty="0">
                <a:solidFill>
                  <a:srgbClr val="A50021"/>
                </a:solidFill>
              </a:rPr>
              <a:t> improves OS</a:t>
            </a:r>
          </a:p>
        </p:txBody>
      </p:sp>
      <p:sp>
        <p:nvSpPr>
          <p:cNvPr id="5" name="TextBox 4"/>
          <p:cNvSpPr txBox="1"/>
          <p:nvPr/>
        </p:nvSpPr>
        <p:spPr>
          <a:xfrm>
            <a:off x="2057400" y="6379534"/>
            <a:ext cx="7162800" cy="307777"/>
          </a:xfrm>
          <a:prstGeom prst="rect">
            <a:avLst/>
          </a:prstGeom>
          <a:noFill/>
        </p:spPr>
        <p:txBody>
          <a:bodyPr wrap="square" rtlCol="0">
            <a:spAutoFit/>
          </a:bodyPr>
          <a:lstStyle/>
          <a:p>
            <a:r>
              <a:rPr lang="en-US" sz="1400" dirty="0"/>
              <a:t>James  N et al. The Lancet. 2016. 387, 1163-1177 </a:t>
            </a:r>
          </a:p>
        </p:txBody>
      </p:sp>
      <p:pic>
        <p:nvPicPr>
          <p:cNvPr id="10" name="Content Placeholder 9">
            <a:extLst>
              <a:ext uri="{FF2B5EF4-FFF2-40B4-BE49-F238E27FC236}">
                <a16:creationId xmlns:a16="http://schemas.microsoft.com/office/drawing/2014/main" xmlns="" id="{51EC74A9-F396-4B93-B0A9-83F2C4C0AA8A}"/>
              </a:ext>
            </a:extLst>
          </p:cNvPr>
          <p:cNvPicPr>
            <a:picLocks noGrp="1" noChangeAspect="1"/>
          </p:cNvPicPr>
          <p:nvPr>
            <p:ph idx="1"/>
          </p:nvPr>
        </p:nvPicPr>
        <p:blipFill>
          <a:blip r:embed="rId2"/>
          <a:stretch>
            <a:fillRect/>
          </a:stretch>
        </p:blipFill>
        <p:spPr>
          <a:xfrm>
            <a:off x="2027499" y="2047138"/>
            <a:ext cx="8229600" cy="4267200"/>
          </a:xfrm>
          <a:prstGeom prst="rect">
            <a:avLst/>
          </a:prstGeom>
        </p:spPr>
      </p:pic>
      <p:sp>
        <p:nvSpPr>
          <p:cNvPr id="11" name="TextBox 10">
            <a:extLst>
              <a:ext uri="{FF2B5EF4-FFF2-40B4-BE49-F238E27FC236}">
                <a16:creationId xmlns:a16="http://schemas.microsoft.com/office/drawing/2014/main" xmlns="" id="{FB1AC445-973C-4D2E-A88F-370008F32CF6}"/>
              </a:ext>
            </a:extLst>
          </p:cNvPr>
          <p:cNvSpPr txBox="1"/>
          <p:nvPr/>
        </p:nvSpPr>
        <p:spPr>
          <a:xfrm>
            <a:off x="6019801" y="1828800"/>
            <a:ext cx="45719" cy="369332"/>
          </a:xfrm>
          <a:prstGeom prst="rect">
            <a:avLst/>
          </a:prstGeom>
          <a:noFill/>
        </p:spPr>
        <p:txBody>
          <a:bodyPr wrap="square" rtlCol="0">
            <a:spAutoFit/>
          </a:bodyPr>
          <a:lstStyle/>
          <a:p>
            <a:endParaRPr lang="en-US" dirty="0"/>
          </a:p>
        </p:txBody>
      </p:sp>
      <p:sp>
        <p:nvSpPr>
          <p:cNvPr id="12" name="TextBox 11">
            <a:extLst>
              <a:ext uri="{FF2B5EF4-FFF2-40B4-BE49-F238E27FC236}">
                <a16:creationId xmlns:a16="http://schemas.microsoft.com/office/drawing/2014/main" xmlns="" id="{EF50D8E1-A619-4490-B515-7864720D1F40}"/>
              </a:ext>
            </a:extLst>
          </p:cNvPr>
          <p:cNvSpPr txBox="1"/>
          <p:nvPr/>
        </p:nvSpPr>
        <p:spPr>
          <a:xfrm>
            <a:off x="2971800" y="1594701"/>
            <a:ext cx="2514600" cy="369332"/>
          </a:xfrm>
          <a:prstGeom prst="rect">
            <a:avLst/>
          </a:prstGeom>
          <a:noFill/>
        </p:spPr>
        <p:txBody>
          <a:bodyPr wrap="square" rtlCol="0">
            <a:spAutoFit/>
          </a:bodyPr>
          <a:lstStyle/>
          <a:p>
            <a:r>
              <a:rPr lang="en-US" dirty="0"/>
              <a:t>Failure Free Survival</a:t>
            </a:r>
          </a:p>
        </p:txBody>
      </p:sp>
      <p:sp>
        <p:nvSpPr>
          <p:cNvPr id="13" name="TextBox 12">
            <a:extLst>
              <a:ext uri="{FF2B5EF4-FFF2-40B4-BE49-F238E27FC236}">
                <a16:creationId xmlns:a16="http://schemas.microsoft.com/office/drawing/2014/main" xmlns="" id="{087A2733-B6E0-4E19-9D52-8C013EECCFF9}"/>
              </a:ext>
            </a:extLst>
          </p:cNvPr>
          <p:cNvSpPr txBox="1"/>
          <p:nvPr/>
        </p:nvSpPr>
        <p:spPr>
          <a:xfrm>
            <a:off x="7543800" y="1619418"/>
            <a:ext cx="2514600" cy="369332"/>
          </a:xfrm>
          <a:prstGeom prst="rect">
            <a:avLst/>
          </a:prstGeom>
          <a:noFill/>
        </p:spPr>
        <p:txBody>
          <a:bodyPr wrap="square" rtlCol="0">
            <a:spAutoFit/>
          </a:bodyPr>
          <a:lstStyle/>
          <a:p>
            <a:r>
              <a:rPr lang="en-US" dirty="0"/>
              <a:t>Overall Survival</a:t>
            </a:r>
          </a:p>
        </p:txBody>
      </p:sp>
      <p:sp>
        <p:nvSpPr>
          <p:cNvPr id="14" name="TextBox 13">
            <a:extLst>
              <a:ext uri="{FF2B5EF4-FFF2-40B4-BE49-F238E27FC236}">
                <a16:creationId xmlns:a16="http://schemas.microsoft.com/office/drawing/2014/main" xmlns="" id="{71D9836A-6212-4F23-A4A6-411FEF313BE9}"/>
              </a:ext>
            </a:extLst>
          </p:cNvPr>
          <p:cNvSpPr txBox="1"/>
          <p:nvPr/>
        </p:nvSpPr>
        <p:spPr>
          <a:xfrm>
            <a:off x="4217670" y="2469572"/>
            <a:ext cx="2716530" cy="461665"/>
          </a:xfrm>
          <a:prstGeom prst="rect">
            <a:avLst/>
          </a:prstGeom>
          <a:noFill/>
        </p:spPr>
        <p:txBody>
          <a:bodyPr wrap="square" rtlCol="0">
            <a:spAutoFit/>
          </a:bodyPr>
          <a:lstStyle/>
          <a:p>
            <a:r>
              <a:rPr lang="it-IT" sz="1200" dirty="0">
                <a:solidFill>
                  <a:srgbClr val="FF0000"/>
                </a:solidFill>
              </a:rPr>
              <a:t>95% CI 6·6–12·3; p=0·556 × 10– ¹⁰) </a:t>
            </a:r>
            <a:endParaRPr lang="en-US" sz="1200" dirty="0">
              <a:solidFill>
                <a:srgbClr val="FF0000"/>
              </a:solidFill>
            </a:endParaRPr>
          </a:p>
          <a:p>
            <a:r>
              <a:rPr lang="en-US" sz="1200" b="1" dirty="0">
                <a:solidFill>
                  <a:srgbClr val="FF0000"/>
                </a:solidFill>
              </a:rPr>
              <a:t>SOC + D </a:t>
            </a:r>
            <a:r>
              <a:rPr lang="en-US" sz="1200" dirty="0">
                <a:solidFill>
                  <a:srgbClr val="FF0000"/>
                </a:solidFill>
              </a:rPr>
              <a:t>= 44.2 </a:t>
            </a:r>
            <a:r>
              <a:rPr lang="en-US" sz="1200" dirty="0" err="1">
                <a:solidFill>
                  <a:srgbClr val="FF0000"/>
                </a:solidFill>
              </a:rPr>
              <a:t>mos</a:t>
            </a:r>
            <a:endParaRPr lang="en-US" sz="1200" dirty="0">
              <a:solidFill>
                <a:srgbClr val="FF0000"/>
              </a:solidFill>
            </a:endParaRPr>
          </a:p>
        </p:txBody>
      </p:sp>
      <p:sp>
        <p:nvSpPr>
          <p:cNvPr id="15" name="TextBox 14">
            <a:extLst>
              <a:ext uri="{FF2B5EF4-FFF2-40B4-BE49-F238E27FC236}">
                <a16:creationId xmlns:a16="http://schemas.microsoft.com/office/drawing/2014/main" xmlns="" id="{3A3BA32E-FBB3-4E02-A933-7EC7B9031967}"/>
              </a:ext>
            </a:extLst>
          </p:cNvPr>
          <p:cNvSpPr txBox="1"/>
          <p:nvPr/>
        </p:nvSpPr>
        <p:spPr>
          <a:xfrm>
            <a:off x="6934200" y="4628842"/>
            <a:ext cx="3276600" cy="276999"/>
          </a:xfrm>
          <a:prstGeom prst="rect">
            <a:avLst/>
          </a:prstGeom>
          <a:noFill/>
        </p:spPr>
        <p:txBody>
          <a:bodyPr wrap="square" rtlCol="0">
            <a:spAutoFit/>
          </a:bodyPr>
          <a:lstStyle/>
          <a:p>
            <a:r>
              <a:rPr lang="it-IT" sz="1200" dirty="0"/>
              <a:t>HR 0·78, 95% CI 0·66–0·93; p=0·006</a:t>
            </a:r>
          </a:p>
        </p:txBody>
      </p:sp>
      <p:sp>
        <p:nvSpPr>
          <p:cNvPr id="16" name="TextBox 15">
            <a:extLst>
              <a:ext uri="{FF2B5EF4-FFF2-40B4-BE49-F238E27FC236}">
                <a16:creationId xmlns:a16="http://schemas.microsoft.com/office/drawing/2014/main" xmlns="" id="{1752D0E9-B7E6-44C0-8B0B-9369E2865A2F}"/>
              </a:ext>
            </a:extLst>
          </p:cNvPr>
          <p:cNvSpPr txBox="1"/>
          <p:nvPr/>
        </p:nvSpPr>
        <p:spPr>
          <a:xfrm>
            <a:off x="4710850" y="3165336"/>
            <a:ext cx="2080259" cy="276999"/>
          </a:xfrm>
          <a:prstGeom prst="rect">
            <a:avLst/>
          </a:prstGeom>
          <a:noFill/>
        </p:spPr>
        <p:txBody>
          <a:bodyPr wrap="square" rtlCol="0">
            <a:spAutoFit/>
          </a:bodyPr>
          <a:lstStyle/>
          <a:p>
            <a:r>
              <a:rPr lang="en-US" sz="1200" b="1" dirty="0"/>
              <a:t>SOC</a:t>
            </a:r>
            <a:r>
              <a:rPr lang="en-US" sz="1200" dirty="0"/>
              <a:t> = 34.8 </a:t>
            </a:r>
            <a:r>
              <a:rPr lang="en-US" sz="1200" dirty="0" err="1"/>
              <a:t>mos</a:t>
            </a:r>
            <a:endParaRPr lang="en-US" sz="1200" dirty="0"/>
          </a:p>
        </p:txBody>
      </p:sp>
      <p:cxnSp>
        <p:nvCxnSpPr>
          <p:cNvPr id="18" name="Straight Arrow Connector 17">
            <a:extLst>
              <a:ext uri="{FF2B5EF4-FFF2-40B4-BE49-F238E27FC236}">
                <a16:creationId xmlns:a16="http://schemas.microsoft.com/office/drawing/2014/main" xmlns="" id="{0FED5857-B080-4B08-90E6-314857977910}"/>
              </a:ext>
            </a:extLst>
          </p:cNvPr>
          <p:cNvCxnSpPr>
            <a:cxnSpLocks/>
          </p:cNvCxnSpPr>
          <p:nvPr/>
        </p:nvCxnSpPr>
        <p:spPr>
          <a:xfrm flipH="1">
            <a:off x="4229100" y="2901230"/>
            <a:ext cx="800100" cy="699985"/>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a:extLst>
              <a:ext uri="{FF2B5EF4-FFF2-40B4-BE49-F238E27FC236}">
                <a16:creationId xmlns:a16="http://schemas.microsoft.com/office/drawing/2014/main" xmlns="" id="{0219B124-C9EA-4639-AB0C-8DB0C3CDD997}"/>
              </a:ext>
            </a:extLst>
          </p:cNvPr>
          <p:cNvCxnSpPr>
            <a:cxnSpLocks/>
          </p:cNvCxnSpPr>
          <p:nvPr/>
        </p:nvCxnSpPr>
        <p:spPr>
          <a:xfrm flipH="1">
            <a:off x="4343400" y="3397954"/>
            <a:ext cx="697230" cy="60978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40" name="TextBox 39">
            <a:extLst>
              <a:ext uri="{FF2B5EF4-FFF2-40B4-BE49-F238E27FC236}">
                <a16:creationId xmlns:a16="http://schemas.microsoft.com/office/drawing/2014/main" xmlns="" id="{9459F0B3-8EE1-4DD3-969D-68FDD10DA253}"/>
              </a:ext>
            </a:extLst>
          </p:cNvPr>
          <p:cNvSpPr txBox="1"/>
          <p:nvPr/>
        </p:nvSpPr>
        <p:spPr>
          <a:xfrm>
            <a:off x="8458200" y="2481854"/>
            <a:ext cx="1676400" cy="461665"/>
          </a:xfrm>
          <a:prstGeom prst="rect">
            <a:avLst/>
          </a:prstGeom>
          <a:noFill/>
        </p:spPr>
        <p:txBody>
          <a:bodyPr wrap="square" rtlCol="0">
            <a:spAutoFit/>
          </a:bodyPr>
          <a:lstStyle/>
          <a:p>
            <a:r>
              <a:rPr lang="en-US" sz="1200" dirty="0">
                <a:solidFill>
                  <a:srgbClr val="FF0000"/>
                </a:solidFill>
              </a:rPr>
              <a:t>SOC + D = 81 </a:t>
            </a:r>
            <a:r>
              <a:rPr lang="en-US" sz="1200" dirty="0" err="1">
                <a:solidFill>
                  <a:srgbClr val="FF0000"/>
                </a:solidFill>
              </a:rPr>
              <a:t>mos</a:t>
            </a:r>
            <a:endParaRPr lang="en-US" sz="1200" dirty="0">
              <a:solidFill>
                <a:srgbClr val="FF0000"/>
              </a:solidFill>
            </a:endParaRPr>
          </a:p>
          <a:p>
            <a:r>
              <a:rPr lang="en-US" sz="1200" dirty="0">
                <a:solidFill>
                  <a:srgbClr val="FF0000"/>
                </a:solidFill>
              </a:rPr>
              <a:t>5-year OS = 63%</a:t>
            </a:r>
          </a:p>
        </p:txBody>
      </p:sp>
      <p:sp>
        <p:nvSpPr>
          <p:cNvPr id="41" name="TextBox 40">
            <a:extLst>
              <a:ext uri="{FF2B5EF4-FFF2-40B4-BE49-F238E27FC236}">
                <a16:creationId xmlns:a16="http://schemas.microsoft.com/office/drawing/2014/main" xmlns="" id="{35EDF0EF-9551-48A1-9C1D-B715EFF94CAE}"/>
              </a:ext>
            </a:extLst>
          </p:cNvPr>
          <p:cNvSpPr txBox="1"/>
          <p:nvPr/>
        </p:nvSpPr>
        <p:spPr>
          <a:xfrm>
            <a:off x="7315200" y="3621595"/>
            <a:ext cx="1436370" cy="461665"/>
          </a:xfrm>
          <a:prstGeom prst="rect">
            <a:avLst/>
          </a:prstGeom>
          <a:noFill/>
        </p:spPr>
        <p:txBody>
          <a:bodyPr wrap="square" rtlCol="0">
            <a:spAutoFit/>
          </a:bodyPr>
          <a:lstStyle/>
          <a:p>
            <a:r>
              <a:rPr lang="en-US" sz="1200" dirty="0"/>
              <a:t>SOC = 71 </a:t>
            </a:r>
            <a:r>
              <a:rPr lang="en-US" sz="1200" dirty="0" err="1"/>
              <a:t>mos</a:t>
            </a:r>
            <a:r>
              <a:rPr lang="en-US" sz="1200" dirty="0"/>
              <a:t> </a:t>
            </a:r>
          </a:p>
          <a:p>
            <a:r>
              <a:rPr lang="en-US" sz="1200" dirty="0"/>
              <a:t>5-year OS = 55% </a:t>
            </a:r>
          </a:p>
        </p:txBody>
      </p:sp>
      <p:cxnSp>
        <p:nvCxnSpPr>
          <p:cNvPr id="42" name="Straight Arrow Connector 41">
            <a:extLst>
              <a:ext uri="{FF2B5EF4-FFF2-40B4-BE49-F238E27FC236}">
                <a16:creationId xmlns:a16="http://schemas.microsoft.com/office/drawing/2014/main" xmlns="" id="{D51E7C6C-F6E1-440B-92B2-9718353C3919}"/>
              </a:ext>
            </a:extLst>
          </p:cNvPr>
          <p:cNvCxnSpPr>
            <a:cxnSpLocks/>
          </p:cNvCxnSpPr>
          <p:nvPr/>
        </p:nvCxnSpPr>
        <p:spPr>
          <a:xfrm flipH="1">
            <a:off x="9220201" y="2905447"/>
            <a:ext cx="108995" cy="314896"/>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44" name="Straight Arrow Connector 43">
            <a:extLst>
              <a:ext uri="{FF2B5EF4-FFF2-40B4-BE49-F238E27FC236}">
                <a16:creationId xmlns:a16="http://schemas.microsoft.com/office/drawing/2014/main" xmlns="" id="{D8784A87-0DAC-4835-B8E8-DF6967420309}"/>
              </a:ext>
            </a:extLst>
          </p:cNvPr>
          <p:cNvCxnSpPr>
            <a:cxnSpLocks/>
          </p:cNvCxnSpPr>
          <p:nvPr/>
        </p:nvCxnSpPr>
        <p:spPr>
          <a:xfrm flipV="1">
            <a:off x="8164830" y="3472011"/>
            <a:ext cx="636270" cy="200608"/>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9500677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xmlns="" id="{7449CBEF-82B5-4730-BD24-3A3EF3AD4B13}"/>
              </a:ext>
            </a:extLst>
          </p:cNvPr>
          <p:cNvPicPr>
            <a:picLocks noChangeAspect="1"/>
          </p:cNvPicPr>
          <p:nvPr/>
        </p:nvPicPr>
        <p:blipFill>
          <a:blip r:embed="rId2"/>
          <a:stretch>
            <a:fillRect/>
          </a:stretch>
        </p:blipFill>
        <p:spPr>
          <a:xfrm>
            <a:off x="2634563" y="1436914"/>
            <a:ext cx="7823887" cy="5135335"/>
          </a:xfrm>
          <a:prstGeom prst="rect">
            <a:avLst/>
          </a:prstGeom>
        </p:spPr>
      </p:pic>
      <p:pic>
        <p:nvPicPr>
          <p:cNvPr id="3" name="Picture 2">
            <a:extLst>
              <a:ext uri="{FF2B5EF4-FFF2-40B4-BE49-F238E27FC236}">
                <a16:creationId xmlns:a16="http://schemas.microsoft.com/office/drawing/2014/main" xmlns="" id="{B85CAA17-0DE4-4955-A691-FBDBFBBC4849}"/>
              </a:ext>
            </a:extLst>
          </p:cNvPr>
          <p:cNvPicPr>
            <a:picLocks noChangeAspect="1"/>
          </p:cNvPicPr>
          <p:nvPr/>
        </p:nvPicPr>
        <p:blipFill>
          <a:blip r:embed="rId3"/>
          <a:stretch>
            <a:fillRect/>
          </a:stretch>
        </p:blipFill>
        <p:spPr>
          <a:xfrm>
            <a:off x="2960234" y="344261"/>
            <a:ext cx="6124575" cy="895350"/>
          </a:xfrm>
          <a:prstGeom prst="rect">
            <a:avLst/>
          </a:prstGeom>
        </p:spPr>
      </p:pic>
      <p:sp>
        <p:nvSpPr>
          <p:cNvPr id="4" name="Oval 3">
            <a:extLst>
              <a:ext uri="{FF2B5EF4-FFF2-40B4-BE49-F238E27FC236}">
                <a16:creationId xmlns:a16="http://schemas.microsoft.com/office/drawing/2014/main" xmlns="" id="{40D10BD2-9B5D-4C67-AE6A-8BE39583E606}"/>
              </a:ext>
            </a:extLst>
          </p:cNvPr>
          <p:cNvSpPr/>
          <p:nvPr/>
        </p:nvSpPr>
        <p:spPr>
          <a:xfrm>
            <a:off x="5704114" y="4218819"/>
            <a:ext cx="4368800" cy="1649792"/>
          </a:xfrm>
          <a:prstGeom prst="ellipse">
            <a:avLst/>
          </a:prstGeom>
          <a:noFill/>
          <a:ln w="508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627913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8D2E8C0-99E6-4965-8AF3-E583CC749BCD}"/>
              </a:ext>
            </a:extLst>
          </p:cNvPr>
          <p:cNvSpPr>
            <a:spLocks noGrp="1"/>
          </p:cNvSpPr>
          <p:nvPr>
            <p:ph type="title"/>
          </p:nvPr>
        </p:nvSpPr>
        <p:spPr/>
        <p:txBody>
          <a:bodyPr/>
          <a:lstStyle/>
          <a:p>
            <a:r>
              <a:rPr lang="en-US" b="1" dirty="0">
                <a:solidFill>
                  <a:srgbClr val="A50021"/>
                </a:solidFill>
              </a:rPr>
              <a:t>Adjuvant Docetaxel for High-risk Prostate cancer</a:t>
            </a:r>
          </a:p>
        </p:txBody>
      </p:sp>
      <p:sp>
        <p:nvSpPr>
          <p:cNvPr id="3" name="Text Placeholder 2">
            <a:extLst>
              <a:ext uri="{FF2B5EF4-FFF2-40B4-BE49-F238E27FC236}">
                <a16:creationId xmlns:a16="http://schemas.microsoft.com/office/drawing/2014/main" xmlns="" id="{F02F07FE-AEC2-4E9E-ABC8-AA3458A593DE}"/>
              </a:ext>
            </a:extLst>
          </p:cNvPr>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62073529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xmlns="" id="{63A9F40D-9C21-464B-9381-FBD261C44513}"/>
              </a:ext>
            </a:extLst>
          </p:cNvPr>
          <p:cNvPicPr>
            <a:picLocks noChangeAspect="1"/>
          </p:cNvPicPr>
          <p:nvPr/>
        </p:nvPicPr>
        <p:blipFill>
          <a:blip r:embed="rId2"/>
          <a:stretch>
            <a:fillRect/>
          </a:stretch>
        </p:blipFill>
        <p:spPr>
          <a:xfrm>
            <a:off x="1552575" y="76201"/>
            <a:ext cx="4572396" cy="3429297"/>
          </a:xfrm>
          <a:prstGeom prst="rect">
            <a:avLst/>
          </a:prstGeom>
        </p:spPr>
      </p:pic>
      <p:pic>
        <p:nvPicPr>
          <p:cNvPr id="3" name="Picture 2">
            <a:extLst>
              <a:ext uri="{FF2B5EF4-FFF2-40B4-BE49-F238E27FC236}">
                <a16:creationId xmlns:a16="http://schemas.microsoft.com/office/drawing/2014/main" xmlns="" id="{550A0363-0C52-4579-9C1D-5A67E9F47358}"/>
              </a:ext>
            </a:extLst>
          </p:cNvPr>
          <p:cNvPicPr>
            <a:picLocks noChangeAspect="1"/>
          </p:cNvPicPr>
          <p:nvPr/>
        </p:nvPicPr>
        <p:blipFill>
          <a:blip r:embed="rId3"/>
          <a:stretch>
            <a:fillRect/>
          </a:stretch>
        </p:blipFill>
        <p:spPr>
          <a:xfrm>
            <a:off x="6100366" y="1"/>
            <a:ext cx="4572396" cy="3429297"/>
          </a:xfrm>
          <a:prstGeom prst="rect">
            <a:avLst/>
          </a:prstGeom>
        </p:spPr>
      </p:pic>
      <p:pic>
        <p:nvPicPr>
          <p:cNvPr id="4" name="Picture 3">
            <a:extLst>
              <a:ext uri="{FF2B5EF4-FFF2-40B4-BE49-F238E27FC236}">
                <a16:creationId xmlns:a16="http://schemas.microsoft.com/office/drawing/2014/main" xmlns="" id="{4DF252D2-1998-4BE4-92F0-70A20130E65B}"/>
              </a:ext>
            </a:extLst>
          </p:cNvPr>
          <p:cNvPicPr>
            <a:picLocks noChangeAspect="1"/>
          </p:cNvPicPr>
          <p:nvPr/>
        </p:nvPicPr>
        <p:blipFill>
          <a:blip r:embed="rId4"/>
          <a:stretch>
            <a:fillRect/>
          </a:stretch>
        </p:blipFill>
        <p:spPr>
          <a:xfrm>
            <a:off x="1552575" y="3414416"/>
            <a:ext cx="4572396" cy="3429297"/>
          </a:xfrm>
          <a:prstGeom prst="rect">
            <a:avLst/>
          </a:prstGeom>
        </p:spPr>
      </p:pic>
      <p:pic>
        <p:nvPicPr>
          <p:cNvPr id="5" name="Picture 4">
            <a:extLst>
              <a:ext uri="{FF2B5EF4-FFF2-40B4-BE49-F238E27FC236}">
                <a16:creationId xmlns:a16="http://schemas.microsoft.com/office/drawing/2014/main" xmlns="" id="{EBE69BE6-2F5C-4E3F-B68F-CC55AF0F51AA}"/>
              </a:ext>
            </a:extLst>
          </p:cNvPr>
          <p:cNvPicPr>
            <a:picLocks noChangeAspect="1"/>
          </p:cNvPicPr>
          <p:nvPr/>
        </p:nvPicPr>
        <p:blipFill>
          <a:blip r:embed="rId5"/>
          <a:stretch>
            <a:fillRect/>
          </a:stretch>
        </p:blipFill>
        <p:spPr>
          <a:xfrm>
            <a:off x="6082110" y="3414416"/>
            <a:ext cx="4572396" cy="3429297"/>
          </a:xfrm>
          <a:prstGeom prst="rect">
            <a:avLst/>
          </a:prstGeom>
        </p:spPr>
      </p:pic>
    </p:spTree>
    <p:extLst>
      <p:ext uri="{BB962C8B-B14F-4D97-AF65-F5344CB8AC3E}">
        <p14:creationId xmlns:p14="http://schemas.microsoft.com/office/powerpoint/2010/main" val="21329917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5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fade">
                                      <p:cBhvr>
                                        <p:cTn id="2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xmlns="" id="{8E8C4E23-BE5D-4812-9F50-0528BEF478D5}"/>
              </a:ext>
            </a:extLst>
          </p:cNvPr>
          <p:cNvPicPr>
            <a:picLocks noChangeAspect="1"/>
          </p:cNvPicPr>
          <p:nvPr/>
        </p:nvPicPr>
        <p:blipFill>
          <a:blip r:embed="rId2"/>
          <a:stretch>
            <a:fillRect/>
          </a:stretch>
        </p:blipFill>
        <p:spPr>
          <a:xfrm>
            <a:off x="1523604" y="28576"/>
            <a:ext cx="4572396" cy="3429297"/>
          </a:xfrm>
          <a:prstGeom prst="rect">
            <a:avLst/>
          </a:prstGeom>
        </p:spPr>
      </p:pic>
      <p:pic>
        <p:nvPicPr>
          <p:cNvPr id="3" name="Picture 2">
            <a:extLst>
              <a:ext uri="{FF2B5EF4-FFF2-40B4-BE49-F238E27FC236}">
                <a16:creationId xmlns:a16="http://schemas.microsoft.com/office/drawing/2014/main" xmlns="" id="{8D8D6580-E182-43DE-8123-BFC5B03E2DA9}"/>
              </a:ext>
            </a:extLst>
          </p:cNvPr>
          <p:cNvPicPr>
            <a:picLocks noChangeAspect="1"/>
          </p:cNvPicPr>
          <p:nvPr/>
        </p:nvPicPr>
        <p:blipFill>
          <a:blip r:embed="rId3"/>
          <a:stretch>
            <a:fillRect/>
          </a:stretch>
        </p:blipFill>
        <p:spPr>
          <a:xfrm>
            <a:off x="6095604" y="28576"/>
            <a:ext cx="4572396" cy="3429297"/>
          </a:xfrm>
          <a:prstGeom prst="rect">
            <a:avLst/>
          </a:prstGeom>
        </p:spPr>
      </p:pic>
      <p:pic>
        <p:nvPicPr>
          <p:cNvPr id="4" name="Picture 3">
            <a:extLst>
              <a:ext uri="{FF2B5EF4-FFF2-40B4-BE49-F238E27FC236}">
                <a16:creationId xmlns:a16="http://schemas.microsoft.com/office/drawing/2014/main" xmlns="" id="{4F81DB54-0382-47F9-9D13-362D7F4C39CA}"/>
              </a:ext>
            </a:extLst>
          </p:cNvPr>
          <p:cNvPicPr>
            <a:picLocks noChangeAspect="1"/>
          </p:cNvPicPr>
          <p:nvPr/>
        </p:nvPicPr>
        <p:blipFill>
          <a:blip r:embed="rId4"/>
          <a:stretch>
            <a:fillRect/>
          </a:stretch>
        </p:blipFill>
        <p:spPr>
          <a:xfrm>
            <a:off x="1524000" y="3448051"/>
            <a:ext cx="4572396" cy="3429297"/>
          </a:xfrm>
          <a:prstGeom prst="rect">
            <a:avLst/>
          </a:prstGeom>
        </p:spPr>
      </p:pic>
      <p:pic>
        <p:nvPicPr>
          <p:cNvPr id="5" name="Picture 4">
            <a:extLst>
              <a:ext uri="{FF2B5EF4-FFF2-40B4-BE49-F238E27FC236}">
                <a16:creationId xmlns:a16="http://schemas.microsoft.com/office/drawing/2014/main" xmlns="" id="{F5C67207-B5BC-4F38-B3C6-92F19BBA7B8F}"/>
              </a:ext>
            </a:extLst>
          </p:cNvPr>
          <p:cNvPicPr>
            <a:picLocks noChangeAspect="1"/>
          </p:cNvPicPr>
          <p:nvPr/>
        </p:nvPicPr>
        <p:blipFill>
          <a:blip r:embed="rId5"/>
          <a:stretch>
            <a:fillRect/>
          </a:stretch>
        </p:blipFill>
        <p:spPr>
          <a:xfrm>
            <a:off x="6095604" y="3448050"/>
            <a:ext cx="4572396" cy="3429297"/>
          </a:xfrm>
          <a:prstGeom prst="rect">
            <a:avLst/>
          </a:prstGeom>
        </p:spPr>
      </p:pic>
    </p:spTree>
    <p:extLst>
      <p:ext uri="{BB962C8B-B14F-4D97-AF65-F5344CB8AC3E}">
        <p14:creationId xmlns:p14="http://schemas.microsoft.com/office/powerpoint/2010/main" val="374379133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8D2E8C0-99E6-4965-8AF3-E583CC749BCD}"/>
              </a:ext>
            </a:extLst>
          </p:cNvPr>
          <p:cNvSpPr>
            <a:spLocks noGrp="1"/>
          </p:cNvSpPr>
          <p:nvPr>
            <p:ph type="title"/>
          </p:nvPr>
        </p:nvSpPr>
        <p:spPr/>
        <p:txBody>
          <a:bodyPr/>
          <a:lstStyle/>
          <a:p>
            <a:r>
              <a:rPr lang="en-US" b="1" dirty="0">
                <a:solidFill>
                  <a:srgbClr val="A50021"/>
                </a:solidFill>
              </a:rPr>
              <a:t>Other considerations…</a:t>
            </a:r>
          </a:p>
        </p:txBody>
      </p:sp>
      <p:sp>
        <p:nvSpPr>
          <p:cNvPr id="3" name="Text Placeholder 2">
            <a:extLst>
              <a:ext uri="{FF2B5EF4-FFF2-40B4-BE49-F238E27FC236}">
                <a16:creationId xmlns:a16="http://schemas.microsoft.com/office/drawing/2014/main" xmlns="" id="{F02F07FE-AEC2-4E9E-ABC8-AA3458A593DE}"/>
              </a:ext>
            </a:extLst>
          </p:cNvPr>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86274096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b="1" dirty="0">
                <a:solidFill>
                  <a:srgbClr val="A50021"/>
                </a:solidFill>
              </a:rPr>
              <a:t>Response to AR-V7: AR-targeted agents vs </a:t>
            </a:r>
            <a:r>
              <a:rPr lang="en-US" b="1" dirty="0" err="1">
                <a:solidFill>
                  <a:srgbClr val="A50021"/>
                </a:solidFill>
              </a:rPr>
              <a:t>Taxane</a:t>
            </a:r>
            <a:endParaRPr lang="en-US" b="1" dirty="0">
              <a:solidFill>
                <a:srgbClr val="A50021"/>
              </a:solidFill>
            </a:endParaRPr>
          </a:p>
        </p:txBody>
      </p:sp>
      <p:sp>
        <p:nvSpPr>
          <p:cNvPr id="6" name="Rectangle 5"/>
          <p:cNvSpPr/>
          <p:nvPr/>
        </p:nvSpPr>
        <p:spPr>
          <a:xfrm>
            <a:off x="1766268" y="2221224"/>
            <a:ext cx="2433199" cy="1631216"/>
          </a:xfrm>
          <a:prstGeom prst="rect">
            <a:avLst/>
          </a:prstGeom>
        </p:spPr>
        <p:txBody>
          <a:bodyPr wrap="square">
            <a:spAutoFit/>
          </a:bodyPr>
          <a:lstStyle/>
          <a:p>
            <a:pPr>
              <a:spcAft>
                <a:spcPts val="400"/>
              </a:spcAft>
            </a:pPr>
            <a:r>
              <a:rPr lang="en-US" sz="1200" b="1" dirty="0">
                <a:solidFill>
                  <a:schemeClr val="bg1"/>
                </a:solidFill>
              </a:rPr>
              <a:t>AR-V7(+) :  0/12 = </a:t>
            </a:r>
            <a:r>
              <a:rPr lang="en-US" sz="1200" b="1" u="sng" dirty="0">
                <a:solidFill>
                  <a:schemeClr val="bg1"/>
                </a:solidFill>
              </a:rPr>
              <a:t>0%</a:t>
            </a:r>
            <a:r>
              <a:rPr lang="en-US" sz="1200" b="1" dirty="0">
                <a:solidFill>
                  <a:schemeClr val="bg1"/>
                </a:solidFill>
              </a:rPr>
              <a:t> </a:t>
            </a:r>
          </a:p>
          <a:p>
            <a:pPr>
              <a:spcAft>
                <a:spcPts val="2000"/>
              </a:spcAft>
            </a:pPr>
            <a:r>
              <a:rPr lang="en-US" sz="1200" b="1" dirty="0">
                <a:solidFill>
                  <a:schemeClr val="bg1"/>
                </a:solidFill>
              </a:rPr>
              <a:t>                   (95%CI: 0–26%)</a:t>
            </a:r>
          </a:p>
          <a:p>
            <a:pPr>
              <a:spcAft>
                <a:spcPts val="400"/>
              </a:spcAft>
            </a:pPr>
            <a:r>
              <a:rPr lang="en-US" sz="1200" b="1" dirty="0">
                <a:solidFill>
                  <a:schemeClr val="bg1"/>
                </a:solidFill>
              </a:rPr>
              <a:t>AR-V7(–) :  10/19 = </a:t>
            </a:r>
            <a:r>
              <a:rPr lang="en-US" sz="1200" b="1" u="sng" dirty="0">
                <a:solidFill>
                  <a:schemeClr val="bg1"/>
                </a:solidFill>
              </a:rPr>
              <a:t>52.6%</a:t>
            </a:r>
            <a:r>
              <a:rPr lang="en-US" sz="1200" b="1" dirty="0">
                <a:solidFill>
                  <a:schemeClr val="bg1"/>
                </a:solidFill>
              </a:rPr>
              <a:t> </a:t>
            </a:r>
          </a:p>
          <a:p>
            <a:pPr>
              <a:spcAft>
                <a:spcPts val="2000"/>
              </a:spcAft>
            </a:pPr>
            <a:r>
              <a:rPr lang="en-US" sz="1200" b="1" dirty="0">
                <a:solidFill>
                  <a:schemeClr val="bg1"/>
                </a:solidFill>
              </a:rPr>
              <a:t>                   (95%CI: 29–76%)</a:t>
            </a:r>
          </a:p>
          <a:p>
            <a:pPr>
              <a:spcAft>
                <a:spcPts val="2000"/>
              </a:spcAft>
            </a:pPr>
            <a:r>
              <a:rPr lang="en-US" sz="1200" b="1" i="1" dirty="0">
                <a:solidFill>
                  <a:schemeClr val="bg1"/>
                </a:solidFill>
              </a:rPr>
              <a:t>P = 0.004</a:t>
            </a:r>
            <a:endParaRPr lang="en-US" sz="1200" b="1" dirty="0">
              <a:solidFill>
                <a:schemeClr val="bg1"/>
              </a:solidFill>
            </a:endParaRPr>
          </a:p>
        </p:txBody>
      </p:sp>
      <p:sp>
        <p:nvSpPr>
          <p:cNvPr id="8" name="Rectangle 7"/>
          <p:cNvSpPr/>
          <p:nvPr/>
        </p:nvSpPr>
        <p:spPr>
          <a:xfrm>
            <a:off x="1775494" y="4379513"/>
            <a:ext cx="2414744" cy="1631216"/>
          </a:xfrm>
          <a:prstGeom prst="rect">
            <a:avLst/>
          </a:prstGeom>
        </p:spPr>
        <p:txBody>
          <a:bodyPr wrap="square">
            <a:spAutoFit/>
          </a:bodyPr>
          <a:lstStyle/>
          <a:p>
            <a:pPr>
              <a:spcAft>
                <a:spcPts val="400"/>
              </a:spcAft>
            </a:pPr>
            <a:r>
              <a:rPr lang="en-US" sz="1200" b="1" dirty="0">
                <a:solidFill>
                  <a:schemeClr val="bg1"/>
                </a:solidFill>
              </a:rPr>
              <a:t>AR-V7(+) :  0/6 = </a:t>
            </a:r>
            <a:r>
              <a:rPr lang="en-US" sz="1200" b="1" u="sng" dirty="0">
                <a:solidFill>
                  <a:schemeClr val="bg1"/>
                </a:solidFill>
              </a:rPr>
              <a:t>0%</a:t>
            </a:r>
            <a:r>
              <a:rPr lang="en-US" sz="1200" b="1" dirty="0">
                <a:solidFill>
                  <a:schemeClr val="bg1"/>
                </a:solidFill>
              </a:rPr>
              <a:t> </a:t>
            </a:r>
          </a:p>
          <a:p>
            <a:pPr>
              <a:spcAft>
                <a:spcPts val="2000"/>
              </a:spcAft>
            </a:pPr>
            <a:r>
              <a:rPr lang="en-US" sz="1200" b="1" dirty="0">
                <a:solidFill>
                  <a:schemeClr val="bg1"/>
                </a:solidFill>
              </a:rPr>
              <a:t>                   (95%CI: 0–46%)</a:t>
            </a:r>
          </a:p>
          <a:p>
            <a:pPr>
              <a:spcAft>
                <a:spcPts val="400"/>
              </a:spcAft>
            </a:pPr>
            <a:r>
              <a:rPr lang="en-US" sz="1200" b="1" dirty="0">
                <a:solidFill>
                  <a:schemeClr val="bg1"/>
                </a:solidFill>
              </a:rPr>
              <a:t>AR-V7(–) :  17/25 = </a:t>
            </a:r>
            <a:r>
              <a:rPr lang="en-US" sz="1200" b="1" u="sng" dirty="0">
                <a:solidFill>
                  <a:schemeClr val="bg1"/>
                </a:solidFill>
              </a:rPr>
              <a:t>68.0%</a:t>
            </a:r>
            <a:r>
              <a:rPr lang="en-US" sz="1200" b="1" dirty="0">
                <a:solidFill>
                  <a:schemeClr val="bg1"/>
                </a:solidFill>
              </a:rPr>
              <a:t> </a:t>
            </a:r>
          </a:p>
          <a:p>
            <a:pPr>
              <a:spcAft>
                <a:spcPts val="2000"/>
              </a:spcAft>
            </a:pPr>
            <a:r>
              <a:rPr lang="en-US" sz="1200" b="1" dirty="0">
                <a:solidFill>
                  <a:schemeClr val="bg1"/>
                </a:solidFill>
              </a:rPr>
              <a:t>                    (95%CI: 46–85%)</a:t>
            </a:r>
          </a:p>
          <a:p>
            <a:pPr>
              <a:spcAft>
                <a:spcPts val="2000"/>
              </a:spcAft>
            </a:pPr>
            <a:r>
              <a:rPr lang="en-US" sz="1200" b="1" i="1" dirty="0">
                <a:solidFill>
                  <a:schemeClr val="bg1"/>
                </a:solidFill>
              </a:rPr>
              <a:t>P = 0.004</a:t>
            </a:r>
            <a:endParaRPr lang="en-US" sz="1200" b="1" dirty="0">
              <a:solidFill>
                <a:schemeClr val="bg1"/>
              </a:solidFill>
            </a:endParaRPr>
          </a:p>
        </p:txBody>
      </p:sp>
      <p:sp>
        <p:nvSpPr>
          <p:cNvPr id="10" name="TextBox 9"/>
          <p:cNvSpPr txBox="1"/>
          <p:nvPr/>
        </p:nvSpPr>
        <p:spPr>
          <a:xfrm>
            <a:off x="1704013" y="1759466"/>
            <a:ext cx="2414744" cy="369332"/>
          </a:xfrm>
          <a:prstGeom prst="rect">
            <a:avLst/>
          </a:prstGeom>
          <a:noFill/>
        </p:spPr>
        <p:txBody>
          <a:bodyPr wrap="square" rtlCol="0">
            <a:spAutoFit/>
          </a:bodyPr>
          <a:lstStyle/>
          <a:p>
            <a:pPr algn="ctr"/>
            <a:r>
              <a:rPr lang="en-US" b="1" dirty="0"/>
              <a:t>Enzalutamide</a:t>
            </a:r>
          </a:p>
        </p:txBody>
      </p:sp>
      <p:sp>
        <p:nvSpPr>
          <p:cNvPr id="11" name="TextBox 10"/>
          <p:cNvSpPr txBox="1"/>
          <p:nvPr/>
        </p:nvSpPr>
        <p:spPr>
          <a:xfrm>
            <a:off x="1784723" y="4010181"/>
            <a:ext cx="2414744" cy="369332"/>
          </a:xfrm>
          <a:prstGeom prst="rect">
            <a:avLst/>
          </a:prstGeom>
          <a:noFill/>
        </p:spPr>
        <p:txBody>
          <a:bodyPr wrap="square" rtlCol="0">
            <a:spAutoFit/>
          </a:bodyPr>
          <a:lstStyle/>
          <a:p>
            <a:pPr algn="ctr"/>
            <a:r>
              <a:rPr lang="en-US" b="1" dirty="0"/>
              <a:t>Abiraterone</a:t>
            </a:r>
          </a:p>
        </p:txBody>
      </p:sp>
      <p:sp>
        <p:nvSpPr>
          <p:cNvPr id="12" name="Rectangle 2"/>
          <p:cNvSpPr txBox="1">
            <a:spLocks noChangeArrowheads="1"/>
          </p:cNvSpPr>
          <p:nvPr/>
        </p:nvSpPr>
        <p:spPr bwMode="auto">
          <a:xfrm>
            <a:off x="1687080" y="6373284"/>
            <a:ext cx="8334092" cy="32076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0" tIns="12211" rIns="0" bIns="0" numCol="1" anchor="ctr" anchorCtr="0" compatLnSpc="1">
            <a:prstTxWarp prst="textNoShape">
              <a:avLst/>
            </a:prstTxWarp>
          </a:bodyPr>
          <a:lstStyle>
            <a:lvl1pPr algn="ctr" rtl="0" eaLnBrk="0" fontAlgn="base" hangingPunct="0">
              <a:spcBef>
                <a:spcPct val="0"/>
              </a:spcBef>
              <a:spcAft>
                <a:spcPct val="0"/>
              </a:spcAft>
              <a:defRPr sz="4400">
                <a:solidFill>
                  <a:srgbClr val="FFFF00"/>
                </a:solidFill>
                <a:latin typeface="+mj-lt"/>
                <a:ea typeface="+mj-ea"/>
                <a:cs typeface="+mj-cs"/>
              </a:defRPr>
            </a:lvl1pPr>
            <a:lvl2pPr algn="ctr" rtl="0" eaLnBrk="0" fontAlgn="base" hangingPunct="0">
              <a:spcBef>
                <a:spcPct val="0"/>
              </a:spcBef>
              <a:spcAft>
                <a:spcPct val="0"/>
              </a:spcAft>
              <a:defRPr sz="4400">
                <a:solidFill>
                  <a:srgbClr val="FFFF00"/>
                </a:solidFill>
                <a:latin typeface="Arial" pitchFamily="34" charset="0"/>
                <a:cs typeface="Arial" pitchFamily="34" charset="0"/>
              </a:defRPr>
            </a:lvl2pPr>
            <a:lvl3pPr algn="ctr" rtl="0" eaLnBrk="0" fontAlgn="base" hangingPunct="0">
              <a:spcBef>
                <a:spcPct val="0"/>
              </a:spcBef>
              <a:spcAft>
                <a:spcPct val="0"/>
              </a:spcAft>
              <a:defRPr sz="4400">
                <a:solidFill>
                  <a:srgbClr val="FFFF00"/>
                </a:solidFill>
                <a:latin typeface="Arial" pitchFamily="34" charset="0"/>
                <a:cs typeface="Arial" pitchFamily="34" charset="0"/>
              </a:defRPr>
            </a:lvl3pPr>
            <a:lvl4pPr algn="ctr" rtl="0" eaLnBrk="0" fontAlgn="base" hangingPunct="0">
              <a:spcBef>
                <a:spcPct val="0"/>
              </a:spcBef>
              <a:spcAft>
                <a:spcPct val="0"/>
              </a:spcAft>
              <a:defRPr sz="4400">
                <a:solidFill>
                  <a:srgbClr val="FFFF00"/>
                </a:solidFill>
                <a:latin typeface="Arial" pitchFamily="34" charset="0"/>
                <a:cs typeface="Arial" pitchFamily="34" charset="0"/>
              </a:defRPr>
            </a:lvl4pPr>
            <a:lvl5pPr algn="ctr" rtl="0" eaLnBrk="0" fontAlgn="base" hangingPunct="0">
              <a:spcBef>
                <a:spcPct val="0"/>
              </a:spcBef>
              <a:spcAft>
                <a:spcPct val="0"/>
              </a:spcAft>
              <a:defRPr sz="4400">
                <a:solidFill>
                  <a:srgbClr val="FFFF00"/>
                </a:solidFill>
                <a:latin typeface="Arial" pitchFamily="34" charset="0"/>
                <a:cs typeface="Arial" pitchFamily="34" charset="0"/>
              </a:defRPr>
            </a:lvl5pPr>
            <a:lvl6pPr marL="457200" algn="ctr" rtl="0" fontAlgn="base">
              <a:spcBef>
                <a:spcPct val="0"/>
              </a:spcBef>
              <a:spcAft>
                <a:spcPct val="0"/>
              </a:spcAft>
              <a:defRPr sz="4400">
                <a:solidFill>
                  <a:srgbClr val="FFFF00"/>
                </a:solidFill>
                <a:latin typeface="Arial" pitchFamily="34" charset="0"/>
                <a:cs typeface="Arial" pitchFamily="34" charset="0"/>
              </a:defRPr>
            </a:lvl6pPr>
            <a:lvl7pPr marL="914400" algn="ctr" rtl="0" fontAlgn="base">
              <a:spcBef>
                <a:spcPct val="0"/>
              </a:spcBef>
              <a:spcAft>
                <a:spcPct val="0"/>
              </a:spcAft>
              <a:defRPr sz="4400">
                <a:solidFill>
                  <a:srgbClr val="FFFF00"/>
                </a:solidFill>
                <a:latin typeface="Arial" pitchFamily="34" charset="0"/>
                <a:cs typeface="Arial" pitchFamily="34" charset="0"/>
              </a:defRPr>
            </a:lvl7pPr>
            <a:lvl8pPr marL="1371600" algn="ctr" rtl="0" fontAlgn="base">
              <a:spcBef>
                <a:spcPct val="0"/>
              </a:spcBef>
              <a:spcAft>
                <a:spcPct val="0"/>
              </a:spcAft>
              <a:defRPr sz="4400">
                <a:solidFill>
                  <a:srgbClr val="FFFF00"/>
                </a:solidFill>
                <a:latin typeface="Arial" pitchFamily="34" charset="0"/>
                <a:cs typeface="Arial" pitchFamily="34" charset="0"/>
              </a:defRPr>
            </a:lvl8pPr>
            <a:lvl9pPr marL="1828800" algn="ctr" rtl="0" fontAlgn="base">
              <a:spcBef>
                <a:spcPct val="0"/>
              </a:spcBef>
              <a:spcAft>
                <a:spcPct val="0"/>
              </a:spcAft>
              <a:defRPr sz="4400">
                <a:solidFill>
                  <a:srgbClr val="FFFF00"/>
                </a:solidFill>
                <a:latin typeface="Arial" pitchFamily="34" charset="0"/>
                <a:cs typeface="Arial" pitchFamily="34" charset="0"/>
              </a:defRPr>
            </a:lvl9pPr>
          </a:lstStyle>
          <a:p>
            <a:pPr algn="l">
              <a:tabLst>
                <a:tab pos="649628" algn="l"/>
                <a:tab pos="1299256" algn="l"/>
                <a:tab pos="1948884" algn="l"/>
                <a:tab pos="2598511" algn="l"/>
                <a:tab pos="3248139" algn="l"/>
                <a:tab pos="3897767" algn="l"/>
                <a:tab pos="4547395" algn="l"/>
                <a:tab pos="5197023" algn="l"/>
                <a:tab pos="5846651" algn="l"/>
              </a:tabLst>
            </a:pPr>
            <a:r>
              <a:rPr lang="en-US" altLang="en-US" sz="1200" kern="0" dirty="0">
                <a:solidFill>
                  <a:schemeClr val="tx1"/>
                </a:solidFill>
                <a:cs typeface="Arial Unicode MS" pitchFamily="32" charset="0"/>
              </a:rPr>
              <a:t>Antonarakis ES et al. ASCO Annual Meeting 2014; N </a:t>
            </a:r>
            <a:r>
              <a:rPr lang="en-US" altLang="en-US" sz="1200" kern="0" dirty="0" err="1">
                <a:solidFill>
                  <a:schemeClr val="tx1"/>
                </a:solidFill>
                <a:cs typeface="Arial Unicode MS" pitchFamily="32" charset="0"/>
              </a:rPr>
              <a:t>Engl</a:t>
            </a:r>
            <a:r>
              <a:rPr lang="en-US" altLang="en-US" sz="1200" kern="0" dirty="0">
                <a:solidFill>
                  <a:schemeClr val="tx1"/>
                </a:solidFill>
                <a:cs typeface="Arial Unicode MS" pitchFamily="32" charset="0"/>
              </a:rPr>
              <a:t> J Med 2014;371:1028-1038</a:t>
            </a:r>
          </a:p>
          <a:p>
            <a:pPr algn="l">
              <a:tabLst>
                <a:tab pos="649628" algn="l"/>
                <a:tab pos="1299256" algn="l"/>
                <a:tab pos="1948884" algn="l"/>
                <a:tab pos="2598511" algn="l"/>
                <a:tab pos="3248139" algn="l"/>
                <a:tab pos="3897767" algn="l"/>
                <a:tab pos="4547395" algn="l"/>
                <a:tab pos="5197023" algn="l"/>
                <a:tab pos="5846651" algn="l"/>
              </a:tabLst>
            </a:pPr>
            <a:r>
              <a:rPr lang="en-US" altLang="en-US" sz="1200" kern="0" dirty="0" err="1">
                <a:solidFill>
                  <a:schemeClr val="tx1"/>
                </a:solidFill>
                <a:cs typeface="Arial Unicode MS" pitchFamily="32" charset="0"/>
              </a:rPr>
              <a:t>Antonarakis</a:t>
            </a:r>
            <a:r>
              <a:rPr lang="en-US" altLang="en-US" sz="1200" kern="0" dirty="0">
                <a:solidFill>
                  <a:schemeClr val="tx1"/>
                </a:solidFill>
                <a:cs typeface="Arial Unicode MS" pitchFamily="32" charset="0"/>
              </a:rPr>
              <a:t> ES et al., ASCO GU Symposium 2015: Abstract 138; </a:t>
            </a:r>
            <a:r>
              <a:rPr lang="en-US" altLang="en-US" sz="1200" kern="0" dirty="0" err="1">
                <a:solidFill>
                  <a:schemeClr val="tx1"/>
                </a:solidFill>
                <a:cs typeface="Arial Unicode MS" pitchFamily="32" charset="0"/>
              </a:rPr>
              <a:t>Antonarakis</a:t>
            </a:r>
            <a:r>
              <a:rPr lang="en-US" altLang="en-US" sz="1200" kern="0" dirty="0">
                <a:solidFill>
                  <a:schemeClr val="tx1"/>
                </a:solidFill>
                <a:cs typeface="Arial Unicode MS" pitchFamily="32" charset="0"/>
              </a:rPr>
              <a:t> et al.,; JAMA </a:t>
            </a:r>
            <a:r>
              <a:rPr lang="en-US" altLang="en-US" sz="1200" kern="0" dirty="0" err="1">
                <a:solidFill>
                  <a:schemeClr val="tx1"/>
                </a:solidFill>
                <a:cs typeface="Arial Unicode MS" pitchFamily="32" charset="0"/>
              </a:rPr>
              <a:t>Oncol</a:t>
            </a:r>
            <a:r>
              <a:rPr lang="en-US" altLang="en-US" sz="1200" kern="0" dirty="0">
                <a:solidFill>
                  <a:schemeClr val="tx1"/>
                </a:solidFill>
                <a:cs typeface="Arial Unicode MS" pitchFamily="32" charset="0"/>
              </a:rPr>
              <a:t> 2015: 1341</a:t>
            </a:r>
          </a:p>
        </p:txBody>
      </p:sp>
      <p:pic>
        <p:nvPicPr>
          <p:cNvPr id="13" name="Picture 12" descr="Image"/>
          <p:cNvPicPr>
            <a:picLocks noChangeAspect="1"/>
          </p:cNvPicPr>
          <p:nvPr/>
        </p:nvPicPr>
        <p:blipFill>
          <a:blip r:embed="rId2" cstate="print"/>
          <a:stretch>
            <a:fillRect/>
          </a:stretch>
        </p:blipFill>
        <p:spPr>
          <a:xfrm>
            <a:off x="4267200" y="1759466"/>
            <a:ext cx="2678162" cy="4451376"/>
          </a:xfrm>
          <a:prstGeom prst="rect">
            <a:avLst/>
          </a:prstGeom>
        </p:spPr>
      </p:pic>
      <p:pic>
        <p:nvPicPr>
          <p:cNvPr id="14" name="Picture 2"/>
          <p:cNvPicPr>
            <a:picLocks noChangeAspect="1" noChangeArrowheads="1"/>
          </p:cNvPicPr>
          <p:nvPr/>
        </p:nvPicPr>
        <p:blipFill>
          <a:blip r:embed="rId3">
            <a:extLst>
              <a:ext uri="{28A0092B-C50C-407E-A947-70E740481C1C}">
                <a14:useLocalDpi xmlns:a14="http://schemas.microsoft.com/office/drawing/2010/main" val="0"/>
              </a:ext>
            </a:extLst>
          </a:blip>
          <a:srcRect l="1526" t="2513" r="41920" b="17709"/>
          <a:stretch>
            <a:fillRect/>
          </a:stretch>
        </p:blipFill>
        <p:spPr bwMode="auto">
          <a:xfrm>
            <a:off x="7554106" y="2025806"/>
            <a:ext cx="2661721" cy="2622395"/>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15" name="TextBox 14"/>
          <p:cNvSpPr txBox="1"/>
          <p:nvPr/>
        </p:nvSpPr>
        <p:spPr>
          <a:xfrm>
            <a:off x="7588732" y="1574800"/>
            <a:ext cx="2414744" cy="369332"/>
          </a:xfrm>
          <a:prstGeom prst="rect">
            <a:avLst/>
          </a:prstGeom>
          <a:noFill/>
        </p:spPr>
        <p:txBody>
          <a:bodyPr wrap="square" rtlCol="0">
            <a:spAutoFit/>
          </a:bodyPr>
          <a:lstStyle/>
          <a:p>
            <a:pPr algn="ctr"/>
            <a:r>
              <a:rPr lang="en-US" b="1" dirty="0" err="1"/>
              <a:t>Taxane</a:t>
            </a:r>
            <a:r>
              <a:rPr lang="en-US" b="1" dirty="0"/>
              <a:t>-treated</a:t>
            </a:r>
          </a:p>
        </p:txBody>
      </p:sp>
      <p:sp>
        <p:nvSpPr>
          <p:cNvPr id="16" name="Rectangle 15"/>
          <p:cNvSpPr/>
          <p:nvPr/>
        </p:nvSpPr>
        <p:spPr>
          <a:xfrm>
            <a:off x="7570278" y="4852403"/>
            <a:ext cx="2433199" cy="984885"/>
          </a:xfrm>
          <a:prstGeom prst="rect">
            <a:avLst/>
          </a:prstGeom>
        </p:spPr>
        <p:txBody>
          <a:bodyPr wrap="square">
            <a:spAutoFit/>
          </a:bodyPr>
          <a:lstStyle/>
          <a:p>
            <a:pPr>
              <a:spcAft>
                <a:spcPts val="400"/>
              </a:spcAft>
            </a:pPr>
            <a:r>
              <a:rPr lang="en-US" sz="1200" b="1" dirty="0">
                <a:solidFill>
                  <a:schemeClr val="bg1"/>
                </a:solidFill>
              </a:rPr>
              <a:t>CTC detected: 17/37 = 46%</a:t>
            </a:r>
          </a:p>
          <a:p>
            <a:pPr>
              <a:spcAft>
                <a:spcPts val="400"/>
              </a:spcAft>
            </a:pPr>
            <a:r>
              <a:rPr lang="en-US" sz="1200" b="1" dirty="0">
                <a:solidFill>
                  <a:schemeClr val="bg1"/>
                </a:solidFill>
              </a:rPr>
              <a:t>AR-V7(+) : 41% </a:t>
            </a:r>
          </a:p>
          <a:p>
            <a:pPr>
              <a:spcAft>
                <a:spcPts val="400"/>
              </a:spcAft>
            </a:pPr>
            <a:r>
              <a:rPr lang="en-US" sz="1200" b="1" dirty="0">
                <a:solidFill>
                  <a:schemeClr val="bg1"/>
                </a:solidFill>
              </a:rPr>
              <a:t>AR-V7(–) : 65% </a:t>
            </a:r>
          </a:p>
          <a:p>
            <a:pPr>
              <a:spcAft>
                <a:spcPts val="2000"/>
              </a:spcAft>
            </a:pPr>
            <a:r>
              <a:rPr lang="en-US" sz="1200" b="1" i="1" dirty="0">
                <a:solidFill>
                  <a:schemeClr val="bg1"/>
                </a:solidFill>
              </a:rPr>
              <a:t>P = 0.19</a:t>
            </a:r>
            <a:endParaRPr lang="en-US" sz="1200" b="1" dirty="0">
              <a:solidFill>
                <a:schemeClr val="bg1"/>
              </a:solidFill>
            </a:endParaRPr>
          </a:p>
        </p:txBody>
      </p:sp>
    </p:spTree>
    <p:extLst>
      <p:ext uri="{BB962C8B-B14F-4D97-AF65-F5344CB8AC3E}">
        <p14:creationId xmlns:p14="http://schemas.microsoft.com/office/powerpoint/2010/main" val="357038732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952500" y="0"/>
            <a:ext cx="10515600" cy="1325563"/>
          </a:xfrm>
        </p:spPr>
        <p:txBody>
          <a:bodyPr/>
          <a:lstStyle/>
          <a:p>
            <a:pPr eaLnBrk="1" hangingPunct="1"/>
            <a:r>
              <a:rPr lang="en-US" b="1" dirty="0">
                <a:solidFill>
                  <a:srgbClr val="A50021"/>
                </a:solidFill>
              </a:rPr>
              <a:t>Potential Natural History of Prostate Cancer</a:t>
            </a:r>
          </a:p>
        </p:txBody>
      </p:sp>
      <p:pic>
        <p:nvPicPr>
          <p:cNvPr id="4099" name="Picture 4"/>
          <p:cNvPicPr>
            <a:picLocks noGrp="1" noChangeAspect="1" noChangeArrowheads="1"/>
          </p:cNvPicPr>
          <p:nvPr>
            <p:ph type="body" idx="1"/>
          </p:nvPr>
        </p:nvPicPr>
        <p:blipFill>
          <a:blip r:embed="rId2" cstate="print">
            <a:extLst>
              <a:ext uri="{28A0092B-C50C-407E-A947-70E740481C1C}">
                <a14:useLocalDpi xmlns:a14="http://schemas.microsoft.com/office/drawing/2010/main" val="0"/>
              </a:ext>
            </a:extLst>
          </a:blip>
          <a:srcRect/>
          <a:stretch>
            <a:fillRect/>
          </a:stretch>
        </p:blipFill>
        <p:spPr>
          <a:xfrm>
            <a:off x="1815508" y="1213340"/>
            <a:ext cx="8495503" cy="512603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7173" name="AutoShape 5"/>
          <p:cNvSpPr>
            <a:spLocks noChangeArrowheads="1"/>
          </p:cNvSpPr>
          <p:nvPr/>
        </p:nvSpPr>
        <p:spPr bwMode="auto">
          <a:xfrm>
            <a:off x="5791200" y="5486400"/>
            <a:ext cx="2819400" cy="88900"/>
          </a:xfrm>
          <a:prstGeom prst="leftRightArrow">
            <a:avLst>
              <a:gd name="adj1" fmla="val 50000"/>
              <a:gd name="adj2" fmla="val 660000"/>
            </a:avLst>
          </a:prstGeom>
          <a:ln>
            <a:headEnd/>
            <a:tailEnd/>
          </a:ln>
          <a:extLst/>
        </p:spPr>
        <p:style>
          <a:lnRef idx="1">
            <a:schemeClr val="accent5"/>
          </a:lnRef>
          <a:fillRef idx="3">
            <a:schemeClr val="accent5"/>
          </a:fillRef>
          <a:effectRef idx="2">
            <a:schemeClr val="accent5"/>
          </a:effectRef>
          <a:fontRef idx="minor">
            <a:schemeClr val="lt1"/>
          </a:fontRef>
        </p:style>
        <p:txBody>
          <a:bodyPr wrap="none" anchor="ctr"/>
          <a:lstStyle/>
          <a:p>
            <a:endParaRPr lang="en-US"/>
          </a:p>
        </p:txBody>
      </p:sp>
      <p:sp>
        <p:nvSpPr>
          <p:cNvPr id="7174" name="Text Box 6"/>
          <p:cNvSpPr txBox="1">
            <a:spLocks noChangeArrowheads="1"/>
          </p:cNvSpPr>
          <p:nvPr/>
        </p:nvSpPr>
        <p:spPr bwMode="auto">
          <a:xfrm>
            <a:off x="6781801" y="5571067"/>
            <a:ext cx="857927"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1600" dirty="0">
                <a:solidFill>
                  <a:schemeClr val="bg1"/>
                </a:solidFill>
              </a:rPr>
              <a:t>8 years</a:t>
            </a:r>
          </a:p>
        </p:txBody>
      </p:sp>
      <p:sp>
        <p:nvSpPr>
          <p:cNvPr id="7175" name="AutoShape 7"/>
          <p:cNvSpPr>
            <a:spLocks noChangeArrowheads="1"/>
          </p:cNvSpPr>
          <p:nvPr/>
        </p:nvSpPr>
        <p:spPr bwMode="auto">
          <a:xfrm>
            <a:off x="8610600" y="5486400"/>
            <a:ext cx="609600" cy="76200"/>
          </a:xfrm>
          <a:prstGeom prst="rightArrow">
            <a:avLst>
              <a:gd name="adj1" fmla="val 50000"/>
              <a:gd name="adj2" fmla="val 200000"/>
            </a:avLst>
          </a:prstGeom>
          <a:ln>
            <a:headEnd/>
            <a:tailEnd/>
          </a:ln>
          <a:extLst/>
        </p:spPr>
        <p:style>
          <a:lnRef idx="1">
            <a:schemeClr val="accent5"/>
          </a:lnRef>
          <a:fillRef idx="3">
            <a:schemeClr val="accent5"/>
          </a:fillRef>
          <a:effectRef idx="2">
            <a:schemeClr val="accent5"/>
          </a:effectRef>
          <a:fontRef idx="minor">
            <a:schemeClr val="lt1"/>
          </a:fontRef>
        </p:style>
        <p:txBody>
          <a:bodyPr wrap="none" anchor="ctr"/>
          <a:lstStyle/>
          <a:p>
            <a:endParaRPr lang="en-US"/>
          </a:p>
        </p:txBody>
      </p:sp>
      <p:sp>
        <p:nvSpPr>
          <p:cNvPr id="7176" name="Rectangle 8"/>
          <p:cNvSpPr>
            <a:spLocks noChangeArrowheads="1"/>
          </p:cNvSpPr>
          <p:nvPr/>
        </p:nvSpPr>
        <p:spPr bwMode="auto">
          <a:xfrm>
            <a:off x="8448676" y="5575300"/>
            <a:ext cx="857927"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600" dirty="0">
                <a:solidFill>
                  <a:schemeClr val="bg1"/>
                </a:solidFill>
              </a:rPr>
              <a:t>5 years</a:t>
            </a:r>
          </a:p>
        </p:txBody>
      </p:sp>
      <p:sp>
        <p:nvSpPr>
          <p:cNvPr id="4104" name="Rectangle 9"/>
          <p:cNvSpPr>
            <a:spLocks noChangeArrowheads="1"/>
          </p:cNvSpPr>
          <p:nvPr/>
        </p:nvSpPr>
        <p:spPr bwMode="auto">
          <a:xfrm>
            <a:off x="1676400" y="6478975"/>
            <a:ext cx="8915400"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en-US" sz="1200" dirty="0"/>
              <a:t>Pound et al., </a:t>
            </a:r>
            <a:r>
              <a:rPr lang="en-US" sz="1200" i="1" dirty="0"/>
              <a:t>Natural history of progression after PSA elevation following radical prostatectomy. </a:t>
            </a:r>
            <a:r>
              <a:rPr lang="en-US" sz="1200" dirty="0"/>
              <a:t>JAMA 1999. 281</a:t>
            </a:r>
            <a:r>
              <a:rPr lang="en-US" sz="1200" b="1" dirty="0"/>
              <a:t>:</a:t>
            </a:r>
            <a:r>
              <a:rPr lang="en-US" sz="1200" dirty="0"/>
              <a:t> p. 1591-7.</a:t>
            </a:r>
          </a:p>
        </p:txBody>
      </p:sp>
      <p:sp>
        <p:nvSpPr>
          <p:cNvPr id="9" name="TextBox 8"/>
          <p:cNvSpPr txBox="1"/>
          <p:nvPr/>
        </p:nvSpPr>
        <p:spPr>
          <a:xfrm>
            <a:off x="2667000" y="3515975"/>
            <a:ext cx="1173480" cy="830997"/>
          </a:xfrm>
          <a:prstGeom prst="rect">
            <a:avLst/>
          </a:prstGeom>
          <a:noFill/>
        </p:spPr>
        <p:txBody>
          <a:bodyPr wrap="square" rtlCol="0">
            <a:spAutoFit/>
          </a:bodyPr>
          <a:lstStyle/>
          <a:p>
            <a:r>
              <a:rPr lang="en-US" sz="1200" i="1" dirty="0">
                <a:solidFill>
                  <a:schemeClr val="bg1"/>
                </a:solidFill>
              </a:rPr>
              <a:t>Surgery or Radiation or Active Surveillance</a:t>
            </a:r>
          </a:p>
        </p:txBody>
      </p:sp>
      <p:sp>
        <p:nvSpPr>
          <p:cNvPr id="13" name="Rectangle 12"/>
          <p:cNvSpPr/>
          <p:nvPr/>
        </p:nvSpPr>
        <p:spPr>
          <a:xfrm>
            <a:off x="5314950" y="4495800"/>
            <a:ext cx="190500" cy="19050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2" name="TextBox 1"/>
          <p:cNvSpPr txBox="1"/>
          <p:nvPr/>
        </p:nvSpPr>
        <p:spPr>
          <a:xfrm>
            <a:off x="8234617" y="3581694"/>
            <a:ext cx="1878962" cy="830997"/>
          </a:xfrm>
          <a:prstGeom prst="rect">
            <a:avLst/>
          </a:prstGeom>
          <a:noFill/>
        </p:spPr>
        <p:txBody>
          <a:bodyPr wrap="square" rtlCol="0">
            <a:spAutoFit/>
          </a:bodyPr>
          <a:lstStyle/>
          <a:p>
            <a:r>
              <a:rPr lang="en-US" sz="2000" b="1" i="1" dirty="0">
                <a:solidFill>
                  <a:schemeClr val="bg1"/>
                </a:solidFill>
              </a:rPr>
              <a:t>  </a:t>
            </a:r>
            <a:r>
              <a:rPr lang="en-US" sz="2400" b="1" i="1" dirty="0" err="1">
                <a:solidFill>
                  <a:srgbClr val="FFC000"/>
                </a:solidFill>
              </a:rPr>
              <a:t>Metasttic</a:t>
            </a:r>
            <a:r>
              <a:rPr lang="en-US" sz="2400" b="1" i="1" dirty="0">
                <a:solidFill>
                  <a:srgbClr val="FFC000"/>
                </a:solidFill>
              </a:rPr>
              <a:t> </a:t>
            </a:r>
          </a:p>
          <a:p>
            <a:r>
              <a:rPr lang="en-US" sz="2400" b="1" i="1" dirty="0">
                <a:solidFill>
                  <a:srgbClr val="FFC000"/>
                </a:solidFill>
              </a:rPr>
              <a:t>CRPC</a:t>
            </a:r>
          </a:p>
        </p:txBody>
      </p:sp>
      <p:sp>
        <p:nvSpPr>
          <p:cNvPr id="3" name="Oval 2"/>
          <p:cNvSpPr/>
          <p:nvPr/>
        </p:nvSpPr>
        <p:spPr>
          <a:xfrm>
            <a:off x="7305822" y="2265168"/>
            <a:ext cx="3209778" cy="3780254"/>
          </a:xfrm>
          <a:prstGeom prst="ellipse">
            <a:avLst/>
          </a:prstGeom>
          <a:noFill/>
          <a:ln w="508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xmlns="" id="{8DDD9296-6897-413B-B237-E916683CD470}"/>
              </a:ext>
            </a:extLst>
          </p:cNvPr>
          <p:cNvSpPr txBox="1"/>
          <p:nvPr/>
        </p:nvSpPr>
        <p:spPr>
          <a:xfrm>
            <a:off x="5466155" y="3437805"/>
            <a:ext cx="1878962" cy="677108"/>
          </a:xfrm>
          <a:prstGeom prst="rect">
            <a:avLst/>
          </a:prstGeom>
          <a:noFill/>
        </p:spPr>
        <p:txBody>
          <a:bodyPr wrap="square" rtlCol="0">
            <a:spAutoFit/>
          </a:bodyPr>
          <a:lstStyle/>
          <a:p>
            <a:r>
              <a:rPr lang="en-US" sz="2000" b="1" i="1" dirty="0">
                <a:solidFill>
                  <a:schemeClr val="bg1"/>
                </a:solidFill>
              </a:rPr>
              <a:t>  </a:t>
            </a:r>
            <a:r>
              <a:rPr lang="en-US" b="1" i="1" dirty="0">
                <a:solidFill>
                  <a:schemeClr val="bg1"/>
                </a:solidFill>
              </a:rPr>
              <a:t>Biochemical recurrence</a:t>
            </a:r>
          </a:p>
        </p:txBody>
      </p:sp>
    </p:spTree>
    <p:extLst>
      <p:ext uri="{BB962C8B-B14F-4D97-AF65-F5344CB8AC3E}">
        <p14:creationId xmlns:p14="http://schemas.microsoft.com/office/powerpoint/2010/main" val="8612481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fade">
                                      <p:cBhvr>
                                        <p:cTn id="10"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931B700E-6323-45B8-A504-9D350142506E}"/>
              </a:ext>
            </a:extLst>
          </p:cNvPr>
          <p:cNvSpPr>
            <a:spLocks noGrp="1"/>
          </p:cNvSpPr>
          <p:nvPr>
            <p:ph idx="1"/>
          </p:nvPr>
        </p:nvSpPr>
        <p:spPr>
          <a:xfrm>
            <a:off x="838200" y="1690688"/>
            <a:ext cx="10515600" cy="4351338"/>
          </a:xfrm>
        </p:spPr>
        <p:txBody>
          <a:bodyPr/>
          <a:lstStyle/>
          <a:p>
            <a:r>
              <a:rPr lang="en-US" sz="3600" dirty="0"/>
              <a:t>Chemotherapy with docetaxel has an established role in both metastatic CRPC and CSPC</a:t>
            </a:r>
          </a:p>
          <a:p>
            <a:r>
              <a:rPr lang="en-US" sz="3600" dirty="0"/>
              <a:t>2</a:t>
            </a:r>
            <a:r>
              <a:rPr lang="en-US" sz="3600" baseline="30000" dirty="0"/>
              <a:t>nd</a:t>
            </a:r>
            <a:r>
              <a:rPr lang="en-US" sz="3600" dirty="0"/>
              <a:t> line chemotherapy with </a:t>
            </a:r>
            <a:r>
              <a:rPr lang="en-US" sz="3600" dirty="0" err="1"/>
              <a:t>cabazitaxel</a:t>
            </a:r>
            <a:r>
              <a:rPr lang="en-US" sz="3600" dirty="0"/>
              <a:t> remains a viable option for those who fail docetaxel</a:t>
            </a:r>
          </a:p>
          <a:p>
            <a:r>
              <a:rPr lang="en-US" sz="3600" dirty="0"/>
              <a:t>Potential benefit of docetaxel use in certain settings (adjuvant for high-risk prostate cancer undergoing radiation, in those with AR-V7 mutation)</a:t>
            </a:r>
          </a:p>
          <a:p>
            <a:endParaRPr lang="en-US" sz="3600" dirty="0"/>
          </a:p>
        </p:txBody>
      </p:sp>
      <p:sp>
        <p:nvSpPr>
          <p:cNvPr id="4" name="Title 1">
            <a:extLst>
              <a:ext uri="{FF2B5EF4-FFF2-40B4-BE49-F238E27FC236}">
                <a16:creationId xmlns:a16="http://schemas.microsoft.com/office/drawing/2014/main" xmlns="" id="{3D352DB4-1EBE-44F8-AD41-4F7ACC1D901A}"/>
              </a:ext>
            </a:extLst>
          </p:cNvPr>
          <p:cNvSpPr>
            <a:spLocks noGrp="1"/>
          </p:cNvSpPr>
          <p:nvPr>
            <p:ph type="title"/>
          </p:nvPr>
        </p:nvSpPr>
        <p:spPr/>
        <p:txBody>
          <a:bodyPr/>
          <a:lstStyle/>
          <a:p>
            <a:pPr algn="ctr"/>
            <a:r>
              <a:rPr lang="en-US" b="1" dirty="0">
                <a:solidFill>
                  <a:srgbClr val="A50021"/>
                </a:solidFill>
              </a:rPr>
              <a:t>Conclusions</a:t>
            </a:r>
          </a:p>
        </p:txBody>
      </p:sp>
    </p:spTree>
    <p:extLst>
      <p:ext uri="{BB962C8B-B14F-4D97-AF65-F5344CB8AC3E}">
        <p14:creationId xmlns:p14="http://schemas.microsoft.com/office/powerpoint/2010/main" val="6566370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B36F639-9C58-4440-A56F-6768FE4A727C}"/>
              </a:ext>
            </a:extLst>
          </p:cNvPr>
          <p:cNvSpPr>
            <a:spLocks noGrp="1"/>
          </p:cNvSpPr>
          <p:nvPr>
            <p:ph type="title"/>
          </p:nvPr>
        </p:nvSpPr>
        <p:spPr/>
        <p:txBody>
          <a:bodyPr/>
          <a:lstStyle/>
          <a:p>
            <a:r>
              <a:rPr lang="en-US" dirty="0"/>
              <a:t>Thank You!</a:t>
            </a:r>
          </a:p>
        </p:txBody>
      </p:sp>
      <p:sp>
        <p:nvSpPr>
          <p:cNvPr id="3" name="Content Placeholder 2">
            <a:extLst>
              <a:ext uri="{FF2B5EF4-FFF2-40B4-BE49-F238E27FC236}">
                <a16:creationId xmlns:a16="http://schemas.microsoft.com/office/drawing/2014/main" xmlns="" id="{932B103B-A169-4426-87D0-52916D371053}"/>
              </a:ext>
            </a:extLst>
          </p:cNvPr>
          <p:cNvSpPr>
            <a:spLocks noGrp="1"/>
          </p:cNvSpPr>
          <p:nvPr>
            <p:ph idx="1"/>
          </p:nvPr>
        </p:nvSpPr>
        <p:spPr/>
        <p:txBody>
          <a:bodyPr/>
          <a:lstStyle/>
          <a:p>
            <a:r>
              <a:rPr lang="en-US" dirty="0"/>
              <a:t>Questions?</a:t>
            </a:r>
          </a:p>
        </p:txBody>
      </p:sp>
    </p:spTree>
    <p:extLst>
      <p:ext uri="{BB962C8B-B14F-4D97-AF65-F5344CB8AC3E}">
        <p14:creationId xmlns:p14="http://schemas.microsoft.com/office/powerpoint/2010/main" val="213973705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1129862" y="23019"/>
            <a:ext cx="10515600" cy="1325563"/>
          </a:xfrm>
        </p:spPr>
        <p:txBody>
          <a:bodyPr/>
          <a:lstStyle/>
          <a:p>
            <a:r>
              <a:rPr lang="en-US" b="1" dirty="0">
                <a:solidFill>
                  <a:srgbClr val="A50021"/>
                </a:solidFill>
              </a:rPr>
              <a:t>Potential Natural History of Prostate Cancer</a:t>
            </a:r>
          </a:p>
        </p:txBody>
      </p:sp>
      <p:pic>
        <p:nvPicPr>
          <p:cNvPr id="4099" name="Picture 4"/>
          <p:cNvPicPr>
            <a:picLocks noGrp="1" noChangeAspect="1" noChangeArrowheads="1"/>
          </p:cNvPicPr>
          <p:nvPr>
            <p:ph type="body" idx="1"/>
          </p:nvPr>
        </p:nvPicPr>
        <p:blipFill>
          <a:blip r:embed="rId3" cstate="print">
            <a:extLst>
              <a:ext uri="{28A0092B-C50C-407E-A947-70E740481C1C}">
                <a14:useLocalDpi xmlns:a14="http://schemas.microsoft.com/office/drawing/2010/main" val="0"/>
              </a:ext>
            </a:extLst>
          </a:blip>
          <a:srcRect/>
          <a:stretch>
            <a:fillRect/>
          </a:stretch>
        </p:blipFill>
        <p:spPr>
          <a:xfrm>
            <a:off x="1828800" y="1219200"/>
            <a:ext cx="8534400" cy="512603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7173" name="AutoShape 5"/>
          <p:cNvSpPr>
            <a:spLocks noChangeArrowheads="1"/>
          </p:cNvSpPr>
          <p:nvPr/>
        </p:nvSpPr>
        <p:spPr bwMode="auto">
          <a:xfrm>
            <a:off x="5791200" y="5486400"/>
            <a:ext cx="2819400" cy="88900"/>
          </a:xfrm>
          <a:prstGeom prst="leftRightArrow">
            <a:avLst>
              <a:gd name="adj1" fmla="val 50000"/>
              <a:gd name="adj2" fmla="val 660000"/>
            </a:avLst>
          </a:prstGeom>
          <a:ln>
            <a:headEnd/>
            <a:tailEnd/>
          </a:ln>
          <a:extLst/>
        </p:spPr>
        <p:style>
          <a:lnRef idx="1">
            <a:schemeClr val="accent5"/>
          </a:lnRef>
          <a:fillRef idx="3">
            <a:schemeClr val="accent5"/>
          </a:fillRef>
          <a:effectRef idx="2">
            <a:schemeClr val="accent5"/>
          </a:effectRef>
          <a:fontRef idx="minor">
            <a:schemeClr val="lt1"/>
          </a:fontRef>
        </p:style>
        <p:txBody>
          <a:bodyPr wrap="none" anchor="ctr"/>
          <a:lstStyle/>
          <a:p>
            <a:endParaRPr lang="en-US"/>
          </a:p>
        </p:txBody>
      </p:sp>
      <p:sp>
        <p:nvSpPr>
          <p:cNvPr id="7174" name="Text Box 6"/>
          <p:cNvSpPr txBox="1">
            <a:spLocks noChangeArrowheads="1"/>
          </p:cNvSpPr>
          <p:nvPr/>
        </p:nvSpPr>
        <p:spPr bwMode="auto">
          <a:xfrm>
            <a:off x="6781801" y="5571067"/>
            <a:ext cx="857927"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1600" dirty="0">
                <a:solidFill>
                  <a:schemeClr val="bg1"/>
                </a:solidFill>
              </a:rPr>
              <a:t>8 years</a:t>
            </a:r>
          </a:p>
        </p:txBody>
      </p:sp>
      <p:sp>
        <p:nvSpPr>
          <p:cNvPr id="7175" name="AutoShape 7"/>
          <p:cNvSpPr>
            <a:spLocks noChangeArrowheads="1"/>
          </p:cNvSpPr>
          <p:nvPr/>
        </p:nvSpPr>
        <p:spPr bwMode="auto">
          <a:xfrm>
            <a:off x="8610600" y="5486400"/>
            <a:ext cx="609600" cy="76200"/>
          </a:xfrm>
          <a:prstGeom prst="rightArrow">
            <a:avLst>
              <a:gd name="adj1" fmla="val 50000"/>
              <a:gd name="adj2" fmla="val 200000"/>
            </a:avLst>
          </a:prstGeom>
          <a:ln>
            <a:headEnd/>
            <a:tailEnd/>
          </a:ln>
          <a:extLst/>
        </p:spPr>
        <p:style>
          <a:lnRef idx="1">
            <a:schemeClr val="accent5"/>
          </a:lnRef>
          <a:fillRef idx="3">
            <a:schemeClr val="accent5"/>
          </a:fillRef>
          <a:effectRef idx="2">
            <a:schemeClr val="accent5"/>
          </a:effectRef>
          <a:fontRef idx="minor">
            <a:schemeClr val="lt1"/>
          </a:fontRef>
        </p:style>
        <p:txBody>
          <a:bodyPr wrap="none" anchor="ctr"/>
          <a:lstStyle/>
          <a:p>
            <a:endParaRPr lang="en-US"/>
          </a:p>
        </p:txBody>
      </p:sp>
      <p:sp>
        <p:nvSpPr>
          <p:cNvPr id="7176" name="Rectangle 8"/>
          <p:cNvSpPr>
            <a:spLocks noChangeArrowheads="1"/>
          </p:cNvSpPr>
          <p:nvPr/>
        </p:nvSpPr>
        <p:spPr bwMode="auto">
          <a:xfrm>
            <a:off x="8448676" y="5575300"/>
            <a:ext cx="857927"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600" dirty="0">
                <a:solidFill>
                  <a:schemeClr val="bg1"/>
                </a:solidFill>
              </a:rPr>
              <a:t>5 years</a:t>
            </a:r>
          </a:p>
        </p:txBody>
      </p:sp>
      <p:sp>
        <p:nvSpPr>
          <p:cNvPr id="4104" name="Rectangle 9"/>
          <p:cNvSpPr>
            <a:spLocks noChangeArrowheads="1"/>
          </p:cNvSpPr>
          <p:nvPr/>
        </p:nvSpPr>
        <p:spPr bwMode="auto">
          <a:xfrm>
            <a:off x="1676400" y="6478975"/>
            <a:ext cx="8915400"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en-US" sz="1200" dirty="0"/>
              <a:t>Pound et al., </a:t>
            </a:r>
            <a:r>
              <a:rPr lang="en-US" sz="1200" i="1" dirty="0"/>
              <a:t>Natural history of progression after PSA elevation following radical prostatectomy. </a:t>
            </a:r>
            <a:r>
              <a:rPr lang="en-US" sz="1200" dirty="0"/>
              <a:t>JAMA 1999. 281</a:t>
            </a:r>
            <a:r>
              <a:rPr lang="en-US" sz="1200" b="1" dirty="0"/>
              <a:t>:</a:t>
            </a:r>
            <a:r>
              <a:rPr lang="en-US" sz="1200" dirty="0"/>
              <a:t> p. 1591-7.</a:t>
            </a:r>
          </a:p>
        </p:txBody>
      </p:sp>
      <p:sp>
        <p:nvSpPr>
          <p:cNvPr id="9" name="TextBox 8"/>
          <p:cNvSpPr txBox="1"/>
          <p:nvPr/>
        </p:nvSpPr>
        <p:spPr>
          <a:xfrm>
            <a:off x="2667000" y="3515975"/>
            <a:ext cx="1173480" cy="830997"/>
          </a:xfrm>
          <a:prstGeom prst="rect">
            <a:avLst/>
          </a:prstGeom>
          <a:noFill/>
        </p:spPr>
        <p:txBody>
          <a:bodyPr wrap="square" rtlCol="0">
            <a:spAutoFit/>
          </a:bodyPr>
          <a:lstStyle/>
          <a:p>
            <a:r>
              <a:rPr lang="en-US" sz="1200" i="1" dirty="0">
                <a:solidFill>
                  <a:schemeClr val="bg1"/>
                </a:solidFill>
              </a:rPr>
              <a:t>Surgery or Radiation or Active Surveillance</a:t>
            </a:r>
          </a:p>
        </p:txBody>
      </p:sp>
      <p:sp>
        <p:nvSpPr>
          <p:cNvPr id="13" name="Rectangle 12"/>
          <p:cNvSpPr/>
          <p:nvPr/>
        </p:nvSpPr>
        <p:spPr>
          <a:xfrm>
            <a:off x="5314950" y="4495800"/>
            <a:ext cx="190500" cy="19050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xmlns="" id="{CA1E2F87-D10D-4E60-A098-5236FE094347}"/>
              </a:ext>
            </a:extLst>
          </p:cNvPr>
          <p:cNvSpPr/>
          <p:nvPr/>
        </p:nvSpPr>
        <p:spPr>
          <a:xfrm>
            <a:off x="2209800" y="2819400"/>
            <a:ext cx="2919714" cy="2438400"/>
          </a:xfrm>
          <a:prstGeom prst="roundRect">
            <a:avLst/>
          </a:prstGeom>
          <a:solidFill>
            <a:srgbClr val="000099"/>
          </a:solidFill>
          <a:ln>
            <a:noFill/>
          </a:ln>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xmlns="" id="{9B52DC5C-2CE6-418C-9C8E-3D0020FD92A5}"/>
              </a:ext>
            </a:extLst>
          </p:cNvPr>
          <p:cNvSpPr/>
          <p:nvPr/>
        </p:nvSpPr>
        <p:spPr>
          <a:xfrm>
            <a:off x="3507828" y="2774731"/>
            <a:ext cx="1777562" cy="2652548"/>
          </a:xfrm>
          <a:prstGeom prst="ellipse">
            <a:avLst/>
          </a:prstGeom>
          <a:noFill/>
          <a:ln w="508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xmlns="" id="{28690EC3-C748-41FE-99FD-791EEE88DB58}"/>
              </a:ext>
            </a:extLst>
          </p:cNvPr>
          <p:cNvSpPr txBox="1"/>
          <p:nvPr/>
        </p:nvSpPr>
        <p:spPr>
          <a:xfrm>
            <a:off x="5636362" y="3054309"/>
            <a:ext cx="2979209" cy="923330"/>
          </a:xfrm>
          <a:prstGeom prst="rect">
            <a:avLst/>
          </a:prstGeom>
          <a:noFill/>
        </p:spPr>
        <p:txBody>
          <a:bodyPr wrap="square" rtlCol="0">
            <a:spAutoFit/>
          </a:bodyPr>
          <a:lstStyle/>
          <a:p>
            <a:r>
              <a:rPr lang="en-US" b="1" i="1" dirty="0">
                <a:solidFill>
                  <a:schemeClr val="bg1"/>
                </a:solidFill>
              </a:rPr>
              <a:t>+ Docetaxel or Abiraterone</a:t>
            </a:r>
          </a:p>
          <a:p>
            <a:pPr lvl="1"/>
            <a:endParaRPr lang="en-US" dirty="0">
              <a:solidFill>
                <a:schemeClr val="bg1"/>
              </a:solidFill>
            </a:endParaRPr>
          </a:p>
        </p:txBody>
      </p:sp>
      <p:sp>
        <p:nvSpPr>
          <p:cNvPr id="12" name="TextBox 11"/>
          <p:cNvSpPr txBox="1"/>
          <p:nvPr/>
        </p:nvSpPr>
        <p:spPr>
          <a:xfrm>
            <a:off x="3814861" y="3485971"/>
            <a:ext cx="1333500" cy="1200329"/>
          </a:xfrm>
          <a:prstGeom prst="rect">
            <a:avLst/>
          </a:prstGeom>
          <a:noFill/>
        </p:spPr>
        <p:txBody>
          <a:bodyPr wrap="square" rtlCol="0">
            <a:spAutoFit/>
          </a:bodyPr>
          <a:lstStyle/>
          <a:p>
            <a:r>
              <a:rPr lang="en-US" b="1" i="1" dirty="0">
                <a:solidFill>
                  <a:srgbClr val="FFC000"/>
                </a:solidFill>
                <a:latin typeface="Arial" panose="020B0604020202020204" pitchFamily="34" charset="0"/>
                <a:cs typeface="Arial" panose="020B0604020202020204" pitchFamily="34" charset="0"/>
              </a:rPr>
              <a:t>De novo metastatic</a:t>
            </a:r>
          </a:p>
          <a:p>
            <a:r>
              <a:rPr lang="en-US" b="1" i="1" dirty="0">
                <a:solidFill>
                  <a:srgbClr val="FFC000"/>
                </a:solidFill>
                <a:latin typeface="Arial" panose="020B0604020202020204" pitchFamily="34" charset="0"/>
                <a:cs typeface="Arial" panose="020B0604020202020204" pitchFamily="34" charset="0"/>
              </a:rPr>
              <a:t>or</a:t>
            </a:r>
          </a:p>
          <a:p>
            <a:r>
              <a:rPr lang="en-US" b="1" i="1" dirty="0" err="1">
                <a:solidFill>
                  <a:srgbClr val="FFC000"/>
                </a:solidFill>
                <a:latin typeface="Arial" panose="020B0604020202020204" pitchFamily="34" charset="0"/>
                <a:cs typeface="Arial" panose="020B0604020202020204" pitchFamily="34" charset="0"/>
              </a:rPr>
              <a:t>mCSPC</a:t>
            </a:r>
            <a:endParaRPr lang="en-US" b="1" i="1" dirty="0">
              <a:solidFill>
                <a:srgbClr val="FFC000"/>
              </a:solidFill>
              <a:latin typeface="Arial" panose="020B0604020202020204" pitchFamily="34" charset="0"/>
              <a:cs typeface="Arial" panose="020B0604020202020204" pitchFamily="34" charset="0"/>
            </a:endParaRPr>
          </a:p>
        </p:txBody>
      </p:sp>
      <p:sp>
        <p:nvSpPr>
          <p:cNvPr id="2" name="TextBox 1">
            <a:extLst>
              <a:ext uri="{FF2B5EF4-FFF2-40B4-BE49-F238E27FC236}">
                <a16:creationId xmlns:a16="http://schemas.microsoft.com/office/drawing/2014/main" xmlns="" id="{CED0705D-A4C0-4F45-8040-87F72AD1EE85}"/>
              </a:ext>
            </a:extLst>
          </p:cNvPr>
          <p:cNvSpPr txBox="1"/>
          <p:nvPr/>
        </p:nvSpPr>
        <p:spPr>
          <a:xfrm>
            <a:off x="1876203" y="5855417"/>
            <a:ext cx="4257897" cy="276999"/>
          </a:xfrm>
          <a:prstGeom prst="rect">
            <a:avLst/>
          </a:prstGeom>
          <a:noFill/>
        </p:spPr>
        <p:txBody>
          <a:bodyPr wrap="none" rtlCol="0">
            <a:spAutoFit/>
          </a:bodyPr>
          <a:lstStyle/>
          <a:p>
            <a:r>
              <a:rPr lang="en-US" sz="1200" b="1" dirty="0" err="1">
                <a:solidFill>
                  <a:schemeClr val="bg1"/>
                </a:solidFill>
                <a:latin typeface="Arial" panose="020B0604020202020204" pitchFamily="34" charset="0"/>
                <a:cs typeface="Arial" panose="020B0604020202020204" pitchFamily="34" charset="0"/>
              </a:rPr>
              <a:t>mCSPC</a:t>
            </a:r>
            <a:r>
              <a:rPr lang="en-US" sz="1200" b="1" dirty="0">
                <a:solidFill>
                  <a:schemeClr val="bg1"/>
                </a:solidFill>
                <a:latin typeface="Arial" panose="020B0604020202020204" pitchFamily="34" charset="0"/>
                <a:cs typeface="Arial" panose="020B0604020202020204" pitchFamily="34" charset="0"/>
              </a:rPr>
              <a:t> = metastatic Castrate Sensitive Prostate Cancer</a:t>
            </a:r>
          </a:p>
        </p:txBody>
      </p:sp>
    </p:spTree>
    <p:extLst>
      <p:ext uri="{BB962C8B-B14F-4D97-AF65-F5344CB8AC3E}">
        <p14:creationId xmlns:p14="http://schemas.microsoft.com/office/powerpoint/2010/main" val="9724284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fade">
                                      <p:cBhvr>
                                        <p:cTn id="10"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xmlns="" id="{BAA30DC9-ED8C-4085-A67B-6E3A17692E71}"/>
              </a:ext>
            </a:extLst>
          </p:cNvPr>
          <p:cNvSpPr/>
          <p:nvPr/>
        </p:nvSpPr>
        <p:spPr>
          <a:xfrm>
            <a:off x="1676400" y="6485256"/>
            <a:ext cx="7848600" cy="276999"/>
          </a:xfrm>
          <a:prstGeom prst="rect">
            <a:avLst/>
          </a:prstGeom>
        </p:spPr>
        <p:txBody>
          <a:bodyPr wrap="square">
            <a:spAutoFit/>
          </a:bodyPr>
          <a:lstStyle/>
          <a:p>
            <a:r>
              <a:rPr lang="en-US" sz="1200" dirty="0" err="1"/>
              <a:t>Scher</a:t>
            </a:r>
            <a:r>
              <a:rPr lang="en-US" sz="1200" dirty="0"/>
              <a:t> HI, et al. </a:t>
            </a:r>
            <a:r>
              <a:rPr lang="en-US" sz="1200" dirty="0" err="1"/>
              <a:t>PLoS</a:t>
            </a:r>
            <a:r>
              <a:rPr lang="en-US" sz="1200" dirty="0"/>
              <a:t> ONE 2015: 10(10):</a:t>
            </a:r>
          </a:p>
        </p:txBody>
      </p:sp>
      <p:sp>
        <p:nvSpPr>
          <p:cNvPr id="5" name="Rectangle 2">
            <a:extLst>
              <a:ext uri="{FF2B5EF4-FFF2-40B4-BE49-F238E27FC236}">
                <a16:creationId xmlns:a16="http://schemas.microsoft.com/office/drawing/2014/main" xmlns="" id="{1EE6F2AE-50A7-4BEF-AC01-248FD30F5FBE}"/>
              </a:ext>
            </a:extLst>
          </p:cNvPr>
          <p:cNvSpPr txBox="1">
            <a:spLocks noChangeArrowheads="1"/>
          </p:cNvSpPr>
          <p:nvPr/>
        </p:nvSpPr>
        <p:spPr>
          <a:xfrm>
            <a:off x="1333500" y="191133"/>
            <a:ext cx="9525000" cy="1143000"/>
          </a:xfrm>
          <a:prstGeom prst="rect">
            <a:avLst/>
          </a:prstGeom>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4000" b="1" dirty="0">
                <a:solidFill>
                  <a:srgbClr val="A50021"/>
                </a:solidFill>
              </a:rPr>
              <a:t>Prevalence of clinical states and mortality</a:t>
            </a:r>
          </a:p>
        </p:txBody>
      </p:sp>
      <p:pic>
        <p:nvPicPr>
          <p:cNvPr id="3" name="Picture 2">
            <a:extLst>
              <a:ext uri="{FF2B5EF4-FFF2-40B4-BE49-F238E27FC236}">
                <a16:creationId xmlns:a16="http://schemas.microsoft.com/office/drawing/2014/main" xmlns="" id="{649A34E1-49FB-455B-A7AC-D6ED6E007246}"/>
              </a:ext>
            </a:extLst>
          </p:cNvPr>
          <p:cNvPicPr>
            <a:picLocks noChangeAspect="1"/>
          </p:cNvPicPr>
          <p:nvPr/>
        </p:nvPicPr>
        <p:blipFill>
          <a:blip r:embed="rId2"/>
          <a:stretch>
            <a:fillRect/>
          </a:stretch>
        </p:blipFill>
        <p:spPr>
          <a:xfrm>
            <a:off x="1676400" y="1150883"/>
            <a:ext cx="8859326" cy="3399279"/>
          </a:xfrm>
          <a:prstGeom prst="rect">
            <a:avLst/>
          </a:prstGeom>
        </p:spPr>
      </p:pic>
      <p:sp>
        <p:nvSpPr>
          <p:cNvPr id="4" name="Rectangle 3">
            <a:extLst>
              <a:ext uri="{FF2B5EF4-FFF2-40B4-BE49-F238E27FC236}">
                <a16:creationId xmlns:a16="http://schemas.microsoft.com/office/drawing/2014/main" xmlns="" id="{944D95A6-C080-4440-A85A-9EE85B44243B}"/>
              </a:ext>
            </a:extLst>
          </p:cNvPr>
          <p:cNvSpPr/>
          <p:nvPr/>
        </p:nvSpPr>
        <p:spPr>
          <a:xfrm>
            <a:off x="5987468" y="4739670"/>
            <a:ext cx="1244251" cy="584775"/>
          </a:xfrm>
          <a:prstGeom prst="rect">
            <a:avLst/>
          </a:prstGeom>
          <a:ln>
            <a:solidFill>
              <a:srgbClr val="FFC000"/>
            </a:solidFill>
          </a:ln>
        </p:spPr>
        <p:txBody>
          <a:bodyPr wrap="none">
            <a:spAutoFit/>
          </a:bodyPr>
          <a:lstStyle/>
          <a:p>
            <a:r>
              <a:rPr lang="en-US" sz="1600" dirty="0"/>
              <a:t>Docetaxel</a:t>
            </a:r>
          </a:p>
          <a:p>
            <a:r>
              <a:rPr lang="en-US" sz="1600" dirty="0"/>
              <a:t>Abiraterone</a:t>
            </a:r>
          </a:p>
        </p:txBody>
      </p:sp>
      <p:sp>
        <p:nvSpPr>
          <p:cNvPr id="9" name="Rectangle 8">
            <a:extLst>
              <a:ext uri="{FF2B5EF4-FFF2-40B4-BE49-F238E27FC236}">
                <a16:creationId xmlns:a16="http://schemas.microsoft.com/office/drawing/2014/main" xmlns="" id="{ECAA130A-34FC-43F3-AB5C-DE6B7783D88C}"/>
              </a:ext>
            </a:extLst>
          </p:cNvPr>
          <p:cNvSpPr/>
          <p:nvPr/>
        </p:nvSpPr>
        <p:spPr>
          <a:xfrm>
            <a:off x="9068658" y="4739669"/>
            <a:ext cx="1467068" cy="1569660"/>
          </a:xfrm>
          <a:prstGeom prst="rect">
            <a:avLst/>
          </a:prstGeom>
          <a:ln>
            <a:solidFill>
              <a:srgbClr val="FFC000"/>
            </a:solidFill>
          </a:ln>
        </p:spPr>
        <p:txBody>
          <a:bodyPr wrap="square">
            <a:spAutoFit/>
          </a:bodyPr>
          <a:lstStyle/>
          <a:p>
            <a:r>
              <a:rPr lang="en-US" sz="1600" dirty="0"/>
              <a:t>Docetaxel</a:t>
            </a:r>
          </a:p>
          <a:p>
            <a:r>
              <a:rPr lang="en-US" sz="1600" dirty="0" err="1"/>
              <a:t>Cabazitaxel</a:t>
            </a:r>
            <a:endParaRPr lang="en-US" sz="1600" dirty="0"/>
          </a:p>
          <a:p>
            <a:r>
              <a:rPr lang="en-US" sz="1600" dirty="0" err="1"/>
              <a:t>Sipuleucel</a:t>
            </a:r>
            <a:r>
              <a:rPr lang="en-US" sz="1600" dirty="0"/>
              <a:t>-T</a:t>
            </a:r>
          </a:p>
          <a:p>
            <a:r>
              <a:rPr lang="en-US" sz="1600" dirty="0"/>
              <a:t>Abiraterone</a:t>
            </a:r>
          </a:p>
          <a:p>
            <a:r>
              <a:rPr lang="en-US" sz="1600" dirty="0"/>
              <a:t>Enzalutamide</a:t>
            </a:r>
          </a:p>
          <a:p>
            <a:r>
              <a:rPr lang="en-US" sz="1600" dirty="0"/>
              <a:t>Radium</a:t>
            </a:r>
          </a:p>
        </p:txBody>
      </p:sp>
      <p:sp>
        <p:nvSpPr>
          <p:cNvPr id="10" name="Rectangle 9">
            <a:extLst>
              <a:ext uri="{FF2B5EF4-FFF2-40B4-BE49-F238E27FC236}">
                <a16:creationId xmlns:a16="http://schemas.microsoft.com/office/drawing/2014/main" xmlns="" id="{C70B88DC-78D3-478A-8BA3-00A0DD083C21}"/>
              </a:ext>
            </a:extLst>
          </p:cNvPr>
          <p:cNvSpPr/>
          <p:nvPr/>
        </p:nvSpPr>
        <p:spPr>
          <a:xfrm>
            <a:off x="7543800" y="4724400"/>
            <a:ext cx="1307281" cy="584775"/>
          </a:xfrm>
          <a:prstGeom prst="rect">
            <a:avLst/>
          </a:prstGeom>
          <a:ln>
            <a:solidFill>
              <a:srgbClr val="FFC000"/>
            </a:solidFill>
          </a:ln>
        </p:spPr>
        <p:txBody>
          <a:bodyPr wrap="none">
            <a:spAutoFit/>
          </a:bodyPr>
          <a:lstStyle/>
          <a:p>
            <a:r>
              <a:rPr lang="en-US" sz="1600" dirty="0" err="1"/>
              <a:t>Apalutamide</a:t>
            </a:r>
            <a:endParaRPr lang="en-US" sz="1600" dirty="0"/>
          </a:p>
          <a:p>
            <a:r>
              <a:rPr lang="en-US" sz="1600" dirty="0"/>
              <a:t>Enzalutamide</a:t>
            </a:r>
          </a:p>
        </p:txBody>
      </p:sp>
      <p:sp>
        <p:nvSpPr>
          <p:cNvPr id="11" name="Rectangle 10">
            <a:extLst>
              <a:ext uri="{FF2B5EF4-FFF2-40B4-BE49-F238E27FC236}">
                <a16:creationId xmlns:a16="http://schemas.microsoft.com/office/drawing/2014/main" xmlns="" id="{8329407D-D615-4E57-9D22-429EEB10746A}"/>
              </a:ext>
            </a:extLst>
          </p:cNvPr>
          <p:cNvSpPr/>
          <p:nvPr/>
        </p:nvSpPr>
        <p:spPr>
          <a:xfrm>
            <a:off x="4443960" y="4739671"/>
            <a:ext cx="1231427" cy="584775"/>
          </a:xfrm>
          <a:prstGeom prst="rect">
            <a:avLst/>
          </a:prstGeom>
          <a:ln>
            <a:solidFill>
              <a:srgbClr val="FFC000"/>
            </a:solidFill>
          </a:ln>
        </p:spPr>
        <p:txBody>
          <a:bodyPr wrap="none">
            <a:spAutoFit/>
          </a:bodyPr>
          <a:lstStyle/>
          <a:p>
            <a:r>
              <a:rPr lang="en-US" sz="1600" dirty="0"/>
              <a:t>Salvage Rx</a:t>
            </a:r>
          </a:p>
          <a:p>
            <a:r>
              <a:rPr lang="en-US" sz="1600" dirty="0"/>
              <a:t>ADT</a:t>
            </a:r>
          </a:p>
        </p:txBody>
      </p:sp>
      <p:sp>
        <p:nvSpPr>
          <p:cNvPr id="12" name="Rectangle 11">
            <a:extLst>
              <a:ext uri="{FF2B5EF4-FFF2-40B4-BE49-F238E27FC236}">
                <a16:creationId xmlns:a16="http://schemas.microsoft.com/office/drawing/2014/main" xmlns="" id="{73295C11-4B12-426B-AC41-E834901F33FB}"/>
              </a:ext>
            </a:extLst>
          </p:cNvPr>
          <p:cNvSpPr/>
          <p:nvPr/>
        </p:nvSpPr>
        <p:spPr>
          <a:xfrm>
            <a:off x="2310042" y="4724401"/>
            <a:ext cx="1914307" cy="830997"/>
          </a:xfrm>
          <a:prstGeom prst="rect">
            <a:avLst/>
          </a:prstGeom>
          <a:ln>
            <a:solidFill>
              <a:srgbClr val="FFC000"/>
            </a:solidFill>
          </a:ln>
        </p:spPr>
        <p:txBody>
          <a:bodyPr wrap="none">
            <a:spAutoFit/>
          </a:bodyPr>
          <a:lstStyle/>
          <a:p>
            <a:r>
              <a:rPr lang="en-US" sz="1600" dirty="0"/>
              <a:t>Active Surveillance</a:t>
            </a:r>
          </a:p>
          <a:p>
            <a:r>
              <a:rPr lang="en-US" sz="1600" dirty="0"/>
              <a:t>RP</a:t>
            </a:r>
          </a:p>
          <a:p>
            <a:r>
              <a:rPr lang="en-US" sz="1600" dirty="0"/>
              <a:t>RT +/- ADT</a:t>
            </a:r>
          </a:p>
        </p:txBody>
      </p:sp>
    </p:spTree>
    <p:extLst>
      <p:ext uri="{BB962C8B-B14F-4D97-AF65-F5344CB8AC3E}">
        <p14:creationId xmlns:p14="http://schemas.microsoft.com/office/powerpoint/2010/main" val="273841958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 name="Line 14">
            <a:extLst>
              <a:ext uri="{FF2B5EF4-FFF2-40B4-BE49-F238E27FC236}">
                <a16:creationId xmlns:a16="http://schemas.microsoft.com/office/drawing/2014/main" xmlns="" id="{6AF6FFA6-5AF4-4286-93F9-1D26835528B9}"/>
              </a:ext>
            </a:extLst>
          </p:cNvPr>
          <p:cNvSpPr>
            <a:spLocks noChangeShapeType="1"/>
          </p:cNvSpPr>
          <p:nvPr/>
        </p:nvSpPr>
        <p:spPr bwMode="auto">
          <a:xfrm>
            <a:off x="10650427" y="2608703"/>
            <a:ext cx="40881" cy="1778000"/>
          </a:xfrm>
          <a:prstGeom prst="line">
            <a:avLst/>
          </a:prstGeom>
          <a:noFill/>
          <a:ln w="57150">
            <a:solidFill>
              <a:schemeClr val="tx1">
                <a:lumMod val="10000"/>
                <a:lumOff val="90000"/>
              </a:schemeClr>
            </a:solidFill>
            <a:round/>
            <a:headEnd/>
            <a:tailEnd type="triangle" w="med" len="med"/>
          </a:ln>
          <a:effectLst>
            <a:outerShdw blurRad="50800" dist="38100" dir="2700000" algn="tl" rotWithShape="0">
              <a:prstClr val="black">
                <a:alpha val="40000"/>
              </a:prstClr>
            </a:outerShdw>
          </a:effectLst>
        </p:spPr>
        <p:txBody>
          <a:bodyPr wrap="none" lIns="91431" tIns="45716" rIns="91431" bIns="45716" anchor="ctr"/>
          <a:lstStyle/>
          <a:p>
            <a:pPr defTabSz="457200" fontAlgn="base">
              <a:spcBef>
                <a:spcPct val="0"/>
              </a:spcBef>
              <a:spcAft>
                <a:spcPct val="0"/>
              </a:spcAft>
              <a:defRPr/>
            </a:pPr>
            <a:endParaRPr lang="en-GB" sz="2000" dirty="0">
              <a:solidFill>
                <a:srgbClr val="1F497D">
                  <a:lumMod val="50000"/>
                </a:srgbClr>
              </a:solidFill>
              <a:latin typeface="Arial"/>
              <a:ea typeface="Arial Unicode MS" pitchFamily="34" charset="-128"/>
              <a:cs typeface="Arial Unicode MS" pitchFamily="34" charset="-128"/>
            </a:endParaRPr>
          </a:p>
        </p:txBody>
      </p:sp>
      <p:sp>
        <p:nvSpPr>
          <p:cNvPr id="58" name="Line 14">
            <a:extLst>
              <a:ext uri="{FF2B5EF4-FFF2-40B4-BE49-F238E27FC236}">
                <a16:creationId xmlns:a16="http://schemas.microsoft.com/office/drawing/2014/main" xmlns="" id="{BDE7380B-3975-4F5B-B46B-00C637798C46}"/>
              </a:ext>
            </a:extLst>
          </p:cNvPr>
          <p:cNvSpPr>
            <a:spLocks noChangeShapeType="1"/>
          </p:cNvSpPr>
          <p:nvPr/>
        </p:nvSpPr>
        <p:spPr bwMode="auto">
          <a:xfrm>
            <a:off x="10423956" y="2185924"/>
            <a:ext cx="55462" cy="2204773"/>
          </a:xfrm>
          <a:prstGeom prst="line">
            <a:avLst/>
          </a:prstGeom>
          <a:noFill/>
          <a:ln w="57150">
            <a:solidFill>
              <a:schemeClr val="tx1">
                <a:lumMod val="10000"/>
                <a:lumOff val="90000"/>
              </a:schemeClr>
            </a:solidFill>
            <a:round/>
            <a:headEnd/>
            <a:tailEnd type="triangle" w="med" len="med"/>
          </a:ln>
          <a:effectLst>
            <a:outerShdw blurRad="50800" dist="38100" dir="2700000" algn="tl" rotWithShape="0">
              <a:prstClr val="black">
                <a:alpha val="40000"/>
              </a:prstClr>
            </a:outerShdw>
          </a:effectLst>
        </p:spPr>
        <p:txBody>
          <a:bodyPr wrap="none" lIns="91431" tIns="45716" rIns="91431" bIns="45716" anchor="ctr"/>
          <a:lstStyle/>
          <a:p>
            <a:pPr defTabSz="457200" fontAlgn="base">
              <a:spcBef>
                <a:spcPct val="0"/>
              </a:spcBef>
              <a:spcAft>
                <a:spcPct val="0"/>
              </a:spcAft>
              <a:defRPr/>
            </a:pPr>
            <a:endParaRPr lang="en-GB" sz="2000" dirty="0">
              <a:solidFill>
                <a:srgbClr val="1F497D">
                  <a:lumMod val="50000"/>
                </a:srgbClr>
              </a:solidFill>
              <a:latin typeface="Arial"/>
              <a:ea typeface="Arial Unicode MS" pitchFamily="34" charset="-128"/>
              <a:cs typeface="Arial Unicode MS" pitchFamily="34" charset="-128"/>
            </a:endParaRPr>
          </a:p>
        </p:txBody>
      </p:sp>
      <p:sp>
        <p:nvSpPr>
          <p:cNvPr id="23553" name="Rectangle 33"/>
          <p:cNvSpPr>
            <a:spLocks noGrp="1" noChangeArrowheads="1"/>
          </p:cNvSpPr>
          <p:nvPr>
            <p:ph type="title"/>
          </p:nvPr>
        </p:nvSpPr>
        <p:spPr>
          <a:xfrm>
            <a:off x="749385" y="251848"/>
            <a:ext cx="10972031" cy="1143000"/>
          </a:xfrm>
        </p:spPr>
        <p:txBody>
          <a:bodyPr>
            <a:normAutofit/>
          </a:bodyPr>
          <a:lstStyle/>
          <a:p>
            <a:pPr algn="ctr" eaLnBrk="1" hangingPunct="1"/>
            <a:r>
              <a:rPr lang="en-GB" sz="4000" b="1" dirty="0">
                <a:solidFill>
                  <a:srgbClr val="A50021"/>
                </a:solidFill>
                <a:cs typeface="Arial" charset="0"/>
              </a:rPr>
              <a:t>US Regulatory Approval for Prostate Cancer</a:t>
            </a:r>
          </a:p>
        </p:txBody>
      </p:sp>
      <p:sp>
        <p:nvSpPr>
          <p:cNvPr id="8197" name="Rectangle 3"/>
          <p:cNvSpPr>
            <a:spLocks noChangeArrowheads="1"/>
          </p:cNvSpPr>
          <p:nvPr/>
        </p:nvSpPr>
        <p:spPr bwMode="auto">
          <a:xfrm>
            <a:off x="1641579" y="4538102"/>
            <a:ext cx="1408113" cy="801688"/>
          </a:xfrm>
          <a:prstGeom prst="rect">
            <a:avLst/>
          </a:prstGeom>
          <a:solidFill>
            <a:srgbClr val="FFC000"/>
          </a:solidFill>
          <a:ln w="9525">
            <a:miter lim="800000"/>
            <a:headEnd/>
            <a:tailEnd/>
          </a:ln>
          <a:scene3d>
            <a:camera prst="legacyObliqueTopRight"/>
            <a:lightRig rig="chilly" dir="b"/>
          </a:scene3d>
          <a:sp3d extrusionH="374650">
            <a:bevelT w="13500" h="13500"/>
            <a:bevelB w="13500" h="13500"/>
            <a:extrusionClr>
              <a:srgbClr val="FFFF99"/>
            </a:extrusionClr>
          </a:sp3d>
        </p:spPr>
        <p:txBody>
          <a:bodyPr wrap="none" lIns="91431" tIns="45716" rIns="91431" bIns="45716" anchor="ctr">
            <a:flatTx/>
          </a:bodyPr>
          <a:lstStyle/>
          <a:p>
            <a:pPr algn="ctr" defTabSz="457200" eaLnBrk="0" fontAlgn="base" hangingPunct="0">
              <a:spcBef>
                <a:spcPct val="0"/>
              </a:spcBef>
              <a:spcAft>
                <a:spcPct val="0"/>
              </a:spcAft>
              <a:defRPr/>
            </a:pPr>
            <a:endParaRPr lang="en-GB" sz="2000" dirty="0">
              <a:solidFill>
                <a:srgbClr val="1F497D">
                  <a:lumMod val="50000"/>
                </a:srgbClr>
              </a:solidFill>
              <a:latin typeface="Arial"/>
              <a:ea typeface="Arial Unicode MS" pitchFamily="34" charset="-128"/>
              <a:cs typeface="Arial Unicode MS" pitchFamily="34" charset="-128"/>
            </a:endParaRPr>
          </a:p>
        </p:txBody>
      </p:sp>
      <p:sp>
        <p:nvSpPr>
          <p:cNvPr id="1559570" name="Line 18"/>
          <p:cNvSpPr>
            <a:spLocks noChangeShapeType="1"/>
          </p:cNvSpPr>
          <p:nvPr/>
        </p:nvSpPr>
        <p:spPr bwMode="auto">
          <a:xfrm flipH="1">
            <a:off x="2713507" y="3559826"/>
            <a:ext cx="0" cy="980368"/>
          </a:xfrm>
          <a:prstGeom prst="line">
            <a:avLst/>
          </a:prstGeom>
          <a:noFill/>
          <a:ln w="57150">
            <a:solidFill>
              <a:schemeClr val="tx1">
                <a:lumMod val="10000"/>
                <a:lumOff val="90000"/>
              </a:schemeClr>
            </a:solidFill>
            <a:round/>
            <a:headEnd/>
            <a:tailEnd type="triangle" w="med" len="med"/>
          </a:ln>
          <a:effectLst>
            <a:outerShdw blurRad="50800" dist="38100" dir="2700000" algn="tl" rotWithShape="0">
              <a:prstClr val="black">
                <a:alpha val="40000"/>
              </a:prstClr>
            </a:outerShdw>
          </a:effectLst>
        </p:spPr>
        <p:txBody>
          <a:bodyPr wrap="none" lIns="91431" tIns="45716" rIns="91431" bIns="45716" anchor="ctr"/>
          <a:lstStyle/>
          <a:p>
            <a:pPr defTabSz="457200" fontAlgn="base">
              <a:spcBef>
                <a:spcPct val="0"/>
              </a:spcBef>
              <a:spcAft>
                <a:spcPct val="0"/>
              </a:spcAft>
              <a:defRPr/>
            </a:pPr>
            <a:endParaRPr lang="en-GB" sz="2000" dirty="0">
              <a:solidFill>
                <a:srgbClr val="1F497D">
                  <a:lumMod val="50000"/>
                </a:srgbClr>
              </a:solidFill>
              <a:latin typeface="Arial"/>
              <a:ea typeface="Arial Unicode MS" pitchFamily="34" charset="-128"/>
              <a:cs typeface="Arial Unicode MS" pitchFamily="34" charset="-128"/>
            </a:endParaRPr>
          </a:p>
        </p:txBody>
      </p:sp>
      <p:sp>
        <p:nvSpPr>
          <p:cNvPr id="8203" name="Rectangle 35"/>
          <p:cNvSpPr>
            <a:spLocks noChangeArrowheads="1"/>
          </p:cNvSpPr>
          <p:nvPr/>
        </p:nvSpPr>
        <p:spPr bwMode="auto">
          <a:xfrm>
            <a:off x="3027298" y="4539690"/>
            <a:ext cx="831850" cy="800100"/>
          </a:xfrm>
          <a:prstGeom prst="rect">
            <a:avLst/>
          </a:prstGeom>
          <a:solidFill>
            <a:srgbClr val="FFC000"/>
          </a:solidFill>
          <a:ln w="9525">
            <a:miter lim="800000"/>
            <a:headEnd/>
            <a:tailEnd/>
          </a:ln>
          <a:scene3d>
            <a:camera prst="legacyObliqueTopRight"/>
            <a:lightRig rig="chilly" dir="b"/>
          </a:scene3d>
          <a:sp3d extrusionH="374650">
            <a:bevelT w="13500" h="13500"/>
            <a:bevelB w="13500" h="13500"/>
            <a:extrusionClr>
              <a:srgbClr val="FFFF99"/>
            </a:extrusionClr>
          </a:sp3d>
        </p:spPr>
        <p:txBody>
          <a:bodyPr wrap="none" lIns="91431" tIns="45716" rIns="91431" bIns="45716" anchor="ctr">
            <a:flatTx/>
          </a:bodyPr>
          <a:lstStyle/>
          <a:p>
            <a:pPr algn="ctr" defTabSz="457200" eaLnBrk="0" fontAlgn="base" hangingPunct="0">
              <a:spcBef>
                <a:spcPct val="0"/>
              </a:spcBef>
              <a:spcAft>
                <a:spcPct val="0"/>
              </a:spcAft>
              <a:defRPr/>
            </a:pPr>
            <a:endParaRPr lang="en-GB" sz="2000" dirty="0">
              <a:solidFill>
                <a:srgbClr val="1F497D">
                  <a:lumMod val="50000"/>
                </a:srgbClr>
              </a:solidFill>
              <a:latin typeface="Arial"/>
              <a:ea typeface="Arial Unicode MS" pitchFamily="34" charset="-128"/>
              <a:cs typeface="Arial Unicode MS" pitchFamily="34" charset="-128"/>
            </a:endParaRPr>
          </a:p>
        </p:txBody>
      </p:sp>
      <p:sp>
        <p:nvSpPr>
          <p:cNvPr id="8205" name="Rectangle 36"/>
          <p:cNvSpPr>
            <a:spLocks noChangeArrowheads="1"/>
          </p:cNvSpPr>
          <p:nvPr/>
        </p:nvSpPr>
        <p:spPr bwMode="auto">
          <a:xfrm>
            <a:off x="3859148" y="4542867"/>
            <a:ext cx="831850" cy="800100"/>
          </a:xfrm>
          <a:prstGeom prst="rect">
            <a:avLst/>
          </a:prstGeom>
          <a:solidFill>
            <a:srgbClr val="FFC000"/>
          </a:solidFill>
          <a:ln w="9525">
            <a:miter lim="800000"/>
            <a:headEnd/>
            <a:tailEnd/>
          </a:ln>
          <a:scene3d>
            <a:camera prst="legacyObliqueTopRight"/>
            <a:lightRig rig="chilly" dir="b"/>
          </a:scene3d>
          <a:sp3d extrusionH="374650">
            <a:bevelT w="13500" h="13500"/>
            <a:bevelB w="13500" h="13500"/>
            <a:extrusionClr>
              <a:srgbClr val="FFFF99"/>
            </a:extrusionClr>
          </a:sp3d>
        </p:spPr>
        <p:txBody>
          <a:bodyPr wrap="none" lIns="91431" tIns="45716" rIns="91431" bIns="45716" anchor="ctr"/>
          <a:lstStyle/>
          <a:p>
            <a:pPr algn="ctr" defTabSz="457200" eaLnBrk="0" fontAlgn="base" hangingPunct="0">
              <a:spcBef>
                <a:spcPct val="0"/>
              </a:spcBef>
              <a:spcAft>
                <a:spcPct val="0"/>
              </a:spcAft>
              <a:defRPr/>
            </a:pPr>
            <a:endParaRPr lang="en-US" sz="1600" dirty="0">
              <a:solidFill>
                <a:srgbClr val="10253F"/>
              </a:solidFill>
              <a:latin typeface="Arial"/>
              <a:ea typeface="Arial Unicode MS" pitchFamily="34" charset="-128"/>
              <a:cs typeface="Arial Unicode MS" pitchFamily="34" charset="-128"/>
            </a:endParaRPr>
          </a:p>
        </p:txBody>
      </p:sp>
      <p:sp>
        <p:nvSpPr>
          <p:cNvPr id="8208" name="Line 16"/>
          <p:cNvSpPr>
            <a:spLocks noChangeShapeType="1"/>
          </p:cNvSpPr>
          <p:nvPr/>
        </p:nvSpPr>
        <p:spPr bwMode="auto">
          <a:xfrm rot="19501658" flipH="1">
            <a:off x="4048088" y="3610971"/>
            <a:ext cx="543200" cy="776568"/>
          </a:xfrm>
          <a:prstGeom prst="line">
            <a:avLst/>
          </a:prstGeom>
          <a:noFill/>
          <a:ln w="57150">
            <a:solidFill>
              <a:schemeClr val="tx1">
                <a:lumMod val="10000"/>
                <a:lumOff val="90000"/>
              </a:schemeClr>
            </a:solidFill>
            <a:round/>
            <a:headEnd/>
            <a:tailEnd type="triangle" w="med" len="med"/>
          </a:ln>
          <a:effectLst>
            <a:outerShdw blurRad="50800" dist="38100" dir="2700000" algn="tl" rotWithShape="0">
              <a:prstClr val="black">
                <a:alpha val="40000"/>
              </a:prstClr>
            </a:outerShdw>
          </a:effectLst>
        </p:spPr>
        <p:txBody>
          <a:bodyPr wrap="none" lIns="91431" tIns="45716" rIns="91431" bIns="45716" anchor="ctr"/>
          <a:lstStyle/>
          <a:p>
            <a:pPr defTabSz="457200" fontAlgn="base">
              <a:spcBef>
                <a:spcPct val="0"/>
              </a:spcBef>
              <a:spcAft>
                <a:spcPct val="0"/>
              </a:spcAft>
              <a:defRPr/>
            </a:pPr>
            <a:endParaRPr lang="en-GB" sz="2000" dirty="0">
              <a:solidFill>
                <a:srgbClr val="1F497D">
                  <a:lumMod val="50000"/>
                </a:srgbClr>
              </a:solidFill>
              <a:latin typeface="Arial"/>
              <a:ea typeface="Arial Unicode MS" pitchFamily="34" charset="-128"/>
              <a:cs typeface="Arial Unicode MS" pitchFamily="34" charset="-128"/>
            </a:endParaRPr>
          </a:p>
        </p:txBody>
      </p:sp>
      <p:sp>
        <p:nvSpPr>
          <p:cNvPr id="1559564" name="Line 12"/>
          <p:cNvSpPr>
            <a:spLocks noChangeShapeType="1"/>
          </p:cNvSpPr>
          <p:nvPr/>
        </p:nvSpPr>
        <p:spPr bwMode="auto">
          <a:xfrm rot="2258455">
            <a:off x="3133404" y="3254685"/>
            <a:ext cx="871234" cy="1121127"/>
          </a:xfrm>
          <a:prstGeom prst="line">
            <a:avLst/>
          </a:prstGeom>
          <a:noFill/>
          <a:ln w="57150">
            <a:solidFill>
              <a:schemeClr val="tx1">
                <a:lumMod val="10000"/>
                <a:lumOff val="90000"/>
              </a:schemeClr>
            </a:solidFill>
            <a:round/>
            <a:headEnd/>
            <a:tailEnd type="triangle" w="med" len="med"/>
          </a:ln>
          <a:effectLst>
            <a:outerShdw blurRad="50800" dist="38100" dir="2700000" algn="tl" rotWithShape="0">
              <a:prstClr val="black">
                <a:alpha val="40000"/>
              </a:prstClr>
            </a:outerShdw>
          </a:effectLst>
        </p:spPr>
        <p:txBody>
          <a:bodyPr wrap="none" lIns="91431" tIns="45716" rIns="91431" bIns="45716" anchor="ctr"/>
          <a:lstStyle/>
          <a:p>
            <a:pPr defTabSz="457200" fontAlgn="base">
              <a:spcBef>
                <a:spcPct val="0"/>
              </a:spcBef>
              <a:spcAft>
                <a:spcPct val="0"/>
              </a:spcAft>
              <a:defRPr/>
            </a:pPr>
            <a:endParaRPr lang="en-GB" sz="2000" dirty="0">
              <a:solidFill>
                <a:srgbClr val="1F497D">
                  <a:lumMod val="50000"/>
                </a:srgbClr>
              </a:solidFill>
              <a:effectLst>
                <a:outerShdw blurRad="38100" dist="38100" dir="2700000" algn="tl">
                  <a:srgbClr val="000000">
                    <a:alpha val="43137"/>
                  </a:srgbClr>
                </a:outerShdw>
              </a:effectLst>
              <a:latin typeface="Arial"/>
              <a:ea typeface="ＭＳ Ｐゴシック" pitchFamily="-112" charset="-128"/>
              <a:cs typeface="ＭＳ Ｐゴシック" pitchFamily="-112" charset="-128"/>
            </a:endParaRPr>
          </a:p>
        </p:txBody>
      </p:sp>
      <p:sp>
        <p:nvSpPr>
          <p:cNvPr id="8200" name="Text Box 23"/>
          <p:cNvSpPr txBox="1">
            <a:spLocks noChangeArrowheads="1"/>
          </p:cNvSpPr>
          <p:nvPr/>
        </p:nvSpPr>
        <p:spPr bwMode="auto">
          <a:xfrm>
            <a:off x="2866925" y="2764817"/>
            <a:ext cx="1497013" cy="340510"/>
          </a:xfrm>
          <a:prstGeom prst="roundRect">
            <a:avLst/>
          </a:prstGeom>
          <a:solidFill>
            <a:schemeClr val="bg1">
              <a:lumMod val="95000"/>
            </a:schemeClr>
          </a:solidFill>
          <a:ln w="19050">
            <a:noFill/>
            <a:miter lim="800000"/>
            <a:headEnd/>
            <a:tailEnd/>
          </a:ln>
          <a:scene3d>
            <a:camera prst="orthographicFront"/>
            <a:lightRig rig="threePt" dir="t"/>
          </a:scene3d>
          <a:sp3d>
            <a:bevelT/>
          </a:sp3d>
        </p:spPr>
        <p:txBody>
          <a:bodyPr lIns="91431" tIns="45716" rIns="91431" bIns="45716">
            <a:spAutoFit/>
          </a:bodyPr>
          <a:lstStyle/>
          <a:p>
            <a:pPr algn="ctr" defTabSz="457200" fontAlgn="base">
              <a:spcBef>
                <a:spcPct val="50000"/>
              </a:spcBef>
              <a:spcAft>
                <a:spcPct val="0"/>
              </a:spcAft>
              <a:defRPr/>
            </a:pPr>
            <a:r>
              <a:rPr lang="en-GB" sz="1400" dirty="0">
                <a:solidFill>
                  <a:srgbClr val="10253F"/>
                </a:solidFill>
                <a:latin typeface="Arial"/>
                <a:ea typeface="Arial Unicode MS" pitchFamily="34" charset="-128"/>
                <a:cs typeface="Times New Roman" pitchFamily="18" charset="0"/>
              </a:rPr>
              <a:t>Zoledronic Acid</a:t>
            </a:r>
            <a:endParaRPr lang="en-GB" sz="1400" baseline="30000" dirty="0">
              <a:solidFill>
                <a:srgbClr val="10253F"/>
              </a:solidFill>
              <a:latin typeface="Arial"/>
              <a:ea typeface="Arial Unicode MS" pitchFamily="34" charset="-128"/>
              <a:cs typeface="Times New Roman" pitchFamily="18" charset="0"/>
            </a:endParaRPr>
          </a:p>
        </p:txBody>
      </p:sp>
      <p:sp>
        <p:nvSpPr>
          <p:cNvPr id="2" name="Rectangle 36"/>
          <p:cNvSpPr>
            <a:spLocks noChangeArrowheads="1"/>
          </p:cNvSpPr>
          <p:nvPr/>
        </p:nvSpPr>
        <p:spPr bwMode="auto">
          <a:xfrm>
            <a:off x="4661023" y="4541279"/>
            <a:ext cx="831850" cy="801688"/>
          </a:xfrm>
          <a:prstGeom prst="rect">
            <a:avLst/>
          </a:prstGeom>
          <a:solidFill>
            <a:srgbClr val="FFC000"/>
          </a:solidFill>
          <a:ln w="9525">
            <a:miter lim="800000"/>
            <a:headEnd/>
            <a:tailEnd/>
          </a:ln>
          <a:scene3d>
            <a:camera prst="legacyObliqueTopRight"/>
            <a:lightRig rig="chilly" dir="b"/>
          </a:scene3d>
          <a:sp3d extrusionH="374650">
            <a:bevelT w="13500" h="13500"/>
            <a:bevelB w="13500" h="13500"/>
            <a:extrusionClr>
              <a:srgbClr val="FFFF99"/>
            </a:extrusionClr>
          </a:sp3d>
        </p:spPr>
        <p:txBody>
          <a:bodyPr wrap="none" lIns="91431" tIns="45716" rIns="91431" bIns="45716" anchor="ctr"/>
          <a:lstStyle/>
          <a:p>
            <a:pPr algn="ctr" defTabSz="457200" eaLnBrk="0" fontAlgn="base" hangingPunct="0">
              <a:spcBef>
                <a:spcPct val="0"/>
              </a:spcBef>
              <a:spcAft>
                <a:spcPct val="0"/>
              </a:spcAft>
              <a:defRPr/>
            </a:pPr>
            <a:endParaRPr lang="en-US" sz="1600" dirty="0">
              <a:solidFill>
                <a:srgbClr val="10253F"/>
              </a:solidFill>
              <a:latin typeface="Arial"/>
              <a:ea typeface="Arial Unicode MS" pitchFamily="34" charset="-128"/>
              <a:cs typeface="Arial Unicode MS" pitchFamily="34" charset="-128"/>
            </a:endParaRPr>
          </a:p>
        </p:txBody>
      </p:sp>
      <p:sp>
        <p:nvSpPr>
          <p:cNvPr id="4" name="Rectangle 36"/>
          <p:cNvSpPr>
            <a:spLocks noChangeArrowheads="1"/>
          </p:cNvSpPr>
          <p:nvPr/>
        </p:nvSpPr>
        <p:spPr bwMode="auto">
          <a:xfrm>
            <a:off x="5403551" y="4541279"/>
            <a:ext cx="831850" cy="801688"/>
          </a:xfrm>
          <a:prstGeom prst="rect">
            <a:avLst/>
          </a:prstGeom>
          <a:solidFill>
            <a:srgbClr val="FFC000"/>
          </a:solidFill>
          <a:ln w="9525">
            <a:miter lim="800000"/>
            <a:headEnd/>
            <a:tailEnd/>
          </a:ln>
          <a:scene3d>
            <a:camera prst="legacyObliqueTopRight"/>
            <a:lightRig rig="chilly" dir="b"/>
          </a:scene3d>
          <a:sp3d extrusionH="374650">
            <a:bevelT w="13500" h="13500"/>
            <a:bevelB w="13500" h="13500"/>
            <a:extrusionClr>
              <a:srgbClr val="FFFF99"/>
            </a:extrusionClr>
          </a:sp3d>
        </p:spPr>
        <p:txBody>
          <a:bodyPr wrap="none" lIns="91431" tIns="45716" rIns="91431" bIns="45716" anchor="ctr"/>
          <a:lstStyle/>
          <a:p>
            <a:pPr algn="ctr" defTabSz="457200" eaLnBrk="0" fontAlgn="base" hangingPunct="0">
              <a:spcBef>
                <a:spcPct val="0"/>
              </a:spcBef>
              <a:spcAft>
                <a:spcPct val="0"/>
              </a:spcAft>
              <a:defRPr/>
            </a:pPr>
            <a:endParaRPr lang="en-US" sz="1600" dirty="0">
              <a:solidFill>
                <a:srgbClr val="10253F"/>
              </a:solidFill>
              <a:latin typeface="Arial"/>
              <a:ea typeface="Arial Unicode MS" pitchFamily="34" charset="-128"/>
              <a:cs typeface="Arial Unicode MS" pitchFamily="34" charset="-128"/>
            </a:endParaRPr>
          </a:p>
        </p:txBody>
      </p:sp>
      <p:sp>
        <p:nvSpPr>
          <p:cNvPr id="5" name="Rectangle 36"/>
          <p:cNvSpPr>
            <a:spLocks noChangeArrowheads="1"/>
          </p:cNvSpPr>
          <p:nvPr/>
        </p:nvSpPr>
        <p:spPr bwMode="auto">
          <a:xfrm>
            <a:off x="6197450" y="4541279"/>
            <a:ext cx="831850" cy="800100"/>
          </a:xfrm>
          <a:prstGeom prst="rect">
            <a:avLst/>
          </a:prstGeom>
          <a:solidFill>
            <a:srgbClr val="FFC000"/>
          </a:solidFill>
          <a:ln w="9525">
            <a:miter lim="800000"/>
            <a:headEnd/>
            <a:tailEnd/>
          </a:ln>
          <a:scene3d>
            <a:camera prst="legacyObliqueTopRight"/>
            <a:lightRig rig="chilly" dir="b"/>
          </a:scene3d>
          <a:sp3d extrusionH="374650">
            <a:bevelT w="13500" h="13500"/>
            <a:bevelB w="13500" h="13500"/>
            <a:extrusionClr>
              <a:srgbClr val="FFFF99"/>
            </a:extrusionClr>
          </a:sp3d>
        </p:spPr>
        <p:txBody>
          <a:bodyPr wrap="none" lIns="91431" tIns="45716" rIns="91431" bIns="45716" anchor="ctr"/>
          <a:lstStyle/>
          <a:p>
            <a:pPr algn="ctr" defTabSz="457200" eaLnBrk="0" fontAlgn="base" hangingPunct="0">
              <a:spcBef>
                <a:spcPct val="0"/>
              </a:spcBef>
              <a:spcAft>
                <a:spcPct val="0"/>
              </a:spcAft>
              <a:defRPr/>
            </a:pPr>
            <a:endParaRPr lang="en-US" sz="1600" dirty="0">
              <a:solidFill>
                <a:srgbClr val="10253F"/>
              </a:solidFill>
              <a:latin typeface="Arial"/>
              <a:ea typeface="Arial Unicode MS" pitchFamily="34" charset="-128"/>
              <a:cs typeface="Arial Unicode MS" pitchFamily="34" charset="-128"/>
            </a:endParaRPr>
          </a:p>
        </p:txBody>
      </p:sp>
      <p:sp>
        <p:nvSpPr>
          <p:cNvPr id="6" name="Rectangle 36"/>
          <p:cNvSpPr>
            <a:spLocks noChangeArrowheads="1"/>
          </p:cNvSpPr>
          <p:nvPr/>
        </p:nvSpPr>
        <p:spPr bwMode="auto">
          <a:xfrm>
            <a:off x="7022462" y="4541279"/>
            <a:ext cx="831850" cy="801688"/>
          </a:xfrm>
          <a:prstGeom prst="rect">
            <a:avLst/>
          </a:prstGeom>
          <a:solidFill>
            <a:srgbClr val="FFC000"/>
          </a:solidFill>
          <a:ln w="9525">
            <a:miter lim="800000"/>
            <a:headEnd/>
            <a:tailEnd/>
          </a:ln>
          <a:scene3d>
            <a:camera prst="legacyObliqueTopRight"/>
            <a:lightRig rig="chilly" dir="b"/>
          </a:scene3d>
          <a:sp3d extrusionH="374650">
            <a:bevelT w="13500" h="13500"/>
            <a:bevelB w="13500" h="13500"/>
            <a:extrusionClr>
              <a:srgbClr val="FFFF99"/>
            </a:extrusionClr>
          </a:sp3d>
        </p:spPr>
        <p:txBody>
          <a:bodyPr wrap="none" lIns="91431" tIns="45716" rIns="91431" bIns="45716" anchor="ctr"/>
          <a:lstStyle/>
          <a:p>
            <a:pPr algn="ctr" defTabSz="457200" eaLnBrk="0" fontAlgn="base" hangingPunct="0">
              <a:spcBef>
                <a:spcPct val="0"/>
              </a:spcBef>
              <a:spcAft>
                <a:spcPct val="0"/>
              </a:spcAft>
              <a:defRPr/>
            </a:pPr>
            <a:endParaRPr lang="en-US" sz="1600" dirty="0">
              <a:solidFill>
                <a:srgbClr val="10253F"/>
              </a:solidFill>
              <a:latin typeface="Arial"/>
              <a:ea typeface="Arial Unicode MS" pitchFamily="34" charset="-128"/>
              <a:cs typeface="Arial Unicode MS" pitchFamily="34" charset="-128"/>
            </a:endParaRPr>
          </a:p>
        </p:txBody>
      </p:sp>
      <p:sp>
        <p:nvSpPr>
          <p:cNvPr id="7" name="Rectangle 36"/>
          <p:cNvSpPr>
            <a:spLocks noChangeArrowheads="1"/>
          </p:cNvSpPr>
          <p:nvPr/>
        </p:nvSpPr>
        <p:spPr bwMode="auto">
          <a:xfrm>
            <a:off x="7854312" y="4538102"/>
            <a:ext cx="854410" cy="801688"/>
          </a:xfrm>
          <a:prstGeom prst="rect">
            <a:avLst/>
          </a:prstGeom>
          <a:solidFill>
            <a:srgbClr val="FFC000"/>
          </a:solidFill>
          <a:ln w="9525">
            <a:miter lim="800000"/>
            <a:headEnd/>
            <a:tailEnd/>
          </a:ln>
          <a:scene3d>
            <a:camera prst="legacyObliqueTopRight"/>
            <a:lightRig rig="chilly" dir="b"/>
          </a:scene3d>
          <a:sp3d extrusionH="374650">
            <a:bevelT w="13500" h="13500"/>
            <a:bevelB w="13500" h="13500"/>
            <a:extrusionClr>
              <a:srgbClr val="FFFF99"/>
            </a:extrusionClr>
          </a:sp3d>
        </p:spPr>
        <p:txBody>
          <a:bodyPr wrap="none" lIns="91431" tIns="45716" rIns="91431" bIns="45716" anchor="ctr"/>
          <a:lstStyle/>
          <a:p>
            <a:pPr algn="ctr" defTabSz="457200" eaLnBrk="0" fontAlgn="base" hangingPunct="0">
              <a:spcBef>
                <a:spcPct val="0"/>
              </a:spcBef>
              <a:spcAft>
                <a:spcPct val="0"/>
              </a:spcAft>
              <a:defRPr/>
            </a:pPr>
            <a:endParaRPr lang="en-US" sz="1600" dirty="0">
              <a:solidFill>
                <a:srgbClr val="10253F"/>
              </a:solidFill>
              <a:latin typeface="Arial"/>
              <a:ea typeface="Arial Unicode MS" pitchFamily="34" charset="-128"/>
              <a:cs typeface="Arial Unicode MS" pitchFamily="34" charset="-128"/>
            </a:endParaRPr>
          </a:p>
        </p:txBody>
      </p:sp>
      <p:sp>
        <p:nvSpPr>
          <p:cNvPr id="8" name="Rectangle 36"/>
          <p:cNvSpPr>
            <a:spLocks noChangeArrowheads="1"/>
          </p:cNvSpPr>
          <p:nvPr/>
        </p:nvSpPr>
        <p:spPr bwMode="auto">
          <a:xfrm>
            <a:off x="8697198" y="4541279"/>
            <a:ext cx="831850" cy="801688"/>
          </a:xfrm>
          <a:prstGeom prst="rect">
            <a:avLst/>
          </a:prstGeom>
          <a:solidFill>
            <a:srgbClr val="FFC000"/>
          </a:solidFill>
          <a:ln w="9525">
            <a:miter lim="800000"/>
            <a:headEnd/>
            <a:tailEnd/>
          </a:ln>
          <a:scene3d>
            <a:camera prst="legacyObliqueTopRight"/>
            <a:lightRig rig="chilly" dir="b"/>
          </a:scene3d>
          <a:sp3d extrusionH="374650">
            <a:bevelT w="13500" h="13500"/>
            <a:bevelB w="13500" h="13500"/>
            <a:extrusionClr>
              <a:srgbClr val="FFFF99"/>
            </a:extrusionClr>
          </a:sp3d>
        </p:spPr>
        <p:txBody>
          <a:bodyPr wrap="none" lIns="91431" tIns="45716" rIns="91431" bIns="45716" anchor="ctr"/>
          <a:lstStyle/>
          <a:p>
            <a:pPr algn="ctr" defTabSz="457200" eaLnBrk="0" fontAlgn="base" hangingPunct="0">
              <a:spcBef>
                <a:spcPct val="0"/>
              </a:spcBef>
              <a:spcAft>
                <a:spcPct val="0"/>
              </a:spcAft>
              <a:defRPr/>
            </a:pPr>
            <a:endParaRPr lang="en-US" sz="1600" dirty="0">
              <a:solidFill>
                <a:srgbClr val="10253F"/>
              </a:solidFill>
              <a:latin typeface="Arial"/>
              <a:ea typeface="Arial Unicode MS" pitchFamily="34" charset="-128"/>
              <a:cs typeface="Arial Unicode MS" pitchFamily="34" charset="-128"/>
            </a:endParaRPr>
          </a:p>
        </p:txBody>
      </p:sp>
      <p:sp>
        <p:nvSpPr>
          <p:cNvPr id="1559566" name="Line 14"/>
          <p:cNvSpPr>
            <a:spLocks noChangeShapeType="1"/>
          </p:cNvSpPr>
          <p:nvPr/>
        </p:nvSpPr>
        <p:spPr bwMode="auto">
          <a:xfrm>
            <a:off x="4884746" y="2608704"/>
            <a:ext cx="0" cy="1864401"/>
          </a:xfrm>
          <a:prstGeom prst="line">
            <a:avLst/>
          </a:prstGeom>
          <a:noFill/>
          <a:ln w="57150">
            <a:solidFill>
              <a:schemeClr val="tx1">
                <a:lumMod val="10000"/>
                <a:lumOff val="90000"/>
              </a:schemeClr>
            </a:solidFill>
            <a:round/>
            <a:headEnd/>
            <a:tailEnd type="triangle" w="med" len="med"/>
          </a:ln>
          <a:effectLst>
            <a:outerShdw blurRad="50800" dist="38100" dir="2700000" algn="tl" rotWithShape="0">
              <a:prstClr val="black">
                <a:alpha val="40000"/>
              </a:prstClr>
            </a:outerShdw>
          </a:effectLst>
        </p:spPr>
        <p:txBody>
          <a:bodyPr wrap="none" lIns="91431" tIns="45716" rIns="91431" bIns="45716" anchor="ctr"/>
          <a:lstStyle/>
          <a:p>
            <a:pPr defTabSz="457200" fontAlgn="base">
              <a:spcBef>
                <a:spcPct val="0"/>
              </a:spcBef>
              <a:spcAft>
                <a:spcPct val="0"/>
              </a:spcAft>
              <a:defRPr/>
            </a:pPr>
            <a:endParaRPr lang="en-GB" sz="2000" dirty="0">
              <a:solidFill>
                <a:srgbClr val="1F497D">
                  <a:lumMod val="50000"/>
                </a:srgbClr>
              </a:solidFill>
              <a:latin typeface="Arial"/>
              <a:ea typeface="Arial Unicode MS" pitchFamily="34" charset="-128"/>
              <a:cs typeface="Arial Unicode MS" pitchFamily="34" charset="-128"/>
            </a:endParaRPr>
          </a:p>
        </p:txBody>
      </p:sp>
      <p:sp>
        <p:nvSpPr>
          <p:cNvPr id="8201" name="Text Box 24"/>
          <p:cNvSpPr txBox="1">
            <a:spLocks noChangeArrowheads="1"/>
          </p:cNvSpPr>
          <p:nvPr/>
        </p:nvSpPr>
        <p:spPr bwMode="auto">
          <a:xfrm>
            <a:off x="3699568" y="3228484"/>
            <a:ext cx="1328738" cy="374562"/>
          </a:xfrm>
          <a:prstGeom prst="roundRect">
            <a:avLst/>
          </a:prstGeom>
          <a:solidFill>
            <a:schemeClr val="bg1">
              <a:lumMod val="95000"/>
            </a:schemeClr>
          </a:solidFill>
          <a:ln w="19050">
            <a:noFill/>
            <a:miter lim="800000"/>
            <a:headEnd/>
            <a:tailEnd/>
          </a:ln>
          <a:scene3d>
            <a:camera prst="orthographicFront"/>
            <a:lightRig rig="threePt" dir="t"/>
          </a:scene3d>
          <a:sp3d>
            <a:bevelT/>
          </a:sp3d>
        </p:spPr>
        <p:txBody>
          <a:bodyPr lIns="91431" tIns="45716" rIns="91431" bIns="45716">
            <a:spAutoFit/>
          </a:bodyPr>
          <a:lstStyle/>
          <a:p>
            <a:pPr algn="ctr" defTabSz="457200" fontAlgn="base">
              <a:spcBef>
                <a:spcPct val="50000"/>
              </a:spcBef>
              <a:spcAft>
                <a:spcPct val="0"/>
              </a:spcAft>
              <a:defRPr/>
            </a:pPr>
            <a:r>
              <a:rPr lang="en-GB" sz="1600" dirty="0">
                <a:solidFill>
                  <a:srgbClr val="10253F"/>
                </a:solidFill>
                <a:latin typeface="Arial"/>
                <a:ea typeface="Arial Unicode MS" pitchFamily="34" charset="-128"/>
                <a:cs typeface="Times New Roman" pitchFamily="18" charset="0"/>
              </a:rPr>
              <a:t>Docetaxel</a:t>
            </a:r>
            <a:endParaRPr lang="en-GB" sz="1600" baseline="30000" dirty="0">
              <a:solidFill>
                <a:srgbClr val="10253F"/>
              </a:solidFill>
              <a:latin typeface="Arial"/>
              <a:ea typeface="Arial Unicode MS" pitchFamily="34" charset="-128"/>
              <a:cs typeface="Times New Roman" pitchFamily="18" charset="0"/>
            </a:endParaRPr>
          </a:p>
        </p:txBody>
      </p:sp>
      <p:sp>
        <p:nvSpPr>
          <p:cNvPr id="37" name="Line 14"/>
          <p:cNvSpPr>
            <a:spLocks noChangeShapeType="1"/>
          </p:cNvSpPr>
          <p:nvPr/>
        </p:nvSpPr>
        <p:spPr bwMode="auto">
          <a:xfrm flipH="1">
            <a:off x="5163120" y="2107517"/>
            <a:ext cx="0" cy="2365587"/>
          </a:xfrm>
          <a:prstGeom prst="line">
            <a:avLst/>
          </a:prstGeom>
          <a:noFill/>
          <a:ln w="57150">
            <a:solidFill>
              <a:schemeClr val="tx1">
                <a:lumMod val="10000"/>
                <a:lumOff val="90000"/>
              </a:schemeClr>
            </a:solidFill>
            <a:round/>
            <a:headEnd/>
            <a:tailEnd type="triangle" w="med" len="med"/>
          </a:ln>
          <a:effectLst>
            <a:outerShdw blurRad="50800" dist="38100" dir="2700000" algn="tl" rotWithShape="0">
              <a:prstClr val="black">
                <a:alpha val="40000"/>
              </a:prstClr>
            </a:outerShdw>
          </a:effectLst>
        </p:spPr>
        <p:txBody>
          <a:bodyPr wrap="none" lIns="91431" tIns="45716" rIns="91431" bIns="45716" anchor="ctr"/>
          <a:lstStyle/>
          <a:p>
            <a:pPr defTabSz="457200" fontAlgn="base">
              <a:spcBef>
                <a:spcPct val="0"/>
              </a:spcBef>
              <a:spcAft>
                <a:spcPct val="0"/>
              </a:spcAft>
              <a:defRPr/>
            </a:pPr>
            <a:endParaRPr lang="en-GB" sz="2000" dirty="0">
              <a:solidFill>
                <a:srgbClr val="1F497D">
                  <a:lumMod val="50000"/>
                </a:srgbClr>
              </a:solidFill>
              <a:latin typeface="Arial"/>
              <a:ea typeface="Arial Unicode MS" pitchFamily="34" charset="-128"/>
              <a:cs typeface="Arial Unicode MS" pitchFamily="34" charset="-128"/>
            </a:endParaRPr>
          </a:p>
        </p:txBody>
      </p:sp>
      <p:sp>
        <p:nvSpPr>
          <p:cNvPr id="8222" name="Text Box 25"/>
          <p:cNvSpPr txBox="1">
            <a:spLocks noChangeArrowheads="1"/>
          </p:cNvSpPr>
          <p:nvPr/>
        </p:nvSpPr>
        <p:spPr bwMode="auto">
          <a:xfrm>
            <a:off x="4147499" y="1709201"/>
            <a:ext cx="1858963" cy="374562"/>
          </a:xfrm>
          <a:prstGeom prst="roundRect">
            <a:avLst/>
          </a:prstGeom>
          <a:solidFill>
            <a:schemeClr val="bg1">
              <a:lumMod val="95000"/>
            </a:schemeClr>
          </a:solidFill>
          <a:ln w="19050">
            <a:noFill/>
            <a:miter lim="800000"/>
            <a:headEnd/>
            <a:tailEnd/>
          </a:ln>
          <a:scene3d>
            <a:camera prst="orthographicFront"/>
            <a:lightRig rig="threePt" dir="t"/>
          </a:scene3d>
          <a:sp3d>
            <a:bevelT/>
          </a:sp3d>
        </p:spPr>
        <p:txBody>
          <a:bodyPr lIns="91431" tIns="45716" rIns="91431" bIns="45716">
            <a:spAutoFit/>
          </a:bodyPr>
          <a:lstStyle/>
          <a:p>
            <a:pPr algn="ctr" defTabSz="457200" fontAlgn="base">
              <a:spcBef>
                <a:spcPct val="50000"/>
              </a:spcBef>
              <a:spcAft>
                <a:spcPct val="0"/>
              </a:spcAft>
              <a:defRPr/>
            </a:pPr>
            <a:r>
              <a:rPr lang="en-GB" sz="1600" dirty="0">
                <a:solidFill>
                  <a:srgbClr val="10253F"/>
                </a:solidFill>
                <a:latin typeface="Arial"/>
                <a:ea typeface="Arial Unicode MS" pitchFamily="34" charset="-128"/>
                <a:cs typeface="Times New Roman" pitchFamily="18" charset="0"/>
              </a:rPr>
              <a:t>Cabazitaxel</a:t>
            </a:r>
          </a:p>
        </p:txBody>
      </p:sp>
      <p:sp>
        <p:nvSpPr>
          <p:cNvPr id="8225" name="Text Box 25"/>
          <p:cNvSpPr txBox="1">
            <a:spLocks noChangeArrowheads="1"/>
          </p:cNvSpPr>
          <p:nvPr/>
        </p:nvSpPr>
        <p:spPr bwMode="auto">
          <a:xfrm>
            <a:off x="4511830" y="2698749"/>
            <a:ext cx="2003425" cy="374562"/>
          </a:xfrm>
          <a:prstGeom prst="roundRect">
            <a:avLst/>
          </a:prstGeom>
          <a:solidFill>
            <a:schemeClr val="bg1">
              <a:lumMod val="95000"/>
            </a:schemeClr>
          </a:solidFill>
          <a:ln w="19050">
            <a:noFill/>
            <a:miter lim="800000"/>
            <a:headEnd/>
            <a:tailEnd/>
          </a:ln>
          <a:scene3d>
            <a:camera prst="orthographicFront"/>
            <a:lightRig rig="threePt" dir="t"/>
          </a:scene3d>
          <a:sp3d>
            <a:bevelT/>
          </a:sp3d>
        </p:spPr>
        <p:txBody>
          <a:bodyPr lIns="91431" tIns="45716" rIns="91431" bIns="45716">
            <a:spAutoFit/>
          </a:bodyPr>
          <a:lstStyle/>
          <a:p>
            <a:pPr algn="ctr" defTabSz="457200" fontAlgn="base">
              <a:spcBef>
                <a:spcPct val="50000"/>
              </a:spcBef>
              <a:spcAft>
                <a:spcPct val="0"/>
              </a:spcAft>
              <a:defRPr/>
            </a:pPr>
            <a:r>
              <a:rPr lang="en-GB" sz="1600" dirty="0">
                <a:solidFill>
                  <a:srgbClr val="10253F"/>
                </a:solidFill>
                <a:latin typeface="Arial"/>
                <a:ea typeface="Arial Unicode MS" pitchFamily="34" charset="-128"/>
                <a:cs typeface="Times New Roman" pitchFamily="18" charset="0"/>
              </a:rPr>
              <a:t>Sipuleucel-T</a:t>
            </a:r>
            <a:endParaRPr lang="en-GB" sz="1600" baseline="30000" dirty="0">
              <a:solidFill>
                <a:srgbClr val="10253F"/>
              </a:solidFill>
              <a:latin typeface="Arial"/>
              <a:ea typeface="Arial Unicode MS" pitchFamily="34" charset="-128"/>
              <a:cs typeface="Times New Roman" pitchFamily="18" charset="0"/>
            </a:endParaRPr>
          </a:p>
        </p:txBody>
      </p:sp>
      <p:sp>
        <p:nvSpPr>
          <p:cNvPr id="36" name="Line 14"/>
          <p:cNvSpPr>
            <a:spLocks noChangeShapeType="1"/>
          </p:cNvSpPr>
          <p:nvPr/>
        </p:nvSpPr>
        <p:spPr bwMode="auto">
          <a:xfrm>
            <a:off x="5513541" y="3510759"/>
            <a:ext cx="0" cy="962344"/>
          </a:xfrm>
          <a:prstGeom prst="line">
            <a:avLst/>
          </a:prstGeom>
          <a:noFill/>
          <a:ln w="57150">
            <a:solidFill>
              <a:schemeClr val="tx1">
                <a:lumMod val="10000"/>
                <a:lumOff val="90000"/>
              </a:schemeClr>
            </a:solidFill>
            <a:round/>
            <a:headEnd/>
            <a:tailEnd type="triangle" w="med" len="med"/>
          </a:ln>
          <a:effectLst>
            <a:outerShdw blurRad="50800" dist="38100" dir="2700000" algn="tl" rotWithShape="0">
              <a:prstClr val="black">
                <a:alpha val="40000"/>
              </a:prstClr>
            </a:outerShdw>
          </a:effectLst>
        </p:spPr>
        <p:txBody>
          <a:bodyPr wrap="none" lIns="91431" tIns="45716" rIns="91431" bIns="45716" anchor="ctr"/>
          <a:lstStyle/>
          <a:p>
            <a:pPr defTabSz="457200" fontAlgn="base">
              <a:spcBef>
                <a:spcPct val="0"/>
              </a:spcBef>
              <a:spcAft>
                <a:spcPct val="0"/>
              </a:spcAft>
              <a:defRPr/>
            </a:pPr>
            <a:endParaRPr lang="en-GB" sz="2000" dirty="0">
              <a:solidFill>
                <a:srgbClr val="1F497D">
                  <a:lumMod val="50000"/>
                </a:srgbClr>
              </a:solidFill>
              <a:latin typeface="Arial"/>
              <a:ea typeface="Arial Unicode MS" pitchFamily="34" charset="-128"/>
              <a:cs typeface="Arial Unicode MS" pitchFamily="34" charset="-128"/>
            </a:endParaRPr>
          </a:p>
        </p:txBody>
      </p:sp>
      <p:sp>
        <p:nvSpPr>
          <p:cNvPr id="3" name="Line 14"/>
          <p:cNvSpPr>
            <a:spLocks noChangeShapeType="1"/>
          </p:cNvSpPr>
          <p:nvPr/>
        </p:nvSpPr>
        <p:spPr bwMode="auto">
          <a:xfrm flipH="1">
            <a:off x="7176652" y="4129088"/>
            <a:ext cx="8584" cy="344015"/>
          </a:xfrm>
          <a:prstGeom prst="line">
            <a:avLst/>
          </a:prstGeom>
          <a:noFill/>
          <a:ln w="57150">
            <a:solidFill>
              <a:schemeClr val="tx1">
                <a:lumMod val="10000"/>
                <a:lumOff val="90000"/>
              </a:schemeClr>
            </a:solidFill>
            <a:round/>
            <a:headEnd/>
            <a:tailEnd type="triangle" w="med" len="med"/>
          </a:ln>
          <a:effectLst>
            <a:outerShdw blurRad="50800" dist="38100" dir="2700000" algn="tl" rotWithShape="0">
              <a:prstClr val="black">
                <a:alpha val="40000"/>
              </a:prstClr>
            </a:outerShdw>
          </a:effectLst>
        </p:spPr>
        <p:txBody>
          <a:bodyPr wrap="none" lIns="91431" tIns="45716" rIns="91431" bIns="45716" anchor="ctr"/>
          <a:lstStyle/>
          <a:p>
            <a:pPr defTabSz="457200" fontAlgn="base">
              <a:spcBef>
                <a:spcPct val="0"/>
              </a:spcBef>
              <a:spcAft>
                <a:spcPct val="0"/>
              </a:spcAft>
              <a:defRPr/>
            </a:pPr>
            <a:endParaRPr lang="en-GB" sz="2000" dirty="0">
              <a:solidFill>
                <a:srgbClr val="1F497D">
                  <a:lumMod val="50000"/>
                </a:srgbClr>
              </a:solidFill>
              <a:latin typeface="Arial"/>
              <a:ea typeface="Arial Unicode MS" pitchFamily="34" charset="-128"/>
              <a:cs typeface="Arial Unicode MS" pitchFamily="34" charset="-128"/>
            </a:endParaRPr>
          </a:p>
        </p:txBody>
      </p:sp>
      <p:sp>
        <p:nvSpPr>
          <p:cNvPr id="8223" name="Text Box 25"/>
          <p:cNvSpPr txBox="1">
            <a:spLocks noChangeArrowheads="1"/>
          </p:cNvSpPr>
          <p:nvPr/>
        </p:nvSpPr>
        <p:spPr bwMode="auto">
          <a:xfrm>
            <a:off x="6426178" y="3570368"/>
            <a:ext cx="1620838" cy="578873"/>
          </a:xfrm>
          <a:prstGeom prst="roundRect">
            <a:avLst/>
          </a:prstGeom>
          <a:solidFill>
            <a:schemeClr val="bg1">
              <a:lumMod val="95000"/>
            </a:schemeClr>
          </a:solidFill>
          <a:ln w="19050">
            <a:noFill/>
            <a:miter lim="800000"/>
            <a:headEnd/>
            <a:tailEnd/>
          </a:ln>
          <a:scene3d>
            <a:camera prst="orthographicFront"/>
            <a:lightRig rig="threePt" dir="t"/>
          </a:scene3d>
          <a:sp3d>
            <a:bevelT/>
          </a:sp3d>
        </p:spPr>
        <p:txBody>
          <a:bodyPr lIns="91431" tIns="45716" rIns="91431" bIns="45716">
            <a:spAutoFit/>
          </a:bodyPr>
          <a:lstStyle/>
          <a:p>
            <a:pPr algn="ctr" defTabSz="457200" fontAlgn="base">
              <a:spcBef>
                <a:spcPct val="50000"/>
              </a:spcBef>
              <a:spcAft>
                <a:spcPct val="0"/>
              </a:spcAft>
              <a:defRPr/>
            </a:pPr>
            <a:r>
              <a:rPr lang="en-GB" sz="1400" dirty="0">
                <a:solidFill>
                  <a:srgbClr val="10253F"/>
                </a:solidFill>
                <a:latin typeface="Arial"/>
                <a:ea typeface="Arial Unicode MS" pitchFamily="34" charset="-128"/>
                <a:cs typeface="Times New Roman" pitchFamily="18" charset="0"/>
              </a:rPr>
              <a:t>Abiraterone post-docetaxel </a:t>
            </a:r>
          </a:p>
        </p:txBody>
      </p:sp>
      <p:grpSp>
        <p:nvGrpSpPr>
          <p:cNvPr id="11" name="Group 10"/>
          <p:cNvGrpSpPr/>
          <p:nvPr/>
        </p:nvGrpSpPr>
        <p:grpSpPr>
          <a:xfrm>
            <a:off x="8505106" y="3284594"/>
            <a:ext cx="1462088" cy="1124458"/>
            <a:chOff x="6932613" y="2828723"/>
            <a:chExt cx="1462088" cy="1230287"/>
          </a:xfrm>
        </p:grpSpPr>
        <p:sp>
          <p:nvSpPr>
            <p:cNvPr id="9" name="Line 14"/>
            <p:cNvSpPr>
              <a:spLocks noChangeShapeType="1"/>
            </p:cNvSpPr>
            <p:nvPr/>
          </p:nvSpPr>
          <p:spPr bwMode="auto">
            <a:xfrm flipH="1">
              <a:off x="7646518" y="3182469"/>
              <a:ext cx="16901" cy="876541"/>
            </a:xfrm>
            <a:prstGeom prst="line">
              <a:avLst/>
            </a:prstGeom>
            <a:noFill/>
            <a:ln w="57150">
              <a:solidFill>
                <a:schemeClr val="tx1">
                  <a:lumMod val="10000"/>
                  <a:lumOff val="90000"/>
                </a:schemeClr>
              </a:solidFill>
              <a:round/>
              <a:headEnd/>
              <a:tailEnd type="triangle" w="med" len="med"/>
            </a:ln>
            <a:effectLst>
              <a:outerShdw blurRad="50800" dist="38100" dir="2700000" algn="tl" rotWithShape="0">
                <a:prstClr val="black">
                  <a:alpha val="40000"/>
                </a:prstClr>
              </a:outerShdw>
            </a:effectLst>
          </p:spPr>
          <p:txBody>
            <a:bodyPr wrap="none" lIns="91431" tIns="45716" rIns="91431" bIns="45716" anchor="ctr"/>
            <a:lstStyle/>
            <a:p>
              <a:pPr defTabSz="457200" fontAlgn="base">
                <a:spcBef>
                  <a:spcPct val="0"/>
                </a:spcBef>
                <a:spcAft>
                  <a:spcPct val="0"/>
                </a:spcAft>
                <a:defRPr/>
              </a:pPr>
              <a:endParaRPr lang="en-GB" sz="2000" dirty="0">
                <a:solidFill>
                  <a:srgbClr val="1F497D">
                    <a:lumMod val="50000"/>
                  </a:srgbClr>
                </a:solidFill>
                <a:latin typeface="Arial"/>
                <a:ea typeface="Arial Unicode MS" pitchFamily="34" charset="-128"/>
                <a:cs typeface="Arial Unicode MS" pitchFamily="34" charset="-128"/>
              </a:endParaRPr>
            </a:p>
          </p:txBody>
        </p:sp>
        <p:sp>
          <p:nvSpPr>
            <p:cNvPr id="10" name="Text Box 25"/>
            <p:cNvSpPr txBox="1">
              <a:spLocks noChangeArrowheads="1"/>
            </p:cNvSpPr>
            <p:nvPr/>
          </p:nvSpPr>
          <p:spPr bwMode="auto">
            <a:xfrm>
              <a:off x="6932613" y="2828723"/>
              <a:ext cx="1462088" cy="374562"/>
            </a:xfrm>
            <a:prstGeom prst="roundRect">
              <a:avLst/>
            </a:prstGeom>
            <a:solidFill>
              <a:schemeClr val="bg1">
                <a:lumMod val="95000"/>
              </a:schemeClr>
            </a:solidFill>
            <a:ln w="19050">
              <a:noFill/>
              <a:miter lim="800000"/>
              <a:headEnd/>
              <a:tailEnd/>
            </a:ln>
            <a:scene3d>
              <a:camera prst="orthographicFront"/>
              <a:lightRig rig="threePt" dir="t"/>
            </a:scene3d>
            <a:sp3d>
              <a:bevelT/>
            </a:sp3d>
          </p:spPr>
          <p:txBody>
            <a:bodyPr lIns="91431" tIns="45716" rIns="91431" bIns="45716">
              <a:spAutoFit/>
            </a:bodyPr>
            <a:lstStyle/>
            <a:p>
              <a:pPr algn="ctr" defTabSz="457200" fontAlgn="base">
                <a:spcBef>
                  <a:spcPct val="50000"/>
                </a:spcBef>
                <a:spcAft>
                  <a:spcPct val="0"/>
                </a:spcAft>
                <a:defRPr/>
              </a:pPr>
              <a:r>
                <a:rPr lang="en-GB" sz="1600" dirty="0" err="1">
                  <a:solidFill>
                    <a:srgbClr val="10253F"/>
                  </a:solidFill>
                  <a:latin typeface="Arial"/>
                  <a:ea typeface="Arial Unicode MS" pitchFamily="34" charset="-128"/>
                  <a:cs typeface="Times New Roman" pitchFamily="18" charset="0"/>
                </a:rPr>
                <a:t>Alpharadin</a:t>
              </a:r>
              <a:endParaRPr lang="en-GB" sz="1600" baseline="30000" dirty="0">
                <a:solidFill>
                  <a:srgbClr val="10253F"/>
                </a:solidFill>
                <a:latin typeface="Arial"/>
                <a:ea typeface="Arial Unicode MS" pitchFamily="34" charset="-128"/>
                <a:cs typeface="Times New Roman" pitchFamily="18" charset="0"/>
              </a:endParaRPr>
            </a:p>
          </p:txBody>
        </p:sp>
      </p:grpSp>
      <p:sp>
        <p:nvSpPr>
          <p:cNvPr id="38" name="TextBox 37"/>
          <p:cNvSpPr txBox="1"/>
          <p:nvPr/>
        </p:nvSpPr>
        <p:spPr>
          <a:xfrm>
            <a:off x="1585592" y="5459139"/>
            <a:ext cx="5370957" cy="1323439"/>
          </a:xfrm>
          <a:prstGeom prst="rect">
            <a:avLst/>
          </a:prstGeom>
          <a:noFill/>
        </p:spPr>
        <p:txBody>
          <a:bodyPr wrap="none" rtlCol="0">
            <a:spAutoFit/>
          </a:bodyPr>
          <a:lstStyle/>
          <a:p>
            <a:pPr defTabSz="457200" fontAlgn="base">
              <a:spcBef>
                <a:spcPct val="0"/>
              </a:spcBef>
              <a:spcAft>
                <a:spcPct val="0"/>
              </a:spcAft>
            </a:pPr>
            <a:r>
              <a:rPr lang="en-GB" sz="2000" dirty="0">
                <a:latin typeface="Corbel" panose="020B0503020204020204" pitchFamily="34" charset="0"/>
              </a:rPr>
              <a:t>Hormonal Therapy</a:t>
            </a:r>
          </a:p>
          <a:p>
            <a:pPr defTabSz="457200" fontAlgn="base">
              <a:spcBef>
                <a:spcPct val="0"/>
              </a:spcBef>
              <a:spcAft>
                <a:spcPct val="0"/>
              </a:spcAft>
            </a:pPr>
            <a:r>
              <a:rPr lang="en-GB" sz="2000" dirty="0">
                <a:latin typeface="Corbel" panose="020B0503020204020204" pitchFamily="34" charset="0"/>
              </a:rPr>
              <a:t>Bone-Targeted Therapy or Radiopharmaceuticals</a:t>
            </a:r>
          </a:p>
          <a:p>
            <a:pPr defTabSz="457200" fontAlgn="base">
              <a:spcBef>
                <a:spcPct val="0"/>
              </a:spcBef>
              <a:spcAft>
                <a:spcPct val="0"/>
              </a:spcAft>
            </a:pPr>
            <a:r>
              <a:rPr lang="en-GB" sz="2000" dirty="0">
                <a:latin typeface="Corbel" panose="020B0503020204020204" pitchFamily="34" charset="0"/>
              </a:rPr>
              <a:t>Chemotherapy</a:t>
            </a:r>
          </a:p>
          <a:p>
            <a:pPr defTabSz="457200" fontAlgn="base">
              <a:spcBef>
                <a:spcPct val="0"/>
              </a:spcBef>
              <a:spcAft>
                <a:spcPct val="0"/>
              </a:spcAft>
            </a:pPr>
            <a:r>
              <a:rPr lang="en-GB" sz="2000" dirty="0">
                <a:latin typeface="Corbel" panose="020B0503020204020204" pitchFamily="34" charset="0"/>
              </a:rPr>
              <a:t>Immunotherapy</a:t>
            </a:r>
          </a:p>
        </p:txBody>
      </p:sp>
      <p:sp>
        <p:nvSpPr>
          <p:cNvPr id="39" name="Text Box 25"/>
          <p:cNvSpPr txBox="1">
            <a:spLocks noChangeArrowheads="1"/>
          </p:cNvSpPr>
          <p:nvPr/>
        </p:nvSpPr>
        <p:spPr bwMode="auto">
          <a:xfrm>
            <a:off x="7508545" y="1896488"/>
            <a:ext cx="1620838" cy="578873"/>
          </a:xfrm>
          <a:prstGeom prst="roundRect">
            <a:avLst/>
          </a:prstGeom>
          <a:solidFill>
            <a:schemeClr val="bg1">
              <a:lumMod val="95000"/>
            </a:schemeClr>
          </a:solidFill>
          <a:ln w="19050">
            <a:noFill/>
            <a:miter lim="800000"/>
            <a:headEnd/>
            <a:tailEnd/>
          </a:ln>
          <a:scene3d>
            <a:camera prst="orthographicFront"/>
            <a:lightRig rig="threePt" dir="t"/>
          </a:scene3d>
          <a:sp3d>
            <a:bevelT/>
          </a:sp3d>
        </p:spPr>
        <p:txBody>
          <a:bodyPr lIns="91431" tIns="45716" rIns="91431" bIns="45716">
            <a:spAutoFit/>
          </a:bodyPr>
          <a:lstStyle/>
          <a:p>
            <a:pPr algn="ctr" defTabSz="457200" fontAlgn="base">
              <a:spcBef>
                <a:spcPct val="50000"/>
              </a:spcBef>
              <a:spcAft>
                <a:spcPct val="0"/>
              </a:spcAft>
              <a:defRPr/>
            </a:pPr>
            <a:r>
              <a:rPr lang="en-GB" sz="1400" dirty="0">
                <a:solidFill>
                  <a:srgbClr val="10253F"/>
                </a:solidFill>
                <a:latin typeface="Arial"/>
                <a:ea typeface="Arial Unicode MS" pitchFamily="34" charset="-128"/>
                <a:cs typeface="Times New Roman" pitchFamily="18" charset="0"/>
              </a:rPr>
              <a:t>Abiraterone pre-docetaxel</a:t>
            </a:r>
          </a:p>
        </p:txBody>
      </p:sp>
      <p:sp>
        <p:nvSpPr>
          <p:cNvPr id="41" name="Text Box 25"/>
          <p:cNvSpPr txBox="1">
            <a:spLocks noChangeArrowheads="1"/>
          </p:cNvSpPr>
          <p:nvPr/>
        </p:nvSpPr>
        <p:spPr bwMode="auto">
          <a:xfrm>
            <a:off x="4045633" y="2234141"/>
            <a:ext cx="1858963" cy="374562"/>
          </a:xfrm>
          <a:prstGeom prst="roundRect">
            <a:avLst/>
          </a:prstGeom>
          <a:solidFill>
            <a:schemeClr val="bg1">
              <a:lumMod val="95000"/>
            </a:schemeClr>
          </a:solidFill>
          <a:ln w="19050">
            <a:noFill/>
            <a:miter lim="800000"/>
            <a:headEnd/>
            <a:tailEnd/>
          </a:ln>
          <a:scene3d>
            <a:camera prst="orthographicFront"/>
            <a:lightRig rig="threePt" dir="t"/>
          </a:scene3d>
          <a:sp3d>
            <a:bevelT/>
          </a:sp3d>
        </p:spPr>
        <p:txBody>
          <a:bodyPr lIns="91431" tIns="45716" rIns="91431" bIns="45716">
            <a:spAutoFit/>
          </a:bodyPr>
          <a:lstStyle/>
          <a:p>
            <a:pPr algn="ctr" defTabSz="457200" fontAlgn="base">
              <a:spcBef>
                <a:spcPct val="50000"/>
              </a:spcBef>
              <a:spcAft>
                <a:spcPct val="0"/>
              </a:spcAft>
              <a:defRPr/>
            </a:pPr>
            <a:r>
              <a:rPr lang="en-GB" sz="1600" dirty="0">
                <a:solidFill>
                  <a:srgbClr val="10253F"/>
                </a:solidFill>
                <a:latin typeface="Arial"/>
                <a:ea typeface="Arial Unicode MS" pitchFamily="34" charset="-128"/>
                <a:cs typeface="Times New Roman" pitchFamily="18" charset="0"/>
              </a:rPr>
              <a:t>Degarelix</a:t>
            </a:r>
          </a:p>
        </p:txBody>
      </p:sp>
      <p:sp>
        <p:nvSpPr>
          <p:cNvPr id="42" name="Line 14"/>
          <p:cNvSpPr>
            <a:spLocks noChangeShapeType="1"/>
          </p:cNvSpPr>
          <p:nvPr/>
        </p:nvSpPr>
        <p:spPr bwMode="auto">
          <a:xfrm>
            <a:off x="8107071" y="3089231"/>
            <a:ext cx="40861" cy="1297472"/>
          </a:xfrm>
          <a:prstGeom prst="line">
            <a:avLst/>
          </a:prstGeom>
          <a:noFill/>
          <a:ln w="57150">
            <a:solidFill>
              <a:schemeClr val="tx1">
                <a:lumMod val="10000"/>
                <a:lumOff val="90000"/>
              </a:schemeClr>
            </a:solidFill>
            <a:round/>
            <a:headEnd/>
            <a:tailEnd type="triangle" w="med" len="med"/>
          </a:ln>
          <a:effectLst>
            <a:outerShdw blurRad="50800" dist="38100" dir="2700000" algn="tl" rotWithShape="0">
              <a:prstClr val="black">
                <a:alpha val="40000"/>
              </a:prstClr>
            </a:outerShdw>
          </a:effectLst>
        </p:spPr>
        <p:txBody>
          <a:bodyPr wrap="none" lIns="91431" tIns="45716" rIns="91431" bIns="45716" anchor="ctr"/>
          <a:lstStyle/>
          <a:p>
            <a:pPr defTabSz="457200" fontAlgn="base">
              <a:spcBef>
                <a:spcPct val="0"/>
              </a:spcBef>
              <a:spcAft>
                <a:spcPct val="0"/>
              </a:spcAft>
              <a:defRPr/>
            </a:pPr>
            <a:endParaRPr lang="en-GB" sz="2000" dirty="0">
              <a:solidFill>
                <a:srgbClr val="1F497D">
                  <a:lumMod val="50000"/>
                </a:srgbClr>
              </a:solidFill>
              <a:latin typeface="Arial"/>
              <a:ea typeface="Arial Unicode MS" pitchFamily="34" charset="-128"/>
              <a:cs typeface="Arial Unicode MS" pitchFamily="34" charset="-128"/>
            </a:endParaRPr>
          </a:p>
        </p:txBody>
      </p:sp>
      <p:sp>
        <p:nvSpPr>
          <p:cNvPr id="43" name="Line 14"/>
          <p:cNvSpPr>
            <a:spLocks noChangeShapeType="1"/>
          </p:cNvSpPr>
          <p:nvPr/>
        </p:nvSpPr>
        <p:spPr bwMode="auto">
          <a:xfrm>
            <a:off x="8318964" y="2475430"/>
            <a:ext cx="40862" cy="1915267"/>
          </a:xfrm>
          <a:prstGeom prst="line">
            <a:avLst/>
          </a:prstGeom>
          <a:noFill/>
          <a:ln w="57150">
            <a:solidFill>
              <a:schemeClr val="tx1">
                <a:lumMod val="10000"/>
                <a:lumOff val="90000"/>
              </a:schemeClr>
            </a:solidFill>
            <a:round/>
            <a:headEnd/>
            <a:tailEnd type="triangle" w="med" len="med"/>
          </a:ln>
          <a:effectLst>
            <a:outerShdw blurRad="50800" dist="38100" dir="2700000" algn="tl" rotWithShape="0">
              <a:prstClr val="black">
                <a:alpha val="40000"/>
              </a:prstClr>
            </a:outerShdw>
          </a:effectLst>
        </p:spPr>
        <p:txBody>
          <a:bodyPr wrap="none" lIns="91431" tIns="45716" rIns="91431" bIns="45716" anchor="ctr"/>
          <a:lstStyle/>
          <a:p>
            <a:pPr defTabSz="457200" fontAlgn="base">
              <a:spcBef>
                <a:spcPct val="0"/>
              </a:spcBef>
              <a:spcAft>
                <a:spcPct val="0"/>
              </a:spcAft>
              <a:defRPr/>
            </a:pPr>
            <a:endParaRPr lang="en-GB" sz="2000" dirty="0">
              <a:solidFill>
                <a:srgbClr val="1F497D">
                  <a:lumMod val="50000"/>
                </a:srgbClr>
              </a:solidFill>
              <a:latin typeface="Arial"/>
              <a:ea typeface="Arial Unicode MS" pitchFamily="34" charset="-128"/>
              <a:cs typeface="Arial Unicode MS" pitchFamily="34" charset="-128"/>
            </a:endParaRPr>
          </a:p>
        </p:txBody>
      </p:sp>
      <p:sp>
        <p:nvSpPr>
          <p:cNvPr id="40" name="Text Box 25"/>
          <p:cNvSpPr txBox="1">
            <a:spLocks noChangeArrowheads="1"/>
          </p:cNvSpPr>
          <p:nvPr/>
        </p:nvSpPr>
        <p:spPr bwMode="auto">
          <a:xfrm>
            <a:off x="6784655" y="2714669"/>
            <a:ext cx="3004343" cy="374562"/>
          </a:xfrm>
          <a:prstGeom prst="roundRect">
            <a:avLst/>
          </a:prstGeom>
          <a:solidFill>
            <a:schemeClr val="bg1">
              <a:lumMod val="95000"/>
            </a:schemeClr>
          </a:solidFill>
          <a:ln w="19050">
            <a:noFill/>
            <a:miter lim="800000"/>
            <a:headEnd/>
            <a:tailEnd/>
          </a:ln>
          <a:scene3d>
            <a:camera prst="orthographicFront"/>
            <a:lightRig rig="threePt" dir="t"/>
          </a:scene3d>
          <a:sp3d>
            <a:bevelT/>
          </a:sp3d>
        </p:spPr>
        <p:txBody>
          <a:bodyPr wrap="square" lIns="91431" tIns="45716" rIns="91431" bIns="45716">
            <a:spAutoFit/>
          </a:bodyPr>
          <a:lstStyle/>
          <a:p>
            <a:pPr algn="ctr" defTabSz="457200" fontAlgn="base">
              <a:spcBef>
                <a:spcPct val="50000"/>
              </a:spcBef>
              <a:spcAft>
                <a:spcPct val="0"/>
              </a:spcAft>
              <a:defRPr/>
            </a:pPr>
            <a:r>
              <a:rPr lang="en-GB" sz="1600" dirty="0">
                <a:solidFill>
                  <a:srgbClr val="10253F"/>
                </a:solidFill>
                <a:latin typeface="Arial"/>
                <a:ea typeface="Arial Unicode MS" pitchFamily="34" charset="-128"/>
                <a:cs typeface="Times New Roman" pitchFamily="18" charset="0"/>
              </a:rPr>
              <a:t>Enzalutamide Post-docetaxel</a:t>
            </a:r>
            <a:endParaRPr lang="en-GB" sz="1600" baseline="30000" dirty="0">
              <a:solidFill>
                <a:srgbClr val="10253F"/>
              </a:solidFill>
              <a:latin typeface="Arial"/>
              <a:ea typeface="Arial Unicode MS" pitchFamily="34" charset="-128"/>
              <a:cs typeface="Times New Roman" pitchFamily="18" charset="0"/>
            </a:endParaRPr>
          </a:p>
        </p:txBody>
      </p:sp>
      <p:sp>
        <p:nvSpPr>
          <p:cNvPr id="44" name="Line 14"/>
          <p:cNvSpPr>
            <a:spLocks noChangeShapeType="1"/>
          </p:cNvSpPr>
          <p:nvPr/>
        </p:nvSpPr>
        <p:spPr bwMode="auto">
          <a:xfrm flipH="1">
            <a:off x="5355237" y="3104164"/>
            <a:ext cx="0" cy="1368940"/>
          </a:xfrm>
          <a:prstGeom prst="line">
            <a:avLst/>
          </a:prstGeom>
          <a:noFill/>
          <a:ln w="57150">
            <a:solidFill>
              <a:schemeClr val="tx1">
                <a:lumMod val="10000"/>
                <a:lumOff val="90000"/>
              </a:schemeClr>
            </a:solidFill>
            <a:round/>
            <a:headEnd/>
            <a:tailEnd type="triangle" w="med" len="med"/>
          </a:ln>
          <a:effectLst>
            <a:outerShdw blurRad="50800" dist="38100" dir="2700000" algn="tl" rotWithShape="0">
              <a:prstClr val="black">
                <a:alpha val="40000"/>
              </a:prstClr>
            </a:outerShdw>
          </a:effectLst>
        </p:spPr>
        <p:txBody>
          <a:bodyPr wrap="none" lIns="91431" tIns="45716" rIns="91431" bIns="45716" anchor="ctr"/>
          <a:lstStyle/>
          <a:p>
            <a:pPr defTabSz="457200" fontAlgn="base">
              <a:spcBef>
                <a:spcPct val="0"/>
              </a:spcBef>
              <a:spcAft>
                <a:spcPct val="0"/>
              </a:spcAft>
              <a:defRPr/>
            </a:pPr>
            <a:endParaRPr lang="en-GB" sz="2000" dirty="0">
              <a:solidFill>
                <a:srgbClr val="1F497D">
                  <a:lumMod val="50000"/>
                </a:srgbClr>
              </a:solidFill>
              <a:latin typeface="Arial"/>
              <a:ea typeface="Arial Unicode MS" pitchFamily="34" charset="-128"/>
              <a:cs typeface="Arial Unicode MS" pitchFamily="34" charset="-128"/>
            </a:endParaRPr>
          </a:p>
        </p:txBody>
      </p:sp>
      <p:sp>
        <p:nvSpPr>
          <p:cNvPr id="8224" name="Text Box 25"/>
          <p:cNvSpPr txBox="1">
            <a:spLocks noChangeArrowheads="1"/>
          </p:cNvSpPr>
          <p:nvPr/>
        </p:nvSpPr>
        <p:spPr bwMode="auto">
          <a:xfrm>
            <a:off x="5359895" y="3150845"/>
            <a:ext cx="1751013" cy="374562"/>
          </a:xfrm>
          <a:prstGeom prst="roundRect">
            <a:avLst/>
          </a:prstGeom>
          <a:solidFill>
            <a:schemeClr val="bg1">
              <a:lumMod val="95000"/>
            </a:schemeClr>
          </a:solidFill>
          <a:ln w="19050">
            <a:noFill/>
            <a:miter lim="800000"/>
            <a:headEnd/>
            <a:tailEnd/>
          </a:ln>
          <a:scene3d>
            <a:camera prst="orthographicFront"/>
            <a:lightRig rig="threePt" dir="t"/>
          </a:scene3d>
          <a:sp3d>
            <a:bevelT/>
          </a:sp3d>
        </p:spPr>
        <p:txBody>
          <a:bodyPr lIns="91431" tIns="45716" rIns="91431" bIns="45716">
            <a:spAutoFit/>
          </a:bodyPr>
          <a:lstStyle/>
          <a:p>
            <a:pPr algn="ctr" defTabSz="457200" fontAlgn="base">
              <a:spcBef>
                <a:spcPct val="50000"/>
              </a:spcBef>
              <a:spcAft>
                <a:spcPct val="0"/>
              </a:spcAft>
              <a:defRPr/>
            </a:pPr>
            <a:r>
              <a:rPr lang="en-GB" sz="1600" dirty="0">
                <a:solidFill>
                  <a:srgbClr val="10253F"/>
                </a:solidFill>
                <a:latin typeface="Arial"/>
                <a:ea typeface="Arial Unicode MS" pitchFamily="34" charset="-128"/>
                <a:cs typeface="Times New Roman" pitchFamily="18" charset="0"/>
              </a:rPr>
              <a:t>Denosumab</a:t>
            </a:r>
            <a:endParaRPr lang="en-GB" sz="1600" baseline="30000" dirty="0">
              <a:solidFill>
                <a:srgbClr val="10253F"/>
              </a:solidFill>
              <a:latin typeface="Arial"/>
              <a:ea typeface="Arial Unicode MS" pitchFamily="34" charset="-128"/>
              <a:cs typeface="Times New Roman" pitchFamily="18" charset="0"/>
            </a:endParaRPr>
          </a:p>
        </p:txBody>
      </p:sp>
      <p:sp>
        <p:nvSpPr>
          <p:cNvPr id="45" name="Text Box 28"/>
          <p:cNvSpPr txBox="1">
            <a:spLocks noChangeArrowheads="1"/>
          </p:cNvSpPr>
          <p:nvPr/>
        </p:nvSpPr>
        <p:spPr bwMode="auto">
          <a:xfrm>
            <a:off x="1654301" y="1700719"/>
            <a:ext cx="1546647" cy="374562"/>
          </a:xfrm>
          <a:prstGeom prst="roundRect">
            <a:avLst/>
          </a:prstGeom>
          <a:solidFill>
            <a:schemeClr val="bg1">
              <a:lumMod val="95000"/>
            </a:schemeClr>
          </a:solidFill>
          <a:ln w="19050">
            <a:noFill/>
            <a:miter lim="800000"/>
            <a:headEnd/>
            <a:tailEnd/>
          </a:ln>
          <a:scene3d>
            <a:camera prst="orthographicFront"/>
            <a:lightRig rig="threePt" dir="t"/>
          </a:scene3d>
          <a:sp3d>
            <a:bevelT/>
          </a:sp3d>
        </p:spPr>
        <p:txBody>
          <a:bodyPr wrap="square" lIns="91431" tIns="45716" rIns="91431" bIns="45716">
            <a:spAutoFit/>
          </a:bodyPr>
          <a:lstStyle/>
          <a:p>
            <a:pPr algn="ctr" defTabSz="457200" fontAlgn="base">
              <a:spcBef>
                <a:spcPct val="50000"/>
              </a:spcBef>
              <a:spcAft>
                <a:spcPct val="0"/>
              </a:spcAft>
              <a:defRPr/>
            </a:pPr>
            <a:r>
              <a:rPr lang="en-GB" sz="1600" dirty="0">
                <a:solidFill>
                  <a:srgbClr val="10253F"/>
                </a:solidFill>
                <a:latin typeface="Arial"/>
                <a:ea typeface="Arial Unicode MS" pitchFamily="34" charset="-128"/>
                <a:cs typeface="Times New Roman" pitchFamily="18" charset="0"/>
              </a:rPr>
              <a:t>Leuprolide</a:t>
            </a:r>
          </a:p>
        </p:txBody>
      </p:sp>
      <p:sp>
        <p:nvSpPr>
          <p:cNvPr id="47" name="Text Box 24"/>
          <p:cNvSpPr txBox="1">
            <a:spLocks noChangeArrowheads="1"/>
          </p:cNvSpPr>
          <p:nvPr/>
        </p:nvSpPr>
        <p:spPr bwMode="auto">
          <a:xfrm>
            <a:off x="1901156" y="2234141"/>
            <a:ext cx="1328738" cy="374562"/>
          </a:xfrm>
          <a:prstGeom prst="roundRect">
            <a:avLst/>
          </a:prstGeom>
          <a:solidFill>
            <a:schemeClr val="bg1">
              <a:lumMod val="95000"/>
            </a:schemeClr>
          </a:solidFill>
          <a:ln w="19050">
            <a:noFill/>
            <a:miter lim="800000"/>
            <a:headEnd/>
            <a:tailEnd/>
          </a:ln>
          <a:scene3d>
            <a:camera prst="orthographicFront"/>
            <a:lightRig rig="threePt" dir="t"/>
          </a:scene3d>
          <a:sp3d>
            <a:bevelT/>
          </a:sp3d>
        </p:spPr>
        <p:txBody>
          <a:bodyPr lIns="91431" tIns="45716" rIns="91431" bIns="45716">
            <a:spAutoFit/>
          </a:bodyPr>
          <a:lstStyle/>
          <a:p>
            <a:pPr algn="ctr" defTabSz="457200" fontAlgn="base">
              <a:spcBef>
                <a:spcPct val="50000"/>
              </a:spcBef>
              <a:spcAft>
                <a:spcPct val="0"/>
              </a:spcAft>
              <a:defRPr/>
            </a:pPr>
            <a:r>
              <a:rPr lang="en-GB" sz="1600" dirty="0">
                <a:solidFill>
                  <a:srgbClr val="10253F"/>
                </a:solidFill>
                <a:latin typeface="Arial"/>
                <a:ea typeface="Arial Unicode MS" pitchFamily="34" charset="-128"/>
                <a:cs typeface="Times New Roman" pitchFamily="18" charset="0"/>
              </a:rPr>
              <a:t>Strontium</a:t>
            </a:r>
            <a:endParaRPr lang="en-GB" sz="1600" baseline="30000" dirty="0">
              <a:solidFill>
                <a:srgbClr val="10253F"/>
              </a:solidFill>
              <a:latin typeface="Arial"/>
              <a:ea typeface="Arial Unicode MS" pitchFamily="34" charset="-128"/>
              <a:cs typeface="Times New Roman" pitchFamily="18" charset="0"/>
            </a:endParaRPr>
          </a:p>
        </p:txBody>
      </p:sp>
      <p:sp>
        <p:nvSpPr>
          <p:cNvPr id="48" name="Text Box 24"/>
          <p:cNvSpPr txBox="1">
            <a:spLocks noChangeArrowheads="1"/>
          </p:cNvSpPr>
          <p:nvPr/>
        </p:nvSpPr>
        <p:spPr bwMode="auto">
          <a:xfrm>
            <a:off x="2694593" y="3678541"/>
            <a:ext cx="1328738" cy="374562"/>
          </a:xfrm>
          <a:prstGeom prst="roundRect">
            <a:avLst/>
          </a:prstGeom>
          <a:solidFill>
            <a:schemeClr val="bg1">
              <a:lumMod val="95000"/>
            </a:schemeClr>
          </a:solidFill>
          <a:ln w="19050">
            <a:noFill/>
            <a:miter lim="800000"/>
            <a:headEnd/>
            <a:tailEnd/>
          </a:ln>
          <a:scene3d>
            <a:camera prst="orthographicFront"/>
            <a:lightRig rig="threePt" dir="t"/>
          </a:scene3d>
          <a:sp3d>
            <a:bevelT/>
          </a:sp3d>
        </p:spPr>
        <p:txBody>
          <a:bodyPr lIns="91431" tIns="45716" rIns="91431" bIns="45716">
            <a:spAutoFit/>
          </a:bodyPr>
          <a:lstStyle/>
          <a:p>
            <a:pPr algn="ctr" defTabSz="457200" fontAlgn="base">
              <a:spcBef>
                <a:spcPct val="50000"/>
              </a:spcBef>
              <a:spcAft>
                <a:spcPct val="0"/>
              </a:spcAft>
              <a:defRPr/>
            </a:pPr>
            <a:r>
              <a:rPr lang="en-GB" sz="1600" dirty="0">
                <a:solidFill>
                  <a:srgbClr val="10253F"/>
                </a:solidFill>
                <a:latin typeface="Arial"/>
                <a:ea typeface="Arial Unicode MS" pitchFamily="34" charset="-128"/>
                <a:cs typeface="Times New Roman" pitchFamily="18" charset="0"/>
              </a:rPr>
              <a:t>Samarium</a:t>
            </a:r>
            <a:endParaRPr lang="en-GB" sz="1600" baseline="30000" dirty="0">
              <a:solidFill>
                <a:srgbClr val="10253F"/>
              </a:solidFill>
              <a:latin typeface="Arial"/>
              <a:ea typeface="Arial Unicode MS" pitchFamily="34" charset="-128"/>
              <a:cs typeface="Times New Roman" pitchFamily="18" charset="0"/>
            </a:endParaRPr>
          </a:p>
        </p:txBody>
      </p:sp>
      <p:sp>
        <p:nvSpPr>
          <p:cNvPr id="49" name="Line 14"/>
          <p:cNvSpPr>
            <a:spLocks noChangeShapeType="1"/>
          </p:cNvSpPr>
          <p:nvPr/>
        </p:nvSpPr>
        <p:spPr bwMode="auto">
          <a:xfrm flipH="1">
            <a:off x="2358039" y="2608704"/>
            <a:ext cx="16" cy="1916465"/>
          </a:xfrm>
          <a:prstGeom prst="line">
            <a:avLst/>
          </a:prstGeom>
          <a:noFill/>
          <a:ln w="57150">
            <a:solidFill>
              <a:schemeClr val="tx1">
                <a:lumMod val="10000"/>
                <a:lumOff val="90000"/>
              </a:schemeClr>
            </a:solidFill>
            <a:round/>
            <a:headEnd/>
            <a:tailEnd type="triangle" w="med" len="med"/>
          </a:ln>
          <a:effectLst>
            <a:outerShdw blurRad="50800" dist="38100" dir="2700000" algn="tl" rotWithShape="0">
              <a:prstClr val="black">
                <a:alpha val="40000"/>
              </a:prstClr>
            </a:outerShdw>
          </a:effectLst>
        </p:spPr>
        <p:txBody>
          <a:bodyPr wrap="none" lIns="91431" tIns="45716" rIns="91431" bIns="45716" anchor="ctr"/>
          <a:lstStyle/>
          <a:p>
            <a:pPr defTabSz="457200" fontAlgn="base">
              <a:spcBef>
                <a:spcPct val="0"/>
              </a:spcBef>
              <a:spcAft>
                <a:spcPct val="0"/>
              </a:spcAft>
              <a:defRPr/>
            </a:pPr>
            <a:endParaRPr lang="en-GB" sz="2000" dirty="0">
              <a:solidFill>
                <a:srgbClr val="1F497D">
                  <a:lumMod val="50000"/>
                </a:srgbClr>
              </a:solidFill>
              <a:latin typeface="Arial"/>
              <a:ea typeface="Arial Unicode MS" pitchFamily="34" charset="-128"/>
              <a:cs typeface="Arial Unicode MS" pitchFamily="34" charset="-128"/>
            </a:endParaRPr>
          </a:p>
        </p:txBody>
      </p:sp>
      <p:sp>
        <p:nvSpPr>
          <p:cNvPr id="50" name="Line 18"/>
          <p:cNvSpPr>
            <a:spLocks noChangeShapeType="1"/>
          </p:cNvSpPr>
          <p:nvPr/>
        </p:nvSpPr>
        <p:spPr bwMode="auto">
          <a:xfrm>
            <a:off x="3284394" y="4053103"/>
            <a:ext cx="0" cy="500345"/>
          </a:xfrm>
          <a:prstGeom prst="line">
            <a:avLst/>
          </a:prstGeom>
          <a:noFill/>
          <a:ln w="57150">
            <a:solidFill>
              <a:schemeClr val="tx1">
                <a:lumMod val="10000"/>
                <a:lumOff val="90000"/>
              </a:schemeClr>
            </a:solidFill>
            <a:round/>
            <a:headEnd/>
            <a:tailEnd type="triangle" w="med" len="med"/>
          </a:ln>
          <a:effectLst>
            <a:outerShdw blurRad="50800" dist="38100" dir="2700000" algn="tl" rotWithShape="0">
              <a:prstClr val="black">
                <a:alpha val="40000"/>
              </a:prstClr>
            </a:outerShdw>
          </a:effectLst>
        </p:spPr>
        <p:txBody>
          <a:bodyPr wrap="none" lIns="91431" tIns="45716" rIns="91431" bIns="45716" anchor="ctr"/>
          <a:lstStyle/>
          <a:p>
            <a:pPr defTabSz="457200" fontAlgn="base">
              <a:spcBef>
                <a:spcPct val="0"/>
              </a:spcBef>
              <a:spcAft>
                <a:spcPct val="0"/>
              </a:spcAft>
              <a:defRPr/>
            </a:pPr>
            <a:endParaRPr lang="en-GB" sz="2000" dirty="0">
              <a:solidFill>
                <a:srgbClr val="1F497D">
                  <a:lumMod val="50000"/>
                </a:srgbClr>
              </a:solidFill>
              <a:latin typeface="Arial"/>
              <a:ea typeface="Arial Unicode MS" pitchFamily="34" charset="-128"/>
              <a:cs typeface="Arial Unicode MS" pitchFamily="34" charset="-128"/>
            </a:endParaRPr>
          </a:p>
        </p:txBody>
      </p:sp>
      <p:sp>
        <p:nvSpPr>
          <p:cNvPr id="8202" name="Text Box 28"/>
          <p:cNvSpPr txBox="1">
            <a:spLocks noChangeArrowheads="1"/>
          </p:cNvSpPr>
          <p:nvPr/>
        </p:nvSpPr>
        <p:spPr bwMode="auto">
          <a:xfrm>
            <a:off x="1896577" y="3203548"/>
            <a:ext cx="1546647" cy="374562"/>
          </a:xfrm>
          <a:prstGeom prst="roundRect">
            <a:avLst/>
          </a:prstGeom>
          <a:solidFill>
            <a:schemeClr val="bg1">
              <a:lumMod val="95000"/>
            </a:schemeClr>
          </a:solidFill>
          <a:ln w="19050">
            <a:noFill/>
            <a:miter lim="800000"/>
            <a:headEnd/>
            <a:tailEnd/>
          </a:ln>
          <a:scene3d>
            <a:camera prst="orthographicFront"/>
            <a:lightRig rig="threePt" dir="t"/>
          </a:scene3d>
          <a:sp3d>
            <a:bevelT/>
          </a:sp3d>
        </p:spPr>
        <p:txBody>
          <a:bodyPr wrap="square" lIns="91431" tIns="45716" rIns="91431" bIns="45716">
            <a:spAutoFit/>
          </a:bodyPr>
          <a:lstStyle/>
          <a:p>
            <a:pPr algn="ctr" defTabSz="457200" fontAlgn="base">
              <a:spcBef>
                <a:spcPct val="50000"/>
              </a:spcBef>
              <a:spcAft>
                <a:spcPct val="0"/>
              </a:spcAft>
              <a:defRPr/>
            </a:pPr>
            <a:r>
              <a:rPr lang="en-GB" sz="1600" dirty="0">
                <a:solidFill>
                  <a:srgbClr val="10253F"/>
                </a:solidFill>
                <a:latin typeface="Arial"/>
                <a:ea typeface="Arial Unicode MS" pitchFamily="34" charset="-128"/>
                <a:cs typeface="Times New Roman" pitchFamily="18" charset="0"/>
              </a:rPr>
              <a:t>Mitoxantrone</a:t>
            </a:r>
          </a:p>
        </p:txBody>
      </p:sp>
      <p:sp>
        <p:nvSpPr>
          <p:cNvPr id="12" name="TextBox 11">
            <a:extLst>
              <a:ext uri="{FF2B5EF4-FFF2-40B4-BE49-F238E27FC236}">
                <a16:creationId xmlns:a16="http://schemas.microsoft.com/office/drawing/2014/main" xmlns="" id="{81640113-A883-4467-AD3A-CCE4C84882C9}"/>
              </a:ext>
            </a:extLst>
          </p:cNvPr>
          <p:cNvSpPr txBox="1"/>
          <p:nvPr/>
        </p:nvSpPr>
        <p:spPr>
          <a:xfrm>
            <a:off x="5345600" y="6437551"/>
            <a:ext cx="3954561" cy="246221"/>
          </a:xfrm>
          <a:prstGeom prst="rect">
            <a:avLst/>
          </a:prstGeom>
          <a:noFill/>
        </p:spPr>
        <p:txBody>
          <a:bodyPr wrap="square" rtlCol="0">
            <a:spAutoFit/>
          </a:bodyPr>
          <a:lstStyle/>
          <a:p>
            <a:r>
              <a:rPr lang="en-US" sz="1000" dirty="0">
                <a:solidFill>
                  <a:schemeClr val="bg1"/>
                </a:solidFill>
              </a:rPr>
              <a:t>Presented by Jeanny Aragon-Ching</a:t>
            </a:r>
          </a:p>
        </p:txBody>
      </p:sp>
      <p:sp>
        <p:nvSpPr>
          <p:cNvPr id="53" name="Text Box 25">
            <a:extLst>
              <a:ext uri="{FF2B5EF4-FFF2-40B4-BE49-F238E27FC236}">
                <a16:creationId xmlns:a16="http://schemas.microsoft.com/office/drawing/2014/main" xmlns="" id="{3E74A488-339A-41F2-8375-2EEBC08CC0F5}"/>
              </a:ext>
            </a:extLst>
          </p:cNvPr>
          <p:cNvSpPr txBox="1">
            <a:spLocks noChangeArrowheads="1"/>
          </p:cNvSpPr>
          <p:nvPr/>
        </p:nvSpPr>
        <p:spPr bwMode="auto">
          <a:xfrm>
            <a:off x="10000889" y="2852876"/>
            <a:ext cx="1620838" cy="578873"/>
          </a:xfrm>
          <a:prstGeom prst="roundRect">
            <a:avLst/>
          </a:prstGeom>
          <a:solidFill>
            <a:schemeClr val="bg1">
              <a:lumMod val="95000"/>
            </a:schemeClr>
          </a:solidFill>
          <a:ln w="19050">
            <a:noFill/>
            <a:miter lim="800000"/>
            <a:headEnd/>
            <a:tailEnd/>
          </a:ln>
          <a:scene3d>
            <a:camera prst="orthographicFront"/>
            <a:lightRig rig="threePt" dir="t"/>
          </a:scene3d>
          <a:sp3d>
            <a:bevelT/>
          </a:sp3d>
        </p:spPr>
        <p:txBody>
          <a:bodyPr lIns="91431" tIns="45716" rIns="91431" bIns="45716">
            <a:spAutoFit/>
          </a:bodyPr>
          <a:lstStyle/>
          <a:p>
            <a:pPr algn="ctr" defTabSz="457200" fontAlgn="base">
              <a:spcBef>
                <a:spcPct val="50000"/>
              </a:spcBef>
              <a:spcAft>
                <a:spcPct val="0"/>
              </a:spcAft>
              <a:defRPr/>
            </a:pPr>
            <a:r>
              <a:rPr lang="en-GB" sz="1400" dirty="0">
                <a:solidFill>
                  <a:srgbClr val="10253F"/>
                </a:solidFill>
                <a:latin typeface="Arial"/>
                <a:ea typeface="Arial Unicode MS" pitchFamily="34" charset="-128"/>
                <a:cs typeface="Times New Roman" pitchFamily="18" charset="0"/>
              </a:rPr>
              <a:t>Abiraterone </a:t>
            </a:r>
            <a:r>
              <a:rPr lang="en-GB" sz="1400" dirty="0" err="1">
                <a:solidFill>
                  <a:srgbClr val="10253F"/>
                </a:solidFill>
                <a:latin typeface="Arial"/>
                <a:ea typeface="Arial Unicode MS" pitchFamily="34" charset="-128"/>
                <a:cs typeface="Times New Roman" pitchFamily="18" charset="0"/>
              </a:rPr>
              <a:t>mCSPC</a:t>
            </a:r>
            <a:endParaRPr lang="en-GB" sz="1400" dirty="0">
              <a:solidFill>
                <a:srgbClr val="10253F"/>
              </a:solidFill>
              <a:latin typeface="Arial"/>
              <a:ea typeface="Arial Unicode MS" pitchFamily="34" charset="-128"/>
              <a:cs typeface="Times New Roman" pitchFamily="18" charset="0"/>
            </a:endParaRPr>
          </a:p>
        </p:txBody>
      </p:sp>
      <p:sp>
        <p:nvSpPr>
          <p:cNvPr id="51" name="Rectangle 36">
            <a:extLst>
              <a:ext uri="{FF2B5EF4-FFF2-40B4-BE49-F238E27FC236}">
                <a16:creationId xmlns:a16="http://schemas.microsoft.com/office/drawing/2014/main" xmlns="" id="{8523F829-A2BE-4426-8220-C814B3BEE4FA}"/>
              </a:ext>
            </a:extLst>
          </p:cNvPr>
          <p:cNvSpPr>
            <a:spLocks noChangeArrowheads="1"/>
          </p:cNvSpPr>
          <p:nvPr/>
        </p:nvSpPr>
        <p:spPr bwMode="auto">
          <a:xfrm>
            <a:off x="9520162" y="4544456"/>
            <a:ext cx="831850" cy="801688"/>
          </a:xfrm>
          <a:prstGeom prst="rect">
            <a:avLst/>
          </a:prstGeom>
          <a:solidFill>
            <a:srgbClr val="FFC000"/>
          </a:solidFill>
          <a:ln w="9525">
            <a:miter lim="800000"/>
            <a:headEnd/>
            <a:tailEnd/>
          </a:ln>
          <a:scene3d>
            <a:camera prst="legacyObliqueTopRight"/>
            <a:lightRig rig="chilly" dir="b"/>
          </a:scene3d>
          <a:sp3d extrusionH="374650">
            <a:bevelT w="13500" h="13500"/>
            <a:bevelB w="13500" h="13500"/>
            <a:extrusionClr>
              <a:srgbClr val="FFFF99"/>
            </a:extrusionClr>
          </a:sp3d>
        </p:spPr>
        <p:txBody>
          <a:bodyPr wrap="none" lIns="91431" tIns="45716" rIns="91431" bIns="45716" anchor="ctr"/>
          <a:lstStyle/>
          <a:p>
            <a:pPr algn="ctr" defTabSz="457200" eaLnBrk="0" fontAlgn="base" hangingPunct="0">
              <a:spcBef>
                <a:spcPct val="0"/>
              </a:spcBef>
              <a:spcAft>
                <a:spcPct val="0"/>
              </a:spcAft>
              <a:defRPr/>
            </a:pPr>
            <a:endParaRPr lang="en-US" sz="1600" dirty="0">
              <a:solidFill>
                <a:srgbClr val="10253F"/>
              </a:solidFill>
              <a:latin typeface="Arial"/>
              <a:ea typeface="Arial Unicode MS" pitchFamily="34" charset="-128"/>
              <a:cs typeface="Arial Unicode MS" pitchFamily="34" charset="-128"/>
            </a:endParaRPr>
          </a:p>
        </p:txBody>
      </p:sp>
      <p:sp>
        <p:nvSpPr>
          <p:cNvPr id="52" name="Rectangle 36">
            <a:extLst>
              <a:ext uri="{FF2B5EF4-FFF2-40B4-BE49-F238E27FC236}">
                <a16:creationId xmlns:a16="http://schemas.microsoft.com/office/drawing/2014/main" xmlns="" id="{828E0BBC-7383-472E-B466-4EDFA8E238B8}"/>
              </a:ext>
            </a:extLst>
          </p:cNvPr>
          <p:cNvSpPr>
            <a:spLocks noChangeArrowheads="1"/>
          </p:cNvSpPr>
          <p:nvPr/>
        </p:nvSpPr>
        <p:spPr bwMode="auto">
          <a:xfrm>
            <a:off x="10349184" y="4544456"/>
            <a:ext cx="831850" cy="801688"/>
          </a:xfrm>
          <a:prstGeom prst="rect">
            <a:avLst/>
          </a:prstGeom>
          <a:solidFill>
            <a:srgbClr val="FFC000"/>
          </a:solidFill>
          <a:ln w="9525">
            <a:miter lim="800000"/>
            <a:headEnd/>
            <a:tailEnd/>
          </a:ln>
          <a:scene3d>
            <a:camera prst="legacyObliqueTopRight"/>
            <a:lightRig rig="chilly" dir="b"/>
          </a:scene3d>
          <a:sp3d extrusionH="374650">
            <a:bevelT w="13500" h="13500"/>
            <a:bevelB w="13500" h="13500"/>
            <a:extrusionClr>
              <a:srgbClr val="FFFF99"/>
            </a:extrusionClr>
          </a:sp3d>
        </p:spPr>
        <p:txBody>
          <a:bodyPr wrap="none" lIns="91431" tIns="45716" rIns="91431" bIns="45716" anchor="ctr"/>
          <a:lstStyle/>
          <a:p>
            <a:pPr algn="ctr" defTabSz="457200" eaLnBrk="0" fontAlgn="base" hangingPunct="0">
              <a:spcBef>
                <a:spcPct val="0"/>
              </a:spcBef>
              <a:spcAft>
                <a:spcPct val="0"/>
              </a:spcAft>
              <a:defRPr/>
            </a:pPr>
            <a:endParaRPr lang="en-US" sz="1600" dirty="0">
              <a:solidFill>
                <a:srgbClr val="10253F"/>
              </a:solidFill>
              <a:latin typeface="Arial"/>
              <a:ea typeface="Arial Unicode MS" pitchFamily="34" charset="-128"/>
              <a:cs typeface="Arial Unicode MS" pitchFamily="34" charset="-128"/>
            </a:endParaRPr>
          </a:p>
        </p:txBody>
      </p:sp>
      <p:sp>
        <p:nvSpPr>
          <p:cNvPr id="23646" name="Text Box 94"/>
          <p:cNvSpPr txBox="1">
            <a:spLocks noChangeArrowheads="1"/>
          </p:cNvSpPr>
          <p:nvPr/>
        </p:nvSpPr>
        <p:spPr bwMode="auto">
          <a:xfrm>
            <a:off x="1585592" y="4732923"/>
            <a:ext cx="9639451" cy="584775"/>
          </a:xfrm>
          <a:prstGeom prst="rect">
            <a:avLst/>
          </a:prstGeom>
          <a:noFill/>
          <a:ln w="9525">
            <a:noFill/>
            <a:miter lim="800000"/>
            <a:headEnd/>
            <a:tailEnd/>
          </a:ln>
          <a:effectLst>
            <a:prstShdw prst="shdw17" dist="17961" dir="2700000">
              <a:schemeClr val="accent1">
                <a:gamma/>
                <a:shade val="60000"/>
                <a:invGamma/>
              </a:schemeClr>
            </a:prstShdw>
          </a:effectLst>
        </p:spPr>
        <p:txBody>
          <a:bodyPr wrap="square">
            <a:spAutoFit/>
          </a:bodyPr>
          <a:lstStyle/>
          <a:p>
            <a:pPr defTabSz="457200" fontAlgn="base">
              <a:spcBef>
                <a:spcPct val="0"/>
              </a:spcBef>
              <a:spcAft>
                <a:spcPct val="0"/>
              </a:spcAft>
            </a:pPr>
            <a:r>
              <a:rPr lang="en-GB" sz="1400" dirty="0">
                <a:solidFill>
                  <a:prstClr val="black"/>
                </a:solidFill>
                <a:latin typeface="Arial"/>
                <a:ea typeface="Arial Unicode MS" pitchFamily="34" charset="-128"/>
                <a:cs typeface="Arial Unicode MS" pitchFamily="34" charset="-128"/>
              </a:rPr>
              <a:t>1985		1996	       2002			     </a:t>
            </a:r>
            <a:r>
              <a:rPr lang="en-GB" sz="1600" dirty="0">
                <a:solidFill>
                  <a:prstClr val="black"/>
                </a:solidFill>
                <a:latin typeface="Arial"/>
                <a:ea typeface="Arial Unicode MS" pitchFamily="34" charset="-128"/>
                <a:cs typeface="Arial Unicode MS" pitchFamily="34" charset="-128"/>
              </a:rPr>
              <a:t>2010	</a:t>
            </a:r>
            <a:r>
              <a:rPr lang="en-GB" sz="1400" dirty="0">
                <a:solidFill>
                  <a:prstClr val="black"/>
                </a:solidFill>
                <a:latin typeface="Arial"/>
                <a:ea typeface="Arial Unicode MS" pitchFamily="34" charset="-128"/>
                <a:cs typeface="Arial Unicode MS" pitchFamily="34" charset="-128"/>
              </a:rPr>
              <a:t>		</a:t>
            </a:r>
            <a:r>
              <a:rPr lang="en-GB" sz="1600" dirty="0">
                <a:solidFill>
                  <a:prstClr val="black"/>
                </a:solidFill>
                <a:latin typeface="Arial"/>
                <a:ea typeface="Arial Unicode MS" pitchFamily="34" charset="-128"/>
                <a:cs typeface="Arial Unicode MS" pitchFamily="34" charset="-128"/>
              </a:rPr>
              <a:t>      2011</a:t>
            </a:r>
            <a:r>
              <a:rPr lang="en-GB" sz="1400" dirty="0">
                <a:solidFill>
                  <a:prstClr val="black"/>
                </a:solidFill>
                <a:latin typeface="Arial"/>
                <a:ea typeface="Arial Unicode MS" pitchFamily="34" charset="-128"/>
                <a:cs typeface="Arial Unicode MS" pitchFamily="34" charset="-128"/>
              </a:rPr>
              <a:t>		</a:t>
            </a:r>
            <a:r>
              <a:rPr lang="en-GB" sz="1600" dirty="0">
                <a:solidFill>
                  <a:prstClr val="black"/>
                </a:solidFill>
                <a:latin typeface="Arial"/>
                <a:ea typeface="Arial Unicode MS" pitchFamily="34" charset="-128"/>
                <a:cs typeface="Arial Unicode MS" pitchFamily="34" charset="-128"/>
              </a:rPr>
              <a:t>2012</a:t>
            </a:r>
          </a:p>
          <a:p>
            <a:pPr defTabSz="457200" fontAlgn="base">
              <a:spcBef>
                <a:spcPct val="0"/>
              </a:spcBef>
              <a:spcAft>
                <a:spcPct val="0"/>
              </a:spcAft>
            </a:pPr>
            <a:r>
              <a:rPr lang="en-GB" sz="1400" dirty="0">
                <a:solidFill>
                  <a:prstClr val="black"/>
                </a:solidFill>
                <a:latin typeface="Arial"/>
                <a:ea typeface="Arial Unicode MS" pitchFamily="34" charset="-128"/>
                <a:cs typeface="Arial Unicode MS" pitchFamily="34" charset="-128"/>
              </a:rPr>
              <a:t>	1993 		1997 </a:t>
            </a:r>
            <a:r>
              <a:rPr lang="en-GB" sz="1600" dirty="0">
                <a:solidFill>
                  <a:prstClr val="black"/>
                </a:solidFill>
                <a:latin typeface="Arial"/>
                <a:ea typeface="Arial Unicode MS" pitchFamily="34" charset="-128"/>
                <a:cs typeface="Arial Unicode MS" pitchFamily="34" charset="-128"/>
              </a:rPr>
              <a:t>      	2004	    2008         	              	       		                        2013              2018</a:t>
            </a:r>
          </a:p>
        </p:txBody>
      </p:sp>
      <p:sp>
        <p:nvSpPr>
          <p:cNvPr id="56" name="Text Box 25">
            <a:extLst>
              <a:ext uri="{FF2B5EF4-FFF2-40B4-BE49-F238E27FC236}">
                <a16:creationId xmlns:a16="http://schemas.microsoft.com/office/drawing/2014/main" xmlns="" id="{4D48F02C-01B2-445A-9A56-384577846E37}"/>
              </a:ext>
            </a:extLst>
          </p:cNvPr>
          <p:cNvSpPr txBox="1">
            <a:spLocks noChangeArrowheads="1"/>
          </p:cNvSpPr>
          <p:nvPr/>
        </p:nvSpPr>
        <p:spPr bwMode="auto">
          <a:xfrm>
            <a:off x="9164322" y="1840125"/>
            <a:ext cx="2892358" cy="374562"/>
          </a:xfrm>
          <a:prstGeom prst="roundRect">
            <a:avLst/>
          </a:prstGeom>
          <a:solidFill>
            <a:schemeClr val="bg1">
              <a:lumMod val="95000"/>
            </a:schemeClr>
          </a:solidFill>
          <a:ln w="19050">
            <a:noFill/>
            <a:miter lim="800000"/>
            <a:headEnd/>
            <a:tailEnd/>
          </a:ln>
          <a:scene3d>
            <a:camera prst="orthographicFront"/>
            <a:lightRig rig="threePt" dir="t"/>
          </a:scene3d>
          <a:sp3d>
            <a:bevelT/>
          </a:sp3d>
        </p:spPr>
        <p:txBody>
          <a:bodyPr wrap="square" lIns="91431" tIns="45716" rIns="91431" bIns="45716">
            <a:spAutoFit/>
          </a:bodyPr>
          <a:lstStyle/>
          <a:p>
            <a:pPr algn="ctr" defTabSz="457200" fontAlgn="base">
              <a:spcBef>
                <a:spcPct val="50000"/>
              </a:spcBef>
              <a:spcAft>
                <a:spcPct val="0"/>
              </a:spcAft>
              <a:defRPr/>
            </a:pPr>
            <a:r>
              <a:rPr lang="en-GB" sz="1600" dirty="0" err="1">
                <a:solidFill>
                  <a:srgbClr val="10253F"/>
                </a:solidFill>
                <a:latin typeface="Arial"/>
                <a:ea typeface="Arial Unicode MS" pitchFamily="34" charset="-128"/>
                <a:cs typeface="Times New Roman" pitchFamily="18" charset="0"/>
              </a:rPr>
              <a:t>Apalutamide</a:t>
            </a:r>
            <a:r>
              <a:rPr lang="en-GB" sz="1600" dirty="0">
                <a:solidFill>
                  <a:srgbClr val="10253F"/>
                </a:solidFill>
                <a:latin typeface="Arial"/>
                <a:ea typeface="Arial Unicode MS" pitchFamily="34" charset="-128"/>
                <a:cs typeface="Times New Roman" pitchFamily="18" charset="0"/>
              </a:rPr>
              <a:t> </a:t>
            </a:r>
            <a:r>
              <a:rPr lang="en-GB" sz="1600" dirty="0" err="1">
                <a:solidFill>
                  <a:srgbClr val="10253F"/>
                </a:solidFill>
                <a:latin typeface="Arial"/>
                <a:ea typeface="Arial Unicode MS" pitchFamily="34" charset="-128"/>
                <a:cs typeface="Times New Roman" pitchFamily="18" charset="0"/>
              </a:rPr>
              <a:t>nmCRPC</a:t>
            </a:r>
            <a:endParaRPr lang="en-GB" sz="1600" baseline="30000" dirty="0">
              <a:solidFill>
                <a:srgbClr val="10253F"/>
              </a:solidFill>
              <a:latin typeface="Arial"/>
              <a:ea typeface="Arial Unicode MS" pitchFamily="34" charset="-128"/>
              <a:cs typeface="Times New Roman" pitchFamily="18" charset="0"/>
            </a:endParaRPr>
          </a:p>
        </p:txBody>
      </p:sp>
      <p:sp>
        <p:nvSpPr>
          <p:cNvPr id="57" name="Text Box 25">
            <a:extLst>
              <a:ext uri="{FF2B5EF4-FFF2-40B4-BE49-F238E27FC236}">
                <a16:creationId xmlns:a16="http://schemas.microsoft.com/office/drawing/2014/main" xmlns="" id="{92F04361-3060-45E8-B6F6-12DE882118D5}"/>
              </a:ext>
            </a:extLst>
          </p:cNvPr>
          <p:cNvSpPr txBox="1">
            <a:spLocks noChangeArrowheads="1"/>
          </p:cNvSpPr>
          <p:nvPr/>
        </p:nvSpPr>
        <p:spPr bwMode="auto">
          <a:xfrm>
            <a:off x="9192652" y="2277397"/>
            <a:ext cx="2828556" cy="374562"/>
          </a:xfrm>
          <a:prstGeom prst="roundRect">
            <a:avLst/>
          </a:prstGeom>
          <a:solidFill>
            <a:schemeClr val="bg1">
              <a:lumMod val="95000"/>
            </a:schemeClr>
          </a:solidFill>
          <a:ln w="19050">
            <a:noFill/>
            <a:miter lim="800000"/>
            <a:headEnd/>
            <a:tailEnd/>
          </a:ln>
          <a:scene3d>
            <a:camera prst="orthographicFront"/>
            <a:lightRig rig="threePt" dir="t"/>
          </a:scene3d>
          <a:sp3d>
            <a:bevelT/>
          </a:sp3d>
        </p:spPr>
        <p:txBody>
          <a:bodyPr wrap="square" lIns="91431" tIns="45716" rIns="91431" bIns="45716">
            <a:spAutoFit/>
          </a:bodyPr>
          <a:lstStyle/>
          <a:p>
            <a:pPr algn="ctr" defTabSz="457200" fontAlgn="base">
              <a:spcBef>
                <a:spcPct val="50000"/>
              </a:spcBef>
              <a:spcAft>
                <a:spcPct val="0"/>
              </a:spcAft>
              <a:defRPr/>
            </a:pPr>
            <a:r>
              <a:rPr lang="en-GB" sz="1600" dirty="0">
                <a:solidFill>
                  <a:srgbClr val="10253F"/>
                </a:solidFill>
                <a:latin typeface="Arial"/>
                <a:ea typeface="Arial Unicode MS" pitchFamily="34" charset="-128"/>
                <a:cs typeface="Times New Roman" pitchFamily="18" charset="0"/>
              </a:rPr>
              <a:t>Enzalutamide </a:t>
            </a:r>
            <a:r>
              <a:rPr lang="en-GB" sz="1600" dirty="0" err="1">
                <a:solidFill>
                  <a:srgbClr val="10253F"/>
                </a:solidFill>
                <a:latin typeface="Arial"/>
                <a:ea typeface="Arial Unicode MS" pitchFamily="34" charset="-128"/>
                <a:cs typeface="Times New Roman" pitchFamily="18" charset="0"/>
              </a:rPr>
              <a:t>nmCRPC</a:t>
            </a:r>
            <a:endParaRPr lang="en-GB" sz="1600" baseline="30000" dirty="0">
              <a:solidFill>
                <a:srgbClr val="10253F"/>
              </a:solidFill>
              <a:latin typeface="Arial"/>
              <a:ea typeface="Arial Unicode MS" pitchFamily="34" charset="-128"/>
              <a:cs typeface="Times New Roman" pitchFamily="18" charset="0"/>
            </a:endParaRPr>
          </a:p>
        </p:txBody>
      </p:sp>
      <p:pic>
        <p:nvPicPr>
          <p:cNvPr id="23584" name="AutoShape 21"/>
          <p:cNvPicPr>
            <a:picLocks noChangeArrowheads="1"/>
          </p:cNvPicPr>
          <p:nvPr/>
        </p:nvPicPr>
        <p:blipFill>
          <a:blip r:embed="rId3" cstate="print"/>
          <a:srcRect/>
          <a:stretch>
            <a:fillRect/>
          </a:stretch>
        </p:blipFill>
        <p:spPr bwMode="auto">
          <a:xfrm>
            <a:off x="11036000" y="3999255"/>
            <a:ext cx="1116013" cy="1778000"/>
          </a:xfrm>
          <a:prstGeom prst="rect">
            <a:avLst/>
          </a:prstGeom>
          <a:noFill/>
          <a:ln w="9525">
            <a:noFill/>
            <a:miter lim="800000"/>
            <a:headEnd/>
            <a:tailEnd/>
          </a:ln>
        </p:spPr>
      </p:pic>
      <p:sp>
        <p:nvSpPr>
          <p:cNvPr id="55" name="Line 14">
            <a:extLst>
              <a:ext uri="{FF2B5EF4-FFF2-40B4-BE49-F238E27FC236}">
                <a16:creationId xmlns:a16="http://schemas.microsoft.com/office/drawing/2014/main" xmlns="" id="{44286D03-4CDC-43A8-A674-49EF2988DD79}"/>
              </a:ext>
            </a:extLst>
          </p:cNvPr>
          <p:cNvSpPr>
            <a:spLocks noChangeShapeType="1"/>
          </p:cNvSpPr>
          <p:nvPr/>
        </p:nvSpPr>
        <p:spPr bwMode="auto">
          <a:xfrm>
            <a:off x="10226042" y="3429001"/>
            <a:ext cx="16901" cy="985344"/>
          </a:xfrm>
          <a:prstGeom prst="line">
            <a:avLst/>
          </a:prstGeom>
          <a:noFill/>
          <a:ln w="57150">
            <a:solidFill>
              <a:schemeClr val="tx1">
                <a:lumMod val="10000"/>
                <a:lumOff val="90000"/>
              </a:schemeClr>
            </a:solidFill>
            <a:round/>
            <a:headEnd/>
            <a:tailEnd type="triangle" w="med" len="med"/>
          </a:ln>
          <a:effectLst>
            <a:outerShdw blurRad="50800" dist="38100" dir="2700000" algn="tl" rotWithShape="0">
              <a:prstClr val="black">
                <a:alpha val="40000"/>
              </a:prstClr>
            </a:outerShdw>
          </a:effectLst>
        </p:spPr>
        <p:txBody>
          <a:bodyPr wrap="none" lIns="91431" tIns="45716" rIns="91431" bIns="45716" anchor="ctr"/>
          <a:lstStyle/>
          <a:p>
            <a:pPr defTabSz="457200" fontAlgn="base">
              <a:spcBef>
                <a:spcPct val="0"/>
              </a:spcBef>
              <a:spcAft>
                <a:spcPct val="0"/>
              </a:spcAft>
              <a:defRPr/>
            </a:pPr>
            <a:endParaRPr lang="en-GB" sz="2000" dirty="0">
              <a:solidFill>
                <a:srgbClr val="1F497D">
                  <a:lumMod val="50000"/>
                </a:srgbClr>
              </a:solidFill>
              <a:latin typeface="Arial"/>
              <a:ea typeface="Arial Unicode MS" pitchFamily="34" charset="-128"/>
              <a:cs typeface="Arial Unicode MS" pitchFamily="34" charset="-128"/>
            </a:endParaRPr>
          </a:p>
        </p:txBody>
      </p:sp>
      <p:sp>
        <p:nvSpPr>
          <p:cNvPr id="59" name="TextBox 58">
            <a:extLst>
              <a:ext uri="{FF2B5EF4-FFF2-40B4-BE49-F238E27FC236}">
                <a16:creationId xmlns:a16="http://schemas.microsoft.com/office/drawing/2014/main" xmlns="" id="{5708837B-01B6-4F92-914B-A28D1467590A}"/>
              </a:ext>
            </a:extLst>
          </p:cNvPr>
          <p:cNvSpPr txBox="1"/>
          <p:nvPr/>
        </p:nvSpPr>
        <p:spPr>
          <a:xfrm>
            <a:off x="7584340" y="6365600"/>
            <a:ext cx="4155305" cy="276999"/>
          </a:xfrm>
          <a:prstGeom prst="rect">
            <a:avLst/>
          </a:prstGeom>
          <a:noFill/>
        </p:spPr>
        <p:txBody>
          <a:bodyPr wrap="none" rtlCol="0">
            <a:spAutoFit/>
          </a:bodyPr>
          <a:lstStyle/>
          <a:p>
            <a:pPr defTabSz="457200" fontAlgn="base">
              <a:spcBef>
                <a:spcPct val="0"/>
              </a:spcBef>
              <a:spcAft>
                <a:spcPct val="0"/>
              </a:spcAft>
            </a:pPr>
            <a:r>
              <a:rPr lang="en-GB" sz="1200" dirty="0" err="1">
                <a:latin typeface="Corbel" panose="020B0503020204020204" pitchFamily="34" charset="0"/>
              </a:rPr>
              <a:t>nmCRPC</a:t>
            </a:r>
            <a:r>
              <a:rPr lang="en-GB" sz="1200" dirty="0">
                <a:latin typeface="Corbel" panose="020B0503020204020204" pitchFamily="34" charset="0"/>
              </a:rPr>
              <a:t> – non-metastatic castration-resistant prostate cancer</a:t>
            </a:r>
          </a:p>
        </p:txBody>
      </p:sp>
      <p:sp>
        <p:nvSpPr>
          <p:cNvPr id="46" name="Line 14"/>
          <p:cNvSpPr>
            <a:spLocks noChangeShapeType="1"/>
          </p:cNvSpPr>
          <p:nvPr/>
        </p:nvSpPr>
        <p:spPr bwMode="auto">
          <a:xfrm flipH="1">
            <a:off x="1858403" y="2083763"/>
            <a:ext cx="0" cy="2456431"/>
          </a:xfrm>
          <a:prstGeom prst="line">
            <a:avLst/>
          </a:prstGeom>
          <a:noFill/>
          <a:ln w="57150">
            <a:solidFill>
              <a:schemeClr val="tx1">
                <a:lumMod val="10000"/>
                <a:lumOff val="90000"/>
              </a:schemeClr>
            </a:solidFill>
            <a:round/>
            <a:headEnd/>
            <a:tailEnd type="triangle" w="med" len="med"/>
          </a:ln>
          <a:effectLst>
            <a:outerShdw blurRad="50800" dist="38100" dir="2700000" algn="tl" rotWithShape="0">
              <a:prstClr val="black">
                <a:alpha val="40000"/>
              </a:prstClr>
            </a:outerShdw>
          </a:effectLst>
        </p:spPr>
        <p:txBody>
          <a:bodyPr wrap="none" lIns="91431" tIns="45716" rIns="91431" bIns="45716" anchor="ctr"/>
          <a:lstStyle/>
          <a:p>
            <a:pPr defTabSz="457200" fontAlgn="base">
              <a:spcBef>
                <a:spcPct val="0"/>
              </a:spcBef>
              <a:spcAft>
                <a:spcPct val="0"/>
              </a:spcAft>
              <a:defRPr/>
            </a:pPr>
            <a:endParaRPr lang="en-GB" sz="2000" dirty="0">
              <a:solidFill>
                <a:srgbClr val="1F497D">
                  <a:lumMod val="50000"/>
                </a:srgbClr>
              </a:solidFill>
              <a:latin typeface="Arial"/>
              <a:ea typeface="Arial Unicode MS" pitchFamily="34" charset="-128"/>
              <a:cs typeface="Arial Unicode MS" pitchFamily="34" charset="-128"/>
            </a:endParaRPr>
          </a:p>
        </p:txBody>
      </p:sp>
    </p:spTree>
    <p:extLst>
      <p:ext uri="{BB962C8B-B14F-4D97-AF65-F5344CB8AC3E}">
        <p14:creationId xmlns:p14="http://schemas.microsoft.com/office/powerpoint/2010/main" val="2577509934"/>
      </p:ext>
    </p:extLst>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 name="Line 14">
            <a:extLst>
              <a:ext uri="{FF2B5EF4-FFF2-40B4-BE49-F238E27FC236}">
                <a16:creationId xmlns:a16="http://schemas.microsoft.com/office/drawing/2014/main" xmlns="" id="{6AF6FFA6-5AF4-4286-93F9-1D26835528B9}"/>
              </a:ext>
            </a:extLst>
          </p:cNvPr>
          <p:cNvSpPr>
            <a:spLocks noChangeShapeType="1"/>
          </p:cNvSpPr>
          <p:nvPr/>
        </p:nvSpPr>
        <p:spPr bwMode="auto">
          <a:xfrm>
            <a:off x="10650427" y="2608703"/>
            <a:ext cx="40881" cy="1778000"/>
          </a:xfrm>
          <a:prstGeom prst="line">
            <a:avLst/>
          </a:prstGeom>
          <a:noFill/>
          <a:ln w="57150">
            <a:solidFill>
              <a:schemeClr val="tx1">
                <a:lumMod val="10000"/>
                <a:lumOff val="90000"/>
              </a:schemeClr>
            </a:solidFill>
            <a:round/>
            <a:headEnd/>
            <a:tailEnd type="triangle" w="med" len="med"/>
          </a:ln>
          <a:effectLst>
            <a:outerShdw blurRad="50800" dist="38100" dir="2700000" algn="tl" rotWithShape="0">
              <a:prstClr val="black">
                <a:alpha val="40000"/>
              </a:prstClr>
            </a:outerShdw>
          </a:effectLst>
        </p:spPr>
        <p:txBody>
          <a:bodyPr wrap="none" lIns="91431" tIns="45716" rIns="91431" bIns="45716" anchor="ctr"/>
          <a:lstStyle/>
          <a:p>
            <a:pPr defTabSz="457200" fontAlgn="base">
              <a:spcBef>
                <a:spcPct val="0"/>
              </a:spcBef>
              <a:spcAft>
                <a:spcPct val="0"/>
              </a:spcAft>
              <a:defRPr/>
            </a:pPr>
            <a:endParaRPr lang="en-GB" sz="2000" dirty="0">
              <a:solidFill>
                <a:srgbClr val="1F497D">
                  <a:lumMod val="50000"/>
                </a:srgbClr>
              </a:solidFill>
              <a:latin typeface="Arial"/>
              <a:ea typeface="Arial Unicode MS" pitchFamily="34" charset="-128"/>
              <a:cs typeface="Arial Unicode MS" pitchFamily="34" charset="-128"/>
            </a:endParaRPr>
          </a:p>
        </p:txBody>
      </p:sp>
      <p:sp>
        <p:nvSpPr>
          <p:cNvPr id="58" name="Line 14">
            <a:extLst>
              <a:ext uri="{FF2B5EF4-FFF2-40B4-BE49-F238E27FC236}">
                <a16:creationId xmlns:a16="http://schemas.microsoft.com/office/drawing/2014/main" xmlns="" id="{BDE7380B-3975-4F5B-B46B-00C637798C46}"/>
              </a:ext>
            </a:extLst>
          </p:cNvPr>
          <p:cNvSpPr>
            <a:spLocks noChangeShapeType="1"/>
          </p:cNvSpPr>
          <p:nvPr/>
        </p:nvSpPr>
        <p:spPr bwMode="auto">
          <a:xfrm>
            <a:off x="10423956" y="2185924"/>
            <a:ext cx="55462" cy="2204773"/>
          </a:xfrm>
          <a:prstGeom prst="line">
            <a:avLst/>
          </a:prstGeom>
          <a:noFill/>
          <a:ln w="57150">
            <a:solidFill>
              <a:schemeClr val="tx1">
                <a:lumMod val="10000"/>
                <a:lumOff val="90000"/>
              </a:schemeClr>
            </a:solidFill>
            <a:round/>
            <a:headEnd/>
            <a:tailEnd type="triangle" w="med" len="med"/>
          </a:ln>
          <a:effectLst>
            <a:outerShdw blurRad="50800" dist="38100" dir="2700000" algn="tl" rotWithShape="0">
              <a:prstClr val="black">
                <a:alpha val="40000"/>
              </a:prstClr>
            </a:outerShdw>
          </a:effectLst>
        </p:spPr>
        <p:txBody>
          <a:bodyPr wrap="none" lIns="91431" tIns="45716" rIns="91431" bIns="45716" anchor="ctr"/>
          <a:lstStyle/>
          <a:p>
            <a:pPr defTabSz="457200" fontAlgn="base">
              <a:spcBef>
                <a:spcPct val="0"/>
              </a:spcBef>
              <a:spcAft>
                <a:spcPct val="0"/>
              </a:spcAft>
              <a:defRPr/>
            </a:pPr>
            <a:endParaRPr lang="en-GB" sz="2000" dirty="0">
              <a:solidFill>
                <a:srgbClr val="1F497D">
                  <a:lumMod val="50000"/>
                </a:srgbClr>
              </a:solidFill>
              <a:latin typeface="Arial"/>
              <a:ea typeface="Arial Unicode MS" pitchFamily="34" charset="-128"/>
              <a:cs typeface="Arial Unicode MS" pitchFamily="34" charset="-128"/>
            </a:endParaRPr>
          </a:p>
        </p:txBody>
      </p:sp>
      <p:sp>
        <p:nvSpPr>
          <p:cNvPr id="23553" name="Rectangle 33"/>
          <p:cNvSpPr>
            <a:spLocks noGrp="1" noChangeArrowheads="1"/>
          </p:cNvSpPr>
          <p:nvPr>
            <p:ph type="title"/>
          </p:nvPr>
        </p:nvSpPr>
        <p:spPr>
          <a:xfrm>
            <a:off x="749385" y="251848"/>
            <a:ext cx="10972031" cy="1143000"/>
          </a:xfrm>
        </p:spPr>
        <p:txBody>
          <a:bodyPr>
            <a:normAutofit/>
          </a:bodyPr>
          <a:lstStyle/>
          <a:p>
            <a:pPr algn="ctr" eaLnBrk="1" hangingPunct="1"/>
            <a:r>
              <a:rPr lang="en-GB" sz="4000" b="1" dirty="0">
                <a:solidFill>
                  <a:srgbClr val="A50021"/>
                </a:solidFill>
                <a:cs typeface="Arial" charset="0"/>
              </a:rPr>
              <a:t>US Regulatory Approval for Prostate Cancer</a:t>
            </a:r>
          </a:p>
        </p:txBody>
      </p:sp>
      <p:sp>
        <p:nvSpPr>
          <p:cNvPr id="8197" name="Rectangle 3"/>
          <p:cNvSpPr>
            <a:spLocks noChangeArrowheads="1"/>
          </p:cNvSpPr>
          <p:nvPr/>
        </p:nvSpPr>
        <p:spPr bwMode="auto">
          <a:xfrm>
            <a:off x="1641579" y="4538102"/>
            <a:ext cx="1408113" cy="801688"/>
          </a:xfrm>
          <a:prstGeom prst="rect">
            <a:avLst/>
          </a:prstGeom>
          <a:solidFill>
            <a:srgbClr val="FFC000"/>
          </a:solidFill>
          <a:ln w="9525">
            <a:miter lim="800000"/>
            <a:headEnd/>
            <a:tailEnd/>
          </a:ln>
          <a:scene3d>
            <a:camera prst="legacyObliqueTopRight"/>
            <a:lightRig rig="chilly" dir="b"/>
          </a:scene3d>
          <a:sp3d extrusionH="374650">
            <a:bevelT w="13500" h="13500"/>
            <a:bevelB w="13500" h="13500"/>
            <a:extrusionClr>
              <a:srgbClr val="FFFF99"/>
            </a:extrusionClr>
          </a:sp3d>
        </p:spPr>
        <p:txBody>
          <a:bodyPr wrap="none" lIns="91431" tIns="45716" rIns="91431" bIns="45716" anchor="ctr">
            <a:flatTx/>
          </a:bodyPr>
          <a:lstStyle/>
          <a:p>
            <a:pPr algn="ctr" defTabSz="457200" eaLnBrk="0" fontAlgn="base" hangingPunct="0">
              <a:spcBef>
                <a:spcPct val="0"/>
              </a:spcBef>
              <a:spcAft>
                <a:spcPct val="0"/>
              </a:spcAft>
              <a:defRPr/>
            </a:pPr>
            <a:endParaRPr lang="en-GB" sz="2000" dirty="0">
              <a:solidFill>
                <a:srgbClr val="1F497D">
                  <a:lumMod val="50000"/>
                </a:srgbClr>
              </a:solidFill>
              <a:latin typeface="Arial"/>
              <a:ea typeface="Arial Unicode MS" pitchFamily="34" charset="-128"/>
              <a:cs typeface="Arial Unicode MS" pitchFamily="34" charset="-128"/>
            </a:endParaRPr>
          </a:p>
        </p:txBody>
      </p:sp>
      <p:sp>
        <p:nvSpPr>
          <p:cNvPr id="1559570" name="Line 18"/>
          <p:cNvSpPr>
            <a:spLocks noChangeShapeType="1"/>
          </p:cNvSpPr>
          <p:nvPr/>
        </p:nvSpPr>
        <p:spPr bwMode="auto">
          <a:xfrm flipH="1">
            <a:off x="2713507" y="3559826"/>
            <a:ext cx="0" cy="980368"/>
          </a:xfrm>
          <a:prstGeom prst="line">
            <a:avLst/>
          </a:prstGeom>
          <a:noFill/>
          <a:ln w="57150">
            <a:solidFill>
              <a:schemeClr val="tx1">
                <a:lumMod val="10000"/>
                <a:lumOff val="90000"/>
              </a:schemeClr>
            </a:solidFill>
            <a:round/>
            <a:headEnd/>
            <a:tailEnd type="triangle" w="med" len="med"/>
          </a:ln>
          <a:effectLst>
            <a:outerShdw blurRad="50800" dist="38100" dir="2700000" algn="tl" rotWithShape="0">
              <a:prstClr val="black">
                <a:alpha val="40000"/>
              </a:prstClr>
            </a:outerShdw>
          </a:effectLst>
        </p:spPr>
        <p:txBody>
          <a:bodyPr wrap="none" lIns="91431" tIns="45716" rIns="91431" bIns="45716" anchor="ctr"/>
          <a:lstStyle/>
          <a:p>
            <a:pPr defTabSz="457200" fontAlgn="base">
              <a:spcBef>
                <a:spcPct val="0"/>
              </a:spcBef>
              <a:spcAft>
                <a:spcPct val="0"/>
              </a:spcAft>
              <a:defRPr/>
            </a:pPr>
            <a:endParaRPr lang="en-GB" sz="2000" dirty="0">
              <a:solidFill>
                <a:srgbClr val="1F497D">
                  <a:lumMod val="50000"/>
                </a:srgbClr>
              </a:solidFill>
              <a:latin typeface="Arial"/>
              <a:ea typeface="Arial Unicode MS" pitchFamily="34" charset="-128"/>
              <a:cs typeface="Arial Unicode MS" pitchFamily="34" charset="-128"/>
            </a:endParaRPr>
          </a:p>
        </p:txBody>
      </p:sp>
      <p:sp>
        <p:nvSpPr>
          <p:cNvPr id="8203" name="Rectangle 35"/>
          <p:cNvSpPr>
            <a:spLocks noChangeArrowheads="1"/>
          </p:cNvSpPr>
          <p:nvPr/>
        </p:nvSpPr>
        <p:spPr bwMode="auto">
          <a:xfrm>
            <a:off x="3027298" y="4539690"/>
            <a:ext cx="831850" cy="800100"/>
          </a:xfrm>
          <a:prstGeom prst="rect">
            <a:avLst/>
          </a:prstGeom>
          <a:solidFill>
            <a:srgbClr val="FFC000"/>
          </a:solidFill>
          <a:ln w="9525">
            <a:miter lim="800000"/>
            <a:headEnd/>
            <a:tailEnd/>
          </a:ln>
          <a:scene3d>
            <a:camera prst="legacyObliqueTopRight"/>
            <a:lightRig rig="chilly" dir="b"/>
          </a:scene3d>
          <a:sp3d extrusionH="374650">
            <a:bevelT w="13500" h="13500"/>
            <a:bevelB w="13500" h="13500"/>
            <a:extrusionClr>
              <a:srgbClr val="FFFF99"/>
            </a:extrusionClr>
          </a:sp3d>
        </p:spPr>
        <p:txBody>
          <a:bodyPr wrap="none" lIns="91431" tIns="45716" rIns="91431" bIns="45716" anchor="ctr">
            <a:flatTx/>
          </a:bodyPr>
          <a:lstStyle/>
          <a:p>
            <a:pPr algn="ctr" defTabSz="457200" eaLnBrk="0" fontAlgn="base" hangingPunct="0">
              <a:spcBef>
                <a:spcPct val="0"/>
              </a:spcBef>
              <a:spcAft>
                <a:spcPct val="0"/>
              </a:spcAft>
              <a:defRPr/>
            </a:pPr>
            <a:endParaRPr lang="en-GB" sz="2000" dirty="0">
              <a:solidFill>
                <a:srgbClr val="1F497D">
                  <a:lumMod val="50000"/>
                </a:srgbClr>
              </a:solidFill>
              <a:latin typeface="Arial"/>
              <a:ea typeface="Arial Unicode MS" pitchFamily="34" charset="-128"/>
              <a:cs typeface="Arial Unicode MS" pitchFamily="34" charset="-128"/>
            </a:endParaRPr>
          </a:p>
        </p:txBody>
      </p:sp>
      <p:sp>
        <p:nvSpPr>
          <p:cNvPr id="8205" name="Rectangle 36"/>
          <p:cNvSpPr>
            <a:spLocks noChangeArrowheads="1"/>
          </p:cNvSpPr>
          <p:nvPr/>
        </p:nvSpPr>
        <p:spPr bwMode="auto">
          <a:xfrm>
            <a:off x="3859148" y="4542867"/>
            <a:ext cx="831850" cy="800100"/>
          </a:xfrm>
          <a:prstGeom prst="rect">
            <a:avLst/>
          </a:prstGeom>
          <a:solidFill>
            <a:srgbClr val="FFC000"/>
          </a:solidFill>
          <a:ln w="9525">
            <a:miter lim="800000"/>
            <a:headEnd/>
            <a:tailEnd/>
          </a:ln>
          <a:scene3d>
            <a:camera prst="legacyObliqueTopRight"/>
            <a:lightRig rig="chilly" dir="b"/>
          </a:scene3d>
          <a:sp3d extrusionH="374650">
            <a:bevelT w="13500" h="13500"/>
            <a:bevelB w="13500" h="13500"/>
            <a:extrusionClr>
              <a:srgbClr val="FFFF99"/>
            </a:extrusionClr>
          </a:sp3d>
        </p:spPr>
        <p:txBody>
          <a:bodyPr wrap="none" lIns="91431" tIns="45716" rIns="91431" bIns="45716" anchor="ctr"/>
          <a:lstStyle/>
          <a:p>
            <a:pPr algn="ctr" defTabSz="457200" eaLnBrk="0" fontAlgn="base" hangingPunct="0">
              <a:spcBef>
                <a:spcPct val="0"/>
              </a:spcBef>
              <a:spcAft>
                <a:spcPct val="0"/>
              </a:spcAft>
              <a:defRPr/>
            </a:pPr>
            <a:endParaRPr lang="en-US" sz="1600" dirty="0">
              <a:solidFill>
                <a:srgbClr val="10253F"/>
              </a:solidFill>
              <a:latin typeface="Arial"/>
              <a:ea typeface="Arial Unicode MS" pitchFamily="34" charset="-128"/>
              <a:cs typeface="Arial Unicode MS" pitchFamily="34" charset="-128"/>
            </a:endParaRPr>
          </a:p>
        </p:txBody>
      </p:sp>
      <p:sp>
        <p:nvSpPr>
          <p:cNvPr id="8208" name="Line 16"/>
          <p:cNvSpPr>
            <a:spLocks noChangeShapeType="1"/>
          </p:cNvSpPr>
          <p:nvPr/>
        </p:nvSpPr>
        <p:spPr bwMode="auto">
          <a:xfrm rot="19501658" flipH="1">
            <a:off x="4048088" y="3610971"/>
            <a:ext cx="543200" cy="776568"/>
          </a:xfrm>
          <a:prstGeom prst="line">
            <a:avLst/>
          </a:prstGeom>
          <a:noFill/>
          <a:ln w="57150">
            <a:solidFill>
              <a:schemeClr val="tx1">
                <a:lumMod val="10000"/>
                <a:lumOff val="90000"/>
              </a:schemeClr>
            </a:solidFill>
            <a:round/>
            <a:headEnd/>
            <a:tailEnd type="triangle" w="med" len="med"/>
          </a:ln>
          <a:effectLst>
            <a:outerShdw blurRad="50800" dist="38100" dir="2700000" algn="tl" rotWithShape="0">
              <a:prstClr val="black">
                <a:alpha val="40000"/>
              </a:prstClr>
            </a:outerShdw>
          </a:effectLst>
        </p:spPr>
        <p:txBody>
          <a:bodyPr wrap="none" lIns="91431" tIns="45716" rIns="91431" bIns="45716" anchor="ctr"/>
          <a:lstStyle/>
          <a:p>
            <a:pPr defTabSz="457200" fontAlgn="base">
              <a:spcBef>
                <a:spcPct val="0"/>
              </a:spcBef>
              <a:spcAft>
                <a:spcPct val="0"/>
              </a:spcAft>
              <a:defRPr/>
            </a:pPr>
            <a:endParaRPr lang="en-GB" sz="2000" dirty="0">
              <a:solidFill>
                <a:srgbClr val="1F497D">
                  <a:lumMod val="50000"/>
                </a:srgbClr>
              </a:solidFill>
              <a:latin typeface="Arial"/>
              <a:ea typeface="Arial Unicode MS" pitchFamily="34" charset="-128"/>
              <a:cs typeface="Arial Unicode MS" pitchFamily="34" charset="-128"/>
            </a:endParaRPr>
          </a:p>
        </p:txBody>
      </p:sp>
      <p:sp>
        <p:nvSpPr>
          <p:cNvPr id="1559564" name="Line 12"/>
          <p:cNvSpPr>
            <a:spLocks noChangeShapeType="1"/>
          </p:cNvSpPr>
          <p:nvPr/>
        </p:nvSpPr>
        <p:spPr bwMode="auto">
          <a:xfrm rot="2258455">
            <a:off x="3133404" y="3254685"/>
            <a:ext cx="871234" cy="1121127"/>
          </a:xfrm>
          <a:prstGeom prst="line">
            <a:avLst/>
          </a:prstGeom>
          <a:noFill/>
          <a:ln w="57150">
            <a:solidFill>
              <a:schemeClr val="tx1">
                <a:lumMod val="10000"/>
                <a:lumOff val="90000"/>
              </a:schemeClr>
            </a:solidFill>
            <a:round/>
            <a:headEnd/>
            <a:tailEnd type="triangle" w="med" len="med"/>
          </a:ln>
          <a:effectLst>
            <a:outerShdw blurRad="50800" dist="38100" dir="2700000" algn="tl" rotWithShape="0">
              <a:prstClr val="black">
                <a:alpha val="40000"/>
              </a:prstClr>
            </a:outerShdw>
          </a:effectLst>
        </p:spPr>
        <p:txBody>
          <a:bodyPr wrap="none" lIns="91431" tIns="45716" rIns="91431" bIns="45716" anchor="ctr"/>
          <a:lstStyle/>
          <a:p>
            <a:pPr defTabSz="457200" fontAlgn="base">
              <a:spcBef>
                <a:spcPct val="0"/>
              </a:spcBef>
              <a:spcAft>
                <a:spcPct val="0"/>
              </a:spcAft>
              <a:defRPr/>
            </a:pPr>
            <a:endParaRPr lang="en-GB" sz="2000" dirty="0">
              <a:solidFill>
                <a:srgbClr val="1F497D">
                  <a:lumMod val="50000"/>
                </a:srgbClr>
              </a:solidFill>
              <a:effectLst>
                <a:outerShdw blurRad="38100" dist="38100" dir="2700000" algn="tl">
                  <a:srgbClr val="000000">
                    <a:alpha val="43137"/>
                  </a:srgbClr>
                </a:outerShdw>
              </a:effectLst>
              <a:latin typeface="Arial"/>
              <a:ea typeface="ＭＳ Ｐゴシック" pitchFamily="-112" charset="-128"/>
              <a:cs typeface="ＭＳ Ｐゴシック" pitchFamily="-112" charset="-128"/>
            </a:endParaRPr>
          </a:p>
        </p:txBody>
      </p:sp>
      <p:sp>
        <p:nvSpPr>
          <p:cNvPr id="8200" name="Text Box 23"/>
          <p:cNvSpPr txBox="1">
            <a:spLocks noChangeArrowheads="1"/>
          </p:cNvSpPr>
          <p:nvPr/>
        </p:nvSpPr>
        <p:spPr bwMode="auto">
          <a:xfrm>
            <a:off x="2866925" y="2764817"/>
            <a:ext cx="1497013" cy="340510"/>
          </a:xfrm>
          <a:prstGeom prst="roundRect">
            <a:avLst/>
          </a:prstGeom>
          <a:solidFill>
            <a:schemeClr val="bg1">
              <a:lumMod val="95000"/>
            </a:schemeClr>
          </a:solidFill>
          <a:ln w="19050">
            <a:noFill/>
            <a:miter lim="800000"/>
            <a:headEnd/>
            <a:tailEnd/>
          </a:ln>
          <a:scene3d>
            <a:camera prst="orthographicFront"/>
            <a:lightRig rig="threePt" dir="t"/>
          </a:scene3d>
          <a:sp3d>
            <a:bevelT/>
          </a:sp3d>
        </p:spPr>
        <p:txBody>
          <a:bodyPr lIns="91431" tIns="45716" rIns="91431" bIns="45716">
            <a:spAutoFit/>
          </a:bodyPr>
          <a:lstStyle/>
          <a:p>
            <a:pPr algn="ctr" defTabSz="457200" fontAlgn="base">
              <a:spcBef>
                <a:spcPct val="50000"/>
              </a:spcBef>
              <a:spcAft>
                <a:spcPct val="0"/>
              </a:spcAft>
              <a:defRPr/>
            </a:pPr>
            <a:r>
              <a:rPr lang="en-GB" sz="1400" dirty="0">
                <a:solidFill>
                  <a:srgbClr val="10253F"/>
                </a:solidFill>
                <a:latin typeface="Arial"/>
                <a:ea typeface="Arial Unicode MS" pitchFamily="34" charset="-128"/>
                <a:cs typeface="Times New Roman" pitchFamily="18" charset="0"/>
              </a:rPr>
              <a:t>Zoledronic Acid</a:t>
            </a:r>
            <a:endParaRPr lang="en-GB" sz="1400" baseline="30000" dirty="0">
              <a:solidFill>
                <a:srgbClr val="10253F"/>
              </a:solidFill>
              <a:latin typeface="Arial"/>
              <a:ea typeface="Arial Unicode MS" pitchFamily="34" charset="-128"/>
              <a:cs typeface="Times New Roman" pitchFamily="18" charset="0"/>
            </a:endParaRPr>
          </a:p>
        </p:txBody>
      </p:sp>
      <p:sp>
        <p:nvSpPr>
          <p:cNvPr id="2" name="Rectangle 36"/>
          <p:cNvSpPr>
            <a:spLocks noChangeArrowheads="1"/>
          </p:cNvSpPr>
          <p:nvPr/>
        </p:nvSpPr>
        <p:spPr bwMode="auto">
          <a:xfrm>
            <a:off x="4661023" y="4541279"/>
            <a:ext cx="831850" cy="801688"/>
          </a:xfrm>
          <a:prstGeom prst="rect">
            <a:avLst/>
          </a:prstGeom>
          <a:solidFill>
            <a:srgbClr val="FFC000"/>
          </a:solidFill>
          <a:ln w="9525">
            <a:miter lim="800000"/>
            <a:headEnd/>
            <a:tailEnd/>
          </a:ln>
          <a:scene3d>
            <a:camera prst="legacyObliqueTopRight"/>
            <a:lightRig rig="chilly" dir="b"/>
          </a:scene3d>
          <a:sp3d extrusionH="374650">
            <a:bevelT w="13500" h="13500"/>
            <a:bevelB w="13500" h="13500"/>
            <a:extrusionClr>
              <a:srgbClr val="FFFF99"/>
            </a:extrusionClr>
          </a:sp3d>
        </p:spPr>
        <p:txBody>
          <a:bodyPr wrap="none" lIns="91431" tIns="45716" rIns="91431" bIns="45716" anchor="ctr"/>
          <a:lstStyle/>
          <a:p>
            <a:pPr algn="ctr" defTabSz="457200" eaLnBrk="0" fontAlgn="base" hangingPunct="0">
              <a:spcBef>
                <a:spcPct val="0"/>
              </a:spcBef>
              <a:spcAft>
                <a:spcPct val="0"/>
              </a:spcAft>
              <a:defRPr/>
            </a:pPr>
            <a:endParaRPr lang="en-US" sz="1600" dirty="0">
              <a:solidFill>
                <a:srgbClr val="10253F"/>
              </a:solidFill>
              <a:latin typeface="Arial"/>
              <a:ea typeface="Arial Unicode MS" pitchFamily="34" charset="-128"/>
              <a:cs typeface="Arial Unicode MS" pitchFamily="34" charset="-128"/>
            </a:endParaRPr>
          </a:p>
        </p:txBody>
      </p:sp>
      <p:sp>
        <p:nvSpPr>
          <p:cNvPr id="4" name="Rectangle 36"/>
          <p:cNvSpPr>
            <a:spLocks noChangeArrowheads="1"/>
          </p:cNvSpPr>
          <p:nvPr/>
        </p:nvSpPr>
        <p:spPr bwMode="auto">
          <a:xfrm>
            <a:off x="5403551" y="4541279"/>
            <a:ext cx="831850" cy="801688"/>
          </a:xfrm>
          <a:prstGeom prst="rect">
            <a:avLst/>
          </a:prstGeom>
          <a:solidFill>
            <a:srgbClr val="FFC000"/>
          </a:solidFill>
          <a:ln w="9525">
            <a:miter lim="800000"/>
            <a:headEnd/>
            <a:tailEnd/>
          </a:ln>
          <a:scene3d>
            <a:camera prst="legacyObliqueTopRight"/>
            <a:lightRig rig="chilly" dir="b"/>
          </a:scene3d>
          <a:sp3d extrusionH="374650">
            <a:bevelT w="13500" h="13500"/>
            <a:bevelB w="13500" h="13500"/>
            <a:extrusionClr>
              <a:srgbClr val="FFFF99"/>
            </a:extrusionClr>
          </a:sp3d>
        </p:spPr>
        <p:txBody>
          <a:bodyPr wrap="none" lIns="91431" tIns="45716" rIns="91431" bIns="45716" anchor="ctr"/>
          <a:lstStyle/>
          <a:p>
            <a:pPr algn="ctr" defTabSz="457200" eaLnBrk="0" fontAlgn="base" hangingPunct="0">
              <a:spcBef>
                <a:spcPct val="0"/>
              </a:spcBef>
              <a:spcAft>
                <a:spcPct val="0"/>
              </a:spcAft>
              <a:defRPr/>
            </a:pPr>
            <a:endParaRPr lang="en-US" sz="1600" dirty="0">
              <a:solidFill>
                <a:srgbClr val="10253F"/>
              </a:solidFill>
              <a:latin typeface="Arial"/>
              <a:ea typeface="Arial Unicode MS" pitchFamily="34" charset="-128"/>
              <a:cs typeface="Arial Unicode MS" pitchFamily="34" charset="-128"/>
            </a:endParaRPr>
          </a:p>
        </p:txBody>
      </p:sp>
      <p:sp>
        <p:nvSpPr>
          <p:cNvPr id="5" name="Rectangle 36"/>
          <p:cNvSpPr>
            <a:spLocks noChangeArrowheads="1"/>
          </p:cNvSpPr>
          <p:nvPr/>
        </p:nvSpPr>
        <p:spPr bwMode="auto">
          <a:xfrm>
            <a:off x="6197450" y="4541279"/>
            <a:ext cx="831850" cy="800100"/>
          </a:xfrm>
          <a:prstGeom prst="rect">
            <a:avLst/>
          </a:prstGeom>
          <a:solidFill>
            <a:srgbClr val="FFC000"/>
          </a:solidFill>
          <a:ln w="9525">
            <a:miter lim="800000"/>
            <a:headEnd/>
            <a:tailEnd/>
          </a:ln>
          <a:scene3d>
            <a:camera prst="legacyObliqueTopRight"/>
            <a:lightRig rig="chilly" dir="b"/>
          </a:scene3d>
          <a:sp3d extrusionH="374650">
            <a:bevelT w="13500" h="13500"/>
            <a:bevelB w="13500" h="13500"/>
            <a:extrusionClr>
              <a:srgbClr val="FFFF99"/>
            </a:extrusionClr>
          </a:sp3d>
        </p:spPr>
        <p:txBody>
          <a:bodyPr wrap="none" lIns="91431" tIns="45716" rIns="91431" bIns="45716" anchor="ctr"/>
          <a:lstStyle/>
          <a:p>
            <a:pPr algn="ctr" defTabSz="457200" eaLnBrk="0" fontAlgn="base" hangingPunct="0">
              <a:spcBef>
                <a:spcPct val="0"/>
              </a:spcBef>
              <a:spcAft>
                <a:spcPct val="0"/>
              </a:spcAft>
              <a:defRPr/>
            </a:pPr>
            <a:endParaRPr lang="en-US" sz="1600" dirty="0">
              <a:solidFill>
                <a:srgbClr val="10253F"/>
              </a:solidFill>
              <a:latin typeface="Arial"/>
              <a:ea typeface="Arial Unicode MS" pitchFamily="34" charset="-128"/>
              <a:cs typeface="Arial Unicode MS" pitchFamily="34" charset="-128"/>
            </a:endParaRPr>
          </a:p>
        </p:txBody>
      </p:sp>
      <p:sp>
        <p:nvSpPr>
          <p:cNvPr id="6" name="Rectangle 36"/>
          <p:cNvSpPr>
            <a:spLocks noChangeArrowheads="1"/>
          </p:cNvSpPr>
          <p:nvPr/>
        </p:nvSpPr>
        <p:spPr bwMode="auto">
          <a:xfrm>
            <a:off x="7022462" y="4541279"/>
            <a:ext cx="831850" cy="801688"/>
          </a:xfrm>
          <a:prstGeom prst="rect">
            <a:avLst/>
          </a:prstGeom>
          <a:solidFill>
            <a:srgbClr val="FFC000"/>
          </a:solidFill>
          <a:ln w="9525">
            <a:miter lim="800000"/>
            <a:headEnd/>
            <a:tailEnd/>
          </a:ln>
          <a:scene3d>
            <a:camera prst="legacyObliqueTopRight"/>
            <a:lightRig rig="chilly" dir="b"/>
          </a:scene3d>
          <a:sp3d extrusionH="374650">
            <a:bevelT w="13500" h="13500"/>
            <a:bevelB w="13500" h="13500"/>
            <a:extrusionClr>
              <a:srgbClr val="FFFF99"/>
            </a:extrusionClr>
          </a:sp3d>
        </p:spPr>
        <p:txBody>
          <a:bodyPr wrap="none" lIns="91431" tIns="45716" rIns="91431" bIns="45716" anchor="ctr"/>
          <a:lstStyle/>
          <a:p>
            <a:pPr algn="ctr" defTabSz="457200" eaLnBrk="0" fontAlgn="base" hangingPunct="0">
              <a:spcBef>
                <a:spcPct val="0"/>
              </a:spcBef>
              <a:spcAft>
                <a:spcPct val="0"/>
              </a:spcAft>
              <a:defRPr/>
            </a:pPr>
            <a:endParaRPr lang="en-US" sz="1600" dirty="0">
              <a:solidFill>
                <a:srgbClr val="10253F"/>
              </a:solidFill>
              <a:latin typeface="Arial"/>
              <a:ea typeface="Arial Unicode MS" pitchFamily="34" charset="-128"/>
              <a:cs typeface="Arial Unicode MS" pitchFamily="34" charset="-128"/>
            </a:endParaRPr>
          </a:p>
        </p:txBody>
      </p:sp>
      <p:sp>
        <p:nvSpPr>
          <p:cNvPr id="7" name="Rectangle 36"/>
          <p:cNvSpPr>
            <a:spLocks noChangeArrowheads="1"/>
          </p:cNvSpPr>
          <p:nvPr/>
        </p:nvSpPr>
        <p:spPr bwMode="auto">
          <a:xfrm>
            <a:off x="7854312" y="4538102"/>
            <a:ext cx="854410" cy="801688"/>
          </a:xfrm>
          <a:prstGeom prst="rect">
            <a:avLst/>
          </a:prstGeom>
          <a:solidFill>
            <a:srgbClr val="FFC000"/>
          </a:solidFill>
          <a:ln w="9525">
            <a:miter lim="800000"/>
            <a:headEnd/>
            <a:tailEnd/>
          </a:ln>
          <a:scene3d>
            <a:camera prst="legacyObliqueTopRight"/>
            <a:lightRig rig="chilly" dir="b"/>
          </a:scene3d>
          <a:sp3d extrusionH="374650">
            <a:bevelT w="13500" h="13500"/>
            <a:bevelB w="13500" h="13500"/>
            <a:extrusionClr>
              <a:srgbClr val="FFFF99"/>
            </a:extrusionClr>
          </a:sp3d>
        </p:spPr>
        <p:txBody>
          <a:bodyPr wrap="none" lIns="91431" tIns="45716" rIns="91431" bIns="45716" anchor="ctr"/>
          <a:lstStyle/>
          <a:p>
            <a:pPr algn="ctr" defTabSz="457200" eaLnBrk="0" fontAlgn="base" hangingPunct="0">
              <a:spcBef>
                <a:spcPct val="0"/>
              </a:spcBef>
              <a:spcAft>
                <a:spcPct val="0"/>
              </a:spcAft>
              <a:defRPr/>
            </a:pPr>
            <a:endParaRPr lang="en-US" sz="1600" dirty="0">
              <a:solidFill>
                <a:srgbClr val="10253F"/>
              </a:solidFill>
              <a:latin typeface="Arial"/>
              <a:ea typeface="Arial Unicode MS" pitchFamily="34" charset="-128"/>
              <a:cs typeface="Arial Unicode MS" pitchFamily="34" charset="-128"/>
            </a:endParaRPr>
          </a:p>
        </p:txBody>
      </p:sp>
      <p:sp>
        <p:nvSpPr>
          <p:cNvPr id="8" name="Rectangle 36"/>
          <p:cNvSpPr>
            <a:spLocks noChangeArrowheads="1"/>
          </p:cNvSpPr>
          <p:nvPr/>
        </p:nvSpPr>
        <p:spPr bwMode="auto">
          <a:xfrm>
            <a:off x="8697198" y="4541279"/>
            <a:ext cx="831850" cy="801688"/>
          </a:xfrm>
          <a:prstGeom prst="rect">
            <a:avLst/>
          </a:prstGeom>
          <a:solidFill>
            <a:srgbClr val="FFC000"/>
          </a:solidFill>
          <a:ln w="9525">
            <a:miter lim="800000"/>
            <a:headEnd/>
            <a:tailEnd/>
          </a:ln>
          <a:scene3d>
            <a:camera prst="legacyObliqueTopRight"/>
            <a:lightRig rig="chilly" dir="b"/>
          </a:scene3d>
          <a:sp3d extrusionH="374650">
            <a:bevelT w="13500" h="13500"/>
            <a:bevelB w="13500" h="13500"/>
            <a:extrusionClr>
              <a:srgbClr val="FFFF99"/>
            </a:extrusionClr>
          </a:sp3d>
        </p:spPr>
        <p:txBody>
          <a:bodyPr wrap="none" lIns="91431" tIns="45716" rIns="91431" bIns="45716" anchor="ctr"/>
          <a:lstStyle/>
          <a:p>
            <a:pPr algn="ctr" defTabSz="457200" eaLnBrk="0" fontAlgn="base" hangingPunct="0">
              <a:spcBef>
                <a:spcPct val="0"/>
              </a:spcBef>
              <a:spcAft>
                <a:spcPct val="0"/>
              </a:spcAft>
              <a:defRPr/>
            </a:pPr>
            <a:endParaRPr lang="en-US" sz="1600" dirty="0">
              <a:solidFill>
                <a:srgbClr val="10253F"/>
              </a:solidFill>
              <a:latin typeface="Arial"/>
              <a:ea typeface="Arial Unicode MS" pitchFamily="34" charset="-128"/>
              <a:cs typeface="Arial Unicode MS" pitchFamily="34" charset="-128"/>
            </a:endParaRPr>
          </a:p>
        </p:txBody>
      </p:sp>
      <p:sp>
        <p:nvSpPr>
          <p:cNvPr id="1559566" name="Line 14"/>
          <p:cNvSpPr>
            <a:spLocks noChangeShapeType="1"/>
          </p:cNvSpPr>
          <p:nvPr/>
        </p:nvSpPr>
        <p:spPr bwMode="auto">
          <a:xfrm>
            <a:off x="4884746" y="2608704"/>
            <a:ext cx="0" cy="1864401"/>
          </a:xfrm>
          <a:prstGeom prst="line">
            <a:avLst/>
          </a:prstGeom>
          <a:noFill/>
          <a:ln w="57150">
            <a:solidFill>
              <a:schemeClr val="tx1">
                <a:lumMod val="10000"/>
                <a:lumOff val="90000"/>
              </a:schemeClr>
            </a:solidFill>
            <a:round/>
            <a:headEnd/>
            <a:tailEnd type="triangle" w="med" len="med"/>
          </a:ln>
          <a:effectLst>
            <a:outerShdw blurRad="50800" dist="38100" dir="2700000" algn="tl" rotWithShape="0">
              <a:prstClr val="black">
                <a:alpha val="40000"/>
              </a:prstClr>
            </a:outerShdw>
          </a:effectLst>
        </p:spPr>
        <p:txBody>
          <a:bodyPr wrap="none" lIns="91431" tIns="45716" rIns="91431" bIns="45716" anchor="ctr"/>
          <a:lstStyle/>
          <a:p>
            <a:pPr defTabSz="457200" fontAlgn="base">
              <a:spcBef>
                <a:spcPct val="0"/>
              </a:spcBef>
              <a:spcAft>
                <a:spcPct val="0"/>
              </a:spcAft>
              <a:defRPr/>
            </a:pPr>
            <a:endParaRPr lang="en-GB" sz="2000" dirty="0">
              <a:solidFill>
                <a:srgbClr val="1F497D">
                  <a:lumMod val="50000"/>
                </a:srgbClr>
              </a:solidFill>
              <a:latin typeface="Arial"/>
              <a:ea typeface="Arial Unicode MS" pitchFamily="34" charset="-128"/>
              <a:cs typeface="Arial Unicode MS" pitchFamily="34" charset="-128"/>
            </a:endParaRPr>
          </a:p>
        </p:txBody>
      </p:sp>
      <p:sp>
        <p:nvSpPr>
          <p:cNvPr id="8201" name="Text Box 24"/>
          <p:cNvSpPr txBox="1">
            <a:spLocks noChangeArrowheads="1"/>
          </p:cNvSpPr>
          <p:nvPr/>
        </p:nvSpPr>
        <p:spPr bwMode="auto">
          <a:xfrm>
            <a:off x="3699568" y="3228484"/>
            <a:ext cx="1328738" cy="374562"/>
          </a:xfrm>
          <a:prstGeom prst="roundRect">
            <a:avLst/>
          </a:prstGeom>
          <a:solidFill>
            <a:schemeClr val="accent1">
              <a:lumMod val="40000"/>
              <a:lumOff val="60000"/>
            </a:schemeClr>
          </a:solidFill>
          <a:ln w="19050">
            <a:noFill/>
            <a:miter lim="800000"/>
            <a:headEnd/>
            <a:tailEnd/>
          </a:ln>
          <a:scene3d>
            <a:camera prst="orthographicFront"/>
            <a:lightRig rig="threePt" dir="t"/>
          </a:scene3d>
          <a:sp3d>
            <a:bevelT/>
          </a:sp3d>
        </p:spPr>
        <p:txBody>
          <a:bodyPr lIns="91431" tIns="45716" rIns="91431" bIns="45716">
            <a:spAutoFit/>
          </a:bodyPr>
          <a:lstStyle/>
          <a:p>
            <a:pPr algn="ctr" defTabSz="457200" fontAlgn="base">
              <a:spcBef>
                <a:spcPct val="50000"/>
              </a:spcBef>
              <a:spcAft>
                <a:spcPct val="0"/>
              </a:spcAft>
              <a:defRPr/>
            </a:pPr>
            <a:r>
              <a:rPr lang="en-GB" sz="1600" dirty="0">
                <a:solidFill>
                  <a:srgbClr val="10253F"/>
                </a:solidFill>
                <a:latin typeface="Arial"/>
                <a:ea typeface="Arial Unicode MS" pitchFamily="34" charset="-128"/>
                <a:cs typeface="Times New Roman" pitchFamily="18" charset="0"/>
              </a:rPr>
              <a:t>Docetaxel</a:t>
            </a:r>
            <a:endParaRPr lang="en-GB" sz="1600" baseline="30000" dirty="0">
              <a:solidFill>
                <a:srgbClr val="10253F"/>
              </a:solidFill>
              <a:latin typeface="Arial"/>
              <a:ea typeface="Arial Unicode MS" pitchFamily="34" charset="-128"/>
              <a:cs typeface="Times New Roman" pitchFamily="18" charset="0"/>
            </a:endParaRPr>
          </a:p>
        </p:txBody>
      </p:sp>
      <p:sp>
        <p:nvSpPr>
          <p:cNvPr id="37" name="Line 14"/>
          <p:cNvSpPr>
            <a:spLocks noChangeShapeType="1"/>
          </p:cNvSpPr>
          <p:nvPr/>
        </p:nvSpPr>
        <p:spPr bwMode="auto">
          <a:xfrm flipH="1">
            <a:off x="5163120" y="2107517"/>
            <a:ext cx="0" cy="2365587"/>
          </a:xfrm>
          <a:prstGeom prst="line">
            <a:avLst/>
          </a:prstGeom>
          <a:noFill/>
          <a:ln w="57150">
            <a:solidFill>
              <a:schemeClr val="tx1">
                <a:lumMod val="10000"/>
                <a:lumOff val="90000"/>
              </a:schemeClr>
            </a:solidFill>
            <a:round/>
            <a:headEnd/>
            <a:tailEnd type="triangle" w="med" len="med"/>
          </a:ln>
          <a:effectLst>
            <a:outerShdw blurRad="50800" dist="38100" dir="2700000" algn="tl" rotWithShape="0">
              <a:prstClr val="black">
                <a:alpha val="40000"/>
              </a:prstClr>
            </a:outerShdw>
          </a:effectLst>
        </p:spPr>
        <p:txBody>
          <a:bodyPr wrap="none" lIns="91431" tIns="45716" rIns="91431" bIns="45716" anchor="ctr"/>
          <a:lstStyle/>
          <a:p>
            <a:pPr defTabSz="457200" fontAlgn="base">
              <a:spcBef>
                <a:spcPct val="0"/>
              </a:spcBef>
              <a:spcAft>
                <a:spcPct val="0"/>
              </a:spcAft>
              <a:defRPr/>
            </a:pPr>
            <a:endParaRPr lang="en-GB" sz="2000" dirty="0">
              <a:solidFill>
                <a:srgbClr val="1F497D">
                  <a:lumMod val="50000"/>
                </a:srgbClr>
              </a:solidFill>
              <a:latin typeface="Arial"/>
              <a:ea typeface="Arial Unicode MS" pitchFamily="34" charset="-128"/>
              <a:cs typeface="Arial Unicode MS" pitchFamily="34" charset="-128"/>
            </a:endParaRPr>
          </a:p>
        </p:txBody>
      </p:sp>
      <p:sp>
        <p:nvSpPr>
          <p:cNvPr id="8222" name="Text Box 25"/>
          <p:cNvSpPr txBox="1">
            <a:spLocks noChangeArrowheads="1"/>
          </p:cNvSpPr>
          <p:nvPr/>
        </p:nvSpPr>
        <p:spPr bwMode="auto">
          <a:xfrm>
            <a:off x="4147499" y="1709201"/>
            <a:ext cx="1858963" cy="374562"/>
          </a:xfrm>
          <a:prstGeom prst="roundRect">
            <a:avLst/>
          </a:prstGeom>
          <a:solidFill>
            <a:schemeClr val="accent1">
              <a:lumMod val="40000"/>
              <a:lumOff val="60000"/>
            </a:schemeClr>
          </a:solidFill>
          <a:ln w="19050">
            <a:noFill/>
            <a:miter lim="800000"/>
            <a:headEnd/>
            <a:tailEnd/>
          </a:ln>
          <a:scene3d>
            <a:camera prst="orthographicFront"/>
            <a:lightRig rig="threePt" dir="t"/>
          </a:scene3d>
          <a:sp3d>
            <a:bevelT/>
          </a:sp3d>
        </p:spPr>
        <p:txBody>
          <a:bodyPr lIns="91431" tIns="45716" rIns="91431" bIns="45716">
            <a:spAutoFit/>
          </a:bodyPr>
          <a:lstStyle/>
          <a:p>
            <a:pPr algn="ctr" defTabSz="457200" fontAlgn="base">
              <a:spcBef>
                <a:spcPct val="50000"/>
              </a:spcBef>
              <a:spcAft>
                <a:spcPct val="0"/>
              </a:spcAft>
              <a:defRPr/>
            </a:pPr>
            <a:r>
              <a:rPr lang="en-GB" sz="1600" dirty="0">
                <a:solidFill>
                  <a:srgbClr val="10253F"/>
                </a:solidFill>
                <a:latin typeface="Arial"/>
                <a:ea typeface="Arial Unicode MS" pitchFamily="34" charset="-128"/>
                <a:cs typeface="Times New Roman" pitchFamily="18" charset="0"/>
              </a:rPr>
              <a:t>Cabazitaxel</a:t>
            </a:r>
          </a:p>
        </p:txBody>
      </p:sp>
      <p:sp>
        <p:nvSpPr>
          <p:cNvPr id="8225" name="Text Box 25"/>
          <p:cNvSpPr txBox="1">
            <a:spLocks noChangeArrowheads="1"/>
          </p:cNvSpPr>
          <p:nvPr/>
        </p:nvSpPr>
        <p:spPr bwMode="auto">
          <a:xfrm>
            <a:off x="4511830" y="2698749"/>
            <a:ext cx="2003425" cy="374562"/>
          </a:xfrm>
          <a:prstGeom prst="roundRect">
            <a:avLst/>
          </a:prstGeom>
          <a:solidFill>
            <a:schemeClr val="bg1">
              <a:lumMod val="95000"/>
            </a:schemeClr>
          </a:solidFill>
          <a:ln w="19050">
            <a:noFill/>
            <a:miter lim="800000"/>
            <a:headEnd/>
            <a:tailEnd/>
          </a:ln>
          <a:scene3d>
            <a:camera prst="orthographicFront"/>
            <a:lightRig rig="threePt" dir="t"/>
          </a:scene3d>
          <a:sp3d>
            <a:bevelT/>
          </a:sp3d>
        </p:spPr>
        <p:txBody>
          <a:bodyPr lIns="91431" tIns="45716" rIns="91431" bIns="45716">
            <a:spAutoFit/>
          </a:bodyPr>
          <a:lstStyle/>
          <a:p>
            <a:pPr algn="ctr" defTabSz="457200" fontAlgn="base">
              <a:spcBef>
                <a:spcPct val="50000"/>
              </a:spcBef>
              <a:spcAft>
                <a:spcPct val="0"/>
              </a:spcAft>
              <a:defRPr/>
            </a:pPr>
            <a:r>
              <a:rPr lang="en-GB" sz="1600" dirty="0">
                <a:solidFill>
                  <a:srgbClr val="10253F"/>
                </a:solidFill>
                <a:latin typeface="Arial"/>
                <a:ea typeface="Arial Unicode MS" pitchFamily="34" charset="-128"/>
                <a:cs typeface="Times New Roman" pitchFamily="18" charset="0"/>
              </a:rPr>
              <a:t>Sipuleucel-T</a:t>
            </a:r>
            <a:endParaRPr lang="en-GB" sz="1600" baseline="30000" dirty="0">
              <a:solidFill>
                <a:srgbClr val="10253F"/>
              </a:solidFill>
              <a:latin typeface="Arial"/>
              <a:ea typeface="Arial Unicode MS" pitchFamily="34" charset="-128"/>
              <a:cs typeface="Times New Roman" pitchFamily="18" charset="0"/>
            </a:endParaRPr>
          </a:p>
        </p:txBody>
      </p:sp>
      <p:sp>
        <p:nvSpPr>
          <p:cNvPr id="36" name="Line 14"/>
          <p:cNvSpPr>
            <a:spLocks noChangeShapeType="1"/>
          </p:cNvSpPr>
          <p:nvPr/>
        </p:nvSpPr>
        <p:spPr bwMode="auto">
          <a:xfrm>
            <a:off x="5513541" y="3510759"/>
            <a:ext cx="0" cy="962344"/>
          </a:xfrm>
          <a:prstGeom prst="line">
            <a:avLst/>
          </a:prstGeom>
          <a:noFill/>
          <a:ln w="57150">
            <a:solidFill>
              <a:schemeClr val="tx1">
                <a:lumMod val="10000"/>
                <a:lumOff val="90000"/>
              </a:schemeClr>
            </a:solidFill>
            <a:round/>
            <a:headEnd/>
            <a:tailEnd type="triangle" w="med" len="med"/>
          </a:ln>
          <a:effectLst>
            <a:outerShdw blurRad="50800" dist="38100" dir="2700000" algn="tl" rotWithShape="0">
              <a:prstClr val="black">
                <a:alpha val="40000"/>
              </a:prstClr>
            </a:outerShdw>
          </a:effectLst>
        </p:spPr>
        <p:txBody>
          <a:bodyPr wrap="none" lIns="91431" tIns="45716" rIns="91431" bIns="45716" anchor="ctr"/>
          <a:lstStyle/>
          <a:p>
            <a:pPr defTabSz="457200" fontAlgn="base">
              <a:spcBef>
                <a:spcPct val="0"/>
              </a:spcBef>
              <a:spcAft>
                <a:spcPct val="0"/>
              </a:spcAft>
              <a:defRPr/>
            </a:pPr>
            <a:endParaRPr lang="en-GB" sz="2000" dirty="0">
              <a:solidFill>
                <a:srgbClr val="1F497D">
                  <a:lumMod val="50000"/>
                </a:srgbClr>
              </a:solidFill>
              <a:latin typeface="Arial"/>
              <a:ea typeface="Arial Unicode MS" pitchFamily="34" charset="-128"/>
              <a:cs typeface="Arial Unicode MS" pitchFamily="34" charset="-128"/>
            </a:endParaRPr>
          </a:p>
        </p:txBody>
      </p:sp>
      <p:sp>
        <p:nvSpPr>
          <p:cNvPr id="3" name="Line 14"/>
          <p:cNvSpPr>
            <a:spLocks noChangeShapeType="1"/>
          </p:cNvSpPr>
          <p:nvPr/>
        </p:nvSpPr>
        <p:spPr bwMode="auto">
          <a:xfrm flipH="1">
            <a:off x="7176652" y="4129088"/>
            <a:ext cx="8584" cy="344015"/>
          </a:xfrm>
          <a:prstGeom prst="line">
            <a:avLst/>
          </a:prstGeom>
          <a:noFill/>
          <a:ln w="57150">
            <a:solidFill>
              <a:schemeClr val="tx1">
                <a:lumMod val="10000"/>
                <a:lumOff val="90000"/>
              </a:schemeClr>
            </a:solidFill>
            <a:round/>
            <a:headEnd/>
            <a:tailEnd type="triangle" w="med" len="med"/>
          </a:ln>
          <a:effectLst>
            <a:outerShdw blurRad="50800" dist="38100" dir="2700000" algn="tl" rotWithShape="0">
              <a:prstClr val="black">
                <a:alpha val="40000"/>
              </a:prstClr>
            </a:outerShdw>
          </a:effectLst>
        </p:spPr>
        <p:txBody>
          <a:bodyPr wrap="none" lIns="91431" tIns="45716" rIns="91431" bIns="45716" anchor="ctr"/>
          <a:lstStyle/>
          <a:p>
            <a:pPr defTabSz="457200" fontAlgn="base">
              <a:spcBef>
                <a:spcPct val="0"/>
              </a:spcBef>
              <a:spcAft>
                <a:spcPct val="0"/>
              </a:spcAft>
              <a:defRPr/>
            </a:pPr>
            <a:endParaRPr lang="en-GB" sz="2000" dirty="0">
              <a:solidFill>
                <a:srgbClr val="1F497D">
                  <a:lumMod val="50000"/>
                </a:srgbClr>
              </a:solidFill>
              <a:latin typeface="Arial"/>
              <a:ea typeface="Arial Unicode MS" pitchFamily="34" charset="-128"/>
              <a:cs typeface="Arial Unicode MS" pitchFamily="34" charset="-128"/>
            </a:endParaRPr>
          </a:p>
        </p:txBody>
      </p:sp>
      <p:sp>
        <p:nvSpPr>
          <p:cNvPr id="8223" name="Text Box 25"/>
          <p:cNvSpPr txBox="1">
            <a:spLocks noChangeArrowheads="1"/>
          </p:cNvSpPr>
          <p:nvPr/>
        </p:nvSpPr>
        <p:spPr bwMode="auto">
          <a:xfrm>
            <a:off x="6426178" y="3570368"/>
            <a:ext cx="1620838" cy="578873"/>
          </a:xfrm>
          <a:prstGeom prst="roundRect">
            <a:avLst/>
          </a:prstGeom>
          <a:solidFill>
            <a:schemeClr val="bg1">
              <a:lumMod val="95000"/>
            </a:schemeClr>
          </a:solidFill>
          <a:ln w="19050">
            <a:noFill/>
            <a:miter lim="800000"/>
            <a:headEnd/>
            <a:tailEnd/>
          </a:ln>
          <a:scene3d>
            <a:camera prst="orthographicFront"/>
            <a:lightRig rig="threePt" dir="t"/>
          </a:scene3d>
          <a:sp3d>
            <a:bevelT/>
          </a:sp3d>
        </p:spPr>
        <p:txBody>
          <a:bodyPr lIns="91431" tIns="45716" rIns="91431" bIns="45716">
            <a:spAutoFit/>
          </a:bodyPr>
          <a:lstStyle/>
          <a:p>
            <a:pPr algn="ctr" defTabSz="457200" fontAlgn="base">
              <a:spcBef>
                <a:spcPct val="50000"/>
              </a:spcBef>
              <a:spcAft>
                <a:spcPct val="0"/>
              </a:spcAft>
              <a:defRPr/>
            </a:pPr>
            <a:r>
              <a:rPr lang="en-GB" sz="1400" dirty="0">
                <a:solidFill>
                  <a:srgbClr val="10253F"/>
                </a:solidFill>
                <a:latin typeface="Arial"/>
                <a:ea typeface="Arial Unicode MS" pitchFamily="34" charset="-128"/>
                <a:cs typeface="Times New Roman" pitchFamily="18" charset="0"/>
              </a:rPr>
              <a:t>Abiraterone post-docetaxel </a:t>
            </a:r>
          </a:p>
        </p:txBody>
      </p:sp>
      <p:grpSp>
        <p:nvGrpSpPr>
          <p:cNvPr id="11" name="Group 10"/>
          <p:cNvGrpSpPr/>
          <p:nvPr/>
        </p:nvGrpSpPr>
        <p:grpSpPr>
          <a:xfrm>
            <a:off x="8505106" y="3284594"/>
            <a:ext cx="1462088" cy="1124458"/>
            <a:chOff x="6932613" y="2828723"/>
            <a:chExt cx="1462088" cy="1230287"/>
          </a:xfrm>
        </p:grpSpPr>
        <p:sp>
          <p:nvSpPr>
            <p:cNvPr id="9" name="Line 14"/>
            <p:cNvSpPr>
              <a:spLocks noChangeShapeType="1"/>
            </p:cNvSpPr>
            <p:nvPr/>
          </p:nvSpPr>
          <p:spPr bwMode="auto">
            <a:xfrm flipH="1">
              <a:off x="7646518" y="3182469"/>
              <a:ext cx="16901" cy="876541"/>
            </a:xfrm>
            <a:prstGeom prst="line">
              <a:avLst/>
            </a:prstGeom>
            <a:noFill/>
            <a:ln w="57150">
              <a:solidFill>
                <a:schemeClr val="tx1">
                  <a:lumMod val="10000"/>
                  <a:lumOff val="90000"/>
                </a:schemeClr>
              </a:solidFill>
              <a:round/>
              <a:headEnd/>
              <a:tailEnd type="triangle" w="med" len="med"/>
            </a:ln>
            <a:effectLst>
              <a:outerShdw blurRad="50800" dist="38100" dir="2700000" algn="tl" rotWithShape="0">
                <a:prstClr val="black">
                  <a:alpha val="40000"/>
                </a:prstClr>
              </a:outerShdw>
            </a:effectLst>
          </p:spPr>
          <p:txBody>
            <a:bodyPr wrap="none" lIns="91431" tIns="45716" rIns="91431" bIns="45716" anchor="ctr"/>
            <a:lstStyle/>
            <a:p>
              <a:pPr defTabSz="457200" fontAlgn="base">
                <a:spcBef>
                  <a:spcPct val="0"/>
                </a:spcBef>
                <a:spcAft>
                  <a:spcPct val="0"/>
                </a:spcAft>
                <a:defRPr/>
              </a:pPr>
              <a:endParaRPr lang="en-GB" sz="2000" dirty="0">
                <a:solidFill>
                  <a:srgbClr val="1F497D">
                    <a:lumMod val="50000"/>
                  </a:srgbClr>
                </a:solidFill>
                <a:latin typeface="Arial"/>
                <a:ea typeface="Arial Unicode MS" pitchFamily="34" charset="-128"/>
                <a:cs typeface="Arial Unicode MS" pitchFamily="34" charset="-128"/>
              </a:endParaRPr>
            </a:p>
          </p:txBody>
        </p:sp>
        <p:sp>
          <p:nvSpPr>
            <p:cNvPr id="10" name="Text Box 25"/>
            <p:cNvSpPr txBox="1">
              <a:spLocks noChangeArrowheads="1"/>
            </p:cNvSpPr>
            <p:nvPr/>
          </p:nvSpPr>
          <p:spPr bwMode="auto">
            <a:xfrm>
              <a:off x="6932613" y="2828723"/>
              <a:ext cx="1462088" cy="374562"/>
            </a:xfrm>
            <a:prstGeom prst="roundRect">
              <a:avLst/>
            </a:prstGeom>
            <a:solidFill>
              <a:schemeClr val="bg1">
                <a:lumMod val="95000"/>
              </a:schemeClr>
            </a:solidFill>
            <a:ln w="19050">
              <a:noFill/>
              <a:miter lim="800000"/>
              <a:headEnd/>
              <a:tailEnd/>
            </a:ln>
            <a:scene3d>
              <a:camera prst="orthographicFront"/>
              <a:lightRig rig="threePt" dir="t"/>
            </a:scene3d>
            <a:sp3d>
              <a:bevelT/>
            </a:sp3d>
          </p:spPr>
          <p:txBody>
            <a:bodyPr lIns="91431" tIns="45716" rIns="91431" bIns="45716">
              <a:spAutoFit/>
            </a:bodyPr>
            <a:lstStyle/>
            <a:p>
              <a:pPr algn="ctr" defTabSz="457200" fontAlgn="base">
                <a:spcBef>
                  <a:spcPct val="50000"/>
                </a:spcBef>
                <a:spcAft>
                  <a:spcPct val="0"/>
                </a:spcAft>
                <a:defRPr/>
              </a:pPr>
              <a:r>
                <a:rPr lang="en-GB" sz="1600" dirty="0" err="1">
                  <a:solidFill>
                    <a:srgbClr val="10253F"/>
                  </a:solidFill>
                  <a:latin typeface="Arial"/>
                  <a:ea typeface="Arial Unicode MS" pitchFamily="34" charset="-128"/>
                  <a:cs typeface="Times New Roman" pitchFamily="18" charset="0"/>
                </a:rPr>
                <a:t>Alpharadin</a:t>
              </a:r>
              <a:endParaRPr lang="en-GB" sz="1600" baseline="30000" dirty="0">
                <a:solidFill>
                  <a:srgbClr val="10253F"/>
                </a:solidFill>
                <a:latin typeface="Arial"/>
                <a:ea typeface="Arial Unicode MS" pitchFamily="34" charset="-128"/>
                <a:cs typeface="Times New Roman" pitchFamily="18" charset="0"/>
              </a:endParaRPr>
            </a:p>
          </p:txBody>
        </p:sp>
      </p:grpSp>
      <p:sp>
        <p:nvSpPr>
          <p:cNvPr id="38" name="TextBox 37"/>
          <p:cNvSpPr txBox="1"/>
          <p:nvPr/>
        </p:nvSpPr>
        <p:spPr>
          <a:xfrm>
            <a:off x="1585592" y="5459139"/>
            <a:ext cx="5370957" cy="1323439"/>
          </a:xfrm>
          <a:prstGeom prst="rect">
            <a:avLst/>
          </a:prstGeom>
          <a:noFill/>
        </p:spPr>
        <p:txBody>
          <a:bodyPr wrap="none" rtlCol="0">
            <a:spAutoFit/>
          </a:bodyPr>
          <a:lstStyle/>
          <a:p>
            <a:pPr defTabSz="457200" fontAlgn="base">
              <a:spcBef>
                <a:spcPct val="0"/>
              </a:spcBef>
              <a:spcAft>
                <a:spcPct val="0"/>
              </a:spcAft>
            </a:pPr>
            <a:r>
              <a:rPr lang="en-GB" sz="2000" dirty="0">
                <a:latin typeface="Corbel" panose="020B0503020204020204" pitchFamily="34" charset="0"/>
              </a:rPr>
              <a:t>Hormonal Therapy</a:t>
            </a:r>
          </a:p>
          <a:p>
            <a:pPr defTabSz="457200" fontAlgn="base">
              <a:spcBef>
                <a:spcPct val="0"/>
              </a:spcBef>
              <a:spcAft>
                <a:spcPct val="0"/>
              </a:spcAft>
            </a:pPr>
            <a:r>
              <a:rPr lang="en-GB" sz="2000" dirty="0">
                <a:latin typeface="Corbel" panose="020B0503020204020204" pitchFamily="34" charset="0"/>
              </a:rPr>
              <a:t>Bone-Targeted Therapy or Radiopharmaceuticals</a:t>
            </a:r>
          </a:p>
          <a:p>
            <a:pPr defTabSz="457200" fontAlgn="base">
              <a:spcBef>
                <a:spcPct val="0"/>
              </a:spcBef>
              <a:spcAft>
                <a:spcPct val="0"/>
              </a:spcAft>
            </a:pPr>
            <a:r>
              <a:rPr lang="en-GB" sz="2000" b="1" i="1" dirty="0">
                <a:solidFill>
                  <a:schemeClr val="accent1">
                    <a:lumMod val="60000"/>
                    <a:lumOff val="40000"/>
                  </a:schemeClr>
                </a:solidFill>
                <a:latin typeface="Corbel" panose="020B0503020204020204" pitchFamily="34" charset="0"/>
              </a:rPr>
              <a:t>Chemotherapy</a:t>
            </a:r>
          </a:p>
          <a:p>
            <a:pPr defTabSz="457200" fontAlgn="base">
              <a:spcBef>
                <a:spcPct val="0"/>
              </a:spcBef>
              <a:spcAft>
                <a:spcPct val="0"/>
              </a:spcAft>
            </a:pPr>
            <a:r>
              <a:rPr lang="en-GB" sz="2000" dirty="0">
                <a:latin typeface="Corbel" panose="020B0503020204020204" pitchFamily="34" charset="0"/>
              </a:rPr>
              <a:t>Immunotherapy</a:t>
            </a:r>
          </a:p>
        </p:txBody>
      </p:sp>
      <p:sp>
        <p:nvSpPr>
          <p:cNvPr id="39" name="Text Box 25"/>
          <p:cNvSpPr txBox="1">
            <a:spLocks noChangeArrowheads="1"/>
          </p:cNvSpPr>
          <p:nvPr/>
        </p:nvSpPr>
        <p:spPr bwMode="auto">
          <a:xfrm>
            <a:off x="7508545" y="1896488"/>
            <a:ext cx="1620838" cy="578873"/>
          </a:xfrm>
          <a:prstGeom prst="roundRect">
            <a:avLst/>
          </a:prstGeom>
          <a:solidFill>
            <a:schemeClr val="bg1">
              <a:lumMod val="95000"/>
            </a:schemeClr>
          </a:solidFill>
          <a:ln w="19050">
            <a:noFill/>
            <a:miter lim="800000"/>
            <a:headEnd/>
            <a:tailEnd/>
          </a:ln>
          <a:scene3d>
            <a:camera prst="orthographicFront"/>
            <a:lightRig rig="threePt" dir="t"/>
          </a:scene3d>
          <a:sp3d>
            <a:bevelT/>
          </a:sp3d>
        </p:spPr>
        <p:txBody>
          <a:bodyPr lIns="91431" tIns="45716" rIns="91431" bIns="45716">
            <a:spAutoFit/>
          </a:bodyPr>
          <a:lstStyle/>
          <a:p>
            <a:pPr algn="ctr" defTabSz="457200" fontAlgn="base">
              <a:spcBef>
                <a:spcPct val="50000"/>
              </a:spcBef>
              <a:spcAft>
                <a:spcPct val="0"/>
              </a:spcAft>
              <a:defRPr/>
            </a:pPr>
            <a:r>
              <a:rPr lang="en-GB" sz="1400" dirty="0">
                <a:solidFill>
                  <a:srgbClr val="10253F"/>
                </a:solidFill>
                <a:latin typeface="Arial"/>
                <a:ea typeface="Arial Unicode MS" pitchFamily="34" charset="-128"/>
                <a:cs typeface="Times New Roman" pitchFamily="18" charset="0"/>
              </a:rPr>
              <a:t>Abiraterone pre-docetaxel</a:t>
            </a:r>
          </a:p>
        </p:txBody>
      </p:sp>
      <p:sp>
        <p:nvSpPr>
          <p:cNvPr id="41" name="Text Box 25"/>
          <p:cNvSpPr txBox="1">
            <a:spLocks noChangeArrowheads="1"/>
          </p:cNvSpPr>
          <p:nvPr/>
        </p:nvSpPr>
        <p:spPr bwMode="auto">
          <a:xfrm>
            <a:off x="4045633" y="2234141"/>
            <a:ext cx="1858963" cy="374562"/>
          </a:xfrm>
          <a:prstGeom prst="roundRect">
            <a:avLst/>
          </a:prstGeom>
          <a:solidFill>
            <a:schemeClr val="bg1">
              <a:lumMod val="95000"/>
            </a:schemeClr>
          </a:solidFill>
          <a:ln w="19050">
            <a:noFill/>
            <a:miter lim="800000"/>
            <a:headEnd/>
            <a:tailEnd/>
          </a:ln>
          <a:scene3d>
            <a:camera prst="orthographicFront"/>
            <a:lightRig rig="threePt" dir="t"/>
          </a:scene3d>
          <a:sp3d>
            <a:bevelT/>
          </a:sp3d>
        </p:spPr>
        <p:txBody>
          <a:bodyPr lIns="91431" tIns="45716" rIns="91431" bIns="45716">
            <a:spAutoFit/>
          </a:bodyPr>
          <a:lstStyle/>
          <a:p>
            <a:pPr algn="ctr" defTabSz="457200" fontAlgn="base">
              <a:spcBef>
                <a:spcPct val="50000"/>
              </a:spcBef>
              <a:spcAft>
                <a:spcPct val="0"/>
              </a:spcAft>
              <a:defRPr/>
            </a:pPr>
            <a:r>
              <a:rPr lang="en-GB" sz="1600" dirty="0">
                <a:solidFill>
                  <a:srgbClr val="10253F"/>
                </a:solidFill>
                <a:latin typeface="Arial"/>
                <a:ea typeface="Arial Unicode MS" pitchFamily="34" charset="-128"/>
                <a:cs typeface="Times New Roman" pitchFamily="18" charset="0"/>
              </a:rPr>
              <a:t>Degarelix</a:t>
            </a:r>
          </a:p>
        </p:txBody>
      </p:sp>
      <p:sp>
        <p:nvSpPr>
          <p:cNvPr id="42" name="Line 14"/>
          <p:cNvSpPr>
            <a:spLocks noChangeShapeType="1"/>
          </p:cNvSpPr>
          <p:nvPr/>
        </p:nvSpPr>
        <p:spPr bwMode="auto">
          <a:xfrm>
            <a:off x="8107071" y="3089231"/>
            <a:ext cx="40861" cy="1297472"/>
          </a:xfrm>
          <a:prstGeom prst="line">
            <a:avLst/>
          </a:prstGeom>
          <a:noFill/>
          <a:ln w="57150">
            <a:solidFill>
              <a:schemeClr val="tx1">
                <a:lumMod val="10000"/>
                <a:lumOff val="90000"/>
              </a:schemeClr>
            </a:solidFill>
            <a:round/>
            <a:headEnd/>
            <a:tailEnd type="triangle" w="med" len="med"/>
          </a:ln>
          <a:effectLst>
            <a:outerShdw blurRad="50800" dist="38100" dir="2700000" algn="tl" rotWithShape="0">
              <a:prstClr val="black">
                <a:alpha val="40000"/>
              </a:prstClr>
            </a:outerShdw>
          </a:effectLst>
        </p:spPr>
        <p:txBody>
          <a:bodyPr wrap="none" lIns="91431" tIns="45716" rIns="91431" bIns="45716" anchor="ctr"/>
          <a:lstStyle/>
          <a:p>
            <a:pPr defTabSz="457200" fontAlgn="base">
              <a:spcBef>
                <a:spcPct val="0"/>
              </a:spcBef>
              <a:spcAft>
                <a:spcPct val="0"/>
              </a:spcAft>
              <a:defRPr/>
            </a:pPr>
            <a:endParaRPr lang="en-GB" sz="2000" dirty="0">
              <a:solidFill>
                <a:srgbClr val="1F497D">
                  <a:lumMod val="50000"/>
                </a:srgbClr>
              </a:solidFill>
              <a:latin typeface="Arial"/>
              <a:ea typeface="Arial Unicode MS" pitchFamily="34" charset="-128"/>
              <a:cs typeface="Arial Unicode MS" pitchFamily="34" charset="-128"/>
            </a:endParaRPr>
          </a:p>
        </p:txBody>
      </p:sp>
      <p:sp>
        <p:nvSpPr>
          <p:cNvPr id="43" name="Line 14"/>
          <p:cNvSpPr>
            <a:spLocks noChangeShapeType="1"/>
          </p:cNvSpPr>
          <p:nvPr/>
        </p:nvSpPr>
        <p:spPr bwMode="auto">
          <a:xfrm>
            <a:off x="8318964" y="2475430"/>
            <a:ext cx="40862" cy="1915267"/>
          </a:xfrm>
          <a:prstGeom prst="line">
            <a:avLst/>
          </a:prstGeom>
          <a:noFill/>
          <a:ln w="57150">
            <a:solidFill>
              <a:schemeClr val="tx1">
                <a:lumMod val="10000"/>
                <a:lumOff val="90000"/>
              </a:schemeClr>
            </a:solidFill>
            <a:round/>
            <a:headEnd/>
            <a:tailEnd type="triangle" w="med" len="med"/>
          </a:ln>
          <a:effectLst>
            <a:outerShdw blurRad="50800" dist="38100" dir="2700000" algn="tl" rotWithShape="0">
              <a:prstClr val="black">
                <a:alpha val="40000"/>
              </a:prstClr>
            </a:outerShdw>
          </a:effectLst>
        </p:spPr>
        <p:txBody>
          <a:bodyPr wrap="none" lIns="91431" tIns="45716" rIns="91431" bIns="45716" anchor="ctr"/>
          <a:lstStyle/>
          <a:p>
            <a:pPr defTabSz="457200" fontAlgn="base">
              <a:spcBef>
                <a:spcPct val="0"/>
              </a:spcBef>
              <a:spcAft>
                <a:spcPct val="0"/>
              </a:spcAft>
              <a:defRPr/>
            </a:pPr>
            <a:endParaRPr lang="en-GB" sz="2000" dirty="0">
              <a:solidFill>
                <a:srgbClr val="1F497D">
                  <a:lumMod val="50000"/>
                </a:srgbClr>
              </a:solidFill>
              <a:latin typeface="Arial"/>
              <a:ea typeface="Arial Unicode MS" pitchFamily="34" charset="-128"/>
              <a:cs typeface="Arial Unicode MS" pitchFamily="34" charset="-128"/>
            </a:endParaRPr>
          </a:p>
        </p:txBody>
      </p:sp>
      <p:sp>
        <p:nvSpPr>
          <p:cNvPr id="40" name="Text Box 25"/>
          <p:cNvSpPr txBox="1">
            <a:spLocks noChangeArrowheads="1"/>
          </p:cNvSpPr>
          <p:nvPr/>
        </p:nvSpPr>
        <p:spPr bwMode="auto">
          <a:xfrm>
            <a:off x="6784655" y="2714669"/>
            <a:ext cx="3004343" cy="374562"/>
          </a:xfrm>
          <a:prstGeom prst="roundRect">
            <a:avLst/>
          </a:prstGeom>
          <a:solidFill>
            <a:schemeClr val="bg1">
              <a:lumMod val="95000"/>
            </a:schemeClr>
          </a:solidFill>
          <a:ln w="19050">
            <a:noFill/>
            <a:miter lim="800000"/>
            <a:headEnd/>
            <a:tailEnd/>
          </a:ln>
          <a:scene3d>
            <a:camera prst="orthographicFront"/>
            <a:lightRig rig="threePt" dir="t"/>
          </a:scene3d>
          <a:sp3d>
            <a:bevelT/>
          </a:sp3d>
        </p:spPr>
        <p:txBody>
          <a:bodyPr wrap="square" lIns="91431" tIns="45716" rIns="91431" bIns="45716">
            <a:spAutoFit/>
          </a:bodyPr>
          <a:lstStyle/>
          <a:p>
            <a:pPr algn="ctr" defTabSz="457200" fontAlgn="base">
              <a:spcBef>
                <a:spcPct val="50000"/>
              </a:spcBef>
              <a:spcAft>
                <a:spcPct val="0"/>
              </a:spcAft>
              <a:defRPr/>
            </a:pPr>
            <a:r>
              <a:rPr lang="en-GB" sz="1600" dirty="0">
                <a:solidFill>
                  <a:srgbClr val="10253F"/>
                </a:solidFill>
                <a:latin typeface="Arial"/>
                <a:ea typeface="Arial Unicode MS" pitchFamily="34" charset="-128"/>
                <a:cs typeface="Times New Roman" pitchFamily="18" charset="0"/>
              </a:rPr>
              <a:t>Enzalutamide Post-docetaxel</a:t>
            </a:r>
            <a:endParaRPr lang="en-GB" sz="1600" baseline="30000" dirty="0">
              <a:solidFill>
                <a:srgbClr val="10253F"/>
              </a:solidFill>
              <a:latin typeface="Arial"/>
              <a:ea typeface="Arial Unicode MS" pitchFamily="34" charset="-128"/>
              <a:cs typeface="Times New Roman" pitchFamily="18" charset="0"/>
            </a:endParaRPr>
          </a:p>
        </p:txBody>
      </p:sp>
      <p:sp>
        <p:nvSpPr>
          <p:cNvPr id="44" name="Line 14"/>
          <p:cNvSpPr>
            <a:spLocks noChangeShapeType="1"/>
          </p:cNvSpPr>
          <p:nvPr/>
        </p:nvSpPr>
        <p:spPr bwMode="auto">
          <a:xfrm flipH="1">
            <a:off x="5355237" y="3104164"/>
            <a:ext cx="0" cy="1368940"/>
          </a:xfrm>
          <a:prstGeom prst="line">
            <a:avLst/>
          </a:prstGeom>
          <a:noFill/>
          <a:ln w="57150">
            <a:solidFill>
              <a:schemeClr val="tx1">
                <a:lumMod val="10000"/>
                <a:lumOff val="90000"/>
              </a:schemeClr>
            </a:solidFill>
            <a:round/>
            <a:headEnd/>
            <a:tailEnd type="triangle" w="med" len="med"/>
          </a:ln>
          <a:effectLst>
            <a:outerShdw blurRad="50800" dist="38100" dir="2700000" algn="tl" rotWithShape="0">
              <a:prstClr val="black">
                <a:alpha val="40000"/>
              </a:prstClr>
            </a:outerShdw>
          </a:effectLst>
        </p:spPr>
        <p:txBody>
          <a:bodyPr wrap="none" lIns="91431" tIns="45716" rIns="91431" bIns="45716" anchor="ctr"/>
          <a:lstStyle/>
          <a:p>
            <a:pPr defTabSz="457200" fontAlgn="base">
              <a:spcBef>
                <a:spcPct val="0"/>
              </a:spcBef>
              <a:spcAft>
                <a:spcPct val="0"/>
              </a:spcAft>
              <a:defRPr/>
            </a:pPr>
            <a:endParaRPr lang="en-GB" sz="2000" dirty="0">
              <a:solidFill>
                <a:srgbClr val="1F497D">
                  <a:lumMod val="50000"/>
                </a:srgbClr>
              </a:solidFill>
              <a:latin typeface="Arial"/>
              <a:ea typeface="Arial Unicode MS" pitchFamily="34" charset="-128"/>
              <a:cs typeface="Arial Unicode MS" pitchFamily="34" charset="-128"/>
            </a:endParaRPr>
          </a:p>
        </p:txBody>
      </p:sp>
      <p:sp>
        <p:nvSpPr>
          <p:cNvPr id="8224" name="Text Box 25"/>
          <p:cNvSpPr txBox="1">
            <a:spLocks noChangeArrowheads="1"/>
          </p:cNvSpPr>
          <p:nvPr/>
        </p:nvSpPr>
        <p:spPr bwMode="auto">
          <a:xfrm>
            <a:off x="5359895" y="3150845"/>
            <a:ext cx="1751013" cy="374562"/>
          </a:xfrm>
          <a:prstGeom prst="roundRect">
            <a:avLst/>
          </a:prstGeom>
          <a:solidFill>
            <a:schemeClr val="bg1">
              <a:lumMod val="95000"/>
            </a:schemeClr>
          </a:solidFill>
          <a:ln w="19050">
            <a:noFill/>
            <a:miter lim="800000"/>
            <a:headEnd/>
            <a:tailEnd/>
          </a:ln>
          <a:scene3d>
            <a:camera prst="orthographicFront"/>
            <a:lightRig rig="threePt" dir="t"/>
          </a:scene3d>
          <a:sp3d>
            <a:bevelT/>
          </a:sp3d>
        </p:spPr>
        <p:txBody>
          <a:bodyPr lIns="91431" tIns="45716" rIns="91431" bIns="45716">
            <a:spAutoFit/>
          </a:bodyPr>
          <a:lstStyle/>
          <a:p>
            <a:pPr algn="ctr" defTabSz="457200" fontAlgn="base">
              <a:spcBef>
                <a:spcPct val="50000"/>
              </a:spcBef>
              <a:spcAft>
                <a:spcPct val="0"/>
              </a:spcAft>
              <a:defRPr/>
            </a:pPr>
            <a:r>
              <a:rPr lang="en-GB" sz="1600" dirty="0">
                <a:solidFill>
                  <a:srgbClr val="10253F"/>
                </a:solidFill>
                <a:latin typeface="Arial"/>
                <a:ea typeface="Arial Unicode MS" pitchFamily="34" charset="-128"/>
                <a:cs typeface="Times New Roman" pitchFamily="18" charset="0"/>
              </a:rPr>
              <a:t>Denosumab</a:t>
            </a:r>
            <a:endParaRPr lang="en-GB" sz="1600" baseline="30000" dirty="0">
              <a:solidFill>
                <a:srgbClr val="10253F"/>
              </a:solidFill>
              <a:latin typeface="Arial"/>
              <a:ea typeface="Arial Unicode MS" pitchFamily="34" charset="-128"/>
              <a:cs typeface="Times New Roman" pitchFamily="18" charset="0"/>
            </a:endParaRPr>
          </a:p>
        </p:txBody>
      </p:sp>
      <p:sp>
        <p:nvSpPr>
          <p:cNvPr id="45" name="Text Box 28"/>
          <p:cNvSpPr txBox="1">
            <a:spLocks noChangeArrowheads="1"/>
          </p:cNvSpPr>
          <p:nvPr/>
        </p:nvSpPr>
        <p:spPr bwMode="auto">
          <a:xfrm>
            <a:off x="1654301" y="1700719"/>
            <a:ext cx="1546647" cy="374562"/>
          </a:xfrm>
          <a:prstGeom prst="roundRect">
            <a:avLst/>
          </a:prstGeom>
          <a:solidFill>
            <a:schemeClr val="bg1">
              <a:lumMod val="95000"/>
            </a:schemeClr>
          </a:solidFill>
          <a:ln w="19050">
            <a:noFill/>
            <a:miter lim="800000"/>
            <a:headEnd/>
            <a:tailEnd/>
          </a:ln>
          <a:scene3d>
            <a:camera prst="orthographicFront"/>
            <a:lightRig rig="threePt" dir="t"/>
          </a:scene3d>
          <a:sp3d>
            <a:bevelT/>
          </a:sp3d>
        </p:spPr>
        <p:txBody>
          <a:bodyPr wrap="square" lIns="91431" tIns="45716" rIns="91431" bIns="45716">
            <a:spAutoFit/>
          </a:bodyPr>
          <a:lstStyle/>
          <a:p>
            <a:pPr algn="ctr" defTabSz="457200" fontAlgn="base">
              <a:spcBef>
                <a:spcPct val="50000"/>
              </a:spcBef>
              <a:spcAft>
                <a:spcPct val="0"/>
              </a:spcAft>
              <a:defRPr/>
            </a:pPr>
            <a:r>
              <a:rPr lang="en-GB" sz="1600" dirty="0">
                <a:solidFill>
                  <a:srgbClr val="10253F"/>
                </a:solidFill>
                <a:latin typeface="Arial"/>
                <a:ea typeface="Arial Unicode MS" pitchFamily="34" charset="-128"/>
                <a:cs typeface="Times New Roman" pitchFamily="18" charset="0"/>
              </a:rPr>
              <a:t>Leuprolide</a:t>
            </a:r>
          </a:p>
        </p:txBody>
      </p:sp>
      <p:sp>
        <p:nvSpPr>
          <p:cNvPr id="47" name="Text Box 24"/>
          <p:cNvSpPr txBox="1">
            <a:spLocks noChangeArrowheads="1"/>
          </p:cNvSpPr>
          <p:nvPr/>
        </p:nvSpPr>
        <p:spPr bwMode="auto">
          <a:xfrm>
            <a:off x="1901156" y="2234141"/>
            <a:ext cx="1328738" cy="374562"/>
          </a:xfrm>
          <a:prstGeom prst="roundRect">
            <a:avLst/>
          </a:prstGeom>
          <a:solidFill>
            <a:schemeClr val="bg1">
              <a:lumMod val="95000"/>
            </a:schemeClr>
          </a:solidFill>
          <a:ln w="19050">
            <a:noFill/>
            <a:miter lim="800000"/>
            <a:headEnd/>
            <a:tailEnd/>
          </a:ln>
          <a:scene3d>
            <a:camera prst="orthographicFront"/>
            <a:lightRig rig="threePt" dir="t"/>
          </a:scene3d>
          <a:sp3d>
            <a:bevelT/>
          </a:sp3d>
        </p:spPr>
        <p:txBody>
          <a:bodyPr lIns="91431" tIns="45716" rIns="91431" bIns="45716">
            <a:spAutoFit/>
          </a:bodyPr>
          <a:lstStyle/>
          <a:p>
            <a:pPr algn="ctr" defTabSz="457200" fontAlgn="base">
              <a:spcBef>
                <a:spcPct val="50000"/>
              </a:spcBef>
              <a:spcAft>
                <a:spcPct val="0"/>
              </a:spcAft>
              <a:defRPr/>
            </a:pPr>
            <a:r>
              <a:rPr lang="en-GB" sz="1600" dirty="0">
                <a:solidFill>
                  <a:srgbClr val="10253F"/>
                </a:solidFill>
                <a:latin typeface="Arial"/>
                <a:ea typeface="Arial Unicode MS" pitchFamily="34" charset="-128"/>
                <a:cs typeface="Times New Roman" pitchFamily="18" charset="0"/>
              </a:rPr>
              <a:t>Strontium</a:t>
            </a:r>
            <a:endParaRPr lang="en-GB" sz="1600" baseline="30000" dirty="0">
              <a:solidFill>
                <a:srgbClr val="10253F"/>
              </a:solidFill>
              <a:latin typeface="Arial"/>
              <a:ea typeface="Arial Unicode MS" pitchFamily="34" charset="-128"/>
              <a:cs typeface="Times New Roman" pitchFamily="18" charset="0"/>
            </a:endParaRPr>
          </a:p>
        </p:txBody>
      </p:sp>
      <p:sp>
        <p:nvSpPr>
          <p:cNvPr id="48" name="Text Box 24"/>
          <p:cNvSpPr txBox="1">
            <a:spLocks noChangeArrowheads="1"/>
          </p:cNvSpPr>
          <p:nvPr/>
        </p:nvSpPr>
        <p:spPr bwMode="auto">
          <a:xfrm>
            <a:off x="2694593" y="3678541"/>
            <a:ext cx="1328738" cy="374562"/>
          </a:xfrm>
          <a:prstGeom prst="roundRect">
            <a:avLst/>
          </a:prstGeom>
          <a:solidFill>
            <a:schemeClr val="bg1">
              <a:lumMod val="95000"/>
            </a:schemeClr>
          </a:solidFill>
          <a:ln w="19050">
            <a:noFill/>
            <a:miter lim="800000"/>
            <a:headEnd/>
            <a:tailEnd/>
          </a:ln>
          <a:scene3d>
            <a:camera prst="orthographicFront"/>
            <a:lightRig rig="threePt" dir="t"/>
          </a:scene3d>
          <a:sp3d>
            <a:bevelT/>
          </a:sp3d>
        </p:spPr>
        <p:txBody>
          <a:bodyPr lIns="91431" tIns="45716" rIns="91431" bIns="45716">
            <a:spAutoFit/>
          </a:bodyPr>
          <a:lstStyle/>
          <a:p>
            <a:pPr algn="ctr" defTabSz="457200" fontAlgn="base">
              <a:spcBef>
                <a:spcPct val="50000"/>
              </a:spcBef>
              <a:spcAft>
                <a:spcPct val="0"/>
              </a:spcAft>
              <a:defRPr/>
            </a:pPr>
            <a:r>
              <a:rPr lang="en-GB" sz="1600" dirty="0">
                <a:solidFill>
                  <a:srgbClr val="10253F"/>
                </a:solidFill>
                <a:latin typeface="Arial"/>
                <a:ea typeface="Arial Unicode MS" pitchFamily="34" charset="-128"/>
                <a:cs typeface="Times New Roman" pitchFamily="18" charset="0"/>
              </a:rPr>
              <a:t>Samarium</a:t>
            </a:r>
            <a:endParaRPr lang="en-GB" sz="1600" baseline="30000" dirty="0">
              <a:solidFill>
                <a:srgbClr val="10253F"/>
              </a:solidFill>
              <a:latin typeface="Arial"/>
              <a:ea typeface="Arial Unicode MS" pitchFamily="34" charset="-128"/>
              <a:cs typeface="Times New Roman" pitchFamily="18" charset="0"/>
            </a:endParaRPr>
          </a:p>
        </p:txBody>
      </p:sp>
      <p:sp>
        <p:nvSpPr>
          <p:cNvPr id="49" name="Line 14"/>
          <p:cNvSpPr>
            <a:spLocks noChangeShapeType="1"/>
          </p:cNvSpPr>
          <p:nvPr/>
        </p:nvSpPr>
        <p:spPr bwMode="auto">
          <a:xfrm flipH="1">
            <a:off x="2358039" y="2608704"/>
            <a:ext cx="16" cy="1916465"/>
          </a:xfrm>
          <a:prstGeom prst="line">
            <a:avLst/>
          </a:prstGeom>
          <a:noFill/>
          <a:ln w="57150">
            <a:solidFill>
              <a:schemeClr val="tx1">
                <a:lumMod val="10000"/>
                <a:lumOff val="90000"/>
              </a:schemeClr>
            </a:solidFill>
            <a:round/>
            <a:headEnd/>
            <a:tailEnd type="triangle" w="med" len="med"/>
          </a:ln>
          <a:effectLst>
            <a:outerShdw blurRad="50800" dist="38100" dir="2700000" algn="tl" rotWithShape="0">
              <a:prstClr val="black">
                <a:alpha val="40000"/>
              </a:prstClr>
            </a:outerShdw>
          </a:effectLst>
        </p:spPr>
        <p:txBody>
          <a:bodyPr wrap="none" lIns="91431" tIns="45716" rIns="91431" bIns="45716" anchor="ctr"/>
          <a:lstStyle/>
          <a:p>
            <a:pPr defTabSz="457200" fontAlgn="base">
              <a:spcBef>
                <a:spcPct val="0"/>
              </a:spcBef>
              <a:spcAft>
                <a:spcPct val="0"/>
              </a:spcAft>
              <a:defRPr/>
            </a:pPr>
            <a:endParaRPr lang="en-GB" sz="2000" dirty="0">
              <a:solidFill>
                <a:srgbClr val="1F497D">
                  <a:lumMod val="50000"/>
                </a:srgbClr>
              </a:solidFill>
              <a:latin typeface="Arial"/>
              <a:ea typeface="Arial Unicode MS" pitchFamily="34" charset="-128"/>
              <a:cs typeface="Arial Unicode MS" pitchFamily="34" charset="-128"/>
            </a:endParaRPr>
          </a:p>
        </p:txBody>
      </p:sp>
      <p:sp>
        <p:nvSpPr>
          <p:cNvPr id="50" name="Line 18"/>
          <p:cNvSpPr>
            <a:spLocks noChangeShapeType="1"/>
          </p:cNvSpPr>
          <p:nvPr/>
        </p:nvSpPr>
        <p:spPr bwMode="auto">
          <a:xfrm>
            <a:off x="3284394" y="4053103"/>
            <a:ext cx="0" cy="500345"/>
          </a:xfrm>
          <a:prstGeom prst="line">
            <a:avLst/>
          </a:prstGeom>
          <a:noFill/>
          <a:ln w="57150">
            <a:solidFill>
              <a:schemeClr val="tx1">
                <a:lumMod val="10000"/>
                <a:lumOff val="90000"/>
              </a:schemeClr>
            </a:solidFill>
            <a:round/>
            <a:headEnd/>
            <a:tailEnd type="triangle" w="med" len="med"/>
          </a:ln>
          <a:effectLst>
            <a:outerShdw blurRad="50800" dist="38100" dir="2700000" algn="tl" rotWithShape="0">
              <a:prstClr val="black">
                <a:alpha val="40000"/>
              </a:prstClr>
            </a:outerShdw>
          </a:effectLst>
        </p:spPr>
        <p:txBody>
          <a:bodyPr wrap="none" lIns="91431" tIns="45716" rIns="91431" bIns="45716" anchor="ctr"/>
          <a:lstStyle/>
          <a:p>
            <a:pPr defTabSz="457200" fontAlgn="base">
              <a:spcBef>
                <a:spcPct val="0"/>
              </a:spcBef>
              <a:spcAft>
                <a:spcPct val="0"/>
              </a:spcAft>
              <a:defRPr/>
            </a:pPr>
            <a:endParaRPr lang="en-GB" sz="2000" dirty="0">
              <a:solidFill>
                <a:srgbClr val="1F497D">
                  <a:lumMod val="50000"/>
                </a:srgbClr>
              </a:solidFill>
              <a:latin typeface="Arial"/>
              <a:ea typeface="Arial Unicode MS" pitchFamily="34" charset="-128"/>
              <a:cs typeface="Arial Unicode MS" pitchFamily="34" charset="-128"/>
            </a:endParaRPr>
          </a:p>
        </p:txBody>
      </p:sp>
      <p:sp>
        <p:nvSpPr>
          <p:cNvPr id="8202" name="Text Box 28"/>
          <p:cNvSpPr txBox="1">
            <a:spLocks noChangeArrowheads="1"/>
          </p:cNvSpPr>
          <p:nvPr/>
        </p:nvSpPr>
        <p:spPr bwMode="auto">
          <a:xfrm>
            <a:off x="1896577" y="3203548"/>
            <a:ext cx="1546647" cy="374562"/>
          </a:xfrm>
          <a:prstGeom prst="roundRect">
            <a:avLst/>
          </a:prstGeom>
          <a:solidFill>
            <a:schemeClr val="accent1">
              <a:lumMod val="40000"/>
              <a:lumOff val="60000"/>
            </a:schemeClr>
          </a:solidFill>
          <a:ln w="19050">
            <a:noFill/>
            <a:miter lim="800000"/>
            <a:headEnd/>
            <a:tailEnd/>
          </a:ln>
          <a:scene3d>
            <a:camera prst="orthographicFront"/>
            <a:lightRig rig="threePt" dir="t"/>
          </a:scene3d>
          <a:sp3d>
            <a:bevelT/>
          </a:sp3d>
        </p:spPr>
        <p:txBody>
          <a:bodyPr wrap="square" lIns="91431" tIns="45716" rIns="91431" bIns="45716">
            <a:spAutoFit/>
          </a:bodyPr>
          <a:lstStyle/>
          <a:p>
            <a:pPr algn="ctr" defTabSz="457200" fontAlgn="base">
              <a:spcBef>
                <a:spcPct val="50000"/>
              </a:spcBef>
              <a:spcAft>
                <a:spcPct val="0"/>
              </a:spcAft>
              <a:defRPr/>
            </a:pPr>
            <a:r>
              <a:rPr lang="en-GB" sz="1600" dirty="0">
                <a:solidFill>
                  <a:srgbClr val="10253F"/>
                </a:solidFill>
                <a:latin typeface="Arial"/>
                <a:ea typeface="Arial Unicode MS" pitchFamily="34" charset="-128"/>
                <a:cs typeface="Times New Roman" pitchFamily="18" charset="0"/>
              </a:rPr>
              <a:t>Mitoxantrone</a:t>
            </a:r>
          </a:p>
        </p:txBody>
      </p:sp>
      <p:sp>
        <p:nvSpPr>
          <p:cNvPr id="12" name="TextBox 11">
            <a:extLst>
              <a:ext uri="{FF2B5EF4-FFF2-40B4-BE49-F238E27FC236}">
                <a16:creationId xmlns:a16="http://schemas.microsoft.com/office/drawing/2014/main" xmlns="" id="{81640113-A883-4467-AD3A-CCE4C84882C9}"/>
              </a:ext>
            </a:extLst>
          </p:cNvPr>
          <p:cNvSpPr txBox="1"/>
          <p:nvPr/>
        </p:nvSpPr>
        <p:spPr>
          <a:xfrm>
            <a:off x="5345600" y="6437551"/>
            <a:ext cx="3954561" cy="246221"/>
          </a:xfrm>
          <a:prstGeom prst="rect">
            <a:avLst/>
          </a:prstGeom>
          <a:noFill/>
        </p:spPr>
        <p:txBody>
          <a:bodyPr wrap="square" rtlCol="0">
            <a:spAutoFit/>
          </a:bodyPr>
          <a:lstStyle/>
          <a:p>
            <a:r>
              <a:rPr lang="en-US" sz="1000" dirty="0">
                <a:solidFill>
                  <a:schemeClr val="bg1"/>
                </a:solidFill>
              </a:rPr>
              <a:t>Presented by Jeanny Aragon-Ching</a:t>
            </a:r>
          </a:p>
        </p:txBody>
      </p:sp>
      <p:sp>
        <p:nvSpPr>
          <p:cNvPr id="53" name="Text Box 25">
            <a:extLst>
              <a:ext uri="{FF2B5EF4-FFF2-40B4-BE49-F238E27FC236}">
                <a16:creationId xmlns:a16="http://schemas.microsoft.com/office/drawing/2014/main" xmlns="" id="{3E74A488-339A-41F2-8375-2EEBC08CC0F5}"/>
              </a:ext>
            </a:extLst>
          </p:cNvPr>
          <p:cNvSpPr txBox="1">
            <a:spLocks noChangeArrowheads="1"/>
          </p:cNvSpPr>
          <p:nvPr/>
        </p:nvSpPr>
        <p:spPr bwMode="auto">
          <a:xfrm>
            <a:off x="10000889" y="2852876"/>
            <a:ext cx="1620838" cy="578873"/>
          </a:xfrm>
          <a:prstGeom prst="roundRect">
            <a:avLst/>
          </a:prstGeom>
          <a:solidFill>
            <a:schemeClr val="bg1">
              <a:lumMod val="95000"/>
            </a:schemeClr>
          </a:solidFill>
          <a:ln w="19050">
            <a:noFill/>
            <a:miter lim="800000"/>
            <a:headEnd/>
            <a:tailEnd/>
          </a:ln>
          <a:scene3d>
            <a:camera prst="orthographicFront"/>
            <a:lightRig rig="threePt" dir="t"/>
          </a:scene3d>
          <a:sp3d>
            <a:bevelT/>
          </a:sp3d>
        </p:spPr>
        <p:txBody>
          <a:bodyPr lIns="91431" tIns="45716" rIns="91431" bIns="45716">
            <a:spAutoFit/>
          </a:bodyPr>
          <a:lstStyle/>
          <a:p>
            <a:pPr algn="ctr" defTabSz="457200" fontAlgn="base">
              <a:spcBef>
                <a:spcPct val="50000"/>
              </a:spcBef>
              <a:spcAft>
                <a:spcPct val="0"/>
              </a:spcAft>
              <a:defRPr/>
            </a:pPr>
            <a:r>
              <a:rPr lang="en-GB" sz="1400" dirty="0">
                <a:solidFill>
                  <a:srgbClr val="10253F"/>
                </a:solidFill>
                <a:latin typeface="Arial"/>
                <a:ea typeface="Arial Unicode MS" pitchFamily="34" charset="-128"/>
                <a:cs typeface="Times New Roman" pitchFamily="18" charset="0"/>
              </a:rPr>
              <a:t>Abiraterone </a:t>
            </a:r>
            <a:r>
              <a:rPr lang="en-GB" sz="1400" dirty="0" err="1">
                <a:solidFill>
                  <a:srgbClr val="10253F"/>
                </a:solidFill>
                <a:latin typeface="Arial"/>
                <a:ea typeface="Arial Unicode MS" pitchFamily="34" charset="-128"/>
                <a:cs typeface="Times New Roman" pitchFamily="18" charset="0"/>
              </a:rPr>
              <a:t>mCSPC</a:t>
            </a:r>
            <a:endParaRPr lang="en-GB" sz="1400" dirty="0">
              <a:solidFill>
                <a:srgbClr val="10253F"/>
              </a:solidFill>
              <a:latin typeface="Arial"/>
              <a:ea typeface="Arial Unicode MS" pitchFamily="34" charset="-128"/>
              <a:cs typeface="Times New Roman" pitchFamily="18" charset="0"/>
            </a:endParaRPr>
          </a:p>
        </p:txBody>
      </p:sp>
      <p:sp>
        <p:nvSpPr>
          <p:cNvPr id="51" name="Rectangle 36">
            <a:extLst>
              <a:ext uri="{FF2B5EF4-FFF2-40B4-BE49-F238E27FC236}">
                <a16:creationId xmlns:a16="http://schemas.microsoft.com/office/drawing/2014/main" xmlns="" id="{8523F829-A2BE-4426-8220-C814B3BEE4FA}"/>
              </a:ext>
            </a:extLst>
          </p:cNvPr>
          <p:cNvSpPr>
            <a:spLocks noChangeArrowheads="1"/>
          </p:cNvSpPr>
          <p:nvPr/>
        </p:nvSpPr>
        <p:spPr bwMode="auto">
          <a:xfrm>
            <a:off x="9520162" y="4544456"/>
            <a:ext cx="831850" cy="801688"/>
          </a:xfrm>
          <a:prstGeom prst="rect">
            <a:avLst/>
          </a:prstGeom>
          <a:solidFill>
            <a:srgbClr val="FFC000"/>
          </a:solidFill>
          <a:ln w="9525">
            <a:miter lim="800000"/>
            <a:headEnd/>
            <a:tailEnd/>
          </a:ln>
          <a:scene3d>
            <a:camera prst="legacyObliqueTopRight"/>
            <a:lightRig rig="chilly" dir="b"/>
          </a:scene3d>
          <a:sp3d extrusionH="374650">
            <a:bevelT w="13500" h="13500"/>
            <a:bevelB w="13500" h="13500"/>
            <a:extrusionClr>
              <a:srgbClr val="FFFF99"/>
            </a:extrusionClr>
          </a:sp3d>
        </p:spPr>
        <p:txBody>
          <a:bodyPr wrap="none" lIns="91431" tIns="45716" rIns="91431" bIns="45716" anchor="ctr"/>
          <a:lstStyle/>
          <a:p>
            <a:pPr algn="ctr" defTabSz="457200" eaLnBrk="0" fontAlgn="base" hangingPunct="0">
              <a:spcBef>
                <a:spcPct val="0"/>
              </a:spcBef>
              <a:spcAft>
                <a:spcPct val="0"/>
              </a:spcAft>
              <a:defRPr/>
            </a:pPr>
            <a:endParaRPr lang="en-US" sz="1600" dirty="0">
              <a:solidFill>
                <a:srgbClr val="10253F"/>
              </a:solidFill>
              <a:latin typeface="Arial"/>
              <a:ea typeface="Arial Unicode MS" pitchFamily="34" charset="-128"/>
              <a:cs typeface="Arial Unicode MS" pitchFamily="34" charset="-128"/>
            </a:endParaRPr>
          </a:p>
        </p:txBody>
      </p:sp>
      <p:sp>
        <p:nvSpPr>
          <p:cNvPr id="52" name="Rectangle 36">
            <a:extLst>
              <a:ext uri="{FF2B5EF4-FFF2-40B4-BE49-F238E27FC236}">
                <a16:creationId xmlns:a16="http://schemas.microsoft.com/office/drawing/2014/main" xmlns="" id="{828E0BBC-7383-472E-B466-4EDFA8E238B8}"/>
              </a:ext>
            </a:extLst>
          </p:cNvPr>
          <p:cNvSpPr>
            <a:spLocks noChangeArrowheads="1"/>
          </p:cNvSpPr>
          <p:nvPr/>
        </p:nvSpPr>
        <p:spPr bwMode="auto">
          <a:xfrm>
            <a:off x="10349184" y="4544456"/>
            <a:ext cx="831850" cy="801688"/>
          </a:xfrm>
          <a:prstGeom prst="rect">
            <a:avLst/>
          </a:prstGeom>
          <a:solidFill>
            <a:srgbClr val="FFC000"/>
          </a:solidFill>
          <a:ln w="9525">
            <a:miter lim="800000"/>
            <a:headEnd/>
            <a:tailEnd/>
          </a:ln>
          <a:scene3d>
            <a:camera prst="legacyObliqueTopRight"/>
            <a:lightRig rig="chilly" dir="b"/>
          </a:scene3d>
          <a:sp3d extrusionH="374650">
            <a:bevelT w="13500" h="13500"/>
            <a:bevelB w="13500" h="13500"/>
            <a:extrusionClr>
              <a:srgbClr val="FFFF99"/>
            </a:extrusionClr>
          </a:sp3d>
        </p:spPr>
        <p:txBody>
          <a:bodyPr wrap="none" lIns="91431" tIns="45716" rIns="91431" bIns="45716" anchor="ctr"/>
          <a:lstStyle/>
          <a:p>
            <a:pPr algn="ctr" defTabSz="457200" eaLnBrk="0" fontAlgn="base" hangingPunct="0">
              <a:spcBef>
                <a:spcPct val="0"/>
              </a:spcBef>
              <a:spcAft>
                <a:spcPct val="0"/>
              </a:spcAft>
              <a:defRPr/>
            </a:pPr>
            <a:endParaRPr lang="en-US" sz="1600" dirty="0">
              <a:solidFill>
                <a:srgbClr val="10253F"/>
              </a:solidFill>
              <a:latin typeface="Arial"/>
              <a:ea typeface="Arial Unicode MS" pitchFamily="34" charset="-128"/>
              <a:cs typeface="Arial Unicode MS" pitchFamily="34" charset="-128"/>
            </a:endParaRPr>
          </a:p>
        </p:txBody>
      </p:sp>
      <p:sp>
        <p:nvSpPr>
          <p:cNvPr id="23646" name="Text Box 94"/>
          <p:cNvSpPr txBox="1">
            <a:spLocks noChangeArrowheads="1"/>
          </p:cNvSpPr>
          <p:nvPr/>
        </p:nvSpPr>
        <p:spPr bwMode="auto">
          <a:xfrm>
            <a:off x="1585592" y="4732923"/>
            <a:ext cx="9639451" cy="584775"/>
          </a:xfrm>
          <a:prstGeom prst="rect">
            <a:avLst/>
          </a:prstGeom>
          <a:noFill/>
          <a:ln w="9525">
            <a:noFill/>
            <a:miter lim="800000"/>
            <a:headEnd/>
            <a:tailEnd/>
          </a:ln>
          <a:effectLst>
            <a:prstShdw prst="shdw17" dist="17961" dir="2700000">
              <a:schemeClr val="accent1">
                <a:gamma/>
                <a:shade val="60000"/>
                <a:invGamma/>
              </a:schemeClr>
            </a:prstShdw>
          </a:effectLst>
        </p:spPr>
        <p:txBody>
          <a:bodyPr wrap="square">
            <a:spAutoFit/>
          </a:bodyPr>
          <a:lstStyle/>
          <a:p>
            <a:pPr defTabSz="457200" fontAlgn="base">
              <a:spcBef>
                <a:spcPct val="0"/>
              </a:spcBef>
              <a:spcAft>
                <a:spcPct val="0"/>
              </a:spcAft>
            </a:pPr>
            <a:r>
              <a:rPr lang="en-GB" sz="1400" dirty="0">
                <a:solidFill>
                  <a:prstClr val="black"/>
                </a:solidFill>
                <a:latin typeface="Arial"/>
                <a:ea typeface="Arial Unicode MS" pitchFamily="34" charset="-128"/>
                <a:cs typeface="Arial Unicode MS" pitchFamily="34" charset="-128"/>
              </a:rPr>
              <a:t>1985		1996	       2002			     </a:t>
            </a:r>
            <a:r>
              <a:rPr lang="en-GB" sz="1600" dirty="0">
                <a:solidFill>
                  <a:prstClr val="black"/>
                </a:solidFill>
                <a:latin typeface="Arial"/>
                <a:ea typeface="Arial Unicode MS" pitchFamily="34" charset="-128"/>
                <a:cs typeface="Arial Unicode MS" pitchFamily="34" charset="-128"/>
              </a:rPr>
              <a:t>2010	</a:t>
            </a:r>
            <a:r>
              <a:rPr lang="en-GB" sz="1400" dirty="0">
                <a:solidFill>
                  <a:prstClr val="black"/>
                </a:solidFill>
                <a:latin typeface="Arial"/>
                <a:ea typeface="Arial Unicode MS" pitchFamily="34" charset="-128"/>
                <a:cs typeface="Arial Unicode MS" pitchFamily="34" charset="-128"/>
              </a:rPr>
              <a:t>		</a:t>
            </a:r>
            <a:r>
              <a:rPr lang="en-GB" sz="1600" dirty="0">
                <a:solidFill>
                  <a:prstClr val="black"/>
                </a:solidFill>
                <a:latin typeface="Arial"/>
                <a:ea typeface="Arial Unicode MS" pitchFamily="34" charset="-128"/>
                <a:cs typeface="Arial Unicode MS" pitchFamily="34" charset="-128"/>
              </a:rPr>
              <a:t>      2011</a:t>
            </a:r>
            <a:r>
              <a:rPr lang="en-GB" sz="1400" dirty="0">
                <a:solidFill>
                  <a:prstClr val="black"/>
                </a:solidFill>
                <a:latin typeface="Arial"/>
                <a:ea typeface="Arial Unicode MS" pitchFamily="34" charset="-128"/>
                <a:cs typeface="Arial Unicode MS" pitchFamily="34" charset="-128"/>
              </a:rPr>
              <a:t>		</a:t>
            </a:r>
            <a:r>
              <a:rPr lang="en-GB" sz="1600" dirty="0">
                <a:solidFill>
                  <a:prstClr val="black"/>
                </a:solidFill>
                <a:latin typeface="Arial"/>
                <a:ea typeface="Arial Unicode MS" pitchFamily="34" charset="-128"/>
                <a:cs typeface="Arial Unicode MS" pitchFamily="34" charset="-128"/>
              </a:rPr>
              <a:t>2012</a:t>
            </a:r>
          </a:p>
          <a:p>
            <a:pPr defTabSz="457200" fontAlgn="base">
              <a:spcBef>
                <a:spcPct val="0"/>
              </a:spcBef>
              <a:spcAft>
                <a:spcPct val="0"/>
              </a:spcAft>
            </a:pPr>
            <a:r>
              <a:rPr lang="en-GB" sz="1400" dirty="0">
                <a:solidFill>
                  <a:prstClr val="black"/>
                </a:solidFill>
                <a:latin typeface="Arial"/>
                <a:ea typeface="Arial Unicode MS" pitchFamily="34" charset="-128"/>
                <a:cs typeface="Arial Unicode MS" pitchFamily="34" charset="-128"/>
              </a:rPr>
              <a:t>	1993 		1997 </a:t>
            </a:r>
            <a:r>
              <a:rPr lang="en-GB" sz="1600" dirty="0">
                <a:solidFill>
                  <a:prstClr val="black"/>
                </a:solidFill>
                <a:latin typeface="Arial"/>
                <a:ea typeface="Arial Unicode MS" pitchFamily="34" charset="-128"/>
                <a:cs typeface="Arial Unicode MS" pitchFamily="34" charset="-128"/>
              </a:rPr>
              <a:t>      	2004	    2008         	              	       		                        2013              2018</a:t>
            </a:r>
          </a:p>
        </p:txBody>
      </p:sp>
      <p:sp>
        <p:nvSpPr>
          <p:cNvPr id="56" name="Text Box 25">
            <a:extLst>
              <a:ext uri="{FF2B5EF4-FFF2-40B4-BE49-F238E27FC236}">
                <a16:creationId xmlns:a16="http://schemas.microsoft.com/office/drawing/2014/main" xmlns="" id="{4D48F02C-01B2-445A-9A56-384577846E37}"/>
              </a:ext>
            </a:extLst>
          </p:cNvPr>
          <p:cNvSpPr txBox="1">
            <a:spLocks noChangeArrowheads="1"/>
          </p:cNvSpPr>
          <p:nvPr/>
        </p:nvSpPr>
        <p:spPr bwMode="auto">
          <a:xfrm>
            <a:off x="9164322" y="1840125"/>
            <a:ext cx="2892358" cy="374562"/>
          </a:xfrm>
          <a:prstGeom prst="roundRect">
            <a:avLst/>
          </a:prstGeom>
          <a:solidFill>
            <a:schemeClr val="bg1">
              <a:lumMod val="95000"/>
            </a:schemeClr>
          </a:solidFill>
          <a:ln w="19050">
            <a:noFill/>
            <a:miter lim="800000"/>
            <a:headEnd/>
            <a:tailEnd/>
          </a:ln>
          <a:scene3d>
            <a:camera prst="orthographicFront"/>
            <a:lightRig rig="threePt" dir="t"/>
          </a:scene3d>
          <a:sp3d>
            <a:bevelT/>
          </a:sp3d>
        </p:spPr>
        <p:txBody>
          <a:bodyPr wrap="square" lIns="91431" tIns="45716" rIns="91431" bIns="45716">
            <a:spAutoFit/>
          </a:bodyPr>
          <a:lstStyle/>
          <a:p>
            <a:pPr algn="ctr" defTabSz="457200" fontAlgn="base">
              <a:spcBef>
                <a:spcPct val="50000"/>
              </a:spcBef>
              <a:spcAft>
                <a:spcPct val="0"/>
              </a:spcAft>
              <a:defRPr/>
            </a:pPr>
            <a:r>
              <a:rPr lang="en-GB" sz="1600" dirty="0" err="1">
                <a:solidFill>
                  <a:srgbClr val="10253F"/>
                </a:solidFill>
                <a:latin typeface="Arial"/>
                <a:ea typeface="Arial Unicode MS" pitchFamily="34" charset="-128"/>
                <a:cs typeface="Times New Roman" pitchFamily="18" charset="0"/>
              </a:rPr>
              <a:t>Apalutamide</a:t>
            </a:r>
            <a:r>
              <a:rPr lang="en-GB" sz="1600" dirty="0">
                <a:solidFill>
                  <a:srgbClr val="10253F"/>
                </a:solidFill>
                <a:latin typeface="Arial"/>
                <a:ea typeface="Arial Unicode MS" pitchFamily="34" charset="-128"/>
                <a:cs typeface="Times New Roman" pitchFamily="18" charset="0"/>
              </a:rPr>
              <a:t> </a:t>
            </a:r>
            <a:r>
              <a:rPr lang="en-GB" sz="1600" dirty="0" err="1">
                <a:solidFill>
                  <a:srgbClr val="10253F"/>
                </a:solidFill>
                <a:latin typeface="Arial"/>
                <a:ea typeface="Arial Unicode MS" pitchFamily="34" charset="-128"/>
                <a:cs typeface="Times New Roman" pitchFamily="18" charset="0"/>
              </a:rPr>
              <a:t>nmCRPC</a:t>
            </a:r>
            <a:endParaRPr lang="en-GB" sz="1600" baseline="30000" dirty="0">
              <a:solidFill>
                <a:srgbClr val="10253F"/>
              </a:solidFill>
              <a:latin typeface="Arial"/>
              <a:ea typeface="Arial Unicode MS" pitchFamily="34" charset="-128"/>
              <a:cs typeface="Times New Roman" pitchFamily="18" charset="0"/>
            </a:endParaRPr>
          </a:p>
        </p:txBody>
      </p:sp>
      <p:sp>
        <p:nvSpPr>
          <p:cNvPr id="57" name="Text Box 25">
            <a:extLst>
              <a:ext uri="{FF2B5EF4-FFF2-40B4-BE49-F238E27FC236}">
                <a16:creationId xmlns:a16="http://schemas.microsoft.com/office/drawing/2014/main" xmlns="" id="{92F04361-3060-45E8-B6F6-12DE882118D5}"/>
              </a:ext>
            </a:extLst>
          </p:cNvPr>
          <p:cNvSpPr txBox="1">
            <a:spLocks noChangeArrowheads="1"/>
          </p:cNvSpPr>
          <p:nvPr/>
        </p:nvSpPr>
        <p:spPr bwMode="auto">
          <a:xfrm>
            <a:off x="9192652" y="2277397"/>
            <a:ext cx="2828556" cy="374562"/>
          </a:xfrm>
          <a:prstGeom prst="roundRect">
            <a:avLst/>
          </a:prstGeom>
          <a:solidFill>
            <a:schemeClr val="bg1">
              <a:lumMod val="95000"/>
            </a:schemeClr>
          </a:solidFill>
          <a:ln w="19050">
            <a:noFill/>
            <a:miter lim="800000"/>
            <a:headEnd/>
            <a:tailEnd/>
          </a:ln>
          <a:scene3d>
            <a:camera prst="orthographicFront"/>
            <a:lightRig rig="threePt" dir="t"/>
          </a:scene3d>
          <a:sp3d>
            <a:bevelT/>
          </a:sp3d>
        </p:spPr>
        <p:txBody>
          <a:bodyPr wrap="square" lIns="91431" tIns="45716" rIns="91431" bIns="45716">
            <a:spAutoFit/>
          </a:bodyPr>
          <a:lstStyle/>
          <a:p>
            <a:pPr algn="ctr" defTabSz="457200" fontAlgn="base">
              <a:spcBef>
                <a:spcPct val="50000"/>
              </a:spcBef>
              <a:spcAft>
                <a:spcPct val="0"/>
              </a:spcAft>
              <a:defRPr/>
            </a:pPr>
            <a:r>
              <a:rPr lang="en-GB" sz="1600" dirty="0">
                <a:solidFill>
                  <a:srgbClr val="10253F"/>
                </a:solidFill>
                <a:latin typeface="Arial"/>
                <a:ea typeface="Arial Unicode MS" pitchFamily="34" charset="-128"/>
                <a:cs typeface="Times New Roman" pitchFamily="18" charset="0"/>
              </a:rPr>
              <a:t>Enzalutamide </a:t>
            </a:r>
            <a:r>
              <a:rPr lang="en-GB" sz="1600" dirty="0" err="1">
                <a:solidFill>
                  <a:srgbClr val="10253F"/>
                </a:solidFill>
                <a:latin typeface="Arial"/>
                <a:ea typeface="Arial Unicode MS" pitchFamily="34" charset="-128"/>
                <a:cs typeface="Times New Roman" pitchFamily="18" charset="0"/>
              </a:rPr>
              <a:t>nmCRPC</a:t>
            </a:r>
            <a:endParaRPr lang="en-GB" sz="1600" baseline="30000" dirty="0">
              <a:solidFill>
                <a:srgbClr val="10253F"/>
              </a:solidFill>
              <a:latin typeface="Arial"/>
              <a:ea typeface="Arial Unicode MS" pitchFamily="34" charset="-128"/>
              <a:cs typeface="Times New Roman" pitchFamily="18" charset="0"/>
            </a:endParaRPr>
          </a:p>
        </p:txBody>
      </p:sp>
      <p:pic>
        <p:nvPicPr>
          <p:cNvPr id="23584" name="AutoShape 21"/>
          <p:cNvPicPr>
            <a:picLocks noChangeArrowheads="1"/>
          </p:cNvPicPr>
          <p:nvPr/>
        </p:nvPicPr>
        <p:blipFill>
          <a:blip r:embed="rId3" cstate="print"/>
          <a:srcRect/>
          <a:stretch>
            <a:fillRect/>
          </a:stretch>
        </p:blipFill>
        <p:spPr bwMode="auto">
          <a:xfrm>
            <a:off x="11036000" y="3999255"/>
            <a:ext cx="1116013" cy="1778000"/>
          </a:xfrm>
          <a:prstGeom prst="rect">
            <a:avLst/>
          </a:prstGeom>
          <a:noFill/>
          <a:ln w="9525">
            <a:noFill/>
            <a:miter lim="800000"/>
            <a:headEnd/>
            <a:tailEnd/>
          </a:ln>
        </p:spPr>
      </p:pic>
      <p:sp>
        <p:nvSpPr>
          <p:cNvPr id="55" name="Line 14">
            <a:extLst>
              <a:ext uri="{FF2B5EF4-FFF2-40B4-BE49-F238E27FC236}">
                <a16:creationId xmlns:a16="http://schemas.microsoft.com/office/drawing/2014/main" xmlns="" id="{44286D03-4CDC-43A8-A674-49EF2988DD79}"/>
              </a:ext>
            </a:extLst>
          </p:cNvPr>
          <p:cNvSpPr>
            <a:spLocks noChangeShapeType="1"/>
          </p:cNvSpPr>
          <p:nvPr/>
        </p:nvSpPr>
        <p:spPr bwMode="auto">
          <a:xfrm>
            <a:off x="10226042" y="3429001"/>
            <a:ext cx="16901" cy="985344"/>
          </a:xfrm>
          <a:prstGeom prst="line">
            <a:avLst/>
          </a:prstGeom>
          <a:noFill/>
          <a:ln w="57150">
            <a:solidFill>
              <a:schemeClr val="tx1">
                <a:lumMod val="10000"/>
                <a:lumOff val="90000"/>
              </a:schemeClr>
            </a:solidFill>
            <a:round/>
            <a:headEnd/>
            <a:tailEnd type="triangle" w="med" len="med"/>
          </a:ln>
          <a:effectLst>
            <a:outerShdw blurRad="50800" dist="38100" dir="2700000" algn="tl" rotWithShape="0">
              <a:prstClr val="black">
                <a:alpha val="40000"/>
              </a:prstClr>
            </a:outerShdw>
          </a:effectLst>
        </p:spPr>
        <p:txBody>
          <a:bodyPr wrap="none" lIns="91431" tIns="45716" rIns="91431" bIns="45716" anchor="ctr"/>
          <a:lstStyle/>
          <a:p>
            <a:pPr defTabSz="457200" fontAlgn="base">
              <a:spcBef>
                <a:spcPct val="0"/>
              </a:spcBef>
              <a:spcAft>
                <a:spcPct val="0"/>
              </a:spcAft>
              <a:defRPr/>
            </a:pPr>
            <a:endParaRPr lang="en-GB" sz="2000" dirty="0">
              <a:solidFill>
                <a:srgbClr val="1F497D">
                  <a:lumMod val="50000"/>
                </a:srgbClr>
              </a:solidFill>
              <a:latin typeface="Arial"/>
              <a:ea typeface="Arial Unicode MS" pitchFamily="34" charset="-128"/>
              <a:cs typeface="Arial Unicode MS" pitchFamily="34" charset="-128"/>
            </a:endParaRPr>
          </a:p>
        </p:txBody>
      </p:sp>
      <p:sp>
        <p:nvSpPr>
          <p:cNvPr id="59" name="TextBox 58">
            <a:extLst>
              <a:ext uri="{FF2B5EF4-FFF2-40B4-BE49-F238E27FC236}">
                <a16:creationId xmlns:a16="http://schemas.microsoft.com/office/drawing/2014/main" xmlns="" id="{5708837B-01B6-4F92-914B-A28D1467590A}"/>
              </a:ext>
            </a:extLst>
          </p:cNvPr>
          <p:cNvSpPr txBox="1"/>
          <p:nvPr/>
        </p:nvSpPr>
        <p:spPr>
          <a:xfrm>
            <a:off x="7584340" y="6365600"/>
            <a:ext cx="4155305" cy="276999"/>
          </a:xfrm>
          <a:prstGeom prst="rect">
            <a:avLst/>
          </a:prstGeom>
          <a:noFill/>
        </p:spPr>
        <p:txBody>
          <a:bodyPr wrap="none" rtlCol="0">
            <a:spAutoFit/>
          </a:bodyPr>
          <a:lstStyle/>
          <a:p>
            <a:pPr defTabSz="457200" fontAlgn="base">
              <a:spcBef>
                <a:spcPct val="0"/>
              </a:spcBef>
              <a:spcAft>
                <a:spcPct val="0"/>
              </a:spcAft>
            </a:pPr>
            <a:r>
              <a:rPr lang="en-GB" sz="1200" dirty="0" err="1">
                <a:latin typeface="Corbel" panose="020B0503020204020204" pitchFamily="34" charset="0"/>
              </a:rPr>
              <a:t>nmCRPC</a:t>
            </a:r>
            <a:r>
              <a:rPr lang="en-GB" sz="1200" dirty="0">
                <a:latin typeface="Corbel" panose="020B0503020204020204" pitchFamily="34" charset="0"/>
              </a:rPr>
              <a:t> – non-metastatic castration-resistant prostate cancer</a:t>
            </a:r>
          </a:p>
        </p:txBody>
      </p:sp>
      <p:sp>
        <p:nvSpPr>
          <p:cNvPr id="46" name="Line 14"/>
          <p:cNvSpPr>
            <a:spLocks noChangeShapeType="1"/>
          </p:cNvSpPr>
          <p:nvPr/>
        </p:nvSpPr>
        <p:spPr bwMode="auto">
          <a:xfrm flipH="1">
            <a:off x="1858403" y="2083763"/>
            <a:ext cx="0" cy="2456431"/>
          </a:xfrm>
          <a:prstGeom prst="line">
            <a:avLst/>
          </a:prstGeom>
          <a:noFill/>
          <a:ln w="57150">
            <a:solidFill>
              <a:schemeClr val="tx1">
                <a:lumMod val="10000"/>
                <a:lumOff val="90000"/>
              </a:schemeClr>
            </a:solidFill>
            <a:round/>
            <a:headEnd/>
            <a:tailEnd type="triangle" w="med" len="med"/>
          </a:ln>
          <a:effectLst>
            <a:outerShdw blurRad="50800" dist="38100" dir="2700000" algn="tl" rotWithShape="0">
              <a:prstClr val="black">
                <a:alpha val="40000"/>
              </a:prstClr>
            </a:outerShdw>
          </a:effectLst>
        </p:spPr>
        <p:txBody>
          <a:bodyPr wrap="none" lIns="91431" tIns="45716" rIns="91431" bIns="45716" anchor="ctr"/>
          <a:lstStyle/>
          <a:p>
            <a:pPr defTabSz="457200" fontAlgn="base">
              <a:spcBef>
                <a:spcPct val="0"/>
              </a:spcBef>
              <a:spcAft>
                <a:spcPct val="0"/>
              </a:spcAft>
              <a:defRPr/>
            </a:pPr>
            <a:endParaRPr lang="en-GB" sz="2000" dirty="0">
              <a:solidFill>
                <a:srgbClr val="1F497D">
                  <a:lumMod val="50000"/>
                </a:srgbClr>
              </a:solidFill>
              <a:latin typeface="Arial"/>
              <a:ea typeface="Arial Unicode MS" pitchFamily="34" charset="-128"/>
              <a:cs typeface="Arial Unicode MS" pitchFamily="34" charset="-128"/>
            </a:endParaRPr>
          </a:p>
        </p:txBody>
      </p:sp>
    </p:spTree>
    <p:extLst>
      <p:ext uri="{BB962C8B-B14F-4D97-AF65-F5344CB8AC3E}">
        <p14:creationId xmlns:p14="http://schemas.microsoft.com/office/powerpoint/2010/main" val="391429839"/>
      </p:ext>
    </p:extLst>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130EC7E-2E18-452A-93E1-76F8428D671B}"/>
              </a:ext>
            </a:extLst>
          </p:cNvPr>
          <p:cNvSpPr>
            <a:spLocks noGrp="1"/>
          </p:cNvSpPr>
          <p:nvPr>
            <p:ph type="title"/>
          </p:nvPr>
        </p:nvSpPr>
        <p:spPr>
          <a:xfrm>
            <a:off x="193127" y="278414"/>
            <a:ext cx="11765018" cy="1325563"/>
          </a:xfrm>
        </p:spPr>
        <p:txBody>
          <a:bodyPr/>
          <a:lstStyle/>
          <a:p>
            <a:r>
              <a:rPr lang="en-US" b="1" dirty="0">
                <a:solidFill>
                  <a:srgbClr val="A50021"/>
                </a:solidFill>
              </a:rPr>
              <a:t>Chemotherapy options for advanced prostate cancer</a:t>
            </a:r>
          </a:p>
        </p:txBody>
      </p:sp>
      <p:sp>
        <p:nvSpPr>
          <p:cNvPr id="3" name="Content Placeholder 2">
            <a:extLst>
              <a:ext uri="{FF2B5EF4-FFF2-40B4-BE49-F238E27FC236}">
                <a16:creationId xmlns:a16="http://schemas.microsoft.com/office/drawing/2014/main" xmlns="" id="{BBB6CC60-7637-43CD-AD34-BB4090D1A544}"/>
              </a:ext>
            </a:extLst>
          </p:cNvPr>
          <p:cNvSpPr>
            <a:spLocks noGrp="1"/>
          </p:cNvSpPr>
          <p:nvPr>
            <p:ph idx="1"/>
          </p:nvPr>
        </p:nvSpPr>
        <p:spPr/>
        <p:txBody>
          <a:bodyPr/>
          <a:lstStyle/>
          <a:p>
            <a:r>
              <a:rPr lang="en-US" sz="3200" dirty="0"/>
              <a:t>Chemotherapy used in prostate cancer</a:t>
            </a:r>
          </a:p>
          <a:p>
            <a:pPr lvl="1"/>
            <a:r>
              <a:rPr lang="en-US" sz="3200" dirty="0"/>
              <a:t>Mitoxantrone</a:t>
            </a:r>
          </a:p>
          <a:p>
            <a:pPr lvl="1"/>
            <a:r>
              <a:rPr lang="en-US" sz="3200" dirty="0"/>
              <a:t>Docetaxel</a:t>
            </a:r>
          </a:p>
          <a:p>
            <a:pPr lvl="1"/>
            <a:r>
              <a:rPr lang="en-US" sz="3200" dirty="0"/>
              <a:t>Cabazitaxel</a:t>
            </a:r>
          </a:p>
          <a:p>
            <a:r>
              <a:rPr lang="en-US" sz="3200" dirty="0"/>
              <a:t>Metastatic Castration-Resistant Prostate cancer</a:t>
            </a:r>
          </a:p>
          <a:p>
            <a:r>
              <a:rPr lang="en-US" sz="3200" dirty="0"/>
              <a:t>Metastatic Castration-Sensitive Prostate Cancer</a:t>
            </a:r>
          </a:p>
          <a:p>
            <a:endParaRPr lang="en-US" dirty="0"/>
          </a:p>
        </p:txBody>
      </p:sp>
    </p:spTree>
    <p:extLst>
      <p:ext uri="{BB962C8B-B14F-4D97-AF65-F5344CB8AC3E}">
        <p14:creationId xmlns:p14="http://schemas.microsoft.com/office/powerpoint/2010/main" val="389497293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a:extLst>
              <a:ext uri="{FF2B5EF4-FFF2-40B4-BE49-F238E27FC236}">
                <a16:creationId xmlns:a16="http://schemas.microsoft.com/office/drawing/2014/main" xmlns="" id="{B3EF49E0-181B-4395-9127-E2C7D06D5A91}"/>
              </a:ext>
            </a:extLst>
          </p:cNvPr>
          <p:cNvSpPr>
            <a:spLocks noGrp="1" noChangeArrowheads="1"/>
          </p:cNvSpPr>
          <p:nvPr>
            <p:ph type="title"/>
          </p:nvPr>
        </p:nvSpPr>
        <p:spPr>
          <a:xfrm>
            <a:off x="207579" y="112711"/>
            <a:ext cx="11774214" cy="1325563"/>
          </a:xfrm>
        </p:spPr>
        <p:txBody>
          <a:bodyPr/>
          <a:lstStyle/>
          <a:p>
            <a:pPr algn="ctr"/>
            <a:r>
              <a:rPr lang="en-US" altLang="en-US" b="1" dirty="0">
                <a:solidFill>
                  <a:srgbClr val="A50021"/>
                </a:solidFill>
              </a:rPr>
              <a:t>Mechanism of action of treatment approaches</a:t>
            </a:r>
          </a:p>
        </p:txBody>
      </p:sp>
      <p:pic>
        <p:nvPicPr>
          <p:cNvPr id="11267" name="Picture 2">
            <a:extLst>
              <a:ext uri="{FF2B5EF4-FFF2-40B4-BE49-F238E27FC236}">
                <a16:creationId xmlns:a16="http://schemas.microsoft.com/office/drawing/2014/main" xmlns="" id="{808CDADF-71EA-492B-9D25-E7B5613FBE5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19600" y="1371601"/>
            <a:ext cx="3200400" cy="5000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a:extLst>
              <a:ext uri="{FF2B5EF4-FFF2-40B4-BE49-F238E27FC236}">
                <a16:creationId xmlns:a16="http://schemas.microsoft.com/office/drawing/2014/main" xmlns="" id="{B974849E-7075-4605-A77F-1F92C6BDFE2B}"/>
              </a:ext>
            </a:extLst>
          </p:cNvPr>
          <p:cNvSpPr txBox="1"/>
          <p:nvPr/>
        </p:nvSpPr>
        <p:spPr>
          <a:xfrm>
            <a:off x="2057400" y="1752601"/>
            <a:ext cx="2057400" cy="523875"/>
          </a:xfrm>
          <a:prstGeom prst="rect">
            <a:avLst/>
          </a:prstGeom>
        </p:spPr>
        <p:style>
          <a:lnRef idx="2">
            <a:schemeClr val="accent1"/>
          </a:lnRef>
          <a:fillRef idx="1">
            <a:schemeClr val="lt1"/>
          </a:fillRef>
          <a:effectRef idx="0">
            <a:schemeClr val="accent1"/>
          </a:effectRef>
          <a:fontRef idx="minor">
            <a:schemeClr val="dk1"/>
          </a:fontRef>
        </p:style>
        <p:txBody>
          <a:bodyPr>
            <a:spAutoFit/>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a:defRPr/>
            </a:pPr>
            <a:r>
              <a:rPr lang="en-US" altLang="en-US" sz="1400" dirty="0">
                <a:solidFill>
                  <a:srgbClr val="044583"/>
                </a:solidFill>
              </a:rPr>
              <a:t>Leuprolide, </a:t>
            </a:r>
            <a:r>
              <a:rPr lang="en-US" altLang="en-US" sz="1400" dirty="0" err="1">
                <a:solidFill>
                  <a:srgbClr val="044583"/>
                </a:solidFill>
              </a:rPr>
              <a:t>Goserelin</a:t>
            </a:r>
            <a:r>
              <a:rPr lang="en-US" altLang="en-US" sz="1400" dirty="0">
                <a:solidFill>
                  <a:srgbClr val="044583"/>
                </a:solidFill>
              </a:rPr>
              <a:t>, </a:t>
            </a:r>
            <a:r>
              <a:rPr lang="en-US" altLang="en-US" sz="1400" dirty="0" err="1">
                <a:solidFill>
                  <a:srgbClr val="044583"/>
                </a:solidFill>
              </a:rPr>
              <a:t>Degarelix</a:t>
            </a:r>
            <a:endParaRPr lang="en-US" altLang="en-US" sz="1400" dirty="0">
              <a:solidFill>
                <a:srgbClr val="044583"/>
              </a:solidFill>
            </a:endParaRPr>
          </a:p>
        </p:txBody>
      </p:sp>
      <p:cxnSp>
        <p:nvCxnSpPr>
          <p:cNvPr id="5" name="Straight Arrow Connector 4">
            <a:extLst>
              <a:ext uri="{FF2B5EF4-FFF2-40B4-BE49-F238E27FC236}">
                <a16:creationId xmlns:a16="http://schemas.microsoft.com/office/drawing/2014/main" xmlns="" id="{79B3351F-27CE-4403-9BFE-77D3D4D5C650}"/>
              </a:ext>
            </a:extLst>
          </p:cNvPr>
          <p:cNvCxnSpPr>
            <a:stCxn id="3" idx="3"/>
          </p:cNvCxnSpPr>
          <p:nvPr/>
        </p:nvCxnSpPr>
        <p:spPr>
          <a:xfrm>
            <a:off x="4114800" y="2014539"/>
            <a:ext cx="762000" cy="200025"/>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1270" name="Rectangle 5">
            <a:extLst>
              <a:ext uri="{FF2B5EF4-FFF2-40B4-BE49-F238E27FC236}">
                <a16:creationId xmlns:a16="http://schemas.microsoft.com/office/drawing/2014/main" xmlns="" id="{BD255F31-FD11-4C96-AE3C-67C558A6D6B4}"/>
              </a:ext>
            </a:extLst>
          </p:cNvPr>
          <p:cNvSpPr>
            <a:spLocks noChangeArrowheads="1"/>
          </p:cNvSpPr>
          <p:nvPr/>
        </p:nvSpPr>
        <p:spPr bwMode="auto">
          <a:xfrm>
            <a:off x="7848601" y="3514725"/>
            <a:ext cx="2049463"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tx2"/>
              </a:buClr>
              <a:buChar char="•"/>
              <a:defRPr>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lr>
                <a:schemeClr val="tx2"/>
              </a:buClr>
              <a:buFont typeface="Times" panose="02020603050405020304" pitchFamily="18" charset="0"/>
              <a:buChar char="•"/>
              <a:defRPr sz="16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chemeClr val="tx2"/>
              </a:buClr>
              <a:buChar char="•"/>
              <a:defRPr sz="1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defRPr>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ClrTx/>
              <a:buFontTx/>
              <a:buNone/>
            </a:pPr>
            <a:r>
              <a:rPr lang="en-US" altLang="en-US">
                <a:solidFill>
                  <a:srgbClr val="0070C0"/>
                </a:solidFill>
                <a:latin typeface="Calibri" panose="020F0502020204030204" pitchFamily="34" charset="0"/>
              </a:rPr>
              <a:t>Abiraterone acetate</a:t>
            </a:r>
            <a:endParaRPr lang="en-US" altLang="en-US"/>
          </a:p>
        </p:txBody>
      </p:sp>
      <p:cxnSp>
        <p:nvCxnSpPr>
          <p:cNvPr id="8" name="Straight Arrow Connector 7">
            <a:extLst>
              <a:ext uri="{FF2B5EF4-FFF2-40B4-BE49-F238E27FC236}">
                <a16:creationId xmlns:a16="http://schemas.microsoft.com/office/drawing/2014/main" xmlns="" id="{E716EA31-C6AA-42E6-93E4-F135B5C0CB11}"/>
              </a:ext>
            </a:extLst>
          </p:cNvPr>
          <p:cNvCxnSpPr>
            <a:stCxn id="11270" idx="1"/>
          </p:cNvCxnSpPr>
          <p:nvPr/>
        </p:nvCxnSpPr>
        <p:spPr>
          <a:xfrm flipH="1">
            <a:off x="6172200" y="3700463"/>
            <a:ext cx="1676400" cy="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1272" name="TextBox 8">
            <a:extLst>
              <a:ext uri="{FF2B5EF4-FFF2-40B4-BE49-F238E27FC236}">
                <a16:creationId xmlns:a16="http://schemas.microsoft.com/office/drawing/2014/main" xmlns="" id="{D8E173CD-D421-42B9-AD51-F74B65065E0F}"/>
              </a:ext>
            </a:extLst>
          </p:cNvPr>
          <p:cNvSpPr txBox="1">
            <a:spLocks noChangeArrowheads="1"/>
          </p:cNvSpPr>
          <p:nvPr/>
        </p:nvSpPr>
        <p:spPr bwMode="auto">
          <a:xfrm>
            <a:off x="4819650" y="1844675"/>
            <a:ext cx="3810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2"/>
              </a:buClr>
              <a:buChar char="•"/>
              <a:defRPr>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lr>
                <a:schemeClr val="tx2"/>
              </a:buClr>
              <a:buFont typeface="Times" panose="02020603050405020304" pitchFamily="18" charset="0"/>
              <a:buChar char="•"/>
              <a:defRPr sz="16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chemeClr val="tx2"/>
              </a:buClr>
              <a:buChar char="•"/>
              <a:defRPr sz="1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defRPr>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ClrTx/>
              <a:buFontTx/>
              <a:buNone/>
            </a:pPr>
            <a:r>
              <a:rPr lang="en-US" altLang="en-US" b="1">
                <a:solidFill>
                  <a:srgbClr val="FF0000"/>
                </a:solidFill>
              </a:rPr>
              <a:t>X</a:t>
            </a:r>
          </a:p>
        </p:txBody>
      </p:sp>
      <p:sp>
        <p:nvSpPr>
          <p:cNvPr id="11273" name="TextBox 12">
            <a:extLst>
              <a:ext uri="{FF2B5EF4-FFF2-40B4-BE49-F238E27FC236}">
                <a16:creationId xmlns:a16="http://schemas.microsoft.com/office/drawing/2014/main" xmlns="" id="{89E6B159-C215-43E8-9E3C-8706E78375F4}"/>
              </a:ext>
            </a:extLst>
          </p:cNvPr>
          <p:cNvSpPr txBox="1">
            <a:spLocks noChangeArrowheads="1"/>
          </p:cNvSpPr>
          <p:nvPr/>
        </p:nvSpPr>
        <p:spPr bwMode="auto">
          <a:xfrm>
            <a:off x="5943600" y="3495675"/>
            <a:ext cx="3810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2"/>
              </a:buClr>
              <a:buChar char="•"/>
              <a:defRPr>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lr>
                <a:schemeClr val="tx2"/>
              </a:buClr>
              <a:buFont typeface="Times" panose="02020603050405020304" pitchFamily="18" charset="0"/>
              <a:buChar char="•"/>
              <a:defRPr sz="16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chemeClr val="tx2"/>
              </a:buClr>
              <a:buChar char="•"/>
              <a:defRPr sz="1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defRPr>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ClrTx/>
              <a:buFontTx/>
              <a:buNone/>
            </a:pPr>
            <a:r>
              <a:rPr lang="en-US" altLang="en-US" b="1">
                <a:solidFill>
                  <a:srgbClr val="FF0000"/>
                </a:solidFill>
              </a:rPr>
              <a:t>X</a:t>
            </a:r>
          </a:p>
        </p:txBody>
      </p:sp>
      <p:sp>
        <p:nvSpPr>
          <p:cNvPr id="11274" name="TextBox 42">
            <a:extLst>
              <a:ext uri="{FF2B5EF4-FFF2-40B4-BE49-F238E27FC236}">
                <a16:creationId xmlns:a16="http://schemas.microsoft.com/office/drawing/2014/main" xmlns="" id="{B0DF76BE-BC14-489C-BD44-244C4E0D8292}"/>
              </a:ext>
            </a:extLst>
          </p:cNvPr>
          <p:cNvSpPr txBox="1">
            <a:spLocks noChangeArrowheads="1"/>
          </p:cNvSpPr>
          <p:nvPr/>
        </p:nvSpPr>
        <p:spPr bwMode="auto">
          <a:xfrm>
            <a:off x="7772400" y="4295775"/>
            <a:ext cx="1677988"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2"/>
              </a:buClr>
              <a:buChar char="•"/>
              <a:defRPr>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lr>
                <a:schemeClr val="tx2"/>
              </a:buClr>
              <a:buFont typeface="Times" panose="02020603050405020304" pitchFamily="18" charset="0"/>
              <a:buChar char="•"/>
              <a:defRPr sz="16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chemeClr val="tx2"/>
              </a:buClr>
              <a:buChar char="•"/>
              <a:defRPr sz="1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defRPr>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ClrTx/>
              <a:buFontTx/>
              <a:buNone/>
            </a:pPr>
            <a:r>
              <a:rPr lang="en-US" altLang="en-US" sz="1200">
                <a:solidFill>
                  <a:srgbClr val="00B050"/>
                </a:solidFill>
                <a:latin typeface="Calibri" panose="020F0502020204030204" pitchFamily="34" charset="0"/>
              </a:rPr>
              <a:t>MDV-3100 (Enzalutamide), Bicalutamide, Flutamide, Nilutamide</a:t>
            </a:r>
          </a:p>
          <a:p>
            <a:pPr eaLnBrk="1" hangingPunct="1">
              <a:spcBef>
                <a:spcPct val="0"/>
              </a:spcBef>
              <a:buClrTx/>
              <a:buFontTx/>
              <a:buNone/>
            </a:pPr>
            <a:r>
              <a:rPr lang="en-US" altLang="en-US" sz="1200">
                <a:solidFill>
                  <a:srgbClr val="00B050"/>
                </a:solidFill>
                <a:latin typeface="Calibri" panose="020F0502020204030204" pitchFamily="34" charset="0"/>
              </a:rPr>
              <a:t>Apalutamide* - recent FDA approval</a:t>
            </a:r>
          </a:p>
        </p:txBody>
      </p:sp>
      <p:cxnSp>
        <p:nvCxnSpPr>
          <p:cNvPr id="11" name="Straight Arrow Connector 10">
            <a:extLst>
              <a:ext uri="{FF2B5EF4-FFF2-40B4-BE49-F238E27FC236}">
                <a16:creationId xmlns:a16="http://schemas.microsoft.com/office/drawing/2014/main" xmlns="" id="{8A754819-3C95-4296-9764-64CEF63FDE73}"/>
              </a:ext>
            </a:extLst>
          </p:cNvPr>
          <p:cNvCxnSpPr>
            <a:stCxn id="11274" idx="1"/>
          </p:cNvCxnSpPr>
          <p:nvPr/>
        </p:nvCxnSpPr>
        <p:spPr>
          <a:xfrm flipH="1" flipV="1">
            <a:off x="6134100" y="4876800"/>
            <a:ext cx="1638300" cy="1905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1276" name="TextBox 16">
            <a:extLst>
              <a:ext uri="{FF2B5EF4-FFF2-40B4-BE49-F238E27FC236}">
                <a16:creationId xmlns:a16="http://schemas.microsoft.com/office/drawing/2014/main" xmlns="" id="{E8C00B9A-BB9F-4C85-8F4D-ED0E5556343D}"/>
              </a:ext>
            </a:extLst>
          </p:cNvPr>
          <p:cNvSpPr txBox="1">
            <a:spLocks noChangeArrowheads="1"/>
          </p:cNvSpPr>
          <p:nvPr/>
        </p:nvSpPr>
        <p:spPr bwMode="auto">
          <a:xfrm>
            <a:off x="5784850" y="4768850"/>
            <a:ext cx="3810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2"/>
              </a:buClr>
              <a:buChar char="•"/>
              <a:defRPr>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lr>
                <a:schemeClr val="tx2"/>
              </a:buClr>
              <a:buFont typeface="Times" panose="02020603050405020304" pitchFamily="18" charset="0"/>
              <a:buChar char="•"/>
              <a:defRPr sz="16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chemeClr val="tx2"/>
              </a:buClr>
              <a:buChar char="•"/>
              <a:defRPr sz="1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defRPr>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ClrTx/>
              <a:buFontTx/>
              <a:buNone/>
            </a:pPr>
            <a:r>
              <a:rPr lang="en-US" altLang="en-US" b="1">
                <a:solidFill>
                  <a:srgbClr val="FF0000"/>
                </a:solidFill>
              </a:rPr>
              <a:t>X</a:t>
            </a:r>
          </a:p>
        </p:txBody>
      </p:sp>
      <p:sp>
        <p:nvSpPr>
          <p:cNvPr id="19" name="Rectangle 18">
            <a:extLst>
              <a:ext uri="{FF2B5EF4-FFF2-40B4-BE49-F238E27FC236}">
                <a16:creationId xmlns:a16="http://schemas.microsoft.com/office/drawing/2014/main" xmlns="" id="{4D8146C1-B44C-4E00-B871-068BD952B93E}"/>
              </a:ext>
            </a:extLst>
          </p:cNvPr>
          <p:cNvSpPr/>
          <p:nvPr/>
        </p:nvSpPr>
        <p:spPr>
          <a:xfrm>
            <a:off x="8348664" y="1778001"/>
            <a:ext cx="1862137" cy="436563"/>
          </a:xfrm>
          <a:prstGeom prst="rect">
            <a:avLst/>
          </a:prstGeom>
          <a:solidFill>
            <a:srgbClr val="7030A0"/>
          </a:solidFill>
        </p:spPr>
        <p:style>
          <a:lnRef idx="1">
            <a:schemeClr val="accent1"/>
          </a:lnRef>
          <a:fillRef idx="3">
            <a:schemeClr val="accent1"/>
          </a:fillRef>
          <a:effectRef idx="2">
            <a:schemeClr val="accent1"/>
          </a:effectRef>
          <a:fontRef idx="minor">
            <a:schemeClr val="lt1"/>
          </a:fontRef>
        </p:style>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r>
              <a:rPr lang="en-US" altLang="en-US" sz="1100">
                <a:solidFill>
                  <a:srgbClr val="FFFFFF"/>
                </a:solidFill>
                <a:latin typeface="Calibri" panose="020F0502020204030204" pitchFamily="34" charset="0"/>
              </a:rPr>
              <a:t>↑ Immune Response</a:t>
            </a:r>
          </a:p>
        </p:txBody>
      </p:sp>
      <p:sp>
        <p:nvSpPr>
          <p:cNvPr id="11278" name="TextBox 82">
            <a:extLst>
              <a:ext uri="{FF2B5EF4-FFF2-40B4-BE49-F238E27FC236}">
                <a16:creationId xmlns:a16="http://schemas.microsoft.com/office/drawing/2014/main" xmlns="" id="{5CA0FEFA-9BC9-4932-AC49-DEC7831921E4}"/>
              </a:ext>
            </a:extLst>
          </p:cNvPr>
          <p:cNvSpPr txBox="1">
            <a:spLocks noChangeArrowheads="1"/>
          </p:cNvSpPr>
          <p:nvPr/>
        </p:nvSpPr>
        <p:spPr bwMode="auto">
          <a:xfrm>
            <a:off x="8466138" y="1476375"/>
            <a:ext cx="1516062"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2"/>
              </a:buClr>
              <a:buChar char="•"/>
              <a:defRPr>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lr>
                <a:schemeClr val="tx2"/>
              </a:buClr>
              <a:buFont typeface="Times" panose="02020603050405020304" pitchFamily="18" charset="0"/>
              <a:buChar char="•"/>
              <a:defRPr sz="16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chemeClr val="tx2"/>
              </a:buClr>
              <a:buChar char="•"/>
              <a:defRPr sz="1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defRPr>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ClrTx/>
              <a:buFontTx/>
              <a:buNone/>
            </a:pPr>
            <a:r>
              <a:rPr lang="en-US" altLang="en-US" sz="1600" b="1">
                <a:latin typeface="Calibri" panose="020F0502020204030204" pitchFamily="34" charset="0"/>
              </a:rPr>
              <a:t>Sipuleucel-T</a:t>
            </a:r>
          </a:p>
        </p:txBody>
      </p:sp>
      <p:sp>
        <p:nvSpPr>
          <p:cNvPr id="11279" name="AutoShape 54">
            <a:extLst>
              <a:ext uri="{FF2B5EF4-FFF2-40B4-BE49-F238E27FC236}">
                <a16:creationId xmlns:a16="http://schemas.microsoft.com/office/drawing/2014/main" xmlns="" id="{E3E4FADF-5D61-42B2-8E3F-05B3C375F011}"/>
              </a:ext>
            </a:extLst>
          </p:cNvPr>
          <p:cNvSpPr>
            <a:spLocks noChangeArrowheads="1"/>
          </p:cNvSpPr>
          <p:nvPr/>
        </p:nvSpPr>
        <p:spPr bwMode="auto">
          <a:xfrm>
            <a:off x="5840414" y="5627689"/>
            <a:ext cx="663575" cy="428625"/>
          </a:xfrm>
          <a:prstGeom prst="irregularSeal2">
            <a:avLst/>
          </a:prstGeom>
          <a:solidFill>
            <a:srgbClr val="FF0000"/>
          </a:solidFill>
          <a:ln w="9525">
            <a:solidFill>
              <a:schemeClr val="tx1"/>
            </a:solidFill>
            <a:miter lim="800000"/>
            <a:headEnd/>
            <a:tailEnd/>
          </a:ln>
        </p:spPr>
        <p:txBody>
          <a:bodyPr wrap="none" anchor="ctr"/>
          <a:lstStyle>
            <a:lvl1pPr>
              <a:spcBef>
                <a:spcPct val="20000"/>
              </a:spcBef>
              <a:buClr>
                <a:schemeClr val="tx2"/>
              </a:buClr>
              <a:buChar char="•"/>
              <a:defRPr>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lr>
                <a:schemeClr val="tx2"/>
              </a:buClr>
              <a:buFont typeface="Times" panose="02020603050405020304" pitchFamily="18" charset="0"/>
              <a:buChar char="•"/>
              <a:defRPr sz="16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chemeClr val="tx2"/>
              </a:buClr>
              <a:buChar char="•"/>
              <a:defRPr sz="1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defRPr>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ClrTx/>
              <a:buFontTx/>
              <a:buNone/>
            </a:pPr>
            <a:r>
              <a:rPr lang="en-US" altLang="en-US" sz="800">
                <a:solidFill>
                  <a:schemeClr val="bg1"/>
                </a:solidFill>
              </a:rPr>
              <a:t>Tumor</a:t>
            </a:r>
          </a:p>
        </p:txBody>
      </p:sp>
      <p:sp>
        <p:nvSpPr>
          <p:cNvPr id="22" name="Teardrop 21">
            <a:extLst>
              <a:ext uri="{FF2B5EF4-FFF2-40B4-BE49-F238E27FC236}">
                <a16:creationId xmlns:a16="http://schemas.microsoft.com/office/drawing/2014/main" xmlns="" id="{0B3AF065-8949-42F6-95F1-87824DD57091}"/>
              </a:ext>
            </a:extLst>
          </p:cNvPr>
          <p:cNvSpPr/>
          <p:nvPr/>
        </p:nvSpPr>
        <p:spPr>
          <a:xfrm>
            <a:off x="2057400" y="4495800"/>
            <a:ext cx="1066800" cy="788988"/>
          </a:xfrm>
          <a:prstGeom prst="teardrop">
            <a:avLst/>
          </a:prstGeom>
          <a:solidFill>
            <a:srgbClr val="FF66FF"/>
          </a:solidFill>
        </p:spPr>
        <p:style>
          <a:lnRef idx="1">
            <a:schemeClr val="accent1"/>
          </a:lnRef>
          <a:fillRef idx="3">
            <a:schemeClr val="accent1"/>
          </a:fillRef>
          <a:effectRef idx="2">
            <a:schemeClr val="accent1"/>
          </a:effectRef>
          <a:fontRef idx="minor">
            <a:schemeClr val="lt1"/>
          </a:fontRef>
        </p:style>
        <p:txBody>
          <a:bodyPr anchor="ct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a:defRPr/>
            </a:pPr>
            <a:r>
              <a:rPr lang="en-US" altLang="en-US" sz="1200">
                <a:solidFill>
                  <a:srgbClr val="FFFFFF"/>
                </a:solidFill>
              </a:rPr>
              <a:t>Tubulin</a:t>
            </a:r>
          </a:p>
        </p:txBody>
      </p:sp>
      <p:sp>
        <p:nvSpPr>
          <p:cNvPr id="23" name="Division 22">
            <a:extLst>
              <a:ext uri="{FF2B5EF4-FFF2-40B4-BE49-F238E27FC236}">
                <a16:creationId xmlns:a16="http://schemas.microsoft.com/office/drawing/2014/main" xmlns="" id="{63BF6A2A-6B35-4137-98BC-8BA42C018A1C}"/>
              </a:ext>
            </a:extLst>
          </p:cNvPr>
          <p:cNvSpPr/>
          <p:nvPr/>
        </p:nvSpPr>
        <p:spPr>
          <a:xfrm>
            <a:off x="3276600" y="5094289"/>
            <a:ext cx="914400" cy="1277937"/>
          </a:xfrm>
          <a:prstGeom prst="mathDivide">
            <a:avLst/>
          </a:prstGeom>
          <a:solidFill>
            <a:srgbClr val="00B0F0"/>
          </a:solidFill>
          <a:ln>
            <a:solidFill>
              <a:schemeClr val="tx1"/>
            </a:solidFill>
          </a:ln>
        </p:spPr>
        <p:style>
          <a:lnRef idx="1">
            <a:schemeClr val="accent1"/>
          </a:lnRef>
          <a:fillRef idx="3">
            <a:schemeClr val="accent1"/>
          </a:fillRef>
          <a:effectRef idx="2">
            <a:schemeClr val="accent1"/>
          </a:effectRef>
          <a:fontRef idx="minor">
            <a:schemeClr val="lt1"/>
          </a:fontRef>
        </p:style>
        <p:txBody>
          <a:bodyPr anchor="ct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a:defRPr/>
            </a:pPr>
            <a:r>
              <a:rPr lang="en-US" altLang="en-US" sz="1000">
                <a:solidFill>
                  <a:srgbClr val="FFFFFF"/>
                </a:solidFill>
              </a:rPr>
              <a:t>cell division</a:t>
            </a:r>
          </a:p>
        </p:txBody>
      </p:sp>
      <p:sp>
        <p:nvSpPr>
          <p:cNvPr id="11282" name="TextBox 63">
            <a:extLst>
              <a:ext uri="{FF2B5EF4-FFF2-40B4-BE49-F238E27FC236}">
                <a16:creationId xmlns:a16="http://schemas.microsoft.com/office/drawing/2014/main" xmlns="" id="{8B9DB36C-0AEE-4E4C-A994-30316129177A}"/>
              </a:ext>
            </a:extLst>
          </p:cNvPr>
          <p:cNvSpPr txBox="1">
            <a:spLocks noChangeArrowheads="1"/>
          </p:cNvSpPr>
          <p:nvPr/>
        </p:nvSpPr>
        <p:spPr bwMode="auto">
          <a:xfrm>
            <a:off x="3429000" y="3839885"/>
            <a:ext cx="881063" cy="104644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Clr>
                <a:schemeClr val="tx2"/>
              </a:buClr>
              <a:buChar char="•"/>
              <a:defRPr>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lr>
                <a:schemeClr val="tx2"/>
              </a:buClr>
              <a:buFont typeface="Times" panose="02020603050405020304" pitchFamily="18" charset="0"/>
              <a:buChar char="•"/>
              <a:defRPr sz="16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chemeClr val="tx2"/>
              </a:buClr>
              <a:buChar char="•"/>
              <a:defRPr sz="1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defRPr>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ClrTx/>
              <a:buFontTx/>
              <a:buNone/>
            </a:pPr>
            <a:endParaRPr lang="en-US" altLang="en-US" sz="1100" dirty="0">
              <a:latin typeface="Calibri" panose="020F0502020204030204" pitchFamily="34" charset="0"/>
            </a:endParaRPr>
          </a:p>
          <a:p>
            <a:pPr eaLnBrk="1" hangingPunct="1">
              <a:spcBef>
                <a:spcPct val="0"/>
              </a:spcBef>
              <a:buClrTx/>
              <a:buFontTx/>
              <a:buNone/>
            </a:pPr>
            <a:endParaRPr lang="en-US" altLang="en-US" sz="1100" dirty="0">
              <a:latin typeface="Calibri" panose="020F0502020204030204" pitchFamily="34" charset="0"/>
            </a:endParaRPr>
          </a:p>
          <a:p>
            <a:pPr eaLnBrk="1" hangingPunct="1">
              <a:spcBef>
                <a:spcPct val="0"/>
              </a:spcBef>
              <a:buClrTx/>
              <a:buFontTx/>
              <a:buNone/>
            </a:pPr>
            <a:r>
              <a:rPr lang="en-US" altLang="en-US" sz="1100" dirty="0">
                <a:latin typeface="Calibri" panose="020F0502020204030204" pitchFamily="34" charset="0"/>
              </a:rPr>
              <a:t>Docetaxel/</a:t>
            </a:r>
          </a:p>
          <a:p>
            <a:pPr eaLnBrk="1" hangingPunct="1">
              <a:spcBef>
                <a:spcPct val="0"/>
              </a:spcBef>
              <a:buClrTx/>
              <a:buFontTx/>
              <a:buNone/>
            </a:pPr>
            <a:r>
              <a:rPr lang="en-US" altLang="en-US" sz="1100" dirty="0">
                <a:latin typeface="Calibri" panose="020F0502020204030204" pitchFamily="34" charset="0"/>
              </a:rPr>
              <a:t>Cabazitaxel</a:t>
            </a:r>
          </a:p>
          <a:p>
            <a:pPr eaLnBrk="1" hangingPunct="1">
              <a:spcBef>
                <a:spcPct val="0"/>
              </a:spcBef>
              <a:buClrTx/>
              <a:buFontTx/>
              <a:buNone/>
            </a:pPr>
            <a:endParaRPr lang="en-US" altLang="en-US" dirty="0">
              <a:latin typeface="Calibri" panose="020F0502020204030204" pitchFamily="34" charset="0"/>
            </a:endParaRPr>
          </a:p>
        </p:txBody>
      </p:sp>
      <p:cxnSp>
        <p:nvCxnSpPr>
          <p:cNvPr id="25" name="Straight Arrow Connector 24">
            <a:extLst>
              <a:ext uri="{FF2B5EF4-FFF2-40B4-BE49-F238E27FC236}">
                <a16:creationId xmlns:a16="http://schemas.microsoft.com/office/drawing/2014/main" xmlns="" id="{41C92E9C-08C1-493D-BA5E-10A4BAD0ADD2}"/>
              </a:ext>
            </a:extLst>
          </p:cNvPr>
          <p:cNvCxnSpPr/>
          <p:nvPr/>
        </p:nvCxnSpPr>
        <p:spPr>
          <a:xfrm>
            <a:off x="2886076" y="5284788"/>
            <a:ext cx="466725" cy="342900"/>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18" name="Straight Arrow Connector 17">
            <a:extLst>
              <a:ext uri="{FF2B5EF4-FFF2-40B4-BE49-F238E27FC236}">
                <a16:creationId xmlns:a16="http://schemas.microsoft.com/office/drawing/2014/main" xmlns="" id="{3A6F33F2-9DF5-4B26-B6E9-43E0D842204A}"/>
              </a:ext>
            </a:extLst>
          </p:cNvPr>
          <p:cNvCxnSpPr/>
          <p:nvPr/>
        </p:nvCxnSpPr>
        <p:spPr>
          <a:xfrm flipH="1">
            <a:off x="3124200" y="4889500"/>
            <a:ext cx="304800" cy="44450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1285" name="TextBox 28">
            <a:extLst>
              <a:ext uri="{FF2B5EF4-FFF2-40B4-BE49-F238E27FC236}">
                <a16:creationId xmlns:a16="http://schemas.microsoft.com/office/drawing/2014/main" xmlns="" id="{95B9CF88-A1CF-4CF2-9C1C-C31F851354D1}"/>
              </a:ext>
            </a:extLst>
          </p:cNvPr>
          <p:cNvSpPr txBox="1">
            <a:spLocks noChangeArrowheads="1"/>
          </p:cNvSpPr>
          <p:nvPr/>
        </p:nvSpPr>
        <p:spPr bwMode="auto">
          <a:xfrm>
            <a:off x="2928938" y="5230813"/>
            <a:ext cx="3810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2"/>
              </a:buClr>
              <a:buChar char="•"/>
              <a:defRPr>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lr>
                <a:schemeClr val="tx2"/>
              </a:buClr>
              <a:buFont typeface="Times" panose="02020603050405020304" pitchFamily="18" charset="0"/>
              <a:buChar char="•"/>
              <a:defRPr sz="16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chemeClr val="tx2"/>
              </a:buClr>
              <a:buChar char="•"/>
              <a:defRPr sz="1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defRPr>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ClrTx/>
              <a:buFontTx/>
              <a:buNone/>
            </a:pPr>
            <a:r>
              <a:rPr lang="en-US" altLang="en-US" b="1">
                <a:solidFill>
                  <a:srgbClr val="FF0000"/>
                </a:solidFill>
              </a:rPr>
              <a:t>X</a:t>
            </a:r>
          </a:p>
        </p:txBody>
      </p:sp>
      <p:pic>
        <p:nvPicPr>
          <p:cNvPr id="11286" name="Picture 1">
            <a:extLst>
              <a:ext uri="{FF2B5EF4-FFF2-40B4-BE49-F238E27FC236}">
                <a16:creationId xmlns:a16="http://schemas.microsoft.com/office/drawing/2014/main" xmlns="" id="{8538D39C-92C9-47AE-9934-1FD483CE331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65250" y="6397626"/>
            <a:ext cx="8839200" cy="427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87" name="TextBox 23">
            <a:extLst>
              <a:ext uri="{FF2B5EF4-FFF2-40B4-BE49-F238E27FC236}">
                <a16:creationId xmlns:a16="http://schemas.microsoft.com/office/drawing/2014/main" xmlns="" id="{833DCA20-108D-4A47-B769-8AA6C7B33AE2}"/>
              </a:ext>
            </a:extLst>
          </p:cNvPr>
          <p:cNvSpPr txBox="1">
            <a:spLocks noChangeArrowheads="1"/>
          </p:cNvSpPr>
          <p:nvPr/>
        </p:nvSpPr>
        <p:spPr bwMode="auto">
          <a:xfrm>
            <a:off x="4953000" y="3417889"/>
            <a:ext cx="6858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2"/>
              </a:buClr>
              <a:buChar char="•"/>
              <a:defRPr>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lr>
                <a:schemeClr val="tx2"/>
              </a:buClr>
              <a:buFont typeface="Times" panose="02020603050405020304" pitchFamily="18" charset="0"/>
              <a:buChar char="•"/>
              <a:defRPr sz="16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chemeClr val="tx2"/>
              </a:buClr>
              <a:buChar char="•"/>
              <a:defRPr sz="1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defRPr>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9pPr>
          </a:lstStyle>
          <a:p>
            <a:pPr>
              <a:spcBef>
                <a:spcPct val="0"/>
              </a:spcBef>
              <a:buClrTx/>
              <a:buFontTx/>
              <a:buNone/>
            </a:pPr>
            <a:r>
              <a:rPr lang="en-US" altLang="en-US"/>
              <a:t>90%</a:t>
            </a:r>
          </a:p>
        </p:txBody>
      </p:sp>
      <p:sp>
        <p:nvSpPr>
          <p:cNvPr id="11288" name="TextBox 25">
            <a:extLst>
              <a:ext uri="{FF2B5EF4-FFF2-40B4-BE49-F238E27FC236}">
                <a16:creationId xmlns:a16="http://schemas.microsoft.com/office/drawing/2014/main" xmlns="" id="{722503D8-F324-4EB1-8B78-F20FF741A041}"/>
              </a:ext>
            </a:extLst>
          </p:cNvPr>
          <p:cNvSpPr txBox="1">
            <a:spLocks noChangeArrowheads="1"/>
          </p:cNvSpPr>
          <p:nvPr/>
        </p:nvSpPr>
        <p:spPr bwMode="auto">
          <a:xfrm>
            <a:off x="5719763" y="3170239"/>
            <a:ext cx="6858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2"/>
              </a:buClr>
              <a:buChar char="•"/>
              <a:defRPr>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lr>
                <a:schemeClr val="tx2"/>
              </a:buClr>
              <a:buFont typeface="Times" panose="02020603050405020304" pitchFamily="18" charset="0"/>
              <a:buChar char="•"/>
              <a:defRPr sz="16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chemeClr val="tx2"/>
              </a:buClr>
              <a:buChar char="•"/>
              <a:defRPr sz="1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defRPr>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9pPr>
          </a:lstStyle>
          <a:p>
            <a:pPr>
              <a:spcBef>
                <a:spcPct val="0"/>
              </a:spcBef>
              <a:buClrTx/>
              <a:buFontTx/>
              <a:buNone/>
            </a:pPr>
            <a:r>
              <a:rPr lang="en-US" altLang="en-US"/>
              <a:t>10%</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ustom Design">
  <a:themeElements>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itchFamily="34" charset="0"/>
          </a:defRPr>
        </a:defPPr>
      </a:lstStyle>
    </a:lnDef>
  </a:objectDefaults>
  <a:extraClrSchemeLst>
    <a:extraClrScheme>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494</TotalTime>
  <Words>1703</Words>
  <Application>Microsoft Office PowerPoint</Application>
  <PresentationFormat>Widescreen</PresentationFormat>
  <Paragraphs>298</Paragraphs>
  <Slides>31</Slides>
  <Notes>8</Notes>
  <HiddenSlides>0</HiddenSlides>
  <MMClips>0</MMClips>
  <ScaleCrop>false</ScaleCrop>
  <HeadingPairs>
    <vt:vector size="6" baseType="variant">
      <vt:variant>
        <vt:lpstr>Fonts Used</vt:lpstr>
      </vt:variant>
      <vt:variant>
        <vt:i4>9</vt:i4>
      </vt:variant>
      <vt:variant>
        <vt:lpstr>Theme</vt:lpstr>
      </vt:variant>
      <vt:variant>
        <vt:i4>2</vt:i4>
      </vt:variant>
      <vt:variant>
        <vt:lpstr>Slide Titles</vt:lpstr>
      </vt:variant>
      <vt:variant>
        <vt:i4>31</vt:i4>
      </vt:variant>
    </vt:vector>
  </HeadingPairs>
  <TitlesOfParts>
    <vt:vector size="42" baseType="lpstr">
      <vt:lpstr>Arial Unicode MS</vt:lpstr>
      <vt:lpstr>ＭＳ Ｐゴシック</vt:lpstr>
      <vt:lpstr>arial</vt:lpstr>
      <vt:lpstr>arial</vt:lpstr>
      <vt:lpstr>Baekmuk Gulim</vt:lpstr>
      <vt:lpstr>Calibri</vt:lpstr>
      <vt:lpstr>Calibri Light</vt:lpstr>
      <vt:lpstr>Corbel</vt:lpstr>
      <vt:lpstr>Times New Roman</vt:lpstr>
      <vt:lpstr>Office Theme</vt:lpstr>
      <vt:lpstr>Custom Design</vt:lpstr>
      <vt:lpstr>PowerPoint Presentation</vt:lpstr>
      <vt:lpstr>Disclosures</vt:lpstr>
      <vt:lpstr>Potential Natural History of Prostate Cancer</vt:lpstr>
      <vt:lpstr>Potential Natural History of Prostate Cancer</vt:lpstr>
      <vt:lpstr>PowerPoint Presentation</vt:lpstr>
      <vt:lpstr>US Regulatory Approval for Prostate Cancer</vt:lpstr>
      <vt:lpstr>US Regulatory Approval for Prostate Cancer</vt:lpstr>
      <vt:lpstr>Chemotherapy options for advanced prostate cancer</vt:lpstr>
      <vt:lpstr>Mechanism of action of treatment approaches</vt:lpstr>
      <vt:lpstr>Chemotherapy for Metastatic Castration-Resistant Prostate Cancer</vt:lpstr>
      <vt:lpstr>Mitoxantrone</vt:lpstr>
      <vt:lpstr>Docetaxel in mCRPC</vt:lpstr>
      <vt:lpstr>Docetaxel in Prostate Cancer</vt:lpstr>
      <vt:lpstr>TROPIC: cabazitaxel or mitoxantrone with prednisone in patients with metastatic CRPC previously treated with docetaxel</vt:lpstr>
      <vt:lpstr>Cabazitaxel improves overall survival</vt:lpstr>
      <vt:lpstr>TROPIC: Important secondary results</vt:lpstr>
      <vt:lpstr>Docetaxel for Metastatic Castration-Sensitive Prostate Cancer</vt:lpstr>
      <vt:lpstr>Docetaxel for Hormone-sensitive PCa:  ECOG 3805 CHAARTED: Schema</vt:lpstr>
      <vt:lpstr>ECOG CHAARTED shows improvement in Overall Survival with early docetaxel</vt:lpstr>
      <vt:lpstr>CHAARTED: High vs low volume disease</vt:lpstr>
      <vt:lpstr>Docetaxel side-effects</vt:lpstr>
      <vt:lpstr>PowerPoint Presentation</vt:lpstr>
      <vt:lpstr>STAMPEDE: adding Docetaxel to ADT in Metastatic Hormone-sensitive PCa improves OS</vt:lpstr>
      <vt:lpstr>PowerPoint Presentation</vt:lpstr>
      <vt:lpstr>Adjuvant Docetaxel for High-risk Prostate cancer</vt:lpstr>
      <vt:lpstr>PowerPoint Presentation</vt:lpstr>
      <vt:lpstr>PowerPoint Presentation</vt:lpstr>
      <vt:lpstr>Other considerations…</vt:lpstr>
      <vt:lpstr>Response to AR-V7: AR-targeted agents vs Taxane</vt:lpstr>
      <vt:lpstr>Conclusions</vt:lpstr>
      <vt:lpstr>Thank You!</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Jeanny Aragon-Ching</dc:creator>
  <cp:lastModifiedBy>Tiffany Razzo</cp:lastModifiedBy>
  <cp:revision>37</cp:revision>
  <dcterms:created xsi:type="dcterms:W3CDTF">2018-10-06T12:34:31Z</dcterms:created>
  <dcterms:modified xsi:type="dcterms:W3CDTF">2018-10-13T11:41:39Z</dcterms:modified>
</cp:coreProperties>
</file>